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88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89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B02557A-7053-4340-A874-8AB926A8EDA1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05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0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2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2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72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6691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B02557A-7053-4340-A874-8AB926A8EDA1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7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41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cs typeface="B Lotus" panose="00000400000000000000" pitchFamily="2" charset="-78"/>
              </a:rPr>
              <a:t>بسم رب الحسین </a:t>
            </a:r>
            <a:r>
              <a:rPr lang="fa-IR" sz="3600" b="1" dirty="0" smtClean="0">
                <a:cs typeface="B Lotus" panose="00000400000000000000" pitchFamily="2" charset="-78"/>
              </a:rPr>
              <a:t>(ع)</a:t>
            </a:r>
            <a:r>
              <a:rPr lang="fa-IR" b="1" dirty="0" smtClean="0">
                <a:cs typeface="B Lotus" panose="00000400000000000000" pitchFamily="2" charset="-78"/>
              </a:rPr>
              <a:t>...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32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u="sng" dirty="0" smtClean="0">
                <a:cs typeface="B Lotus" panose="00000400000000000000" pitchFamily="2" charset="-78"/>
              </a:rPr>
              <a:t>دوره سوم رشد</a:t>
            </a:r>
            <a:endParaRPr lang="en-US" b="1" i="1" u="sng" dirty="0">
              <a:cs typeface="B Lotus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5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914" y="2036619"/>
            <a:ext cx="9076667" cy="3573698"/>
          </a:xfrm>
        </p:spPr>
        <p:txBody>
          <a:bodyPr>
            <a:norm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Lotus" panose="00000400000000000000" pitchFamily="2" charset="-78"/>
              </a:rPr>
              <a:t>دوره بلوغ دوره شکوفایی خرد است.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Lotus" panose="00000400000000000000" pitchFamily="2" charset="-78"/>
              </a:rPr>
              <a:t>بلوغ در این دوره شامل دو محور بلوغ فکری و جسمی است.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Lotus" panose="00000400000000000000" pitchFamily="2" charset="-78"/>
              </a:rPr>
              <a:t>این دوره،دوره جوانی انسان است.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Lotus" panose="00000400000000000000" pitchFamily="2" charset="-78"/>
              </a:rPr>
              <a:t>تکمیل شدن بلوغ انسان در دوره سوم اورا در حالی قرار می دهد که از لحاظ جسمی در وضعیت اعتدلال و به تعبیر قرآنی "استوی" قرار می دهد.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5680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459" y="1443919"/>
            <a:ext cx="9070848" cy="650390"/>
          </a:xfrm>
        </p:spPr>
        <p:txBody>
          <a:bodyPr>
            <a:noAutofit/>
          </a:bodyPr>
          <a:lstStyle/>
          <a:p>
            <a:pPr algn="r"/>
            <a:r>
              <a:rPr lang="fa-IR" sz="3200" b="1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مولفه های دوره سوم رشد</a:t>
            </a:r>
            <a:endParaRPr lang="en-US" sz="3200" b="1" u="sng" dirty="0">
              <a:solidFill>
                <a:srgbClr val="92D050"/>
              </a:solidFill>
              <a:cs typeface="B Lotus" panose="00000400000000000000" pitchFamily="2" charset="-78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title"/>
          </p:nvPr>
        </p:nvSpPr>
        <p:spPr>
          <a:xfrm>
            <a:off x="2105891" y="2094309"/>
            <a:ext cx="8528580" cy="300416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200" dirty="0" smtClean="0">
                <a:cs typeface="B Lotus" panose="00000400000000000000" pitchFamily="2" charset="-78"/>
              </a:rPr>
              <a:t/>
            </a:r>
            <a:br>
              <a:rPr lang="fa-IR" sz="3200" dirty="0" smtClean="0">
                <a:cs typeface="B Lotus" panose="00000400000000000000" pitchFamily="2" charset="-78"/>
              </a:rPr>
            </a:br>
            <a:r>
              <a:rPr lang="fa-IR" sz="3200" dirty="0" smtClean="0">
                <a:cs typeface="B Lotus" panose="00000400000000000000" pitchFamily="2" charset="-78"/>
              </a:rPr>
              <a:t/>
            </a:r>
            <a:br>
              <a:rPr lang="fa-IR" sz="3200" dirty="0" smtClean="0">
                <a:cs typeface="B Lotus" panose="00000400000000000000" pitchFamily="2" charset="-78"/>
              </a:rPr>
            </a:br>
            <a:r>
              <a:rPr lang="fa-IR" sz="3200" dirty="0">
                <a:cs typeface="B Lotus" panose="00000400000000000000" pitchFamily="2" charset="-78"/>
              </a:rPr>
              <a:t/>
            </a:r>
            <a:br>
              <a:rPr lang="fa-IR" sz="3200" dirty="0">
                <a:cs typeface="B Lotus" panose="00000400000000000000" pitchFamily="2" charset="-78"/>
              </a:rPr>
            </a:br>
            <a:r>
              <a:rPr lang="fa-IR" sz="3200" dirty="0" smtClean="0">
                <a:cs typeface="B Lotus" panose="00000400000000000000" pitchFamily="2" charset="-78"/>
              </a:rPr>
              <a:t/>
            </a:r>
            <a:br>
              <a:rPr lang="fa-IR" sz="3200" dirty="0" smtClean="0">
                <a:cs typeface="B Lotus" panose="00000400000000000000" pitchFamily="2" charset="-78"/>
              </a:rPr>
            </a:br>
            <a:r>
              <a:rPr lang="fa-IR" sz="3200" dirty="0">
                <a:cs typeface="B Lotus" panose="00000400000000000000" pitchFamily="2" charset="-78"/>
              </a:rPr>
              <a:t/>
            </a:r>
            <a:br>
              <a:rPr lang="fa-IR" sz="3200" dirty="0">
                <a:cs typeface="B Lotus" panose="00000400000000000000" pitchFamily="2" charset="-78"/>
              </a:rPr>
            </a:br>
            <a:r>
              <a:rPr lang="fa-IR" sz="3200" dirty="0" smtClean="0">
                <a:cs typeface="B Lotus" panose="00000400000000000000" pitchFamily="2" charset="-78"/>
              </a:rPr>
              <a:t/>
            </a:r>
            <a:br>
              <a:rPr lang="fa-IR" sz="3200" dirty="0" smtClean="0">
                <a:cs typeface="B Lotus" panose="00000400000000000000" pitchFamily="2" charset="-78"/>
              </a:rPr>
            </a:br>
            <a:r>
              <a:rPr lang="fa-IR" sz="3200" dirty="0">
                <a:cs typeface="B Lotus" panose="00000400000000000000" pitchFamily="2" charset="-78"/>
              </a:rPr>
              <a:t/>
            </a:r>
            <a:br>
              <a:rPr lang="fa-IR" sz="3200" dirty="0">
                <a:cs typeface="B Lotus" panose="00000400000000000000" pitchFamily="2" charset="-78"/>
              </a:rPr>
            </a:br>
            <a:endParaRPr lang="en-US" sz="3200" dirty="0">
              <a:cs typeface="B Lotus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3623" y="2365594"/>
            <a:ext cx="9070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dirty="0">
              <a:cs typeface="B Lotus" panose="00000400000000000000" pitchFamily="2" charset="-78"/>
            </a:endParaRPr>
          </a:p>
        </p:txBody>
      </p:sp>
      <p:sp>
        <p:nvSpPr>
          <p:cNvPr id="6" name="Flowchart: Internal Storage 5"/>
          <p:cNvSpPr/>
          <p:nvPr/>
        </p:nvSpPr>
        <p:spPr>
          <a:xfrm>
            <a:off x="7432130" y="2174320"/>
            <a:ext cx="2604655" cy="817418"/>
          </a:xfrm>
          <a:prstGeom prst="flowChartInternalStora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fa-IR" sz="2000" b="1" dirty="0">
                <a:cs typeface="B Lotus" panose="00000400000000000000" pitchFamily="2" charset="-78"/>
              </a:rPr>
              <a:t>توان شناخت نفع و ضرر</a:t>
            </a:r>
          </a:p>
        </p:txBody>
      </p:sp>
      <p:sp>
        <p:nvSpPr>
          <p:cNvPr id="7" name="Flowchart: Internal Storage 6"/>
          <p:cNvSpPr/>
          <p:nvPr/>
        </p:nvSpPr>
        <p:spPr>
          <a:xfrm>
            <a:off x="4827475" y="3343035"/>
            <a:ext cx="2604655" cy="817418"/>
          </a:xfrm>
          <a:prstGeom prst="flowChartInternalStora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fa-IR" sz="2400" b="1" dirty="0">
                <a:cs typeface="B Lotus" panose="00000400000000000000" pitchFamily="2" charset="-78"/>
              </a:rPr>
              <a:t>تولد معنوی</a:t>
            </a:r>
          </a:p>
        </p:txBody>
      </p:sp>
      <p:sp>
        <p:nvSpPr>
          <p:cNvPr id="8" name="Flowchart: Internal Storage 7"/>
          <p:cNvSpPr/>
          <p:nvPr/>
        </p:nvSpPr>
        <p:spPr>
          <a:xfrm>
            <a:off x="2317723" y="2180972"/>
            <a:ext cx="2604655" cy="817418"/>
          </a:xfrm>
          <a:prstGeom prst="flowChartInternalStora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cs typeface="B Lotus" panose="00000400000000000000" pitchFamily="2" charset="-78"/>
              </a:rPr>
              <a:t>توان </a:t>
            </a:r>
            <a:r>
              <a:rPr lang="fa-IR" sz="2000" b="1" dirty="0">
                <a:cs typeface="B Lotus" panose="00000400000000000000" pitchFamily="2" charset="-78"/>
              </a:rPr>
              <a:t>امر و نهی به </a:t>
            </a:r>
            <a:r>
              <a:rPr lang="fa-IR" sz="2000" b="1" dirty="0" smtClean="0">
                <a:cs typeface="B Lotus" panose="00000400000000000000" pitchFamily="2" charset="-78"/>
              </a:rPr>
              <a:t>دیگران</a:t>
            </a:r>
            <a:endParaRPr lang="fa-IR" sz="2000" b="1" dirty="0">
              <a:cs typeface="B Lotus" panose="00000400000000000000" pitchFamily="2" charset="-78"/>
            </a:endParaRPr>
          </a:p>
        </p:txBody>
      </p:sp>
      <p:sp>
        <p:nvSpPr>
          <p:cNvPr id="9" name="Flowchart: Internal Storage 8"/>
          <p:cNvSpPr/>
          <p:nvPr/>
        </p:nvSpPr>
        <p:spPr>
          <a:xfrm>
            <a:off x="2222820" y="4341356"/>
            <a:ext cx="2604655" cy="817418"/>
          </a:xfrm>
          <a:prstGeom prst="flowChartInternalStora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fa-IR" sz="2000" b="1" dirty="0">
                <a:cs typeface="B Lotus" panose="00000400000000000000" pitchFamily="2" charset="-78"/>
              </a:rPr>
              <a:t>توان شناخت دشمن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endParaRPr lang="fa-IR" b="1" dirty="0">
              <a:cs typeface="B Lotus" panose="00000400000000000000" pitchFamily="2" charset="-78"/>
            </a:endParaRPr>
          </a:p>
        </p:txBody>
      </p:sp>
      <p:sp>
        <p:nvSpPr>
          <p:cNvPr id="10" name="Flowchart: Internal Storage 9"/>
          <p:cNvSpPr/>
          <p:nvPr/>
        </p:nvSpPr>
        <p:spPr>
          <a:xfrm>
            <a:off x="7432130" y="4412787"/>
            <a:ext cx="2604655" cy="817418"/>
          </a:xfrm>
          <a:prstGeom prst="flowChartInternalStora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fa-IR" sz="2000" b="1" dirty="0">
                <a:cs typeface="B Lotus" panose="00000400000000000000" pitchFamily="2" charset="-78"/>
              </a:rPr>
              <a:t>تحریک توان جنسیتی و مدیریت آن</a:t>
            </a:r>
          </a:p>
        </p:txBody>
      </p:sp>
      <p:sp>
        <p:nvSpPr>
          <p:cNvPr id="11" name="Flowchart: Internal Storage 10"/>
          <p:cNvSpPr/>
          <p:nvPr/>
        </p:nvSpPr>
        <p:spPr>
          <a:xfrm>
            <a:off x="1563623" y="3311915"/>
            <a:ext cx="2604655" cy="817418"/>
          </a:xfrm>
          <a:prstGeom prst="flowChartInternalStora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fa-IR" sz="2000" b="1" dirty="0">
                <a:cs typeface="B Lotus" panose="00000400000000000000" pitchFamily="2" charset="-78"/>
              </a:rPr>
              <a:t>توان تصمیم گیری به تنهایی و در لحظه</a:t>
            </a:r>
          </a:p>
        </p:txBody>
      </p:sp>
      <p:sp>
        <p:nvSpPr>
          <p:cNvPr id="12" name="Flowchart: Internal Storage 11"/>
          <p:cNvSpPr/>
          <p:nvPr/>
        </p:nvSpPr>
        <p:spPr>
          <a:xfrm>
            <a:off x="8091327" y="3338557"/>
            <a:ext cx="2604655" cy="817418"/>
          </a:xfrm>
          <a:prstGeom prst="flowChartInternalStora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v"/>
            </a:pPr>
            <a:r>
              <a:rPr lang="fa-IR" sz="2000" b="1" dirty="0">
                <a:cs typeface="B Lotus" panose="00000400000000000000" pitchFamily="2" charset="-78"/>
              </a:rPr>
              <a:t>ورود به عرصه اجتماع</a:t>
            </a:r>
          </a:p>
        </p:txBody>
      </p:sp>
    </p:spTree>
    <p:extLst>
      <p:ext uri="{BB962C8B-B14F-4D97-AF65-F5344CB8AC3E}">
        <p14:creationId xmlns:p14="http://schemas.microsoft.com/office/powerpoint/2010/main" val="316901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0819" y="1539665"/>
            <a:ext cx="9070848" cy="457200"/>
          </a:xfrm>
        </p:spPr>
        <p:txBody>
          <a:bodyPr>
            <a:noAutofit/>
          </a:bodyPr>
          <a:lstStyle/>
          <a:p>
            <a:pPr algn="r"/>
            <a:r>
              <a:rPr lang="fa-IR" sz="3600" b="1" dirty="0" smtClean="0">
                <a:solidFill>
                  <a:srgbClr val="92D050"/>
                </a:solidFill>
                <a:cs typeface="B Lotus" panose="00000400000000000000" pitchFamily="2" charset="-78"/>
              </a:rPr>
              <a:t>غایت دوره سوم </a:t>
            </a:r>
          </a:p>
          <a:p>
            <a:pPr algn="r"/>
            <a:r>
              <a:rPr lang="fa-IR" sz="2800" b="1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اکمال فطرت و اعتدلال بر اساس سوره </a:t>
            </a:r>
            <a:r>
              <a:rPr lang="fa-IR" sz="2800" b="1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جمعه</a:t>
            </a:r>
            <a:endParaRPr lang="fa-IR" sz="2800" b="1" u="sng" dirty="0" smtClean="0">
              <a:solidFill>
                <a:srgbClr val="92D050"/>
              </a:solidFill>
              <a:cs typeface="B Lotus" panose="00000400000000000000" pitchFamily="2" charset="-78"/>
            </a:endParaRPr>
          </a:p>
        </p:txBody>
      </p:sp>
      <p:sp>
        <p:nvSpPr>
          <p:cNvPr id="7" name="Bevel 6"/>
          <p:cNvSpPr/>
          <p:nvPr/>
        </p:nvSpPr>
        <p:spPr>
          <a:xfrm>
            <a:off x="1655610" y="1432453"/>
            <a:ext cx="2930242" cy="55799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Lotus" panose="00000400000000000000" pitchFamily="2" charset="-78"/>
              </a:rPr>
              <a:t>بهره مندی از امام و رسول</a:t>
            </a:r>
            <a:endParaRPr lang="en-US" sz="2400" b="1" dirty="0">
              <a:cs typeface="B Lotus" panose="00000400000000000000" pitchFamily="2" charset="-78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308097" y="3237969"/>
            <a:ext cx="3163570" cy="58304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Lotus" panose="00000400000000000000" pitchFamily="2" charset="-78"/>
              </a:rPr>
              <a:t>عدم بهره مندی از امام و رسول</a:t>
            </a:r>
            <a:endParaRPr lang="en-US" sz="2400" b="1" dirty="0">
              <a:cs typeface="B Lotus" panose="00000400000000000000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89550" y="1899223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62543" y="2057828"/>
            <a:ext cx="2923309" cy="602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Lotus" panose="00000400000000000000" pitchFamily="2" charset="-78"/>
              </a:rPr>
              <a:t>تعلیم کتاب و حکمت</a:t>
            </a:r>
            <a:endParaRPr lang="en-US" sz="2400" dirty="0">
              <a:cs typeface="B Lotus" panose="00000400000000000000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17265" y="2883473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62543" y="2797506"/>
            <a:ext cx="2923309" cy="602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Lotus" panose="00000400000000000000" pitchFamily="2" charset="-78"/>
              </a:rPr>
              <a:t>تداوم ذکر الله..</a:t>
            </a:r>
            <a:endParaRPr lang="en-US" sz="2800" dirty="0">
              <a:cs typeface="B Lotus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69476" y="3519962"/>
            <a:ext cx="2923309" cy="602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Lotus" panose="00000400000000000000" pitchFamily="2" charset="-78"/>
              </a:rPr>
              <a:t>توانایی تزکیه نفس</a:t>
            </a:r>
            <a:endParaRPr lang="en-US" sz="2800" dirty="0">
              <a:cs typeface="B Lotus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55609" y="4246975"/>
            <a:ext cx="2923309" cy="602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Lotus" panose="00000400000000000000" pitchFamily="2" charset="-78"/>
              </a:rPr>
              <a:t>بهره مندی از فضل الهی</a:t>
            </a:r>
            <a:endParaRPr lang="en-US" sz="2400" dirty="0">
              <a:cs typeface="B Lotus" panose="00000400000000000000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089550" y="4900205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889882" y="3987748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472159" y="4403385"/>
            <a:ext cx="2923309" cy="602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Lotus" panose="00000400000000000000" pitchFamily="2" charset="-78"/>
              </a:rPr>
              <a:t>منجر به حماریت</a:t>
            </a:r>
            <a:endParaRPr lang="en-US" sz="3200" dirty="0">
              <a:cs typeface="B Lotus" panose="00000400000000000000" pitchFamily="2" charset="-78"/>
            </a:endParaRPr>
          </a:p>
        </p:txBody>
      </p:sp>
      <p:sp>
        <p:nvSpPr>
          <p:cNvPr id="24" name="Bevel 23"/>
          <p:cNvSpPr/>
          <p:nvPr/>
        </p:nvSpPr>
        <p:spPr>
          <a:xfrm>
            <a:off x="1662543" y="4863432"/>
            <a:ext cx="2930242" cy="55799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Lotus" panose="00000400000000000000" pitchFamily="2" charset="-78"/>
              </a:rPr>
              <a:t>بلوغ</a:t>
            </a:r>
            <a:endParaRPr lang="en-US" sz="2400" b="1" dirty="0">
              <a:cs typeface="B Lotus" panose="00000400000000000000" pitchFamily="2" charset="-78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068797" y="1782625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068797" y="2477542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68797" y="3198756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089550" y="3987748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100428" y="4699387"/>
            <a:ext cx="0" cy="41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275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0" grpId="0" animBg="1"/>
      <p:bldP spid="13" grpId="0" animBg="1"/>
      <p:bldP spid="15" grpId="0" animBg="1"/>
      <p:bldP spid="17" grpId="0" animBg="1"/>
      <p:bldP spid="18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1689" y="1414903"/>
            <a:ext cx="9070848" cy="457200"/>
          </a:xfrm>
        </p:spPr>
        <p:txBody>
          <a:bodyPr>
            <a:noAutofit/>
          </a:bodyPr>
          <a:lstStyle/>
          <a:p>
            <a:r>
              <a:rPr lang="fa-IR" sz="2400" b="1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مراحل تعلیم و تزکیه در دوره سوم</a:t>
            </a:r>
            <a:endParaRPr lang="en-US" sz="2400" b="1" u="sng" dirty="0">
              <a:solidFill>
                <a:srgbClr val="92D050"/>
              </a:solidFill>
              <a:cs typeface="B Lotus" panose="00000400000000000000" pitchFamily="2" charset="-78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title"/>
          </p:nvPr>
        </p:nvSpPr>
        <p:spPr>
          <a:xfrm>
            <a:off x="1508205" y="2593073"/>
            <a:ext cx="9070848" cy="2587752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Lotus" panose="00000400000000000000" pitchFamily="2" charset="-78"/>
              </a:rPr>
              <a:t/>
            </a:r>
            <a:br>
              <a:rPr lang="fa-IR" sz="3200" b="1" dirty="0" smtClean="0">
                <a:cs typeface="B Lotus" panose="00000400000000000000" pitchFamily="2" charset="-78"/>
              </a:rPr>
            </a:br>
            <a:r>
              <a:rPr lang="fa-IR" sz="3200" b="1" dirty="0" smtClean="0">
                <a:cs typeface="B Lotus" panose="00000400000000000000" pitchFamily="2" charset="-78"/>
              </a:rPr>
              <a:t/>
            </a:r>
            <a:br>
              <a:rPr lang="fa-IR" sz="3200" b="1" dirty="0" smtClean="0">
                <a:cs typeface="B Lotus" panose="00000400000000000000" pitchFamily="2" charset="-78"/>
              </a:rPr>
            </a:br>
            <a:r>
              <a:rPr lang="fa-IR" sz="3200" b="1" dirty="0" smtClean="0">
                <a:cs typeface="B Lotus" panose="00000400000000000000" pitchFamily="2" charset="-78"/>
              </a:rPr>
              <a:t/>
            </a:r>
            <a:br>
              <a:rPr lang="fa-IR" sz="3200" b="1" dirty="0" smtClean="0">
                <a:cs typeface="B Lotus" panose="00000400000000000000" pitchFamily="2" charset="-78"/>
              </a:rPr>
            </a:br>
            <a:r>
              <a:rPr lang="fa-IR" sz="3200" b="1" dirty="0" smtClean="0">
                <a:cs typeface="B Lotus" panose="00000400000000000000" pitchFamily="2" charset="-78"/>
              </a:rPr>
              <a:t/>
            </a:r>
            <a:br>
              <a:rPr lang="fa-IR" sz="3200" b="1" dirty="0" smtClean="0">
                <a:cs typeface="B Lotus" panose="00000400000000000000" pitchFamily="2" charset="-78"/>
              </a:rPr>
            </a:br>
            <a:endParaRPr lang="en-US" sz="3200" b="1" dirty="0">
              <a:cs typeface="B Lotus" panose="00000400000000000000" pitchFamily="2" charset="-78"/>
            </a:endParaRPr>
          </a:p>
        </p:txBody>
      </p:sp>
      <p:sp>
        <p:nvSpPr>
          <p:cNvPr id="2" name="Cloud 1"/>
          <p:cNvSpPr/>
          <p:nvPr/>
        </p:nvSpPr>
        <p:spPr>
          <a:xfrm>
            <a:off x="7153495" y="1960026"/>
            <a:ext cx="3587262" cy="1266093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cs typeface="B Lotus" panose="00000400000000000000" pitchFamily="2" charset="-78"/>
              </a:rPr>
              <a:t>1.فعال شدن مولفه های رشد</a:t>
            </a:r>
            <a:endParaRPr lang="en-US" sz="2800" dirty="0"/>
          </a:p>
        </p:txBody>
      </p:sp>
      <p:sp>
        <p:nvSpPr>
          <p:cNvPr id="5" name="Cloud 4"/>
          <p:cNvSpPr/>
          <p:nvPr/>
        </p:nvSpPr>
        <p:spPr>
          <a:xfrm>
            <a:off x="4002641" y="2966086"/>
            <a:ext cx="4081975" cy="1420133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cs typeface="B Lotus" panose="00000400000000000000" pitchFamily="2" charset="-78"/>
              </a:rPr>
              <a:t>2.تبدیل قصد به عزم و آغازی بر بلوغ اجتماعی</a:t>
            </a:r>
            <a:endParaRPr lang="en-US" sz="2800" dirty="0"/>
          </a:p>
        </p:txBody>
      </p:sp>
      <p:sp>
        <p:nvSpPr>
          <p:cNvPr id="6" name="Cloud 5"/>
          <p:cNvSpPr/>
          <p:nvPr/>
        </p:nvSpPr>
        <p:spPr>
          <a:xfrm>
            <a:off x="1439592" y="4138103"/>
            <a:ext cx="3587262" cy="1266093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cs typeface="B Lotus" panose="00000400000000000000" pitchFamily="2" charset="-78"/>
              </a:rPr>
              <a:t>3.آراستگی به صفت انسان و تقوا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3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204" y="2532661"/>
            <a:ext cx="9070848" cy="2587752"/>
          </a:xfrm>
        </p:spPr>
        <p:txBody>
          <a:bodyPr/>
          <a:lstStyle/>
          <a:p>
            <a:pPr algn="r" rtl="1"/>
            <a:r>
              <a:rPr lang="fa-IR" sz="4400" dirty="0" smtClean="0">
                <a:cs typeface="B Lotus" panose="00000400000000000000" pitchFamily="2" charset="-78"/>
              </a:rPr>
              <a:t/>
            </a:r>
            <a:br>
              <a:rPr lang="fa-IR" sz="4400" dirty="0" smtClean="0">
                <a:cs typeface="B Lotus" panose="00000400000000000000" pitchFamily="2" charset="-78"/>
              </a:rPr>
            </a:br>
            <a:r>
              <a:rPr lang="fa-IR" sz="4400" dirty="0" smtClean="0">
                <a:cs typeface="B Lotus" panose="00000400000000000000" pitchFamily="2" charset="-78"/>
              </a:rPr>
              <a:t/>
            </a:r>
            <a:br>
              <a:rPr lang="fa-IR" sz="4400" dirty="0" smtClean="0">
                <a:cs typeface="B Lotus" panose="00000400000000000000" pitchFamily="2" charset="-78"/>
              </a:rPr>
            </a:br>
            <a:endParaRPr lang="en-US" sz="4400" dirty="0">
              <a:cs typeface="B Lotus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4746" y="1460702"/>
            <a:ext cx="9070848" cy="457200"/>
          </a:xfrm>
        </p:spPr>
        <p:txBody>
          <a:bodyPr>
            <a:noAutofit/>
          </a:bodyPr>
          <a:lstStyle/>
          <a:p>
            <a:r>
              <a:rPr lang="fa-IR" sz="2400" b="1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ابزار های تعلیم وتزکیه در دوره سوم</a:t>
            </a:r>
            <a:endParaRPr lang="en-US" sz="2400" b="1" u="sng" dirty="0">
              <a:solidFill>
                <a:srgbClr val="92D050"/>
              </a:solidFill>
              <a:cs typeface="B Lotus" panose="00000400000000000000" pitchFamily="2" charset="-78"/>
            </a:endParaRPr>
          </a:p>
        </p:txBody>
      </p:sp>
      <p:sp>
        <p:nvSpPr>
          <p:cNvPr id="5" name="Bevel 4"/>
          <p:cNvSpPr/>
          <p:nvPr/>
        </p:nvSpPr>
        <p:spPr>
          <a:xfrm>
            <a:off x="7330374" y="2219715"/>
            <a:ext cx="2951018" cy="1205346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cs typeface="B Lotus" panose="00000400000000000000" pitchFamily="2" charset="-78"/>
              </a:rPr>
              <a:t>*</a:t>
            </a:r>
            <a:r>
              <a:rPr lang="fa-IR" sz="4400" b="1" dirty="0" smtClean="0">
                <a:cs typeface="B Lotus" panose="00000400000000000000" pitchFamily="2" charset="-78"/>
              </a:rPr>
              <a:t>حکمت*</a:t>
            </a:r>
            <a:endParaRPr lang="en-US" sz="4400" b="1" dirty="0"/>
          </a:p>
        </p:txBody>
      </p:sp>
      <p:sp>
        <p:nvSpPr>
          <p:cNvPr id="6" name="Bevel 5"/>
          <p:cNvSpPr/>
          <p:nvPr/>
        </p:nvSpPr>
        <p:spPr>
          <a:xfrm>
            <a:off x="4556419" y="3867712"/>
            <a:ext cx="2951018" cy="1205346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>
                <a:cs typeface="B Lotus" panose="00000400000000000000" pitchFamily="2" charset="-78"/>
              </a:rPr>
              <a:t>*</a:t>
            </a:r>
            <a:r>
              <a:rPr lang="fa-IR" sz="4000" b="1" dirty="0" smtClean="0">
                <a:cs typeface="B Lotus" panose="00000400000000000000" pitchFamily="2" charset="-78"/>
              </a:rPr>
              <a:t>موعظه*</a:t>
            </a:r>
            <a:endParaRPr lang="en-US" sz="4000" b="1" dirty="0"/>
          </a:p>
        </p:txBody>
      </p:sp>
      <p:sp>
        <p:nvSpPr>
          <p:cNvPr id="7" name="Bevel 6"/>
          <p:cNvSpPr/>
          <p:nvPr/>
        </p:nvSpPr>
        <p:spPr>
          <a:xfrm>
            <a:off x="1849271" y="2360553"/>
            <a:ext cx="2951018" cy="1205346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>
                <a:cs typeface="B Lotus" panose="00000400000000000000" pitchFamily="2" charset="-78"/>
              </a:rPr>
              <a:t>*</a:t>
            </a:r>
            <a:r>
              <a:rPr lang="fa-IR" sz="4000" b="1" dirty="0" smtClean="0">
                <a:cs typeface="B Lotus" panose="00000400000000000000" pitchFamily="2" charset="-78"/>
              </a:rPr>
              <a:t>وصیت*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20517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251" y="2669300"/>
            <a:ext cx="9070848" cy="2587752"/>
          </a:xfrm>
        </p:spPr>
        <p:txBody>
          <a:bodyPr/>
          <a:lstStyle/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dirty="0" smtClean="0">
                <a:cs typeface="B Lotus" panose="00000400000000000000" pitchFamily="2" charset="-78"/>
              </a:rPr>
              <a:t/>
            </a:r>
            <a:br>
              <a:rPr lang="fa-IR" sz="2800" dirty="0" smtClean="0">
                <a:cs typeface="B Lotus" panose="00000400000000000000" pitchFamily="2" charset="-78"/>
              </a:rPr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950" y="1511642"/>
            <a:ext cx="9070848" cy="457200"/>
          </a:xfrm>
        </p:spPr>
        <p:txBody>
          <a:bodyPr>
            <a:noAutofit/>
          </a:bodyPr>
          <a:lstStyle/>
          <a:p>
            <a:r>
              <a:rPr lang="fa-IR" sz="2400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خط مشی عملی برای تعلیم در دوره سوم</a:t>
            </a:r>
            <a:endParaRPr lang="en-US" sz="2400" u="sng" dirty="0">
              <a:solidFill>
                <a:srgbClr val="92D050"/>
              </a:solidFill>
              <a:cs typeface="B Lotus" panose="00000400000000000000" pitchFamily="2" charset="-78"/>
            </a:endParaRPr>
          </a:p>
        </p:txBody>
      </p:sp>
      <p:sp>
        <p:nvSpPr>
          <p:cNvPr id="5" name="Frame 4"/>
          <p:cNvSpPr/>
          <p:nvPr/>
        </p:nvSpPr>
        <p:spPr>
          <a:xfrm>
            <a:off x="7572471" y="2274446"/>
            <a:ext cx="3131127" cy="78970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cs typeface="B Lotus" panose="00000400000000000000" pitchFamily="2" charset="-78"/>
              </a:rPr>
              <a:t>- </a:t>
            </a:r>
            <a:r>
              <a:rPr lang="fa-IR" sz="2400" b="1" dirty="0">
                <a:cs typeface="B Lotus" panose="00000400000000000000" pitchFamily="2" charset="-78"/>
              </a:rPr>
              <a:t>آداب رجوع به حجت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6611666" y="3233817"/>
            <a:ext cx="3131127" cy="78970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>
                <a:cs typeface="B Lotus" panose="00000400000000000000" pitchFamily="2" charset="-78"/>
              </a:rPr>
              <a:t>-آداب به دست آوردن معرفت و حکمت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1511251" y="2261270"/>
            <a:ext cx="3131127" cy="78970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cs typeface="B Lotus" panose="00000400000000000000" pitchFamily="2" charset="-78"/>
              </a:rPr>
              <a:t>-آداب شکر نعمت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2495895" y="3189192"/>
            <a:ext cx="3131127" cy="78970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cs typeface="B Lotus" panose="00000400000000000000" pitchFamily="2" charset="-78"/>
              </a:rPr>
              <a:t>-آداب اطاعت و عبادت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4481111" y="4329130"/>
            <a:ext cx="3131127" cy="78970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cs typeface="B Lotus" panose="00000400000000000000" pitchFamily="2" charset="-78"/>
              </a:rPr>
              <a:t>-آداب معاشرت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67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8386" y="1429291"/>
            <a:ext cx="9070848" cy="457200"/>
          </a:xfrm>
        </p:spPr>
        <p:txBody>
          <a:bodyPr>
            <a:noAutofit/>
          </a:bodyPr>
          <a:lstStyle/>
          <a:p>
            <a:r>
              <a:rPr lang="fa-IR" sz="3600" b="1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مهمترین </a:t>
            </a:r>
            <a:r>
              <a:rPr lang="fa-IR" sz="3200" b="1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آسیب</a:t>
            </a:r>
            <a:r>
              <a:rPr lang="fa-IR" sz="3600" b="1" u="sng" dirty="0" smtClean="0">
                <a:solidFill>
                  <a:srgbClr val="92D050"/>
                </a:solidFill>
                <a:cs typeface="B Lotus" panose="00000400000000000000" pitchFamily="2" charset="-78"/>
              </a:rPr>
              <a:t> دوره سوم</a:t>
            </a:r>
            <a:endParaRPr lang="en-US" sz="3600" b="1" u="sng" dirty="0">
              <a:solidFill>
                <a:srgbClr val="92D050"/>
              </a:solidFill>
              <a:cs typeface="B Lotus" panose="00000400000000000000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0423" y="5017618"/>
            <a:ext cx="9070848" cy="6488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8146473" y="2717763"/>
            <a:ext cx="2258290" cy="1468582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B Lotus" panose="00000400000000000000" pitchFamily="2" charset="-78"/>
              </a:rPr>
              <a:t>پوچی</a:t>
            </a:r>
            <a:endParaRPr lang="en-US" sz="3600" b="1" dirty="0">
              <a:cs typeface="B Lotus" panose="00000400000000000000" pitchFamily="2" charset="-78"/>
            </a:endParaRPr>
          </a:p>
        </p:txBody>
      </p:sp>
      <p:sp>
        <p:nvSpPr>
          <p:cNvPr id="6" name="Wave 5"/>
          <p:cNvSpPr/>
          <p:nvPr/>
        </p:nvSpPr>
        <p:spPr>
          <a:xfrm>
            <a:off x="4987637" y="2717763"/>
            <a:ext cx="2258290" cy="1468582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B Lotus" panose="00000400000000000000" pitchFamily="2" charset="-78"/>
              </a:rPr>
              <a:t>بطالت</a:t>
            </a:r>
            <a:endParaRPr lang="en-US" sz="3600" b="1" dirty="0">
              <a:cs typeface="B Lotus" panose="00000400000000000000" pitchFamily="2" charset="-78"/>
            </a:endParaRPr>
          </a:p>
        </p:txBody>
      </p:sp>
      <p:sp>
        <p:nvSpPr>
          <p:cNvPr id="7" name="Wave 6"/>
          <p:cNvSpPr/>
          <p:nvPr/>
        </p:nvSpPr>
        <p:spPr>
          <a:xfrm>
            <a:off x="1828801" y="2717763"/>
            <a:ext cx="2258290" cy="1468582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cs typeface="B Lotus" panose="00000400000000000000" pitchFamily="2" charset="-78"/>
              </a:rPr>
              <a:t>هدر رفت فرصتها</a:t>
            </a:r>
            <a:endParaRPr lang="en-US" sz="3200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22985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382</TotalTime>
  <Words>234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 Lotus</vt:lpstr>
      <vt:lpstr>Century Gothic</vt:lpstr>
      <vt:lpstr>Wingdings</vt:lpstr>
      <vt:lpstr>Savon</vt:lpstr>
      <vt:lpstr>بسم رب الحسین (ع)...</vt:lpstr>
      <vt:lpstr>دوره سوم رشد</vt:lpstr>
      <vt:lpstr>PowerPoint Presentation</vt:lpstr>
      <vt:lpstr>       </vt:lpstr>
      <vt:lpstr>عدم بهره مندی از امام و رسول</vt:lpstr>
      <vt:lpstr>    </vt:lpstr>
      <vt:lpstr>  </vt:lpstr>
      <vt:lpstr> 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رب الحسین (ع)...</dc:title>
  <dc:creator>Windows User</dc:creator>
  <cp:lastModifiedBy>Windows User</cp:lastModifiedBy>
  <cp:revision>28</cp:revision>
  <dcterms:created xsi:type="dcterms:W3CDTF">2020-08-19T07:01:36Z</dcterms:created>
  <dcterms:modified xsi:type="dcterms:W3CDTF">2020-08-20T12:18:52Z</dcterms:modified>
</cp:coreProperties>
</file>