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63" r:id="rId3"/>
    <p:sldId id="256" r:id="rId4"/>
    <p:sldId id="258"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D:\WORK\WORK BAHMAN\Eghtedare\power\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61156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a:cs typeface="B Titr" panose="00000700000000000000" pitchFamily="2"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rtl="1">
              <a:buNone/>
              <a:defRPr>
                <a:solidFill>
                  <a:schemeClr val="tx1"/>
                </a:solidFill>
                <a:cs typeface="B Titr" panose="00000700000000000000"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2CD2E9B-1990-4C22-A78D-198EFA6CF89F}"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5902-2FF6-423E-B64E-7C94C39D2790}" type="slidenum">
              <a:rPr lang="en-US" smtClean="0"/>
              <a:t>‹#›</a:t>
            </a:fld>
            <a:endParaRPr lang="en-US"/>
          </a:p>
        </p:txBody>
      </p:sp>
    </p:spTree>
    <p:extLst>
      <p:ext uri="{BB962C8B-B14F-4D97-AF65-F5344CB8AC3E}">
        <p14:creationId xmlns:p14="http://schemas.microsoft.com/office/powerpoint/2010/main" val="286541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descr="D:\WORK\WORK BAHMAN\Eghtedare\power\1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076325"/>
            <a:ext cx="9153526" cy="5781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1599" y="4406900"/>
            <a:ext cx="7128793" cy="2118444"/>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99" y="3789040"/>
            <a:ext cx="7128793" cy="61786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6D4D79-6637-4EBF-AAA6-485C8E63CE95}"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6A0917-AC20-4DDD-8561-FA7EBD9C56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90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122" name="Picture 2" descr="D:\WORK\WORK BAHMAN\Eghtedare\power\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922114"/>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708920"/>
            <a:ext cx="3610744" cy="396044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0032" y="2708920"/>
            <a:ext cx="3826768" cy="4032448"/>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6D4D79-6637-4EBF-AAA6-485C8E63CE95}" type="datetimeFigureOut">
              <a:rPr lang="en-US" smtClean="0">
                <a:solidFill>
                  <a:prstClr val="black">
                    <a:tint val="75000"/>
                  </a:prstClr>
                </a:solidFill>
              </a:rPr>
              <a:pPr/>
              <a:t>7/25/2015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6A0917-AC20-4DDD-8561-FA7EBD9C56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63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146" name="Picture 2" descr="D:\WORK\WORK BAHMAN\Eghtedare\power\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402667" y="1667635"/>
            <a:ext cx="2319137" cy="91244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D4D79-6637-4EBF-AAA6-485C8E63CE95}" type="datetimeFigureOut">
              <a:rPr lang="en-US" smtClean="0">
                <a:solidFill>
                  <a:prstClr val="black">
                    <a:tint val="75000"/>
                  </a:prstClr>
                </a:solidFill>
              </a:rPr>
              <a:pPr/>
              <a:t>7/25/2015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6A0917-AC20-4DDD-8561-FA7EBD9C56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337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D4D79-6637-4EBF-AAA6-485C8E63CE95}" type="datetimeFigureOut">
              <a:rPr lang="en-US" smtClean="0">
                <a:solidFill>
                  <a:prstClr val="black">
                    <a:tint val="75000"/>
                  </a:prstClr>
                </a:solidFill>
              </a:rPr>
              <a:pPr/>
              <a:t>7/25/2015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6A0917-AC20-4DDD-8561-FA7EBD9C56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33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170" name="Picture 2" descr="D:\WORK\WORK BAHMAN\Eghtedare\power\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789040"/>
            <a:ext cx="8229600" cy="194421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CD2E9B-1990-4C22-A78D-198EFA6CF89F}" type="datetimeFigureOut">
              <a:rPr lang="en-US" smtClean="0"/>
              <a:t>7/25/2015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E5902-2FF6-423E-B64E-7C94C39D2790}" type="slidenum">
              <a:rPr lang="en-US" smtClean="0"/>
              <a:t>‹#›</a:t>
            </a:fld>
            <a:endParaRPr lang="en-US"/>
          </a:p>
        </p:txBody>
      </p:sp>
    </p:spTree>
    <p:extLst>
      <p:ext uri="{BB962C8B-B14F-4D97-AF65-F5344CB8AC3E}">
        <p14:creationId xmlns:p14="http://schemas.microsoft.com/office/powerpoint/2010/main" val="418152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4" name="Picture 2" descr="D:\WORK\WORK BAHMAN\Eghtedare\power\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0"/>
            <a:ext cx="960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39752" y="274638"/>
            <a:ext cx="6347048"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411760" y="2132856"/>
            <a:ext cx="6275040" cy="432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D2E9B-1990-4C22-A78D-198EFA6CF89F}"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5902-2FF6-423E-B64E-7C94C39D2790}" type="slidenum">
              <a:rPr lang="en-US" smtClean="0"/>
              <a:t>‹#›</a:t>
            </a:fld>
            <a:endParaRPr lang="en-US"/>
          </a:p>
        </p:txBody>
      </p:sp>
    </p:spTree>
    <p:extLst>
      <p:ext uri="{BB962C8B-B14F-4D97-AF65-F5344CB8AC3E}">
        <p14:creationId xmlns:p14="http://schemas.microsoft.com/office/powerpoint/2010/main" val="13430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descr="D:\WORK\WORK BAHMAN\Eghtedare\power\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789040"/>
            <a:ext cx="7772400" cy="61786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CD2E9B-1990-4C22-A78D-198EFA6CF89F}"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5902-2FF6-423E-B64E-7C94C39D2790}" type="slidenum">
              <a:rPr lang="en-US" smtClean="0"/>
              <a:t>‹#›</a:t>
            </a:fld>
            <a:endParaRPr lang="en-US"/>
          </a:p>
        </p:txBody>
      </p:sp>
    </p:spTree>
    <p:extLst>
      <p:ext uri="{BB962C8B-B14F-4D97-AF65-F5344CB8AC3E}">
        <p14:creationId xmlns:p14="http://schemas.microsoft.com/office/powerpoint/2010/main" val="88719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123" name="Picture 3" descr="D:\WORK\WORK BAHMAN\Eghtedare\power\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95275"/>
            <a:ext cx="9153526" cy="15335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WORK\WORK BAHMAN\Eghtedare\power\5.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293100"/>
            <a:ext cx="4895850" cy="5581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WORK\WORK BAHMAN\Eghtedare\power\5.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1960" y="1276350"/>
            <a:ext cx="4895850" cy="5581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5616" y="274638"/>
            <a:ext cx="6912768" cy="11430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852936"/>
            <a:ext cx="4038600" cy="4005064"/>
          </a:xfrm>
        </p:spPr>
        <p:txBody>
          <a:bodyPr/>
          <a:lstStyle>
            <a:lvl1pPr algn="ctr">
              <a:defRPr sz="2800"/>
            </a:lvl1pPr>
            <a:lvl2pPr algn="ctr">
              <a:defRPr sz="2400"/>
            </a:lvl2pPr>
            <a:lvl3pPr algn="ctr">
              <a:defRPr sz="2000"/>
            </a:lvl3pPr>
            <a:lvl4pPr algn="ctr">
              <a:defRPr sz="1800"/>
            </a:lvl4pPr>
            <a:lvl5pPr algn="ct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6016" y="2852936"/>
            <a:ext cx="3970784" cy="4005064"/>
          </a:xfrm>
        </p:spPr>
        <p:txBody>
          <a:bodyPr/>
          <a:lstStyle>
            <a:lvl1pPr algn="ctr">
              <a:defRPr sz="2800"/>
            </a:lvl1pPr>
            <a:lvl2pPr algn="ctr">
              <a:defRPr sz="2400"/>
            </a:lvl2pPr>
            <a:lvl3pPr algn="ctr">
              <a:defRPr sz="2000"/>
            </a:lvl3pPr>
            <a:lvl4pPr algn="ctr">
              <a:defRPr sz="1800"/>
            </a:lvl4pPr>
            <a:lvl5pPr algn="ct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CD2E9B-1990-4C22-A78D-198EFA6CF89F}" type="datetimeFigureOut">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5902-2FF6-423E-B64E-7C94C39D2790}" type="slidenum">
              <a:rPr lang="en-US" smtClean="0"/>
              <a:t>‹#›</a:t>
            </a:fld>
            <a:endParaRPr lang="en-US"/>
          </a:p>
        </p:txBody>
      </p:sp>
    </p:spTree>
    <p:extLst>
      <p:ext uri="{BB962C8B-B14F-4D97-AF65-F5344CB8AC3E}">
        <p14:creationId xmlns:p14="http://schemas.microsoft.com/office/powerpoint/2010/main" val="175560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146" name="Picture 2" descr="D:\WORK\WORK BAHMAN\Eghtedare\power\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63688" y="2276872"/>
            <a:ext cx="7128792" cy="439248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CD2E9B-1990-4C22-A78D-198EFA6CF89F}" type="datetimeFigureOut">
              <a:rPr lang="en-US" smtClean="0"/>
              <a:t>7/25/2015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E5902-2FF6-423E-B64E-7C94C39D2790}" type="slidenum">
              <a:rPr lang="en-US" smtClean="0"/>
              <a:t>‹#›</a:t>
            </a:fld>
            <a:endParaRPr lang="en-US"/>
          </a:p>
        </p:txBody>
      </p:sp>
    </p:spTree>
    <p:extLst>
      <p:ext uri="{BB962C8B-B14F-4D97-AF65-F5344CB8AC3E}">
        <p14:creationId xmlns:p14="http://schemas.microsoft.com/office/powerpoint/2010/main" val="199138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D2E9B-1990-4C22-A78D-198EFA6CF89F}" type="datetimeFigureOut">
              <a:rPr lang="en-US" smtClean="0"/>
              <a:t>7/25/2015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E5902-2FF6-423E-B64E-7C94C39D2790}" type="slidenum">
              <a:rPr lang="en-US" smtClean="0"/>
              <a:t>‹#›</a:t>
            </a:fld>
            <a:endParaRPr lang="en-US"/>
          </a:p>
        </p:txBody>
      </p:sp>
    </p:spTree>
    <p:extLst>
      <p:ext uri="{BB962C8B-B14F-4D97-AF65-F5344CB8AC3E}">
        <p14:creationId xmlns:p14="http://schemas.microsoft.com/office/powerpoint/2010/main" val="423073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D:\WORK\WORK BAHMAN\Eghtedare\power\1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708920"/>
            <a:ext cx="7772400" cy="891530"/>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45024"/>
            <a:ext cx="6400800" cy="57606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6D4D79-6637-4EBF-AAA6-485C8E63CE95}"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6A0917-AC20-4DDD-8561-FA7EBD9C5690}" type="slidenum">
              <a:rPr lang="en-US" smtClean="0">
                <a:solidFill>
                  <a:prstClr val="black">
                    <a:tint val="75000"/>
                  </a:prstClr>
                </a:solidFill>
              </a:rPr>
              <a:pPr/>
              <a:t>‹#›</a:t>
            </a:fld>
            <a:endParaRPr lang="en-US">
              <a:solidFill>
                <a:prstClr val="black">
                  <a:tint val="75000"/>
                </a:prstClr>
              </a:solidFill>
            </a:endParaRPr>
          </a:p>
        </p:txBody>
      </p:sp>
      <p:pic>
        <p:nvPicPr>
          <p:cNvPr id="8" name="Picture 7" descr="C:\Users\Acer\Desktop\Nooran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8506" y="6121756"/>
            <a:ext cx="751926" cy="195501"/>
          </a:xfrm>
          <a:prstGeom prst="rect">
            <a:avLst/>
          </a:prstGeom>
          <a:noFill/>
          <a:effectLst>
            <a:glow rad="1270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7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344816"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99592" y="1600200"/>
            <a:ext cx="7344816"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6D4D79-6637-4EBF-AAA6-485C8E63CE95}"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6A0917-AC20-4DDD-8561-FA7EBD9C5690}" type="slidenum">
              <a:rPr lang="en-US" smtClean="0">
                <a:solidFill>
                  <a:prstClr val="black">
                    <a:tint val="75000"/>
                  </a:prstClr>
                </a:solidFill>
              </a:rPr>
              <a:pPr/>
              <a:t>‹#›</a:t>
            </a:fld>
            <a:endParaRPr lang="en-US">
              <a:solidFill>
                <a:prstClr val="black">
                  <a:tint val="75000"/>
                </a:prstClr>
              </a:solidFill>
            </a:endParaRPr>
          </a:p>
        </p:txBody>
      </p:sp>
      <p:pic>
        <p:nvPicPr>
          <p:cNvPr id="3074" name="Picture 2" descr="D:\WORK\WORK BAHMAN\Eghtedare\power\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544" y="0"/>
            <a:ext cx="17430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WORK\WORK BAHMAN\Eghtedare\power\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7740352" y="28437"/>
            <a:ext cx="1743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7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53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D2E9B-1990-4C22-A78D-198EFA6CF89F}" type="datetimeFigureOut">
              <a:rPr lang="en-US" smtClean="0"/>
              <a:t>7/25/2015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E5902-2FF6-423E-B64E-7C94C39D2790}" type="slidenum">
              <a:rPr lang="en-US" smtClean="0"/>
              <a:t>‹#›</a:t>
            </a:fld>
            <a:endParaRPr lang="en-US"/>
          </a:p>
        </p:txBody>
      </p:sp>
    </p:spTree>
    <p:extLst>
      <p:ext uri="{BB962C8B-B14F-4D97-AF65-F5344CB8AC3E}">
        <p14:creationId xmlns:p14="http://schemas.microsoft.com/office/powerpoint/2010/main" val="152036042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4" r:id="rId6"/>
    <p:sldLayoutId id="2147483660" r:id="rId7"/>
  </p:sldLayoutIdLst>
  <p:txStyles>
    <p:titleStyle>
      <a:lvl1pPr algn="ctr" defTabSz="914400" rtl="1" eaLnBrk="1" latinLnBrk="0" hangingPunct="1">
        <a:spcBef>
          <a:spcPct val="0"/>
        </a:spcBef>
        <a:buNone/>
        <a:defRPr sz="4400" kern="1200">
          <a:solidFill>
            <a:srgbClr val="FF3300"/>
          </a:solidFill>
          <a:latin typeface="+mj-lt"/>
          <a:ea typeface="+mj-ea"/>
          <a:cs typeface="B Titr" panose="00000700000000000000" pitchFamily="2" charset="-78"/>
        </a:defRPr>
      </a:lvl1pPr>
    </p:titleStyle>
    <p:bodyStyle>
      <a:lvl1pPr marL="0" indent="0" algn="r" defTabSz="914400" rtl="1" eaLnBrk="1" latinLnBrk="0" hangingPunct="1">
        <a:spcBef>
          <a:spcPct val="20000"/>
        </a:spcBef>
        <a:buFont typeface="Arial" pitchFamily="34" charset="0"/>
        <a:buNone/>
        <a:defRPr sz="2400" kern="1200">
          <a:solidFill>
            <a:schemeClr val="tx1"/>
          </a:solidFill>
          <a:latin typeface="+mn-lt"/>
          <a:ea typeface="+mn-ea"/>
          <a:cs typeface="B Nazanin" panose="00000400000000000000" pitchFamily="2" charset="-78"/>
        </a:defRPr>
      </a:lvl1pPr>
      <a:lvl2pPr marL="457200" indent="0" algn="r" defTabSz="914400" rtl="1" eaLnBrk="1" latinLnBrk="0" hangingPunct="1">
        <a:spcBef>
          <a:spcPct val="20000"/>
        </a:spcBef>
        <a:buFont typeface="Arial" pitchFamily="34" charset="0"/>
        <a:buNone/>
        <a:defRPr sz="2400" kern="1200">
          <a:solidFill>
            <a:schemeClr val="tx1"/>
          </a:solidFill>
          <a:latin typeface="+mn-lt"/>
          <a:ea typeface="+mn-ea"/>
          <a:cs typeface="B Nazanin" panose="00000400000000000000" pitchFamily="2" charset="-78"/>
        </a:defRPr>
      </a:lvl2pPr>
      <a:lvl3pPr marL="914400" indent="0" algn="r" defTabSz="914400" rtl="1" eaLnBrk="1" latinLnBrk="0" hangingPunct="1">
        <a:spcBef>
          <a:spcPct val="20000"/>
        </a:spcBef>
        <a:buFont typeface="Arial" pitchFamily="34" charset="0"/>
        <a:buNone/>
        <a:defRPr sz="2400" kern="1200">
          <a:solidFill>
            <a:schemeClr val="tx1"/>
          </a:solidFill>
          <a:latin typeface="+mn-lt"/>
          <a:ea typeface="+mn-ea"/>
          <a:cs typeface="B Nazanin" panose="00000400000000000000" pitchFamily="2" charset="-78"/>
        </a:defRPr>
      </a:lvl3pPr>
      <a:lvl4pPr marL="1371600" indent="0" algn="r" defTabSz="914400" rtl="1" eaLnBrk="1" latinLnBrk="0" hangingPunct="1">
        <a:spcBef>
          <a:spcPct val="20000"/>
        </a:spcBef>
        <a:buFont typeface="Arial" pitchFamily="34" charset="0"/>
        <a:buNone/>
        <a:defRPr sz="2400" kern="1200">
          <a:solidFill>
            <a:schemeClr val="tx1"/>
          </a:solidFill>
          <a:latin typeface="+mn-lt"/>
          <a:ea typeface="+mn-ea"/>
          <a:cs typeface="B Nazanin" panose="00000400000000000000" pitchFamily="2" charset="-78"/>
        </a:defRPr>
      </a:lvl4pPr>
      <a:lvl5pPr marL="1828800" indent="0" algn="r" defTabSz="914400" rtl="1" eaLnBrk="1" latinLnBrk="0" hangingPunct="1">
        <a:spcBef>
          <a:spcPct val="20000"/>
        </a:spcBef>
        <a:buFont typeface="Arial" pitchFamily="34" charset="0"/>
        <a:buNone/>
        <a:defRPr sz="2400" kern="1200">
          <a:solidFill>
            <a:schemeClr val="tx1"/>
          </a:solidFill>
          <a:latin typeface="+mn-lt"/>
          <a:ea typeface="+mn-ea"/>
          <a:cs typeface="B Nazanin" panose="00000400000000000000"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53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4D79-6637-4EBF-AAA6-485C8E63CE95}"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A0917-AC20-4DDD-8561-FA7EBD9C56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9650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D:\my flash\baner\2511122130961712412021242552216180216147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731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a:normAutofit/>
          </a:bodyPr>
          <a:lstStyle/>
          <a:p>
            <a:r>
              <a:rPr lang="fa-IR" sz="4000" dirty="0"/>
              <a:t>تبیین مراحل مختلف تفکر از حس تا ادراک= مسیر تفکر</a:t>
            </a:r>
            <a:endParaRPr lang="en-US" sz="4000" dirty="0"/>
          </a:p>
        </p:txBody>
      </p:sp>
      <p:sp>
        <p:nvSpPr>
          <p:cNvPr id="3" name="Subtitle 2"/>
          <p:cNvSpPr>
            <a:spLocks noGrp="1"/>
          </p:cNvSpPr>
          <p:nvPr>
            <p:ph type="subTitle" idx="1"/>
          </p:nvPr>
        </p:nvSpPr>
        <p:spPr>
          <a:xfrm>
            <a:off x="609600" y="4038600"/>
            <a:ext cx="7924800" cy="2133600"/>
          </a:xfrm>
        </p:spPr>
        <p:txBody>
          <a:bodyPr>
            <a:normAutofit/>
          </a:bodyPr>
          <a:lstStyle/>
          <a:p>
            <a:r>
              <a:rPr lang="fa-IR" sz="2800" b="1" dirty="0">
                <a:cs typeface="B Nazanin" panose="00000400000000000000" pitchFamily="2" charset="-78"/>
              </a:rPr>
              <a:t>سوره مبارکه مائده</a:t>
            </a:r>
          </a:p>
          <a:p>
            <a:r>
              <a:rPr lang="fa-IR" sz="2800" dirty="0">
                <a:cs typeface="B Nazanin" panose="00000400000000000000" pitchFamily="2" charset="-78"/>
              </a:rPr>
              <a:t>فَبَعَثَ اللَّهُ غُراباً يَبْحَثُ فِي الْأَرْضِ لِيُرِيَهُ كَيْفَ يُواري سَوْأَةَ أَخيهِ قالَ يا وَيْلَتى‏ أَ عَجَزْتُ أَنْ أَكُونَ مِثْلَ هذَا الْغُرابِ فَأُوارِيَ سَوْأَةَ أَخي‏ فَأَصْبَحَ مِنَ النَّادِمينَ (31</a:t>
            </a:r>
            <a:r>
              <a:rPr lang="fa-IR" sz="2800" dirty="0" smtClean="0">
                <a:cs typeface="B Nazanin" panose="00000400000000000000" pitchFamily="2" charset="-78"/>
              </a:rPr>
              <a:t>)</a:t>
            </a:r>
            <a:endParaRPr lang="fa-IR" sz="2800" dirty="0">
              <a:cs typeface="B Nazanin" panose="00000400000000000000" pitchFamily="2" charset="-78"/>
            </a:endParaRPr>
          </a:p>
        </p:txBody>
      </p:sp>
    </p:spTree>
    <p:extLst>
      <p:ext uri="{BB962C8B-B14F-4D97-AF65-F5344CB8AC3E}">
        <p14:creationId xmlns:p14="http://schemas.microsoft.com/office/powerpoint/2010/main" val="34471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بیان علت حکم یا علت اتفاق با لام مفعول له</a:t>
            </a:r>
            <a:endParaRPr lang="en-US" sz="3600" dirty="0"/>
          </a:p>
        </p:txBody>
      </p:sp>
      <p:sp>
        <p:nvSpPr>
          <p:cNvPr id="3" name="Content Placeholder 2"/>
          <p:cNvSpPr>
            <a:spLocks noGrp="1"/>
          </p:cNvSpPr>
          <p:nvPr>
            <p:ph idx="1"/>
          </p:nvPr>
        </p:nvSpPr>
        <p:spPr>
          <a:xfrm>
            <a:off x="1676400" y="2132856"/>
            <a:ext cx="7010400" cy="4320480"/>
          </a:xfrm>
        </p:spPr>
        <p:txBody>
          <a:bodyPr/>
          <a:lstStyle/>
          <a:p>
            <a:r>
              <a:rPr lang="fa-IR" sz="2800" b="1" dirty="0"/>
              <a:t>سوره مبارکه انعام</a:t>
            </a:r>
          </a:p>
          <a:p>
            <a:r>
              <a:rPr lang="fa-IR" dirty="0"/>
              <a:t>وَ كَذلِكَ نُري إِبْراهيمَ مَلَكُوتَ السَّماواتِ وَ الْأَرْضِ وَ لِيَكُونَ مِنَ الْمُوقِنينَ (75)</a:t>
            </a:r>
          </a:p>
          <a:p>
            <a:r>
              <a:rPr lang="fa-IR" sz="2800" b="1" dirty="0"/>
              <a:t>سوره مبارکه حج</a:t>
            </a:r>
          </a:p>
          <a:p>
            <a:r>
              <a:rPr lang="fa-IR" dirty="0"/>
              <a:t>وَ جاهِدُوا فِي اللَّهِ حَقَّ جِهادِهِ هُوَ اجْتَباكُمْ وَ ما جَعَلَ عَلَيْكُمْ فِي الدِّينِ مِنْ حَرَجٍ مِلَّةَ أَبيكُمْ إِبْراهيمَ هُوَ سَمَّاكُمُ الْمُسْلِمينَ مِنْ قَبْلُ وَ في‏ هذا لِيَكُونَ الرَّسُولُ شَهيداً عَلَيْكُمْ وَ تَكُونُوا شُهَداءَ عَلَى النَّاسِ فَأَقيمُوا الصَّلاةَ وَ آتُوا الزَّكاةَ وَ اعْتَصِمُوا بِاللَّهِ هُوَ مَوْلاكُمْ فَنِعْمَ الْمَوْلى‏ وَ نِعْمَ النَّصيرُ (78</a:t>
            </a:r>
            <a:r>
              <a:rPr lang="fa-IR" dirty="0" smtClean="0"/>
              <a:t>)</a:t>
            </a:r>
            <a:endParaRPr lang="fa-IR" dirty="0"/>
          </a:p>
        </p:txBody>
      </p:sp>
    </p:spTree>
    <p:extLst>
      <p:ext uri="{BB962C8B-B14F-4D97-AF65-F5344CB8AC3E}">
        <p14:creationId xmlns:p14="http://schemas.microsoft.com/office/powerpoint/2010/main" val="6577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667125"/>
            <a:ext cx="7772400" cy="1362075"/>
          </a:xfrm>
        </p:spPr>
        <p:txBody>
          <a:bodyPr/>
          <a:lstStyle/>
          <a:p>
            <a:pPr algn="ctr"/>
            <a:r>
              <a:rPr lang="fa-IR" dirty="0"/>
              <a:t>بیان یک داستان یا حقیقتی مانند بهشت و جهنم با بیان های مختلف در سور مختلف</a:t>
            </a:r>
            <a:endParaRPr lang="en-US" dirty="0"/>
          </a:p>
        </p:txBody>
      </p:sp>
      <p:sp>
        <p:nvSpPr>
          <p:cNvPr id="3" name="Text Placeholder 2"/>
          <p:cNvSpPr>
            <a:spLocks noGrp="1"/>
          </p:cNvSpPr>
          <p:nvPr>
            <p:ph type="body" idx="1"/>
          </p:nvPr>
        </p:nvSpPr>
        <p:spPr>
          <a:xfrm>
            <a:off x="533400" y="4953000"/>
            <a:ext cx="8077200" cy="1608460"/>
          </a:xfrm>
        </p:spPr>
        <p:txBody>
          <a:bodyPr anchor="ctr">
            <a:normAutofit/>
          </a:bodyPr>
          <a:lstStyle/>
          <a:p>
            <a:r>
              <a:rPr lang="fa-IR" sz="2800" dirty="0" smtClean="0">
                <a:solidFill>
                  <a:schemeClr val="tx1"/>
                </a:solidFill>
              </a:rPr>
              <a:t>داستان حضرت مریم (س)، داستان حضرت موسی (ع)، داستان حضرت آدم (ع)، داستان حضرت ابراهیم، وصفهای مختلف بهشت  و جهنم و ...</a:t>
            </a:r>
            <a:endParaRPr lang="en-US" sz="2800" dirty="0">
              <a:solidFill>
                <a:schemeClr val="tx1"/>
              </a:solidFill>
            </a:endParaRPr>
          </a:p>
        </p:txBody>
      </p:sp>
    </p:spTree>
    <p:extLst>
      <p:ext uri="{BB962C8B-B14F-4D97-AF65-F5344CB8AC3E}">
        <p14:creationId xmlns:p14="http://schemas.microsoft.com/office/powerpoint/2010/main" val="112140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تفریع و تفصیل و دسته بندی</a:t>
            </a:r>
            <a:endParaRPr lang="en-US" dirty="0"/>
          </a:p>
        </p:txBody>
      </p:sp>
      <p:sp>
        <p:nvSpPr>
          <p:cNvPr id="5" name="Content Placeholder 4"/>
          <p:cNvSpPr>
            <a:spLocks noGrp="1"/>
          </p:cNvSpPr>
          <p:nvPr>
            <p:ph idx="1"/>
          </p:nvPr>
        </p:nvSpPr>
        <p:spPr>
          <a:xfrm>
            <a:off x="990600" y="1981200"/>
            <a:ext cx="7848600" cy="4876800"/>
          </a:xfrm>
        </p:spPr>
        <p:txBody>
          <a:bodyPr>
            <a:normAutofit fontScale="92500"/>
          </a:bodyPr>
          <a:lstStyle/>
          <a:p>
            <a:r>
              <a:rPr lang="fa-IR" sz="2600" b="1" dirty="0" smtClean="0"/>
              <a:t>تفریع: سوره مبارکه محمد: </a:t>
            </a:r>
          </a:p>
          <a:p>
            <a:r>
              <a:rPr lang="fa-IR" dirty="0" smtClean="0"/>
              <a:t>ألَمْ </a:t>
            </a:r>
            <a:r>
              <a:rPr lang="fa-IR" dirty="0"/>
              <a:t>يَسِيرُواْ فىِ الْأَرْضِ فَيَنظُرُواْ كَيْفَ كاَنَ عَاقِبَةُ الَّذِينَ مِن قَبْلِهِمْ  دَمَّرَ اللَّهُ عَلَيهِْمْ </a:t>
            </a:r>
            <a:endParaRPr lang="fa-IR" dirty="0" smtClean="0"/>
          </a:p>
          <a:p>
            <a:r>
              <a:rPr lang="fa-IR" dirty="0" smtClean="0"/>
              <a:t> وَ </a:t>
            </a:r>
            <a:r>
              <a:rPr lang="fa-IR" dirty="0"/>
              <a:t>لِلْكَافِرِينَ </a:t>
            </a:r>
            <a:r>
              <a:rPr lang="fa-IR" dirty="0" smtClean="0"/>
              <a:t>أَمْثَالُهَا(10) ذَالِكَ </a:t>
            </a:r>
            <a:r>
              <a:rPr lang="fa-IR" dirty="0"/>
              <a:t>بِأَنَّ اللَّهَ مَوْلىَ الَّذِينَ ءَامَنُواْ وَ أَنَّ الْكَافِرِينَ لَا مَوْلىَ‏ لهَُمْ(11)</a:t>
            </a:r>
          </a:p>
          <a:p>
            <a:r>
              <a:rPr lang="fa-IR" dirty="0"/>
              <a:t>وَ الَّذِينَ ءَامَنُواْ وَ عَمِلُواْ الصَّالِحَاتِ وَ ءَامَنُواْ بِمَا نُزِّلَ عَلىَ‏ محَُمَّدٍ وَ هُوَ الحَْقُّ مِن رَّبهِِّمْ  كَفَّرَ عَنهُْمْ سَيَِّاتهِِمْ وَ أَصْلَحَ </a:t>
            </a:r>
            <a:r>
              <a:rPr lang="fa-IR" dirty="0" smtClean="0"/>
              <a:t>بَالهَُمْ(2) ذَالِكَ </a:t>
            </a:r>
            <a:r>
              <a:rPr lang="fa-IR" dirty="0"/>
              <a:t>بِأَنَّ الَّذِينَ كَفَرُواْ اتَّبَعُواْ الْبَاطِلَ وَ أَنَّ الَّذِينَ ءَامَنُواْ اتَّبَعُواْ الحَْقَّ مِن رَّبهِِّمْ  كَذَالِكَ يَضْرِبُ اللَّهُ لِلنَّاسِ أَمْثَالَهُمْ(3)</a:t>
            </a:r>
          </a:p>
          <a:p>
            <a:r>
              <a:rPr lang="fa-IR" dirty="0"/>
              <a:t>فَهَلْ يَنظُرُونَ إِلَّا السَّاعَةَ أَن تَأْتِيهَُم بَغْتَةً  فَقَدْ جَاءَ أَشْرَاطُهَا  فَأَنىَ‏ لهَُمْ إِذَا جَاءَتهُْمْ </a:t>
            </a:r>
            <a:r>
              <a:rPr lang="fa-IR" dirty="0" smtClean="0"/>
              <a:t>ذِكْرَئهُمْ(18) فَاعْلَمْ </a:t>
            </a:r>
            <a:r>
              <a:rPr lang="fa-IR" dirty="0"/>
              <a:t>أَنَّهُ لَا إِلَاهَ إِلَّا اللَّهُ وَ اسْتَغْفِرْ لِذَنبِكَ وَ لِلْمُؤْمِنِينَ وَ الْمُؤْمِنَاتِ  وَ اللَّهُ يَعْلَمُ مُتَقَلَّبَكُمْ وَ مَثْوَئكمُ‏ْ(19</a:t>
            </a:r>
            <a:r>
              <a:rPr lang="fa-IR" dirty="0" smtClean="0"/>
              <a:t>)</a:t>
            </a:r>
          </a:p>
          <a:p>
            <a:r>
              <a:rPr lang="fa-IR" b="1" dirty="0" smtClean="0"/>
              <a:t>سوره نصر</a:t>
            </a:r>
            <a:r>
              <a:rPr lang="fa-IR" b="1" smtClean="0"/>
              <a:t>: </a:t>
            </a:r>
            <a:r>
              <a:rPr lang="fa-IR" smtClean="0"/>
              <a:t>فسبح بحمد ربک واستغفره إنّه کان توابا (3)</a:t>
            </a:r>
            <a:endParaRPr lang="fa-IR" b="1" dirty="0" smtClean="0"/>
          </a:p>
          <a:p>
            <a:r>
              <a:rPr lang="fa-IR" sz="2800" b="1" dirty="0" smtClean="0"/>
              <a:t>تفصیل و دسته بندی: سوره واقعه: </a:t>
            </a:r>
            <a:r>
              <a:rPr lang="fa-IR" sz="2800" dirty="0" smtClean="0"/>
              <a:t>تفصیل</a:t>
            </a:r>
            <a:r>
              <a:rPr lang="fa-IR" sz="2800" b="1" dirty="0" smtClean="0"/>
              <a:t> </a:t>
            </a:r>
            <a:r>
              <a:rPr lang="fa-IR" dirty="0" smtClean="0"/>
              <a:t>سابقون (مقربین)، اصحاب یمین، اصحاب شمال</a:t>
            </a:r>
          </a:p>
          <a:p>
            <a:endParaRPr lang="en-US" dirty="0"/>
          </a:p>
        </p:txBody>
      </p:sp>
    </p:spTree>
    <p:extLst>
      <p:ext uri="{BB962C8B-B14F-4D97-AF65-F5344CB8AC3E}">
        <p14:creationId xmlns:p14="http://schemas.microsoft.com/office/powerpoint/2010/main" val="163391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تبیین آثار تفکر و تبعات عدم آن</a:t>
            </a:r>
            <a:endParaRPr lang="en-US" dirty="0"/>
          </a:p>
        </p:txBody>
      </p:sp>
      <p:sp>
        <p:nvSpPr>
          <p:cNvPr id="3" name="Content Placeholder 2"/>
          <p:cNvSpPr>
            <a:spLocks noGrp="1"/>
          </p:cNvSpPr>
          <p:nvPr>
            <p:ph idx="1"/>
          </p:nvPr>
        </p:nvSpPr>
        <p:spPr>
          <a:xfrm>
            <a:off x="1219200" y="2132856"/>
            <a:ext cx="7593360" cy="4320480"/>
          </a:xfrm>
        </p:spPr>
        <p:txBody>
          <a:bodyPr/>
          <a:lstStyle/>
          <a:p>
            <a:r>
              <a:rPr lang="fa-IR" b="1" dirty="0" smtClean="0"/>
              <a:t>تکذیب و تولی: سوره علق:</a:t>
            </a:r>
            <a:r>
              <a:rPr lang="fa-IR" dirty="0" smtClean="0"/>
              <a:t> أَ </a:t>
            </a:r>
            <a:r>
              <a:rPr lang="fa-IR" dirty="0"/>
              <a:t>رَءَيْتَ إِن كَذَّبَ وَ تَوَلىَّ(13) </a:t>
            </a:r>
            <a:r>
              <a:rPr lang="fa-IR" dirty="0" smtClean="0"/>
              <a:t>أ</a:t>
            </a:r>
          </a:p>
          <a:p>
            <a:r>
              <a:rPr lang="fa-IR" dirty="0" smtClean="0"/>
              <a:t>َ </a:t>
            </a:r>
            <a:r>
              <a:rPr lang="fa-IR" dirty="0"/>
              <a:t>لَمْ يَعْلَم بِأَنَّ اللَّهَ يَرَى‏(14</a:t>
            </a:r>
            <a:r>
              <a:rPr lang="fa-IR" dirty="0" smtClean="0"/>
              <a:t>)</a:t>
            </a:r>
          </a:p>
          <a:p>
            <a:r>
              <a:rPr lang="fa-IR" b="1" dirty="0" smtClean="0"/>
              <a:t>ادبار و استکبار: سوره </a:t>
            </a:r>
            <a:r>
              <a:rPr lang="fa-IR" b="1" dirty="0"/>
              <a:t>مدثر: </a:t>
            </a:r>
            <a:r>
              <a:rPr lang="fa-IR" dirty="0"/>
              <a:t>إِنَّهُ فَكَّرَ وَ </a:t>
            </a:r>
            <a:r>
              <a:rPr lang="fa-IR" dirty="0" smtClean="0"/>
              <a:t>قَدَّرَ (18) فَقُتِلَ </a:t>
            </a:r>
            <a:r>
              <a:rPr lang="fa-IR" dirty="0"/>
              <a:t>كَيْفَ </a:t>
            </a:r>
            <a:r>
              <a:rPr lang="fa-IR" dirty="0" smtClean="0"/>
              <a:t>قَدَّرَ (19) ثمُ</a:t>
            </a:r>
            <a:r>
              <a:rPr lang="fa-IR" dirty="0"/>
              <a:t>‏َّ قُتِلَ كَيْفَ </a:t>
            </a:r>
            <a:r>
              <a:rPr lang="fa-IR" dirty="0" smtClean="0"/>
              <a:t>قَدَّرَ (</a:t>
            </a:r>
            <a:r>
              <a:rPr lang="fa-IR" dirty="0"/>
              <a:t>20)</a:t>
            </a:r>
          </a:p>
          <a:p>
            <a:r>
              <a:rPr lang="fa-IR" dirty="0"/>
              <a:t>ثمُ‏َّ </a:t>
            </a:r>
            <a:r>
              <a:rPr lang="fa-IR" dirty="0" smtClean="0"/>
              <a:t>نَظَرَ (21) ثمُ</a:t>
            </a:r>
            <a:r>
              <a:rPr lang="fa-IR" dirty="0"/>
              <a:t>‏َّ عَبَسَ وَ </a:t>
            </a:r>
            <a:r>
              <a:rPr lang="fa-IR" dirty="0" smtClean="0"/>
              <a:t>بَسَرَ (22) ثمُ</a:t>
            </a:r>
            <a:r>
              <a:rPr lang="fa-IR" dirty="0"/>
              <a:t>‏َّ أَدْبَرَ وَ </a:t>
            </a:r>
            <a:r>
              <a:rPr lang="fa-IR" dirty="0" smtClean="0"/>
              <a:t>اسْتَكْبرََ (</a:t>
            </a:r>
            <a:r>
              <a:rPr lang="fa-IR" dirty="0"/>
              <a:t>23</a:t>
            </a:r>
            <a:r>
              <a:rPr lang="fa-IR" dirty="0" smtClean="0"/>
              <a:t>)</a:t>
            </a:r>
          </a:p>
          <a:p>
            <a:r>
              <a:rPr lang="fa-IR" b="1" dirty="0" smtClean="0"/>
              <a:t>کفر به لقاء رب: روم</a:t>
            </a:r>
            <a:r>
              <a:rPr lang="fa-IR" b="1" dirty="0"/>
              <a:t>: </a:t>
            </a:r>
            <a:r>
              <a:rPr lang="fa-IR" dirty="0"/>
              <a:t>أَ وَ لَمْ يَتَفَكَّرُوا في‏ أَنْفُسِهِمْ ما خَلَقَ اللَّهُ السَّماواتِ وَ الْأَرْضَ وَ ما بَيْنَهُما إِلاَّ بِالْحَقِّ وَ أَجَلٍ مُسَمًّى وَ إِنَّ كَثيراً مِنَ النَّاسِ بِلِقاءِ رَبِّهِمْ لَكافِرُونَ (8</a:t>
            </a:r>
            <a:r>
              <a:rPr lang="fa-IR" dirty="0" smtClean="0"/>
              <a:t>)</a:t>
            </a:r>
          </a:p>
          <a:p>
            <a:r>
              <a:rPr lang="fa-IR" b="1" dirty="0" smtClean="0"/>
              <a:t>عدم بصیرت: أنعام</a:t>
            </a:r>
            <a:r>
              <a:rPr lang="fa-IR" b="1" dirty="0"/>
              <a:t>: </a:t>
            </a:r>
            <a:r>
              <a:rPr lang="fa-IR" dirty="0"/>
              <a:t>قُلْ لا أَقُولُ لَكُمْ عِنْدي خَزائِنُ اللَّهِ وَ لا أَعْلَمُ الْغَيْبَ وَ لا أَقُولُ لَكُمْ إِنِّي مَلَكٌ إِنْ أَتَّبِعُ إِلاَّ ما يُوحى‏ إِلَيَّ قُلْ هَلْ يَسْتَوِي الْأَعْمى‏ وَ الْبَصيرُ أَ فَلا تَتَفَكَّرُونَ (50)</a:t>
            </a:r>
          </a:p>
        </p:txBody>
      </p:sp>
    </p:spTree>
    <p:extLst>
      <p:ext uri="{BB962C8B-B14F-4D97-AF65-F5344CB8AC3E}">
        <p14:creationId xmlns:p14="http://schemas.microsoft.com/office/powerpoint/2010/main" val="2385996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Autofit/>
          </a:bodyPr>
          <a:lstStyle/>
          <a:p>
            <a:r>
              <a:rPr lang="fa-IR" sz="3600" dirty="0"/>
              <a:t>قرار دادن محذوفات برای درک متناسب با شأن و رتبه فکری فرد</a:t>
            </a:r>
            <a:endParaRPr lang="en-US" sz="3600" dirty="0"/>
          </a:p>
        </p:txBody>
      </p:sp>
      <p:sp>
        <p:nvSpPr>
          <p:cNvPr id="3" name="Content Placeholder 2"/>
          <p:cNvSpPr>
            <a:spLocks noGrp="1"/>
          </p:cNvSpPr>
          <p:nvPr>
            <p:ph idx="1"/>
          </p:nvPr>
        </p:nvSpPr>
        <p:spPr>
          <a:xfrm>
            <a:off x="838200" y="2057400"/>
            <a:ext cx="7974360" cy="4572000"/>
          </a:xfrm>
        </p:spPr>
        <p:txBody>
          <a:bodyPr>
            <a:normAutofit fontScale="70000" lnSpcReduction="20000"/>
          </a:bodyPr>
          <a:lstStyle/>
          <a:p>
            <a:r>
              <a:rPr lang="fa-IR" b="1" dirty="0" smtClean="0">
                <a:solidFill>
                  <a:srgbClr val="00CC00"/>
                </a:solidFill>
              </a:rPr>
              <a:t>* </a:t>
            </a:r>
            <a:r>
              <a:rPr lang="fa-IR" dirty="0" smtClean="0"/>
              <a:t>بسم </a:t>
            </a:r>
            <a:r>
              <a:rPr lang="fa-IR" dirty="0"/>
              <a:t>اللّه‏ الرحمن </a:t>
            </a:r>
            <a:r>
              <a:rPr lang="fa-IR" dirty="0" smtClean="0"/>
              <a:t>الرحيم</a:t>
            </a:r>
          </a:p>
          <a:p>
            <a:r>
              <a:rPr lang="fa-IR" b="1" dirty="0" smtClean="0">
                <a:solidFill>
                  <a:srgbClr val="00CC00"/>
                </a:solidFill>
              </a:rPr>
              <a:t>*</a:t>
            </a:r>
            <a:r>
              <a:rPr lang="fa-IR" dirty="0" smtClean="0"/>
              <a:t> سوره </a:t>
            </a:r>
            <a:r>
              <a:rPr lang="fa-IR" dirty="0"/>
              <a:t>انبیاء: وَ نُوحًا إِذْ نَادَى‏ مِن قَبْلُ فَاسْتَجَبْنَا لَهُ فَنَجَّيْنَهُ وَ أَهْلَهُ مِنَ الْكَرْبِ </a:t>
            </a:r>
            <a:r>
              <a:rPr lang="fa-IR" dirty="0" smtClean="0"/>
              <a:t>الْعَظِيمِ(76)</a:t>
            </a:r>
          </a:p>
          <a:p>
            <a:r>
              <a:rPr lang="fa-IR" dirty="0" smtClean="0"/>
              <a:t>وَ </a:t>
            </a:r>
            <a:r>
              <a:rPr lang="fa-IR" dirty="0"/>
              <a:t>نَصَرْنَاهُ مِنَ الْقَوْمِ الَّذِينَ كَذَّبُواْ بَِايَاتِنَا  إِنهَُّمْ كَانُواْ قَوْمَ سَوْءٍ فَأَغْرَقْنَاهُمْ أَجْمَعِينَ(77)</a:t>
            </a:r>
          </a:p>
          <a:p>
            <a:r>
              <a:rPr lang="fa-IR" dirty="0"/>
              <a:t>وَ دَاوُدَ وَ سُلَيْمَانَ إِذْ يحَْكُمَانِ فىِ الحَْرْثِ إِذْ نَفَشَتْ فِيهِ غَنَمُ الْقَوْمِ وَ كُنَّا لحُِكْمِهِمْ </a:t>
            </a:r>
            <a:r>
              <a:rPr lang="fa-IR" dirty="0" smtClean="0"/>
              <a:t>شَاهِدِينَ(78)فَفَهَّمْنَاهَا </a:t>
            </a:r>
            <a:r>
              <a:rPr lang="fa-IR" dirty="0"/>
              <a:t>سُلَيْمَانَ  وَ كُلاًّ ءَاتَيْنَا حُكْمًا وَ عِلْمًا  وَ سَخَّرْنَا مَعَ دَاوُدَ الْجِبَالَ يُسَبِّحْنَ وَ الطَّيرَْ  وَ كُنَّا </a:t>
            </a:r>
            <a:r>
              <a:rPr lang="fa-IR" dirty="0" smtClean="0"/>
              <a:t>فَاعِلِينَ(79) وَ </a:t>
            </a:r>
            <a:r>
              <a:rPr lang="fa-IR" dirty="0"/>
              <a:t>عَلَّمْنَهُ صَنْعَةَ لَبُوسٍ لَّكُمْ لِتُحْصِنَكُم مِّن بَأْسِكُمْ  فَهَلْ أَنتُمْ </a:t>
            </a:r>
            <a:r>
              <a:rPr lang="fa-IR" dirty="0" smtClean="0"/>
              <a:t>شَكِرُونَ(80)</a:t>
            </a:r>
          </a:p>
          <a:p>
            <a:r>
              <a:rPr lang="fa-IR" dirty="0" smtClean="0"/>
              <a:t>وَ لِسُلَيْمَانَ الرِّيحَ عَاصِفَةً تجَْرِى بِأَمْرِهِ إِلىَ الْأَرْضِ الَّتىِ بَارَكْنَا فِيهَا  وَ كُنَّا بِكلُ‏ِّ شىَ‏ْءٍ عَالِمِينَ(81) وَ مِنَ الشَّيَاطِينِ مَن يَغُوصُونَ لَهُ وَ يَعْمَلُونَ عَمَلًا دُونَ ذَالِكَ  وَ كُنَّا لَهُمْ حَفِظِينَ(82)</a:t>
            </a:r>
          </a:p>
          <a:p>
            <a:r>
              <a:rPr lang="fa-IR" dirty="0" smtClean="0"/>
              <a:t>وَ </a:t>
            </a:r>
            <a:r>
              <a:rPr lang="fa-IR" dirty="0"/>
              <a:t>أَيُّوبَ إِذْ نَادَى‏ رَبَّهُ أَنىّ‏ِ مَسَّنىِ‏َ الضُّرُّ وَ أَنتَ أَرْحَمُ </a:t>
            </a:r>
            <a:r>
              <a:rPr lang="fa-IR" dirty="0" smtClean="0"/>
              <a:t>الرَّاحمِِينَ(83) فَاسْتَجَبْنَا </a:t>
            </a:r>
            <a:r>
              <a:rPr lang="fa-IR" dirty="0"/>
              <a:t>لَهُ فَكَشَفْنَا مَا بِهِ مِن ضُرٍّ  وَ ءَاتَيْنَاهُ أَهْلَهُ وَ مِثْلَهُم مَّعَهُمْ رَحمَْةً مِّنْ عِندِنَا وَ ذِكْرَى‏ لِلْعَابِدِينَ(84)</a:t>
            </a:r>
          </a:p>
          <a:p>
            <a:r>
              <a:rPr lang="fa-IR" dirty="0"/>
              <a:t>وَ إِسْمَعِيلَ وَ إِدْرِيسَ وَ ذَا الْكِفْلِ  كُلٌّ مِّنَ </a:t>
            </a:r>
            <a:r>
              <a:rPr lang="fa-IR" dirty="0" smtClean="0"/>
              <a:t>الصَّبرِِينَ(85) وَ </a:t>
            </a:r>
            <a:r>
              <a:rPr lang="fa-IR" dirty="0"/>
              <a:t>أَدْخَلْنَاهُمْ فىِ رَحْمَتِنَا  إِنَّهُم مِّنَ الصَّالِحِينَ(86)</a:t>
            </a:r>
          </a:p>
          <a:p>
            <a:r>
              <a:rPr lang="fa-IR" dirty="0"/>
              <a:t>وَ ذَا النُّونِ إِذ ذَّهَبَ مُغَضِبًا فَظَنَّ أَن لَّن نَّقْدِرَ عَلَيْهِ فَنَادَى‏ فىِ الظُّلُمَتِ أَن لَّا إِلَاهَ إِلَّا أَنتَ سُبْحَانَكَ إِنىّ‏ِ كُنتُ مِنَ </a:t>
            </a:r>
            <a:r>
              <a:rPr lang="fa-IR" dirty="0" smtClean="0"/>
              <a:t>الظَّلِمِينَ(87) فَاسْتَجَبْنَا </a:t>
            </a:r>
            <a:r>
              <a:rPr lang="fa-IR" dirty="0"/>
              <a:t>لَهُ وَ نجََّيْنَاهُ مِنَ الْغَمّ‏ِ  وَ كَذَالِكَ نُجِى الْمُؤْمِنِينَ(88)</a:t>
            </a:r>
          </a:p>
          <a:p>
            <a:r>
              <a:rPr lang="fa-IR" dirty="0"/>
              <a:t>وَ زَكَرِيَّا إِذْ نَادَى‏ رَبَّهُ رَبّ‏ِ لَا تَذَرْنىِ فَرْدًا وَ أَنتَ خَيرُْ </a:t>
            </a:r>
            <a:r>
              <a:rPr lang="fa-IR" dirty="0" smtClean="0"/>
              <a:t>الْوَارِثِينَ(89) فَاسْتَجَبْنَا </a:t>
            </a:r>
            <a:r>
              <a:rPr lang="fa-IR" dirty="0"/>
              <a:t>لَهُ وَ وَهَبْنَا لَهُ يَحْيىَ‏ وَ أَصْلَحْنَا لَهُ زَوْجَهُ  إِنَّهُمْ كَانُواْ يُسَرِعُونَ فىِ الْخَيرَْاتِ وَ يَدْعُونَنَا رَغَبًا وَ رَهَبًا  وَ كَانُواْ لَنَا خَاشِعِينَ(90)</a:t>
            </a:r>
          </a:p>
          <a:p>
            <a:r>
              <a:rPr lang="fa-IR" dirty="0"/>
              <a:t>وَ الَّتىِ أَحْصَنَتْ فَرْجَهَا فَنَفَخْنَا فِيهَا مِن رُّوحِنَا وَ جَعَلْنَاهَا وَ ابْنَهَا ءَايَةً لِّلْعَلَمِينَ(91)</a:t>
            </a:r>
          </a:p>
          <a:p>
            <a:r>
              <a:rPr lang="fa-IR" dirty="0"/>
              <a:t>إِنَّ هَذِهِ أُمَّتُكُمْ أُمَّةً وَاحِدَةً وَ أَنَا رَبُّكُمْ </a:t>
            </a:r>
            <a:r>
              <a:rPr lang="fa-IR" dirty="0" smtClean="0"/>
              <a:t>فَاعْبُدُونِ(92) وَ </a:t>
            </a:r>
            <a:r>
              <a:rPr lang="fa-IR" dirty="0"/>
              <a:t>تَقَطَّعُواْ أَمْرَهُم بَيْنَهُمْ  كُلٌّ إِلَيْنَا </a:t>
            </a:r>
            <a:r>
              <a:rPr lang="fa-IR" dirty="0" smtClean="0"/>
              <a:t>رَاجِعُونَ(93) فَمَن </a:t>
            </a:r>
            <a:r>
              <a:rPr lang="fa-IR" dirty="0"/>
              <a:t>يَعْمَلْ مِنَ الصَّالِحَاتِ وَ هُوَ مُؤْمِنٌ فَلَا كُفْرَانَ لِسَعْيِهِ وَ إِنَّا لَهُ كَتِبُونَ(94</a:t>
            </a:r>
            <a:r>
              <a:rPr lang="fa-IR" dirty="0" smtClean="0"/>
              <a:t>)</a:t>
            </a:r>
            <a:endParaRPr lang="fa-IR" dirty="0"/>
          </a:p>
        </p:txBody>
      </p:sp>
    </p:spTree>
    <p:extLst>
      <p:ext uri="{BB962C8B-B14F-4D97-AF65-F5344CB8AC3E}">
        <p14:creationId xmlns:p14="http://schemas.microsoft.com/office/powerpoint/2010/main" val="149124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368952" cy="1143000"/>
          </a:xfrm>
        </p:spPr>
        <p:txBody>
          <a:bodyPr>
            <a:noAutofit/>
          </a:bodyPr>
          <a:lstStyle/>
          <a:p>
            <a:r>
              <a:rPr lang="fa-IR" sz="3600" dirty="0"/>
              <a:t>قرار دادن محذوفات برای بالا بردن قدرت تفکر</a:t>
            </a:r>
            <a:endParaRPr lang="en-US" sz="3600" dirty="0"/>
          </a:p>
        </p:txBody>
      </p:sp>
      <p:sp>
        <p:nvSpPr>
          <p:cNvPr id="3" name="Content Placeholder 2"/>
          <p:cNvSpPr>
            <a:spLocks noGrp="1"/>
          </p:cNvSpPr>
          <p:nvPr>
            <p:ph idx="1"/>
          </p:nvPr>
        </p:nvSpPr>
        <p:spPr>
          <a:xfrm>
            <a:off x="1600200" y="2132856"/>
            <a:ext cx="7086600" cy="4320480"/>
          </a:xfrm>
        </p:spPr>
        <p:txBody>
          <a:bodyPr/>
          <a:lstStyle/>
          <a:p>
            <a:r>
              <a:rPr lang="fa-IR" dirty="0"/>
              <a:t>وَ اتينا ثَمُودَ النَّاقَةَ مُبْصِرةً فَظَلَمُوا بِهَا...(اسراء/ 59).</a:t>
            </a:r>
          </a:p>
          <a:p>
            <a:r>
              <a:rPr lang="fa-IR" dirty="0"/>
              <a:t>تركيب ظاهري آيه چنان وا نمود مي‏كند كه ماده شتر قوم ثمود بينا بوده </a:t>
            </a:r>
            <a:r>
              <a:rPr lang="fa-IR" dirty="0" smtClean="0"/>
              <a:t>است. حال </a:t>
            </a:r>
            <a:r>
              <a:rPr lang="fa-IR" dirty="0"/>
              <a:t>آنكه «مبصرة» وصفي براي موصوف محذوف يعني «آيه»1 است و نه براي «</a:t>
            </a:r>
            <a:r>
              <a:rPr lang="fa-IR" dirty="0" smtClean="0"/>
              <a:t>الناقة» </a:t>
            </a:r>
            <a:r>
              <a:rPr lang="fa-IR" dirty="0"/>
              <a:t>در اين صورت معني آيه چنين خواهد بود: </a:t>
            </a:r>
          </a:p>
          <a:p>
            <a:r>
              <a:rPr lang="fa-IR" dirty="0"/>
              <a:t>«و ما به ثمود ناقه را كه نشانه‏اي روشن بود، داديم ...»</a:t>
            </a:r>
          </a:p>
          <a:p>
            <a:endParaRPr lang="fa-IR" dirty="0"/>
          </a:p>
          <a:p>
            <a:r>
              <a:rPr lang="fa-IR" dirty="0"/>
              <a:t>يُبَيّنُ اللّه‏ُ لَكُمْ أَنْ تَضِلّوا(النساء/ 176) حذف </a:t>
            </a:r>
            <a:r>
              <a:rPr lang="fa-IR" dirty="0" smtClean="0"/>
              <a:t>لا</a:t>
            </a:r>
            <a:endParaRPr lang="fa-IR" dirty="0"/>
          </a:p>
        </p:txBody>
      </p:sp>
    </p:spTree>
    <p:extLst>
      <p:ext uri="{BB962C8B-B14F-4D97-AF65-F5344CB8AC3E}">
        <p14:creationId xmlns:p14="http://schemas.microsoft.com/office/powerpoint/2010/main" val="412660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a:t>تبیین ابزار تفکر</a:t>
            </a:r>
            <a:endParaRPr lang="en-US" dirty="0"/>
          </a:p>
        </p:txBody>
      </p:sp>
      <p:sp>
        <p:nvSpPr>
          <p:cNvPr id="6" name="Content Placeholder 5"/>
          <p:cNvSpPr>
            <a:spLocks noGrp="1"/>
          </p:cNvSpPr>
          <p:nvPr>
            <p:ph idx="1"/>
          </p:nvPr>
        </p:nvSpPr>
        <p:spPr>
          <a:xfrm>
            <a:off x="1676400" y="2132856"/>
            <a:ext cx="7010400" cy="4320480"/>
          </a:xfrm>
        </p:spPr>
        <p:txBody>
          <a:bodyPr/>
          <a:lstStyle/>
          <a:p>
            <a:r>
              <a:rPr lang="fa-IR" b="1" dirty="0" smtClean="0"/>
              <a:t>سوره ق: </a:t>
            </a:r>
          </a:p>
          <a:p>
            <a:r>
              <a:rPr lang="fa-IR" dirty="0" smtClean="0"/>
              <a:t>وَ </a:t>
            </a:r>
            <a:r>
              <a:rPr lang="fa-IR" dirty="0"/>
              <a:t>كَمْ أَهْلَكْنَا قَبْلَهُم مِّن قَرْنٍ هُمْ أَشَدُّ مِنهُْم بَطْشًا فَنَقَّبُواْ فىِ الْبِلَادِ هَلْ مِن محَِّيصٍ(36)</a:t>
            </a:r>
          </a:p>
          <a:p>
            <a:r>
              <a:rPr lang="fa-IR" dirty="0"/>
              <a:t>إِنَّ فىِ ذَالِكَ لَذِكْرَى‏ لِمَن كاَنَ لَهُ قَلْبٌ أَوْ أَلْقَى السَّمْعَ وَ هُوَ شَهِيدٌ(37) </a:t>
            </a:r>
          </a:p>
          <a:p>
            <a:endParaRPr lang="fa-IR" dirty="0" smtClean="0"/>
          </a:p>
          <a:p>
            <a:r>
              <a:rPr lang="fa-IR" b="1" dirty="0" smtClean="0"/>
              <a:t>سوره نحل: </a:t>
            </a:r>
          </a:p>
          <a:p>
            <a:r>
              <a:rPr lang="fa-IR" dirty="0" smtClean="0"/>
              <a:t>وَ </a:t>
            </a:r>
            <a:r>
              <a:rPr lang="fa-IR" dirty="0"/>
              <a:t>اللَّهُ أَخْرَجَكُمْ مِنْ بُطُونِ أُمَّهاتِكُمْ لا تَعْلَمُونَ شَيْئاً وَ جَعَلَ لَكُمُ السَّمْعَ وَ الْأَبْصارَ وَ الْأَفْئِدَةَ لَعَلَّكُمْ تَشْكُرُونَ (78) نحل</a:t>
            </a:r>
          </a:p>
          <a:p>
            <a:endParaRPr lang="en-US" dirty="0"/>
          </a:p>
        </p:txBody>
      </p:sp>
    </p:spTree>
    <p:extLst>
      <p:ext uri="{BB962C8B-B14F-4D97-AF65-F5344CB8AC3E}">
        <p14:creationId xmlns:p14="http://schemas.microsoft.com/office/powerpoint/2010/main" val="171619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59352" cy="1143000"/>
          </a:xfrm>
        </p:spPr>
        <p:txBody>
          <a:bodyPr/>
          <a:lstStyle/>
          <a:p>
            <a:r>
              <a:rPr lang="fa-IR" dirty="0"/>
              <a:t>تبیین لوازم تفکر</a:t>
            </a:r>
            <a:endParaRPr lang="en-US" dirty="0"/>
          </a:p>
        </p:txBody>
      </p:sp>
      <p:sp>
        <p:nvSpPr>
          <p:cNvPr id="3" name="Content Placeholder 2"/>
          <p:cNvSpPr>
            <a:spLocks noGrp="1"/>
          </p:cNvSpPr>
          <p:nvPr>
            <p:ph idx="1"/>
          </p:nvPr>
        </p:nvSpPr>
        <p:spPr>
          <a:xfrm>
            <a:off x="1447800" y="2057400"/>
            <a:ext cx="7364760" cy="4572744"/>
          </a:xfrm>
        </p:spPr>
        <p:txBody>
          <a:bodyPr>
            <a:normAutofit/>
          </a:bodyPr>
          <a:lstStyle/>
          <a:p>
            <a:r>
              <a:rPr lang="fa-IR" b="1" dirty="0"/>
              <a:t>علم و عقل: </a:t>
            </a:r>
            <a:r>
              <a:rPr lang="fa-IR" b="1" dirty="0" smtClean="0"/>
              <a:t>عنکبوت 43: </a:t>
            </a:r>
            <a:r>
              <a:rPr lang="fa-IR" dirty="0" smtClean="0"/>
              <a:t>و </a:t>
            </a:r>
            <a:r>
              <a:rPr lang="fa-IR" dirty="0"/>
              <a:t>تلک الامثال نضربها للناس و مایعقلها الا </a:t>
            </a:r>
            <a:r>
              <a:rPr lang="fa-IR" dirty="0" smtClean="0"/>
              <a:t>العالمون</a:t>
            </a:r>
            <a:endParaRPr lang="fa-IR" dirty="0"/>
          </a:p>
          <a:p>
            <a:r>
              <a:rPr lang="fa-IR" b="1" dirty="0"/>
              <a:t>سمع و عقل: </a:t>
            </a:r>
            <a:r>
              <a:rPr lang="fa-IR" b="1" dirty="0" smtClean="0"/>
              <a:t>ملک 10: </a:t>
            </a:r>
            <a:r>
              <a:rPr lang="fa-IR" dirty="0"/>
              <a:t>لو کنا نسمع او نعقل ما کنا فی اصحاب السعیر</a:t>
            </a:r>
          </a:p>
          <a:p>
            <a:r>
              <a:rPr lang="fa-IR" b="1" dirty="0"/>
              <a:t>قلب برای عقل و اذن برای سمع </a:t>
            </a:r>
            <a:r>
              <a:rPr lang="fa-IR" b="1" dirty="0" smtClean="0"/>
              <a:t>حج </a:t>
            </a:r>
            <a:r>
              <a:rPr lang="fa-IR" b="1" dirty="0"/>
              <a:t>آیه </a:t>
            </a:r>
            <a:r>
              <a:rPr lang="fa-IR" b="1" dirty="0" smtClean="0"/>
              <a:t>46:</a:t>
            </a:r>
            <a:r>
              <a:rPr lang="fa-IR" dirty="0"/>
              <a:t> أَ فَلَمْ يَسِيرُواْ فىِ الْأَرْضِ فَتَكُونَ لهَُمْ قُلُوبٌ يَعْقِلُونَ بهَِا أَوْ ءَاذَانٌ يَسْمَعُونَ بهَِا  فَإِنهََّا لَا تَعْمَى الْأَبْصَارُ وَ لَاكِن تَعْمَى الْقُلُوبُ الَّتىِ فىِ الصُّدُورِ(46</a:t>
            </a:r>
            <a:r>
              <a:rPr lang="fa-IR" dirty="0" smtClean="0"/>
              <a:t>)</a:t>
            </a:r>
          </a:p>
          <a:p>
            <a:r>
              <a:rPr lang="fa-IR" b="1" dirty="0" smtClean="0"/>
              <a:t>عدم </a:t>
            </a:r>
            <a:r>
              <a:rPr lang="fa-IR" b="1" dirty="0"/>
              <a:t>سفه </a:t>
            </a:r>
            <a:r>
              <a:rPr lang="fa-IR" b="1" dirty="0" smtClean="0"/>
              <a:t>نفس </a:t>
            </a:r>
            <a:r>
              <a:rPr lang="fa-IR" b="1" dirty="0"/>
              <a:t>بقره 130: </a:t>
            </a:r>
            <a:r>
              <a:rPr lang="fa-IR" dirty="0"/>
              <a:t>وَ مَن يَرْغَبُ عَن مِّلَّةِ إِبْرَاهِمَ إِلَّا مَن سَفِهَ نَفْسَهُ  وَ لَقَدِ اصْطَفَيْنَاهُ فىِ الدُّنْيَا  وَ إِنَّهُ فىِ الاَْخِرَةِ لَمِنَ الصَّالِحِينَ(130)</a:t>
            </a:r>
          </a:p>
          <a:p>
            <a:r>
              <a:rPr lang="fa-IR" b="1" dirty="0"/>
              <a:t>صبر و شکر: ابراهیم آیه 5: </a:t>
            </a:r>
            <a:r>
              <a:rPr lang="fa-IR" dirty="0"/>
              <a:t>وَ لَقَدْ أَرْسَلْنَا مُوسىَ‏ بَِايَتِنَا أَنْ أَخْرِجْ قَوْمَكَ مِنَ الظُّلُمَاتِ إِلىَ النُّورِ وَ ذَكِّرْهُم بِأَيَّئمِ اللَّهِ  إِنَّ فىِ ذَالِكَ لاََيَاتٍ لِّكلُ‏ِّ صَبَّارٍ شَكُورٍ(5)</a:t>
            </a:r>
            <a:endParaRPr lang="fa-IR" dirty="0" smtClean="0"/>
          </a:p>
          <a:p>
            <a:r>
              <a:rPr lang="fa-IR" b="1" dirty="0" smtClean="0"/>
              <a:t>و ...</a:t>
            </a:r>
            <a:endParaRPr lang="fa-IR" b="1" dirty="0"/>
          </a:p>
        </p:txBody>
      </p:sp>
    </p:spTree>
    <p:extLst>
      <p:ext uri="{BB962C8B-B14F-4D97-AF65-F5344CB8AC3E}">
        <p14:creationId xmlns:p14="http://schemas.microsoft.com/office/powerpoint/2010/main" val="218684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911752" cy="1143000"/>
          </a:xfrm>
        </p:spPr>
        <p:txBody>
          <a:bodyPr>
            <a:normAutofit/>
          </a:bodyPr>
          <a:lstStyle/>
          <a:p>
            <a:r>
              <a:rPr lang="fa-IR" sz="3600" dirty="0"/>
              <a:t>تبیین غایت و نتیجه تفکر= علم و ایمان</a:t>
            </a:r>
            <a:endParaRPr lang="en-US" sz="3600" dirty="0"/>
          </a:p>
        </p:txBody>
      </p:sp>
      <p:sp>
        <p:nvSpPr>
          <p:cNvPr id="3" name="Content Placeholder 2"/>
          <p:cNvSpPr>
            <a:spLocks noGrp="1"/>
          </p:cNvSpPr>
          <p:nvPr>
            <p:ph idx="1"/>
          </p:nvPr>
        </p:nvSpPr>
        <p:spPr>
          <a:xfrm>
            <a:off x="1371600" y="2132856"/>
            <a:ext cx="7315200" cy="4320480"/>
          </a:xfrm>
        </p:spPr>
        <p:txBody>
          <a:bodyPr>
            <a:normAutofit/>
          </a:bodyPr>
          <a:lstStyle/>
          <a:p>
            <a:r>
              <a:rPr lang="fa-IR" b="1" dirty="0"/>
              <a:t>طلاق</a:t>
            </a:r>
            <a:r>
              <a:rPr lang="fa-IR" dirty="0"/>
              <a:t>: اللَّهُ الَّذِى خَلَقَ سَبْعَ سمََاوَاتٍ وَ مِنَ الْأَرْضِ مِثْلَهُنَّ يَتَنزََّلُ الْأَمْرُ بَيْنهَُنَّ لِتَعْلَمُواْ أَنَّ اللَّهَ عَلىَ‏ كلُ‏ِّ شىَ‏ْءٍ قَدِيرٌ وَ أَنَّ اللَّهَ قَدْ أَحَاطَ بِكلُ‏ِّ شىَ‏ْءٍ عِلْمَا(12</a:t>
            </a:r>
            <a:r>
              <a:rPr lang="fa-IR" dirty="0" smtClean="0"/>
              <a:t>)</a:t>
            </a:r>
          </a:p>
          <a:p>
            <a:r>
              <a:rPr lang="fa-IR" sz="1400" dirty="0" smtClean="0"/>
              <a:t> </a:t>
            </a:r>
            <a:endParaRPr lang="fa-IR" dirty="0"/>
          </a:p>
          <a:p>
            <a:r>
              <a:rPr lang="fa-IR" b="1" dirty="0"/>
              <a:t>أنعام</a:t>
            </a:r>
            <a:r>
              <a:rPr lang="fa-IR" dirty="0"/>
              <a:t>: وَ كَيْفَ أَخَافُ مَا أَشرَْكْتُمْ وَ لَا تخََافُونَ أَنَّكُمْ أَشرَْكْتُم بِاللَّهِ مَا لَمْ يُنزَِّلْ بِهِ عَلَيْكُمْ سُلْطَنًا فَأَىُّ الْفَرِيقَينِ أَحَقُّ بِالْأَمْنِ إِن كُنتُمْ تَعْلَمُونَ(81</a:t>
            </a:r>
            <a:r>
              <a:rPr lang="fa-IR" dirty="0" smtClean="0"/>
              <a:t>)</a:t>
            </a:r>
            <a:endParaRPr lang="fa-IR" dirty="0"/>
          </a:p>
          <a:p>
            <a:r>
              <a:rPr lang="fa-IR" dirty="0"/>
              <a:t>وَ هُوَ الَّذي جَعَلَ لَكُمُ النُّجُومَ لِتَهْتَدُوا بِها في‏ ظُلُماتِ الْبَرِّ وَ الْبَحْرِ قَدْ فَصَّلْنَا الْآياتِ لِقَوْمٍ يَعْلَمُونَ (97</a:t>
            </a:r>
            <a:r>
              <a:rPr lang="fa-IR" dirty="0" smtClean="0"/>
              <a:t>)</a:t>
            </a:r>
          </a:p>
          <a:p>
            <a:endParaRPr lang="fa-IR" sz="1600" dirty="0"/>
          </a:p>
          <a:p>
            <a:r>
              <a:rPr lang="fa-IR" b="1" dirty="0" smtClean="0"/>
              <a:t>اعراف</a:t>
            </a:r>
            <a:r>
              <a:rPr lang="fa-IR" dirty="0" smtClean="0"/>
              <a:t>: قُلْ </a:t>
            </a:r>
            <a:r>
              <a:rPr lang="fa-IR" dirty="0"/>
              <a:t>مَنْ حَرَّمَ زينَةَ اللَّهِ الَّتي‏ أَخْرَجَ لِعِبادِهِ وَ الطَّيِّباتِ مِنَ الرِّزْقِ قُلْ هِيَ لِلَّذينَ آمَنُوا فِي الْحَياةِ الدُّنْيا خالِصَةً يَوْمَ الْقِيامَةِ كَذلِكَ نُفَصِّلُ الْآياتِ لِقَوْمٍ يَعْلَمُونَ (32</a:t>
            </a:r>
            <a:r>
              <a:rPr lang="fa-IR" dirty="0" smtClean="0"/>
              <a:t>)</a:t>
            </a:r>
          </a:p>
        </p:txBody>
      </p:sp>
    </p:spTree>
    <p:extLst>
      <p:ext uri="{BB962C8B-B14F-4D97-AF65-F5344CB8AC3E}">
        <p14:creationId xmlns:p14="http://schemas.microsoft.com/office/powerpoint/2010/main" val="268213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68575"/>
            <a:ext cx="8077200" cy="2003425"/>
          </a:xfrm>
        </p:spPr>
        <p:txBody>
          <a:bodyPr>
            <a:noAutofit/>
          </a:bodyPr>
          <a:lstStyle/>
          <a:p>
            <a:r>
              <a:rPr lang="fa-IR" sz="6600" dirty="0" smtClean="0"/>
              <a:t>تبیین عناصر ساختار وجودی انسان</a:t>
            </a:r>
            <a:endParaRPr lang="en-US" sz="6600" dirty="0"/>
          </a:p>
        </p:txBody>
      </p:sp>
      <p:sp>
        <p:nvSpPr>
          <p:cNvPr id="3" name="Subtitle 2"/>
          <p:cNvSpPr>
            <a:spLocks noGrp="1"/>
          </p:cNvSpPr>
          <p:nvPr>
            <p:ph type="subTitle" idx="1"/>
          </p:nvPr>
        </p:nvSpPr>
        <p:spPr>
          <a:xfrm>
            <a:off x="1371600" y="4876800"/>
            <a:ext cx="6400800" cy="1752600"/>
          </a:xfrm>
        </p:spPr>
        <p:txBody>
          <a:bodyPr>
            <a:normAutofit/>
          </a:bodyPr>
          <a:lstStyle/>
          <a:p>
            <a:r>
              <a:rPr lang="fa-IR" sz="3600" dirty="0" smtClean="0"/>
              <a:t>تکلیف درس هفتم</a:t>
            </a:r>
          </a:p>
          <a:p>
            <a:r>
              <a:rPr lang="fa-IR" sz="2800" dirty="0" smtClean="0"/>
              <a:t>شوال 1436</a:t>
            </a:r>
          </a:p>
          <a:p>
            <a:r>
              <a:rPr lang="fa-IR" sz="2800" dirty="0" smtClean="0"/>
              <a:t>مرداد 1394</a:t>
            </a:r>
            <a:endParaRPr lang="fa-IR" sz="2800" dirty="0" smtClean="0"/>
          </a:p>
        </p:txBody>
      </p:sp>
    </p:spTree>
    <p:extLst>
      <p:ext uri="{BB962C8B-B14F-4D97-AF65-F5344CB8AC3E}">
        <p14:creationId xmlns:p14="http://schemas.microsoft.com/office/powerpoint/2010/main" val="2157381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توصیف و معرفی انسان هایی که از این قوه استفاده کرده اند</a:t>
            </a:r>
            <a:endParaRPr lang="en-US" sz="3600" dirty="0"/>
          </a:p>
        </p:txBody>
      </p:sp>
      <p:sp>
        <p:nvSpPr>
          <p:cNvPr id="3" name="Content Placeholder 2"/>
          <p:cNvSpPr>
            <a:spLocks noGrp="1"/>
          </p:cNvSpPr>
          <p:nvPr>
            <p:ph idx="1"/>
          </p:nvPr>
        </p:nvSpPr>
        <p:spPr>
          <a:xfrm>
            <a:off x="762000" y="1981200"/>
            <a:ext cx="8077200" cy="4724400"/>
          </a:xfrm>
        </p:spPr>
        <p:txBody>
          <a:bodyPr>
            <a:normAutofit fontScale="92500" lnSpcReduction="10000"/>
          </a:bodyPr>
          <a:lstStyle/>
          <a:p>
            <a:r>
              <a:rPr lang="fa-IR" b="1" dirty="0"/>
              <a:t>رجل یسعی: سوره مبارکه یس:</a:t>
            </a:r>
          </a:p>
          <a:p>
            <a:r>
              <a:rPr lang="fa-IR" dirty="0"/>
              <a:t>وَ جَاءَ مِنْ أَقْصَا الْمَدِينَةِ رَجُلٌ يَسْعَى‏ قَالَ يَقَوْمِ اتَّبِعُواْ الْمُرْسَلِينَ(20)</a:t>
            </a:r>
          </a:p>
          <a:p>
            <a:r>
              <a:rPr lang="fa-IR" dirty="0"/>
              <a:t>اتَّبِعُواْ مَن لَّا يَسَْلُكمُ‏ْ أَجْرًا وَ هُم </a:t>
            </a:r>
            <a:r>
              <a:rPr lang="fa-IR" dirty="0" smtClean="0"/>
              <a:t>مُّهْتَدُونَ(21) وَ </a:t>
            </a:r>
            <a:r>
              <a:rPr lang="fa-IR" dirty="0"/>
              <a:t>مَا لىِ‏َ لَا أَعْبُدُ الَّذِى فَطَرَنىِ وَ إِلَيْهِ </a:t>
            </a:r>
            <a:r>
              <a:rPr lang="fa-IR" dirty="0" smtClean="0"/>
              <a:t>تُرْجَعُونَ(22) ءَ </a:t>
            </a:r>
            <a:r>
              <a:rPr lang="fa-IR" dirty="0"/>
              <a:t>أَتخَِّذُ مِن دُونِهِ ءَالِهَةً إِن يُرِدْنِ الرَّحْمَانُ بِضُرٍّ لَّا تُغْنِ عَنىّ‏ِ شَفَعَتُهُمْ شَيًْا وَ لَا </a:t>
            </a:r>
            <a:r>
              <a:rPr lang="fa-IR" dirty="0" smtClean="0"/>
              <a:t>يُنقِذُونِ(23) إِنىّ</a:t>
            </a:r>
            <a:r>
              <a:rPr lang="fa-IR" dirty="0"/>
              <a:t>‏ِ إِذًا لَّفِى ضَلَالٍ </a:t>
            </a:r>
            <a:r>
              <a:rPr lang="fa-IR" dirty="0" smtClean="0"/>
              <a:t>مُّبِينٍ(24) إِنىّ</a:t>
            </a:r>
            <a:r>
              <a:rPr lang="fa-IR" dirty="0"/>
              <a:t>‏ِ ءَامَنتُ بِرَبِّكُمْ فَاسْمَعُونِ(25)</a:t>
            </a:r>
          </a:p>
          <a:p>
            <a:r>
              <a:rPr lang="fa-IR" b="1" dirty="0"/>
              <a:t>حضرت ابراهیم : سوره مبارکه انعام</a:t>
            </a:r>
          </a:p>
          <a:p>
            <a:r>
              <a:rPr lang="fa-IR" dirty="0" smtClean="0"/>
              <a:t>وَ </a:t>
            </a:r>
            <a:r>
              <a:rPr lang="fa-IR" dirty="0"/>
              <a:t>إِذْ قَالَ إِبْرَاهِيمُ لِأَبِيهِ ءَازَرَ أَ تَتَّخِذُ أَصْنَامًا ءَالِهَةً  إِنىّ‏ِ أَرَئكَ وَ قَوْمَكَ فىِ ضَلَالٍ </a:t>
            </a:r>
            <a:r>
              <a:rPr lang="fa-IR" dirty="0" smtClean="0"/>
              <a:t>مُّبِينٍ(74) وَ </a:t>
            </a:r>
            <a:r>
              <a:rPr lang="fa-IR" dirty="0"/>
              <a:t>كَذَالِكَ نُرِى إِبْرَاهِيمَ مَلَكُوتَ السَّمَاوَاتِ وَ الْأَرْضِ وَ لِيَكُونَ مِنَ </a:t>
            </a:r>
            <a:r>
              <a:rPr lang="fa-IR" dirty="0" smtClean="0"/>
              <a:t>الْمُوقِنِينَ(75) فَلَمَّا </a:t>
            </a:r>
            <a:r>
              <a:rPr lang="fa-IR" dirty="0"/>
              <a:t>جَنَّ عَلَيْهِ الَّيْلُ رَءَا كَوْكَبًا  قَالَ هَاذَا رَبىّ‏ِ  فَلَمَّا أَفَلَ قَالَ لَا أُحِبُّ الاَْفِلِينَ(76</a:t>
            </a:r>
            <a:r>
              <a:rPr lang="fa-IR" dirty="0" smtClean="0"/>
              <a:t>) </a:t>
            </a:r>
            <a:endParaRPr lang="fa-IR" dirty="0"/>
          </a:p>
          <a:p>
            <a:r>
              <a:rPr lang="fa-IR" b="1" dirty="0"/>
              <a:t>مومن آل فرعون: غافر:</a:t>
            </a:r>
          </a:p>
          <a:p>
            <a:r>
              <a:rPr lang="fa-IR" dirty="0"/>
              <a:t>وَ قالَ رَجُلٌ مُؤْمِنٌ مِنْ آلِ فِرْعَوْنَ يَكْتُمُ إيمانَهُ أَ تَقْتُلُونَ رَجُلاً أَنْ يَقُولَ رَبِّيَ اللَّهُ وَ قَدْ جاءَكُمْ بِالْبَيِّناتِ مِنْ رَبِّكُمْ وَ إِنْ يَكُ كاذِباً فَعَلَيْهِ كَذِبُهُ وَ إِنْ يَكُ صادِقاً يُصِبْكُمْ بَعْضُ الَّذي يَعِدُكُمْ إِنَّ اللَّهَ لا يَهْدي مَنْ هُوَ مُسْرِفٌ كَذَّابٌ (28</a:t>
            </a:r>
            <a:r>
              <a:rPr lang="fa-IR" dirty="0" smtClean="0"/>
              <a:t>)</a:t>
            </a:r>
            <a:endParaRPr lang="fa-IR" dirty="0"/>
          </a:p>
        </p:txBody>
      </p:sp>
    </p:spTree>
    <p:extLst>
      <p:ext uri="{BB962C8B-B14F-4D97-AF65-F5344CB8AC3E}">
        <p14:creationId xmlns:p14="http://schemas.microsoft.com/office/powerpoint/2010/main" val="2402806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856540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fa-IR" sz="3600" dirty="0"/>
              <a:t>ارجاع به گزاره های بدیهی با دقت در مشاهدات به وسیله سوال</a:t>
            </a:r>
            <a:endParaRPr lang="en-US" sz="3600" dirty="0"/>
          </a:p>
        </p:txBody>
      </p:sp>
      <p:sp>
        <p:nvSpPr>
          <p:cNvPr id="4" name="Content Placeholder 3"/>
          <p:cNvSpPr>
            <a:spLocks noGrp="1"/>
          </p:cNvSpPr>
          <p:nvPr>
            <p:ph idx="1"/>
          </p:nvPr>
        </p:nvSpPr>
        <p:spPr>
          <a:xfrm>
            <a:off x="1143000" y="2056656"/>
            <a:ext cx="7543800" cy="4725144"/>
          </a:xfrm>
        </p:spPr>
        <p:txBody>
          <a:bodyPr>
            <a:normAutofit fontScale="92500" lnSpcReduction="10000"/>
          </a:bodyPr>
          <a:lstStyle/>
          <a:p>
            <a:pPr algn="ctr">
              <a:lnSpc>
                <a:spcPct val="120000"/>
              </a:lnSpc>
            </a:pPr>
            <a:r>
              <a:rPr lang="fa-IR" sz="2600" b="1" dirty="0"/>
              <a:t>سوره مبارکه </a:t>
            </a:r>
            <a:r>
              <a:rPr lang="fa-IR" sz="2600" b="1" dirty="0" smtClean="0"/>
              <a:t>واقعه:</a:t>
            </a:r>
          </a:p>
          <a:p>
            <a:pPr algn="ctr">
              <a:lnSpc>
                <a:spcPct val="120000"/>
              </a:lnSpc>
            </a:pPr>
            <a:r>
              <a:rPr lang="fa-IR" dirty="0"/>
              <a:t>أَ فَرَءَيْتُم مَّا </a:t>
            </a:r>
            <a:r>
              <a:rPr lang="fa-IR" dirty="0" smtClean="0"/>
              <a:t>تُمْنُونَ (58)</a:t>
            </a:r>
            <a:endParaRPr lang="fa-IR" dirty="0"/>
          </a:p>
          <a:p>
            <a:pPr algn="ctr">
              <a:lnSpc>
                <a:spcPct val="120000"/>
              </a:lnSpc>
            </a:pPr>
            <a:r>
              <a:rPr lang="fa-IR" dirty="0"/>
              <a:t>أَ فَرَءَيْتُم مَّا تحَْرُثُونَ </a:t>
            </a:r>
            <a:r>
              <a:rPr lang="fa-IR" dirty="0" smtClean="0"/>
              <a:t>(63)</a:t>
            </a:r>
            <a:endParaRPr lang="fa-IR" dirty="0"/>
          </a:p>
          <a:p>
            <a:pPr algn="ctr">
              <a:lnSpc>
                <a:spcPct val="120000"/>
              </a:lnSpc>
            </a:pPr>
            <a:r>
              <a:rPr lang="fa-IR" dirty="0"/>
              <a:t>ءَ أَنتُمْ تَزْرَعُونَهُ أَمْ نحَْنُ الزَّارِعُونَ(64)</a:t>
            </a:r>
          </a:p>
          <a:p>
            <a:pPr algn="ctr">
              <a:lnSpc>
                <a:spcPct val="120000"/>
              </a:lnSpc>
            </a:pPr>
            <a:r>
              <a:rPr lang="fa-IR" dirty="0"/>
              <a:t>لَوْ نَشَاءُ لَجَعَلْنَاهُ حُطَامًا فَظَلْتُمْ تَفَكَّهُونَ(65)</a:t>
            </a:r>
          </a:p>
          <a:p>
            <a:pPr algn="ctr">
              <a:lnSpc>
                <a:spcPct val="120000"/>
              </a:lnSpc>
            </a:pPr>
            <a:r>
              <a:rPr lang="fa-IR" dirty="0"/>
              <a:t>أَ فَرَءَيْتُمُ الْمَاءَ الَّذِى تَشْرَبُونَ </a:t>
            </a:r>
            <a:r>
              <a:rPr lang="fa-IR" dirty="0" smtClean="0"/>
              <a:t>(68)</a:t>
            </a:r>
            <a:endParaRPr lang="fa-IR" dirty="0"/>
          </a:p>
          <a:p>
            <a:pPr algn="ctr">
              <a:lnSpc>
                <a:spcPct val="120000"/>
              </a:lnSpc>
            </a:pPr>
            <a:r>
              <a:rPr lang="fa-IR" dirty="0"/>
              <a:t>ءَ أَنتُمْ أَنزَلْتُمُوهُ مِنَ الْمُزْنِ أَمْ نحَْنُ الْمُنزِلُونَ(69)</a:t>
            </a:r>
          </a:p>
          <a:p>
            <a:pPr algn="ctr">
              <a:lnSpc>
                <a:spcPct val="120000"/>
              </a:lnSpc>
            </a:pPr>
            <a:r>
              <a:rPr lang="fa-IR" dirty="0"/>
              <a:t>لَوْ نَشَاءُ جَعَلْنَاهُ أُجَاجًا فَلَوْ لَا تَشْكُرُونَ(70)</a:t>
            </a:r>
          </a:p>
          <a:p>
            <a:pPr algn="ctr">
              <a:lnSpc>
                <a:spcPct val="120000"/>
              </a:lnSpc>
            </a:pPr>
            <a:r>
              <a:rPr lang="fa-IR" dirty="0"/>
              <a:t>ءَ أَنتُمْ أَنشَأْتُمْ شَجَرَتهََا أَمْ نحَْنُ الْمُنشُِونَ(72)</a:t>
            </a:r>
          </a:p>
          <a:p>
            <a:pPr algn="ctr">
              <a:lnSpc>
                <a:spcPct val="120000"/>
              </a:lnSpc>
            </a:pPr>
            <a:r>
              <a:rPr lang="fa-IR" dirty="0"/>
              <a:t>نحَْنُ جَعَلْنَاهَا تَذْكِرَةً وَ مَتَاعًا لِّلْمُقْوِينَ(73</a:t>
            </a:r>
            <a:r>
              <a:rPr lang="fa-IR" dirty="0" smtClean="0"/>
              <a:t>)</a:t>
            </a:r>
            <a:endParaRPr lang="fa-IR" dirty="0"/>
          </a:p>
        </p:txBody>
      </p:sp>
    </p:spTree>
    <p:extLst>
      <p:ext uri="{BB962C8B-B14F-4D97-AF65-F5344CB8AC3E}">
        <p14:creationId xmlns:p14="http://schemas.microsoft.com/office/powerpoint/2010/main" val="4234961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fa-IR" sz="3600" dirty="0"/>
              <a:t>ارجاع به گزاره های بدیهی با دقت در مشاهدات و ارجاع به آیات و نشانه ها</a:t>
            </a:r>
            <a:endParaRPr lang="en-US" sz="3600" dirty="0"/>
          </a:p>
        </p:txBody>
      </p:sp>
      <p:sp>
        <p:nvSpPr>
          <p:cNvPr id="5" name="Content Placeholder 4"/>
          <p:cNvSpPr>
            <a:spLocks noGrp="1"/>
          </p:cNvSpPr>
          <p:nvPr>
            <p:ph sz="half" idx="1"/>
          </p:nvPr>
        </p:nvSpPr>
        <p:spPr/>
        <p:txBody>
          <a:bodyPr>
            <a:normAutofit lnSpcReduction="10000"/>
          </a:bodyPr>
          <a:lstStyle/>
          <a:p>
            <a:pPr algn="ctr"/>
            <a:r>
              <a:rPr lang="fa-IR" b="1" dirty="0" smtClean="0"/>
              <a:t>سوره انعام:</a:t>
            </a:r>
          </a:p>
          <a:p>
            <a:pPr algn="ctr"/>
            <a:r>
              <a:rPr lang="fa-IR" dirty="0"/>
              <a:t>وَ هُوَ الَّذي أَنْزَلَ مِنَ السَّماءِ ماءً فَأَخْرَجْنا بِهِ نَباتَ كُلِّ شَيْ‏ءٍ فَأَخْرَجْنا مِنْهُ خَضِراً نُخْرِجُ مِنْهُ حَبًّا مُتَراكِباً وَ مِنَ النَّخْلِ مِنْ طَلْعِها قِنْوانٌ دانِيَةٌ وَ جَنَّاتٍ مِنْ أَعْنابٍ وَ الزَّيْتُونَ وَ الرُّمَّانَ مُشْتَبِهاً وَ غَيْرَ مُتَشابِهٍ انْظُرُوا إِلى‏ ثَمَرِهِ إِذا أَثْمَرَ وَ يَنْعِهِ إِنَّ في‏ ذلِكُمْ لَآياتٍ لِقَوْمٍ يُؤْمِنُونَ (99)</a:t>
            </a:r>
            <a:endParaRPr lang="en-US" dirty="0"/>
          </a:p>
        </p:txBody>
      </p:sp>
      <p:sp>
        <p:nvSpPr>
          <p:cNvPr id="6" name="Content Placeholder 5"/>
          <p:cNvSpPr>
            <a:spLocks noGrp="1"/>
          </p:cNvSpPr>
          <p:nvPr>
            <p:ph sz="half" idx="2"/>
          </p:nvPr>
        </p:nvSpPr>
        <p:spPr/>
        <p:txBody>
          <a:bodyPr>
            <a:normAutofit lnSpcReduction="10000"/>
          </a:bodyPr>
          <a:lstStyle/>
          <a:p>
            <a:pPr algn="ctr"/>
            <a:r>
              <a:rPr lang="fa-IR" b="1" dirty="0" smtClean="0"/>
              <a:t>سوره غاشیه: </a:t>
            </a:r>
          </a:p>
          <a:p>
            <a:pPr algn="ctr"/>
            <a:r>
              <a:rPr lang="fa-IR" dirty="0" smtClean="0"/>
              <a:t>أَ </a:t>
            </a:r>
            <a:r>
              <a:rPr lang="fa-IR" dirty="0"/>
              <a:t>فَلَا يَنظُرُونَ إِلىَ الْابِلِ كَيْفَ خُلِقَتْ(17)</a:t>
            </a:r>
          </a:p>
          <a:p>
            <a:pPr algn="ctr"/>
            <a:r>
              <a:rPr lang="fa-IR" dirty="0"/>
              <a:t>وَ إِلىَ السَّمَاءِ كَيْفَ رُفِعَتْ(18)</a:t>
            </a:r>
          </a:p>
          <a:p>
            <a:pPr algn="ctr"/>
            <a:r>
              <a:rPr lang="fa-IR" dirty="0"/>
              <a:t>وَ إِلىَ الجِْبَالِ كَيْفَ نُصِبَتْ(19)</a:t>
            </a:r>
          </a:p>
          <a:p>
            <a:pPr algn="ctr"/>
            <a:r>
              <a:rPr lang="fa-IR" dirty="0"/>
              <a:t>وَ إِلىَ الْأَرْضِ كَيْفَ سُطِحَتْ(20) </a:t>
            </a:r>
          </a:p>
        </p:txBody>
      </p:sp>
    </p:spTree>
    <p:extLst>
      <p:ext uri="{BB962C8B-B14F-4D97-AF65-F5344CB8AC3E}">
        <p14:creationId xmlns:p14="http://schemas.microsoft.com/office/powerpoint/2010/main" val="1344363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ایجاد مقایسه بین دو وضعیت و بدیهی دانستن جواب مقایسه</a:t>
            </a:r>
            <a:endParaRPr lang="en-US" dirty="0"/>
          </a:p>
        </p:txBody>
      </p:sp>
      <p:sp>
        <p:nvSpPr>
          <p:cNvPr id="3" name="Content Placeholder 2"/>
          <p:cNvSpPr>
            <a:spLocks noGrp="1"/>
          </p:cNvSpPr>
          <p:nvPr>
            <p:ph sz="half" idx="1"/>
          </p:nvPr>
        </p:nvSpPr>
        <p:spPr/>
        <p:txBody>
          <a:bodyPr/>
          <a:lstStyle/>
          <a:p>
            <a:pPr algn="ctr"/>
            <a:r>
              <a:rPr lang="fa-IR" sz="3200" b="1" dirty="0" smtClean="0"/>
              <a:t>سوره ملک: </a:t>
            </a:r>
          </a:p>
          <a:p>
            <a:pPr algn="ctr"/>
            <a:r>
              <a:rPr lang="fa-IR" dirty="0"/>
              <a:t>أفمن یمشی مکبا علی وجهه اهدی أمن یمشی سویا علی صراط مستقیم 22</a:t>
            </a:r>
            <a:endParaRPr lang="en-US" dirty="0"/>
          </a:p>
        </p:txBody>
      </p:sp>
      <p:sp>
        <p:nvSpPr>
          <p:cNvPr id="4" name="Content Placeholder 3"/>
          <p:cNvSpPr>
            <a:spLocks noGrp="1"/>
          </p:cNvSpPr>
          <p:nvPr>
            <p:ph sz="half" idx="2"/>
          </p:nvPr>
        </p:nvSpPr>
        <p:spPr/>
        <p:txBody>
          <a:bodyPr/>
          <a:lstStyle/>
          <a:p>
            <a:pPr algn="ctr"/>
            <a:r>
              <a:rPr lang="fa-IR" sz="3200" b="1" dirty="0"/>
              <a:t>سوره مبارکه فاطر</a:t>
            </a:r>
          </a:p>
          <a:p>
            <a:pPr algn="ctr"/>
            <a:r>
              <a:rPr lang="fa-IR" dirty="0"/>
              <a:t>وَ مَا يَسْتَوِى الْأَعْمَى‏ وَ الْبَصِيرُ 19</a:t>
            </a:r>
          </a:p>
          <a:p>
            <a:pPr algn="ctr"/>
            <a:r>
              <a:rPr lang="fa-IR" dirty="0"/>
              <a:t>وَ لَا الظُّلُمَاتُ وَ لَا النُّورُ 20</a:t>
            </a:r>
          </a:p>
          <a:p>
            <a:pPr algn="ctr"/>
            <a:r>
              <a:rPr lang="fa-IR" dirty="0"/>
              <a:t>وَ لَا الظِّلُّ وَ لَا الحَْرُورُ 21</a:t>
            </a:r>
          </a:p>
          <a:p>
            <a:pPr algn="ctr"/>
            <a:r>
              <a:rPr lang="fa-IR" dirty="0"/>
              <a:t>وَ مَا يَسْتَوِى الْأَحْيَاءُ وَ لَا الْأَمْوَات </a:t>
            </a:r>
            <a:r>
              <a:rPr lang="fa-IR" dirty="0" smtClean="0"/>
              <a:t>22</a:t>
            </a:r>
            <a:endParaRPr lang="fa-IR" dirty="0"/>
          </a:p>
        </p:txBody>
      </p:sp>
    </p:spTree>
    <p:extLst>
      <p:ext uri="{BB962C8B-B14F-4D97-AF65-F5344CB8AC3E}">
        <p14:creationId xmlns:p14="http://schemas.microsoft.com/office/powerpoint/2010/main" val="4294622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606952" cy="1143000"/>
          </a:xfrm>
        </p:spPr>
        <p:txBody>
          <a:bodyPr>
            <a:noAutofit/>
          </a:bodyPr>
          <a:lstStyle/>
          <a:p>
            <a:r>
              <a:rPr lang="fa-IR" sz="3600" dirty="0"/>
              <a:t>استفاده از داستان و مثال برای ملموس شدن حقیقت و آسان شدن تفکر</a:t>
            </a:r>
            <a:endParaRPr lang="en-US" sz="3600" dirty="0"/>
          </a:p>
        </p:txBody>
      </p:sp>
      <p:sp>
        <p:nvSpPr>
          <p:cNvPr id="3" name="Content Placeholder 2"/>
          <p:cNvSpPr>
            <a:spLocks noGrp="1"/>
          </p:cNvSpPr>
          <p:nvPr>
            <p:ph idx="1"/>
          </p:nvPr>
        </p:nvSpPr>
        <p:spPr>
          <a:xfrm>
            <a:off x="1066800" y="2057400"/>
            <a:ext cx="7772400" cy="4572744"/>
          </a:xfrm>
        </p:spPr>
        <p:txBody>
          <a:bodyPr>
            <a:normAutofit/>
          </a:bodyPr>
          <a:lstStyle/>
          <a:p>
            <a:r>
              <a:rPr lang="fa-IR" b="1" dirty="0" smtClean="0"/>
              <a:t>سوره مبارکه بقره: </a:t>
            </a:r>
          </a:p>
          <a:p>
            <a:r>
              <a:rPr lang="fa-IR" b="1" dirty="0" smtClean="0">
                <a:solidFill>
                  <a:srgbClr val="00CC00"/>
                </a:solidFill>
              </a:rPr>
              <a:t>*</a:t>
            </a:r>
            <a:r>
              <a:rPr lang="fa-IR" dirty="0" smtClean="0"/>
              <a:t> أُوْلَئكَ </a:t>
            </a:r>
            <a:r>
              <a:rPr lang="fa-IR" dirty="0"/>
              <a:t>الَّذِينَ اشْترََوُاْ الضَّلَالَةَ بِالْهُدَى‏ فَمَا رَبحَِت تجَِّرَتُهُمْ وَ مَا كاَنُواْ مُهْتَدِينَ 16</a:t>
            </a:r>
          </a:p>
          <a:p>
            <a:r>
              <a:rPr lang="fa-IR" dirty="0"/>
              <a:t>مَثَلُهُمْ كَمَثَلِ الَّذِى اسْتَوْقَدَ نَارًا فَلَمَّا أَضَاءَتْ مَا حَوْلَهُ ذَهَبَ اللَّهُ بِنُورِهِمْ وَ تَرَكَهُمْ فىِ ظُلُمَاتٍ لَّا يُبْصِرُونَ(17)</a:t>
            </a:r>
          </a:p>
          <a:p>
            <a:r>
              <a:rPr lang="fa-IR" dirty="0"/>
              <a:t>صُمُّ  بُكْمٌ عُمْىٌ فَهُمْ لَا يَرْجِعُونَ 18</a:t>
            </a:r>
          </a:p>
          <a:p>
            <a:r>
              <a:rPr lang="fa-IR" dirty="0"/>
              <a:t>أَوْ كَصَيِّبٍ مِّنَ السَّمَاءِ فِيهِ ظُلُمَاتٌ وَ رَعْدٌ وَ بَرْقٌ يجَْعَلُونَ أَصَابِعَهُمْ فىِ ءَاذَانهِِم مِّنَ الصَّوَاعِقِ حَذَرَ الْمَوْتِ  وَ اللَّهُ محُِيطُ  بِالْكَافِرِينَ(19)</a:t>
            </a:r>
          </a:p>
          <a:p>
            <a:r>
              <a:rPr lang="fa-IR" dirty="0"/>
              <a:t>يَكاَدُ الْبرَْقُ يخَْطَفُ أَبْصَارَهُمْ كلَُّمَا أَضَاءَ لَهُم مَّشَوْاْ فِيهِ وَ إِذَا أَظْلَمَ عَلَيهِْمْ قَامُواْ  وَ لَوْ شَاءَ اللَّهُ لَذَهَبَ بِسَمْعِهِمْ وَ أَبْصَارِهِمْ  إِنَّ اللَّهَ عَلىَ‏ كلُ‏ِّ شىَ‏ْءٍ قَدِيرٌ 20</a:t>
            </a:r>
          </a:p>
          <a:p>
            <a:r>
              <a:rPr lang="fa-IR" b="1" dirty="0">
                <a:solidFill>
                  <a:srgbClr val="00CC00"/>
                </a:solidFill>
              </a:rPr>
              <a:t>*</a:t>
            </a:r>
            <a:r>
              <a:rPr lang="fa-IR" dirty="0"/>
              <a:t> وَ مَثَلُ الَّذِينَ كَفَرُواْ كَمَثَلِ الَّذِى يَنْعِقُ بمَِا لَا يَسْمَعُ إِلَّا دُعَاءً وَ نِدَاءً  صُمُّ  بُكْمٌ عُمْىٌ فَهُمْ لَا </a:t>
            </a:r>
            <a:r>
              <a:rPr lang="fa-IR" dirty="0" smtClean="0"/>
              <a:t>يَعْقِلُونَ 171</a:t>
            </a:r>
            <a:endParaRPr lang="en-US" dirty="0"/>
          </a:p>
        </p:txBody>
      </p:sp>
    </p:spTree>
    <p:extLst>
      <p:ext uri="{BB962C8B-B14F-4D97-AF65-F5344CB8AC3E}">
        <p14:creationId xmlns:p14="http://schemas.microsoft.com/office/powerpoint/2010/main" val="2783096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606952" cy="1143000"/>
          </a:xfrm>
        </p:spPr>
        <p:txBody>
          <a:bodyPr>
            <a:noAutofit/>
          </a:bodyPr>
          <a:lstStyle/>
          <a:p>
            <a:r>
              <a:rPr lang="fa-IR" sz="3600" dirty="0" smtClean="0"/>
              <a:t>ادامه</a:t>
            </a:r>
            <a:endParaRPr lang="en-US" sz="3600" dirty="0"/>
          </a:p>
        </p:txBody>
      </p:sp>
      <p:sp>
        <p:nvSpPr>
          <p:cNvPr id="3" name="Content Placeholder 2"/>
          <p:cNvSpPr>
            <a:spLocks noGrp="1"/>
          </p:cNvSpPr>
          <p:nvPr>
            <p:ph idx="1"/>
          </p:nvPr>
        </p:nvSpPr>
        <p:spPr>
          <a:xfrm>
            <a:off x="1066800" y="2438400"/>
            <a:ext cx="7772400" cy="4191744"/>
          </a:xfrm>
        </p:spPr>
        <p:txBody>
          <a:bodyPr>
            <a:normAutofit/>
          </a:bodyPr>
          <a:lstStyle/>
          <a:p>
            <a:r>
              <a:rPr lang="fa-IR" b="1" dirty="0" smtClean="0"/>
              <a:t>سوره مبارکه بقره: </a:t>
            </a:r>
          </a:p>
          <a:p>
            <a:r>
              <a:rPr lang="fa-IR" b="1" dirty="0" smtClean="0">
                <a:solidFill>
                  <a:srgbClr val="00CC00"/>
                </a:solidFill>
              </a:rPr>
              <a:t>*</a:t>
            </a:r>
            <a:r>
              <a:rPr lang="fa-IR" dirty="0"/>
              <a:t> أَوْ كاَلَّذِى مَرَّ عَلىَ‏ قَرْيَةٍ وَ هِىَ خَاوِيَةٌ عَلىَ‏ عُرُوشِهَا قَالَ أَنىَ‏ يُحْىِ هَذِهِ اللَّهُ بَعْدَ مَوْتِهَا  فَأَمَاتَهُ اللَّهُ مِاْئَةَ عَامٍ ثُمَّ بَعَثَهُ  قَالَ كَمْ لَبِثْتَ  قَالَ لَبِثْتُ يَوْمًا أَوْ بَعْضَ يَوْمٍ  قَالَ بَل لَّبِثْتَ مِاْئَةَ عَامٍ فَانظُرْ إِلىَ‏ طَعَامِكَ وَ شَرَابِكَ لَمْ يَتَسَنَّهْ  وَ انظُرْ إِلىَ‏ حِمَارِكَ وَ لِنَجْعَلَكَ ءَايَةً لِّلنَّاسِ  وَ انظُرْ إِلىَ الْعِظَامِ كَيْفَ نُنشِزُهَا ثُمَّ نَكْسُوهَا لَحْمًا  فَلَمَّا تَبَينَ‏َ لَهُ قَالَ أَعْلَمُ أَنَّ اللَّهَ عَلىَ‏ كُلّ‏ِ شىَ‏ْءٍ قَدِيرٌ(259)</a:t>
            </a:r>
          </a:p>
          <a:p>
            <a:r>
              <a:rPr lang="fa-IR" dirty="0"/>
              <a:t>وَ إِذْ قَالَ إِبْرَاهِمُ رَبّ‏ِ أَرِنىِ كَيْف َ تُحْىِ الْمَوْتىَ‏  قَالَ أَ وَ لَمْ تُؤْمِن  قَالَ بَلىَ‏ وَ لَاكِن لِّيَطْمَئنَّ قَلْبىِ  قَالَ فَخُذْ أَرْبَعَةً مِّنَ الطَّيرِْ فَصُرْهُنَّ إِلَيْكَ ثُمَّ اجْعَلْ عَلىَ‏ كلُ‏ِّ جَبَلٍ مِّنهُْنَّ جُزْءًا ثُمَّ ادْعُهُنَّ يَأْتِينَكَ سَعْيًا  وَ اعْلَمْ أَنَّ اللَّهَ عَزِيزٌ حَكِيمٌ(260)</a:t>
            </a:r>
          </a:p>
        </p:txBody>
      </p:sp>
    </p:spTree>
    <p:extLst>
      <p:ext uri="{BB962C8B-B14F-4D97-AF65-F5344CB8AC3E}">
        <p14:creationId xmlns:p14="http://schemas.microsoft.com/office/powerpoint/2010/main" val="2603738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a:normAutofit/>
          </a:bodyPr>
          <a:lstStyle/>
          <a:p>
            <a:r>
              <a:rPr lang="fa-IR" sz="4000" dirty="0"/>
              <a:t>قرار دادن خود در قالب شخصیت های مختلف داستان</a:t>
            </a:r>
            <a:endParaRPr lang="en-US" sz="4000" dirty="0"/>
          </a:p>
        </p:txBody>
      </p:sp>
      <p:sp>
        <p:nvSpPr>
          <p:cNvPr id="3" name="Subtitle 2"/>
          <p:cNvSpPr>
            <a:spLocks noGrp="1"/>
          </p:cNvSpPr>
          <p:nvPr>
            <p:ph type="subTitle" idx="1"/>
          </p:nvPr>
        </p:nvSpPr>
        <p:spPr>
          <a:xfrm>
            <a:off x="457200" y="3657600"/>
            <a:ext cx="8229600" cy="2514600"/>
          </a:xfrm>
        </p:spPr>
        <p:txBody>
          <a:bodyPr anchor="ctr"/>
          <a:lstStyle/>
          <a:p>
            <a:r>
              <a:rPr lang="fa-IR" sz="2800" b="1" dirty="0" smtClean="0">
                <a:cs typeface="B Nazanin" panose="00000400000000000000" pitchFamily="2" charset="-78"/>
              </a:rPr>
              <a:t>سوره بقره: </a:t>
            </a:r>
          </a:p>
          <a:p>
            <a:r>
              <a:rPr lang="fa-IR" sz="2800" dirty="0" smtClean="0">
                <a:cs typeface="B Nazanin" panose="00000400000000000000" pitchFamily="2" charset="-78"/>
              </a:rPr>
              <a:t>أَ </a:t>
            </a:r>
            <a:r>
              <a:rPr lang="fa-IR" sz="2800" dirty="0">
                <a:cs typeface="B Nazanin" panose="00000400000000000000" pitchFamily="2" charset="-78"/>
              </a:rPr>
              <a:t>يَوَدُّ أَحَدُكُمْ أَن تَكُونَ لَهُ جَنَّةٌ مِّن نَّخِيلٍ وَ أَعْنَابٍ تَجْرِى مِن تَحْتِهَا الْأَنْهَرُ لَهُ فِيهَا مِن كُلّ‏ِ الثَّمَرَاتِ وَ أَصَابَهُ الْكِبرَُ وَ لَهُ ذُرِّيَّةٌ ضُعَفَاءُ فَأَصَابَهَا إِعْصَارٌ فِيهِ نَارٌ فَاحْترََقَتْ  كَذَالِكَ يُبَينِ‏ُّ اللَّهُ لَكُمُ الاَْيَاتِ لَعَلَّكُمْ </a:t>
            </a:r>
            <a:r>
              <a:rPr lang="fa-IR" sz="2800" dirty="0" smtClean="0">
                <a:cs typeface="B Nazanin" panose="00000400000000000000" pitchFamily="2" charset="-78"/>
              </a:rPr>
              <a:t>تَتَفَكَّرُونَ (</a:t>
            </a:r>
            <a:r>
              <a:rPr lang="fa-IR" sz="2800" dirty="0">
                <a:cs typeface="B Nazanin" panose="00000400000000000000" pitchFamily="2" charset="-78"/>
              </a:rPr>
              <a:t>266)</a:t>
            </a:r>
            <a:endParaRPr lang="en-US" sz="2800" dirty="0">
              <a:cs typeface="B Nazanin" panose="00000400000000000000" pitchFamily="2" charset="-78"/>
            </a:endParaRPr>
          </a:p>
        </p:txBody>
      </p:sp>
    </p:spTree>
    <p:extLst>
      <p:ext uri="{BB962C8B-B14F-4D97-AF65-F5344CB8AC3E}">
        <p14:creationId xmlns:p14="http://schemas.microsoft.com/office/powerpoint/2010/main" val="531101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fa-IR" sz="2800" dirty="0"/>
              <a:t>تغییر خطاب های </a:t>
            </a:r>
            <a:r>
              <a:rPr lang="fa-IR" sz="2800" dirty="0" smtClean="0"/>
              <a:t>قرآن </a:t>
            </a:r>
            <a:r>
              <a:rPr lang="fa-IR" sz="2800" dirty="0"/>
              <a:t>از غایب به حاضر و بالعکس و از مفرد به جمع و بالعکس و از مفرد به جمع و بالعکس</a:t>
            </a:r>
            <a:endParaRPr lang="en-US" sz="2800" dirty="0"/>
          </a:p>
        </p:txBody>
      </p:sp>
      <p:sp>
        <p:nvSpPr>
          <p:cNvPr id="5" name="Content Placeholder 4"/>
          <p:cNvSpPr>
            <a:spLocks noGrp="1"/>
          </p:cNvSpPr>
          <p:nvPr>
            <p:ph sz="half" idx="1"/>
          </p:nvPr>
        </p:nvSpPr>
        <p:spPr/>
        <p:txBody>
          <a:bodyPr>
            <a:normAutofit fontScale="92500"/>
          </a:bodyPr>
          <a:lstStyle/>
          <a:p>
            <a:r>
              <a:rPr lang="fa-IR" b="1" dirty="0"/>
              <a:t>سوره مبارکه </a:t>
            </a:r>
            <a:r>
              <a:rPr lang="fa-IR" b="1" dirty="0" smtClean="0"/>
              <a:t>عبس: </a:t>
            </a:r>
            <a:r>
              <a:rPr lang="fa-IR" dirty="0" smtClean="0"/>
              <a:t>عَبَسَ </a:t>
            </a:r>
            <a:r>
              <a:rPr lang="fa-IR" dirty="0"/>
              <a:t>وَ تَوَلىَّ(1)</a:t>
            </a:r>
          </a:p>
          <a:p>
            <a:r>
              <a:rPr lang="fa-IR" dirty="0"/>
              <a:t>أَن جَاءَهُ الْأَعْمَى‏(2)</a:t>
            </a:r>
          </a:p>
          <a:p>
            <a:r>
              <a:rPr lang="fa-IR" dirty="0"/>
              <a:t>وَ مَا يُدْرِيكَ لَعَلَّهُ يَزَّكىَّ(3)</a:t>
            </a:r>
          </a:p>
          <a:p>
            <a:r>
              <a:rPr lang="fa-IR" dirty="0"/>
              <a:t>أَوْ يَذَّكَّرُ فَتَنفَعَهُ الذِّكْرَى(4) </a:t>
            </a:r>
            <a:endParaRPr lang="fa-IR" dirty="0" smtClean="0"/>
          </a:p>
          <a:p>
            <a:r>
              <a:rPr lang="fa-IR" b="1" dirty="0"/>
              <a:t>سوره مبارکه </a:t>
            </a:r>
            <a:r>
              <a:rPr lang="fa-IR" b="1" dirty="0" smtClean="0"/>
              <a:t>بقره: </a:t>
            </a:r>
            <a:r>
              <a:rPr lang="fa-IR" dirty="0" smtClean="0"/>
              <a:t>لَّيْسَ </a:t>
            </a:r>
            <a:r>
              <a:rPr lang="fa-IR" dirty="0"/>
              <a:t>عَلَيْكَ هُدَئهُمْ وَ لَاكِنَّ اللَّهَ يَهْدِى مَن يَشَاءُ وَ مَا تُنفِقُواْ مِنْ خَيرٍْ فَلِأَنفُسِكُمْ وَ مَا تُنفِقُونَ إِلَّا ابْتِغَاءَ وَجْهِ اللَّهِ وَ مَا تُنفِقُواْ مِنْ خَيرٍْ يُوَفَّ إِلَيْكُمْ وَ أَنتُمْ لَا تُظْلَمُونَ (272) </a:t>
            </a:r>
          </a:p>
        </p:txBody>
      </p:sp>
      <p:sp>
        <p:nvSpPr>
          <p:cNvPr id="6" name="Content Placeholder 5"/>
          <p:cNvSpPr>
            <a:spLocks noGrp="1"/>
          </p:cNvSpPr>
          <p:nvPr>
            <p:ph sz="half" idx="2"/>
          </p:nvPr>
        </p:nvSpPr>
        <p:spPr/>
        <p:txBody>
          <a:bodyPr>
            <a:normAutofit fontScale="92500"/>
          </a:bodyPr>
          <a:lstStyle/>
          <a:p>
            <a:r>
              <a:rPr lang="fa-IR" b="1" dirty="0"/>
              <a:t>سوره مبارکه علق</a:t>
            </a:r>
          </a:p>
          <a:p>
            <a:r>
              <a:rPr lang="fa-IR" dirty="0"/>
              <a:t>أَ رَءَيْتَ الَّذِى يَنهَْى‏(9)</a:t>
            </a:r>
          </a:p>
          <a:p>
            <a:r>
              <a:rPr lang="fa-IR" dirty="0"/>
              <a:t>عَبْدًا إِذَا صَلىَّ(10)</a:t>
            </a:r>
          </a:p>
          <a:p>
            <a:r>
              <a:rPr lang="fa-IR" dirty="0"/>
              <a:t>أَ رَءَيْتَ إِن كاَنَ عَلىَ الهُْدَى(11)</a:t>
            </a:r>
          </a:p>
          <a:p>
            <a:r>
              <a:rPr lang="fa-IR" dirty="0"/>
              <a:t>أَوْ أَمَرَ بِالتَّقْوَى(12)</a:t>
            </a:r>
          </a:p>
          <a:p>
            <a:r>
              <a:rPr lang="fa-IR" dirty="0"/>
              <a:t>أَ رَءَيْتَ إِن كَذَّبَ وَ تَوَلىَّ(13)</a:t>
            </a:r>
          </a:p>
          <a:p>
            <a:r>
              <a:rPr lang="fa-IR" dirty="0"/>
              <a:t>أَ لَمْ يَعْلَم بِأَنَّ اللَّهَ يَرَى‏(14</a:t>
            </a:r>
            <a:r>
              <a:rPr lang="fa-IR" dirty="0" smtClean="0"/>
              <a:t>)</a:t>
            </a:r>
            <a:endParaRPr lang="fa-IR" dirty="0"/>
          </a:p>
        </p:txBody>
      </p:sp>
    </p:spTree>
    <p:extLst>
      <p:ext uri="{BB962C8B-B14F-4D97-AF65-F5344CB8AC3E}">
        <p14:creationId xmlns:p14="http://schemas.microsoft.com/office/powerpoint/2010/main" val="2410825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3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35</Template>
  <TotalTime>109</TotalTime>
  <Words>2194</Words>
  <Application>Microsoft Office PowerPoint</Application>
  <PresentationFormat>On-screen Show (4:3)</PresentationFormat>
  <Paragraphs>131</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35</vt:lpstr>
      <vt:lpstr>30</vt:lpstr>
      <vt:lpstr>PowerPoint Presentation</vt:lpstr>
      <vt:lpstr>تبیین عناصر ساختار وجودی انسان</vt:lpstr>
      <vt:lpstr>ارجاع به گزاره های بدیهی با دقت در مشاهدات به وسیله سوال</vt:lpstr>
      <vt:lpstr>ارجاع به گزاره های بدیهی با دقت در مشاهدات و ارجاع به آیات و نشانه ها</vt:lpstr>
      <vt:lpstr>ایجاد مقایسه بین دو وضعیت و بدیهی دانستن جواب مقایسه</vt:lpstr>
      <vt:lpstr>استفاده از داستان و مثال برای ملموس شدن حقیقت و آسان شدن تفکر</vt:lpstr>
      <vt:lpstr>ادامه</vt:lpstr>
      <vt:lpstr>قرار دادن خود در قالب شخصیت های مختلف داستان</vt:lpstr>
      <vt:lpstr>تغییر خطاب های قرآن از غایب به حاضر و بالعکس و از مفرد به جمع و بالعکس و از مفرد به جمع و بالعکس</vt:lpstr>
      <vt:lpstr>تبیین مراحل مختلف تفکر از حس تا ادراک= مسیر تفکر</vt:lpstr>
      <vt:lpstr>بیان علت حکم یا علت اتفاق با لام مفعول له</vt:lpstr>
      <vt:lpstr>بیان یک داستان یا حقیقتی مانند بهشت و جهنم با بیان های مختلف در سور مختلف</vt:lpstr>
      <vt:lpstr>تفریع و تفصیل و دسته بندی</vt:lpstr>
      <vt:lpstr>تبیین آثار تفکر و تبعات عدم آن</vt:lpstr>
      <vt:lpstr>قرار دادن محذوفات برای درک متناسب با شأن و رتبه فکری فرد</vt:lpstr>
      <vt:lpstr>قرار دادن محذوفات برای بالا بردن قدرت تفکر</vt:lpstr>
      <vt:lpstr>تبیین ابزار تفکر</vt:lpstr>
      <vt:lpstr>تبیین لوازم تفکر</vt:lpstr>
      <vt:lpstr>تبیین غایت و نتیجه تفکر= علم و ایمان</vt:lpstr>
      <vt:lpstr>توصیف و معرفی انسان هایی که از این قوه استفاده کرده اند</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dc:creator>
  <cp:lastModifiedBy>Noor</cp:lastModifiedBy>
  <cp:revision>29</cp:revision>
  <dcterms:created xsi:type="dcterms:W3CDTF">2015-07-25T06:57:52Z</dcterms:created>
  <dcterms:modified xsi:type="dcterms:W3CDTF">2015-07-25T10:00:53Z</dcterms:modified>
</cp:coreProperties>
</file>