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 id="2147483720" r:id="rId2"/>
    <p:sldMasterId id="2147483744" r:id="rId3"/>
    <p:sldMasterId id="2147483756" r:id="rId4"/>
    <p:sldMasterId id="2147483768" r:id="rId5"/>
    <p:sldMasterId id="2147483780" r:id="rId6"/>
    <p:sldMasterId id="2147483792" r:id="rId7"/>
    <p:sldMasterId id="2147483804" r:id="rId8"/>
    <p:sldMasterId id="2147483816" r:id="rId9"/>
    <p:sldMasterId id="2147483828" r:id="rId10"/>
    <p:sldMasterId id="2147483840" r:id="rId11"/>
    <p:sldMasterId id="2147483852" r:id="rId12"/>
    <p:sldMasterId id="2147483864" r:id="rId13"/>
    <p:sldMasterId id="2147483876" r:id="rId14"/>
    <p:sldMasterId id="2147483972" r:id="rId15"/>
  </p:sldMasterIdLst>
  <p:notesMasterIdLst>
    <p:notesMasterId r:id="rId141"/>
  </p:notesMasterIdLst>
  <p:sldIdLst>
    <p:sldId id="353" r:id="rId16"/>
    <p:sldId id="354" r:id="rId17"/>
    <p:sldId id="282" r:id="rId18"/>
    <p:sldId id="257" r:id="rId19"/>
    <p:sldId id="258" r:id="rId20"/>
    <p:sldId id="283" r:id="rId21"/>
    <p:sldId id="361" r:id="rId22"/>
    <p:sldId id="363" r:id="rId23"/>
    <p:sldId id="365" r:id="rId24"/>
    <p:sldId id="366" r:id="rId25"/>
    <p:sldId id="368" r:id="rId26"/>
    <p:sldId id="369" r:id="rId27"/>
    <p:sldId id="370" r:id="rId28"/>
    <p:sldId id="372" r:id="rId29"/>
    <p:sldId id="373" r:id="rId30"/>
    <p:sldId id="284" r:id="rId31"/>
    <p:sldId id="286" r:id="rId32"/>
    <p:sldId id="360" r:id="rId33"/>
    <p:sldId id="346" r:id="rId34"/>
    <p:sldId id="375" r:id="rId35"/>
    <p:sldId id="362" r:id="rId36"/>
    <p:sldId id="377" r:id="rId37"/>
    <p:sldId id="376" r:id="rId38"/>
    <p:sldId id="261" r:id="rId39"/>
    <p:sldId id="262" r:id="rId40"/>
    <p:sldId id="288" r:id="rId41"/>
    <p:sldId id="289" r:id="rId42"/>
    <p:sldId id="290" r:id="rId43"/>
    <p:sldId id="291" r:id="rId44"/>
    <p:sldId id="292" r:id="rId45"/>
    <p:sldId id="293" r:id="rId46"/>
    <p:sldId id="294" r:id="rId47"/>
    <p:sldId id="295" r:id="rId48"/>
    <p:sldId id="378" r:id="rId49"/>
    <p:sldId id="379" r:id="rId50"/>
    <p:sldId id="380" r:id="rId51"/>
    <p:sldId id="381" r:id="rId52"/>
    <p:sldId id="383" r:id="rId53"/>
    <p:sldId id="384" r:id="rId54"/>
    <p:sldId id="385" r:id="rId55"/>
    <p:sldId id="386" r:id="rId56"/>
    <p:sldId id="387" r:id="rId57"/>
    <p:sldId id="388" r:id="rId58"/>
    <p:sldId id="389" r:id="rId59"/>
    <p:sldId id="390" r:id="rId60"/>
    <p:sldId id="391" r:id="rId61"/>
    <p:sldId id="392" r:id="rId62"/>
    <p:sldId id="263" r:id="rId63"/>
    <p:sldId id="264" r:id="rId64"/>
    <p:sldId id="265" r:id="rId65"/>
    <p:sldId id="393" r:id="rId66"/>
    <p:sldId id="297" r:id="rId67"/>
    <p:sldId id="298" r:id="rId68"/>
    <p:sldId id="299" r:id="rId69"/>
    <p:sldId id="301" r:id="rId70"/>
    <p:sldId id="395" r:id="rId71"/>
    <p:sldId id="396" r:id="rId72"/>
    <p:sldId id="397" r:id="rId73"/>
    <p:sldId id="304" r:id="rId74"/>
    <p:sldId id="399" r:id="rId75"/>
    <p:sldId id="394" r:id="rId76"/>
    <p:sldId id="400" r:id="rId77"/>
    <p:sldId id="401" r:id="rId78"/>
    <p:sldId id="402" r:id="rId79"/>
    <p:sldId id="266" r:id="rId80"/>
    <p:sldId id="267" r:id="rId81"/>
    <p:sldId id="306" r:id="rId82"/>
    <p:sldId id="307" r:id="rId83"/>
    <p:sldId id="308" r:id="rId84"/>
    <p:sldId id="309" r:id="rId85"/>
    <p:sldId id="310" r:id="rId86"/>
    <p:sldId id="311" r:id="rId87"/>
    <p:sldId id="312" r:id="rId88"/>
    <p:sldId id="313" r:id="rId89"/>
    <p:sldId id="314" r:id="rId90"/>
    <p:sldId id="315" r:id="rId91"/>
    <p:sldId id="316" r:id="rId92"/>
    <p:sldId id="317" r:id="rId93"/>
    <p:sldId id="403" r:id="rId94"/>
    <p:sldId id="404" r:id="rId95"/>
    <p:sldId id="405" r:id="rId96"/>
    <p:sldId id="268" r:id="rId97"/>
    <p:sldId id="320" r:id="rId98"/>
    <p:sldId id="321" r:id="rId99"/>
    <p:sldId id="323" r:id="rId100"/>
    <p:sldId id="324" r:id="rId101"/>
    <p:sldId id="351" r:id="rId102"/>
    <p:sldId id="325" r:id="rId103"/>
    <p:sldId id="326" r:id="rId104"/>
    <p:sldId id="327" r:id="rId105"/>
    <p:sldId id="328" r:id="rId106"/>
    <p:sldId id="329" r:id="rId107"/>
    <p:sldId id="406" r:id="rId108"/>
    <p:sldId id="407" r:id="rId109"/>
    <p:sldId id="408" r:id="rId110"/>
    <p:sldId id="269" r:id="rId111"/>
    <p:sldId id="270" r:id="rId112"/>
    <p:sldId id="333" r:id="rId113"/>
    <p:sldId id="335" r:id="rId114"/>
    <p:sldId id="336" r:id="rId115"/>
    <p:sldId id="337" r:id="rId116"/>
    <p:sldId id="340" r:id="rId117"/>
    <p:sldId id="338" r:id="rId118"/>
    <p:sldId id="342" r:id="rId119"/>
    <p:sldId id="341" r:id="rId120"/>
    <p:sldId id="339" r:id="rId121"/>
    <p:sldId id="343" r:id="rId122"/>
    <p:sldId id="409" r:id="rId123"/>
    <p:sldId id="410" r:id="rId124"/>
    <p:sldId id="411" r:id="rId125"/>
    <p:sldId id="412" r:id="rId126"/>
    <p:sldId id="413" r:id="rId127"/>
    <p:sldId id="414" r:id="rId128"/>
    <p:sldId id="271" r:id="rId129"/>
    <p:sldId id="347" r:id="rId130"/>
    <p:sldId id="348" r:id="rId131"/>
    <p:sldId id="349" r:id="rId132"/>
    <p:sldId id="350" r:id="rId133"/>
    <p:sldId id="415" r:id="rId134"/>
    <p:sldId id="417" r:id="rId135"/>
    <p:sldId id="416" r:id="rId136"/>
    <p:sldId id="418" r:id="rId137"/>
    <p:sldId id="419" r:id="rId138"/>
    <p:sldId id="420" r:id="rId139"/>
    <p:sldId id="421" r:id="rId14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66" d="100"/>
          <a:sy n="66" d="100"/>
        </p:scale>
        <p:origin x="12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slide" Target="slides/slide123.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slide" Target="slides/slide119.xml"/><Relationship Id="rId139" Type="http://schemas.openxmlformats.org/officeDocument/2006/relationships/slide" Target="slides/slide124.xml"/><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slide" Target="slides/slide114.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40" Type="http://schemas.openxmlformats.org/officeDocument/2006/relationships/slide" Target="slides/slide125.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slide" Target="slides/slide120.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slide" Target="slides/slide121.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slide" Target="slides/slide122.xml"/><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6" Type="http://schemas.openxmlformats.org/officeDocument/2006/relationships/slide" Target="slides/slide1.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7F7BC40-95C8-4A19-B66D-05C520BB1123}" type="datetimeFigureOut">
              <a:rPr lang="fa-IR" smtClean="0"/>
              <a:t>16/11/1440</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B87FDCC-4DFF-428A-A06F-44921088F4C1}" type="slidenum">
              <a:rPr lang="fa-IR" smtClean="0"/>
              <a:t>‹#›</a:t>
            </a:fld>
            <a:endParaRPr lang="fa-IR"/>
          </a:p>
        </p:txBody>
      </p:sp>
    </p:spTree>
    <p:extLst>
      <p:ext uri="{BB962C8B-B14F-4D97-AF65-F5344CB8AC3E}">
        <p14:creationId xmlns:p14="http://schemas.microsoft.com/office/powerpoint/2010/main" val="4605095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160691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20</a:t>
            </a:fld>
            <a:endParaRPr lang="en-US"/>
          </a:p>
        </p:txBody>
      </p:sp>
    </p:spTree>
    <p:extLst>
      <p:ext uri="{BB962C8B-B14F-4D97-AF65-F5344CB8AC3E}">
        <p14:creationId xmlns:p14="http://schemas.microsoft.com/office/powerpoint/2010/main" val="2207453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111</a:t>
            </a:fld>
            <a:endParaRPr lang="en-US"/>
          </a:p>
        </p:txBody>
      </p:sp>
    </p:spTree>
    <p:extLst>
      <p:ext uri="{BB962C8B-B14F-4D97-AF65-F5344CB8AC3E}">
        <p14:creationId xmlns:p14="http://schemas.microsoft.com/office/powerpoint/2010/main" val="3978036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112</a:t>
            </a:fld>
            <a:endParaRPr lang="en-US"/>
          </a:p>
        </p:txBody>
      </p:sp>
    </p:spTree>
    <p:extLst>
      <p:ext uri="{BB962C8B-B14F-4D97-AF65-F5344CB8AC3E}">
        <p14:creationId xmlns:p14="http://schemas.microsoft.com/office/powerpoint/2010/main" val="274625651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113</a:t>
            </a:fld>
            <a:endParaRPr lang="en-US"/>
          </a:p>
        </p:txBody>
      </p:sp>
    </p:spTree>
    <p:extLst>
      <p:ext uri="{BB962C8B-B14F-4D97-AF65-F5344CB8AC3E}">
        <p14:creationId xmlns:p14="http://schemas.microsoft.com/office/powerpoint/2010/main" val="24971913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18786218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115</a:t>
            </a:fld>
            <a:endParaRPr lang="en-US"/>
          </a:p>
        </p:txBody>
      </p:sp>
    </p:spTree>
    <p:extLst>
      <p:ext uri="{BB962C8B-B14F-4D97-AF65-F5344CB8AC3E}">
        <p14:creationId xmlns:p14="http://schemas.microsoft.com/office/powerpoint/2010/main" val="24746017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116</a:t>
            </a:fld>
            <a:endParaRPr lang="en-US"/>
          </a:p>
        </p:txBody>
      </p:sp>
    </p:spTree>
    <p:extLst>
      <p:ext uri="{BB962C8B-B14F-4D97-AF65-F5344CB8AC3E}">
        <p14:creationId xmlns:p14="http://schemas.microsoft.com/office/powerpoint/2010/main" val="41816507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117</a:t>
            </a:fld>
            <a:endParaRPr lang="en-US"/>
          </a:p>
        </p:txBody>
      </p:sp>
    </p:spTree>
    <p:extLst>
      <p:ext uri="{BB962C8B-B14F-4D97-AF65-F5344CB8AC3E}">
        <p14:creationId xmlns:p14="http://schemas.microsoft.com/office/powerpoint/2010/main" val="39450465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118</a:t>
            </a:fld>
            <a:endParaRPr lang="en-US"/>
          </a:p>
        </p:txBody>
      </p:sp>
    </p:spTree>
    <p:extLst>
      <p:ext uri="{BB962C8B-B14F-4D97-AF65-F5344CB8AC3E}">
        <p14:creationId xmlns:p14="http://schemas.microsoft.com/office/powerpoint/2010/main" val="29178757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119</a:t>
            </a:fld>
            <a:endParaRPr lang="en-US"/>
          </a:p>
        </p:txBody>
      </p:sp>
    </p:spTree>
    <p:extLst>
      <p:ext uri="{BB962C8B-B14F-4D97-AF65-F5344CB8AC3E}">
        <p14:creationId xmlns:p14="http://schemas.microsoft.com/office/powerpoint/2010/main" val="580813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120</a:t>
            </a:fld>
            <a:endParaRPr lang="en-US"/>
          </a:p>
        </p:txBody>
      </p:sp>
    </p:spTree>
    <p:extLst>
      <p:ext uri="{BB962C8B-B14F-4D97-AF65-F5344CB8AC3E}">
        <p14:creationId xmlns:p14="http://schemas.microsoft.com/office/powerpoint/2010/main" val="320569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8811931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121</a:t>
            </a:fld>
            <a:endParaRPr lang="en-US"/>
          </a:p>
        </p:txBody>
      </p:sp>
    </p:spTree>
    <p:extLst>
      <p:ext uri="{BB962C8B-B14F-4D97-AF65-F5344CB8AC3E}">
        <p14:creationId xmlns:p14="http://schemas.microsoft.com/office/powerpoint/2010/main" val="237293410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122</a:t>
            </a:fld>
            <a:endParaRPr lang="en-US"/>
          </a:p>
        </p:txBody>
      </p:sp>
    </p:spTree>
    <p:extLst>
      <p:ext uri="{BB962C8B-B14F-4D97-AF65-F5344CB8AC3E}">
        <p14:creationId xmlns:p14="http://schemas.microsoft.com/office/powerpoint/2010/main" val="25820344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123</a:t>
            </a:fld>
            <a:endParaRPr lang="en-US"/>
          </a:p>
        </p:txBody>
      </p:sp>
    </p:spTree>
    <p:extLst>
      <p:ext uri="{BB962C8B-B14F-4D97-AF65-F5344CB8AC3E}">
        <p14:creationId xmlns:p14="http://schemas.microsoft.com/office/powerpoint/2010/main" val="286741186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خاتمه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124</a:t>
            </a:fld>
            <a:endParaRPr lang="en-US"/>
          </a:p>
        </p:txBody>
      </p:sp>
    </p:spTree>
    <p:extLst>
      <p:ext uri="{BB962C8B-B14F-4D97-AF65-F5344CB8AC3E}">
        <p14:creationId xmlns:p14="http://schemas.microsoft.com/office/powerpoint/2010/main" val="122064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23</a:t>
            </a:fld>
            <a:endParaRPr lang="en-US"/>
          </a:p>
        </p:txBody>
      </p:sp>
    </p:spTree>
    <p:extLst>
      <p:ext uri="{BB962C8B-B14F-4D97-AF65-F5344CB8AC3E}">
        <p14:creationId xmlns:p14="http://schemas.microsoft.com/office/powerpoint/2010/main" val="83936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01264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286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26</a:t>
            </a:fld>
            <a:endParaRPr lang="en-US"/>
          </a:p>
        </p:txBody>
      </p:sp>
    </p:spTree>
    <p:extLst>
      <p:ext uri="{BB962C8B-B14F-4D97-AF65-F5344CB8AC3E}">
        <p14:creationId xmlns:p14="http://schemas.microsoft.com/office/powerpoint/2010/main" val="3802185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27</a:t>
            </a:fld>
            <a:endParaRPr lang="en-US"/>
          </a:p>
        </p:txBody>
      </p:sp>
    </p:spTree>
    <p:extLst>
      <p:ext uri="{BB962C8B-B14F-4D97-AF65-F5344CB8AC3E}">
        <p14:creationId xmlns:p14="http://schemas.microsoft.com/office/powerpoint/2010/main" val="208327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28</a:t>
            </a:fld>
            <a:endParaRPr lang="en-US"/>
          </a:p>
        </p:txBody>
      </p:sp>
    </p:spTree>
    <p:extLst>
      <p:ext uri="{BB962C8B-B14F-4D97-AF65-F5344CB8AC3E}">
        <p14:creationId xmlns:p14="http://schemas.microsoft.com/office/powerpoint/2010/main" val="604712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29</a:t>
            </a:fld>
            <a:endParaRPr lang="en-US"/>
          </a:p>
        </p:txBody>
      </p:sp>
    </p:spTree>
    <p:extLst>
      <p:ext uri="{BB962C8B-B14F-4D97-AF65-F5344CB8AC3E}">
        <p14:creationId xmlns:p14="http://schemas.microsoft.com/office/powerpoint/2010/main" val="223420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30</a:t>
            </a:fld>
            <a:endParaRPr lang="en-US"/>
          </a:p>
        </p:txBody>
      </p:sp>
    </p:spTree>
    <p:extLst>
      <p:ext uri="{BB962C8B-B14F-4D97-AF65-F5344CB8AC3E}">
        <p14:creationId xmlns:p14="http://schemas.microsoft.com/office/powerpoint/2010/main" val="106441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شروع</a:t>
            </a:r>
            <a:r>
              <a:rPr lang="fa-IR" baseline="0" dirty="0" smtClean="0"/>
              <a:t> (فهرست فصل‌های کتاب)</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1723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31</a:t>
            </a:fld>
            <a:endParaRPr lang="en-US"/>
          </a:p>
        </p:txBody>
      </p:sp>
    </p:spTree>
    <p:extLst>
      <p:ext uri="{BB962C8B-B14F-4D97-AF65-F5344CB8AC3E}">
        <p14:creationId xmlns:p14="http://schemas.microsoft.com/office/powerpoint/2010/main" val="214300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32</a:t>
            </a:fld>
            <a:endParaRPr lang="en-US"/>
          </a:p>
        </p:txBody>
      </p:sp>
    </p:spTree>
    <p:extLst>
      <p:ext uri="{BB962C8B-B14F-4D97-AF65-F5344CB8AC3E}">
        <p14:creationId xmlns:p14="http://schemas.microsoft.com/office/powerpoint/2010/main" val="149611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33</a:t>
            </a:fld>
            <a:endParaRPr lang="en-US"/>
          </a:p>
        </p:txBody>
      </p:sp>
    </p:spTree>
    <p:extLst>
      <p:ext uri="{BB962C8B-B14F-4D97-AF65-F5344CB8AC3E}">
        <p14:creationId xmlns:p14="http://schemas.microsoft.com/office/powerpoint/2010/main" val="672557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34</a:t>
            </a:fld>
            <a:endParaRPr lang="en-US"/>
          </a:p>
        </p:txBody>
      </p:sp>
    </p:spTree>
    <p:extLst>
      <p:ext uri="{BB962C8B-B14F-4D97-AF65-F5344CB8AC3E}">
        <p14:creationId xmlns:p14="http://schemas.microsoft.com/office/powerpoint/2010/main" val="232122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35</a:t>
            </a:fld>
            <a:endParaRPr lang="en-US"/>
          </a:p>
        </p:txBody>
      </p:sp>
    </p:spTree>
    <p:extLst>
      <p:ext uri="{BB962C8B-B14F-4D97-AF65-F5344CB8AC3E}">
        <p14:creationId xmlns:p14="http://schemas.microsoft.com/office/powerpoint/2010/main" val="822416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36</a:t>
            </a:fld>
            <a:endParaRPr lang="en-US"/>
          </a:p>
        </p:txBody>
      </p:sp>
    </p:spTree>
    <p:extLst>
      <p:ext uri="{BB962C8B-B14F-4D97-AF65-F5344CB8AC3E}">
        <p14:creationId xmlns:p14="http://schemas.microsoft.com/office/powerpoint/2010/main" val="2417512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37</a:t>
            </a:fld>
            <a:endParaRPr lang="en-US"/>
          </a:p>
        </p:txBody>
      </p:sp>
    </p:spTree>
    <p:extLst>
      <p:ext uri="{BB962C8B-B14F-4D97-AF65-F5344CB8AC3E}">
        <p14:creationId xmlns:p14="http://schemas.microsoft.com/office/powerpoint/2010/main" val="3477690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38</a:t>
            </a:fld>
            <a:endParaRPr lang="en-US"/>
          </a:p>
        </p:txBody>
      </p:sp>
    </p:spTree>
    <p:extLst>
      <p:ext uri="{BB962C8B-B14F-4D97-AF65-F5344CB8AC3E}">
        <p14:creationId xmlns:p14="http://schemas.microsoft.com/office/powerpoint/2010/main" val="2334031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39</a:t>
            </a:fld>
            <a:endParaRPr lang="en-US"/>
          </a:p>
        </p:txBody>
      </p:sp>
    </p:spTree>
    <p:extLst>
      <p:ext uri="{BB962C8B-B14F-4D97-AF65-F5344CB8AC3E}">
        <p14:creationId xmlns:p14="http://schemas.microsoft.com/office/powerpoint/2010/main" val="496588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40</a:t>
            </a:fld>
            <a:endParaRPr lang="en-US"/>
          </a:p>
        </p:txBody>
      </p:sp>
    </p:spTree>
    <p:extLst>
      <p:ext uri="{BB962C8B-B14F-4D97-AF65-F5344CB8AC3E}">
        <p14:creationId xmlns:p14="http://schemas.microsoft.com/office/powerpoint/2010/main" val="398802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874669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41</a:t>
            </a:fld>
            <a:endParaRPr lang="en-US"/>
          </a:p>
        </p:txBody>
      </p:sp>
    </p:spTree>
    <p:extLst>
      <p:ext uri="{BB962C8B-B14F-4D97-AF65-F5344CB8AC3E}">
        <p14:creationId xmlns:p14="http://schemas.microsoft.com/office/powerpoint/2010/main" val="1922940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42</a:t>
            </a:fld>
            <a:endParaRPr lang="en-US"/>
          </a:p>
        </p:txBody>
      </p:sp>
    </p:spTree>
    <p:extLst>
      <p:ext uri="{BB962C8B-B14F-4D97-AF65-F5344CB8AC3E}">
        <p14:creationId xmlns:p14="http://schemas.microsoft.com/office/powerpoint/2010/main" val="1229857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43</a:t>
            </a:fld>
            <a:endParaRPr lang="en-US"/>
          </a:p>
        </p:txBody>
      </p:sp>
    </p:spTree>
    <p:extLst>
      <p:ext uri="{BB962C8B-B14F-4D97-AF65-F5344CB8AC3E}">
        <p14:creationId xmlns:p14="http://schemas.microsoft.com/office/powerpoint/2010/main" val="1621930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44</a:t>
            </a:fld>
            <a:endParaRPr lang="en-US"/>
          </a:p>
        </p:txBody>
      </p:sp>
    </p:spTree>
    <p:extLst>
      <p:ext uri="{BB962C8B-B14F-4D97-AF65-F5344CB8AC3E}">
        <p14:creationId xmlns:p14="http://schemas.microsoft.com/office/powerpoint/2010/main" val="3834187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45</a:t>
            </a:fld>
            <a:endParaRPr lang="en-US"/>
          </a:p>
        </p:txBody>
      </p:sp>
    </p:spTree>
    <p:extLst>
      <p:ext uri="{BB962C8B-B14F-4D97-AF65-F5344CB8AC3E}">
        <p14:creationId xmlns:p14="http://schemas.microsoft.com/office/powerpoint/2010/main" val="2596507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46</a:t>
            </a:fld>
            <a:endParaRPr lang="en-US"/>
          </a:p>
        </p:txBody>
      </p:sp>
    </p:spTree>
    <p:extLst>
      <p:ext uri="{BB962C8B-B14F-4D97-AF65-F5344CB8AC3E}">
        <p14:creationId xmlns:p14="http://schemas.microsoft.com/office/powerpoint/2010/main" val="2786544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47</a:t>
            </a:fld>
            <a:endParaRPr lang="en-US"/>
          </a:p>
        </p:txBody>
      </p:sp>
    </p:spTree>
    <p:extLst>
      <p:ext uri="{BB962C8B-B14F-4D97-AF65-F5344CB8AC3E}">
        <p14:creationId xmlns:p14="http://schemas.microsoft.com/office/powerpoint/2010/main" val="3730454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917280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555548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7603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73758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51</a:t>
            </a:fld>
            <a:endParaRPr lang="en-US"/>
          </a:p>
        </p:txBody>
      </p:sp>
    </p:spTree>
    <p:extLst>
      <p:ext uri="{BB962C8B-B14F-4D97-AF65-F5344CB8AC3E}">
        <p14:creationId xmlns:p14="http://schemas.microsoft.com/office/powerpoint/2010/main" val="3172860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52</a:t>
            </a:fld>
            <a:endParaRPr lang="en-US"/>
          </a:p>
        </p:txBody>
      </p:sp>
    </p:spTree>
    <p:extLst>
      <p:ext uri="{BB962C8B-B14F-4D97-AF65-F5344CB8AC3E}">
        <p14:creationId xmlns:p14="http://schemas.microsoft.com/office/powerpoint/2010/main" val="3090515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53</a:t>
            </a:fld>
            <a:endParaRPr lang="en-US"/>
          </a:p>
        </p:txBody>
      </p:sp>
    </p:spTree>
    <p:extLst>
      <p:ext uri="{BB962C8B-B14F-4D97-AF65-F5344CB8AC3E}">
        <p14:creationId xmlns:p14="http://schemas.microsoft.com/office/powerpoint/2010/main" val="1013342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54</a:t>
            </a:fld>
            <a:endParaRPr lang="en-US"/>
          </a:p>
        </p:txBody>
      </p:sp>
    </p:spTree>
    <p:extLst>
      <p:ext uri="{BB962C8B-B14F-4D97-AF65-F5344CB8AC3E}">
        <p14:creationId xmlns:p14="http://schemas.microsoft.com/office/powerpoint/2010/main" val="418784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55</a:t>
            </a:fld>
            <a:endParaRPr lang="en-US"/>
          </a:p>
        </p:txBody>
      </p:sp>
    </p:spTree>
    <p:extLst>
      <p:ext uri="{BB962C8B-B14F-4D97-AF65-F5344CB8AC3E}">
        <p14:creationId xmlns:p14="http://schemas.microsoft.com/office/powerpoint/2010/main" val="2591318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56</a:t>
            </a:fld>
            <a:endParaRPr lang="en-US"/>
          </a:p>
        </p:txBody>
      </p:sp>
    </p:spTree>
    <p:extLst>
      <p:ext uri="{BB962C8B-B14F-4D97-AF65-F5344CB8AC3E}">
        <p14:creationId xmlns:p14="http://schemas.microsoft.com/office/powerpoint/2010/main" val="2558342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57</a:t>
            </a:fld>
            <a:endParaRPr lang="en-US"/>
          </a:p>
        </p:txBody>
      </p:sp>
    </p:spTree>
    <p:extLst>
      <p:ext uri="{BB962C8B-B14F-4D97-AF65-F5344CB8AC3E}">
        <p14:creationId xmlns:p14="http://schemas.microsoft.com/office/powerpoint/2010/main" val="2289507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58</a:t>
            </a:fld>
            <a:endParaRPr lang="en-US"/>
          </a:p>
        </p:txBody>
      </p:sp>
    </p:spTree>
    <p:extLst>
      <p:ext uri="{BB962C8B-B14F-4D97-AF65-F5344CB8AC3E}">
        <p14:creationId xmlns:p14="http://schemas.microsoft.com/office/powerpoint/2010/main" val="2110414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59</a:t>
            </a:fld>
            <a:endParaRPr lang="en-US"/>
          </a:p>
        </p:txBody>
      </p:sp>
    </p:spTree>
    <p:extLst>
      <p:ext uri="{BB962C8B-B14F-4D97-AF65-F5344CB8AC3E}">
        <p14:creationId xmlns:p14="http://schemas.microsoft.com/office/powerpoint/2010/main" val="3995107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60</a:t>
            </a:fld>
            <a:endParaRPr lang="en-US"/>
          </a:p>
        </p:txBody>
      </p:sp>
    </p:spTree>
    <p:extLst>
      <p:ext uri="{BB962C8B-B14F-4D97-AF65-F5344CB8AC3E}">
        <p14:creationId xmlns:p14="http://schemas.microsoft.com/office/powerpoint/2010/main" val="145429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252912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61</a:t>
            </a:fld>
            <a:endParaRPr lang="en-US"/>
          </a:p>
        </p:txBody>
      </p:sp>
    </p:spTree>
    <p:extLst>
      <p:ext uri="{BB962C8B-B14F-4D97-AF65-F5344CB8AC3E}">
        <p14:creationId xmlns:p14="http://schemas.microsoft.com/office/powerpoint/2010/main" val="33410462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62</a:t>
            </a:fld>
            <a:endParaRPr lang="en-US"/>
          </a:p>
        </p:txBody>
      </p:sp>
    </p:spTree>
    <p:extLst>
      <p:ext uri="{BB962C8B-B14F-4D97-AF65-F5344CB8AC3E}">
        <p14:creationId xmlns:p14="http://schemas.microsoft.com/office/powerpoint/2010/main" val="4058764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63</a:t>
            </a:fld>
            <a:endParaRPr lang="en-US"/>
          </a:p>
        </p:txBody>
      </p:sp>
    </p:spTree>
    <p:extLst>
      <p:ext uri="{BB962C8B-B14F-4D97-AF65-F5344CB8AC3E}">
        <p14:creationId xmlns:p14="http://schemas.microsoft.com/office/powerpoint/2010/main" val="39035466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64</a:t>
            </a:fld>
            <a:endParaRPr lang="en-US"/>
          </a:p>
        </p:txBody>
      </p:sp>
    </p:spTree>
    <p:extLst>
      <p:ext uri="{BB962C8B-B14F-4D97-AF65-F5344CB8AC3E}">
        <p14:creationId xmlns:p14="http://schemas.microsoft.com/office/powerpoint/2010/main" val="20067826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2079419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1827298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67</a:t>
            </a:fld>
            <a:endParaRPr lang="en-US"/>
          </a:p>
        </p:txBody>
      </p:sp>
    </p:spTree>
    <p:extLst>
      <p:ext uri="{BB962C8B-B14F-4D97-AF65-F5344CB8AC3E}">
        <p14:creationId xmlns:p14="http://schemas.microsoft.com/office/powerpoint/2010/main" val="7785760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68</a:t>
            </a:fld>
            <a:endParaRPr lang="en-US"/>
          </a:p>
        </p:txBody>
      </p:sp>
    </p:spTree>
    <p:extLst>
      <p:ext uri="{BB962C8B-B14F-4D97-AF65-F5344CB8AC3E}">
        <p14:creationId xmlns:p14="http://schemas.microsoft.com/office/powerpoint/2010/main" val="16377332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69</a:t>
            </a:fld>
            <a:endParaRPr lang="en-US"/>
          </a:p>
        </p:txBody>
      </p:sp>
    </p:spTree>
    <p:extLst>
      <p:ext uri="{BB962C8B-B14F-4D97-AF65-F5344CB8AC3E}">
        <p14:creationId xmlns:p14="http://schemas.microsoft.com/office/powerpoint/2010/main" val="22162582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70</a:t>
            </a:fld>
            <a:endParaRPr lang="en-US"/>
          </a:p>
        </p:txBody>
      </p:sp>
    </p:spTree>
    <p:extLst>
      <p:ext uri="{BB962C8B-B14F-4D97-AF65-F5344CB8AC3E}">
        <p14:creationId xmlns:p14="http://schemas.microsoft.com/office/powerpoint/2010/main" val="216430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15</a:t>
            </a:fld>
            <a:endParaRPr lang="en-US"/>
          </a:p>
        </p:txBody>
      </p:sp>
    </p:spTree>
    <p:extLst>
      <p:ext uri="{BB962C8B-B14F-4D97-AF65-F5344CB8AC3E}">
        <p14:creationId xmlns:p14="http://schemas.microsoft.com/office/powerpoint/2010/main" val="141612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71</a:t>
            </a:fld>
            <a:endParaRPr lang="en-US"/>
          </a:p>
        </p:txBody>
      </p:sp>
    </p:spTree>
    <p:extLst>
      <p:ext uri="{BB962C8B-B14F-4D97-AF65-F5344CB8AC3E}">
        <p14:creationId xmlns:p14="http://schemas.microsoft.com/office/powerpoint/2010/main" val="12362181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72</a:t>
            </a:fld>
            <a:endParaRPr lang="en-US"/>
          </a:p>
        </p:txBody>
      </p:sp>
    </p:spTree>
    <p:extLst>
      <p:ext uri="{BB962C8B-B14F-4D97-AF65-F5344CB8AC3E}">
        <p14:creationId xmlns:p14="http://schemas.microsoft.com/office/powerpoint/2010/main" val="306590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73</a:t>
            </a:fld>
            <a:endParaRPr lang="en-US"/>
          </a:p>
        </p:txBody>
      </p:sp>
    </p:spTree>
    <p:extLst>
      <p:ext uri="{BB962C8B-B14F-4D97-AF65-F5344CB8AC3E}">
        <p14:creationId xmlns:p14="http://schemas.microsoft.com/office/powerpoint/2010/main" val="3587464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74</a:t>
            </a:fld>
            <a:endParaRPr lang="en-US"/>
          </a:p>
        </p:txBody>
      </p:sp>
    </p:spTree>
    <p:extLst>
      <p:ext uri="{BB962C8B-B14F-4D97-AF65-F5344CB8AC3E}">
        <p14:creationId xmlns:p14="http://schemas.microsoft.com/office/powerpoint/2010/main" val="2688111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75</a:t>
            </a:fld>
            <a:endParaRPr lang="en-US"/>
          </a:p>
        </p:txBody>
      </p:sp>
    </p:spTree>
    <p:extLst>
      <p:ext uri="{BB962C8B-B14F-4D97-AF65-F5344CB8AC3E}">
        <p14:creationId xmlns:p14="http://schemas.microsoft.com/office/powerpoint/2010/main" val="12577582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76</a:t>
            </a:fld>
            <a:endParaRPr lang="en-US"/>
          </a:p>
        </p:txBody>
      </p:sp>
    </p:spTree>
    <p:extLst>
      <p:ext uri="{BB962C8B-B14F-4D97-AF65-F5344CB8AC3E}">
        <p14:creationId xmlns:p14="http://schemas.microsoft.com/office/powerpoint/2010/main" val="23192384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77</a:t>
            </a:fld>
            <a:endParaRPr lang="en-US"/>
          </a:p>
        </p:txBody>
      </p:sp>
    </p:spTree>
    <p:extLst>
      <p:ext uri="{BB962C8B-B14F-4D97-AF65-F5344CB8AC3E}">
        <p14:creationId xmlns:p14="http://schemas.microsoft.com/office/powerpoint/2010/main" val="25965049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78</a:t>
            </a:fld>
            <a:endParaRPr lang="en-US"/>
          </a:p>
        </p:txBody>
      </p:sp>
    </p:spTree>
    <p:extLst>
      <p:ext uri="{BB962C8B-B14F-4D97-AF65-F5344CB8AC3E}">
        <p14:creationId xmlns:p14="http://schemas.microsoft.com/office/powerpoint/2010/main" val="1757005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79</a:t>
            </a:fld>
            <a:endParaRPr lang="en-US"/>
          </a:p>
        </p:txBody>
      </p:sp>
    </p:spTree>
    <p:extLst>
      <p:ext uri="{BB962C8B-B14F-4D97-AF65-F5344CB8AC3E}">
        <p14:creationId xmlns:p14="http://schemas.microsoft.com/office/powerpoint/2010/main" val="2946947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80</a:t>
            </a:fld>
            <a:endParaRPr lang="en-US"/>
          </a:p>
        </p:txBody>
      </p:sp>
    </p:spTree>
    <p:extLst>
      <p:ext uri="{BB962C8B-B14F-4D97-AF65-F5344CB8AC3E}">
        <p14:creationId xmlns:p14="http://schemas.microsoft.com/office/powerpoint/2010/main" val="2785537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16</a:t>
            </a:fld>
            <a:endParaRPr lang="en-US"/>
          </a:p>
        </p:txBody>
      </p:sp>
    </p:spTree>
    <p:extLst>
      <p:ext uri="{BB962C8B-B14F-4D97-AF65-F5344CB8AC3E}">
        <p14:creationId xmlns:p14="http://schemas.microsoft.com/office/powerpoint/2010/main" val="5772820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81</a:t>
            </a:fld>
            <a:endParaRPr lang="en-US"/>
          </a:p>
        </p:txBody>
      </p:sp>
    </p:spTree>
    <p:extLst>
      <p:ext uri="{BB962C8B-B14F-4D97-AF65-F5344CB8AC3E}">
        <p14:creationId xmlns:p14="http://schemas.microsoft.com/office/powerpoint/2010/main" val="40896986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9427642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83</a:t>
            </a:fld>
            <a:endParaRPr lang="en-US"/>
          </a:p>
        </p:txBody>
      </p:sp>
    </p:spTree>
    <p:extLst>
      <p:ext uri="{BB962C8B-B14F-4D97-AF65-F5344CB8AC3E}">
        <p14:creationId xmlns:p14="http://schemas.microsoft.com/office/powerpoint/2010/main" val="9377655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84</a:t>
            </a:fld>
            <a:endParaRPr lang="en-US"/>
          </a:p>
        </p:txBody>
      </p:sp>
    </p:spTree>
    <p:extLst>
      <p:ext uri="{BB962C8B-B14F-4D97-AF65-F5344CB8AC3E}">
        <p14:creationId xmlns:p14="http://schemas.microsoft.com/office/powerpoint/2010/main" val="19556224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85</a:t>
            </a:fld>
            <a:endParaRPr lang="en-US"/>
          </a:p>
        </p:txBody>
      </p:sp>
    </p:spTree>
    <p:extLst>
      <p:ext uri="{BB962C8B-B14F-4D97-AF65-F5344CB8AC3E}">
        <p14:creationId xmlns:p14="http://schemas.microsoft.com/office/powerpoint/2010/main" val="35969219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86</a:t>
            </a:fld>
            <a:endParaRPr lang="en-US"/>
          </a:p>
        </p:txBody>
      </p:sp>
    </p:spTree>
    <p:extLst>
      <p:ext uri="{BB962C8B-B14F-4D97-AF65-F5344CB8AC3E}">
        <p14:creationId xmlns:p14="http://schemas.microsoft.com/office/powerpoint/2010/main" val="27608503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87</a:t>
            </a:fld>
            <a:endParaRPr lang="en-US"/>
          </a:p>
        </p:txBody>
      </p:sp>
    </p:spTree>
    <p:extLst>
      <p:ext uri="{BB962C8B-B14F-4D97-AF65-F5344CB8AC3E}">
        <p14:creationId xmlns:p14="http://schemas.microsoft.com/office/powerpoint/2010/main" val="7198997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88</a:t>
            </a:fld>
            <a:endParaRPr lang="en-US"/>
          </a:p>
        </p:txBody>
      </p:sp>
    </p:spTree>
    <p:extLst>
      <p:ext uri="{BB962C8B-B14F-4D97-AF65-F5344CB8AC3E}">
        <p14:creationId xmlns:p14="http://schemas.microsoft.com/office/powerpoint/2010/main" val="17539199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89</a:t>
            </a:fld>
            <a:endParaRPr lang="en-US"/>
          </a:p>
        </p:txBody>
      </p:sp>
    </p:spTree>
    <p:extLst>
      <p:ext uri="{BB962C8B-B14F-4D97-AF65-F5344CB8AC3E}">
        <p14:creationId xmlns:p14="http://schemas.microsoft.com/office/powerpoint/2010/main" val="27632696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90</a:t>
            </a:fld>
            <a:endParaRPr lang="en-US"/>
          </a:p>
        </p:txBody>
      </p:sp>
    </p:spTree>
    <p:extLst>
      <p:ext uri="{BB962C8B-B14F-4D97-AF65-F5344CB8AC3E}">
        <p14:creationId xmlns:p14="http://schemas.microsoft.com/office/powerpoint/2010/main" val="327632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17</a:t>
            </a:fld>
            <a:endParaRPr lang="en-US"/>
          </a:p>
        </p:txBody>
      </p:sp>
    </p:spTree>
    <p:extLst>
      <p:ext uri="{BB962C8B-B14F-4D97-AF65-F5344CB8AC3E}">
        <p14:creationId xmlns:p14="http://schemas.microsoft.com/office/powerpoint/2010/main" val="2665127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91</a:t>
            </a:fld>
            <a:endParaRPr lang="en-US"/>
          </a:p>
        </p:txBody>
      </p:sp>
    </p:spTree>
    <p:extLst>
      <p:ext uri="{BB962C8B-B14F-4D97-AF65-F5344CB8AC3E}">
        <p14:creationId xmlns:p14="http://schemas.microsoft.com/office/powerpoint/2010/main" val="17461659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92</a:t>
            </a:fld>
            <a:endParaRPr lang="en-US"/>
          </a:p>
        </p:txBody>
      </p:sp>
    </p:spTree>
    <p:extLst>
      <p:ext uri="{BB962C8B-B14F-4D97-AF65-F5344CB8AC3E}">
        <p14:creationId xmlns:p14="http://schemas.microsoft.com/office/powerpoint/2010/main" val="36403376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93</a:t>
            </a:fld>
            <a:endParaRPr lang="en-US"/>
          </a:p>
        </p:txBody>
      </p:sp>
    </p:spTree>
    <p:extLst>
      <p:ext uri="{BB962C8B-B14F-4D97-AF65-F5344CB8AC3E}">
        <p14:creationId xmlns:p14="http://schemas.microsoft.com/office/powerpoint/2010/main" val="329176459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94</a:t>
            </a:fld>
            <a:endParaRPr lang="en-US"/>
          </a:p>
        </p:txBody>
      </p:sp>
    </p:spTree>
    <p:extLst>
      <p:ext uri="{BB962C8B-B14F-4D97-AF65-F5344CB8AC3E}">
        <p14:creationId xmlns:p14="http://schemas.microsoft.com/office/powerpoint/2010/main" val="10400324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95</a:t>
            </a:fld>
            <a:endParaRPr lang="en-US"/>
          </a:p>
        </p:txBody>
      </p:sp>
    </p:spTree>
    <p:extLst>
      <p:ext uri="{BB962C8B-B14F-4D97-AF65-F5344CB8AC3E}">
        <p14:creationId xmlns:p14="http://schemas.microsoft.com/office/powerpoint/2010/main" val="17396025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40992988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25961055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98</a:t>
            </a:fld>
            <a:endParaRPr lang="en-US"/>
          </a:p>
        </p:txBody>
      </p:sp>
    </p:spTree>
    <p:extLst>
      <p:ext uri="{BB962C8B-B14F-4D97-AF65-F5344CB8AC3E}">
        <p14:creationId xmlns:p14="http://schemas.microsoft.com/office/powerpoint/2010/main" val="13998803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99</a:t>
            </a:fld>
            <a:endParaRPr lang="en-US"/>
          </a:p>
        </p:txBody>
      </p:sp>
    </p:spTree>
    <p:extLst>
      <p:ext uri="{BB962C8B-B14F-4D97-AF65-F5344CB8AC3E}">
        <p14:creationId xmlns:p14="http://schemas.microsoft.com/office/powerpoint/2010/main" val="73215026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100</a:t>
            </a:fld>
            <a:endParaRPr lang="en-US"/>
          </a:p>
        </p:txBody>
      </p:sp>
    </p:spTree>
    <p:extLst>
      <p:ext uri="{BB962C8B-B14F-4D97-AF65-F5344CB8AC3E}">
        <p14:creationId xmlns:p14="http://schemas.microsoft.com/office/powerpoint/2010/main" val="1353214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قبل</a:t>
            </a:r>
            <a:r>
              <a:rPr lang="fa-IR" baseline="0" dirty="0" smtClean="0"/>
              <a:t> از باز شدن صفحه فاتحه</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19</a:t>
            </a:fld>
            <a:endParaRPr lang="en-US"/>
          </a:p>
        </p:txBody>
      </p:sp>
    </p:spTree>
    <p:extLst>
      <p:ext uri="{BB962C8B-B14F-4D97-AF65-F5344CB8AC3E}">
        <p14:creationId xmlns:p14="http://schemas.microsoft.com/office/powerpoint/2010/main" val="3059253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101</a:t>
            </a:fld>
            <a:endParaRPr lang="en-US"/>
          </a:p>
        </p:txBody>
      </p:sp>
    </p:spTree>
    <p:extLst>
      <p:ext uri="{BB962C8B-B14F-4D97-AF65-F5344CB8AC3E}">
        <p14:creationId xmlns:p14="http://schemas.microsoft.com/office/powerpoint/2010/main" val="26866862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102</a:t>
            </a:fld>
            <a:endParaRPr lang="en-US"/>
          </a:p>
        </p:txBody>
      </p:sp>
    </p:spTree>
    <p:extLst>
      <p:ext uri="{BB962C8B-B14F-4D97-AF65-F5344CB8AC3E}">
        <p14:creationId xmlns:p14="http://schemas.microsoft.com/office/powerpoint/2010/main" val="33053753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103</a:t>
            </a:fld>
            <a:endParaRPr lang="en-US"/>
          </a:p>
        </p:txBody>
      </p:sp>
    </p:spTree>
    <p:extLst>
      <p:ext uri="{BB962C8B-B14F-4D97-AF65-F5344CB8AC3E}">
        <p14:creationId xmlns:p14="http://schemas.microsoft.com/office/powerpoint/2010/main" val="1932394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104</a:t>
            </a:fld>
            <a:endParaRPr lang="en-US"/>
          </a:p>
        </p:txBody>
      </p:sp>
    </p:spTree>
    <p:extLst>
      <p:ext uri="{BB962C8B-B14F-4D97-AF65-F5344CB8AC3E}">
        <p14:creationId xmlns:p14="http://schemas.microsoft.com/office/powerpoint/2010/main" val="238558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105</a:t>
            </a:fld>
            <a:endParaRPr lang="en-US"/>
          </a:p>
        </p:txBody>
      </p:sp>
    </p:spTree>
    <p:extLst>
      <p:ext uri="{BB962C8B-B14F-4D97-AF65-F5344CB8AC3E}">
        <p14:creationId xmlns:p14="http://schemas.microsoft.com/office/powerpoint/2010/main" val="13905832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106</a:t>
            </a:fld>
            <a:endParaRPr lang="en-US"/>
          </a:p>
        </p:txBody>
      </p:sp>
    </p:spTree>
    <p:extLst>
      <p:ext uri="{BB962C8B-B14F-4D97-AF65-F5344CB8AC3E}">
        <p14:creationId xmlns:p14="http://schemas.microsoft.com/office/powerpoint/2010/main" val="1057796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107</a:t>
            </a:fld>
            <a:endParaRPr lang="en-US"/>
          </a:p>
        </p:txBody>
      </p:sp>
    </p:spTree>
    <p:extLst>
      <p:ext uri="{BB962C8B-B14F-4D97-AF65-F5344CB8AC3E}">
        <p14:creationId xmlns:p14="http://schemas.microsoft.com/office/powerpoint/2010/main" val="323928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108</a:t>
            </a:fld>
            <a:endParaRPr lang="en-US"/>
          </a:p>
        </p:txBody>
      </p:sp>
    </p:spTree>
    <p:extLst>
      <p:ext uri="{BB962C8B-B14F-4D97-AF65-F5344CB8AC3E}">
        <p14:creationId xmlns:p14="http://schemas.microsoft.com/office/powerpoint/2010/main" val="23505421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109</a:t>
            </a:fld>
            <a:endParaRPr lang="en-US"/>
          </a:p>
        </p:txBody>
      </p:sp>
    </p:spTree>
    <p:extLst>
      <p:ext uri="{BB962C8B-B14F-4D97-AF65-F5344CB8AC3E}">
        <p14:creationId xmlns:p14="http://schemas.microsoft.com/office/powerpoint/2010/main" val="39458854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err="1" smtClean="0"/>
              <a:t>فصل</a:t>
            </a:r>
            <a:r>
              <a:rPr lang="en-US" dirty="0" smtClean="0"/>
              <a:t> </a:t>
            </a:r>
            <a:r>
              <a:rPr lang="en-US" dirty="0" err="1" smtClean="0"/>
              <a:t>پنجم</a:t>
            </a:r>
            <a:endParaRPr lang="en-US" dirty="0"/>
          </a:p>
        </p:txBody>
      </p:sp>
      <p:sp>
        <p:nvSpPr>
          <p:cNvPr id="4" name="Slide Number Placeholder 3"/>
          <p:cNvSpPr>
            <a:spLocks noGrp="1"/>
          </p:cNvSpPr>
          <p:nvPr>
            <p:ph type="sldNum" sz="quarter" idx="10"/>
          </p:nvPr>
        </p:nvSpPr>
        <p:spPr/>
        <p:txBody>
          <a:bodyPr/>
          <a:lstStyle/>
          <a:p>
            <a:fld id="{45DE20E0-6A7B-4228-8B79-F8C377ED1D0D}" type="slidenum">
              <a:rPr lang="en-US" smtClean="0"/>
              <a:t>110</a:t>
            </a:fld>
            <a:endParaRPr lang="en-US"/>
          </a:p>
        </p:txBody>
      </p:sp>
    </p:spTree>
    <p:extLst>
      <p:ext uri="{BB962C8B-B14F-4D97-AF65-F5344CB8AC3E}">
        <p14:creationId xmlns:p14="http://schemas.microsoft.com/office/powerpoint/2010/main" val="205614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9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6420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0355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3956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36590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1149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2255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8909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9415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8017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564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731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1683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3811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264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92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1932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4488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8919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685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0042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0430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5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5248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0341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6697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9462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572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9787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1467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181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7484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9327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78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3150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7361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9680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7195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514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8233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4129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039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5524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7099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443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902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107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7839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0924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467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281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4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984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8917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1510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786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6817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262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6506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1537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831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6447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2746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49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443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704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8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6108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866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8386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4520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27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3738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3488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219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21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80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79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799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325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828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47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802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583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953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18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364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1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143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366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962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902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441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613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566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807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474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6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04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09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2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844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23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288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14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3313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429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085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502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1479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656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2007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737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159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7203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4239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9388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8256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5010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2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852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458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559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04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0960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193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63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3114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092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7305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90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093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354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938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859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65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9060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651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5858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8176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889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02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2327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492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2649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851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812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0896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06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6518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985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161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34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2773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998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8367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4163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508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1344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6091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5474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405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3904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1624304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76097629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045678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96554769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2656371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2510226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84090646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5184086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73252954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9435176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24422917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930330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6897746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18151088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7/18/2019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387844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4.xml"/></Relationships>
</file>

<file path=ppt/slides/_rels/slide1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3.xml"/><Relationship Id="rId1" Type="http://schemas.openxmlformats.org/officeDocument/2006/relationships/slideLayout" Target="../slideLayouts/slideLayout145.xml"/></Relationships>
</file>

<file path=ppt/slides/_rels/slide115.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4.xml"/><Relationship Id="rId1" Type="http://schemas.openxmlformats.org/officeDocument/2006/relationships/slideLayout" Target="../slideLayouts/slideLayout145.xml"/></Relationships>
</file>

<file path=ppt/slides/_rels/slide116.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5.xml"/><Relationship Id="rId1" Type="http://schemas.openxmlformats.org/officeDocument/2006/relationships/slideLayout" Target="../slideLayouts/slideLayout145.xml"/></Relationships>
</file>

<file path=ppt/slides/_rels/slide117.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6.xml"/><Relationship Id="rId1" Type="http://schemas.openxmlformats.org/officeDocument/2006/relationships/slideLayout" Target="../slideLayouts/slideLayout145.xml"/></Relationships>
</file>

<file path=ppt/slides/_rels/slide118.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7.xml"/><Relationship Id="rId1" Type="http://schemas.openxmlformats.org/officeDocument/2006/relationships/slideLayout" Target="../slideLayouts/slideLayout145.xml"/></Relationships>
</file>

<file path=ppt/slides/_rels/slide119.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8.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0.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09.xml"/><Relationship Id="rId1" Type="http://schemas.openxmlformats.org/officeDocument/2006/relationships/slideLayout" Target="../slideLayouts/slideLayout145.xml"/></Relationships>
</file>

<file path=ppt/slides/_rels/slide121.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10.xml"/><Relationship Id="rId1" Type="http://schemas.openxmlformats.org/officeDocument/2006/relationships/slideLayout" Target="../slideLayouts/slideLayout145.xml"/></Relationships>
</file>

<file path=ppt/slides/_rels/slide122.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11.xml"/><Relationship Id="rId1" Type="http://schemas.openxmlformats.org/officeDocument/2006/relationships/slideLayout" Target="../slideLayouts/slideLayout145.xml"/></Relationships>
</file>

<file path=ppt/slides/_rels/slide123.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12.xml"/><Relationship Id="rId1" Type="http://schemas.openxmlformats.org/officeDocument/2006/relationships/slideLayout" Target="../slideLayouts/slideLayout145.xml"/></Relationships>
</file>

<file path=ppt/slides/_rels/slide124.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113.xml"/><Relationship Id="rId1" Type="http://schemas.openxmlformats.org/officeDocument/2006/relationships/slideLayout" Target="../slideLayouts/slideLayout145.xml"/></Relationships>
</file>

<file path=ppt/slides/_rels/slide1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1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101.xml"/></Relationships>
</file>

<file path=ppt/slides/_rels/slide6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9.xml"/><Relationship Id="rId1" Type="http://schemas.openxmlformats.org/officeDocument/2006/relationships/slideLayout" Target="../slideLayouts/slideLayout101.xml"/></Relationships>
</file>

<file path=ppt/slides/_rels/slide7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0.xml"/><Relationship Id="rId1" Type="http://schemas.openxmlformats.org/officeDocument/2006/relationships/slideLayout" Target="../slideLayouts/slideLayout101.xml"/></Relationships>
</file>

<file path=ppt/slides/_rels/slide7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74.xml"/><Relationship Id="rId7" Type="http://schemas.openxmlformats.org/officeDocument/2006/relationships/slide" Target="slide77.xml"/><Relationship Id="rId2" Type="http://schemas.openxmlformats.org/officeDocument/2006/relationships/notesSlide" Target="../notesSlides/notesSlide61.xml"/><Relationship Id="rId1" Type="http://schemas.openxmlformats.org/officeDocument/2006/relationships/slideLayout" Target="../slideLayouts/slideLayout101.xml"/><Relationship Id="rId6" Type="http://schemas.openxmlformats.org/officeDocument/2006/relationships/slide" Target="slide73.xml"/><Relationship Id="rId5" Type="http://schemas.openxmlformats.org/officeDocument/2006/relationships/slide" Target="slide75.xml"/><Relationship Id="rId4"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2.xml"/><Relationship Id="rId1" Type="http://schemas.openxmlformats.org/officeDocument/2006/relationships/slideLayout" Target="../slideLayouts/slideLayout101.xml"/></Relationships>
</file>

<file path=ppt/slides/_rels/slide7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3.xml"/><Relationship Id="rId1" Type="http://schemas.openxmlformats.org/officeDocument/2006/relationships/slideLayout" Target="../slideLayouts/slideLayout101.xml"/></Relationships>
</file>

<file path=ppt/slides/_rels/slide7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4.xml"/><Relationship Id="rId1" Type="http://schemas.openxmlformats.org/officeDocument/2006/relationships/slideLayout" Target="../slideLayouts/slideLayout101.xml"/></Relationships>
</file>

<file path=ppt/slides/_rels/slide7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6.xml"/><Relationship Id="rId1" Type="http://schemas.openxmlformats.org/officeDocument/2006/relationships/slideLayout" Target="../slideLayouts/slideLayout101.xml"/></Relationships>
</file>

<file path=ppt/slides/_rels/slide7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7.xml"/><Relationship Id="rId1" Type="http://schemas.openxmlformats.org/officeDocument/2006/relationships/slideLayout" Target="../slideLayouts/slideLayout101.xml"/></Relationships>
</file>

<file path=ppt/slides/_rels/slide7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8.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8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9.xml"/><Relationship Id="rId1" Type="http://schemas.openxmlformats.org/officeDocument/2006/relationships/slideLayout" Target="../slideLayouts/slideLayout101.xml"/></Relationships>
</file>

<file path=ppt/slides/_rels/slide8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0.xml"/><Relationship Id="rId1" Type="http://schemas.openxmlformats.org/officeDocument/2006/relationships/slideLayout" Target="../slideLayouts/slideLayout10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2.xml"/></Relationships>
</file>

<file path=ppt/slides/_rels/slide8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2.xml"/><Relationship Id="rId1" Type="http://schemas.openxmlformats.org/officeDocument/2006/relationships/slideLayout" Target="../slideLayouts/slideLayout112.xml"/></Relationships>
</file>

<file path=ppt/slides/_rels/slide8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3.xml"/><Relationship Id="rId1" Type="http://schemas.openxmlformats.org/officeDocument/2006/relationships/slideLayout" Target="../slideLayouts/slideLayout112.xml"/></Relationships>
</file>

<file path=ppt/slides/_rels/slide8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4.xml"/><Relationship Id="rId1" Type="http://schemas.openxmlformats.org/officeDocument/2006/relationships/slideLayout" Target="../slideLayouts/slideLayout112.xml"/></Relationships>
</file>

<file path=ppt/slides/_rels/slide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5.xml"/><Relationship Id="rId1" Type="http://schemas.openxmlformats.org/officeDocument/2006/relationships/slideLayout" Target="../slideLayouts/slideLayout112.xml"/></Relationships>
</file>

<file path=ppt/slides/_rels/slide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6.xml"/><Relationship Id="rId1" Type="http://schemas.openxmlformats.org/officeDocument/2006/relationships/slideLayout" Target="../slideLayouts/slideLayout112.xml"/></Relationships>
</file>

<file path=ppt/slides/_rels/slide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7.xml"/><Relationship Id="rId1" Type="http://schemas.openxmlformats.org/officeDocument/2006/relationships/slideLayout" Target="../slideLayouts/slideLayout112.xml"/></Relationships>
</file>

<file path=ppt/slides/_rels/slide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9.xml"/><Relationship Id="rId1" Type="http://schemas.openxmlformats.org/officeDocument/2006/relationships/slideLayout" Target="../slideLayouts/slideLayout112.xml"/></Relationships>
</file>

<file path=ppt/slides/_rels/slide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0.xml"/><Relationship Id="rId1" Type="http://schemas.openxmlformats.org/officeDocument/2006/relationships/slideLayout" Target="../slideLayouts/slideLayout112.xml"/></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1.xml"/><Relationship Id="rId1" Type="http://schemas.openxmlformats.org/officeDocument/2006/relationships/slideLayout" Target="../slideLayouts/slideLayout112.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2.xml"/><Relationship Id="rId1" Type="http://schemas.openxmlformats.org/officeDocument/2006/relationships/slideLayout" Target="../slideLayouts/slideLayout112.xml"/></Relationships>
</file>

<file path=ppt/slides/_rels/slide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3.xml"/><Relationship Id="rId1" Type="http://schemas.openxmlformats.org/officeDocument/2006/relationships/slideLayout" Target="../slideLayouts/slideLayout112.xml"/></Relationships>
</file>

<file path=ppt/slides/_rels/slide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4.xml"/><Relationship Id="rId1" Type="http://schemas.openxmlformats.org/officeDocument/2006/relationships/slideLayout" Target="../slideLayouts/slideLayout1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206954"/>
            <a:ext cx="8051800" cy="4156075"/>
          </a:xfrm>
        </p:spPr>
        <p:txBody>
          <a:bodyPr>
            <a:noAutofit/>
          </a:bodyPr>
          <a:lstStyle/>
          <a:p>
            <a:pPr rtl="1"/>
            <a:r>
              <a:rPr lang="fa-IR" sz="6600" dirty="0" smtClean="0">
                <a:solidFill>
                  <a:schemeClr val="tx2">
                    <a:lumMod val="75000"/>
                  </a:schemeClr>
                </a:solidFill>
                <a:latin typeface="IranNastaliq" panose="02020505000000020003" pitchFamily="18" charset="0"/>
                <a:cs typeface="B Titr" panose="00000700000000000000" pitchFamily="2" charset="-78"/>
              </a:rPr>
              <a:t>فرآیندشناسی</a:t>
            </a:r>
            <a:r>
              <a:rPr lang="fa-IR" sz="6600" smtClean="0">
                <a:latin typeface="IranNastaliq" panose="02020505000000020003" pitchFamily="18" charset="0"/>
                <a:cs typeface="B Titr" panose="00000700000000000000" pitchFamily="2" charset="-78"/>
              </a:rPr>
              <a:t/>
            </a:r>
            <a:br>
              <a:rPr lang="fa-IR" sz="6600" smtClean="0">
                <a:latin typeface="IranNastaliq" panose="02020505000000020003" pitchFamily="18" charset="0"/>
                <a:cs typeface="B Titr" panose="00000700000000000000" pitchFamily="2" charset="-78"/>
              </a:rPr>
            </a:br>
            <a:r>
              <a:rPr lang="fa-IR" sz="6600" smtClean="0">
                <a:latin typeface="IranNastaliq" panose="02020505000000020003" pitchFamily="18" charset="0"/>
                <a:cs typeface="B Titr" panose="00000700000000000000" pitchFamily="2" charset="-78"/>
              </a:rPr>
              <a:t/>
            </a:r>
            <a:br>
              <a:rPr lang="fa-IR" sz="6600" smtClean="0">
                <a:latin typeface="IranNastaliq" panose="02020505000000020003" pitchFamily="18" charset="0"/>
                <a:cs typeface="B Titr" panose="00000700000000000000" pitchFamily="2" charset="-78"/>
              </a:rPr>
            </a:br>
            <a:r>
              <a:rPr lang="fa-IR" sz="6600" dirty="0" smtClean="0">
                <a:latin typeface="IranNastaliq" panose="02020505000000020003" pitchFamily="18" charset="0"/>
                <a:cs typeface="B Titr" panose="00000700000000000000" pitchFamily="2" charset="-78"/>
              </a:rPr>
              <a:t/>
            </a:r>
            <a:br>
              <a:rPr lang="fa-IR" sz="6600" dirty="0" smtClean="0">
                <a:latin typeface="IranNastaliq" panose="02020505000000020003" pitchFamily="18" charset="0"/>
                <a:cs typeface="B Titr" panose="00000700000000000000" pitchFamily="2" charset="-78"/>
              </a:rPr>
            </a:br>
            <a:r>
              <a:rPr lang="fa-IR" sz="13800" dirty="0" smtClean="0">
                <a:latin typeface="IranNastaliq" panose="02020505000000020003" pitchFamily="18" charset="0"/>
                <a:cs typeface="IranNastaliq" panose="02020505000000020003" pitchFamily="18" charset="0"/>
              </a:rPr>
              <a:t> </a:t>
            </a:r>
            <a:r>
              <a:rPr lang="fa-IR" sz="13800" dirty="0" smtClean="0">
                <a:solidFill>
                  <a:srgbClr val="00B050"/>
                </a:solidFill>
                <a:latin typeface="IranNastaliq" panose="02020505000000020003" pitchFamily="18" charset="0"/>
                <a:cs typeface="IranNastaliq" panose="02020505000000020003" pitchFamily="18" charset="0"/>
              </a:rPr>
              <a:t>خیـر</a:t>
            </a:r>
            <a:endParaRPr lang="fa-IR" sz="13800" dirty="0">
              <a:solidFill>
                <a:srgbClr val="00B05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809514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2700" y="-1"/>
            <a:ext cx="288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ویژگی های خیر در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3" name="Rectangle 2"/>
          <p:cNvSpPr/>
          <p:nvPr/>
        </p:nvSpPr>
        <p:spPr>
          <a:xfrm>
            <a:off x="558800" y="762170"/>
            <a:ext cx="8242300" cy="5153719"/>
          </a:xfrm>
          <a:prstGeom prst="rect">
            <a:avLst/>
          </a:prstGeom>
        </p:spPr>
        <p:txBody>
          <a:bodyPr wrap="square">
            <a:spAutoFit/>
          </a:bodyPr>
          <a:lstStyle/>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پنجم: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فاعلیت انسان در خیر، انتخاب کردن بهترین گزینه از میان گزینه‌های مختلف است. با توجه به قدرت و مالکیت مطلق خداوند در هستی، انسان چه در ساحت تکوین و چه در ساحت تشریع می‌بایست مبتنی بر اختیار و اراده خداوند، انتخاب‌های خود را انجام دهد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pP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ششم: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بدیهی است هر انسانی بر اساس نگاهی که نسبت به عاقبت و منافع خود دارد، خیر و شرّ را به گونه‌ای متفاوت تعریف می‌کند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هفتم: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انسان می‌بایست با استفاده از تعقل و توجه به آیات الهی عاقبت خود را آخرت و منفعت خود را ابتغای وجه الهی قرار دهد تا بدین ترتیب حق، مبنای تشخیص او در خیر و شرّ باشد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98244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right)">
                                      <p:cBhvr>
                                        <p:cTn id="10" dur="500"/>
                                        <p:tgtEl>
                                          <p:spTgt spid="3">
                                            <p:txEl>
                                              <p:pRg st="2" end="2"/>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righ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014926"/>
            <a:ext cx="8763000"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pPr marL="514350" indent="-514350">
              <a:buAutoNum type="arabicPeriod"/>
            </a:pPr>
            <a:r>
              <a:rPr lang="fa-IR" dirty="0" smtClean="0">
                <a:solidFill>
                  <a:schemeClr val="tx2">
                    <a:lumMod val="75000"/>
                  </a:schemeClr>
                </a:solidFill>
              </a:rPr>
              <a:t>تحقق </a:t>
            </a:r>
            <a:r>
              <a:rPr lang="fa-IR" dirty="0">
                <a:solidFill>
                  <a:schemeClr val="tx2">
                    <a:lumMod val="75000"/>
                  </a:schemeClr>
                </a:solidFill>
              </a:rPr>
              <a:t>خیر به معنای </a:t>
            </a:r>
            <a:r>
              <a:rPr lang="fa-IR" dirty="0" smtClean="0">
                <a:solidFill>
                  <a:schemeClr val="tx2">
                    <a:lumMod val="75000"/>
                  </a:schemeClr>
                </a:solidFill>
              </a:rPr>
              <a:t>وقوع خیر </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a:t>
            </a:r>
            <a:r>
              <a:rPr lang="fa-IR"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p>
        </p:txBody>
      </p:sp>
      <p:sp>
        <p:nvSpPr>
          <p:cNvPr id="19" name="Oval 18"/>
          <p:cNvSpPr/>
          <p:nvPr/>
        </p:nvSpPr>
        <p:spPr>
          <a:xfrm>
            <a:off x="8809086" y="1200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01095" y="0"/>
            <a:ext cx="152229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4216400" y="0"/>
            <a:ext cx="1686777"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معنای</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تحقق</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3" name="Rectangle 12"/>
          <p:cNvSpPr/>
          <p:nvPr/>
        </p:nvSpPr>
        <p:spPr>
          <a:xfrm>
            <a:off x="800100" y="1728222"/>
            <a:ext cx="7632700" cy="952568"/>
          </a:xfrm>
          <a:prstGeom prst="rect">
            <a:avLst/>
          </a:prstGeom>
        </p:spPr>
        <p:txBody>
          <a:bodyPr wrap="square">
            <a:spAutoFit/>
          </a:bodyPr>
          <a:lstStyle/>
          <a:p>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 فَمَنْ تَطَوَّعَ خَيْراً فَهُوَ خَيْرٌ لَهُ...</a:t>
            </a:r>
            <a:endParaRPr lang="en-US" sz="2600" dirty="0" smtClean="0">
              <a:solidFill>
                <a:srgbClr val="00B050"/>
              </a:solidFill>
              <a:latin typeface="Times New Roman" panose="02020603050405020304" pitchFamily="18" charset="0"/>
              <a:ea typeface="Times New Roman" panose="02020603050405020304" pitchFamily="18" charset="0"/>
              <a:cs typeface="Adobe Arabic" panose="02040503050201020203"/>
            </a:endParaRPr>
          </a:p>
          <a:p>
            <a:pPr algn="just">
              <a:lnSpc>
                <a:spcPct val="115000"/>
              </a:lnSpc>
              <a:tabLst>
                <a:tab pos="5731510" algn="l"/>
              </a:tabLst>
            </a:pP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p:txBody>
      </p:sp>
      <p:sp>
        <p:nvSpPr>
          <p:cNvPr id="2" name="Rectangle 1"/>
          <p:cNvSpPr/>
          <p:nvPr/>
        </p:nvSpPr>
        <p:spPr>
          <a:xfrm>
            <a:off x="959395" y="2183992"/>
            <a:ext cx="3044423" cy="410882"/>
          </a:xfrm>
          <a:prstGeom prst="rect">
            <a:avLst/>
          </a:prstGeom>
        </p:spPr>
        <p:txBody>
          <a:bodyPr wrap="none">
            <a:spAutoFit/>
          </a:bodyPr>
          <a:lstStyle/>
          <a:p>
            <a:pPr algn="just">
              <a:lnSpc>
                <a:spcPct val="115000"/>
              </a:lnSpc>
            </a:pPr>
            <a:r>
              <a:rPr lang="fa-IR" dirty="0">
                <a:solidFill>
                  <a:schemeClr val="accent6">
                    <a:lumMod val="50000"/>
                  </a:schemeClr>
                </a:solidFill>
                <a:latin typeface="B Badr" panose="00000400000000000000" pitchFamily="2" charset="-78"/>
                <a:ea typeface="Calibri" panose="020F0502020204030204" pitchFamily="34" charset="0"/>
              </a:rPr>
              <a:t>سوره مباركه بقره، بخشي از آيه </a:t>
            </a:r>
            <a:r>
              <a:rPr lang="fa-IR" dirty="0" smtClean="0">
                <a:solidFill>
                  <a:schemeClr val="accent6">
                    <a:lumMod val="50000"/>
                  </a:schemeClr>
                </a:solidFill>
                <a:latin typeface="B Badr" panose="00000400000000000000" pitchFamily="2" charset="-78"/>
                <a:ea typeface="Calibri" panose="020F0502020204030204" pitchFamily="34" charset="0"/>
              </a:rPr>
              <a:t>184</a:t>
            </a:r>
            <a:endParaRPr lang="en-US" dirty="0">
              <a:solidFill>
                <a:schemeClr val="accent6">
                  <a:lumMod val="50000"/>
                </a:schemeClr>
              </a:solidFill>
              <a:latin typeface="B Badr" panose="00000400000000000000" pitchFamily="2" charset="-78"/>
              <a:ea typeface="Calibri" panose="020F0502020204030204" pitchFamily="34" charset="0"/>
            </a:endParaRPr>
          </a:p>
        </p:txBody>
      </p:sp>
      <p:sp>
        <p:nvSpPr>
          <p:cNvPr id="15" name="TextBox 14"/>
          <p:cNvSpPr txBox="1"/>
          <p:nvPr/>
        </p:nvSpPr>
        <p:spPr>
          <a:xfrm>
            <a:off x="46086" y="2488695"/>
            <a:ext cx="8763000"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tx2">
                    <a:lumMod val="75000"/>
                  </a:schemeClr>
                </a:solidFill>
              </a:rPr>
              <a:t>2.  تحقق خیر ناظر به هردو معنا </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a:t>
            </a:r>
            <a:r>
              <a:rPr lang="fa-IR"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p>
        </p:txBody>
      </p:sp>
      <p:sp>
        <p:nvSpPr>
          <p:cNvPr id="4" name="Rectangle 3"/>
          <p:cNvSpPr/>
          <p:nvPr/>
        </p:nvSpPr>
        <p:spPr>
          <a:xfrm>
            <a:off x="46086" y="3029170"/>
            <a:ext cx="8661399" cy="1292662"/>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در آیات </a:t>
            </a:r>
            <a:r>
              <a:rPr lang="fa-IR" sz="2600" dirty="0" smtClean="0">
                <a:solidFill>
                  <a:schemeClr val="tx2">
                    <a:lumMod val="75000"/>
                  </a:schemeClr>
                </a:solidFill>
                <a:latin typeface="Adobe Arabic" pitchFamily="18" charset="-78"/>
                <a:cs typeface="Adobe Arabic" pitchFamily="18" charset="-78"/>
              </a:rPr>
              <a:t>قرآن گاهی </a:t>
            </a:r>
            <a:r>
              <a:rPr lang="fa-IR" sz="2600" dirty="0">
                <a:solidFill>
                  <a:schemeClr val="tx2">
                    <a:lumMod val="75000"/>
                  </a:schemeClr>
                </a:solidFill>
                <a:latin typeface="Adobe Arabic" pitchFamily="18" charset="-78"/>
                <a:cs typeface="Adobe Arabic" pitchFamily="18" charset="-78"/>
              </a:rPr>
              <a:t>مرز بین خیر به معنای گزیدنی و وقوع یافتنی به هم نزدیک </a:t>
            </a:r>
            <a:r>
              <a:rPr lang="fa-IR" sz="2600" dirty="0" smtClean="0">
                <a:solidFill>
                  <a:schemeClr val="tx2">
                    <a:lumMod val="75000"/>
                  </a:schemeClr>
                </a:solidFill>
                <a:latin typeface="Adobe Arabic" pitchFamily="18" charset="-78"/>
                <a:cs typeface="Adobe Arabic" pitchFamily="18" charset="-78"/>
              </a:rPr>
              <a:t>میشود</a:t>
            </a:r>
            <a:r>
              <a:rPr lang="fa-IR" sz="2600" dirty="0">
                <a:solidFill>
                  <a:schemeClr val="tx2">
                    <a:lumMod val="75000"/>
                  </a:schemeClr>
                </a:solidFill>
                <a:latin typeface="Adobe Arabic" pitchFamily="18" charset="-78"/>
                <a:cs typeface="Adobe Arabic" pitchFamily="18" charset="-78"/>
              </a:rPr>
              <a:t>، در این حالت نوعاً مقایسه‌ای بین خیرهای گزیدنی تکوینی و خیرهای گزیدنی وقوع یافتنی آخرتی اتفاق می‌افتد. </a:t>
            </a:r>
          </a:p>
        </p:txBody>
      </p:sp>
      <p:sp>
        <p:nvSpPr>
          <p:cNvPr id="5" name="Rectangle 4"/>
          <p:cNvSpPr/>
          <p:nvPr/>
        </p:nvSpPr>
        <p:spPr>
          <a:xfrm>
            <a:off x="147685" y="4344392"/>
            <a:ext cx="8458200" cy="1887440"/>
          </a:xfrm>
          <a:prstGeom prst="rect">
            <a:avLst/>
          </a:prstGeom>
        </p:spPr>
        <p:txBody>
          <a:bodyPr wrap="square">
            <a:spAutoFit/>
          </a:bodyPr>
          <a:lstStyle/>
          <a:p>
            <a:pPr algn="just"/>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زُيِّنَ لِلنَّاسِ حُبُّ الشَّهَواتِ مِنَ النِّساءِ وَ الْبَنينَ وَ الْقَناطيرِ الْمُقَنْطَرَةِ مِنَ الذَّهَبِ وَ الْفِضَّةِ وَ الْخَيْلِ الْمُسَوَّمَةِ وَ الْأَنْعامِ وَ الْحَرْثِ ذلِكَ مَتاعُ الْحَياةِ الدُّنْيا وَ اللَّهُ عِنْدَهُ حُسْنُ الْمَآبِ * قُلْ أَ أُنَبِّئُكُمْ بِخَيْرٍ مِنْ ذلِكُمْ لِلَّذينَ اتَّقَوْا عِنْدَ رَبِّهِمْ جَنَّاتٌ تَجْري مِنْ تَحْتِهَا الْأَنْهارُ خالِدينَ فيها وَ أَزْواجٌ مُطَهَّرَةٌ وَ رِضْوانٌ مِنَ اللَّهِ وَ اللَّهُ بَصيرٌ بِالْعِبادِ </a:t>
            </a: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a:p>
            <a:pPr algn="just">
              <a:lnSpc>
                <a:spcPct val="115000"/>
              </a:lnSpc>
            </a:pPr>
            <a:r>
              <a:rPr lang="fa-IR" sz="1100" dirty="0" smtClean="0">
                <a:latin typeface="B Badr" panose="00000400000000000000" pitchFamily="2" charset="-78"/>
                <a:ea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959395" y="6145768"/>
            <a:ext cx="2616421" cy="369332"/>
          </a:xfrm>
          <a:prstGeom prst="rect">
            <a:avLst/>
          </a:prstGeom>
        </p:spPr>
        <p:txBody>
          <a:bodyPr wrap="none">
            <a:spAutoFit/>
          </a:bodyPr>
          <a:lstStyle/>
          <a:p>
            <a:r>
              <a:rPr lang="fa-IR" dirty="0">
                <a:solidFill>
                  <a:schemeClr val="accent6">
                    <a:lumMod val="50000"/>
                  </a:schemeClr>
                </a:solidFill>
                <a:latin typeface="B Badr" panose="00000400000000000000" pitchFamily="2" charset="-78"/>
                <a:ea typeface="Calibri" panose="020F0502020204030204" pitchFamily="34" charset="0"/>
              </a:rPr>
              <a:t>سوره مبارکه نساء، آیات 14-15</a:t>
            </a:r>
          </a:p>
        </p:txBody>
      </p:sp>
      <p:sp>
        <p:nvSpPr>
          <p:cNvPr id="23" name="Oval 22"/>
          <p:cNvSpPr/>
          <p:nvPr/>
        </p:nvSpPr>
        <p:spPr>
          <a:xfrm>
            <a:off x="8809086" y="265513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34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right)">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right)">
                                      <p:cBhvr>
                                        <p:cTn id="24" dur="500"/>
                                        <p:tgtEl>
                                          <p:spTgt spid="1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23"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014926"/>
            <a:ext cx="8763000" cy="1692771"/>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pPr algn="just"/>
            <a:r>
              <a:rPr lang="fa-IR" dirty="0">
                <a:solidFill>
                  <a:schemeClr val="tx2">
                    <a:lumMod val="75000"/>
                  </a:schemeClr>
                </a:solidFill>
              </a:rPr>
              <a:t>ضرورت تحقق خیر بدیهی است. لکن توجه به این امر بدیهی نیاز به تفکر و تذکرهای فراوان دارد، زیرا انسان بیشتر اوقات در اثر توجه به دنیا و قرار گرفتن در مسائل روزمره و نیازهای طبیعی از توجه به خیرات غفلت می‌کند.</a:t>
            </a:r>
            <a:endParaRPr lang="en-US" dirty="0">
              <a:solidFill>
                <a:schemeClr val="tx2">
                  <a:lumMod val="75000"/>
                </a:schemeClr>
              </a:solidFill>
            </a:endParaRPr>
          </a:p>
          <a:p>
            <a:pPr marL="514350" indent="-514350" algn="just">
              <a:buAutoNum type="arabicPeriod"/>
            </a:pPr>
            <a:endParaRPr lang="en-US" dirty="0" smtClean="0"/>
          </a:p>
        </p:txBody>
      </p:sp>
      <p:sp>
        <p:nvSpPr>
          <p:cNvPr id="19" name="Oval 18"/>
          <p:cNvSpPr/>
          <p:nvPr/>
        </p:nvSpPr>
        <p:spPr>
          <a:xfrm>
            <a:off x="8809086" y="1200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594100" y="0"/>
            <a:ext cx="23292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3347611" y="53811"/>
            <a:ext cx="2575778"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ضرورت تحقق خیر</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98076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right)">
                                      <p:cBhvr>
                                        <p:cTn id="1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739200"/>
            <a:ext cx="8763000" cy="3200876"/>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pPr algn="just"/>
            <a:endParaRPr lang="fa-IR" b="1" dirty="0" smtClean="0">
              <a:solidFill>
                <a:schemeClr val="accent6">
                  <a:lumMod val="75000"/>
                </a:schemeClr>
              </a:solidFill>
            </a:endParaRPr>
          </a:p>
          <a:p>
            <a:pPr algn="just"/>
            <a:r>
              <a:rPr lang="fa-IR" b="1" dirty="0" smtClean="0">
                <a:solidFill>
                  <a:schemeClr val="accent6">
                    <a:lumMod val="75000"/>
                  </a:schemeClr>
                </a:solidFill>
              </a:rPr>
              <a:t>نوع </a:t>
            </a:r>
            <a:r>
              <a:rPr lang="fa-IR" b="1" dirty="0">
                <a:solidFill>
                  <a:schemeClr val="accent6">
                    <a:lumMod val="75000"/>
                  </a:schemeClr>
                </a:solidFill>
              </a:rPr>
              <a:t>اول </a:t>
            </a:r>
            <a:r>
              <a:rPr lang="fa-IR" b="1" dirty="0">
                <a:solidFill>
                  <a:schemeClr val="tx2">
                    <a:lumMod val="75000"/>
                  </a:schemeClr>
                </a:solidFill>
              </a:rPr>
              <a:t>خیراتی که خداوند آنها را برگزیده </a:t>
            </a:r>
            <a:r>
              <a:rPr lang="fa-IR" b="1" dirty="0" smtClean="0">
                <a:solidFill>
                  <a:schemeClr val="tx2">
                    <a:lumMod val="75000"/>
                  </a:schemeClr>
                </a:solidFill>
              </a:rPr>
              <a:t>است. ‌</a:t>
            </a:r>
            <a:r>
              <a:rPr lang="en-US" dirty="0" smtClean="0">
                <a:solidFill>
                  <a:schemeClr val="tx2">
                    <a:lumMod val="75000"/>
                  </a:schemeClr>
                </a:solidFill>
              </a:rPr>
              <a:t>)</a:t>
            </a:r>
            <a:r>
              <a:rPr lang="en-US" sz="2400" b="1" dirty="0" err="1" smtClean="0">
                <a:solidFill>
                  <a:schemeClr val="tx2">
                    <a:lumMod val="75000"/>
                  </a:schemeClr>
                </a:solidFill>
              </a:rPr>
              <a:t>خیرات</a:t>
            </a:r>
            <a:r>
              <a:rPr lang="en-US" sz="2400" b="1" dirty="0" smtClean="0">
                <a:solidFill>
                  <a:schemeClr val="tx2">
                    <a:lumMod val="75000"/>
                  </a:schemeClr>
                </a:solidFill>
              </a:rPr>
              <a:t> </a:t>
            </a:r>
            <a:r>
              <a:rPr lang="en-US" sz="2400" b="1" dirty="0" err="1" smtClean="0">
                <a:solidFill>
                  <a:schemeClr val="tx2">
                    <a:lumMod val="75000"/>
                  </a:schemeClr>
                </a:solidFill>
              </a:rPr>
              <a:t>گزیدنی</a:t>
            </a:r>
            <a:r>
              <a:rPr lang="fa-IR" sz="2400" b="1" dirty="0" smtClean="0">
                <a:solidFill>
                  <a:schemeClr val="tx2">
                    <a:lumMod val="75000"/>
                  </a:schemeClr>
                </a:solidFill>
              </a:rPr>
              <a:t>)</a:t>
            </a:r>
          </a:p>
          <a:p>
            <a:pPr algn="just"/>
            <a:endParaRPr lang="en-US" sz="2400" b="1" dirty="0"/>
          </a:p>
          <a:p>
            <a:pPr algn="just"/>
            <a:endParaRPr lang="en-US" sz="2400" dirty="0"/>
          </a:p>
          <a:p>
            <a:pPr algn="just"/>
            <a:endParaRPr lang="fa-IR" b="1" dirty="0" smtClean="0">
              <a:solidFill>
                <a:schemeClr val="accent6">
                  <a:lumMod val="75000"/>
                </a:schemeClr>
              </a:solidFill>
            </a:endParaRPr>
          </a:p>
          <a:p>
            <a:pPr algn="just"/>
            <a:r>
              <a:rPr lang="fa-IR" b="1" dirty="0" smtClean="0">
                <a:solidFill>
                  <a:schemeClr val="accent6">
                    <a:lumMod val="75000"/>
                  </a:schemeClr>
                </a:solidFill>
              </a:rPr>
              <a:t>نوع </a:t>
            </a:r>
            <a:r>
              <a:rPr lang="fa-IR" b="1" dirty="0">
                <a:solidFill>
                  <a:schemeClr val="accent6">
                    <a:lumMod val="75000"/>
                  </a:schemeClr>
                </a:solidFill>
              </a:rPr>
              <a:t>دوم </a:t>
            </a:r>
            <a:r>
              <a:rPr lang="fa-IR" b="1" dirty="0">
                <a:solidFill>
                  <a:schemeClr val="tx2">
                    <a:lumMod val="75000"/>
                  </a:schemeClr>
                </a:solidFill>
              </a:rPr>
              <a:t>خیراتی که لازم است انسان از خود بروز دهد</a:t>
            </a:r>
            <a:r>
              <a:rPr lang="fa-IR" sz="2400" b="1" dirty="0" smtClean="0">
                <a:solidFill>
                  <a:schemeClr val="tx2">
                    <a:lumMod val="75000"/>
                  </a:schemeClr>
                </a:solidFill>
              </a:rPr>
              <a:t>. (</a:t>
            </a:r>
            <a:r>
              <a:rPr lang="fa-IR" sz="2400" b="1" dirty="0">
                <a:solidFill>
                  <a:schemeClr val="tx2">
                    <a:lumMod val="75000"/>
                  </a:schemeClr>
                </a:solidFill>
              </a:rPr>
              <a:t>انواع خیرات انعکاس یافته از </a:t>
            </a:r>
            <a:r>
              <a:rPr lang="fa-IR" sz="2400" b="1" dirty="0" smtClean="0">
                <a:solidFill>
                  <a:schemeClr val="tx2">
                    <a:lumMod val="75000"/>
                  </a:schemeClr>
                </a:solidFill>
              </a:rPr>
              <a:t>انسان‌)</a:t>
            </a:r>
            <a:endParaRPr lang="en-US" sz="2400" b="1" dirty="0">
              <a:solidFill>
                <a:schemeClr val="tx2">
                  <a:lumMod val="75000"/>
                </a:schemeClr>
              </a:solidFill>
            </a:endParaRPr>
          </a:p>
          <a:p>
            <a:pPr marL="514350" indent="-514350" algn="just">
              <a:buAutoNum type="arabicPeriod"/>
            </a:pPr>
            <a:endParaRPr lang="en-US" dirty="0" smtClean="0"/>
          </a:p>
        </p:txBody>
      </p:sp>
      <p:sp>
        <p:nvSpPr>
          <p:cNvPr id="19" name="Oval 18"/>
          <p:cNvSpPr/>
          <p:nvPr/>
        </p:nvSpPr>
        <p:spPr>
          <a:xfrm>
            <a:off x="8839200" y="1327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46500" y="0"/>
            <a:ext cx="21768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3299405" y="10180"/>
            <a:ext cx="2575778"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مراتب در خیرات</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533400" y="5186571"/>
            <a:ext cx="7391400" cy="461665"/>
          </a:xfrm>
          <a:prstGeom prst="rect">
            <a:avLst/>
          </a:prstGeom>
        </p:spPr>
        <p:txBody>
          <a:bodyPr wrap="square">
            <a:spAutoFit/>
          </a:bodyPr>
          <a:lstStyle/>
          <a:p>
            <a:endParaRPr lang="en-US" sz="2400" dirty="0">
              <a:solidFill>
                <a:srgbClr val="0070C0"/>
              </a:solidFill>
              <a:latin typeface="Adobe Arabic" pitchFamily="18" charset="-78"/>
              <a:cs typeface="Adobe Arabic" pitchFamily="18" charset="-78"/>
            </a:endParaRPr>
          </a:p>
        </p:txBody>
      </p:sp>
      <p:sp>
        <p:nvSpPr>
          <p:cNvPr id="13" name="Oval 12"/>
          <p:cNvSpPr/>
          <p:nvPr/>
        </p:nvSpPr>
        <p:spPr>
          <a:xfrm>
            <a:off x="8813800" y="284143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69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wipe(right)">
                                      <p:cBhvr>
                                        <p:cTn id="13" dur="500"/>
                                        <p:tgtEl>
                                          <p:spTgt spid="18">
                                            <p:txEl>
                                              <p:pRg st="1" end="1"/>
                                            </p:txEl>
                                          </p:spTgt>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animEffect transition="in" filter="wipe(right)">
                                      <p:cBhvr>
                                        <p:cTn id="17" dur="500"/>
                                        <p:tgtEl>
                                          <p:spTgt spid="1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739200"/>
            <a:ext cx="8763000" cy="5047536"/>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b="1" dirty="0" smtClean="0">
                <a:solidFill>
                  <a:schemeClr val="accent6">
                    <a:lumMod val="75000"/>
                  </a:schemeClr>
                </a:solidFill>
              </a:rPr>
              <a:t>نوع </a:t>
            </a:r>
            <a:r>
              <a:rPr lang="fa-IR" b="1" dirty="0">
                <a:solidFill>
                  <a:schemeClr val="accent6">
                    <a:lumMod val="75000"/>
                  </a:schemeClr>
                </a:solidFill>
              </a:rPr>
              <a:t>اول </a:t>
            </a:r>
            <a:r>
              <a:rPr lang="fa-IR" b="1" dirty="0">
                <a:solidFill>
                  <a:schemeClr val="tx2">
                    <a:lumMod val="75000"/>
                  </a:schemeClr>
                </a:solidFill>
              </a:rPr>
              <a:t>خیراتی که خداوند آنها را برگزیده </a:t>
            </a:r>
            <a:r>
              <a:rPr lang="fa-IR" b="1" dirty="0" smtClean="0">
                <a:solidFill>
                  <a:schemeClr val="tx2">
                    <a:lumMod val="75000"/>
                  </a:schemeClr>
                </a:solidFill>
              </a:rPr>
              <a:t>است.‌</a:t>
            </a:r>
            <a:r>
              <a:rPr lang="en-US" dirty="0" smtClean="0">
                <a:solidFill>
                  <a:schemeClr val="tx2">
                    <a:lumMod val="75000"/>
                  </a:schemeClr>
                </a:solidFill>
              </a:rPr>
              <a:t>)</a:t>
            </a:r>
            <a:r>
              <a:rPr lang="en-US" sz="2400" b="1" dirty="0" err="1" smtClean="0">
                <a:solidFill>
                  <a:schemeClr val="tx2">
                    <a:lumMod val="75000"/>
                  </a:schemeClr>
                </a:solidFill>
              </a:rPr>
              <a:t>خیرات</a:t>
            </a:r>
            <a:r>
              <a:rPr lang="en-US" sz="2400" b="1" dirty="0" smtClean="0">
                <a:solidFill>
                  <a:schemeClr val="tx2">
                    <a:lumMod val="75000"/>
                  </a:schemeClr>
                </a:solidFill>
              </a:rPr>
              <a:t> </a:t>
            </a:r>
            <a:r>
              <a:rPr lang="en-US" sz="2400" b="1" dirty="0" err="1" smtClean="0">
                <a:solidFill>
                  <a:schemeClr val="tx2">
                    <a:lumMod val="75000"/>
                  </a:schemeClr>
                </a:solidFill>
              </a:rPr>
              <a:t>گزیدنی</a:t>
            </a:r>
            <a:r>
              <a:rPr lang="fa-IR" sz="2400" b="1" dirty="0" smtClean="0">
                <a:solidFill>
                  <a:schemeClr val="tx2">
                    <a:lumMod val="75000"/>
                  </a:schemeClr>
                </a:solidFill>
              </a:rPr>
              <a:t>)</a:t>
            </a:r>
          </a:p>
          <a:p>
            <a:endParaRPr lang="en-US" sz="2400" b="1" dirty="0"/>
          </a:p>
          <a:p>
            <a:r>
              <a:rPr lang="fa-IR" dirty="0" smtClean="0"/>
              <a:t>           </a:t>
            </a:r>
            <a:r>
              <a:rPr lang="fa-IR" sz="2400" dirty="0">
                <a:solidFill>
                  <a:schemeClr val="tx2">
                    <a:lumMod val="75000"/>
                  </a:schemeClr>
                </a:solidFill>
              </a:rPr>
              <a:t>مرتبه </a:t>
            </a:r>
            <a:r>
              <a:rPr lang="fa-IR" sz="2400" dirty="0" smtClean="0">
                <a:solidFill>
                  <a:schemeClr val="tx2">
                    <a:lumMod val="75000"/>
                  </a:schemeClr>
                </a:solidFill>
              </a:rPr>
              <a:t>اول: </a:t>
            </a:r>
            <a:r>
              <a:rPr lang="fa-IR" sz="2400" dirty="0">
                <a:solidFill>
                  <a:schemeClr val="tx2">
                    <a:lumMod val="75000"/>
                  </a:schemeClr>
                </a:solidFill>
              </a:rPr>
              <a:t>مقام‌های اختیارشده مربوط به ظهور ربوبیت  </a:t>
            </a:r>
            <a:endParaRPr lang="en-US" sz="2400" dirty="0">
              <a:solidFill>
                <a:schemeClr val="tx2">
                  <a:lumMod val="75000"/>
                </a:schemeClr>
              </a:solidFill>
            </a:endParaRPr>
          </a:p>
          <a:p>
            <a:r>
              <a:rPr lang="fa-IR" sz="2400" dirty="0" smtClean="0">
                <a:solidFill>
                  <a:schemeClr val="tx2">
                    <a:lumMod val="75000"/>
                  </a:schemeClr>
                </a:solidFill>
              </a:rPr>
              <a:t>           </a:t>
            </a:r>
            <a:r>
              <a:rPr lang="fa-IR" sz="2400" dirty="0">
                <a:solidFill>
                  <a:schemeClr val="tx2">
                    <a:lumMod val="75000"/>
                  </a:schemeClr>
                </a:solidFill>
              </a:rPr>
              <a:t>مرتبه </a:t>
            </a:r>
            <a:r>
              <a:rPr lang="fa-IR" sz="2400" dirty="0" smtClean="0">
                <a:solidFill>
                  <a:schemeClr val="tx2">
                    <a:lumMod val="75000"/>
                  </a:schemeClr>
                </a:solidFill>
              </a:rPr>
              <a:t>دوم:‌ </a:t>
            </a:r>
            <a:r>
              <a:rPr lang="fa-IR" sz="2400" dirty="0">
                <a:solidFill>
                  <a:schemeClr val="tx2">
                    <a:lumMod val="75000"/>
                  </a:schemeClr>
                </a:solidFill>
              </a:rPr>
              <a:t>مقام رسالت و امامت و متعلقات آن   </a:t>
            </a:r>
            <a:endParaRPr lang="en-US" sz="2400" dirty="0">
              <a:solidFill>
                <a:schemeClr val="tx2">
                  <a:lumMod val="75000"/>
                </a:schemeClr>
              </a:solidFill>
            </a:endParaRPr>
          </a:p>
          <a:p>
            <a:r>
              <a:rPr lang="fa-IR" sz="2400" dirty="0" smtClean="0">
                <a:solidFill>
                  <a:schemeClr val="tx2">
                    <a:lumMod val="75000"/>
                  </a:schemeClr>
                </a:solidFill>
              </a:rPr>
              <a:t>           </a:t>
            </a:r>
            <a:r>
              <a:rPr lang="fa-IR" sz="2400" dirty="0">
                <a:solidFill>
                  <a:schemeClr val="tx2">
                    <a:lumMod val="75000"/>
                  </a:schemeClr>
                </a:solidFill>
              </a:rPr>
              <a:t>مرتبه </a:t>
            </a:r>
            <a:r>
              <a:rPr lang="fa-IR" sz="2400" dirty="0" smtClean="0">
                <a:solidFill>
                  <a:schemeClr val="tx2">
                    <a:lumMod val="75000"/>
                  </a:schemeClr>
                </a:solidFill>
              </a:rPr>
              <a:t>سوم: </a:t>
            </a:r>
            <a:r>
              <a:rPr lang="fa-IR" sz="2400" dirty="0">
                <a:solidFill>
                  <a:schemeClr val="tx2">
                    <a:lumMod val="75000"/>
                  </a:schemeClr>
                </a:solidFill>
              </a:rPr>
              <a:t>روح خدا </a:t>
            </a:r>
            <a:endParaRPr lang="en-US" sz="2400" dirty="0">
              <a:solidFill>
                <a:schemeClr val="tx2">
                  <a:lumMod val="75000"/>
                </a:schemeClr>
              </a:solidFill>
            </a:endParaRPr>
          </a:p>
          <a:p>
            <a:r>
              <a:rPr lang="fa-IR" sz="2400" dirty="0" smtClean="0">
                <a:solidFill>
                  <a:schemeClr val="tx2">
                    <a:lumMod val="75000"/>
                  </a:schemeClr>
                </a:solidFill>
              </a:rPr>
              <a:t>           </a:t>
            </a:r>
            <a:r>
              <a:rPr lang="fa-IR" sz="2400" dirty="0">
                <a:solidFill>
                  <a:schemeClr val="tx2">
                    <a:lumMod val="75000"/>
                  </a:schemeClr>
                </a:solidFill>
              </a:rPr>
              <a:t>مرتبه </a:t>
            </a:r>
            <a:r>
              <a:rPr lang="fa-IR" sz="2400" dirty="0" smtClean="0">
                <a:solidFill>
                  <a:schemeClr val="tx2">
                    <a:lumMod val="75000"/>
                  </a:schemeClr>
                </a:solidFill>
              </a:rPr>
              <a:t>چهارم: </a:t>
            </a:r>
            <a:r>
              <a:rPr lang="fa-IR" sz="2400" dirty="0">
                <a:solidFill>
                  <a:schemeClr val="tx2">
                    <a:lumMod val="75000"/>
                  </a:schemeClr>
                </a:solidFill>
              </a:rPr>
              <a:t>دین، امر و نهی و متعلقات آن </a:t>
            </a:r>
            <a:endParaRPr lang="en-US" sz="2400" dirty="0">
              <a:solidFill>
                <a:schemeClr val="tx2">
                  <a:lumMod val="75000"/>
                </a:schemeClr>
              </a:solidFill>
            </a:endParaRPr>
          </a:p>
          <a:p>
            <a:r>
              <a:rPr lang="fa-IR" sz="2400" dirty="0" smtClean="0">
                <a:solidFill>
                  <a:schemeClr val="tx2">
                    <a:lumMod val="75000"/>
                  </a:schemeClr>
                </a:solidFill>
              </a:rPr>
              <a:t>           </a:t>
            </a:r>
            <a:r>
              <a:rPr lang="fa-IR" sz="2400" dirty="0">
                <a:solidFill>
                  <a:schemeClr val="tx2">
                    <a:lumMod val="75000"/>
                  </a:schemeClr>
                </a:solidFill>
              </a:rPr>
              <a:t>مرتبه </a:t>
            </a:r>
            <a:r>
              <a:rPr lang="fa-IR" sz="2400" dirty="0" smtClean="0">
                <a:solidFill>
                  <a:schemeClr val="tx2">
                    <a:lumMod val="75000"/>
                  </a:schemeClr>
                </a:solidFill>
              </a:rPr>
              <a:t>پنجم: </a:t>
            </a:r>
            <a:r>
              <a:rPr lang="fa-IR" sz="2400" dirty="0">
                <a:solidFill>
                  <a:schemeClr val="tx2">
                    <a:lumMod val="75000"/>
                  </a:schemeClr>
                </a:solidFill>
              </a:rPr>
              <a:t>کلمات </a:t>
            </a:r>
            <a:endParaRPr lang="en-US" sz="2400" dirty="0">
              <a:solidFill>
                <a:schemeClr val="tx2">
                  <a:lumMod val="75000"/>
                </a:schemeClr>
              </a:solidFill>
            </a:endParaRPr>
          </a:p>
          <a:p>
            <a:r>
              <a:rPr lang="fa-IR" sz="2400" dirty="0" smtClean="0">
                <a:solidFill>
                  <a:schemeClr val="tx2">
                    <a:lumMod val="75000"/>
                  </a:schemeClr>
                </a:solidFill>
              </a:rPr>
              <a:t>           </a:t>
            </a:r>
            <a:r>
              <a:rPr lang="fa-IR" sz="2400" dirty="0">
                <a:solidFill>
                  <a:schemeClr val="tx2">
                    <a:lumMod val="75000"/>
                  </a:schemeClr>
                </a:solidFill>
              </a:rPr>
              <a:t>مرتبه </a:t>
            </a:r>
            <a:r>
              <a:rPr lang="fa-IR" sz="2400" dirty="0" smtClean="0">
                <a:solidFill>
                  <a:schemeClr val="tx2">
                    <a:lumMod val="75000"/>
                  </a:schemeClr>
                </a:solidFill>
              </a:rPr>
              <a:t>ششم: </a:t>
            </a:r>
            <a:r>
              <a:rPr lang="fa-IR" sz="2400" dirty="0">
                <a:solidFill>
                  <a:schemeClr val="tx2">
                    <a:lumMod val="75000"/>
                  </a:schemeClr>
                </a:solidFill>
              </a:rPr>
              <a:t>محاسن اخلاق </a:t>
            </a:r>
            <a:endParaRPr lang="fa-IR" sz="2400" dirty="0" smtClean="0">
              <a:solidFill>
                <a:schemeClr val="tx2">
                  <a:lumMod val="75000"/>
                </a:schemeClr>
              </a:solidFill>
            </a:endParaRPr>
          </a:p>
          <a:p>
            <a:r>
              <a:rPr lang="fa-IR" sz="2400" dirty="0">
                <a:solidFill>
                  <a:schemeClr val="tx2">
                    <a:lumMod val="75000"/>
                  </a:schemeClr>
                </a:solidFill>
              </a:rPr>
              <a:t> </a:t>
            </a:r>
            <a:r>
              <a:rPr lang="fa-IR" sz="2400" dirty="0" smtClean="0">
                <a:solidFill>
                  <a:schemeClr val="tx2">
                    <a:lumMod val="75000"/>
                  </a:schemeClr>
                </a:solidFill>
              </a:rPr>
              <a:t>          </a:t>
            </a:r>
            <a:r>
              <a:rPr lang="fa-IR" sz="2400" dirty="0">
                <a:solidFill>
                  <a:schemeClr val="tx2">
                    <a:lumMod val="75000"/>
                  </a:schemeClr>
                </a:solidFill>
              </a:rPr>
              <a:t>مرتبه هفتم: خیر العمل </a:t>
            </a:r>
            <a:endParaRPr lang="fa-IR" sz="2400" dirty="0" smtClean="0">
              <a:solidFill>
                <a:schemeClr val="tx2">
                  <a:lumMod val="75000"/>
                </a:schemeClr>
              </a:solidFill>
            </a:endParaRPr>
          </a:p>
          <a:p>
            <a:endParaRPr lang="en-US" sz="2400" dirty="0"/>
          </a:p>
          <a:p>
            <a:r>
              <a:rPr lang="fa-IR" b="1" dirty="0" smtClean="0">
                <a:solidFill>
                  <a:schemeClr val="accent6">
                    <a:lumMod val="75000"/>
                  </a:schemeClr>
                </a:solidFill>
              </a:rPr>
              <a:t>نوع </a:t>
            </a:r>
            <a:r>
              <a:rPr lang="fa-IR" b="1" dirty="0">
                <a:solidFill>
                  <a:schemeClr val="accent6">
                    <a:lumMod val="75000"/>
                  </a:schemeClr>
                </a:solidFill>
              </a:rPr>
              <a:t>دوم </a:t>
            </a:r>
            <a:r>
              <a:rPr lang="fa-IR" b="1" dirty="0">
                <a:solidFill>
                  <a:schemeClr val="tx2">
                    <a:lumMod val="75000"/>
                  </a:schemeClr>
                </a:solidFill>
              </a:rPr>
              <a:t>خیراتی که لازم است انسان از خود بروز دهد</a:t>
            </a:r>
            <a:r>
              <a:rPr lang="fa-IR" sz="2400" b="1" dirty="0">
                <a:solidFill>
                  <a:schemeClr val="tx2">
                    <a:lumMod val="75000"/>
                  </a:schemeClr>
                </a:solidFill>
              </a:rPr>
              <a:t>.(انواع خیرات انعکاس یافته از انسان‌ )</a:t>
            </a:r>
            <a:endParaRPr lang="en-US" sz="2400" b="1" dirty="0">
              <a:solidFill>
                <a:schemeClr val="tx2">
                  <a:lumMod val="75000"/>
                </a:schemeClr>
              </a:solidFill>
            </a:endParaRPr>
          </a:p>
          <a:p>
            <a:pPr marL="514350" indent="-514350">
              <a:buAutoNum type="arabicPeriod"/>
            </a:pPr>
            <a:endParaRPr lang="en-US" dirty="0" smtClean="0"/>
          </a:p>
        </p:txBody>
      </p:sp>
      <p:sp>
        <p:nvSpPr>
          <p:cNvPr id="19" name="Oval 18"/>
          <p:cNvSpPr/>
          <p:nvPr/>
        </p:nvSpPr>
        <p:spPr>
          <a:xfrm>
            <a:off x="8839200" y="9084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46500" y="0"/>
            <a:ext cx="21768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3299405" y="10180"/>
            <a:ext cx="2575778"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مراتب در خیرات</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533400" y="5186571"/>
            <a:ext cx="7391400" cy="1200329"/>
          </a:xfrm>
          <a:prstGeom prst="rect">
            <a:avLst/>
          </a:prstGeom>
        </p:spPr>
        <p:txBody>
          <a:bodyPr wrap="square">
            <a:spAutoFit/>
          </a:bodyPr>
          <a:lstStyle/>
          <a:p>
            <a:r>
              <a:rPr lang="fa-IR" sz="2400" dirty="0">
                <a:solidFill>
                  <a:schemeClr val="tx2">
                    <a:lumMod val="75000"/>
                  </a:schemeClr>
                </a:solidFill>
                <a:latin typeface="Adobe Arabic" pitchFamily="18" charset="-78"/>
                <a:cs typeface="Adobe Arabic" pitchFamily="18" charset="-78"/>
              </a:rPr>
              <a:t>خیر در مقام گزینش انسان کم کردن فاصله خود با ربّ است. لذا غایت همه خیراتی که برای انسان قرار داده شده است رسیدن به قرب و رضایت پروردگار می‌باشد. </a:t>
            </a:r>
            <a:endParaRPr lang="en-US" sz="2400" dirty="0">
              <a:solidFill>
                <a:schemeClr val="tx2">
                  <a:lumMod val="75000"/>
                </a:schemeClr>
              </a:solidFill>
              <a:latin typeface="Adobe Arabic" pitchFamily="18" charset="-78"/>
              <a:cs typeface="Adobe Arabic" pitchFamily="18" charset="-78"/>
            </a:endParaRPr>
          </a:p>
        </p:txBody>
      </p:sp>
      <p:sp>
        <p:nvSpPr>
          <p:cNvPr id="13" name="Oval 12"/>
          <p:cNvSpPr/>
          <p:nvPr/>
        </p:nvSpPr>
        <p:spPr>
          <a:xfrm>
            <a:off x="8839200" y="46041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03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right)">
                                      <p:cBhvr>
                                        <p:cTn id="13" dur="500"/>
                                        <p:tgtEl>
                                          <p:spTgt spid="18">
                                            <p:txEl>
                                              <p:pRg st="0" end="0"/>
                                            </p:txEl>
                                          </p:spTgt>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right)">
                                      <p:cBhvr>
                                        <p:cTn id="17" dur="500"/>
                                        <p:tgtEl>
                                          <p:spTgt spid="18">
                                            <p:txEl>
                                              <p:pRg st="2" end="2"/>
                                            </p:txEl>
                                          </p:spTgt>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animEffect transition="in" filter="wipe(right)">
                                      <p:cBhvr>
                                        <p:cTn id="21" dur="500"/>
                                        <p:tgtEl>
                                          <p:spTgt spid="18">
                                            <p:txEl>
                                              <p:pRg st="3" end="3"/>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wipe(right)">
                                      <p:cBhvr>
                                        <p:cTn id="25" dur="500"/>
                                        <p:tgtEl>
                                          <p:spTgt spid="18">
                                            <p:txEl>
                                              <p:pRg st="4" end="4"/>
                                            </p:txEl>
                                          </p:spTgt>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8">
                                            <p:txEl>
                                              <p:pRg st="5" end="5"/>
                                            </p:txEl>
                                          </p:spTgt>
                                        </p:tgtEl>
                                        <p:attrNameLst>
                                          <p:attrName>style.visibility</p:attrName>
                                        </p:attrNameLst>
                                      </p:cBhvr>
                                      <p:to>
                                        <p:strVal val="visible"/>
                                      </p:to>
                                    </p:set>
                                    <p:animEffect transition="in" filter="wipe(right)">
                                      <p:cBhvr>
                                        <p:cTn id="29" dur="500"/>
                                        <p:tgtEl>
                                          <p:spTgt spid="18">
                                            <p:txEl>
                                              <p:pRg st="5" end="5"/>
                                            </p:txEl>
                                          </p:spTgt>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18">
                                            <p:txEl>
                                              <p:pRg st="6" end="6"/>
                                            </p:txEl>
                                          </p:spTgt>
                                        </p:tgtEl>
                                        <p:attrNameLst>
                                          <p:attrName>style.visibility</p:attrName>
                                        </p:attrNameLst>
                                      </p:cBhvr>
                                      <p:to>
                                        <p:strVal val="visible"/>
                                      </p:to>
                                    </p:set>
                                    <p:animEffect transition="in" filter="wipe(right)">
                                      <p:cBhvr>
                                        <p:cTn id="33" dur="500"/>
                                        <p:tgtEl>
                                          <p:spTgt spid="18">
                                            <p:txEl>
                                              <p:pRg st="6" end="6"/>
                                            </p:txEl>
                                          </p:spTgt>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8">
                                            <p:txEl>
                                              <p:pRg st="7" end="7"/>
                                            </p:txEl>
                                          </p:spTgt>
                                        </p:tgtEl>
                                        <p:attrNameLst>
                                          <p:attrName>style.visibility</p:attrName>
                                        </p:attrNameLst>
                                      </p:cBhvr>
                                      <p:to>
                                        <p:strVal val="visible"/>
                                      </p:to>
                                    </p:set>
                                    <p:animEffect transition="in" filter="wipe(right)">
                                      <p:cBhvr>
                                        <p:cTn id="37" dur="500"/>
                                        <p:tgtEl>
                                          <p:spTgt spid="18">
                                            <p:txEl>
                                              <p:pRg st="7" end="7"/>
                                            </p:txEl>
                                          </p:spTgt>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18">
                                            <p:txEl>
                                              <p:pRg st="8" end="8"/>
                                            </p:txEl>
                                          </p:spTgt>
                                        </p:tgtEl>
                                        <p:attrNameLst>
                                          <p:attrName>style.visibility</p:attrName>
                                        </p:attrNameLst>
                                      </p:cBhvr>
                                      <p:to>
                                        <p:strVal val="visible"/>
                                      </p:to>
                                    </p:set>
                                    <p:animEffect transition="in" filter="wipe(right)">
                                      <p:cBhvr>
                                        <p:cTn id="41" dur="500"/>
                                        <p:tgtEl>
                                          <p:spTgt spid="18">
                                            <p:txEl>
                                              <p:pRg st="8" end="8"/>
                                            </p:txEl>
                                          </p:spTgt>
                                        </p:tgtEl>
                                      </p:cBhvr>
                                    </p:animEffect>
                                  </p:childTnLst>
                                </p:cTn>
                              </p:par>
                            </p:childTnLst>
                          </p:cTn>
                        </p:par>
                        <p:par>
                          <p:cTn id="42" fill="hold">
                            <p:stCondLst>
                              <p:cond delay="4500"/>
                            </p:stCondLst>
                            <p:childTnLst>
                              <p:par>
                                <p:cTn id="43" presetID="22" presetClass="entr" presetSubtype="2" fill="hold" nodeType="afterEffect">
                                  <p:stCondLst>
                                    <p:cond delay="0"/>
                                  </p:stCondLst>
                                  <p:childTnLst>
                                    <p:set>
                                      <p:cBhvr>
                                        <p:cTn id="44" dur="1" fill="hold">
                                          <p:stCondLst>
                                            <p:cond delay="0"/>
                                          </p:stCondLst>
                                        </p:cTn>
                                        <p:tgtEl>
                                          <p:spTgt spid="18">
                                            <p:txEl>
                                              <p:pRg st="10" end="10"/>
                                            </p:txEl>
                                          </p:spTgt>
                                        </p:tgtEl>
                                        <p:attrNameLst>
                                          <p:attrName>style.visibility</p:attrName>
                                        </p:attrNameLst>
                                      </p:cBhvr>
                                      <p:to>
                                        <p:strVal val="visible"/>
                                      </p:to>
                                    </p:set>
                                    <p:animEffect transition="in" filter="wipe(right)">
                                      <p:cBhvr>
                                        <p:cTn id="45" dur="500"/>
                                        <p:tgtEl>
                                          <p:spTgt spid="18">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righ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1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739200"/>
            <a:ext cx="8763000" cy="1631216"/>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endParaRPr lang="en-US" sz="2400" dirty="0"/>
          </a:p>
          <a:p>
            <a:r>
              <a:rPr lang="fa-IR" b="1" dirty="0" smtClean="0">
                <a:solidFill>
                  <a:schemeClr val="accent6">
                    <a:lumMod val="75000"/>
                  </a:schemeClr>
                </a:solidFill>
              </a:rPr>
              <a:t>نوع </a:t>
            </a:r>
            <a:r>
              <a:rPr lang="fa-IR" b="1" dirty="0">
                <a:solidFill>
                  <a:schemeClr val="accent6">
                    <a:lumMod val="75000"/>
                  </a:schemeClr>
                </a:solidFill>
              </a:rPr>
              <a:t>دوم </a:t>
            </a:r>
            <a:r>
              <a:rPr lang="fa-IR" b="1" dirty="0">
                <a:solidFill>
                  <a:schemeClr val="tx2">
                    <a:lumMod val="75000"/>
                  </a:schemeClr>
                </a:solidFill>
              </a:rPr>
              <a:t>خیراتی که لازم است انسان از خود بروز دهد</a:t>
            </a:r>
            <a:r>
              <a:rPr lang="fa-IR" sz="2400" b="1" dirty="0">
                <a:solidFill>
                  <a:schemeClr val="tx2">
                    <a:lumMod val="75000"/>
                  </a:schemeClr>
                </a:solidFill>
              </a:rPr>
              <a:t>.(انواع خیرات انعکاس یافته از انسان‌ )</a:t>
            </a:r>
            <a:endParaRPr lang="en-US" sz="2400" b="1" dirty="0">
              <a:solidFill>
                <a:schemeClr val="tx2">
                  <a:lumMod val="75000"/>
                </a:schemeClr>
              </a:solidFill>
            </a:endParaRPr>
          </a:p>
          <a:p>
            <a:pPr marL="514350" indent="-514350">
              <a:buAutoNum type="arabicPeriod"/>
            </a:pPr>
            <a:endParaRPr lang="en-US" dirty="0" smtClean="0"/>
          </a:p>
        </p:txBody>
      </p:sp>
      <p:sp>
        <p:nvSpPr>
          <p:cNvPr id="19" name="Oval 18"/>
          <p:cNvSpPr/>
          <p:nvPr/>
        </p:nvSpPr>
        <p:spPr>
          <a:xfrm>
            <a:off x="8839200" y="129203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46500" y="0"/>
            <a:ext cx="21768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3299405" y="10180"/>
            <a:ext cx="2575778"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مراتب در خیرات</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497316" y="2103745"/>
            <a:ext cx="8369300" cy="830997"/>
          </a:xfrm>
          <a:prstGeom prst="rect">
            <a:avLst/>
          </a:prstGeom>
        </p:spPr>
        <p:txBody>
          <a:bodyPr wrap="square">
            <a:spAutoFit/>
          </a:bodyPr>
          <a:lstStyle/>
          <a:p>
            <a:r>
              <a:rPr lang="fa-IR" sz="2400" b="1" dirty="0" smtClean="0">
                <a:solidFill>
                  <a:srgbClr val="000000"/>
                </a:solidFill>
                <a:latin typeface="Calibri" panose="020F0502020204030204" pitchFamily="34" charset="0"/>
                <a:ea typeface="Calibri" panose="020F0502020204030204" pitchFamily="34" charset="0"/>
                <a:cs typeface="Adobe Arabic" panose="02040503050201020203"/>
              </a:rPr>
              <a:t>گزاره‌هایی حقیقی، </a:t>
            </a:r>
            <a:r>
              <a:rPr lang="fa-IR" sz="2400" b="1" dirty="0">
                <a:solidFill>
                  <a:srgbClr val="000000"/>
                </a:solidFill>
                <a:latin typeface="Calibri" panose="020F0502020204030204" pitchFamily="34" charset="0"/>
                <a:ea typeface="Calibri" panose="020F0502020204030204" pitchFamily="34" charset="0"/>
                <a:cs typeface="Adobe Arabic" panose="02040503050201020203"/>
              </a:rPr>
              <a:t>راجع به خیرهای قابل تحقق در زندگی انسان </a:t>
            </a:r>
            <a:r>
              <a:rPr lang="fa-IR" sz="2400" b="1" dirty="0" smtClean="0">
                <a:solidFill>
                  <a:srgbClr val="000000"/>
                </a:solidFill>
                <a:latin typeface="Calibri" panose="020F0502020204030204" pitchFamily="34" charset="0"/>
                <a:ea typeface="Calibri" panose="020F0502020204030204" pitchFamily="34" charset="0"/>
                <a:cs typeface="Adobe Arabic" panose="02040503050201020203"/>
              </a:rPr>
              <a:t>بر اساس روایات:</a:t>
            </a:r>
            <a:endParaRPr lang="fa-IR" sz="2400" b="1" dirty="0">
              <a:cs typeface="Adobe Arabic" panose="02040503050201020203"/>
            </a:endParaRPr>
          </a:p>
          <a:p>
            <a:endParaRPr lang="en-US" sz="2400" dirty="0">
              <a:solidFill>
                <a:srgbClr val="0070C0"/>
              </a:solidFill>
              <a:latin typeface="Adobe Arabic" pitchFamily="18" charset="-78"/>
              <a:cs typeface="Adobe Arabic" pitchFamily="18" charset="-78"/>
            </a:endParaRPr>
          </a:p>
        </p:txBody>
      </p:sp>
      <p:sp>
        <p:nvSpPr>
          <p:cNvPr id="5" name="Rectangle 4"/>
          <p:cNvSpPr/>
          <p:nvPr/>
        </p:nvSpPr>
        <p:spPr>
          <a:xfrm>
            <a:off x="1267245" y="3786807"/>
            <a:ext cx="7287637" cy="830997"/>
          </a:xfrm>
          <a:prstGeom prst="rect">
            <a:avLst/>
          </a:prstGeom>
        </p:spPr>
        <p:txBody>
          <a:bodyPr wrap="none">
            <a:spAutoFit/>
          </a:bodyPr>
          <a:lstStyle/>
          <a:p>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2.  </a:t>
            </a:r>
            <a:r>
              <a:rPr lang="fa-IR" sz="2400" dirty="0" smtClean="0">
                <a:solidFill>
                  <a:srgbClr val="002060"/>
                </a:solidFill>
                <a:latin typeface="Calibri" panose="020F0502020204030204" pitchFamily="34" charset="0"/>
                <a:ea typeface="Calibri" panose="020F0502020204030204" pitchFamily="34" charset="0"/>
                <a:cs typeface="Adobe Arabic" panose="02040503050201020203"/>
              </a:rPr>
              <a:t>خیر </a:t>
            </a:r>
            <a:r>
              <a:rPr lang="fa-IR" sz="2400" dirty="0">
                <a:solidFill>
                  <a:srgbClr val="002060"/>
                </a:solidFill>
                <a:latin typeface="Calibri" panose="020F0502020204030204" pitchFamily="34" charset="0"/>
                <a:ea typeface="Calibri" panose="020F0502020204030204" pitchFamily="34" charset="0"/>
                <a:cs typeface="Adobe Arabic" panose="02040503050201020203"/>
              </a:rPr>
              <a:t>با برّ و نیکی ارتباط مستقیم دارد و برّ از مصادیق تام خیر است.</a:t>
            </a:r>
            <a:endParaRPr lang="en-US" sz="2400" dirty="0">
              <a:solidFill>
                <a:srgbClr val="002060"/>
              </a:solidFill>
              <a:latin typeface="Calibri" panose="020F0502020204030204" pitchFamily="34" charset="0"/>
              <a:ea typeface="Calibri" panose="020F0502020204030204" pitchFamily="34" charset="0"/>
              <a:cs typeface="Adobe Arabic" panose="02040503050201020203"/>
            </a:endParaRPr>
          </a:p>
          <a:p>
            <a:endParaRPr lang="fa-IR" sz="2400" dirty="0">
              <a:solidFill>
                <a:srgbClr val="002060"/>
              </a:solidFill>
              <a:latin typeface="Calibri" panose="020F0502020204030204" pitchFamily="34" charset="0"/>
              <a:ea typeface="Calibri" panose="020F0502020204030204" pitchFamily="34" charset="0"/>
              <a:cs typeface="Adobe Arabic" panose="02040503050201020203"/>
            </a:endParaRPr>
          </a:p>
        </p:txBody>
      </p:sp>
      <p:sp>
        <p:nvSpPr>
          <p:cNvPr id="6" name="Rectangle 5"/>
          <p:cNvSpPr/>
          <p:nvPr/>
        </p:nvSpPr>
        <p:spPr>
          <a:xfrm>
            <a:off x="619705" y="4246793"/>
            <a:ext cx="7935177" cy="830997"/>
          </a:xfrm>
          <a:prstGeom prst="rect">
            <a:avLst/>
          </a:prstGeom>
        </p:spPr>
        <p:txBody>
          <a:bodyPr wrap="square">
            <a:spAutoFit/>
          </a:bodyPr>
          <a:lstStyle/>
          <a:p>
            <a:pPr algn="just"/>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3. </a:t>
            </a:r>
            <a:r>
              <a:rPr lang="fa-IR" sz="2400" dirty="0">
                <a:solidFill>
                  <a:srgbClr val="002060"/>
                </a:solidFill>
                <a:latin typeface="Calibri" panose="020F0502020204030204" pitchFamily="34" charset="0"/>
                <a:ea typeface="Calibri" panose="020F0502020204030204" pitchFamily="34" charset="0"/>
                <a:cs typeface="Adobe Arabic" panose="02040503050201020203"/>
              </a:rPr>
              <a:t>انسان به دلیل موهبت اجتماعی‌اش قدرت بهره‌مندی از خیرشناسی و خیرگزینی دیگران را یافته است.</a:t>
            </a:r>
            <a:endParaRPr lang="en-US" sz="2400" dirty="0">
              <a:solidFill>
                <a:srgbClr val="002060"/>
              </a:solidFill>
              <a:latin typeface="Calibri" panose="020F0502020204030204" pitchFamily="34" charset="0"/>
              <a:ea typeface="Calibri" panose="020F0502020204030204" pitchFamily="34" charset="0"/>
              <a:cs typeface="Adobe Arabic" panose="02040503050201020203"/>
            </a:endParaRPr>
          </a:p>
        </p:txBody>
      </p:sp>
      <p:sp>
        <p:nvSpPr>
          <p:cNvPr id="23" name="Rectangle 22"/>
          <p:cNvSpPr/>
          <p:nvPr/>
        </p:nvSpPr>
        <p:spPr>
          <a:xfrm>
            <a:off x="6633121" y="5101440"/>
            <a:ext cx="1936748" cy="400110"/>
          </a:xfrm>
          <a:prstGeom prst="rect">
            <a:avLst/>
          </a:prstGeom>
        </p:spPr>
        <p:txBody>
          <a:bodyPr wrap="none">
            <a:spAutoFit/>
          </a:bodyPr>
          <a:lstStyle/>
          <a:p>
            <a:r>
              <a:rPr lang="fa-IR" sz="2000"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علی علیه السلام :</a:t>
            </a:r>
          </a:p>
        </p:txBody>
      </p:sp>
      <p:sp>
        <p:nvSpPr>
          <p:cNvPr id="4" name="Rectangle 3"/>
          <p:cNvSpPr/>
          <p:nvPr/>
        </p:nvSpPr>
        <p:spPr>
          <a:xfrm>
            <a:off x="2016653" y="5580524"/>
            <a:ext cx="5110694" cy="492443"/>
          </a:xfrm>
          <a:prstGeom prst="rect">
            <a:avLst/>
          </a:prstGeom>
        </p:spPr>
        <p:txBody>
          <a:bodyPr wrap="none">
            <a:spAutoFit/>
          </a:bodyPr>
          <a:lstStyle/>
          <a:p>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جِمَاعُ الْخَيْرِ فِي‏ الْمُشَاوَرَةِ وَ الْأَخْذِ بِقَوْلِ النَّصِيح‏.</a:t>
            </a:r>
          </a:p>
        </p:txBody>
      </p:sp>
      <p:sp>
        <p:nvSpPr>
          <p:cNvPr id="7" name="Rectangle 6"/>
          <p:cNvSpPr/>
          <p:nvPr/>
        </p:nvSpPr>
        <p:spPr>
          <a:xfrm>
            <a:off x="2947257" y="3271064"/>
            <a:ext cx="5607625" cy="461665"/>
          </a:xfrm>
          <a:prstGeom prst="rect">
            <a:avLst/>
          </a:prstGeom>
        </p:spPr>
        <p:txBody>
          <a:bodyPr wrap="none">
            <a:spAutoFit/>
          </a:bodyPr>
          <a:lstStyle/>
          <a:p>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1.  </a:t>
            </a:r>
            <a:r>
              <a:rPr lang="fa-IR" sz="2400" dirty="0" smtClean="0">
                <a:solidFill>
                  <a:srgbClr val="002060"/>
                </a:solidFill>
                <a:latin typeface="Calibri" panose="020F0502020204030204" pitchFamily="34" charset="0"/>
                <a:ea typeface="Calibri" panose="020F0502020204030204" pitchFamily="34" charset="0"/>
                <a:cs typeface="Adobe Arabic" panose="02040503050201020203"/>
              </a:rPr>
              <a:t>هیچ‌گاه </a:t>
            </a:r>
            <a:r>
              <a:rPr lang="fa-IR" sz="2400" dirty="0">
                <a:solidFill>
                  <a:srgbClr val="002060"/>
                </a:solidFill>
                <a:latin typeface="Calibri" panose="020F0502020204030204" pitchFamily="34" charset="0"/>
                <a:ea typeface="Calibri" panose="020F0502020204030204" pitchFamily="34" charset="0"/>
                <a:cs typeface="Adobe Arabic" panose="02040503050201020203"/>
              </a:rPr>
              <a:t>خیر و گناه و خباثت با هم جمع‌شدنی نیستند. </a:t>
            </a:r>
          </a:p>
        </p:txBody>
      </p:sp>
    </p:spTree>
    <p:extLst>
      <p:ext uri="{BB962C8B-B14F-4D97-AF65-F5344CB8AC3E}">
        <p14:creationId xmlns:p14="http://schemas.microsoft.com/office/powerpoint/2010/main" val="348965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righ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31" grpId="0" animBg="1"/>
      <p:bldP spid="33" grpId="0"/>
      <p:bldP spid="2" grpId="0"/>
      <p:bldP spid="5" grpId="0"/>
      <p:bldP spid="23" grpId="0"/>
      <p:bldP spid="4"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747841" y="89606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46500" y="0"/>
            <a:ext cx="21768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3299405" y="10180"/>
            <a:ext cx="2575778"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مراتب در خیرات</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8" name="Rectangle 7"/>
          <p:cNvSpPr/>
          <p:nvPr/>
        </p:nvSpPr>
        <p:spPr>
          <a:xfrm>
            <a:off x="426747" y="764976"/>
            <a:ext cx="8321094" cy="492443"/>
          </a:xfrm>
          <a:prstGeom prst="rect">
            <a:avLst/>
          </a:prstGeom>
        </p:spPr>
        <p:txBody>
          <a:bodyPr wrap="square">
            <a:spAutoFit/>
          </a:bodyPr>
          <a:lstStyle/>
          <a:p>
            <a:pPr algn="just"/>
            <a:r>
              <a:rPr lang="fa-IR" sz="2600" b="1" dirty="0" smtClean="0">
                <a:solidFill>
                  <a:schemeClr val="tx2">
                    <a:lumMod val="75000"/>
                  </a:schemeClr>
                </a:solidFill>
                <a:cs typeface="Adobe Arabic" panose="02040503050201020203"/>
              </a:rPr>
              <a:t>جمع‌کننده </a:t>
            </a:r>
            <a:r>
              <a:rPr lang="fa-IR" sz="2600" b="1" dirty="0">
                <a:solidFill>
                  <a:schemeClr val="tx2">
                    <a:lumMod val="75000"/>
                  </a:schemeClr>
                </a:solidFill>
                <a:cs typeface="Adobe Arabic" panose="02040503050201020203"/>
              </a:rPr>
              <a:t>سایر </a:t>
            </a:r>
            <a:r>
              <a:rPr lang="fa-IR" sz="2600" b="1" dirty="0" smtClean="0">
                <a:solidFill>
                  <a:schemeClr val="tx2">
                    <a:lumMod val="75000"/>
                  </a:schemeClr>
                </a:solidFill>
                <a:cs typeface="Adobe Arabic" panose="02040503050201020203"/>
              </a:rPr>
              <a:t>خیرات</a:t>
            </a:r>
            <a:endParaRPr lang="en-US"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22" name="Rectangle 21"/>
          <p:cNvSpPr/>
          <p:nvPr/>
        </p:nvSpPr>
        <p:spPr>
          <a:xfrm>
            <a:off x="1196046" y="1796699"/>
            <a:ext cx="6957354" cy="492443"/>
          </a:xfrm>
          <a:prstGeom prst="rect">
            <a:avLst/>
          </a:prstGeom>
        </p:spPr>
        <p:txBody>
          <a:bodyPr wrap="none">
            <a:spAutoFit/>
          </a:bodyPr>
          <a:lstStyle/>
          <a:p>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ثَلَاثٌ هُنَّ جِمَاعُ‏ الْخَيْرِ: إِسْدَاءُ النِّعَمِ، وَ رِعَايَةُ الذِّمَمَ، وَ صِلَةُ الرَّحِمِ.</a:t>
            </a:r>
          </a:p>
        </p:txBody>
      </p:sp>
      <p:sp>
        <p:nvSpPr>
          <p:cNvPr id="7" name="Rectangle 6"/>
          <p:cNvSpPr/>
          <p:nvPr/>
        </p:nvSpPr>
        <p:spPr>
          <a:xfrm>
            <a:off x="6718080" y="1342393"/>
            <a:ext cx="1766829" cy="369332"/>
          </a:xfrm>
          <a:prstGeom prst="rect">
            <a:avLst/>
          </a:prstGeom>
        </p:spPr>
        <p:txBody>
          <a:bodyPr wrap="none">
            <a:spAutoFit/>
          </a:bodyPr>
          <a:lstStyle/>
          <a:p>
            <a:r>
              <a:rPr lang="fa-IR"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علی علیه السلام :</a:t>
            </a:r>
          </a:p>
        </p:txBody>
      </p:sp>
      <p:sp>
        <p:nvSpPr>
          <p:cNvPr id="9" name="Rectangle 8"/>
          <p:cNvSpPr/>
          <p:nvPr/>
        </p:nvSpPr>
        <p:spPr>
          <a:xfrm>
            <a:off x="700342" y="2403234"/>
            <a:ext cx="8031452" cy="4093428"/>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نقش کلیدی خیر در </a:t>
            </a:r>
            <a:r>
              <a:rPr lang="fa-IR" sz="2600" dirty="0">
                <a:solidFill>
                  <a:schemeClr val="accent6">
                    <a:lumMod val="75000"/>
                  </a:schemeClr>
                </a:solidFill>
                <a:cs typeface="Adobe Arabic" panose="02040503050201020203"/>
              </a:rPr>
              <a:t>دوره اول و دوم </a:t>
            </a:r>
            <a:r>
              <a:rPr lang="en-US" sz="2600" dirty="0" err="1">
                <a:solidFill>
                  <a:schemeClr val="tx2">
                    <a:lumMod val="75000"/>
                  </a:schemeClr>
                </a:solidFill>
                <a:cs typeface="Adobe Arabic" panose="02040503050201020203"/>
              </a:rPr>
              <a:t>با</a:t>
            </a:r>
            <a:r>
              <a:rPr lang="en-US" sz="2600" dirty="0">
                <a:solidFill>
                  <a:schemeClr val="tx2">
                    <a:lumMod val="75000"/>
                  </a:schemeClr>
                </a:solidFill>
                <a:cs typeface="Adobe Arabic" panose="02040503050201020203"/>
              </a:rPr>
              <a:t> </a:t>
            </a:r>
            <a:r>
              <a:rPr lang="fa-IR" sz="2600" dirty="0">
                <a:solidFill>
                  <a:schemeClr val="tx2">
                    <a:lumMod val="75000"/>
                  </a:schemeClr>
                </a:solidFill>
                <a:cs typeface="Adobe Arabic" panose="02040503050201020203"/>
              </a:rPr>
              <a:t>مشورت</a:t>
            </a:r>
            <a:r>
              <a:rPr lang="en-US" sz="2600" dirty="0">
                <a:solidFill>
                  <a:schemeClr val="tx2">
                    <a:lumMod val="75000"/>
                  </a:schemeClr>
                </a:solidFill>
                <a:cs typeface="Adobe Arabic" panose="02040503050201020203"/>
              </a:rPr>
              <a:t>،‌ </a:t>
            </a:r>
            <a:r>
              <a:rPr lang="fa-IR" sz="2600" dirty="0">
                <a:solidFill>
                  <a:schemeClr val="tx2">
                    <a:lumMod val="75000"/>
                  </a:schemeClr>
                </a:solidFill>
                <a:cs typeface="Adobe Arabic" panose="02040503050201020203"/>
              </a:rPr>
              <a:t>پذیرش نصح</a:t>
            </a:r>
            <a:r>
              <a:rPr lang="en-US" sz="2600" dirty="0">
                <a:solidFill>
                  <a:schemeClr val="tx2">
                    <a:lumMod val="75000"/>
                  </a:schemeClr>
                </a:solidFill>
                <a:cs typeface="Adobe Arabic" panose="02040503050201020203"/>
              </a:rPr>
              <a:t> و </a:t>
            </a:r>
            <a:r>
              <a:rPr lang="en-US" sz="2600" dirty="0" err="1">
                <a:solidFill>
                  <a:schemeClr val="tx2">
                    <a:lumMod val="75000"/>
                  </a:schemeClr>
                </a:solidFill>
                <a:cs typeface="Adobe Arabic" panose="02040503050201020203"/>
              </a:rPr>
              <a:t>شناخت</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نعمت‌ها</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آشکار</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می‌شود</a:t>
            </a:r>
            <a:r>
              <a:rPr lang="en-US" sz="2600" dirty="0">
                <a:solidFill>
                  <a:schemeClr val="tx2">
                    <a:lumMod val="75000"/>
                  </a:schemeClr>
                </a:solidFill>
                <a:cs typeface="Adobe Arabic" panose="02040503050201020203"/>
              </a:rPr>
              <a:t>.</a:t>
            </a:r>
            <a:r>
              <a:rPr lang="fa-IR" sz="2600" dirty="0">
                <a:solidFill>
                  <a:schemeClr val="tx2">
                    <a:lumMod val="75000"/>
                  </a:schemeClr>
                </a:solidFill>
                <a:cs typeface="Adobe Arabic" panose="02040503050201020203"/>
              </a:rPr>
              <a:t> </a:t>
            </a:r>
            <a:endParaRPr lang="fa-IR" sz="2600" dirty="0" smtClean="0">
              <a:solidFill>
                <a:schemeClr val="tx2">
                  <a:lumMod val="75000"/>
                </a:schemeClr>
              </a:solidFill>
              <a:cs typeface="Adobe Arabic" panose="02040503050201020203"/>
            </a:endParaRPr>
          </a:p>
          <a:p>
            <a:pPr algn="just"/>
            <a:endParaRPr lang="en-US" sz="2600" dirty="0">
              <a:solidFill>
                <a:schemeClr val="tx2">
                  <a:lumMod val="75000"/>
                </a:schemeClr>
              </a:solidFill>
              <a:cs typeface="Adobe Arabic" panose="02040503050201020203"/>
            </a:endParaRPr>
          </a:p>
          <a:p>
            <a:pPr algn="just"/>
            <a:r>
              <a:rPr lang="fa-IR" sz="2600" dirty="0">
                <a:solidFill>
                  <a:schemeClr val="tx2">
                    <a:lumMod val="75000"/>
                  </a:schemeClr>
                </a:solidFill>
                <a:cs typeface="Adobe Arabic" panose="02040503050201020203"/>
              </a:rPr>
              <a:t>نقش کلیدی خیر در </a:t>
            </a:r>
            <a:r>
              <a:rPr lang="fa-IR" sz="2600" dirty="0">
                <a:solidFill>
                  <a:schemeClr val="accent6">
                    <a:lumMod val="75000"/>
                  </a:schemeClr>
                </a:solidFill>
                <a:cs typeface="Adobe Arabic" panose="02040503050201020203"/>
              </a:rPr>
              <a:t>دوره سوم </a:t>
            </a:r>
            <a:r>
              <a:rPr lang="en-US" sz="2600" dirty="0" err="1">
                <a:solidFill>
                  <a:schemeClr val="tx2">
                    <a:lumMod val="75000"/>
                  </a:schemeClr>
                </a:solidFill>
                <a:cs typeface="Adobe Arabic" panose="02040503050201020203"/>
              </a:rPr>
              <a:t>نیز</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با</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رعایت</a:t>
            </a:r>
            <a:r>
              <a:rPr lang="fa-IR" sz="2600" dirty="0">
                <a:solidFill>
                  <a:schemeClr val="tx2">
                    <a:lumMod val="75000"/>
                  </a:schemeClr>
                </a:solidFill>
                <a:cs typeface="Adobe Arabic" panose="02040503050201020203"/>
              </a:rPr>
              <a:t> </a:t>
            </a:r>
            <a:r>
              <a:rPr lang="fa-IR" sz="2600" dirty="0" smtClean="0">
                <a:solidFill>
                  <a:schemeClr val="tx2">
                    <a:lumMod val="75000"/>
                  </a:schemeClr>
                </a:solidFill>
                <a:cs typeface="Adobe Arabic" panose="02040503050201020203"/>
              </a:rPr>
              <a:t>وتقوا</a:t>
            </a:r>
            <a:r>
              <a:rPr lang="en-US" sz="2600" dirty="0" smtClean="0">
                <a:solidFill>
                  <a:schemeClr val="tx2">
                    <a:lumMod val="75000"/>
                  </a:schemeClr>
                </a:solidFill>
                <a:cs typeface="Adobe Arabic" panose="02040503050201020203"/>
              </a:rPr>
              <a:t> </a:t>
            </a:r>
            <a:r>
              <a:rPr lang="en-US" sz="2600" dirty="0" err="1" smtClean="0">
                <a:solidFill>
                  <a:schemeClr val="tx2">
                    <a:lumMod val="75000"/>
                  </a:schemeClr>
                </a:solidFill>
                <a:cs typeface="Adobe Arabic" panose="02040503050201020203"/>
              </a:rPr>
              <a:t>ظهور</a:t>
            </a:r>
            <a:r>
              <a:rPr lang="en-US" sz="2600" dirty="0" smtClean="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می‌یابد</a:t>
            </a:r>
            <a:r>
              <a:rPr lang="fa-IR" sz="2600" dirty="0" smtClean="0">
                <a:solidFill>
                  <a:schemeClr val="tx2">
                    <a:lumMod val="75000"/>
                  </a:schemeClr>
                </a:solidFill>
                <a:cs typeface="Adobe Arabic" panose="02040503050201020203"/>
              </a:rPr>
              <a:t>.</a:t>
            </a:r>
          </a:p>
          <a:p>
            <a:pPr algn="just"/>
            <a:endParaRPr lang="en-US" sz="2600" dirty="0">
              <a:solidFill>
                <a:schemeClr val="tx2">
                  <a:lumMod val="75000"/>
                </a:schemeClr>
              </a:solidFill>
              <a:cs typeface="Adobe Arabic" panose="02040503050201020203"/>
            </a:endParaRPr>
          </a:p>
          <a:p>
            <a:pPr algn="just"/>
            <a:r>
              <a:rPr lang="fa-IR" sz="2600" dirty="0">
                <a:solidFill>
                  <a:schemeClr val="tx2">
                    <a:lumMod val="75000"/>
                  </a:schemeClr>
                </a:solidFill>
                <a:cs typeface="Adobe Arabic" panose="02040503050201020203"/>
              </a:rPr>
              <a:t>نقش کلیدی خیر در </a:t>
            </a:r>
            <a:r>
              <a:rPr lang="fa-IR" sz="2600" dirty="0">
                <a:solidFill>
                  <a:schemeClr val="accent6">
                    <a:lumMod val="75000"/>
                  </a:schemeClr>
                </a:solidFill>
                <a:cs typeface="Adobe Arabic" panose="02040503050201020203"/>
              </a:rPr>
              <a:t>دوره چهارم </a:t>
            </a:r>
            <a:r>
              <a:rPr lang="en-US" sz="2600" dirty="0" err="1">
                <a:solidFill>
                  <a:schemeClr val="tx2">
                    <a:lumMod val="75000"/>
                  </a:schemeClr>
                </a:solidFill>
                <a:cs typeface="Adobe Arabic" panose="02040503050201020203"/>
              </a:rPr>
              <a:t>بر</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محور</a:t>
            </a:r>
            <a:r>
              <a:rPr lang="en-US" sz="2600" dirty="0">
                <a:solidFill>
                  <a:schemeClr val="tx2">
                    <a:lumMod val="75000"/>
                  </a:schemeClr>
                </a:solidFill>
                <a:cs typeface="Adobe Arabic" panose="02040503050201020203"/>
              </a:rPr>
              <a:t> </a:t>
            </a:r>
            <a:r>
              <a:rPr lang="fa-IR" sz="2600" dirty="0">
                <a:solidFill>
                  <a:schemeClr val="tx2">
                    <a:lumMod val="75000"/>
                  </a:schemeClr>
                </a:solidFill>
                <a:cs typeface="Adobe Arabic" panose="02040503050201020203"/>
              </a:rPr>
              <a:t>ارتباط درست با دیگران و رعایت حقوق دیگران است</a:t>
            </a:r>
            <a:r>
              <a:rPr lang="fa-IR" sz="2600" dirty="0" smtClean="0">
                <a:solidFill>
                  <a:schemeClr val="tx2">
                    <a:lumMod val="75000"/>
                  </a:schemeClr>
                </a:solidFill>
                <a:cs typeface="Adobe Arabic" panose="02040503050201020203"/>
              </a:rPr>
              <a:t>.</a:t>
            </a:r>
          </a:p>
          <a:p>
            <a:pPr algn="just"/>
            <a:endParaRPr lang="en-US" sz="2600" dirty="0">
              <a:solidFill>
                <a:schemeClr val="tx2">
                  <a:lumMod val="75000"/>
                </a:schemeClr>
              </a:solidFill>
              <a:cs typeface="Adobe Arabic" panose="02040503050201020203"/>
            </a:endParaRPr>
          </a:p>
          <a:p>
            <a:pPr algn="just"/>
            <a:r>
              <a:rPr lang="fa-IR" sz="2600" dirty="0">
                <a:solidFill>
                  <a:schemeClr val="tx2">
                    <a:lumMod val="75000"/>
                  </a:schemeClr>
                </a:solidFill>
                <a:cs typeface="Adobe Arabic" panose="02040503050201020203"/>
              </a:rPr>
              <a:t>نقش کلیدی خیر در </a:t>
            </a:r>
            <a:r>
              <a:rPr lang="fa-IR" sz="2600" dirty="0">
                <a:solidFill>
                  <a:schemeClr val="accent6">
                    <a:lumMod val="75000"/>
                  </a:schemeClr>
                </a:solidFill>
                <a:cs typeface="Adobe Arabic" panose="02040503050201020203"/>
              </a:rPr>
              <a:t>دوره پنجم </a:t>
            </a:r>
            <a:r>
              <a:rPr lang="en-US" sz="2600" dirty="0" err="1">
                <a:solidFill>
                  <a:schemeClr val="tx2">
                    <a:lumMod val="75000"/>
                  </a:schemeClr>
                </a:solidFill>
                <a:cs typeface="Adobe Arabic" panose="02040503050201020203"/>
              </a:rPr>
              <a:t>در</a:t>
            </a:r>
            <a:r>
              <a:rPr lang="en-US" sz="2600" dirty="0">
                <a:solidFill>
                  <a:schemeClr val="tx2">
                    <a:lumMod val="75000"/>
                  </a:schemeClr>
                </a:solidFill>
                <a:cs typeface="Adobe Arabic" panose="02040503050201020203"/>
              </a:rPr>
              <a:t> </a:t>
            </a:r>
            <a:r>
              <a:rPr lang="en-US" sz="2600" dirty="0" err="1">
                <a:solidFill>
                  <a:schemeClr val="tx2">
                    <a:lumMod val="75000"/>
                  </a:schemeClr>
                </a:solidFill>
                <a:cs typeface="Adobe Arabic" panose="02040503050201020203"/>
              </a:rPr>
              <a:t>گرو</a:t>
            </a:r>
            <a:r>
              <a:rPr lang="fa-IR" sz="2600" dirty="0">
                <a:solidFill>
                  <a:schemeClr val="tx2">
                    <a:lumMod val="75000"/>
                  </a:schemeClr>
                </a:solidFill>
                <a:cs typeface="Adobe Arabic" panose="02040503050201020203"/>
              </a:rPr>
              <a:t> خلق صحنه‌های آزادگی و احسان به دیگران است.</a:t>
            </a:r>
            <a:r>
              <a:rPr lang="en-US" sz="2600" dirty="0">
                <a:solidFill>
                  <a:schemeClr val="tx2">
                    <a:lumMod val="75000"/>
                  </a:schemeClr>
                </a:solidFill>
                <a:cs typeface="Adobe Arabic" panose="02040503050201020203"/>
              </a:rPr>
              <a:t> </a:t>
            </a:r>
            <a:endParaRPr lang="fa-IR" sz="2600" dirty="0">
              <a:solidFill>
                <a:schemeClr val="tx2">
                  <a:lumMod val="75000"/>
                </a:schemeClr>
              </a:solidFill>
              <a:cs typeface="Adobe Arabic" panose="02040503050201020203"/>
            </a:endParaRPr>
          </a:p>
        </p:txBody>
      </p:sp>
      <p:sp>
        <p:nvSpPr>
          <p:cNvPr id="24" name="Oval 23"/>
          <p:cNvSpPr/>
          <p:nvPr/>
        </p:nvSpPr>
        <p:spPr>
          <a:xfrm>
            <a:off x="8763000" y="256707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763000" y="373218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763000" y="456224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747841" y="572524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0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wipe(right)">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par>
                                <p:cTn id="55" presetID="22" presetClass="entr" presetSubtype="2" fill="hold" nodeType="with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wipe(right)">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par>
                                <p:cTn id="65" presetID="22" presetClass="entr" presetSubtype="2" fill="hold" nodeType="with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wipe(right)">
                                      <p:cBhvr>
                                        <p:cTn id="67" dur="5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22" presetClass="entr" presetSubtype="2" fill="hold" nodeType="with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wipe(right)">
                                      <p:cBhvr>
                                        <p:cTn id="7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1" grpId="0" animBg="1"/>
      <p:bldP spid="33" grpId="0"/>
      <p:bldP spid="8" grpId="0"/>
      <p:bldP spid="22" grpId="0"/>
      <p:bldP spid="7" grpId="0"/>
      <p:bldP spid="24" grpId="0" animBg="1"/>
      <p:bldP spid="25" grpId="0" animBg="1"/>
      <p:bldP spid="26" grpId="0" animBg="1"/>
      <p:bldP spid="2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6224" y="2349376"/>
            <a:ext cx="8763000" cy="830997"/>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sz="2400" dirty="0">
                <a:solidFill>
                  <a:schemeClr val="tx2">
                    <a:lumMod val="75000"/>
                  </a:schemeClr>
                </a:solidFill>
              </a:rPr>
              <a:t>توجه به پس‌زمینه‌هایی برای تقویت انجام کارهای خیر</a:t>
            </a:r>
            <a:endParaRPr lang="en-US" sz="2400" dirty="0">
              <a:solidFill>
                <a:schemeClr val="tx2">
                  <a:lumMod val="75000"/>
                </a:schemeClr>
              </a:solidFill>
            </a:endParaRPr>
          </a:p>
          <a:p>
            <a:endParaRPr lang="en-US" sz="2400" dirty="0" smtClean="0">
              <a:solidFill>
                <a:schemeClr val="tx2">
                  <a:lumMod val="75000"/>
                </a:schemeClr>
              </a:solidFill>
            </a:endParaRPr>
          </a:p>
        </p:txBody>
      </p:sp>
      <p:sp>
        <p:nvSpPr>
          <p:cNvPr id="19" name="Oval 18"/>
          <p:cNvSpPr/>
          <p:nvPr/>
        </p:nvSpPr>
        <p:spPr>
          <a:xfrm>
            <a:off x="8809086" y="1200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95800" y="0"/>
            <a:ext cx="14275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4380883" y="10180"/>
            <a:ext cx="1494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فاعلیت خیر</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2" name="TextBox 11"/>
          <p:cNvSpPr txBox="1"/>
          <p:nvPr/>
        </p:nvSpPr>
        <p:spPr>
          <a:xfrm>
            <a:off x="-416224" y="1874066"/>
            <a:ext cx="8763000" cy="461665"/>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sz="2400" dirty="0">
                <a:solidFill>
                  <a:schemeClr val="tx2">
                    <a:lumMod val="75000"/>
                  </a:schemeClr>
                </a:solidFill>
              </a:rPr>
              <a:t>تحقیر نکردن هیچ خیری و بنای انجام هر کار خوبی را داشتن</a:t>
            </a:r>
            <a:endParaRPr lang="en-US" sz="2400" dirty="0">
              <a:solidFill>
                <a:schemeClr val="tx2">
                  <a:lumMod val="75000"/>
                </a:schemeClr>
              </a:solidFill>
            </a:endParaRPr>
          </a:p>
        </p:txBody>
      </p:sp>
      <p:sp>
        <p:nvSpPr>
          <p:cNvPr id="2" name="Rectangle 1"/>
          <p:cNvSpPr/>
          <p:nvPr/>
        </p:nvSpPr>
        <p:spPr>
          <a:xfrm>
            <a:off x="-38100" y="1029759"/>
            <a:ext cx="8847186" cy="492443"/>
          </a:xfrm>
          <a:prstGeom prst="rect">
            <a:avLst/>
          </a:prstGeom>
        </p:spPr>
        <p:txBody>
          <a:bodyPr wrap="square">
            <a:spAutoFit/>
          </a:bodyPr>
          <a:lstStyle/>
          <a:p>
            <a:r>
              <a:rPr lang="fa-IR" sz="2600" dirty="0" smtClean="0">
                <a:solidFill>
                  <a:schemeClr val="tx2">
                    <a:lumMod val="75000"/>
                  </a:schemeClr>
                </a:solidFill>
                <a:latin typeface="Adobe Arabic" pitchFamily="18" charset="-78"/>
                <a:cs typeface="Adobe Arabic" pitchFamily="18" charset="-78"/>
              </a:rPr>
              <a:t>برخی از لوازم تقویت معرفت، باور، انگیزه، قصد، نیت در فاعلیت خیر:</a:t>
            </a:r>
            <a:endParaRPr lang="fa-IR" sz="2600" dirty="0">
              <a:solidFill>
                <a:schemeClr val="tx2">
                  <a:lumMod val="75000"/>
                </a:schemeClr>
              </a:solidFill>
              <a:latin typeface="Adobe Arabic" pitchFamily="18" charset="-78"/>
              <a:cs typeface="Adobe Arabic" pitchFamily="18" charset="-78"/>
            </a:endParaRPr>
          </a:p>
        </p:txBody>
      </p:sp>
      <p:sp>
        <p:nvSpPr>
          <p:cNvPr id="7" name="Rectangle 6"/>
          <p:cNvSpPr/>
          <p:nvPr/>
        </p:nvSpPr>
        <p:spPr>
          <a:xfrm>
            <a:off x="44995" y="3328637"/>
            <a:ext cx="8356600" cy="892552"/>
          </a:xfrm>
          <a:prstGeom prst="rect">
            <a:avLst/>
          </a:prstGeom>
        </p:spPr>
        <p:txBody>
          <a:bodyPr wrap="square">
            <a:spAutoFit/>
          </a:bodyPr>
          <a:lstStyle/>
          <a:p>
            <a:pPr algn="just"/>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مَنْ </a:t>
            </a: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سَرَّهُ أَنْ يَكْثُرَ خَيْرُ بَيْتِهِ فَلْيَتَوَضَّأْ عِنْدَ حُضُورِ طَعَامِهِ وَ مَنْ تَوَضَّأَ قَبْلَ الطَّعَامِ وَ بَعْدَهُ عَاشَ فِي سَعَةٍ مِنْ رِزْقِهِ وَ عُوفِيَ مِنَ الْبَلَاءِ فِي جَسَدِهِ.</a:t>
            </a:r>
          </a:p>
        </p:txBody>
      </p:sp>
      <p:sp>
        <p:nvSpPr>
          <p:cNvPr id="8" name="Rectangle 7"/>
          <p:cNvSpPr/>
          <p:nvPr/>
        </p:nvSpPr>
        <p:spPr>
          <a:xfrm>
            <a:off x="5735163" y="2934724"/>
            <a:ext cx="2611613" cy="369332"/>
          </a:xfrm>
          <a:prstGeom prst="rect">
            <a:avLst/>
          </a:prstGeom>
        </p:spPr>
        <p:txBody>
          <a:bodyPr wrap="none">
            <a:spAutoFit/>
          </a:bodyPr>
          <a:lstStyle/>
          <a:p>
            <a:r>
              <a:rPr lang="fa-IR"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رَسُولُ اللَّهِ صلی الله علیه و آله</a:t>
            </a:r>
          </a:p>
        </p:txBody>
      </p:sp>
      <p:sp>
        <p:nvSpPr>
          <p:cNvPr id="9" name="Rectangle 8"/>
          <p:cNvSpPr/>
          <p:nvPr/>
        </p:nvSpPr>
        <p:spPr>
          <a:xfrm>
            <a:off x="2381681" y="4296962"/>
            <a:ext cx="5965095" cy="461665"/>
          </a:xfrm>
          <a:prstGeom prst="rect">
            <a:avLst/>
          </a:prstGeom>
        </p:spPr>
        <p:txBody>
          <a:bodyPr wrap="none">
            <a:spAutoFit/>
          </a:bodyPr>
          <a:lstStyle/>
          <a:p>
            <a:r>
              <a:rPr lang="fa-IR" sz="2400" dirty="0">
                <a:solidFill>
                  <a:schemeClr val="tx2">
                    <a:lumMod val="75000"/>
                  </a:schemeClr>
                </a:solidFill>
                <a:latin typeface="Adobe Arabic" pitchFamily="18" charset="-78"/>
                <a:cs typeface="Adobe Arabic" pitchFamily="18" charset="-78"/>
              </a:rPr>
              <a:t>توجه به انجام کارهایی که موجب عاقبت به خیری می‌شود </a:t>
            </a:r>
          </a:p>
        </p:txBody>
      </p:sp>
      <p:sp>
        <p:nvSpPr>
          <p:cNvPr id="10" name="Rectangle 9"/>
          <p:cNvSpPr/>
          <p:nvPr/>
        </p:nvSpPr>
        <p:spPr>
          <a:xfrm>
            <a:off x="215900" y="5062887"/>
            <a:ext cx="8242300" cy="1569660"/>
          </a:xfrm>
          <a:prstGeom prst="rect">
            <a:avLst/>
          </a:prstGeom>
        </p:spPr>
        <p:txBody>
          <a:bodyPr wrap="square">
            <a:spAutoFit/>
          </a:bodyPr>
          <a:lstStyle/>
          <a:p>
            <a:pPr algn="just"/>
            <a:r>
              <a:rPr lang="fa-IR" sz="2400" dirty="0">
                <a:solidFill>
                  <a:srgbClr val="00B050"/>
                </a:solidFill>
                <a:latin typeface="Times New Roman" panose="02020603050405020304" pitchFamily="18" charset="0"/>
                <a:ea typeface="Times New Roman" panose="02020603050405020304" pitchFamily="18" charset="0"/>
                <a:cs typeface="Adobe Arabic" panose="02040503050201020203"/>
              </a:rPr>
              <a:t>اگر مي‌خواهى كارهايت به نيكى انجام گيرد و پايان زندگيت خير باشد تا هنگام مرگ حق خدا را مراعات كن نعمت‌هاى خداوند را در راه معصيت خرج نكن، به حلم خداوند مغرور نباش، به دوستان و طرفداران ما نيكى نما، لازم نيست بدانى او راست مي‌گويد يا دروغ، تو طبق نيت خود كار كن و او را به دروغش واگذار0</a:t>
            </a:r>
            <a:endParaRPr lang="en-US" sz="2400" dirty="0">
              <a:solidFill>
                <a:srgbClr val="00B050"/>
              </a:solidFill>
              <a:latin typeface="Times New Roman" panose="02020603050405020304" pitchFamily="18" charset="0"/>
              <a:ea typeface="Times New Roman" panose="02020603050405020304" pitchFamily="18" charset="0"/>
              <a:cs typeface="Adobe Arabic" panose="02040503050201020203"/>
            </a:endParaRPr>
          </a:p>
        </p:txBody>
      </p:sp>
      <p:sp>
        <p:nvSpPr>
          <p:cNvPr id="22" name="Oval 21"/>
          <p:cNvSpPr/>
          <p:nvPr/>
        </p:nvSpPr>
        <p:spPr>
          <a:xfrm>
            <a:off x="8385272" y="442520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8377286" y="2497243"/>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382000" y="201591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93051" y="4713200"/>
            <a:ext cx="3108544" cy="369332"/>
          </a:xfrm>
          <a:prstGeom prst="rect">
            <a:avLst/>
          </a:prstGeom>
        </p:spPr>
        <p:txBody>
          <a:bodyPr wrap="none">
            <a:spAutoFit/>
          </a:bodyPr>
          <a:lstStyle/>
          <a:p>
            <a:r>
              <a:rPr lang="fa-IR"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امام صادق عليه </a:t>
            </a:r>
            <a:r>
              <a:rPr lang="fa-IR"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السلام به مردى </a:t>
            </a:r>
            <a:r>
              <a:rPr lang="fa-IR"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نوشتند </a:t>
            </a:r>
          </a:p>
        </p:txBody>
      </p:sp>
    </p:spTree>
    <p:extLst>
      <p:ext uri="{BB962C8B-B14F-4D97-AF65-F5344CB8AC3E}">
        <p14:creationId xmlns:p14="http://schemas.microsoft.com/office/powerpoint/2010/main" val="319277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righ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right)">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31" grpId="0" animBg="1"/>
      <p:bldP spid="33" grpId="0"/>
      <p:bldP spid="12" grpId="0"/>
      <p:bldP spid="2" grpId="0"/>
      <p:bldP spid="7" grpId="0"/>
      <p:bldP spid="8" grpId="0"/>
      <p:bldP spid="9" grpId="0"/>
      <p:bldP spid="10" grpId="0"/>
      <p:bldP spid="22" grpId="0" animBg="1"/>
      <p:bldP spid="23" grpId="0" animBg="1"/>
      <p:bldP spid="24" grpId="0" animBg="1"/>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95800" y="0"/>
            <a:ext cx="14275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4380883" y="10180"/>
            <a:ext cx="1494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accent1">
                    <a:lumMod val="75000"/>
                  </a:schemeClr>
                </a:solidFill>
                <a:cs typeface="Adobe Arabic" panose="02040503050201020203"/>
              </a:rPr>
              <a:t>فاعل خیر</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7" name="Rectangle 6"/>
          <p:cNvSpPr/>
          <p:nvPr/>
        </p:nvSpPr>
        <p:spPr>
          <a:xfrm>
            <a:off x="-1072605" y="1277983"/>
            <a:ext cx="8356600" cy="492443"/>
          </a:xfrm>
          <a:prstGeom prst="rect">
            <a:avLst/>
          </a:prstGeom>
        </p:spPr>
        <p:txBody>
          <a:bodyPr wrap="square">
            <a:spAutoFit/>
          </a:bodyPr>
          <a:lstStyle/>
          <a:p>
            <a:pPr algn="just"/>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فَاعِلُ‏ الْخَيْرِ خَيْرٌ مِنْهُ وَ فَاعِلُ الشَّرِّ شَرٌّ مِنْه‏.</a:t>
            </a:r>
          </a:p>
        </p:txBody>
      </p:sp>
      <p:sp>
        <p:nvSpPr>
          <p:cNvPr id="25" name="Rectangle 24"/>
          <p:cNvSpPr/>
          <p:nvPr/>
        </p:nvSpPr>
        <p:spPr>
          <a:xfrm>
            <a:off x="6832380" y="844137"/>
            <a:ext cx="1766829" cy="369332"/>
          </a:xfrm>
          <a:prstGeom prst="rect">
            <a:avLst/>
          </a:prstGeom>
        </p:spPr>
        <p:txBody>
          <a:bodyPr wrap="none">
            <a:spAutoFit/>
          </a:bodyPr>
          <a:lstStyle/>
          <a:p>
            <a:r>
              <a:rPr lang="fa-IR"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علی علیه السلام :</a:t>
            </a:r>
          </a:p>
        </p:txBody>
      </p:sp>
      <p:sp>
        <p:nvSpPr>
          <p:cNvPr id="4" name="Rectangle 3"/>
          <p:cNvSpPr/>
          <p:nvPr/>
        </p:nvSpPr>
        <p:spPr>
          <a:xfrm>
            <a:off x="-165100" y="1842569"/>
            <a:ext cx="8928100" cy="492443"/>
          </a:xfrm>
          <a:prstGeom prst="rect">
            <a:avLst/>
          </a:prstGeom>
        </p:spPr>
        <p:txBody>
          <a:bodyPr wrap="square">
            <a:spAutoFit/>
          </a:bodyPr>
          <a:lstStyle/>
          <a:p>
            <a:pPr algn="just"/>
            <a:r>
              <a:rPr lang="fa-IR" sz="2600" dirty="0">
                <a:solidFill>
                  <a:schemeClr val="tx2">
                    <a:lumMod val="75000"/>
                  </a:schemeClr>
                </a:solidFill>
                <a:latin typeface="Adobe Arabic" pitchFamily="18" charset="-78"/>
                <a:cs typeface="Adobe Arabic" pitchFamily="18" charset="-78"/>
              </a:rPr>
              <a:t>برخی از صفاتی که فرد را به عنوان فاعل خیر نزد پروردگار مشهور می‌نماید :</a:t>
            </a:r>
          </a:p>
        </p:txBody>
      </p:sp>
      <p:sp>
        <p:nvSpPr>
          <p:cNvPr id="26" name="Oval 25"/>
          <p:cNvSpPr/>
          <p:nvPr/>
        </p:nvSpPr>
        <p:spPr>
          <a:xfrm>
            <a:off x="8839200" y="200825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44473" y="2624307"/>
            <a:ext cx="3724097"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1.</a:t>
            </a:r>
            <a:r>
              <a:rPr lang="fa-IR" sz="2400" dirty="0">
                <a:solidFill>
                  <a:schemeClr val="accent6">
                    <a:lumMod val="75000"/>
                  </a:schemeClr>
                </a:solidFill>
                <a:latin typeface="Adobe Arabic" pitchFamily="18" charset="-78"/>
                <a:cs typeface="Adobe Arabic" pitchFamily="18" charset="-78"/>
              </a:rPr>
              <a:t> </a:t>
            </a:r>
            <a:r>
              <a:rPr lang="fa-IR" sz="2600" dirty="0">
                <a:solidFill>
                  <a:schemeClr val="tx2">
                    <a:lumMod val="75000"/>
                  </a:schemeClr>
                </a:solidFill>
                <a:latin typeface="Adobe Arabic" pitchFamily="18" charset="-78"/>
                <a:cs typeface="Adobe Arabic" pitchFamily="18" charset="-78"/>
              </a:rPr>
              <a:t>صفات ده‌گانه مکارم اخلاق  </a:t>
            </a:r>
            <a:endParaRPr lang="en-US" sz="2600" dirty="0">
              <a:solidFill>
                <a:schemeClr val="tx2">
                  <a:lumMod val="75000"/>
                </a:schemeClr>
              </a:solidFill>
              <a:latin typeface="Adobe Arabic" pitchFamily="18" charset="-78"/>
              <a:cs typeface="Adobe Arabic" pitchFamily="18" charset="-78"/>
            </a:endParaRPr>
          </a:p>
        </p:txBody>
      </p:sp>
      <p:sp>
        <p:nvSpPr>
          <p:cNvPr id="6" name="Rectangle 5"/>
          <p:cNvSpPr/>
          <p:nvPr/>
        </p:nvSpPr>
        <p:spPr>
          <a:xfrm>
            <a:off x="6600744" y="3315754"/>
            <a:ext cx="2230099" cy="492443"/>
          </a:xfrm>
          <a:prstGeom prst="rect">
            <a:avLst/>
          </a:prstGeom>
        </p:spPr>
        <p:txBody>
          <a:bodyPr wrap="none">
            <a:spAutoFit/>
          </a:bodyPr>
          <a:lstStyle/>
          <a:p>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2.</a:t>
            </a:r>
            <a:r>
              <a:rPr lang="fa-IR" sz="2600" dirty="0">
                <a:solidFill>
                  <a:schemeClr val="tx2">
                    <a:lumMod val="75000"/>
                  </a:schemeClr>
                </a:solidFill>
                <a:latin typeface="Adobe Arabic" pitchFamily="18" charset="-78"/>
                <a:cs typeface="Adobe Arabic" pitchFamily="18" charset="-78"/>
              </a:rPr>
              <a:t> صفات مردانگی </a:t>
            </a:r>
          </a:p>
        </p:txBody>
      </p:sp>
      <p:sp>
        <p:nvSpPr>
          <p:cNvPr id="13" name="Rectangle 12"/>
          <p:cNvSpPr/>
          <p:nvPr/>
        </p:nvSpPr>
        <p:spPr>
          <a:xfrm>
            <a:off x="5741535" y="3979244"/>
            <a:ext cx="3089308"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3. </a:t>
            </a:r>
            <a:r>
              <a:rPr lang="fa-IR" sz="2600" dirty="0" smtClean="0">
                <a:solidFill>
                  <a:schemeClr val="tx2">
                    <a:lumMod val="75000"/>
                  </a:schemeClr>
                </a:solidFill>
                <a:latin typeface="Adobe Arabic" pitchFamily="18" charset="-78"/>
                <a:cs typeface="Adobe Arabic" pitchFamily="18" charset="-78"/>
              </a:rPr>
              <a:t>صفات </a:t>
            </a:r>
            <a:r>
              <a:rPr lang="fa-IR" sz="2600" dirty="0">
                <a:solidFill>
                  <a:schemeClr val="tx2">
                    <a:lumMod val="75000"/>
                  </a:schemeClr>
                </a:solidFill>
                <a:latin typeface="Adobe Arabic" pitchFamily="18" charset="-78"/>
                <a:cs typeface="Adobe Arabic" pitchFamily="18" charset="-78"/>
              </a:rPr>
              <a:t>مراقبت از خود </a:t>
            </a:r>
            <a:endParaRPr lang="en-US" sz="2600" dirty="0">
              <a:solidFill>
                <a:schemeClr val="tx2">
                  <a:lumMod val="75000"/>
                </a:schemeClr>
              </a:solidFill>
              <a:latin typeface="Adobe Arabic" pitchFamily="18" charset="-78"/>
              <a:cs typeface="Adobe Arabic" pitchFamily="18" charset="-78"/>
            </a:endParaRPr>
          </a:p>
        </p:txBody>
      </p:sp>
      <p:sp>
        <p:nvSpPr>
          <p:cNvPr id="14" name="Rectangle 13"/>
          <p:cNvSpPr/>
          <p:nvPr/>
        </p:nvSpPr>
        <p:spPr>
          <a:xfrm>
            <a:off x="5290594" y="4698813"/>
            <a:ext cx="3552576"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4. </a:t>
            </a:r>
            <a:r>
              <a:rPr lang="fa-IR" sz="2600" dirty="0">
                <a:solidFill>
                  <a:schemeClr val="tx2">
                    <a:lumMod val="75000"/>
                  </a:schemeClr>
                </a:solidFill>
                <a:latin typeface="Adobe Arabic" pitchFamily="18" charset="-78"/>
                <a:cs typeface="Adobe Arabic" pitchFamily="18" charset="-78"/>
              </a:rPr>
              <a:t>صفات مربوط به خودسازی </a:t>
            </a:r>
            <a:endParaRPr lang="en-US" sz="2600" dirty="0">
              <a:solidFill>
                <a:schemeClr val="tx2">
                  <a:lumMod val="75000"/>
                </a:schemeClr>
              </a:solidFill>
              <a:latin typeface="Adobe Arabic" pitchFamily="18" charset="-78"/>
              <a:cs typeface="Adobe Arabic" pitchFamily="18" charset="-78"/>
            </a:endParaRPr>
          </a:p>
        </p:txBody>
      </p:sp>
      <p:sp>
        <p:nvSpPr>
          <p:cNvPr id="15" name="Rectangle 14"/>
          <p:cNvSpPr/>
          <p:nvPr/>
        </p:nvSpPr>
        <p:spPr>
          <a:xfrm>
            <a:off x="4707941" y="5418382"/>
            <a:ext cx="4131259"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5. </a:t>
            </a:r>
            <a:r>
              <a:rPr lang="fa-IR" sz="2600" dirty="0">
                <a:solidFill>
                  <a:schemeClr val="tx2">
                    <a:lumMod val="75000"/>
                  </a:schemeClr>
                </a:solidFill>
                <a:latin typeface="Adobe Arabic" pitchFamily="18" charset="-78"/>
                <a:cs typeface="Adobe Arabic" pitchFamily="18" charset="-78"/>
              </a:rPr>
              <a:t>صفات مربوط به روابط اجتماعی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58464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righ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500"/>
                                        <p:tgtEl>
                                          <p:spTgt spid="14"/>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4" grpId="0"/>
      <p:bldP spid="26" grpId="0" animBg="1"/>
      <p:bldP spid="5" grpId="0"/>
      <p:bldP spid="6" grpId="0"/>
      <p:bldP spid="13" grpId="0"/>
      <p:bldP spid="14" grpId="0"/>
      <p:bldP spid="1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7000" y="0"/>
            <a:ext cx="57963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95251" y="58433"/>
            <a:ext cx="6048067" cy="89255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مراتب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فاعلیت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آن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متناسب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با</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مراحل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بلوغ</a:t>
            </a:r>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97257" y="1004328"/>
            <a:ext cx="8928100" cy="1292662"/>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مقاصد تعریف شده برای هر دوره ملاک‌های خیر در آن دوره می‌باشد. بنابراين با افزایش ادراک و معرفت و نیز تعقل و باورمندی، مصادیق خیر نیز در هر دوره متفاوت و متمایز خواهد شد.</a:t>
            </a:r>
            <a:endParaRPr lang="en-US" sz="2600" dirty="0">
              <a:solidFill>
                <a:schemeClr val="tx2">
                  <a:lumMod val="75000"/>
                </a:schemeClr>
              </a:solidFill>
              <a:latin typeface="Adobe Arabic" pitchFamily="18" charset="-78"/>
              <a:cs typeface="Adobe Arabic" pitchFamily="18" charset="-78"/>
            </a:endParaRPr>
          </a:p>
        </p:txBody>
      </p:sp>
      <p:sp>
        <p:nvSpPr>
          <p:cNvPr id="26" name="Oval 25"/>
          <p:cNvSpPr/>
          <p:nvPr/>
        </p:nvSpPr>
        <p:spPr>
          <a:xfrm>
            <a:off x="8821740" y="117203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28273" y="2457957"/>
            <a:ext cx="1893467"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1.</a:t>
            </a:r>
            <a:r>
              <a:rPr lang="fa-IR" sz="2400" dirty="0">
                <a:solidFill>
                  <a:schemeClr val="accent6">
                    <a:lumMod val="75000"/>
                  </a:schemeClr>
                </a:solidFill>
                <a:latin typeface="Adobe Arabic" pitchFamily="18" charset="-78"/>
                <a:cs typeface="Adobe Arabic" pitchFamily="18" charset="-78"/>
              </a:rPr>
              <a:t> </a:t>
            </a:r>
            <a:r>
              <a:rPr lang="fa-IR" sz="2600" b="1" dirty="0">
                <a:solidFill>
                  <a:schemeClr val="tx2">
                    <a:lumMod val="75000"/>
                  </a:schemeClr>
                </a:solidFill>
                <a:latin typeface="Adobe Arabic" pitchFamily="18" charset="-78"/>
                <a:cs typeface="Adobe Arabic" pitchFamily="18" charset="-78"/>
              </a:rPr>
              <a:t>مراتب خیر </a:t>
            </a:r>
            <a:endParaRPr lang="en-US" sz="2600" b="1" dirty="0">
              <a:solidFill>
                <a:schemeClr val="tx2">
                  <a:lumMod val="75000"/>
                </a:schemeClr>
              </a:solidFill>
              <a:latin typeface="Adobe Arabic" pitchFamily="18" charset="-78"/>
              <a:cs typeface="Adobe Arabic" pitchFamily="18" charset="-78"/>
            </a:endParaRPr>
          </a:p>
        </p:txBody>
      </p:sp>
      <p:sp>
        <p:nvSpPr>
          <p:cNvPr id="6" name="Rectangle 5"/>
          <p:cNvSpPr/>
          <p:nvPr/>
        </p:nvSpPr>
        <p:spPr>
          <a:xfrm>
            <a:off x="153535" y="3015590"/>
            <a:ext cx="8491209" cy="1692771"/>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دوره زندگی انسان به عنوان مجموعه‌ای منسجم برای شکوفا شدن خیرات و فعال شدن او در انجام همه خیرها در نظر گرفته شده است. به همین دلیل معصومین علیهم السلام در ادعیه خود به ما اینگونه آموزش داده‌اند که از خداوند همه خیر را طلب کنیم.</a:t>
            </a:r>
            <a:endParaRPr lang="en-US" sz="2600" dirty="0">
              <a:solidFill>
                <a:schemeClr val="tx2">
                  <a:lumMod val="75000"/>
                </a:schemeClr>
              </a:solidFill>
              <a:latin typeface="Adobe Arabic" pitchFamily="18" charset="-78"/>
              <a:cs typeface="Adobe Arabic" pitchFamily="18" charset="-78"/>
            </a:endParaRPr>
          </a:p>
        </p:txBody>
      </p:sp>
      <p:sp>
        <p:nvSpPr>
          <p:cNvPr id="8" name="Rectangle 7"/>
          <p:cNvSpPr/>
          <p:nvPr/>
        </p:nvSpPr>
        <p:spPr>
          <a:xfrm>
            <a:off x="698500" y="4902395"/>
            <a:ext cx="7759700" cy="1169551"/>
          </a:xfrm>
          <a:prstGeom prst="rect">
            <a:avLst/>
          </a:prstGeom>
        </p:spPr>
        <p:txBody>
          <a:bodyPr wrap="square">
            <a:spAutoFit/>
          </a:bodyPr>
          <a:lstStyle/>
          <a:p>
            <a:pPr algn="just"/>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أَسْأَلُكَ يَا رَبِّ مِنَ‏ الْخَيْرِ كُلِّهِ‏ مَا عَلِمْتُ مِنْهُ وَ مَا لَمْ أَعْلَمْ أَسْأَلُكَ اللَّهُمَّ مِنْ خَيْرِ مَا سَأَلَكَ مِنْهُ عِبَادُكَ الصَّالِحُونَ</a:t>
            </a:r>
            <a:r>
              <a:rPr lang="fa-IR"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 </a:t>
            </a:r>
            <a:endParaRPr lang="fa-IR" dirty="0" smtClean="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endParaRPr>
          </a:p>
          <a:p>
            <a:pPr algn="l"/>
            <a:r>
              <a:rPr lang="fa-IR" dirty="0" smtClean="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مصباح </a:t>
            </a:r>
            <a:r>
              <a:rPr lang="fa-IR"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المتهجد و سلاح المتعبد، ج‏2، ص 594،‌ فرازی از دعای ابوحمزه ثمالی.</a:t>
            </a:r>
            <a:endParaRPr lang="en-US"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Tree>
    <p:extLst>
      <p:ext uri="{BB962C8B-B14F-4D97-AF65-F5344CB8AC3E}">
        <p14:creationId xmlns:p14="http://schemas.microsoft.com/office/powerpoint/2010/main" val="418888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5" grpId="0"/>
      <p:bldP spid="6" grpId="0"/>
      <p:bldP spid="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7000" y="0"/>
            <a:ext cx="57963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95251" y="58433"/>
            <a:ext cx="6048067" cy="89255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مراتب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فاعلیت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آن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متناسب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با</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مراحل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بلوغ</a:t>
            </a:r>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97257" y="1004328"/>
            <a:ext cx="8928100" cy="1292662"/>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مقاصد تعریف شده برای هر دوره ملاک‌های خیر در آن دوره می‌باشد. بنابراين با افزایش ادراک و معرفت و نیز تعقل و باورمندی، مصادیق خیر نیز در هر دوره متفاوت و متمایز خواهد شد.</a:t>
            </a:r>
            <a:endParaRPr lang="en-US" sz="2600" dirty="0">
              <a:solidFill>
                <a:schemeClr val="tx2">
                  <a:lumMod val="75000"/>
                </a:schemeClr>
              </a:solidFill>
              <a:latin typeface="Adobe Arabic" pitchFamily="18" charset="-78"/>
              <a:cs typeface="Adobe Arabic" pitchFamily="18" charset="-78"/>
            </a:endParaRPr>
          </a:p>
        </p:txBody>
      </p:sp>
      <p:sp>
        <p:nvSpPr>
          <p:cNvPr id="26" name="Oval 25"/>
          <p:cNvSpPr/>
          <p:nvPr/>
        </p:nvSpPr>
        <p:spPr>
          <a:xfrm>
            <a:off x="8821740" y="117203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928273" y="2457957"/>
            <a:ext cx="1893467"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1.</a:t>
            </a:r>
            <a:r>
              <a:rPr lang="fa-IR" sz="2400" b="1" dirty="0">
                <a:solidFill>
                  <a:schemeClr val="accent6">
                    <a:lumMod val="75000"/>
                  </a:schemeClr>
                </a:solidFill>
                <a:latin typeface="Adobe Arabic" pitchFamily="18" charset="-78"/>
                <a:cs typeface="Adobe Arabic" pitchFamily="18" charset="-78"/>
              </a:rPr>
              <a:t> </a:t>
            </a:r>
            <a:r>
              <a:rPr lang="fa-IR" sz="2600" b="1" dirty="0">
                <a:solidFill>
                  <a:schemeClr val="tx2">
                    <a:lumMod val="75000"/>
                  </a:schemeClr>
                </a:solidFill>
                <a:latin typeface="Adobe Arabic" pitchFamily="18" charset="-78"/>
                <a:cs typeface="Adobe Arabic" pitchFamily="18" charset="-78"/>
              </a:rPr>
              <a:t>مراتب خیر </a:t>
            </a:r>
            <a:endParaRPr lang="en-US" sz="2600" b="1" dirty="0">
              <a:solidFill>
                <a:schemeClr val="tx2">
                  <a:lumMod val="75000"/>
                </a:schemeClr>
              </a:solidFill>
              <a:latin typeface="Adobe Arabic" pitchFamily="18" charset="-78"/>
              <a:cs typeface="Adobe Arabic" pitchFamily="18" charset="-78"/>
            </a:endParaRPr>
          </a:p>
        </p:txBody>
      </p:sp>
      <p:sp>
        <p:nvSpPr>
          <p:cNvPr id="6" name="Rectangle 5"/>
          <p:cNvSpPr/>
          <p:nvPr/>
        </p:nvSpPr>
        <p:spPr>
          <a:xfrm>
            <a:off x="153535" y="3015590"/>
            <a:ext cx="8491209" cy="1692771"/>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دوره زندگی انسان به عنوان مجموعه‌ای منسجم برای شکوفا شدن خیرات و فعال شدن او در انجام همه خیرها در نظر گرفته شده است. به همین دلیل معصومین علیهم السلام در ادعیه خود به ما اینگونه آموزش داده‌اند که از خداوند همه خیر را طلب کنیم.</a:t>
            </a:r>
            <a:endParaRPr lang="en-US" sz="2600" dirty="0">
              <a:solidFill>
                <a:schemeClr val="tx2">
                  <a:lumMod val="75000"/>
                </a:schemeClr>
              </a:solidFill>
              <a:latin typeface="Adobe Arabic" pitchFamily="18" charset="-78"/>
              <a:cs typeface="Adobe Arabic" pitchFamily="18" charset="-78"/>
            </a:endParaRPr>
          </a:p>
        </p:txBody>
      </p:sp>
      <p:sp>
        <p:nvSpPr>
          <p:cNvPr id="8" name="Rectangle 7"/>
          <p:cNvSpPr/>
          <p:nvPr/>
        </p:nvSpPr>
        <p:spPr>
          <a:xfrm>
            <a:off x="698500" y="4902395"/>
            <a:ext cx="7759700" cy="1169551"/>
          </a:xfrm>
          <a:prstGeom prst="rect">
            <a:avLst/>
          </a:prstGeom>
        </p:spPr>
        <p:txBody>
          <a:bodyPr wrap="square">
            <a:spAutoFit/>
          </a:bodyPr>
          <a:lstStyle/>
          <a:p>
            <a:pPr algn="just"/>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أَسْأَلُكَ يَا رَبِّ مِنَ‏ الْخَيْرِ كُلِّهِ‏ مَا عَلِمْتُ مِنْهُ وَ مَا لَمْ أَعْلَمْ أَسْأَلُكَ اللَّهُمَّ مِنْ خَيْرِ مَا سَأَلَكَ مِنْهُ عِبَادُكَ الصَّالِحُونَ</a:t>
            </a:r>
            <a:r>
              <a:rPr lang="fa-IR"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 </a:t>
            </a:r>
            <a:endParaRPr lang="fa-IR" dirty="0" smtClean="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endParaRPr>
          </a:p>
          <a:p>
            <a:pPr algn="l"/>
            <a:r>
              <a:rPr lang="fa-IR" dirty="0" smtClean="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مصباح </a:t>
            </a:r>
            <a:r>
              <a:rPr lang="fa-IR"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rPr>
              <a:t>المتهجد و سلاح المتعبد، ج‏2، ص 594،‌ فرازی از دعای ابوحمزه ثمالی.</a:t>
            </a:r>
            <a:endParaRPr lang="en-US" dirty="0">
              <a:solidFill>
                <a:schemeClr val="accent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Tree>
    <p:extLst>
      <p:ext uri="{BB962C8B-B14F-4D97-AF65-F5344CB8AC3E}">
        <p14:creationId xmlns:p14="http://schemas.microsoft.com/office/powerpoint/2010/main" val="334756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2700" y="-1"/>
            <a:ext cx="288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ویژگی های خیر در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304800" y="863599"/>
            <a:ext cx="8648698" cy="5613845"/>
          </a:xfrm>
          <a:prstGeom prst="rect">
            <a:avLst/>
          </a:prstGeom>
        </p:spPr>
        <p:txBody>
          <a:bodyPr wrap="square">
            <a:spAutoFit/>
          </a:bodyPr>
          <a:lstStyle/>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هشتم: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هر انسانی فارغ از اینکه خیر و شر را به درستی تشخیص داده باشد یا نه، با توجه به گرایشی که نسبت به منافع خود دارد، نسبت به آنچه خیر تشخیص می‌دهد تمایل شدید داشته و حتی نسبت به آن عجله می‌کند، و ضمناً نسبت به آنچه که آن را شرّ می‌داند، اعراض و ناامیدی دارد. </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نهم: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آنچه در خیر گزینش می‌شود می‌تواند از نوع مادیات، عمل و یا مسائل و موضوعات ذهنی باشد. </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گزینش هر چیزی و تشخیص بهتر بودن آن، به تناسب یک موقعیت انجام می‌شود، بنابراین شرایطی که در آن گزینش صورت می‌گیرد یکی از مولفه‌های بسیار مهم خیر به شمار می‌رود. </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6612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7000" y="0"/>
            <a:ext cx="57963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95251" y="58433"/>
            <a:ext cx="6048067" cy="89255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مراتب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فاعلیت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آن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متناسب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با</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مراحل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بلوغ</a:t>
            </a:r>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978066" y="738444"/>
            <a:ext cx="1893467" cy="492443"/>
          </a:xfrm>
          <a:prstGeom prst="rect">
            <a:avLst/>
          </a:prstGeom>
        </p:spPr>
        <p:txBody>
          <a:bodyPr wrap="none">
            <a:spAutoFit/>
          </a:bodyPr>
          <a:lstStyle/>
          <a:p>
            <a:pPr algn="just"/>
            <a:r>
              <a:rPr lang="fa-IR" sz="2400" b="1" dirty="0">
                <a:solidFill>
                  <a:schemeClr val="accent6">
                    <a:lumMod val="75000"/>
                  </a:schemeClr>
                </a:solidFill>
                <a:latin typeface="Times New Roman" panose="02020603050405020304" pitchFamily="18" charset="0"/>
                <a:ea typeface="Times New Roman" panose="02020603050405020304" pitchFamily="18" charset="0"/>
                <a:cs typeface="B Lotus" panose="00000400000000000000" pitchFamily="2" charset="-78"/>
              </a:rPr>
              <a:t>1.</a:t>
            </a:r>
            <a:r>
              <a:rPr lang="fa-IR" sz="2400" b="1" dirty="0">
                <a:solidFill>
                  <a:schemeClr val="accent6">
                    <a:lumMod val="75000"/>
                  </a:schemeClr>
                </a:solidFill>
                <a:latin typeface="Adobe Arabic" pitchFamily="18" charset="-78"/>
                <a:cs typeface="Adobe Arabic" pitchFamily="18" charset="-78"/>
              </a:rPr>
              <a:t> </a:t>
            </a:r>
            <a:r>
              <a:rPr lang="fa-IR" sz="2600" b="1" dirty="0">
                <a:solidFill>
                  <a:schemeClr val="tx2">
                    <a:lumMod val="75000"/>
                  </a:schemeClr>
                </a:solidFill>
                <a:latin typeface="Adobe Arabic" pitchFamily="18" charset="-78"/>
                <a:cs typeface="Adobe Arabic" pitchFamily="18" charset="-78"/>
              </a:rPr>
              <a:t>مراتب خیر </a:t>
            </a:r>
            <a:endParaRPr lang="en-US" sz="2600" b="1" dirty="0">
              <a:solidFill>
                <a:schemeClr val="tx2">
                  <a:lumMod val="75000"/>
                </a:schemeClr>
              </a:solidFill>
              <a:latin typeface="Adobe Arabic" pitchFamily="18" charset="-78"/>
              <a:cs typeface="Adobe Arabic" pitchFamily="18" charset="-78"/>
            </a:endParaRPr>
          </a:p>
        </p:txBody>
      </p:sp>
      <p:sp>
        <p:nvSpPr>
          <p:cNvPr id="6" name="Rectangle 5"/>
          <p:cNvSpPr/>
          <p:nvPr/>
        </p:nvSpPr>
        <p:spPr>
          <a:xfrm>
            <a:off x="233691" y="1230887"/>
            <a:ext cx="8491209" cy="1323439"/>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با توجه به موضوع فوق جهت‌گیری زندگی انسان هم‌سویی با صالحین و فعال شدن تدریجی همه خیرات در زندگی اوست. در صورتی که فرد به شکوفایی کامل خیر نایل شود فرد به «اخیار» پیوسته و به عنوان بهترین، لقب می‌گیرد.</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405321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7000" y="0"/>
            <a:ext cx="57963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95251" y="58433"/>
            <a:ext cx="6048067" cy="89255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مراتب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فاعلیت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آن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متناسب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با</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مراحل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بلوغ</a:t>
            </a:r>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660400" y="720745"/>
            <a:ext cx="7924800" cy="5693866"/>
          </a:xfrm>
          <a:prstGeom prst="rect">
            <a:avLst/>
          </a:prstGeom>
        </p:spPr>
        <p:txBody>
          <a:bodyPr wrap="square">
            <a:spAutoFit/>
          </a:bodyPr>
          <a:lstStyle/>
          <a:p>
            <a:pPr algn="just"/>
            <a:r>
              <a:rPr lang="fa-IR" sz="2600" dirty="0">
                <a:solidFill>
                  <a:schemeClr val="tx2">
                    <a:lumMod val="75000"/>
                  </a:schemeClr>
                </a:solidFill>
                <a:latin typeface="Adobe Arabic" pitchFamily="18" charset="-78"/>
                <a:cs typeface="Adobe Arabic" pitchFamily="18" charset="-78"/>
              </a:rPr>
              <a:t>مراحل بلوغ خیر را می‌توان بر اساس فرایند تحقق خیر در انسان که اخیار شدن است به صورت زیر ترسیم نمود</a:t>
            </a:r>
            <a:r>
              <a:rPr lang="fa-IR" sz="2600" dirty="0" smtClean="0">
                <a:solidFill>
                  <a:schemeClr val="tx2">
                    <a:lumMod val="75000"/>
                  </a:schemeClr>
                </a:solidFill>
                <a:latin typeface="Adobe Arabic" pitchFamily="18" charset="-78"/>
                <a:cs typeface="Adobe Arabic" pitchFamily="18" charset="-78"/>
              </a:rPr>
              <a:t>:</a:t>
            </a:r>
          </a:p>
          <a:p>
            <a:pPr algn="just"/>
            <a:endParaRPr lang="en-US" sz="2600" dirty="0">
              <a:solidFill>
                <a:schemeClr val="tx2">
                  <a:lumMod val="75000"/>
                </a:schemeClr>
              </a:solidFill>
              <a:latin typeface="Adobe Arabic" pitchFamily="18" charset="-78"/>
              <a:cs typeface="Adobe Arabic" pitchFamily="18" charset="-78"/>
            </a:endParaRPr>
          </a:p>
          <a:p>
            <a:pPr marL="457200" indent="-457200" algn="just">
              <a:buFont typeface="Arial" panose="020B0604020202020204" pitchFamily="34" charset="0"/>
              <a:buChar char="•"/>
            </a:pPr>
            <a:r>
              <a:rPr lang="fa-IR" sz="2600" dirty="0">
                <a:solidFill>
                  <a:schemeClr val="accent2">
                    <a:lumMod val="75000"/>
                  </a:schemeClr>
                </a:solidFill>
                <a:latin typeface="Adobe Arabic" pitchFamily="18" charset="-78"/>
                <a:cs typeface="Adobe Arabic" pitchFamily="18" charset="-78"/>
              </a:rPr>
              <a:t>مرحله اول، </a:t>
            </a:r>
            <a:r>
              <a:rPr lang="fa-IR" sz="2600" dirty="0">
                <a:solidFill>
                  <a:schemeClr val="tx2">
                    <a:lumMod val="75000"/>
                  </a:schemeClr>
                </a:solidFill>
                <a:latin typeface="Adobe Arabic" pitchFamily="18" charset="-78"/>
                <a:cs typeface="Adobe Arabic" pitchFamily="18" charset="-78"/>
              </a:rPr>
              <a:t>خیراتی که بر قدرت تفصیل انسان تمرکز دارند و موجب فعال شدن آن می‌شوند. تمرکز این خیرات بر تعلیم انواع تفکر و افزایش قدرت تنویع </a:t>
            </a:r>
            <a:r>
              <a:rPr lang="fa-IR" sz="2600" dirty="0" smtClean="0">
                <a:solidFill>
                  <a:schemeClr val="tx2">
                    <a:lumMod val="75000"/>
                  </a:schemeClr>
                </a:solidFill>
                <a:latin typeface="Adobe Arabic" pitchFamily="18" charset="-78"/>
                <a:cs typeface="Adobe Arabic" pitchFamily="18" charset="-78"/>
              </a:rPr>
              <a:t>است. </a:t>
            </a:r>
          </a:p>
          <a:p>
            <a:pPr marL="457200" indent="-457200" algn="just">
              <a:buFont typeface="Arial" panose="020B0604020202020204" pitchFamily="34" charset="0"/>
              <a:buChar char="•"/>
            </a:pPr>
            <a:endParaRPr lang="en-US" sz="2600" dirty="0">
              <a:solidFill>
                <a:schemeClr val="tx2">
                  <a:lumMod val="75000"/>
                </a:schemeClr>
              </a:solidFill>
              <a:latin typeface="Adobe Arabic" pitchFamily="18" charset="-78"/>
              <a:cs typeface="Adobe Arabic" pitchFamily="18" charset="-78"/>
            </a:endParaRPr>
          </a:p>
          <a:p>
            <a:pPr marL="457200" indent="-457200" algn="just">
              <a:buFont typeface="Arial" panose="020B0604020202020204" pitchFamily="34" charset="0"/>
              <a:buChar char="•"/>
            </a:pPr>
            <a:r>
              <a:rPr lang="fa-IR" sz="2600" dirty="0">
                <a:solidFill>
                  <a:schemeClr val="accent2">
                    <a:lumMod val="75000"/>
                  </a:schemeClr>
                </a:solidFill>
                <a:latin typeface="Adobe Arabic" pitchFamily="18" charset="-78"/>
                <a:cs typeface="Adobe Arabic" pitchFamily="18" charset="-78"/>
              </a:rPr>
              <a:t>مرحله دوم، </a:t>
            </a:r>
            <a:r>
              <a:rPr lang="fa-IR" sz="2600" dirty="0">
                <a:solidFill>
                  <a:schemeClr val="tx2">
                    <a:lumMod val="75000"/>
                  </a:schemeClr>
                </a:solidFill>
                <a:latin typeface="Adobe Arabic" pitchFamily="18" charset="-78"/>
                <a:cs typeface="Adobe Arabic" pitchFamily="18" charset="-78"/>
              </a:rPr>
              <a:t>خیراتی که بر قدرت ترجیح انسان تمرکز دارند و موجب فعال شدن آن می‌شوند. تمرکز این خیرات بر  تعلیم عبودیت </a:t>
            </a:r>
            <a:r>
              <a:rPr lang="fa-IR" sz="2600" dirty="0" smtClean="0">
                <a:solidFill>
                  <a:schemeClr val="tx2">
                    <a:lumMod val="75000"/>
                  </a:schemeClr>
                </a:solidFill>
                <a:latin typeface="Adobe Arabic" pitchFamily="18" charset="-78"/>
                <a:cs typeface="Adobe Arabic" pitchFamily="18" charset="-78"/>
              </a:rPr>
              <a:t>است.</a:t>
            </a:r>
          </a:p>
          <a:p>
            <a:pPr marL="457200" indent="-457200" algn="just">
              <a:buFont typeface="Arial" panose="020B0604020202020204" pitchFamily="34" charset="0"/>
              <a:buChar char="•"/>
            </a:pPr>
            <a:endParaRPr lang="fa-IR" sz="2600" dirty="0" smtClean="0">
              <a:solidFill>
                <a:schemeClr val="tx2">
                  <a:lumMod val="75000"/>
                </a:schemeClr>
              </a:solidFill>
              <a:latin typeface="Adobe Arabic" pitchFamily="18" charset="-78"/>
              <a:cs typeface="Adobe Arabic" pitchFamily="18" charset="-78"/>
            </a:endParaRPr>
          </a:p>
          <a:p>
            <a:pPr marL="457200" indent="-457200" algn="just">
              <a:buFont typeface="Arial" panose="020B0604020202020204" pitchFamily="34" charset="0"/>
              <a:buChar char="•"/>
            </a:pPr>
            <a:r>
              <a:rPr lang="fa-IR" sz="2600" dirty="0" smtClean="0">
                <a:solidFill>
                  <a:schemeClr val="accent2">
                    <a:lumMod val="75000"/>
                  </a:schemeClr>
                </a:solidFill>
                <a:latin typeface="Adobe Arabic" pitchFamily="18" charset="-78"/>
                <a:cs typeface="Adobe Arabic" pitchFamily="18" charset="-78"/>
              </a:rPr>
              <a:t>مرحله </a:t>
            </a:r>
            <a:r>
              <a:rPr lang="fa-IR" sz="2600" dirty="0">
                <a:solidFill>
                  <a:schemeClr val="accent2">
                    <a:lumMod val="75000"/>
                  </a:schemeClr>
                </a:solidFill>
                <a:latin typeface="Adobe Arabic" pitchFamily="18" charset="-78"/>
                <a:cs typeface="Adobe Arabic" pitchFamily="18" charset="-78"/>
              </a:rPr>
              <a:t>سوم، </a:t>
            </a:r>
            <a:r>
              <a:rPr lang="fa-IR" sz="2600" dirty="0">
                <a:solidFill>
                  <a:schemeClr val="tx2">
                    <a:lumMod val="75000"/>
                  </a:schemeClr>
                </a:solidFill>
                <a:latin typeface="Adobe Arabic" pitchFamily="18" charset="-78"/>
                <a:cs typeface="Adobe Arabic" pitchFamily="18" charset="-78"/>
              </a:rPr>
              <a:t>خیراتی که بر قدرت یقین و معرفت انسان تمرکز دارند و موجب فعال شدن آن می‌شوند. تمرکز این خیرات بر احکام عبودیت و معرفت قطعی نسبت به بایدها و نبایدها </a:t>
            </a:r>
            <a:r>
              <a:rPr lang="fa-IR" sz="2600" dirty="0" smtClean="0">
                <a:solidFill>
                  <a:schemeClr val="tx2">
                    <a:lumMod val="75000"/>
                  </a:schemeClr>
                </a:solidFill>
                <a:latin typeface="Adobe Arabic" pitchFamily="18" charset="-78"/>
                <a:cs typeface="Adobe Arabic" pitchFamily="18" charset="-78"/>
              </a:rPr>
              <a:t>است.</a:t>
            </a:r>
            <a:endParaRPr lang="en-US" sz="2600" dirty="0">
              <a:solidFill>
                <a:schemeClr val="tx2">
                  <a:lumMod val="75000"/>
                </a:schemeClr>
              </a:solidFill>
              <a:latin typeface="Adobe Arabic" pitchFamily="18" charset="-78"/>
              <a:cs typeface="Adobe Arabic" pitchFamily="18" charset="-78"/>
            </a:endParaRPr>
          </a:p>
          <a:p>
            <a:pPr algn="just"/>
            <a:r>
              <a:rPr lang="fa-IR" sz="2600" dirty="0" smtClean="0">
                <a:solidFill>
                  <a:schemeClr val="tx2">
                    <a:lumMod val="75000"/>
                  </a:schemeClr>
                </a:solidFill>
                <a:latin typeface="Adobe Arabic" pitchFamily="18" charset="-78"/>
                <a:cs typeface="Adobe Arabic" pitchFamily="18" charset="-78"/>
              </a:rPr>
              <a:t> </a:t>
            </a:r>
            <a:endParaRPr lang="en-US" sz="2600" dirty="0">
              <a:solidFill>
                <a:schemeClr val="tx2">
                  <a:lumMod val="75000"/>
                </a:schemeClr>
              </a:solidFill>
              <a:latin typeface="Adobe Arabic" pitchFamily="18" charset="-78"/>
              <a:cs typeface="Adobe Arabic" pitchFamily="18" charset="-78"/>
            </a:endParaRPr>
          </a:p>
        </p:txBody>
      </p:sp>
      <p:sp>
        <p:nvSpPr>
          <p:cNvPr id="13" name="Oval 12"/>
          <p:cNvSpPr/>
          <p:nvPr/>
        </p:nvSpPr>
        <p:spPr>
          <a:xfrm>
            <a:off x="8648700" y="87478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25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7000" y="0"/>
            <a:ext cx="57963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95251" y="58433"/>
            <a:ext cx="6048067" cy="89255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مراتب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فاعلیت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آن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متناسب</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با</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مراحل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بلوغ</a:t>
            </a:r>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800100" y="1144131"/>
            <a:ext cx="7924800" cy="4493538"/>
          </a:xfrm>
          <a:prstGeom prst="rect">
            <a:avLst/>
          </a:prstGeom>
        </p:spPr>
        <p:txBody>
          <a:bodyPr wrap="square">
            <a:spAutoFit/>
          </a:bodyPr>
          <a:lstStyle/>
          <a:p>
            <a:pPr marL="457200" indent="-457200">
              <a:buFont typeface="Arial" panose="020B0604020202020204" pitchFamily="34" charset="0"/>
              <a:buChar char="•"/>
            </a:pPr>
            <a:r>
              <a:rPr lang="fa-IR" sz="2600" dirty="0">
                <a:solidFill>
                  <a:schemeClr val="accent2">
                    <a:lumMod val="75000"/>
                  </a:schemeClr>
                </a:solidFill>
                <a:latin typeface="Adobe Arabic" pitchFamily="18" charset="-78"/>
                <a:cs typeface="Adobe Arabic" pitchFamily="18" charset="-78"/>
              </a:rPr>
              <a:t>مرحله چهارم، </a:t>
            </a:r>
            <a:r>
              <a:rPr lang="fa-IR" sz="2600" dirty="0">
                <a:solidFill>
                  <a:schemeClr val="tx2">
                    <a:lumMod val="75000"/>
                  </a:schemeClr>
                </a:solidFill>
                <a:latin typeface="Adobe Arabic" pitchFamily="18" charset="-78"/>
                <a:cs typeface="Adobe Arabic" pitchFamily="18" charset="-78"/>
              </a:rPr>
              <a:t>خیراتی که بر قدرت مدیریت در گزینش انسان تمرکز دارند و موجب فعال شدن آن می‌شوند. تمرکز این خیرات بر مدیریت خود برای اختیار کردن خیرات و توسعه آن است. این توسعه به ناچار در قالب حرکت‌های اجتماعی شکل می‌گیرد </a:t>
            </a:r>
            <a:r>
              <a:rPr lang="fa-IR" sz="2600" dirty="0" smtClean="0">
                <a:solidFill>
                  <a:schemeClr val="tx2">
                    <a:lumMod val="75000"/>
                  </a:schemeClr>
                </a:solidFill>
                <a:latin typeface="Adobe Arabic" pitchFamily="18" charset="-78"/>
                <a:cs typeface="Adobe Arabic" pitchFamily="18" charset="-78"/>
              </a:rPr>
              <a:t>.</a:t>
            </a:r>
          </a:p>
          <a:p>
            <a:pPr marL="457200" indent="-457200">
              <a:buFont typeface="Arial" panose="020B0604020202020204" pitchFamily="34" charset="0"/>
              <a:buChar char="•"/>
            </a:pPr>
            <a:endParaRPr lang="fa-IR" sz="2600" dirty="0">
              <a:solidFill>
                <a:schemeClr val="tx2">
                  <a:lumMod val="75000"/>
                </a:schemeClr>
              </a:solidFill>
              <a:latin typeface="Adobe Arabic" pitchFamily="18" charset="-78"/>
              <a:cs typeface="Adobe Arabic" pitchFamily="18" charset="-78"/>
            </a:endParaRPr>
          </a:p>
          <a:p>
            <a:r>
              <a:rPr lang="fa-IR" sz="2600" dirty="0" smtClean="0">
                <a:solidFill>
                  <a:schemeClr val="tx2">
                    <a:lumMod val="75000"/>
                  </a:schemeClr>
                </a:solidFill>
                <a:latin typeface="Adobe Arabic" pitchFamily="18" charset="-78"/>
                <a:cs typeface="Adobe Arabic" pitchFamily="18" charset="-78"/>
              </a:rPr>
              <a:t> </a:t>
            </a:r>
            <a:endParaRPr lang="en-US" sz="2600" dirty="0">
              <a:solidFill>
                <a:schemeClr val="tx2">
                  <a:lumMod val="75000"/>
                </a:schemeClr>
              </a:solidFill>
              <a:latin typeface="Adobe Arabic" pitchFamily="18" charset="-78"/>
              <a:cs typeface="Adobe Arabic" pitchFamily="18" charset="-78"/>
            </a:endParaRPr>
          </a:p>
          <a:p>
            <a:pPr marL="457200" indent="-457200">
              <a:buFont typeface="Arial" panose="020B0604020202020204" pitchFamily="34" charset="0"/>
              <a:buChar char="•"/>
            </a:pPr>
            <a:r>
              <a:rPr lang="fa-IR" sz="2600" dirty="0">
                <a:solidFill>
                  <a:schemeClr val="accent2">
                    <a:lumMod val="75000"/>
                  </a:schemeClr>
                </a:solidFill>
                <a:latin typeface="Adobe Arabic" pitchFamily="18" charset="-78"/>
                <a:cs typeface="Adobe Arabic" pitchFamily="18" charset="-78"/>
              </a:rPr>
              <a:t>مرحله پنجم،‌ </a:t>
            </a:r>
            <a:r>
              <a:rPr lang="fa-IR" sz="2600" dirty="0">
                <a:solidFill>
                  <a:schemeClr val="tx2">
                    <a:lumMod val="75000"/>
                  </a:schemeClr>
                </a:solidFill>
                <a:latin typeface="Adobe Arabic" pitchFamily="18" charset="-78"/>
                <a:cs typeface="Adobe Arabic" pitchFamily="18" charset="-78"/>
              </a:rPr>
              <a:t>خیراتی که بر قدرت مدیریت فرد برای تحقق خیرات در جامعه تمرکز دارد و موجب فعال شدن متعدی کردن خیر می‌شوند. تمرکز این خیرات در حاکمیت‌بخشی خیرات است. تأثیر این خیرات را می‌توان در جریان‌سازی‌های اجتماعی به وضوح مشاهده کرد.  </a:t>
            </a:r>
            <a:endParaRPr lang="en-US" sz="2600" dirty="0">
              <a:solidFill>
                <a:schemeClr val="tx2">
                  <a:lumMod val="75000"/>
                </a:schemeClr>
              </a:solidFill>
              <a:latin typeface="Adobe Arabic" pitchFamily="18" charset="-78"/>
              <a:cs typeface="Adobe Arabic" pitchFamily="18" charset="-78"/>
            </a:endParaRPr>
          </a:p>
          <a:p>
            <a:pPr algn="just"/>
            <a:r>
              <a:rPr lang="fa-IR" sz="2600" dirty="0" smtClean="0">
                <a:solidFill>
                  <a:schemeClr val="tx2">
                    <a:lumMod val="75000"/>
                  </a:schemeClr>
                </a:solidFill>
                <a:latin typeface="Adobe Arabic" pitchFamily="18" charset="-78"/>
                <a:cs typeface="Adobe Arabic" pitchFamily="18" charset="-78"/>
              </a:rPr>
              <a:t>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009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117600" y="0"/>
            <a:ext cx="480578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233791" y="74414"/>
            <a:ext cx="6048067" cy="129266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a:solidFill>
                  <a:schemeClr val="accent1">
                    <a:lumMod val="75000"/>
                  </a:schemeClr>
                </a:solidFill>
                <a:cs typeface="Adobe Arabic" panose="02040503050201020203"/>
              </a:rPr>
              <a:t>آسیب‌‌‌شناسی  فقدان خیرات در زندگی انسان</a:t>
            </a:r>
          </a:p>
          <a:p>
            <a:endParaRPr lang="en-US" dirty="0">
              <a:solidFill>
                <a:schemeClr val="accent1">
                  <a:lumMod val="75000"/>
                </a:schemeClr>
              </a:solidFill>
              <a:cs typeface="Adobe Arabic" panose="02040503050201020203"/>
            </a:endParaRPr>
          </a:p>
          <a:p>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228600" y="720745"/>
            <a:ext cx="8356600" cy="5293757"/>
          </a:xfrm>
          <a:prstGeom prst="rect">
            <a:avLst/>
          </a:prstGeom>
        </p:spPr>
        <p:txBody>
          <a:bodyPr wrap="square">
            <a:spAutoFit/>
          </a:bodyPr>
          <a:lstStyle/>
          <a:p>
            <a:pPr algn="just"/>
            <a:r>
              <a:rPr lang="fa-IR" sz="2600" dirty="0">
                <a:solidFill>
                  <a:schemeClr val="tx2">
                    <a:lumMod val="75000"/>
                  </a:schemeClr>
                </a:solidFill>
                <a:latin typeface="Adobe Arabic" pitchFamily="18" charset="-78"/>
                <a:cs typeface="Adobe Arabic" pitchFamily="18" charset="-78"/>
              </a:rPr>
              <a:t>آسیب‌های در پیش روی افراد برای عمل به خیر مربوط به آسیب‌های در مسیر خیرطلبی، خیرشناسی و خیرگزینی می‌باشد. بدین ترتیب این آسیب‌ها به پنج دسته قابل تفکیک‌اند</a:t>
            </a:r>
            <a:r>
              <a:rPr lang="fa-IR" sz="2600" dirty="0" smtClean="0">
                <a:solidFill>
                  <a:schemeClr val="tx2">
                    <a:lumMod val="75000"/>
                  </a:schemeClr>
                </a:solidFill>
                <a:latin typeface="Adobe Arabic" pitchFamily="18" charset="-78"/>
                <a:cs typeface="Adobe Arabic" pitchFamily="18" charset="-78"/>
              </a:rPr>
              <a:t>:</a:t>
            </a:r>
            <a:endParaRPr lang="fa-IR" sz="2600" dirty="0">
              <a:solidFill>
                <a:schemeClr val="tx2">
                  <a:lumMod val="75000"/>
                </a:schemeClr>
              </a:solidFill>
              <a:latin typeface="Adobe Arabic" pitchFamily="18" charset="-78"/>
              <a:cs typeface="Adobe Arabic" pitchFamily="18" charset="-78"/>
            </a:endParaRPr>
          </a:p>
          <a:p>
            <a:pPr algn="just"/>
            <a:endParaRPr lang="en-US" sz="2600" dirty="0">
              <a:solidFill>
                <a:schemeClr val="tx2">
                  <a:lumMod val="75000"/>
                </a:schemeClr>
              </a:solidFill>
              <a:latin typeface="Adobe Arabic" pitchFamily="18" charset="-78"/>
              <a:cs typeface="Adobe Arabic" pitchFamily="18" charset="-78"/>
            </a:endParaRPr>
          </a:p>
          <a:p>
            <a:pPr algn="just"/>
            <a:r>
              <a:rPr lang="fa-IR" sz="2600" b="1" dirty="0">
                <a:solidFill>
                  <a:schemeClr val="accent3">
                    <a:lumMod val="75000"/>
                  </a:schemeClr>
                </a:solidFill>
                <a:latin typeface="Adobe Arabic" pitchFamily="18" charset="-78"/>
                <a:cs typeface="Adobe Arabic" pitchFamily="18" charset="-78"/>
              </a:rPr>
              <a:t>دسته اول: </a:t>
            </a:r>
            <a:r>
              <a:rPr lang="fa-IR" sz="2600" dirty="0">
                <a:solidFill>
                  <a:schemeClr val="tx2">
                    <a:lumMod val="75000"/>
                  </a:schemeClr>
                </a:solidFill>
                <a:latin typeface="Adobe Arabic" pitchFamily="18" charset="-78"/>
                <a:cs typeface="Adobe Arabic" pitchFamily="18" charset="-78"/>
              </a:rPr>
              <a:t>آسیب‌هایی که قدرت تفصیل امور را از فرد می‌گیرد</a:t>
            </a:r>
            <a:r>
              <a:rPr lang="fa-IR" sz="2600" dirty="0" smtClean="0">
                <a:solidFill>
                  <a:schemeClr val="tx2">
                    <a:lumMod val="75000"/>
                  </a:schemeClr>
                </a:solidFill>
                <a:latin typeface="Adobe Arabic" pitchFamily="18" charset="-78"/>
                <a:cs typeface="Adobe Arabic" pitchFamily="18" charset="-78"/>
              </a:rPr>
              <a:t>.</a:t>
            </a:r>
          </a:p>
          <a:p>
            <a:pPr algn="just"/>
            <a:endParaRPr lang="en-US" sz="2600" dirty="0">
              <a:solidFill>
                <a:schemeClr val="tx2">
                  <a:lumMod val="75000"/>
                </a:schemeClr>
              </a:solidFill>
              <a:latin typeface="Adobe Arabic" pitchFamily="18" charset="-78"/>
              <a:cs typeface="Adobe Arabic" pitchFamily="18" charset="-78"/>
            </a:endParaRPr>
          </a:p>
          <a:p>
            <a:pPr algn="just"/>
            <a:r>
              <a:rPr lang="fa-IR" sz="2600" b="1" dirty="0">
                <a:solidFill>
                  <a:schemeClr val="accent3">
                    <a:lumMod val="75000"/>
                  </a:schemeClr>
                </a:solidFill>
                <a:latin typeface="Adobe Arabic" pitchFamily="18" charset="-78"/>
                <a:cs typeface="Adobe Arabic" pitchFamily="18" charset="-78"/>
              </a:rPr>
              <a:t>دسته دوم: </a:t>
            </a:r>
            <a:r>
              <a:rPr lang="fa-IR" sz="2600" dirty="0">
                <a:solidFill>
                  <a:schemeClr val="tx2">
                    <a:lumMod val="75000"/>
                  </a:schemeClr>
                </a:solidFill>
                <a:latin typeface="Adobe Arabic" pitchFamily="18" charset="-78"/>
                <a:cs typeface="Adobe Arabic" pitchFamily="18" charset="-78"/>
              </a:rPr>
              <a:t>‌آسیب‌هایی که قدرت ترجیح را از فرد می‌گیرد</a:t>
            </a:r>
            <a:r>
              <a:rPr lang="fa-IR" sz="2600" dirty="0" smtClean="0">
                <a:solidFill>
                  <a:schemeClr val="tx2">
                    <a:lumMod val="75000"/>
                  </a:schemeClr>
                </a:solidFill>
                <a:latin typeface="Adobe Arabic" pitchFamily="18" charset="-78"/>
                <a:cs typeface="Adobe Arabic" pitchFamily="18" charset="-78"/>
              </a:rPr>
              <a:t>.</a:t>
            </a:r>
          </a:p>
          <a:p>
            <a:pPr algn="just"/>
            <a:endParaRPr lang="en-US" sz="2600" dirty="0">
              <a:solidFill>
                <a:schemeClr val="tx2">
                  <a:lumMod val="75000"/>
                </a:schemeClr>
              </a:solidFill>
              <a:latin typeface="Adobe Arabic" pitchFamily="18" charset="-78"/>
              <a:cs typeface="Adobe Arabic" pitchFamily="18" charset="-78"/>
            </a:endParaRPr>
          </a:p>
          <a:p>
            <a:pPr algn="just"/>
            <a:r>
              <a:rPr lang="fa-IR" sz="2600" b="1" dirty="0">
                <a:solidFill>
                  <a:schemeClr val="accent3">
                    <a:lumMod val="75000"/>
                  </a:schemeClr>
                </a:solidFill>
                <a:latin typeface="Adobe Arabic" pitchFamily="18" charset="-78"/>
                <a:cs typeface="Adobe Arabic" pitchFamily="18" charset="-78"/>
              </a:rPr>
              <a:t>دسته سوم: </a:t>
            </a:r>
            <a:r>
              <a:rPr lang="fa-IR" sz="2600" dirty="0">
                <a:solidFill>
                  <a:schemeClr val="tx2">
                    <a:lumMod val="75000"/>
                  </a:schemeClr>
                </a:solidFill>
                <a:latin typeface="Adobe Arabic" pitchFamily="18" charset="-78"/>
                <a:cs typeface="Adobe Arabic" pitchFamily="18" charset="-78"/>
              </a:rPr>
              <a:t>آسیب‌هایی که قدرت معرفت و رأی و تعیین را از فرد می‌گیرد</a:t>
            </a:r>
            <a:r>
              <a:rPr lang="fa-IR" sz="2600" dirty="0" smtClean="0">
                <a:solidFill>
                  <a:schemeClr val="tx2">
                    <a:lumMod val="75000"/>
                  </a:schemeClr>
                </a:solidFill>
                <a:latin typeface="Adobe Arabic" pitchFamily="18" charset="-78"/>
                <a:cs typeface="Adobe Arabic" pitchFamily="18" charset="-78"/>
              </a:rPr>
              <a:t>.</a:t>
            </a:r>
          </a:p>
          <a:p>
            <a:pPr algn="just"/>
            <a:endParaRPr lang="en-US" sz="2600" b="1" dirty="0">
              <a:solidFill>
                <a:schemeClr val="accent3">
                  <a:lumMod val="75000"/>
                </a:schemeClr>
              </a:solidFill>
              <a:latin typeface="Adobe Arabic" pitchFamily="18" charset="-78"/>
              <a:cs typeface="Adobe Arabic" pitchFamily="18" charset="-78"/>
            </a:endParaRPr>
          </a:p>
          <a:p>
            <a:pPr algn="just"/>
            <a:r>
              <a:rPr lang="fa-IR" sz="2600" b="1" dirty="0">
                <a:solidFill>
                  <a:schemeClr val="accent3">
                    <a:lumMod val="75000"/>
                  </a:schemeClr>
                </a:solidFill>
                <a:latin typeface="Adobe Arabic" pitchFamily="18" charset="-78"/>
                <a:cs typeface="Adobe Arabic" pitchFamily="18" charset="-78"/>
              </a:rPr>
              <a:t>دسته چهارم: </a:t>
            </a:r>
            <a:r>
              <a:rPr lang="fa-IR" sz="2600" dirty="0">
                <a:solidFill>
                  <a:schemeClr val="tx2">
                    <a:lumMod val="75000"/>
                  </a:schemeClr>
                </a:solidFill>
                <a:latin typeface="Adobe Arabic" pitchFamily="18" charset="-78"/>
                <a:cs typeface="Adobe Arabic" pitchFamily="18" charset="-78"/>
              </a:rPr>
              <a:t>آسیب‌هایی که قدرت گزینش را از فرد می‌گیرد</a:t>
            </a:r>
            <a:r>
              <a:rPr lang="fa-IR" sz="2600" dirty="0" smtClean="0">
                <a:solidFill>
                  <a:schemeClr val="tx2">
                    <a:lumMod val="75000"/>
                  </a:schemeClr>
                </a:solidFill>
                <a:latin typeface="Adobe Arabic" pitchFamily="18" charset="-78"/>
                <a:cs typeface="Adobe Arabic" pitchFamily="18" charset="-78"/>
              </a:rPr>
              <a:t>.</a:t>
            </a:r>
          </a:p>
          <a:p>
            <a:pPr algn="just"/>
            <a:endParaRPr lang="en-US" sz="2600" dirty="0">
              <a:solidFill>
                <a:schemeClr val="tx2">
                  <a:lumMod val="75000"/>
                </a:schemeClr>
              </a:solidFill>
              <a:latin typeface="Adobe Arabic" pitchFamily="18" charset="-78"/>
              <a:cs typeface="Adobe Arabic" pitchFamily="18" charset="-78"/>
            </a:endParaRPr>
          </a:p>
          <a:p>
            <a:pPr algn="just"/>
            <a:r>
              <a:rPr lang="fa-IR" sz="2600" b="1" dirty="0">
                <a:solidFill>
                  <a:schemeClr val="accent3">
                    <a:lumMod val="75000"/>
                  </a:schemeClr>
                </a:solidFill>
                <a:latin typeface="Adobe Arabic" pitchFamily="18" charset="-78"/>
                <a:cs typeface="Adobe Arabic" pitchFamily="18" charset="-78"/>
              </a:rPr>
              <a:t>دسته پنجم: </a:t>
            </a:r>
            <a:r>
              <a:rPr lang="fa-IR" sz="2600" dirty="0">
                <a:solidFill>
                  <a:schemeClr val="tx2">
                    <a:lumMod val="75000"/>
                  </a:schemeClr>
                </a:solidFill>
                <a:latin typeface="Adobe Arabic" pitchFamily="18" charset="-78"/>
                <a:cs typeface="Adobe Arabic" pitchFamily="18" charset="-78"/>
              </a:rPr>
              <a:t>آسیب‌هایی که فرد را در تحقق خیر دچار حمله قرار می‌دهد.</a:t>
            </a:r>
            <a:endParaRPr lang="en-US" sz="2600" dirty="0">
              <a:solidFill>
                <a:schemeClr val="tx2">
                  <a:lumMod val="75000"/>
                </a:schemeClr>
              </a:solidFill>
              <a:latin typeface="Adobe Arabic" pitchFamily="18" charset="-78"/>
              <a:cs typeface="Adobe Arabic" pitchFamily="18" charset="-78"/>
            </a:endParaRPr>
          </a:p>
        </p:txBody>
      </p:sp>
      <p:sp>
        <p:nvSpPr>
          <p:cNvPr id="13" name="Oval 12"/>
          <p:cNvSpPr/>
          <p:nvPr/>
        </p:nvSpPr>
        <p:spPr>
          <a:xfrm>
            <a:off x="8648700" y="87478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6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492443"/>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a:t>
            </a:r>
            <a:r>
              <a:rPr lang="fa-IR" sz="2600" dirty="0" smtClean="0">
                <a:solidFill>
                  <a:schemeClr val="tx2">
                    <a:lumMod val="75000"/>
                  </a:schemeClr>
                </a:solidFill>
                <a:latin typeface="Adobe Arabic" pitchFamily="18" charset="-78"/>
                <a:cs typeface="Adobe Arabic" pitchFamily="18" charset="-78"/>
              </a:rPr>
              <a:t>و شر</a:t>
            </a:r>
            <a:endParaRPr lang="en-US" sz="2600" dirty="0">
              <a:solidFill>
                <a:srgbClr val="0070C0"/>
              </a:solidFill>
              <a:latin typeface="Adobe Arabic" pitchFamily="18" charset="-78"/>
              <a:cs typeface="Adobe Arabic" pitchFamily="18" charset="-78"/>
            </a:endParaRPr>
          </a:p>
        </p:txBody>
      </p:sp>
      <p:sp>
        <p:nvSpPr>
          <p:cNvPr id="11" name="TextBox 10"/>
          <p:cNvSpPr txBox="1"/>
          <p:nvPr/>
        </p:nvSpPr>
        <p:spPr>
          <a:xfrm>
            <a:off x="4267200" y="1393210"/>
            <a:ext cx="4495800" cy="2492990"/>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en-US"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
        <p:nvSpPr>
          <p:cNvPr id="19" name="Oval 18">
            <a:hlinkClick r:id="" action="ppaction://noaction"/>
          </p:cNvPr>
          <p:cNvSpPr/>
          <p:nvPr/>
        </p:nvSpPr>
        <p:spPr>
          <a:xfrm>
            <a:off x="6022848" y="409140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6022848" y="452575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6022848" y="492348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6022848" y="5334655"/>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6022848" y="577272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3888700"/>
            <a:ext cx="5746631" cy="2246769"/>
          </a:xfrm>
          <a:prstGeom prst="rect">
            <a:avLst/>
          </a:prstGeom>
          <a:noFill/>
        </p:spPr>
        <p:txBody>
          <a:bodyPr wrap="square" rtlCol="0">
            <a:spAutoFit/>
          </a:bodyPr>
          <a:lstStyle/>
          <a:p>
            <a:r>
              <a:rPr lang="en-US" sz="2800" dirty="0" err="1">
                <a:solidFill>
                  <a:srgbClr val="EEECE1">
                    <a:lumMod val="50000"/>
                  </a:srgbClr>
                </a:solidFill>
              </a:rPr>
              <a:t>تبیین</a:t>
            </a:r>
            <a:r>
              <a:rPr lang="en-US" sz="2800" dirty="0">
                <a:solidFill>
                  <a:srgbClr val="EEECE1">
                    <a:lumMod val="50000"/>
                  </a:srgbClr>
                </a:solidFill>
              </a:rPr>
              <a:t> </a:t>
            </a:r>
            <a:r>
              <a:rPr lang="en-US" sz="2800" dirty="0" err="1">
                <a:solidFill>
                  <a:srgbClr val="EEECE1">
                    <a:lumMod val="50000"/>
                  </a:srgbClr>
                </a:solidFill>
              </a:rPr>
              <a:t>نظام</a:t>
            </a:r>
            <a:r>
              <a:rPr lang="en-US" sz="2800" dirty="0">
                <a:solidFill>
                  <a:srgbClr val="EEECE1">
                    <a:lumMod val="50000"/>
                  </a:srgbClr>
                </a:solidFill>
              </a:rPr>
              <a:t> </a:t>
            </a:r>
            <a:r>
              <a:rPr lang="en-US" sz="2800" dirty="0" err="1">
                <a:solidFill>
                  <a:srgbClr val="EEECE1">
                    <a:lumMod val="50000"/>
                  </a:srgbClr>
                </a:solidFill>
              </a:rPr>
              <a:t>خیر</a:t>
            </a:r>
            <a:endParaRPr lang="en-US" sz="2600" dirty="0">
              <a:solidFill>
                <a:srgbClr val="EEECE1">
                  <a:lumMod val="50000"/>
                </a:srgbClr>
              </a:solidFill>
              <a:latin typeface="Adobe Arabic" pitchFamily="18" charset="-78"/>
              <a:cs typeface="Adobe Arabic" pitchFamily="18" charset="-78"/>
            </a:endParaRPr>
          </a:p>
          <a:p>
            <a:r>
              <a:rPr lang="en-US" sz="2800" dirty="0" err="1">
                <a:solidFill>
                  <a:srgbClr val="EEECE1">
                    <a:lumMod val="50000"/>
                  </a:srgbClr>
                </a:solidFill>
              </a:rPr>
              <a:t>خیر</a:t>
            </a:r>
            <a:r>
              <a:rPr lang="en-US" sz="2800" dirty="0">
                <a:solidFill>
                  <a:srgbClr val="EEECE1">
                    <a:lumMod val="50000"/>
                  </a:srgbClr>
                </a:solidFill>
              </a:rPr>
              <a:t> </a:t>
            </a:r>
            <a:r>
              <a:rPr lang="en-US" sz="2800" dirty="0" err="1">
                <a:solidFill>
                  <a:srgbClr val="EEECE1">
                    <a:lumMod val="50000"/>
                  </a:srgbClr>
                </a:solidFill>
              </a:rPr>
              <a:t>پدید‌آورنده</a:t>
            </a:r>
            <a:r>
              <a:rPr lang="en-US" sz="2800" dirty="0">
                <a:solidFill>
                  <a:srgbClr val="EEECE1">
                    <a:lumMod val="50000"/>
                  </a:srgbClr>
                </a:solidFill>
              </a:rPr>
              <a:t> </a:t>
            </a:r>
            <a:r>
              <a:rPr lang="en-US" sz="2800" dirty="0" err="1">
                <a:solidFill>
                  <a:srgbClr val="EEECE1">
                    <a:lumMod val="50000"/>
                  </a:srgbClr>
                </a:solidFill>
              </a:rPr>
              <a:t>سبیل</a:t>
            </a:r>
            <a:r>
              <a:rPr lang="en-US" sz="2800" dirty="0">
                <a:solidFill>
                  <a:srgbClr val="EEECE1">
                    <a:lumMod val="50000"/>
                  </a:srgbClr>
                </a:solidFill>
              </a:rPr>
              <a:t> </a:t>
            </a:r>
            <a:r>
              <a:rPr lang="en-US" sz="2800" dirty="0" err="1">
                <a:solidFill>
                  <a:srgbClr val="EEECE1">
                    <a:lumMod val="50000"/>
                  </a:srgbClr>
                </a:solidFill>
              </a:rPr>
              <a:t>خدا</a:t>
            </a:r>
            <a:endParaRPr lang="en-US" sz="2600" dirty="0">
              <a:solidFill>
                <a:srgbClr val="EEECE1">
                  <a:lumMod val="50000"/>
                </a:srgbClr>
              </a:solidFill>
              <a:latin typeface="Adobe Arabic" pitchFamily="18" charset="-78"/>
              <a:cs typeface="Adobe Arabic" pitchFamily="18" charset="-78"/>
            </a:endParaRPr>
          </a:p>
          <a:p>
            <a:r>
              <a:rPr lang="en-US" sz="2800" dirty="0" err="1">
                <a:solidFill>
                  <a:srgbClr val="EEECE1">
                    <a:lumMod val="50000"/>
                  </a:srgbClr>
                </a:solidFill>
              </a:rPr>
              <a:t>قرآن</a:t>
            </a:r>
            <a:r>
              <a:rPr lang="en-US" sz="2800" dirty="0">
                <a:solidFill>
                  <a:srgbClr val="EEECE1">
                    <a:lumMod val="50000"/>
                  </a:srgbClr>
                </a:solidFill>
              </a:rPr>
              <a:t> و </a:t>
            </a:r>
            <a:r>
              <a:rPr lang="en-US" sz="2800" dirty="0" err="1">
                <a:solidFill>
                  <a:srgbClr val="EEECE1">
                    <a:lumMod val="50000"/>
                  </a:srgbClr>
                </a:solidFill>
              </a:rPr>
              <a:t>عترت</a:t>
            </a:r>
            <a:r>
              <a:rPr lang="en-US" sz="2800" dirty="0">
                <a:solidFill>
                  <a:srgbClr val="EEECE1">
                    <a:lumMod val="50000"/>
                  </a:srgbClr>
                </a:solidFill>
              </a:rPr>
              <a:t> </a:t>
            </a:r>
            <a:r>
              <a:rPr lang="en-US" sz="2800" dirty="0" err="1">
                <a:solidFill>
                  <a:srgbClr val="EEECE1">
                    <a:lumMod val="50000"/>
                  </a:srgbClr>
                </a:solidFill>
              </a:rPr>
              <a:t>دلالت</a:t>
            </a:r>
            <a:r>
              <a:rPr lang="en-US" sz="2800" dirty="0">
                <a:solidFill>
                  <a:srgbClr val="EEECE1">
                    <a:lumMod val="50000"/>
                  </a:srgbClr>
                </a:solidFill>
              </a:rPr>
              <a:t> </a:t>
            </a:r>
            <a:r>
              <a:rPr lang="en-US" sz="2800" dirty="0" err="1">
                <a:solidFill>
                  <a:srgbClr val="EEECE1">
                    <a:lumMod val="50000"/>
                  </a:srgbClr>
                </a:solidFill>
              </a:rPr>
              <a:t>دهنده</a:t>
            </a:r>
            <a:r>
              <a:rPr lang="en-US" sz="2800" dirty="0">
                <a:solidFill>
                  <a:srgbClr val="EEECE1">
                    <a:lumMod val="50000"/>
                  </a:srgbClr>
                </a:solidFill>
              </a:rPr>
              <a:t> </a:t>
            </a:r>
            <a:r>
              <a:rPr lang="en-US" sz="2800" dirty="0" err="1">
                <a:solidFill>
                  <a:srgbClr val="EEECE1">
                    <a:lumMod val="50000"/>
                  </a:srgbClr>
                </a:solidFill>
              </a:rPr>
              <a:t>به</a:t>
            </a:r>
            <a:r>
              <a:rPr lang="en-US" sz="2800" dirty="0">
                <a:solidFill>
                  <a:srgbClr val="EEECE1">
                    <a:lumMod val="50000"/>
                  </a:srgbClr>
                </a:solidFill>
              </a:rPr>
              <a:t> </a:t>
            </a:r>
            <a:r>
              <a:rPr lang="en-US" sz="2800" dirty="0" err="1">
                <a:solidFill>
                  <a:srgbClr val="EEECE1">
                    <a:lumMod val="50000"/>
                  </a:srgbClr>
                </a:solidFill>
              </a:rPr>
              <a:t>خیر</a:t>
            </a:r>
            <a:endParaRPr lang="en-US" sz="2600" dirty="0">
              <a:solidFill>
                <a:srgbClr val="EEECE1">
                  <a:lumMod val="50000"/>
                </a:srgbClr>
              </a:solidFill>
              <a:latin typeface="Adobe Arabic" pitchFamily="18" charset="-78"/>
              <a:cs typeface="Adobe Arabic" pitchFamily="18" charset="-78"/>
            </a:endParaRPr>
          </a:p>
          <a:p>
            <a:r>
              <a:rPr lang="en-US" sz="2800" dirty="0" err="1">
                <a:solidFill>
                  <a:srgbClr val="EEECE1">
                    <a:lumMod val="50000"/>
                  </a:srgbClr>
                </a:solidFill>
              </a:rPr>
              <a:t>نماز</a:t>
            </a:r>
            <a:r>
              <a:rPr lang="en-US" sz="2800" dirty="0">
                <a:solidFill>
                  <a:srgbClr val="EEECE1">
                    <a:lumMod val="50000"/>
                  </a:srgbClr>
                </a:solidFill>
              </a:rPr>
              <a:t> </a:t>
            </a:r>
            <a:r>
              <a:rPr lang="en-US" sz="2800" dirty="0" err="1">
                <a:solidFill>
                  <a:srgbClr val="EEECE1">
                    <a:lumMod val="50000"/>
                  </a:srgbClr>
                </a:solidFill>
              </a:rPr>
              <a:t>نمادی</a:t>
            </a:r>
            <a:r>
              <a:rPr lang="en-US" sz="2800" dirty="0">
                <a:solidFill>
                  <a:srgbClr val="EEECE1">
                    <a:lumMod val="50000"/>
                  </a:srgbClr>
                </a:solidFill>
              </a:rPr>
              <a:t> </a:t>
            </a:r>
            <a:r>
              <a:rPr lang="en-US" sz="2800" dirty="0" err="1">
                <a:solidFill>
                  <a:srgbClr val="EEECE1">
                    <a:lumMod val="50000"/>
                  </a:srgbClr>
                </a:solidFill>
              </a:rPr>
              <a:t>برای</a:t>
            </a:r>
            <a:r>
              <a:rPr lang="en-US" sz="2800" dirty="0">
                <a:solidFill>
                  <a:srgbClr val="EEECE1">
                    <a:lumMod val="50000"/>
                  </a:srgbClr>
                </a:solidFill>
              </a:rPr>
              <a:t> </a:t>
            </a:r>
            <a:r>
              <a:rPr lang="en-US" sz="2800" dirty="0" err="1">
                <a:solidFill>
                  <a:srgbClr val="EEECE1">
                    <a:lumMod val="50000"/>
                  </a:srgbClr>
                </a:solidFill>
              </a:rPr>
              <a:t>خیر</a:t>
            </a:r>
            <a:endParaRPr lang="en-US" sz="2600" dirty="0">
              <a:solidFill>
                <a:srgbClr val="EEECE1">
                  <a:lumMod val="50000"/>
                </a:srgbClr>
              </a:solidFill>
              <a:latin typeface="Adobe Arabic" pitchFamily="18" charset="-78"/>
              <a:cs typeface="Adobe Arabic" pitchFamily="18" charset="-78"/>
            </a:endParaRPr>
          </a:p>
          <a:p>
            <a:r>
              <a:rPr lang="en-US" sz="2800" dirty="0" err="1">
                <a:solidFill>
                  <a:srgbClr val="EEECE1">
                    <a:lumMod val="50000"/>
                  </a:srgbClr>
                </a:solidFill>
              </a:rPr>
              <a:t>دوره</a:t>
            </a:r>
            <a:r>
              <a:rPr lang="en-US" sz="2800" dirty="0">
                <a:solidFill>
                  <a:srgbClr val="EEECE1">
                    <a:lumMod val="50000"/>
                  </a:srgbClr>
                </a:solidFill>
              </a:rPr>
              <a:t> </a:t>
            </a:r>
            <a:r>
              <a:rPr lang="en-US" sz="2800" dirty="0" err="1">
                <a:solidFill>
                  <a:srgbClr val="EEECE1">
                    <a:lumMod val="50000"/>
                  </a:srgbClr>
                </a:solidFill>
              </a:rPr>
              <a:t>های</a:t>
            </a:r>
            <a:r>
              <a:rPr lang="en-US" sz="2800" dirty="0">
                <a:solidFill>
                  <a:srgbClr val="EEECE1">
                    <a:lumMod val="50000"/>
                  </a:srgbClr>
                </a:solidFill>
              </a:rPr>
              <a:t> </a:t>
            </a:r>
            <a:r>
              <a:rPr lang="en-US" sz="2800" dirty="0" err="1">
                <a:solidFill>
                  <a:srgbClr val="EEECE1">
                    <a:lumMod val="50000"/>
                  </a:srgbClr>
                </a:solidFill>
              </a:rPr>
              <a:t>زندگی</a:t>
            </a:r>
            <a:r>
              <a:rPr lang="en-US" sz="2800" dirty="0">
                <a:solidFill>
                  <a:srgbClr val="EEECE1">
                    <a:lumMod val="50000"/>
                  </a:srgbClr>
                </a:solidFill>
              </a:rPr>
              <a:t> </a:t>
            </a:r>
            <a:r>
              <a:rPr lang="en-US" sz="2800" dirty="0" err="1">
                <a:solidFill>
                  <a:srgbClr val="EEECE1">
                    <a:lumMod val="50000"/>
                  </a:srgbClr>
                </a:solidFill>
              </a:rPr>
              <a:t>انسان</a:t>
            </a:r>
            <a:r>
              <a:rPr lang="en-US" sz="2800" dirty="0">
                <a:solidFill>
                  <a:srgbClr val="EEECE1">
                    <a:lumMod val="50000"/>
                  </a:srgbClr>
                </a:solidFill>
              </a:rPr>
              <a:t> </a:t>
            </a:r>
            <a:r>
              <a:rPr lang="en-US" sz="2800" dirty="0" err="1">
                <a:solidFill>
                  <a:srgbClr val="EEECE1">
                    <a:lumMod val="50000"/>
                  </a:srgbClr>
                </a:solidFill>
              </a:rPr>
              <a:t>بر</a:t>
            </a:r>
            <a:r>
              <a:rPr lang="en-US" sz="2800" dirty="0">
                <a:solidFill>
                  <a:srgbClr val="EEECE1">
                    <a:lumMod val="50000"/>
                  </a:srgbClr>
                </a:solidFill>
              </a:rPr>
              <a:t> </a:t>
            </a:r>
            <a:r>
              <a:rPr lang="en-US" sz="2800" dirty="0" err="1">
                <a:solidFill>
                  <a:srgbClr val="EEECE1">
                    <a:lumMod val="50000"/>
                  </a:srgbClr>
                </a:solidFill>
              </a:rPr>
              <a:t>اساس</a:t>
            </a:r>
            <a:r>
              <a:rPr lang="en-US" sz="2800" dirty="0">
                <a:solidFill>
                  <a:srgbClr val="EEECE1">
                    <a:lumMod val="50000"/>
                  </a:srgbClr>
                </a:solidFill>
              </a:rPr>
              <a:t> </a:t>
            </a:r>
            <a:r>
              <a:rPr lang="en-US" sz="2800" dirty="0" err="1">
                <a:solidFill>
                  <a:srgbClr val="EEECE1">
                    <a:lumMod val="50000"/>
                  </a:srgbClr>
                </a:solidFill>
              </a:rPr>
              <a:t>خیر</a:t>
            </a:r>
            <a:endParaRPr lang="en-US" sz="2600" dirty="0">
              <a:solidFill>
                <a:srgbClr val="EEECE1">
                  <a:lumMod val="50000"/>
                </a:srgbClr>
              </a:solidFill>
              <a:latin typeface="Adobe Arabic" pitchFamily="18" charset="-78"/>
              <a:cs typeface="Adobe Arabic" pitchFamily="18" charset="-78"/>
            </a:endParaRPr>
          </a:p>
        </p:txBody>
      </p:sp>
      <p:sp>
        <p:nvSpPr>
          <p:cNvPr id="25" name="Right Arrow 24">
            <a:hlinkClick r:id="rId3" action="ppaction://hlinksldjump"/>
          </p:cNvPr>
          <p:cNvSpPr/>
          <p:nvPr/>
        </p:nvSpPr>
        <p:spPr>
          <a:xfrm rot="10800000">
            <a:off x="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486400" y="-1502"/>
            <a:ext cx="12192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Tree>
    <p:extLst>
      <p:ext uri="{BB962C8B-B14F-4D97-AF65-F5344CB8AC3E}">
        <p14:creationId xmlns:p14="http://schemas.microsoft.com/office/powerpoint/2010/main" val="242449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additive="base">
                                        <p:cTn id="2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500"/>
                            </p:stCondLst>
                            <p:childTnLst>
                              <p:par>
                                <p:cTn id="33" presetID="2" presetClass="entr" presetSubtype="2" fill="hold"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 calcmode="lin" valueType="num">
                                      <p:cBhvr additive="base">
                                        <p:cTn id="35"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par>
                          <p:cTn id="44" fill="hold">
                            <p:stCondLst>
                              <p:cond delay="500"/>
                            </p:stCondLst>
                            <p:childTnLst>
                              <p:par>
                                <p:cTn id="45" presetID="2" presetClass="entr" presetSubtype="2" fill="hold" nodeType="afterEffect">
                                  <p:stCondLst>
                                    <p:cond delay="0"/>
                                  </p:stCondLst>
                                  <p:childTnLst>
                                    <p:set>
                                      <p:cBhvr>
                                        <p:cTn id="46" dur="1" fill="hold">
                                          <p:stCondLst>
                                            <p:cond delay="0"/>
                                          </p:stCondLst>
                                        </p:cTn>
                                        <p:tgtEl>
                                          <p:spTgt spid="18">
                                            <p:txEl>
                                              <p:pRg st="2" end="2"/>
                                            </p:txEl>
                                          </p:spTgt>
                                        </p:tgtEl>
                                        <p:attrNameLst>
                                          <p:attrName>style.visibility</p:attrName>
                                        </p:attrNameLst>
                                      </p:cBhvr>
                                      <p:to>
                                        <p:strVal val="visible"/>
                                      </p:to>
                                    </p:set>
                                    <p:anim calcmode="lin" valueType="num">
                                      <p:cBhvr additive="base">
                                        <p:cTn id="47"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00"/>
                            </p:stCondLst>
                            <p:childTnLst>
                              <p:par>
                                <p:cTn id="57" presetID="2" presetClass="entr" presetSubtype="2" fill="hold" nodeType="afterEffect">
                                  <p:stCondLst>
                                    <p:cond delay="0"/>
                                  </p:stCondLst>
                                  <p:childTnLst>
                                    <p:set>
                                      <p:cBhvr>
                                        <p:cTn id="58" dur="1" fill="hold">
                                          <p:stCondLst>
                                            <p:cond delay="0"/>
                                          </p:stCondLst>
                                        </p:cTn>
                                        <p:tgtEl>
                                          <p:spTgt spid="18">
                                            <p:txEl>
                                              <p:pRg st="3" end="3"/>
                                            </p:txEl>
                                          </p:spTgt>
                                        </p:tgtEl>
                                        <p:attrNameLst>
                                          <p:attrName>style.visibility</p:attrName>
                                        </p:attrNameLst>
                                      </p:cBhvr>
                                      <p:to>
                                        <p:strVal val="visible"/>
                                      </p:to>
                                    </p:set>
                                    <p:anim calcmode="lin" valueType="num">
                                      <p:cBhvr additive="base">
                                        <p:cTn id="59"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500"/>
                            </p:stCondLst>
                            <p:childTnLst>
                              <p:par>
                                <p:cTn id="69" presetID="2" presetClass="entr" presetSubtype="2" fill="hold" nodeType="afterEffect">
                                  <p:stCondLst>
                                    <p:cond delay="0"/>
                                  </p:stCondLst>
                                  <p:childTnLst>
                                    <p:set>
                                      <p:cBhvr>
                                        <p:cTn id="70" dur="1" fill="hold">
                                          <p:stCondLst>
                                            <p:cond delay="0"/>
                                          </p:stCondLst>
                                        </p:cTn>
                                        <p:tgtEl>
                                          <p:spTgt spid="18">
                                            <p:txEl>
                                              <p:pRg st="4" end="4"/>
                                            </p:txEl>
                                          </p:spTgt>
                                        </p:tgtEl>
                                        <p:attrNameLst>
                                          <p:attrName>style.visibility</p:attrName>
                                        </p:attrNameLst>
                                      </p:cBhvr>
                                      <p:to>
                                        <p:strVal val="visible"/>
                                      </p:to>
                                    </p:set>
                                    <p:anim calcmode="lin" valueType="num">
                                      <p:cBhvr additive="base">
                                        <p:cTn id="71"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477665" y="14136"/>
            <a:ext cx="1939033"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3296094" y="64871"/>
            <a:ext cx="2120604"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تبیین</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نظام</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endParaRPr lang="ar-SA"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989868"/>
            <a:ext cx="8763000" cy="4801314"/>
          </a:xfrm>
          <a:prstGeom prst="rect">
            <a:avLst/>
          </a:prstGeom>
          <a:ln>
            <a:noFill/>
            <a:tailEnd type="triangle"/>
          </a:ln>
        </p:spPr>
        <p:style>
          <a:lnRef idx="1">
            <a:schemeClr val="accent2"/>
          </a:lnRef>
          <a:fillRef idx="0">
            <a:schemeClr val="accent2"/>
          </a:fillRef>
          <a:effectRef idx="0">
            <a:schemeClr val="accent2"/>
          </a:effectRef>
          <a:fontRef idx="minor">
            <a:schemeClr val="tx1"/>
          </a:fontRef>
        </p:style>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smtClean="0">
                <a:solidFill>
                  <a:schemeClr val="accent6">
                    <a:lumMod val="75000"/>
                  </a:schemeClr>
                </a:solidFill>
              </a:rPr>
              <a:t>برکت</a:t>
            </a:r>
            <a:r>
              <a:rPr lang="en-US" dirty="0" smtClean="0"/>
              <a:t> </a:t>
            </a:r>
            <a:r>
              <a:rPr lang="en-US" dirty="0" err="1" smtClean="0">
                <a:solidFill>
                  <a:schemeClr val="tx2">
                    <a:lumMod val="75000"/>
                  </a:schemeClr>
                </a:solidFill>
              </a:rPr>
              <a:t>به</a:t>
            </a:r>
            <a:r>
              <a:rPr lang="en-US" dirty="0" smtClean="0">
                <a:solidFill>
                  <a:schemeClr val="tx2">
                    <a:lumMod val="75000"/>
                  </a:schemeClr>
                </a:solidFill>
              </a:rPr>
              <a:t> </a:t>
            </a:r>
            <a:r>
              <a:rPr lang="en-US" dirty="0" err="1" smtClean="0">
                <a:solidFill>
                  <a:schemeClr val="tx2">
                    <a:lumMod val="75000"/>
                  </a:schemeClr>
                </a:solidFill>
              </a:rPr>
              <a:t>معنای</a:t>
            </a:r>
            <a:r>
              <a:rPr lang="en-US" dirty="0" smtClean="0">
                <a:solidFill>
                  <a:schemeClr val="tx2">
                    <a:lumMod val="75000"/>
                  </a:schemeClr>
                </a:solidFill>
              </a:rPr>
              <a:t> »</a:t>
            </a:r>
            <a:r>
              <a:rPr lang="en-US" dirty="0" err="1" smtClean="0">
                <a:solidFill>
                  <a:schemeClr val="tx2">
                    <a:lumMod val="75000"/>
                  </a:schemeClr>
                </a:solidFill>
              </a:rPr>
              <a:t>خیر</a:t>
            </a:r>
            <a:r>
              <a:rPr lang="en-US" dirty="0" smtClean="0">
                <a:solidFill>
                  <a:schemeClr val="tx2">
                    <a:lumMod val="75000"/>
                  </a:schemeClr>
                </a:solidFill>
              </a:rPr>
              <a:t> </a:t>
            </a:r>
            <a:r>
              <a:rPr lang="en-US" dirty="0" err="1" smtClean="0">
                <a:solidFill>
                  <a:schemeClr val="tx2">
                    <a:lumMod val="75000"/>
                  </a:schemeClr>
                </a:solidFill>
              </a:rPr>
              <a:t>کثیر</a:t>
            </a:r>
            <a:r>
              <a:rPr lang="en-US" dirty="0" smtClean="0">
                <a:solidFill>
                  <a:schemeClr val="tx2">
                    <a:lumMod val="75000"/>
                  </a:schemeClr>
                </a:solidFill>
              </a:rPr>
              <a:t>«</a:t>
            </a:r>
          </a:p>
          <a:p>
            <a:endParaRPr lang="en-US" dirty="0" smtClean="0">
              <a:solidFill>
                <a:schemeClr val="accent6">
                  <a:lumMod val="75000"/>
                </a:schemeClr>
              </a:solidFill>
            </a:endParaRPr>
          </a:p>
          <a:p>
            <a:r>
              <a:rPr lang="en-US" dirty="0" err="1" smtClean="0">
                <a:solidFill>
                  <a:schemeClr val="accent6">
                    <a:lumMod val="75000"/>
                  </a:schemeClr>
                </a:solidFill>
              </a:rPr>
              <a:t>کوثر</a:t>
            </a:r>
            <a:r>
              <a:rPr lang="en-US" dirty="0" smtClean="0">
                <a:solidFill>
                  <a:schemeClr val="accent6">
                    <a:lumMod val="75000"/>
                  </a:schemeClr>
                </a:solidFill>
              </a:rPr>
              <a:t> </a:t>
            </a:r>
            <a:r>
              <a:rPr lang="en-US" dirty="0" err="1" smtClean="0">
                <a:solidFill>
                  <a:schemeClr val="tx2">
                    <a:lumMod val="75000"/>
                  </a:schemeClr>
                </a:solidFill>
              </a:rPr>
              <a:t>به</a:t>
            </a:r>
            <a:r>
              <a:rPr lang="en-US" dirty="0" smtClean="0">
                <a:solidFill>
                  <a:schemeClr val="tx2">
                    <a:lumMod val="75000"/>
                  </a:schemeClr>
                </a:solidFill>
              </a:rPr>
              <a:t> </a:t>
            </a:r>
            <a:r>
              <a:rPr lang="en-US" dirty="0" err="1" smtClean="0">
                <a:solidFill>
                  <a:schemeClr val="tx2">
                    <a:lumMod val="75000"/>
                  </a:schemeClr>
                </a:solidFill>
              </a:rPr>
              <a:t>معنای</a:t>
            </a:r>
            <a:r>
              <a:rPr lang="en-US" dirty="0" smtClean="0">
                <a:solidFill>
                  <a:schemeClr val="tx2">
                    <a:lumMod val="75000"/>
                  </a:schemeClr>
                </a:solidFill>
              </a:rPr>
              <a:t> »</a:t>
            </a:r>
            <a:r>
              <a:rPr lang="en-US" dirty="0" err="1" smtClean="0">
                <a:solidFill>
                  <a:schemeClr val="tx2">
                    <a:lumMod val="75000"/>
                  </a:schemeClr>
                </a:solidFill>
              </a:rPr>
              <a:t>خیر</a:t>
            </a:r>
            <a:r>
              <a:rPr lang="en-US" dirty="0" smtClean="0">
                <a:solidFill>
                  <a:schemeClr val="tx2">
                    <a:lumMod val="75000"/>
                  </a:schemeClr>
                </a:solidFill>
              </a:rPr>
              <a:t> </a:t>
            </a:r>
            <a:r>
              <a:rPr lang="en-US" dirty="0" err="1" smtClean="0">
                <a:solidFill>
                  <a:schemeClr val="tx2">
                    <a:lumMod val="75000"/>
                  </a:schemeClr>
                </a:solidFill>
              </a:rPr>
              <a:t>کثیر</a:t>
            </a:r>
            <a:r>
              <a:rPr lang="en-US" dirty="0" smtClean="0">
                <a:solidFill>
                  <a:schemeClr val="tx2">
                    <a:lumMod val="75000"/>
                  </a:schemeClr>
                </a:solidFill>
              </a:rPr>
              <a:t>«</a:t>
            </a:r>
          </a:p>
          <a:p>
            <a:endParaRPr lang="en-US" sz="2000" b="1" dirty="0" smtClean="0">
              <a:solidFill>
                <a:schemeClr val="tx2">
                  <a:lumMod val="75000"/>
                </a:schemeClr>
              </a:solidFill>
            </a:endParaRPr>
          </a:p>
          <a:p>
            <a:endParaRPr lang="en-US" dirty="0" smtClean="0"/>
          </a:p>
          <a:p>
            <a:endParaRPr lang="en-US" dirty="0"/>
          </a:p>
          <a:p>
            <a:endParaRPr lang="en-US" dirty="0"/>
          </a:p>
          <a:p>
            <a:endParaRPr lang="en-US" dirty="0" smtClean="0"/>
          </a:p>
          <a:p>
            <a:endParaRPr lang="en-US" dirty="0"/>
          </a:p>
          <a:p>
            <a:r>
              <a:rPr lang="en-US" dirty="0" err="1" smtClean="0">
                <a:solidFill>
                  <a:schemeClr val="tx2">
                    <a:lumMod val="75000"/>
                  </a:schemeClr>
                </a:solidFill>
              </a:rPr>
              <a:t>در</a:t>
            </a:r>
            <a:r>
              <a:rPr lang="en-US" dirty="0" smtClean="0">
                <a:solidFill>
                  <a:schemeClr val="tx2">
                    <a:lumMod val="75000"/>
                  </a:schemeClr>
                </a:solidFill>
              </a:rPr>
              <a:t> </a:t>
            </a:r>
            <a:r>
              <a:rPr lang="en-US" dirty="0" err="1" smtClean="0">
                <a:solidFill>
                  <a:schemeClr val="tx2">
                    <a:lumMod val="75000"/>
                  </a:schemeClr>
                </a:solidFill>
              </a:rPr>
              <a:t>نظام</a:t>
            </a:r>
            <a:r>
              <a:rPr lang="en-US" dirty="0" smtClean="0">
                <a:solidFill>
                  <a:schemeClr val="tx2">
                    <a:lumMod val="75000"/>
                  </a:schemeClr>
                </a:solidFill>
              </a:rPr>
              <a:t> </a:t>
            </a:r>
            <a:r>
              <a:rPr lang="en-US" dirty="0" err="1" smtClean="0">
                <a:solidFill>
                  <a:schemeClr val="tx2">
                    <a:lumMod val="75000"/>
                  </a:schemeClr>
                </a:solidFill>
              </a:rPr>
              <a:t>طولی</a:t>
            </a:r>
            <a:r>
              <a:rPr lang="en-US" dirty="0" smtClean="0">
                <a:solidFill>
                  <a:schemeClr val="tx2">
                    <a:lumMod val="75000"/>
                  </a:schemeClr>
                </a:solidFill>
              </a:rPr>
              <a:t> </a:t>
            </a:r>
            <a:r>
              <a:rPr lang="en-US" dirty="0" err="1" smtClean="0">
                <a:solidFill>
                  <a:schemeClr val="tx2">
                    <a:lumMod val="75000"/>
                  </a:schemeClr>
                </a:solidFill>
              </a:rPr>
              <a:t>خیر</a:t>
            </a:r>
            <a:r>
              <a:rPr lang="en-US" dirty="0" smtClean="0">
                <a:solidFill>
                  <a:schemeClr val="tx2">
                    <a:lumMod val="75000"/>
                  </a:schemeClr>
                </a:solidFill>
              </a:rPr>
              <a:t> </a:t>
            </a:r>
            <a:r>
              <a:rPr lang="en-US" dirty="0" err="1" smtClean="0">
                <a:solidFill>
                  <a:schemeClr val="tx2">
                    <a:lumMod val="75000"/>
                  </a:schemeClr>
                </a:solidFill>
              </a:rPr>
              <a:t>هر</a:t>
            </a:r>
            <a:r>
              <a:rPr lang="en-US" dirty="0" smtClean="0">
                <a:solidFill>
                  <a:schemeClr val="tx2">
                    <a:lumMod val="75000"/>
                  </a:schemeClr>
                </a:solidFill>
              </a:rPr>
              <a:t> </a:t>
            </a:r>
            <a:r>
              <a:rPr lang="en-US" dirty="0" err="1" smtClean="0">
                <a:solidFill>
                  <a:schemeClr val="tx2">
                    <a:lumMod val="75000"/>
                  </a:schemeClr>
                </a:solidFill>
              </a:rPr>
              <a:t>موجودی</a:t>
            </a:r>
            <a:r>
              <a:rPr lang="en-US" dirty="0" smtClean="0">
                <a:solidFill>
                  <a:schemeClr val="tx2">
                    <a:lumMod val="75000"/>
                  </a:schemeClr>
                </a:solidFill>
              </a:rPr>
              <a:t> </a:t>
            </a:r>
            <a:r>
              <a:rPr lang="en-US" dirty="0" err="1" smtClean="0">
                <a:solidFill>
                  <a:schemeClr val="tx2">
                    <a:lumMod val="75000"/>
                  </a:schemeClr>
                </a:solidFill>
              </a:rPr>
              <a:t>برای</a:t>
            </a:r>
            <a:r>
              <a:rPr lang="en-US" dirty="0" smtClean="0">
                <a:solidFill>
                  <a:schemeClr val="tx2">
                    <a:lumMod val="75000"/>
                  </a:schemeClr>
                </a:solidFill>
              </a:rPr>
              <a:t> </a:t>
            </a:r>
            <a:r>
              <a:rPr lang="en-US" dirty="0" err="1" smtClean="0">
                <a:solidFill>
                  <a:schemeClr val="tx2">
                    <a:lumMod val="75000"/>
                  </a:schemeClr>
                </a:solidFill>
              </a:rPr>
              <a:t>انسان</a:t>
            </a:r>
            <a:r>
              <a:rPr lang="en-US" dirty="0" smtClean="0">
                <a:solidFill>
                  <a:schemeClr val="tx2">
                    <a:lumMod val="75000"/>
                  </a:schemeClr>
                </a:solidFill>
              </a:rPr>
              <a:t> </a:t>
            </a:r>
            <a:r>
              <a:rPr lang="en-US" dirty="0" err="1" smtClean="0">
                <a:solidFill>
                  <a:schemeClr val="tx2">
                    <a:lumMod val="75000"/>
                  </a:schemeClr>
                </a:solidFill>
              </a:rPr>
              <a:t>به</a:t>
            </a:r>
            <a:r>
              <a:rPr lang="en-US" dirty="0" smtClean="0">
                <a:solidFill>
                  <a:schemeClr val="tx2">
                    <a:lumMod val="75000"/>
                  </a:schemeClr>
                </a:solidFill>
              </a:rPr>
              <a:t> </a:t>
            </a:r>
            <a:r>
              <a:rPr lang="en-US" dirty="0" err="1" smtClean="0">
                <a:solidFill>
                  <a:schemeClr val="tx2">
                    <a:lumMod val="75000"/>
                  </a:schemeClr>
                </a:solidFill>
              </a:rPr>
              <a:t>اندازه</a:t>
            </a:r>
            <a:endParaRPr lang="en-US" dirty="0" smtClean="0">
              <a:solidFill>
                <a:schemeClr val="tx2">
                  <a:lumMod val="75000"/>
                </a:schemeClr>
              </a:solidFill>
            </a:endParaRPr>
          </a:p>
          <a:p>
            <a:r>
              <a:rPr lang="en-US" dirty="0" err="1" smtClean="0">
                <a:solidFill>
                  <a:schemeClr val="tx2">
                    <a:lumMod val="75000"/>
                  </a:schemeClr>
                </a:solidFill>
              </a:rPr>
              <a:t>بی</a:t>
            </a:r>
            <a:r>
              <a:rPr lang="en-US" dirty="0" err="1">
                <a:solidFill>
                  <a:schemeClr val="tx2">
                    <a:lumMod val="75000"/>
                  </a:schemeClr>
                </a:solidFill>
              </a:rPr>
              <a:t>‌</a:t>
            </a:r>
            <a:r>
              <a:rPr lang="en-US" dirty="0" err="1" smtClean="0">
                <a:solidFill>
                  <a:schemeClr val="tx2">
                    <a:lumMod val="75000"/>
                  </a:schemeClr>
                </a:solidFill>
              </a:rPr>
              <a:t>نهایت</a:t>
            </a:r>
            <a:r>
              <a:rPr lang="en-US" dirty="0" smtClean="0">
                <a:solidFill>
                  <a:schemeClr val="tx2">
                    <a:lumMod val="75000"/>
                  </a:schemeClr>
                </a:solidFill>
              </a:rPr>
              <a:t> </a:t>
            </a:r>
            <a:r>
              <a:rPr lang="en-US" dirty="0" err="1" smtClean="0">
                <a:solidFill>
                  <a:schemeClr val="tx2">
                    <a:lumMod val="75000"/>
                  </a:schemeClr>
                </a:solidFill>
              </a:rPr>
              <a:t>توسع</a:t>
            </a:r>
            <a:r>
              <a:rPr lang="en-US" dirty="0" smtClean="0">
                <a:solidFill>
                  <a:schemeClr val="tx2">
                    <a:lumMod val="75000"/>
                  </a:schemeClr>
                </a:solidFill>
              </a:rPr>
              <a:t> و </a:t>
            </a:r>
            <a:r>
              <a:rPr lang="en-US" dirty="0" err="1" smtClean="0">
                <a:solidFill>
                  <a:schemeClr val="tx2">
                    <a:lumMod val="75000"/>
                  </a:schemeClr>
                </a:solidFill>
              </a:rPr>
              <a:t>قدرت</a:t>
            </a:r>
            <a:r>
              <a:rPr lang="en-US" dirty="0" smtClean="0">
                <a:solidFill>
                  <a:schemeClr val="tx2">
                    <a:lumMod val="75000"/>
                  </a:schemeClr>
                </a:solidFill>
              </a:rPr>
              <a:t> </a:t>
            </a:r>
            <a:r>
              <a:rPr lang="en-US" dirty="0" err="1" smtClean="0">
                <a:solidFill>
                  <a:schemeClr val="tx2">
                    <a:lumMod val="75000"/>
                  </a:schemeClr>
                </a:solidFill>
              </a:rPr>
              <a:t>خیر‌آفرینی</a:t>
            </a:r>
            <a:r>
              <a:rPr lang="en-US" dirty="0" smtClean="0">
                <a:solidFill>
                  <a:schemeClr val="tx2">
                    <a:lumMod val="75000"/>
                  </a:schemeClr>
                </a:solidFill>
              </a:rPr>
              <a:t> </a:t>
            </a:r>
            <a:r>
              <a:rPr lang="en-US" dirty="0" err="1" smtClean="0">
                <a:solidFill>
                  <a:schemeClr val="tx2">
                    <a:lumMod val="75000"/>
                  </a:schemeClr>
                </a:solidFill>
              </a:rPr>
              <a:t>خواهد</a:t>
            </a:r>
            <a:r>
              <a:rPr lang="en-US" dirty="0" smtClean="0">
                <a:solidFill>
                  <a:schemeClr val="tx2">
                    <a:lumMod val="75000"/>
                  </a:schemeClr>
                </a:solidFill>
              </a:rPr>
              <a:t> </a:t>
            </a:r>
            <a:r>
              <a:rPr lang="en-US" dirty="0" err="1" smtClean="0">
                <a:solidFill>
                  <a:schemeClr val="tx2">
                    <a:lumMod val="75000"/>
                  </a:schemeClr>
                </a:solidFill>
              </a:rPr>
              <a:t>داشت</a:t>
            </a:r>
            <a:r>
              <a:rPr lang="en-US" dirty="0" smtClean="0">
                <a:solidFill>
                  <a:schemeClr val="tx2">
                    <a:lumMod val="75000"/>
                  </a:schemeClr>
                </a:solidFill>
              </a:rPr>
              <a:t>، </a:t>
            </a:r>
            <a:r>
              <a:rPr lang="en-US" dirty="0" err="1" smtClean="0">
                <a:solidFill>
                  <a:schemeClr val="tx2">
                    <a:lumMod val="75000"/>
                  </a:schemeClr>
                </a:solidFill>
              </a:rPr>
              <a:t>به</a:t>
            </a:r>
            <a:endParaRPr lang="en-US" dirty="0">
              <a:solidFill>
                <a:schemeClr val="tx2">
                  <a:lumMod val="75000"/>
                </a:schemeClr>
              </a:solidFill>
            </a:endParaRPr>
          </a:p>
          <a:p>
            <a:r>
              <a:rPr lang="en-US" dirty="0" err="1" smtClean="0">
                <a:solidFill>
                  <a:schemeClr val="tx2">
                    <a:lumMod val="75000"/>
                  </a:schemeClr>
                </a:solidFill>
              </a:rPr>
              <a:t>همین</a:t>
            </a:r>
            <a:r>
              <a:rPr lang="en-US" dirty="0" smtClean="0">
                <a:solidFill>
                  <a:schemeClr val="tx2">
                    <a:lumMod val="75000"/>
                  </a:schemeClr>
                </a:solidFill>
              </a:rPr>
              <a:t> </a:t>
            </a:r>
            <a:r>
              <a:rPr lang="en-US" dirty="0" err="1" smtClean="0">
                <a:solidFill>
                  <a:schemeClr val="tx2">
                    <a:lumMod val="75000"/>
                  </a:schemeClr>
                </a:solidFill>
              </a:rPr>
              <a:t>دلیل</a:t>
            </a:r>
            <a:r>
              <a:rPr lang="en-US" dirty="0" smtClean="0">
                <a:solidFill>
                  <a:schemeClr val="tx2">
                    <a:lumMod val="75000"/>
                  </a:schemeClr>
                </a:solidFill>
              </a:rPr>
              <a:t> </a:t>
            </a:r>
            <a:r>
              <a:rPr lang="en-US" dirty="0" err="1" smtClean="0">
                <a:solidFill>
                  <a:schemeClr val="tx2">
                    <a:lumMod val="75000"/>
                  </a:schemeClr>
                </a:solidFill>
              </a:rPr>
              <a:t>در</a:t>
            </a:r>
            <a:r>
              <a:rPr lang="en-US" dirty="0" smtClean="0">
                <a:solidFill>
                  <a:schemeClr val="tx2">
                    <a:lumMod val="75000"/>
                  </a:schemeClr>
                </a:solidFill>
              </a:rPr>
              <a:t> </a:t>
            </a:r>
            <a:r>
              <a:rPr lang="en-US" dirty="0" err="1" smtClean="0">
                <a:solidFill>
                  <a:schemeClr val="tx2">
                    <a:lumMod val="75000"/>
                  </a:schemeClr>
                </a:solidFill>
              </a:rPr>
              <a:t>هر</a:t>
            </a:r>
            <a:r>
              <a:rPr lang="en-US" dirty="0" smtClean="0">
                <a:solidFill>
                  <a:schemeClr val="tx2">
                    <a:lumMod val="75000"/>
                  </a:schemeClr>
                </a:solidFill>
              </a:rPr>
              <a:t> </a:t>
            </a:r>
            <a:r>
              <a:rPr lang="en-US" dirty="0" err="1" smtClean="0">
                <a:solidFill>
                  <a:schemeClr val="tx2">
                    <a:lumMod val="75000"/>
                  </a:schemeClr>
                </a:solidFill>
              </a:rPr>
              <a:t>لحظه</a:t>
            </a:r>
            <a:r>
              <a:rPr lang="en-US" dirty="0" smtClean="0">
                <a:solidFill>
                  <a:schemeClr val="tx2">
                    <a:lumMod val="75000"/>
                  </a:schemeClr>
                </a:solidFill>
              </a:rPr>
              <a:t> </a:t>
            </a:r>
            <a:r>
              <a:rPr lang="en-US" dirty="0" err="1" smtClean="0">
                <a:solidFill>
                  <a:schemeClr val="tx2">
                    <a:lumMod val="75000"/>
                  </a:schemeClr>
                </a:solidFill>
              </a:rPr>
              <a:t>می</a:t>
            </a:r>
            <a:r>
              <a:rPr lang="en-US" dirty="0" smtClean="0">
                <a:solidFill>
                  <a:schemeClr val="tx2">
                    <a:lumMod val="75000"/>
                  </a:schemeClr>
                </a:solidFill>
              </a:rPr>
              <a:t> </a:t>
            </a:r>
            <a:r>
              <a:rPr lang="en-US" dirty="0" err="1" smtClean="0">
                <a:solidFill>
                  <a:schemeClr val="tx2">
                    <a:lumMod val="75000"/>
                  </a:schemeClr>
                </a:solidFill>
              </a:rPr>
              <a:t>تواند</a:t>
            </a:r>
            <a:r>
              <a:rPr lang="en-US" dirty="0" smtClean="0">
                <a:solidFill>
                  <a:schemeClr val="tx2">
                    <a:lumMod val="75000"/>
                  </a:schemeClr>
                </a:solidFill>
              </a:rPr>
              <a:t> </a:t>
            </a:r>
            <a:r>
              <a:rPr lang="en-US" dirty="0" err="1" smtClean="0">
                <a:solidFill>
                  <a:schemeClr val="tx2">
                    <a:lumMod val="75000"/>
                  </a:schemeClr>
                </a:solidFill>
              </a:rPr>
              <a:t>سببی</a:t>
            </a:r>
            <a:r>
              <a:rPr lang="en-US" dirty="0" smtClean="0">
                <a:solidFill>
                  <a:schemeClr val="tx2">
                    <a:lumMod val="75000"/>
                  </a:schemeClr>
                </a:solidFill>
              </a:rPr>
              <a:t> </a:t>
            </a:r>
            <a:r>
              <a:rPr lang="en-US" dirty="0" err="1" smtClean="0">
                <a:solidFill>
                  <a:schemeClr val="tx2">
                    <a:lumMod val="75000"/>
                  </a:schemeClr>
                </a:solidFill>
              </a:rPr>
              <a:t>برای</a:t>
            </a:r>
            <a:r>
              <a:rPr lang="en-US" dirty="0" smtClean="0">
                <a:solidFill>
                  <a:schemeClr val="tx2">
                    <a:lumMod val="75000"/>
                  </a:schemeClr>
                </a:solidFill>
              </a:rPr>
              <a:t> </a:t>
            </a:r>
            <a:r>
              <a:rPr lang="en-US" dirty="0" err="1" smtClean="0">
                <a:solidFill>
                  <a:schemeClr val="tx2">
                    <a:lumMod val="75000"/>
                  </a:schemeClr>
                </a:solidFill>
              </a:rPr>
              <a:t>او</a:t>
            </a:r>
            <a:r>
              <a:rPr lang="en-US" dirty="0" smtClean="0">
                <a:solidFill>
                  <a:schemeClr val="tx2">
                    <a:lumMod val="75000"/>
                  </a:schemeClr>
                </a:solidFill>
              </a:rPr>
              <a:t> </a:t>
            </a:r>
            <a:r>
              <a:rPr lang="en-US" dirty="0" err="1" smtClean="0">
                <a:solidFill>
                  <a:schemeClr val="tx2">
                    <a:lumMod val="75000"/>
                  </a:schemeClr>
                </a:solidFill>
              </a:rPr>
              <a:t>در</a:t>
            </a:r>
            <a:r>
              <a:rPr lang="en-US" dirty="0" smtClean="0">
                <a:solidFill>
                  <a:schemeClr val="tx2">
                    <a:lumMod val="75000"/>
                  </a:schemeClr>
                </a:solidFill>
              </a:rPr>
              <a:t> </a:t>
            </a:r>
            <a:r>
              <a:rPr lang="en-US" dirty="0" err="1" smtClean="0">
                <a:solidFill>
                  <a:schemeClr val="tx2">
                    <a:lumMod val="75000"/>
                  </a:schemeClr>
                </a:solidFill>
              </a:rPr>
              <a:t>تولید</a:t>
            </a:r>
            <a:r>
              <a:rPr lang="en-US" dirty="0" smtClean="0">
                <a:solidFill>
                  <a:schemeClr val="tx2">
                    <a:lumMod val="75000"/>
                  </a:schemeClr>
                </a:solidFill>
              </a:rPr>
              <a:t> </a:t>
            </a:r>
            <a:r>
              <a:rPr lang="en-US" dirty="0" err="1" smtClean="0">
                <a:solidFill>
                  <a:schemeClr val="tx2">
                    <a:lumMod val="75000"/>
                  </a:schemeClr>
                </a:solidFill>
              </a:rPr>
              <a:t>احسن</a:t>
            </a:r>
            <a:r>
              <a:rPr lang="en-US" dirty="0" smtClean="0">
                <a:solidFill>
                  <a:schemeClr val="tx2">
                    <a:lumMod val="75000"/>
                  </a:schemeClr>
                </a:solidFill>
              </a:rPr>
              <a:t> </a:t>
            </a:r>
            <a:r>
              <a:rPr lang="en-US" dirty="0" err="1" smtClean="0">
                <a:solidFill>
                  <a:schemeClr val="tx2">
                    <a:lumMod val="75000"/>
                  </a:schemeClr>
                </a:solidFill>
              </a:rPr>
              <a:t>عمل</a:t>
            </a:r>
            <a:r>
              <a:rPr lang="en-US" dirty="0" smtClean="0">
                <a:solidFill>
                  <a:schemeClr val="tx2">
                    <a:lumMod val="75000"/>
                  </a:schemeClr>
                </a:solidFill>
              </a:rPr>
              <a:t> </a:t>
            </a:r>
            <a:r>
              <a:rPr lang="en-US" dirty="0" err="1" smtClean="0">
                <a:solidFill>
                  <a:schemeClr val="tx2">
                    <a:lumMod val="75000"/>
                  </a:schemeClr>
                </a:solidFill>
              </a:rPr>
              <a:t>باشد</a:t>
            </a:r>
            <a:r>
              <a:rPr lang="en-US" dirty="0" smtClean="0">
                <a:solidFill>
                  <a:schemeClr val="tx2">
                    <a:lumMod val="75000"/>
                  </a:schemeClr>
                </a:solidFill>
              </a:rPr>
              <a:t>.</a:t>
            </a:r>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801100" y="200151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1432658" y="2400327"/>
            <a:ext cx="7105502" cy="1200329"/>
          </a:xfrm>
          <a:prstGeom prst="rect">
            <a:avLst/>
          </a:prstGeom>
        </p:spPr>
        <p:txBody>
          <a:bodyPr wrap="square">
            <a:spAutoFit/>
          </a:bodyPr>
          <a:lstStyle/>
          <a:p>
            <a:pPr algn="just"/>
            <a:r>
              <a:rPr lang="fa-IR" sz="2400" dirty="0">
                <a:cs typeface="Adobe Arabic" panose="02040503050201020203"/>
              </a:rPr>
              <a:t> </a:t>
            </a:r>
            <a:endParaRPr lang="en-US" sz="2400" b="1" dirty="0">
              <a:solidFill>
                <a:srgbClr val="00B050"/>
              </a:solidFill>
              <a:cs typeface="Adobe Arabic" panose="02040503050201020203"/>
            </a:endParaRPr>
          </a:p>
          <a:p>
            <a:pPr algn="just"/>
            <a:r>
              <a:rPr lang="fa-IR" sz="2400" b="1" dirty="0">
                <a:solidFill>
                  <a:srgbClr val="00B050"/>
                </a:solidFill>
                <a:cs typeface="Adobe Arabic" panose="02040503050201020203"/>
              </a:rPr>
              <a:t>تَبارَكَ الَّذي بِيَدِهِ الْمُلْكُ وَ هُوَ عَلى‏ كُلِّ شَيْ‏ءٍ قَديرٌ الَّذي خَلَقَ الْمَوْتَ وَ </a:t>
            </a:r>
            <a:r>
              <a:rPr lang="fa-IR" sz="2400" b="1" dirty="0" smtClean="0">
                <a:solidFill>
                  <a:srgbClr val="00B050"/>
                </a:solidFill>
                <a:cs typeface="Adobe Arabic" panose="02040503050201020203"/>
              </a:rPr>
              <a:t>الْحَياةَ لِيَبْلُوَكُمْ </a:t>
            </a:r>
            <a:r>
              <a:rPr lang="fa-IR" sz="2400" b="1" dirty="0">
                <a:solidFill>
                  <a:srgbClr val="00B050"/>
                </a:solidFill>
                <a:cs typeface="Adobe Arabic" panose="02040503050201020203"/>
              </a:rPr>
              <a:t>أَيُّكُمْ أَحْسَنُ </a:t>
            </a:r>
            <a:r>
              <a:rPr lang="fa-IR" sz="2400" b="1" dirty="0" smtClean="0">
                <a:solidFill>
                  <a:srgbClr val="00B050"/>
                </a:solidFill>
                <a:cs typeface="Adobe Arabic" panose="02040503050201020203"/>
              </a:rPr>
              <a:t>عَمَلاً هُوَ الْعَزيزُ الْغَفُورُ </a:t>
            </a:r>
            <a:endParaRPr lang="en-US" sz="2400" b="1" dirty="0">
              <a:solidFill>
                <a:srgbClr val="00B050"/>
              </a:solidFill>
              <a:cs typeface="Adobe Arabic" panose="02040503050201020203"/>
            </a:endParaRPr>
          </a:p>
        </p:txBody>
      </p:sp>
      <p:sp>
        <p:nvSpPr>
          <p:cNvPr id="6" name="Rectangle 5"/>
          <p:cNvSpPr/>
          <p:nvPr/>
        </p:nvSpPr>
        <p:spPr>
          <a:xfrm>
            <a:off x="1605891" y="3689491"/>
            <a:ext cx="2401618" cy="369332"/>
          </a:xfrm>
          <a:prstGeom prst="rect">
            <a:avLst/>
          </a:prstGeom>
        </p:spPr>
        <p:txBody>
          <a:bodyPr wrap="none">
            <a:spAutoFit/>
          </a:bodyPr>
          <a:lstStyle/>
          <a:p>
            <a:r>
              <a:rPr lang="fa-IR" dirty="0">
                <a:solidFill>
                  <a:schemeClr val="accent6">
                    <a:lumMod val="50000"/>
                  </a:schemeClr>
                </a:solidFill>
                <a:cs typeface="Adobe Arabic" panose="02040503050201020203"/>
              </a:rPr>
              <a:t>سوره مبارکه ملک، آیات 1-2</a:t>
            </a:r>
            <a:endParaRPr lang="en-US" sz="2400" dirty="0">
              <a:cs typeface="Adobe Arabic" panose="02040503050201020203"/>
            </a:endParaRPr>
          </a:p>
        </p:txBody>
      </p:sp>
    </p:spTree>
    <p:extLst>
      <p:ext uri="{BB962C8B-B14F-4D97-AF65-F5344CB8AC3E}">
        <p14:creationId xmlns:p14="http://schemas.microsoft.com/office/powerpoint/2010/main" val="18879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wipe(right)">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right)">
                                      <p:cBhvr>
                                        <p:cTn id="29" dur="50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4" presetClass="entr" presetSubtype="5"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vertical)">
                                      <p:cBhvr>
                                        <p:cTn id="40" dur="500"/>
                                        <p:tgtEl>
                                          <p:spTgt spid="10"/>
                                        </p:tgtEl>
                                      </p:cBhvr>
                                    </p:animEffect>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18">
                                            <p:txEl>
                                              <p:pRg st="9" end="9"/>
                                            </p:txEl>
                                          </p:spTgt>
                                        </p:tgtEl>
                                        <p:attrNameLst>
                                          <p:attrName>style.visibility</p:attrName>
                                        </p:attrNameLst>
                                      </p:cBhvr>
                                      <p:to>
                                        <p:strVal val="visible"/>
                                      </p:to>
                                    </p:set>
                                    <p:animEffect transition="in" filter="wipe(right)">
                                      <p:cBhvr>
                                        <p:cTn id="44" dur="500"/>
                                        <p:tgtEl>
                                          <p:spTgt spid="18">
                                            <p:txEl>
                                              <p:pRg st="9" end="9"/>
                                            </p:txEl>
                                          </p:spTgt>
                                        </p:tgtEl>
                                      </p:cBhvr>
                                    </p:animEffect>
                                  </p:childTnLst>
                                </p:cTn>
                              </p:par>
                              <p:par>
                                <p:cTn id="45" presetID="22" presetClass="entr" presetSubtype="2" fill="hold" nodeType="withEffect">
                                  <p:stCondLst>
                                    <p:cond delay="0"/>
                                  </p:stCondLst>
                                  <p:childTnLst>
                                    <p:set>
                                      <p:cBhvr>
                                        <p:cTn id="46" dur="1" fill="hold">
                                          <p:stCondLst>
                                            <p:cond delay="0"/>
                                          </p:stCondLst>
                                        </p:cTn>
                                        <p:tgtEl>
                                          <p:spTgt spid="18">
                                            <p:txEl>
                                              <p:pRg st="10" end="10"/>
                                            </p:txEl>
                                          </p:spTgt>
                                        </p:tgtEl>
                                        <p:attrNameLst>
                                          <p:attrName>style.visibility</p:attrName>
                                        </p:attrNameLst>
                                      </p:cBhvr>
                                      <p:to>
                                        <p:strVal val="visible"/>
                                      </p:to>
                                    </p:set>
                                    <p:animEffect transition="in" filter="wipe(right)">
                                      <p:cBhvr>
                                        <p:cTn id="47" dur="500"/>
                                        <p:tgtEl>
                                          <p:spTgt spid="18">
                                            <p:txEl>
                                              <p:pRg st="10" end="10"/>
                                            </p:txEl>
                                          </p:spTgt>
                                        </p:tgtEl>
                                      </p:cBhvr>
                                    </p:animEffect>
                                  </p:childTnLst>
                                </p:cTn>
                              </p:par>
                              <p:par>
                                <p:cTn id="48" presetID="22" presetClass="entr" presetSubtype="2" fill="hold" nodeType="withEffect">
                                  <p:stCondLst>
                                    <p:cond delay="0"/>
                                  </p:stCondLst>
                                  <p:childTnLst>
                                    <p:set>
                                      <p:cBhvr>
                                        <p:cTn id="49" dur="1" fill="hold">
                                          <p:stCondLst>
                                            <p:cond delay="0"/>
                                          </p:stCondLst>
                                        </p:cTn>
                                        <p:tgtEl>
                                          <p:spTgt spid="18">
                                            <p:txEl>
                                              <p:pRg st="11" end="11"/>
                                            </p:txEl>
                                          </p:spTgt>
                                        </p:tgtEl>
                                        <p:attrNameLst>
                                          <p:attrName>style.visibility</p:attrName>
                                        </p:attrNameLst>
                                      </p:cBhvr>
                                      <p:to>
                                        <p:strVal val="visible"/>
                                      </p:to>
                                    </p:set>
                                    <p:animEffect transition="in" filter="wipe(right)">
                                      <p:cBhvr>
                                        <p:cTn id="50" dur="500"/>
                                        <p:tgtEl>
                                          <p:spTgt spid="18">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P spid="19" grpId="0" animBg="1"/>
      <p:bldP spid="4" grpId="0"/>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57146" y="14091"/>
            <a:ext cx="3182353"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966197" y="33873"/>
            <a:ext cx="3473302"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خیر</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پدید‌آورنده</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سبیل</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خدا</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6" name="Rectangle 5"/>
          <p:cNvSpPr/>
          <p:nvPr/>
        </p:nvSpPr>
        <p:spPr>
          <a:xfrm>
            <a:off x="425769" y="1049313"/>
            <a:ext cx="8299131" cy="892552"/>
          </a:xfrm>
          <a:prstGeom prst="rect">
            <a:avLst/>
          </a:prstGeom>
        </p:spPr>
        <p:txBody>
          <a:bodyPr wrap="none">
            <a:spAutoFit/>
          </a:bodyPr>
          <a:lstStyle/>
          <a:p>
            <a:r>
              <a:rPr lang="fa-IR" sz="2600" dirty="0">
                <a:solidFill>
                  <a:schemeClr val="tx2">
                    <a:lumMod val="75000"/>
                  </a:schemeClr>
                </a:solidFill>
                <a:latin typeface="Adobe Arabic" pitchFamily="18" charset="-78"/>
                <a:cs typeface="Adobe Arabic" pitchFamily="18" charset="-78"/>
              </a:rPr>
              <a:t>سبیل خدا به معنای راهی است که انسان در مراتب به سمت کمال طی می‌کند.</a:t>
            </a:r>
            <a:endParaRPr lang="en-US" sz="2600" dirty="0">
              <a:solidFill>
                <a:schemeClr val="tx2">
                  <a:lumMod val="75000"/>
                </a:schemeClr>
              </a:solidFill>
              <a:latin typeface="Adobe Arabic" pitchFamily="18" charset="-78"/>
              <a:cs typeface="Adobe Arabic" pitchFamily="18" charset="-78"/>
            </a:endParaRPr>
          </a:p>
          <a:p>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354617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righ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61746" y="13395"/>
            <a:ext cx="4477753"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003300" y="33873"/>
            <a:ext cx="4438502"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قرآن</a:t>
            </a:r>
            <a:r>
              <a:rPr lang="en-US" dirty="0">
                <a:solidFill>
                  <a:schemeClr val="accent1">
                    <a:lumMod val="75000"/>
                  </a:schemeClr>
                </a:solidFill>
                <a:cs typeface="Adobe Arabic" panose="02040503050201020203"/>
              </a:rPr>
              <a:t> و </a:t>
            </a:r>
            <a:r>
              <a:rPr lang="en-US" dirty="0" err="1">
                <a:solidFill>
                  <a:schemeClr val="accent1">
                    <a:lumMod val="75000"/>
                  </a:schemeClr>
                </a:solidFill>
                <a:cs typeface="Adobe Arabic" panose="02040503050201020203"/>
              </a:rPr>
              <a:t>عترت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دلالت</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دهنده</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به</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2" name="Rectangle 1"/>
          <p:cNvSpPr/>
          <p:nvPr/>
        </p:nvSpPr>
        <p:spPr>
          <a:xfrm>
            <a:off x="673100" y="1002437"/>
            <a:ext cx="8051800" cy="2092881"/>
          </a:xfrm>
          <a:prstGeom prst="rect">
            <a:avLst/>
          </a:prstGeom>
        </p:spPr>
        <p:txBody>
          <a:bodyPr wrap="square">
            <a:spAutoFit/>
          </a:bodyPr>
          <a:lstStyle/>
          <a:p>
            <a:pPr algn="just"/>
            <a:r>
              <a:rPr lang="fa-IR" sz="2600" dirty="0">
                <a:solidFill>
                  <a:schemeClr val="tx2">
                    <a:lumMod val="75000"/>
                  </a:schemeClr>
                </a:solidFill>
                <a:latin typeface="Adobe Arabic" pitchFamily="18" charset="-78"/>
                <a:cs typeface="Adobe Arabic" pitchFamily="18" charset="-78"/>
              </a:rPr>
              <a:t>قرآن به عنوان کلام خدا نازل شده است تا عبد به مولای حقیقی خود متصل شود. لذا در این کتاب شریف مجموعه دستورالعمل‌هایی که به انسان داده شده است تا بتواند خیرات را بشناسد و از موقعیت‌های موجود خود خیرها را شناسایی و گزینش نماید. شرط بهر‌مندی از این کتاب عظیم تقوای الهی و قیام برای حرکت به سمت خداست</a:t>
            </a:r>
            <a:r>
              <a:rPr lang="en-US" sz="2600" dirty="0">
                <a:solidFill>
                  <a:schemeClr val="tx2">
                    <a:lumMod val="75000"/>
                  </a:schemeClr>
                </a:solidFill>
                <a:latin typeface="Adobe Arabic" pitchFamily="18" charset="-78"/>
                <a:cs typeface="Adobe Arabic" pitchFamily="18" charset="-78"/>
              </a:rPr>
              <a:t>.</a:t>
            </a:r>
          </a:p>
        </p:txBody>
      </p:sp>
    </p:spTree>
    <p:extLst>
      <p:ext uri="{BB962C8B-B14F-4D97-AF65-F5344CB8AC3E}">
        <p14:creationId xmlns:p14="http://schemas.microsoft.com/office/powerpoint/2010/main" val="96740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P spid="2"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768600" y="13393"/>
            <a:ext cx="26708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968500" y="33873"/>
            <a:ext cx="3473302"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نماز</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نمادی</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برای</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2" name="Rectangle 1"/>
          <p:cNvSpPr/>
          <p:nvPr/>
        </p:nvSpPr>
        <p:spPr>
          <a:xfrm>
            <a:off x="673100" y="1002437"/>
            <a:ext cx="8051800" cy="1661993"/>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در صورت اهتمام به آن به عنوان بهترین عمل می‌تواند بستر تحقق بقیه خیرات نیز باشد،‌ هر خیری که خود را به نماز شبیه‌تر نماید به بقا و دوام و اثربخشی بیشتری راه پیدا می‌کند.   </a:t>
            </a:r>
            <a:endParaRPr lang="en-US" sz="2600" dirty="0">
              <a:solidFill>
                <a:schemeClr val="tx2">
                  <a:lumMod val="75000"/>
                </a:schemeClr>
              </a:solidFill>
              <a:latin typeface="Adobe Arabic" pitchFamily="18" charset="-78"/>
              <a:cs typeface="Adobe Arabic" pitchFamily="18" charset="-78"/>
            </a:endParaRPr>
          </a:p>
          <a:p>
            <a:endParaRPr lang="en-US" sz="2400" dirty="0">
              <a:solidFill>
                <a:srgbClr val="EEECE1">
                  <a:lumMod val="50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17063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righ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6992735" y="1045530"/>
            <a:ext cx="1699504" cy="537455"/>
          </a:xfrm>
          <a:prstGeom prst="rect">
            <a:avLst/>
          </a:prstGeom>
        </p:spPr>
        <p:txBody>
          <a:bodyPr wrap="none">
            <a:spAutoFit/>
          </a:bodyPr>
          <a:lstStyle/>
          <a:p>
            <a:pPr algn="just">
              <a:lnSpc>
                <a:spcPct val="115000"/>
              </a:lnSpc>
              <a:tabLst>
                <a:tab pos="5731510" algn="l"/>
              </a:tabLst>
            </a:pPr>
            <a:r>
              <a:rPr lang="fa-IR" sz="2600" b="1" dirty="0">
                <a:solidFill>
                  <a:schemeClr val="tx2">
                    <a:lumMod val="75000"/>
                  </a:schemeClr>
                </a:solidFill>
                <a:latin typeface="Adobe Arabic" pitchFamily="18" charset="-78"/>
                <a:cs typeface="Adobe Arabic" pitchFamily="18" charset="-78"/>
              </a:rPr>
              <a:t>دوره اول رشد</a:t>
            </a:r>
            <a:endParaRPr lang="en-US" sz="2600" b="1" dirty="0">
              <a:solidFill>
                <a:schemeClr val="tx2">
                  <a:lumMod val="75000"/>
                </a:schemeClr>
              </a:solidFill>
              <a:latin typeface="Adobe Arabic" pitchFamily="18" charset="-78"/>
              <a:cs typeface="Adobe Arabic" pitchFamily="18" charset="-78"/>
            </a:endParaRPr>
          </a:p>
        </p:txBody>
      </p:sp>
      <p:sp>
        <p:nvSpPr>
          <p:cNvPr id="7" name="Rectangle 6"/>
          <p:cNvSpPr/>
          <p:nvPr/>
        </p:nvSpPr>
        <p:spPr>
          <a:xfrm>
            <a:off x="176587" y="1956294"/>
            <a:ext cx="8559800" cy="2853089"/>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دوره اول زندگی انسان را که از قبل تولد تا تکلم است، می‌توان دوره «تفصیل خیر»  نام گذاشت. قرب خدا در این دوره با متمایز دیدن مسائل آغاز می‌شود و به تدریج این تمایز دارای ابعاد گسترده‌تری می‌شود. </a:t>
            </a:r>
          </a:p>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نماز در این دوره نمادی برای تفصیل است. در این تفصیل اجزای مختلف نماز و شرایط تحقق آن مورد توجه است که به تدریج در مراتب بعدی این تفصیل دارای عظمت بیشتری می‌گردد.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534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2700" y="-1"/>
            <a:ext cx="288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ویژگی های خیر در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3" name="Rectangle 2"/>
          <p:cNvSpPr/>
          <p:nvPr/>
        </p:nvSpPr>
        <p:spPr>
          <a:xfrm>
            <a:off x="419100" y="784030"/>
            <a:ext cx="8382000" cy="5613845"/>
          </a:xfrm>
          <a:prstGeom prst="rect">
            <a:avLst/>
          </a:prstGeom>
        </p:spPr>
        <p:txBody>
          <a:bodyPr wrap="square">
            <a:spAutoFit/>
          </a:bodyPr>
          <a:lstStyle/>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یازدهم: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خیر امری است که در آن هم سبقت گرفتن و هم سرعت گرفتن موضوعیت دارد. طبیعتاً هرچه انسان به خیر بودن یک چیز علم و یا یقین پیدا کند و لزوم دستیابی به منفعت برایش مهم شود، نسبت به انجام آن سرعت پیدا می‌کند. این حقیقت تا آنجا ادامه می‌یابد که انسان سعی می‌کند از سرعت گرفتن خود نیز سرعت بگیرد، و به تعبیری خودش از خودش در انجام خیر سبقت بجوید.</a:t>
            </a:r>
            <a:endParaRPr lang="fa-IR" sz="2600"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دوازدهم:‌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انجام کامل فرایند خیرشناسی و تحقق آن، تجلی کاملی از حکمت به شمار می‌رود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سیزدهم: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مواردی چون پوشانندگی، فلاح، تثبیت، طهارت و در نهایت خیر شدن خود وجود انسان، از آثار بسیار مهم خیرشناسی و به‌کار گرفتن آن به شمار می‌روند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3491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6915133" y="982243"/>
            <a:ext cx="1887056" cy="537455"/>
          </a:xfrm>
          <a:prstGeom prst="rect">
            <a:avLst/>
          </a:prstGeom>
        </p:spPr>
        <p:txBody>
          <a:bodyPr wrap="none">
            <a:spAutoFit/>
          </a:bodyPr>
          <a:lstStyle/>
          <a:p>
            <a:pPr algn="just">
              <a:lnSpc>
                <a:spcPct val="115000"/>
              </a:lnSpc>
              <a:tabLst>
                <a:tab pos="5731510" algn="l"/>
              </a:tabLst>
            </a:pPr>
            <a:r>
              <a:rPr lang="fa-IR" sz="2600" b="1" dirty="0">
                <a:solidFill>
                  <a:schemeClr val="tx2">
                    <a:lumMod val="75000"/>
                  </a:schemeClr>
                </a:solidFill>
                <a:latin typeface="Adobe Arabic" pitchFamily="18" charset="-78"/>
                <a:cs typeface="Adobe Arabic" pitchFamily="18" charset="-78"/>
              </a:rPr>
              <a:t>دوره </a:t>
            </a:r>
            <a:r>
              <a:rPr lang="fa-IR" sz="2600" b="1" dirty="0" smtClean="0">
                <a:solidFill>
                  <a:schemeClr val="tx2">
                    <a:lumMod val="75000"/>
                  </a:schemeClr>
                </a:solidFill>
                <a:latin typeface="Adobe Arabic" pitchFamily="18" charset="-78"/>
                <a:cs typeface="Adobe Arabic" pitchFamily="18" charset="-78"/>
              </a:rPr>
              <a:t>دوم </a:t>
            </a:r>
            <a:r>
              <a:rPr lang="fa-IR" sz="2600" b="1" dirty="0">
                <a:solidFill>
                  <a:schemeClr val="tx2">
                    <a:lumMod val="75000"/>
                  </a:schemeClr>
                </a:solidFill>
                <a:latin typeface="Adobe Arabic" pitchFamily="18" charset="-78"/>
                <a:cs typeface="Adobe Arabic" pitchFamily="18" charset="-78"/>
              </a:rPr>
              <a:t>رشد</a:t>
            </a:r>
            <a:endParaRPr lang="en-US" sz="2600" b="1" dirty="0">
              <a:solidFill>
                <a:schemeClr val="tx2">
                  <a:lumMod val="75000"/>
                </a:schemeClr>
              </a:solidFill>
              <a:latin typeface="Adobe Arabic" pitchFamily="18" charset="-78"/>
              <a:cs typeface="Adobe Arabic" pitchFamily="18" charset="-78"/>
            </a:endParaRPr>
          </a:p>
        </p:txBody>
      </p:sp>
      <p:sp>
        <p:nvSpPr>
          <p:cNvPr id="2" name="Rectangle 1"/>
          <p:cNvSpPr/>
          <p:nvPr/>
        </p:nvSpPr>
        <p:spPr>
          <a:xfrm>
            <a:off x="711200" y="1690067"/>
            <a:ext cx="7899400" cy="1292662"/>
          </a:xfrm>
          <a:prstGeom prst="rect">
            <a:avLst/>
          </a:prstGeom>
        </p:spPr>
        <p:txBody>
          <a:bodyPr wrap="square">
            <a:spAutoFit/>
          </a:bodyPr>
          <a:lstStyle/>
          <a:p>
            <a:pPr algn="just"/>
            <a:r>
              <a:rPr lang="fa-IR" sz="2600" dirty="0">
                <a:solidFill>
                  <a:schemeClr val="tx2">
                    <a:lumMod val="75000"/>
                  </a:schemeClr>
                </a:solidFill>
                <a:latin typeface="Adobe Arabic" pitchFamily="18" charset="-78"/>
                <a:cs typeface="Adobe Arabic" pitchFamily="18" charset="-78"/>
              </a:rPr>
              <a:t>دوره دوم زندگی انسان که از تکلم تا بلوغ عقلی است، دوره شکوفایی ترجیح و تفضیل است. در این دوره است که می‌توان به ترجیحات فطری دلالت یافت.</a:t>
            </a:r>
          </a:p>
        </p:txBody>
      </p:sp>
      <p:sp>
        <p:nvSpPr>
          <p:cNvPr id="13" name="Rectangle 12"/>
          <p:cNvSpPr/>
          <p:nvPr/>
        </p:nvSpPr>
        <p:spPr>
          <a:xfrm>
            <a:off x="609600" y="2982729"/>
            <a:ext cx="7924800" cy="3773341"/>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قربی که در این دوره نصیب فرد می‌شود از ناحیه ارزش‌دهی به امور و اولویت‌بندی‌ آنها بر مبنای حق و حکم و قول الهی است. در این صورت فرد با اولویت‌بندی است که می‌تواند زندگی سرشار از رضایت و قرب به پروردگار را شاهد باشد.</a:t>
            </a:r>
            <a:endParaRPr lang="en-US" sz="2600" dirty="0">
              <a:solidFill>
                <a:schemeClr val="tx2">
                  <a:lumMod val="75000"/>
                </a:schemeClr>
              </a:solidFill>
              <a:latin typeface="Adobe Arabic" pitchFamily="18" charset="-78"/>
              <a:cs typeface="Adobe Arabic" pitchFamily="18" charset="-78"/>
            </a:endParaRPr>
          </a:p>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نماز در این دوره نمادی برای ترجیح است، زیرا خداوند بین شروط و اجزای نماز ترجیحاتی را به نسبت هم قرار داده است که نشانه اهمیت یکی بیشتر از دیگری است. به عنوان نمونه می‌توان توجه ویژه به شروط اصلی مانند طهارت و ارکان و سپس واجبات را یادآور شد.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40626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P spid="4" grpId="0"/>
      <p:bldP spid="2" grpId="0"/>
      <p:bldP spid="13"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6895754" y="1045530"/>
            <a:ext cx="1893467" cy="537455"/>
          </a:xfrm>
          <a:prstGeom prst="rect">
            <a:avLst/>
          </a:prstGeom>
        </p:spPr>
        <p:txBody>
          <a:bodyPr wrap="none">
            <a:spAutoFit/>
          </a:bodyPr>
          <a:lstStyle/>
          <a:p>
            <a:pPr algn="just">
              <a:lnSpc>
                <a:spcPct val="115000"/>
              </a:lnSpc>
              <a:tabLst>
                <a:tab pos="5731510" algn="l"/>
              </a:tabLst>
            </a:pPr>
            <a:r>
              <a:rPr lang="fa-IR" sz="2600" b="1" dirty="0" smtClean="0">
                <a:solidFill>
                  <a:schemeClr val="tx2">
                    <a:lumMod val="75000"/>
                  </a:schemeClr>
                </a:solidFill>
                <a:latin typeface="Adobe Arabic" pitchFamily="18" charset="-78"/>
                <a:cs typeface="Adobe Arabic" pitchFamily="18" charset="-78"/>
              </a:rPr>
              <a:t>دوره سوم </a:t>
            </a:r>
            <a:r>
              <a:rPr lang="fa-IR" sz="2600" b="1" dirty="0">
                <a:solidFill>
                  <a:schemeClr val="tx2">
                    <a:lumMod val="75000"/>
                  </a:schemeClr>
                </a:solidFill>
                <a:latin typeface="Adobe Arabic" pitchFamily="18" charset="-78"/>
                <a:cs typeface="Adobe Arabic" pitchFamily="18" charset="-78"/>
              </a:rPr>
              <a:t>رشد</a:t>
            </a:r>
            <a:endParaRPr lang="en-US" sz="2600" b="1" dirty="0">
              <a:solidFill>
                <a:schemeClr val="tx2">
                  <a:lumMod val="75000"/>
                </a:schemeClr>
              </a:solidFill>
              <a:latin typeface="Adobe Arabic" pitchFamily="18" charset="-78"/>
              <a:cs typeface="Adobe Arabic" pitchFamily="18" charset="-78"/>
            </a:endParaRPr>
          </a:p>
        </p:txBody>
      </p:sp>
      <p:sp>
        <p:nvSpPr>
          <p:cNvPr id="7" name="Rectangle 6"/>
          <p:cNvSpPr/>
          <p:nvPr/>
        </p:nvSpPr>
        <p:spPr>
          <a:xfrm>
            <a:off x="165100" y="1660857"/>
            <a:ext cx="8559800" cy="4253857"/>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در دوره سوم زندگی انسان که از بلوغ عقلی تا بلوغ عاطفی است، قدرت تعیین،‌ رأی و معرفت فرد فعال می‌شود و فرد به خوبی می‌تواند حدود مسائل را با تعاریفی درست از هم تفکیک نماید و به چگونگی پرداخت به آن مسائل وقوف داشته باشد. </a:t>
            </a:r>
          </a:p>
          <a:p>
            <a:pPr algn="just">
              <a:lnSpc>
                <a:spcPct val="115000"/>
              </a:lnSpc>
              <a:tabLst>
                <a:tab pos="5731510" algn="l"/>
              </a:tabLst>
            </a:pPr>
            <a:r>
              <a:rPr lang="fa-IR" sz="2600" dirty="0">
                <a:solidFill>
                  <a:schemeClr val="tx2">
                    <a:lumMod val="75000"/>
                  </a:schemeClr>
                </a:solidFill>
                <a:latin typeface="Adobe Arabic" pitchFamily="18" charset="-78"/>
                <a:cs typeface="Adobe Arabic" pitchFamily="18" charset="-78"/>
              </a:rPr>
              <a:t>نماز در این دوره نمادی برای ارزش مشخص و معین هر یک از شرایط و اجزای نماز است. از این روست که هر کدام دارای اسراری مشخص بوده و علم به آن سرّ زمینه عمیق شدن فرد به سایر معارف را فراهم می‌سازد.</a:t>
            </a:r>
            <a:endParaRPr lang="en-US" sz="2600" dirty="0">
              <a:solidFill>
                <a:schemeClr val="tx2">
                  <a:lumMod val="75000"/>
                </a:schemeClr>
              </a:solidFill>
              <a:latin typeface="Adobe Arabic" pitchFamily="18" charset="-78"/>
              <a:cs typeface="Adobe Arabic" pitchFamily="18" charset="-78"/>
            </a:endParaRPr>
          </a:p>
          <a:p>
            <a:pPr algn="just">
              <a:lnSpc>
                <a:spcPct val="115000"/>
              </a:lnSpc>
              <a:tabLst>
                <a:tab pos="5731510" algn="l"/>
              </a:tabLst>
            </a:pPr>
            <a:endParaRPr lang="fa-IR" sz="2800" dirty="0">
              <a:solidFill>
                <a:schemeClr val="tx2">
                  <a:lumMod val="75000"/>
                </a:schemeClr>
              </a:solidFill>
              <a:latin typeface="Adobe Arabic" pitchFamily="18" charset="-78"/>
              <a:cs typeface="Adobe Arabic" pitchFamily="18" charset="-78"/>
            </a:endParaRPr>
          </a:p>
          <a:p>
            <a:pPr algn="just">
              <a:lnSpc>
                <a:spcPct val="115000"/>
              </a:lnSpc>
              <a:tabLst>
                <a:tab pos="5731510" algn="l"/>
              </a:tabLst>
            </a:pP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2255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6840450" y="1045530"/>
            <a:ext cx="2004075" cy="537455"/>
          </a:xfrm>
          <a:prstGeom prst="rect">
            <a:avLst/>
          </a:prstGeom>
        </p:spPr>
        <p:txBody>
          <a:bodyPr wrap="none">
            <a:spAutoFit/>
          </a:bodyPr>
          <a:lstStyle/>
          <a:p>
            <a:pPr algn="just">
              <a:lnSpc>
                <a:spcPct val="115000"/>
              </a:lnSpc>
              <a:tabLst>
                <a:tab pos="5731510" algn="l"/>
              </a:tabLst>
            </a:pPr>
            <a:r>
              <a:rPr lang="fa-IR" sz="2600" b="1" dirty="0" smtClean="0">
                <a:solidFill>
                  <a:schemeClr val="tx2">
                    <a:lumMod val="75000"/>
                  </a:schemeClr>
                </a:solidFill>
                <a:latin typeface="Adobe Arabic" pitchFamily="18" charset="-78"/>
                <a:cs typeface="Adobe Arabic" pitchFamily="18" charset="-78"/>
              </a:rPr>
              <a:t>دوره چهارم رشد</a:t>
            </a:r>
            <a:endParaRPr lang="en-US" sz="2600" b="1" dirty="0">
              <a:solidFill>
                <a:schemeClr val="tx2">
                  <a:lumMod val="75000"/>
                </a:schemeClr>
              </a:solidFill>
              <a:latin typeface="Adobe Arabic" pitchFamily="18" charset="-78"/>
              <a:cs typeface="Adobe Arabic" pitchFamily="18" charset="-78"/>
            </a:endParaRPr>
          </a:p>
        </p:txBody>
      </p:sp>
      <p:sp>
        <p:nvSpPr>
          <p:cNvPr id="7" name="Rectangle 6"/>
          <p:cNvSpPr/>
          <p:nvPr/>
        </p:nvSpPr>
        <p:spPr>
          <a:xfrm>
            <a:off x="165100" y="1660857"/>
            <a:ext cx="8559800" cy="4893647"/>
          </a:xfrm>
          <a:prstGeom prst="rect">
            <a:avLst/>
          </a:prstGeom>
        </p:spPr>
        <p:txBody>
          <a:bodyPr wrap="square">
            <a:spAutoFit/>
          </a:bodyPr>
          <a:lstStyle/>
          <a:p>
            <a:r>
              <a:rPr lang="fa-IR" sz="2600" dirty="0" smtClean="0">
                <a:solidFill>
                  <a:schemeClr val="tx2">
                    <a:lumMod val="75000"/>
                  </a:schemeClr>
                </a:solidFill>
                <a:latin typeface="Adobe Arabic" pitchFamily="18" charset="-78"/>
                <a:cs typeface="Adobe Arabic" pitchFamily="18" charset="-78"/>
              </a:rPr>
              <a:t>دوره چهارم زندگی انسان که از بلوغ عاطفی تا بلوغ لبّی است، دوره «گزینش و عملیاتی کردن خیرات فراوان» در زندگی است. این دوره را که می‌توان به عنوان «دوره ظهور برکت» در زندگی معرفی کرد باورها و رفتارها و گفتارهای فرد صحنه‌های زیبای هدایتی را در اجتماع خلق می‌کند و مسیر قرب آن از هدایت اجتماعی می‌گذرد. بنابراین قرب در دوره در اثر سرعت‌بخشی به انجام خیرات می‌باشد در این صورت فرد در اثر گزینش‌های متعدد می‌تواند جلوه‌های مختلف اسماء الهی را از خود آشکار سازد و از این طریق به قرب الهی برسد. </a:t>
            </a:r>
            <a:endParaRPr lang="en-US" sz="2600" dirty="0" smtClean="0">
              <a:solidFill>
                <a:schemeClr val="tx2">
                  <a:lumMod val="75000"/>
                </a:schemeClr>
              </a:solidFill>
              <a:latin typeface="Adobe Arabic" pitchFamily="18" charset="-78"/>
              <a:cs typeface="Adobe Arabic" pitchFamily="18" charset="-78"/>
            </a:endParaRPr>
          </a:p>
          <a:p>
            <a:r>
              <a:rPr lang="fa-IR" sz="2600" dirty="0" smtClean="0">
                <a:solidFill>
                  <a:schemeClr val="tx2">
                    <a:lumMod val="75000"/>
                  </a:schemeClr>
                </a:solidFill>
                <a:latin typeface="Adobe Arabic" pitchFamily="18" charset="-78"/>
                <a:cs typeface="Adobe Arabic" pitchFamily="18" charset="-78"/>
              </a:rPr>
              <a:t>نماز </a:t>
            </a:r>
            <a:r>
              <a:rPr lang="fa-IR" sz="2600" dirty="0">
                <a:solidFill>
                  <a:schemeClr val="tx2">
                    <a:lumMod val="75000"/>
                  </a:schemeClr>
                </a:solidFill>
                <a:latin typeface="Adobe Arabic" pitchFamily="18" charset="-78"/>
                <a:cs typeface="Adobe Arabic" pitchFamily="18" charset="-78"/>
              </a:rPr>
              <a:t>در این دوره نماد خیر کثیر و همه جانبه در زندگی انسان است که از ابعاد مختلف برای او موجب هدایت می‌گردد. کارآمدی نماز برای هدایت‌های فردی و اجتماعی که نوعاً با نماز‌های جماعت صورت می‌پذیرد از ویژگی‌های نماز این دوره است که جلوه‌های زیبایی را در قالب‌های مختلف در جامعه پدیدار می‌کند.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82124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802189" y="117477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sp>
        <p:nvSpPr>
          <p:cNvPr id="4" name="Rectangle 3"/>
          <p:cNvSpPr/>
          <p:nvPr/>
        </p:nvSpPr>
        <p:spPr>
          <a:xfrm>
            <a:off x="6895754" y="1045530"/>
            <a:ext cx="1893467" cy="537455"/>
          </a:xfrm>
          <a:prstGeom prst="rect">
            <a:avLst/>
          </a:prstGeom>
        </p:spPr>
        <p:txBody>
          <a:bodyPr wrap="none">
            <a:spAutoFit/>
          </a:bodyPr>
          <a:lstStyle/>
          <a:p>
            <a:pPr algn="just">
              <a:lnSpc>
                <a:spcPct val="115000"/>
              </a:lnSpc>
              <a:tabLst>
                <a:tab pos="5731510" algn="l"/>
              </a:tabLst>
            </a:pPr>
            <a:r>
              <a:rPr lang="fa-IR" sz="2600" b="1" dirty="0" smtClean="0">
                <a:solidFill>
                  <a:schemeClr val="tx2">
                    <a:lumMod val="75000"/>
                  </a:schemeClr>
                </a:solidFill>
                <a:latin typeface="Adobe Arabic" pitchFamily="18" charset="-78"/>
                <a:cs typeface="Adobe Arabic" pitchFamily="18" charset="-78"/>
              </a:rPr>
              <a:t>دوره پنجم </a:t>
            </a:r>
            <a:r>
              <a:rPr lang="fa-IR" sz="2600" b="1" dirty="0">
                <a:solidFill>
                  <a:schemeClr val="tx2">
                    <a:lumMod val="75000"/>
                  </a:schemeClr>
                </a:solidFill>
                <a:latin typeface="Adobe Arabic" pitchFamily="18" charset="-78"/>
                <a:cs typeface="Adobe Arabic" pitchFamily="18" charset="-78"/>
              </a:rPr>
              <a:t>رشد</a:t>
            </a:r>
            <a:endParaRPr lang="en-US" sz="2600" b="1" dirty="0">
              <a:solidFill>
                <a:schemeClr val="tx2">
                  <a:lumMod val="75000"/>
                </a:schemeClr>
              </a:solidFill>
              <a:latin typeface="Adobe Arabic" pitchFamily="18" charset="-78"/>
              <a:cs typeface="Adobe Arabic" pitchFamily="18" charset="-78"/>
            </a:endParaRPr>
          </a:p>
        </p:txBody>
      </p:sp>
      <p:sp>
        <p:nvSpPr>
          <p:cNvPr id="7" name="Rectangle 6"/>
          <p:cNvSpPr/>
          <p:nvPr/>
        </p:nvSpPr>
        <p:spPr>
          <a:xfrm>
            <a:off x="165100" y="1660857"/>
            <a:ext cx="8559800" cy="3693319"/>
          </a:xfrm>
          <a:prstGeom prst="rect">
            <a:avLst/>
          </a:prstGeom>
        </p:spPr>
        <p:txBody>
          <a:bodyPr wrap="square">
            <a:spAutoFit/>
          </a:bodyPr>
          <a:lstStyle/>
          <a:p>
            <a:r>
              <a:rPr lang="fa-IR" sz="2600" dirty="0">
                <a:solidFill>
                  <a:schemeClr val="tx2">
                    <a:lumMod val="75000"/>
                  </a:schemeClr>
                </a:solidFill>
                <a:latin typeface="Adobe Arabic" pitchFamily="18" charset="-78"/>
                <a:cs typeface="Adobe Arabic" pitchFamily="18" charset="-78"/>
              </a:rPr>
              <a:t>دوره پنجم زندگی انسان که از بلوغ لبّی تا بلوغ عبودیتی است، دوره «تحقق خیر» است و «حاکمیت‌بخشی خیرات» در جامعه است. «اقامه کلمه توحید» به عنوان اساس همه خیرات به عنوان محور اصلی این دوره مطرح است که توسط مؤمنینی که به «اخیار» و یا «ابرار» شهرت یافته‌اند صورت می‌پذیرد. قرب به خدا در این دوره در صورت تحقق جریانی از خیر در جامعه به وجود می‌آید. نمونه باشکوهی از این قرب و تحقق خیر را می‌توان در سوره مبارکه هل أتی مشاهده کرد.</a:t>
            </a:r>
            <a:endParaRPr lang="en-US" sz="2600" dirty="0">
              <a:solidFill>
                <a:schemeClr val="tx2">
                  <a:lumMod val="75000"/>
                </a:schemeClr>
              </a:solidFill>
              <a:latin typeface="Adobe Arabic" pitchFamily="18" charset="-78"/>
              <a:cs typeface="Adobe Arabic" pitchFamily="18" charset="-78"/>
            </a:endParaRPr>
          </a:p>
          <a:p>
            <a:r>
              <a:rPr lang="fa-IR" sz="2600" dirty="0">
                <a:solidFill>
                  <a:schemeClr val="tx2">
                    <a:lumMod val="75000"/>
                  </a:schemeClr>
                </a:solidFill>
                <a:latin typeface="Adobe Arabic" pitchFamily="18" charset="-78"/>
                <a:cs typeface="Adobe Arabic" pitchFamily="18" charset="-78"/>
              </a:rPr>
              <a:t>نماز در این دوره نمادی برای جریان‌سازی است و به وجه اقامه نماز در خانواده، جامعه،‌ نسل به عنوان نماد همه خیرات اشاره دارد. </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308485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219199" y="13393"/>
            <a:ext cx="4220300"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0" name="TextBox 9"/>
          <p:cNvSpPr txBox="1"/>
          <p:nvPr/>
        </p:nvSpPr>
        <p:spPr>
          <a:xfrm>
            <a:off x="1219199" y="10664"/>
            <a:ext cx="4220299"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ar-SA" dirty="0">
                <a:solidFill>
                  <a:schemeClr val="accent1">
                    <a:lumMod val="75000"/>
                  </a:schemeClr>
                </a:solidFill>
                <a:cs typeface="Adobe Arabic" panose="02040503050201020203"/>
              </a:rPr>
              <a:t>دوره‌های زندگی انسان بر اساس خیر</a:t>
            </a:r>
            <a:endParaRPr lang="en-US" dirty="0">
              <a:solidFill>
                <a:schemeClr val="accent1">
                  <a:lumMod val="75000"/>
                </a:schemeClr>
              </a:solidFill>
              <a:cs typeface="Adobe Arabic" panose="02040503050201020203"/>
            </a:endParaRPr>
          </a:p>
        </p:txBody>
      </p:sp>
      <p:sp>
        <p:nvSpPr>
          <p:cNvPr id="3" name="Right Arrow 2">
            <a:hlinkClick r:id="rId3" action="ppaction://hlinksldjump"/>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705600" y="16124"/>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3" name="Rectangle 22"/>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4" name="Rectangle 2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5" name="Rectangle 24"/>
          <p:cNvSpPr/>
          <p:nvPr/>
        </p:nvSpPr>
        <p:spPr>
          <a:xfrm>
            <a:off x="5441802" y="13395"/>
            <a:ext cx="1261496"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prstClr val="white"/>
                </a:solidFill>
                <a:latin typeface="Adobe Arabic" pitchFamily="18" charset="-78"/>
                <a:cs typeface="Adobe Arabic" pitchFamily="18" charset="-78"/>
              </a:rPr>
              <a:t>نظام</a:t>
            </a:r>
            <a:r>
              <a:rPr lang="en-US" sz="2600" dirty="0">
                <a:solidFill>
                  <a:prstClr val="white"/>
                </a:solidFill>
                <a:latin typeface="Adobe Arabic" pitchFamily="18" charset="-78"/>
                <a:cs typeface="Adobe Arabic" pitchFamily="18" charset="-78"/>
              </a:rPr>
              <a:t> </a:t>
            </a:r>
            <a:r>
              <a:rPr lang="en-US" sz="2600" dirty="0" err="1">
                <a:solidFill>
                  <a:prstClr val="white"/>
                </a:solidFill>
                <a:latin typeface="Adobe Arabic" pitchFamily="18" charset="-78"/>
                <a:cs typeface="Adobe Arabic" pitchFamily="18" charset="-78"/>
              </a:rPr>
              <a:t>خیر</a:t>
            </a:r>
            <a:endParaRPr lang="en-US" sz="2600" dirty="0">
              <a:solidFill>
                <a:prstClr val="white"/>
              </a:solidFill>
              <a:latin typeface="Adobe Arabic" pitchFamily="18" charset="-78"/>
              <a:cs typeface="Adobe Arabic"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2710901726"/>
              </p:ext>
            </p:extLst>
          </p:nvPr>
        </p:nvGraphicFramePr>
        <p:xfrm>
          <a:off x="457201" y="787399"/>
          <a:ext cx="7683499" cy="5805272"/>
        </p:xfrm>
        <a:graphic>
          <a:graphicData uri="http://schemas.openxmlformats.org/drawingml/2006/table">
            <a:tbl>
              <a:tblPr rtl="1" firstRow="1" firstCol="1" bandRow="1">
                <a:tableStyleId>{93296810-A885-4BE3-A3E7-6D5BEEA58F35}</a:tableStyleId>
              </a:tblPr>
              <a:tblGrid>
                <a:gridCol w="1158925">
                  <a:extLst>
                    <a:ext uri="{9D8B030D-6E8A-4147-A177-3AD203B41FA5}">
                      <a16:colId xmlns:a16="http://schemas.microsoft.com/office/drawing/2014/main" val="20000"/>
                    </a:ext>
                  </a:extLst>
                </a:gridCol>
                <a:gridCol w="1913808">
                  <a:extLst>
                    <a:ext uri="{9D8B030D-6E8A-4147-A177-3AD203B41FA5}">
                      <a16:colId xmlns:a16="http://schemas.microsoft.com/office/drawing/2014/main" val="20001"/>
                    </a:ext>
                  </a:extLst>
                </a:gridCol>
                <a:gridCol w="1536368">
                  <a:extLst>
                    <a:ext uri="{9D8B030D-6E8A-4147-A177-3AD203B41FA5}">
                      <a16:colId xmlns:a16="http://schemas.microsoft.com/office/drawing/2014/main" val="20002"/>
                    </a:ext>
                  </a:extLst>
                </a:gridCol>
                <a:gridCol w="1537199">
                  <a:extLst>
                    <a:ext uri="{9D8B030D-6E8A-4147-A177-3AD203B41FA5}">
                      <a16:colId xmlns:a16="http://schemas.microsoft.com/office/drawing/2014/main" val="20003"/>
                    </a:ext>
                  </a:extLst>
                </a:gridCol>
                <a:gridCol w="1537199">
                  <a:extLst>
                    <a:ext uri="{9D8B030D-6E8A-4147-A177-3AD203B41FA5}">
                      <a16:colId xmlns:a16="http://schemas.microsoft.com/office/drawing/2014/main" val="20004"/>
                    </a:ext>
                  </a:extLst>
                </a:gridCol>
              </a:tblGrid>
              <a:tr h="513105">
                <a:tc>
                  <a:txBody>
                    <a:bodyPr/>
                    <a:lstStyle/>
                    <a:p>
                      <a:pPr algn="ctr" rtl="1">
                        <a:lnSpc>
                          <a:spcPct val="115000"/>
                        </a:lnSpc>
                        <a:spcAft>
                          <a:spcPts val="0"/>
                        </a:spcAft>
                        <a:tabLst>
                          <a:tab pos="5731510" algn="l"/>
                        </a:tabLst>
                      </a:pPr>
                      <a:r>
                        <a:rPr lang="fa-IR" sz="1600" dirty="0">
                          <a:effectLst/>
                        </a:rPr>
                        <a:t>نام دوره‌</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ctr" rtl="1">
                        <a:lnSpc>
                          <a:spcPct val="115000"/>
                        </a:lnSpc>
                        <a:spcAft>
                          <a:spcPts val="0"/>
                        </a:spcAft>
                        <a:tabLst>
                          <a:tab pos="5731510" algn="l"/>
                        </a:tabLst>
                      </a:pPr>
                      <a:r>
                        <a:rPr lang="fa-IR" sz="1600">
                          <a:effectLst/>
                        </a:rPr>
                        <a:t>نام دوره بر اساس خیر</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ctr" rtl="1">
                        <a:lnSpc>
                          <a:spcPct val="115000"/>
                        </a:lnSpc>
                        <a:spcAft>
                          <a:spcPts val="0"/>
                        </a:spcAft>
                        <a:tabLst>
                          <a:tab pos="5731510" algn="l"/>
                        </a:tabLst>
                      </a:pPr>
                      <a:r>
                        <a:rPr lang="fa-IR" sz="1600">
                          <a:effectLst/>
                        </a:rPr>
                        <a:t>اثربخشی خیر از نظر قرب</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ctr" rtl="1">
                        <a:lnSpc>
                          <a:spcPct val="115000"/>
                        </a:lnSpc>
                        <a:spcAft>
                          <a:spcPts val="0"/>
                        </a:spcAft>
                        <a:tabLst>
                          <a:tab pos="5731510" algn="l"/>
                        </a:tabLst>
                      </a:pPr>
                      <a:r>
                        <a:rPr lang="fa-IR" sz="1600">
                          <a:effectLst/>
                        </a:rPr>
                        <a:t>نماز به عنوان نماد دوره</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ctr" rtl="1">
                        <a:lnSpc>
                          <a:spcPct val="115000"/>
                        </a:lnSpc>
                        <a:spcAft>
                          <a:spcPts val="0"/>
                        </a:spcAft>
                        <a:tabLst>
                          <a:tab pos="5731510" algn="l"/>
                        </a:tabLst>
                      </a:pPr>
                      <a:r>
                        <a:rPr lang="fa-IR" sz="1600">
                          <a:effectLst/>
                        </a:rPr>
                        <a:t>نهایت تکامل</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0"/>
                  </a:ext>
                </a:extLst>
              </a:tr>
              <a:tr h="1009701">
                <a:tc>
                  <a:txBody>
                    <a:bodyPr/>
                    <a:lstStyle/>
                    <a:p>
                      <a:pPr algn="just" rtl="1">
                        <a:lnSpc>
                          <a:spcPct val="115000"/>
                        </a:lnSpc>
                        <a:spcAft>
                          <a:spcPts val="0"/>
                        </a:spcAft>
                        <a:tabLst>
                          <a:tab pos="5731510" algn="l"/>
                        </a:tabLst>
                      </a:pPr>
                      <a:r>
                        <a:rPr lang="fa-IR" sz="1600">
                          <a:effectLst/>
                        </a:rPr>
                        <a:t>دوره اول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just" rtl="1">
                        <a:lnSpc>
                          <a:spcPct val="115000"/>
                        </a:lnSpc>
                        <a:spcAft>
                          <a:spcPts val="0"/>
                        </a:spcAft>
                        <a:tabLst>
                          <a:tab pos="5731510" algn="l"/>
                        </a:tabLst>
                      </a:pPr>
                      <a:r>
                        <a:rPr lang="fa-IR" sz="1600">
                          <a:effectLst/>
                        </a:rPr>
                        <a:t>دوره تفصیل خیر</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قرب از ناحیه مشاهده نفع و ضرر</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توجه تفصیلی به شروط، مقدمات، واجبات و ارکان نماز</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مشاهده تفصیلی وجود در مراتب موجودات</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1"/>
                  </a:ext>
                </a:extLst>
              </a:tr>
              <a:tr h="1026210">
                <a:tc>
                  <a:txBody>
                    <a:bodyPr/>
                    <a:lstStyle/>
                    <a:p>
                      <a:pPr algn="just" rtl="1">
                        <a:lnSpc>
                          <a:spcPct val="115000"/>
                        </a:lnSpc>
                        <a:spcAft>
                          <a:spcPts val="0"/>
                        </a:spcAft>
                        <a:tabLst>
                          <a:tab pos="5731510" algn="l"/>
                        </a:tabLst>
                      </a:pPr>
                      <a:r>
                        <a:rPr lang="fa-IR" sz="1600">
                          <a:effectLst/>
                        </a:rPr>
                        <a:t>دوره دوم</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just" rtl="1">
                        <a:lnSpc>
                          <a:spcPct val="115000"/>
                        </a:lnSpc>
                        <a:spcAft>
                          <a:spcPts val="0"/>
                        </a:spcAft>
                        <a:tabLst>
                          <a:tab pos="5731510" algn="l"/>
                        </a:tabLst>
                      </a:pPr>
                      <a:r>
                        <a:rPr lang="fa-IR" sz="1600">
                          <a:effectLst/>
                        </a:rPr>
                        <a:t>دوره ترجیح خیر</a:t>
                      </a:r>
                      <a:endParaRPr lang="en-US" sz="1600">
                        <a:effectLst/>
                      </a:endParaRPr>
                    </a:p>
                    <a:p>
                      <a:pPr algn="just" rtl="1">
                        <a:lnSpc>
                          <a:spcPct val="115000"/>
                        </a:lnSpc>
                        <a:spcAft>
                          <a:spcPts val="0"/>
                        </a:spcAft>
                        <a:tabLst>
                          <a:tab pos="5731510" algn="l"/>
                        </a:tabLst>
                      </a:pPr>
                      <a:r>
                        <a:rPr lang="fa-IR" sz="1600">
                          <a:effectLst/>
                        </a:rPr>
                        <a:t>دوره تفضیل خیر</a:t>
                      </a:r>
                      <a:endParaRPr lang="en-US" sz="1600">
                        <a:effectLst/>
                      </a:endParaRPr>
                    </a:p>
                    <a:p>
                      <a:pPr algn="just" rtl="1">
                        <a:lnSpc>
                          <a:spcPct val="115000"/>
                        </a:lnSpc>
                        <a:spcAft>
                          <a:spcPts val="0"/>
                        </a:spcAft>
                        <a:tabLst>
                          <a:tab pos="5731510" algn="l"/>
                        </a:tabLst>
                      </a:pPr>
                      <a:r>
                        <a:rPr lang="fa-IR" sz="1600">
                          <a:effectLst/>
                        </a:rPr>
                        <a:t>دوره تمایز خیر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قرب از ناحیه توجه به مالک نفع و ضرر</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تمایز بین شروط اصلی از غیر اصلی و ارکان از غیر ارکان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ارزش‌گذاری موجودات بر اساس بهره‌مندی از وجود</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2"/>
                  </a:ext>
                </a:extLst>
              </a:tr>
              <a:tr h="1009701">
                <a:tc>
                  <a:txBody>
                    <a:bodyPr/>
                    <a:lstStyle/>
                    <a:p>
                      <a:pPr algn="just" rtl="1">
                        <a:lnSpc>
                          <a:spcPct val="115000"/>
                        </a:lnSpc>
                        <a:spcAft>
                          <a:spcPts val="0"/>
                        </a:spcAft>
                        <a:tabLst>
                          <a:tab pos="5731510" algn="l"/>
                        </a:tabLst>
                      </a:pPr>
                      <a:r>
                        <a:rPr lang="fa-IR" sz="1600">
                          <a:effectLst/>
                        </a:rPr>
                        <a:t>دوره سوم</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just" rtl="1">
                        <a:lnSpc>
                          <a:spcPct val="115000"/>
                        </a:lnSpc>
                        <a:spcAft>
                          <a:spcPts val="0"/>
                        </a:spcAft>
                        <a:tabLst>
                          <a:tab pos="5731510" algn="l"/>
                        </a:tabLst>
                      </a:pPr>
                      <a:r>
                        <a:rPr lang="fa-IR" sz="1600">
                          <a:effectLst/>
                        </a:rPr>
                        <a:t>دوره تعیین خیر</a:t>
                      </a:r>
                      <a:endParaRPr lang="en-US" sz="1600">
                        <a:effectLst/>
                      </a:endParaRPr>
                    </a:p>
                    <a:p>
                      <a:pPr algn="just" rtl="1">
                        <a:lnSpc>
                          <a:spcPct val="115000"/>
                        </a:lnSpc>
                        <a:spcAft>
                          <a:spcPts val="0"/>
                        </a:spcAft>
                        <a:tabLst>
                          <a:tab pos="5731510" algn="l"/>
                        </a:tabLst>
                      </a:pPr>
                      <a:r>
                        <a:rPr lang="fa-IR" sz="1600">
                          <a:effectLst/>
                        </a:rPr>
                        <a:t>دوره معرفت به خیر</a:t>
                      </a:r>
                      <a:endParaRPr lang="en-US" sz="1600">
                        <a:effectLst/>
                      </a:endParaRPr>
                    </a:p>
                    <a:p>
                      <a:pPr algn="just" rtl="1">
                        <a:lnSpc>
                          <a:spcPct val="115000"/>
                        </a:lnSpc>
                        <a:spcAft>
                          <a:spcPts val="0"/>
                        </a:spcAft>
                        <a:tabLst>
                          <a:tab pos="5731510" algn="l"/>
                        </a:tabLst>
                      </a:pPr>
                      <a:r>
                        <a:rPr lang="fa-IR" sz="1600">
                          <a:effectLst/>
                        </a:rPr>
                        <a:t>دوره رأی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قرب از ناحیه معرفت به یگانه محیی و ممیت و نافع و ضار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عمق‌بخشی به معرفت اجزای تفصیلی نماز با فهم اسرار نماز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حدشناسی و حریم‌شناسی خیرات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3"/>
                  </a:ext>
                </a:extLst>
              </a:tr>
              <a:tr h="1262126">
                <a:tc>
                  <a:txBody>
                    <a:bodyPr/>
                    <a:lstStyle/>
                    <a:p>
                      <a:pPr algn="just" rtl="1">
                        <a:lnSpc>
                          <a:spcPct val="115000"/>
                        </a:lnSpc>
                        <a:spcAft>
                          <a:spcPts val="0"/>
                        </a:spcAft>
                        <a:tabLst>
                          <a:tab pos="5731510" algn="l"/>
                        </a:tabLst>
                      </a:pPr>
                      <a:r>
                        <a:rPr lang="fa-IR" sz="1600" dirty="0">
                          <a:effectLst/>
                        </a:rPr>
                        <a:t>دوره چهارم</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just" rtl="1">
                        <a:lnSpc>
                          <a:spcPct val="115000"/>
                        </a:lnSpc>
                        <a:spcAft>
                          <a:spcPts val="0"/>
                        </a:spcAft>
                        <a:tabLst>
                          <a:tab pos="5731510" algn="l"/>
                        </a:tabLst>
                      </a:pPr>
                      <a:r>
                        <a:rPr lang="fa-IR" sz="1600">
                          <a:effectLst/>
                        </a:rPr>
                        <a:t>دوره گزینش خیر</a:t>
                      </a:r>
                      <a:endParaRPr lang="en-US" sz="1600">
                        <a:effectLst/>
                      </a:endParaRPr>
                    </a:p>
                    <a:p>
                      <a:pPr algn="just" rtl="1">
                        <a:lnSpc>
                          <a:spcPct val="115000"/>
                        </a:lnSpc>
                        <a:spcAft>
                          <a:spcPts val="0"/>
                        </a:spcAft>
                        <a:tabLst>
                          <a:tab pos="5731510" algn="l"/>
                        </a:tabLst>
                      </a:pPr>
                      <a:r>
                        <a:rPr lang="fa-IR" sz="1600">
                          <a:effectLst/>
                        </a:rPr>
                        <a:t>دوره خیرهای اجتماعی</a:t>
                      </a:r>
                      <a:endParaRPr lang="en-US" sz="1600">
                        <a:effectLst/>
                      </a:endParaRPr>
                    </a:p>
                    <a:p>
                      <a:pPr algn="just" rtl="1">
                        <a:lnSpc>
                          <a:spcPct val="115000"/>
                        </a:lnSpc>
                        <a:spcAft>
                          <a:spcPts val="0"/>
                        </a:spcAft>
                        <a:tabLst>
                          <a:tab pos="5731510" algn="l"/>
                        </a:tabLst>
                      </a:pPr>
                      <a:r>
                        <a:rPr lang="fa-IR" sz="1600">
                          <a:effectLst/>
                        </a:rPr>
                        <a:t>دوره حکم </a:t>
                      </a:r>
                      <a:endParaRPr lang="en-US" sz="1600">
                        <a:effectLst/>
                      </a:endParaRPr>
                    </a:p>
                    <a:p>
                      <a:pPr algn="just" rtl="1">
                        <a:lnSpc>
                          <a:spcPct val="115000"/>
                        </a:lnSpc>
                        <a:spcAft>
                          <a:spcPts val="0"/>
                        </a:spcAft>
                        <a:tabLst>
                          <a:tab pos="5731510" algn="l"/>
                        </a:tabLst>
                      </a:pPr>
                      <a:r>
                        <a:rPr lang="fa-IR" sz="1600">
                          <a:effectLst/>
                        </a:rPr>
                        <a:t>دوره برکت</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قرب از ناحیه معرفت به اسماء الهی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dirty="0">
                          <a:effectLst/>
                        </a:rPr>
                        <a:t>اثربخشی نماز در فرد و جامعه و القای معارف از طریق اشکال مختلف نماز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عملیاتی کردن خیرات و کثرت و وفراوانی آن</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4"/>
                  </a:ext>
                </a:extLst>
              </a:tr>
              <a:tr h="769658">
                <a:tc>
                  <a:txBody>
                    <a:bodyPr/>
                    <a:lstStyle/>
                    <a:p>
                      <a:pPr algn="just" rtl="1">
                        <a:lnSpc>
                          <a:spcPct val="115000"/>
                        </a:lnSpc>
                        <a:spcAft>
                          <a:spcPts val="0"/>
                        </a:spcAft>
                        <a:tabLst>
                          <a:tab pos="5731510" algn="l"/>
                        </a:tabLst>
                      </a:pPr>
                      <a:r>
                        <a:rPr lang="fa-IR" sz="1600">
                          <a:effectLst/>
                        </a:rPr>
                        <a:t>دوره پنجم</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just" rtl="1">
                        <a:lnSpc>
                          <a:spcPct val="115000"/>
                        </a:lnSpc>
                        <a:spcAft>
                          <a:spcPts val="0"/>
                        </a:spcAft>
                        <a:tabLst>
                          <a:tab pos="5731510" algn="l"/>
                        </a:tabLst>
                      </a:pPr>
                      <a:r>
                        <a:rPr lang="fa-IR" sz="1600">
                          <a:effectLst/>
                        </a:rPr>
                        <a:t>دوره تحقق خیر</a:t>
                      </a:r>
                      <a:endParaRPr lang="en-US" sz="1600">
                        <a:effectLst/>
                      </a:endParaRPr>
                    </a:p>
                    <a:p>
                      <a:pPr algn="just" rtl="1">
                        <a:lnSpc>
                          <a:spcPct val="115000"/>
                        </a:lnSpc>
                        <a:spcAft>
                          <a:spcPts val="0"/>
                        </a:spcAft>
                        <a:tabLst>
                          <a:tab pos="5731510" algn="l"/>
                        </a:tabLst>
                      </a:pPr>
                      <a:r>
                        <a:rPr lang="fa-IR" sz="1600">
                          <a:effectLst/>
                        </a:rPr>
                        <a:t>دوره حاکمیت‌بخشی خیر</a:t>
                      </a:r>
                      <a:endParaRPr lang="en-US" sz="1600">
                        <a:effectLst/>
                      </a:endParaRPr>
                    </a:p>
                    <a:p>
                      <a:pPr algn="just" rtl="1">
                        <a:lnSpc>
                          <a:spcPct val="115000"/>
                        </a:lnSpc>
                        <a:spcAft>
                          <a:spcPts val="0"/>
                        </a:spcAft>
                        <a:tabLst>
                          <a:tab pos="5731510" algn="l"/>
                        </a:tabLst>
                      </a:pPr>
                      <a:r>
                        <a:rPr lang="fa-IR" sz="1600">
                          <a:effectLst/>
                        </a:rPr>
                        <a:t>دوره اقامه خیر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a:effectLst/>
                        </a:rPr>
                        <a:t>قرب از ناحیه وساطت در نظام اسماء‌الهی </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dirty="0">
                          <a:effectLst/>
                        </a:rPr>
                        <a:t>اقامه نماز در خانواده و جامعه و نسل</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tc>
                  <a:txBody>
                    <a:bodyPr/>
                    <a:lstStyle/>
                    <a:p>
                      <a:pPr algn="r" rtl="1">
                        <a:lnSpc>
                          <a:spcPct val="115000"/>
                        </a:lnSpc>
                        <a:spcAft>
                          <a:spcPts val="0"/>
                        </a:spcAft>
                        <a:tabLst>
                          <a:tab pos="5731510" algn="l"/>
                        </a:tabLst>
                      </a:pPr>
                      <a:r>
                        <a:rPr lang="fa-IR" sz="1600" dirty="0">
                          <a:effectLst/>
                        </a:rPr>
                        <a:t>جریان‌سازی و نظام‌سازی خیرات</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116" marR="6811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359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879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2700" y="-1"/>
            <a:ext cx="288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ویژگی های خیر در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203200" y="292101"/>
            <a:ext cx="8686800" cy="6073970"/>
          </a:xfrm>
          <a:prstGeom prst="rect">
            <a:avLst/>
          </a:prstGeom>
        </p:spPr>
        <p:txBody>
          <a:bodyPr wrap="square">
            <a:spAutoFit/>
          </a:bodyPr>
          <a:lstStyle/>
          <a:p>
            <a:pPr algn="just">
              <a:lnSpc>
                <a:spcPct val="115000"/>
              </a:lnSpc>
            </a:pPr>
            <a:endParaRPr lang="fa-IR" sz="2600"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چهاردهم: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زینت شیطان، کبر، کفر به آیات الهی، هلوع بودن، پرداختن به لهو و موارد دیگر از این دست از مهمترین عواملی هستند که شناخت درست خیر را در انسان مختلف می‌نمایند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پانزدهم: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عدم شناخت درست خیر موجب شکل‌گیری منع خیر در انسان می‌شود که موجبات هلاکت انسان و جامعه را فراهم می‌کند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شانزدهم: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رسول، علم غیب، شریعت و منهاج ارائه شده توسط انبیا از مهمترین راهکارهایی هستند که خداوند برای شناخت خیر برای انسان‌ها فرستاده است</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endParaRPr lang="fa-IR" sz="2600" dirty="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هفدهم: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خیر در قرآن در مقابل شرّ، ادنی، سوء، منکر، ضرّ و فتنه آمده است. تمامی این موارد به اعتبار مؤلفه‌های مختلف خیر در مقابل آن ذکر شده‌اند.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5349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76200" y="1431429"/>
            <a:ext cx="6584831" cy="492443"/>
          </a:xfrm>
          <a:prstGeom prst="rect">
            <a:avLst/>
          </a:prstGeom>
          <a:noFill/>
        </p:spPr>
        <p:txBody>
          <a:bodyPr wrap="square" rtlCol="0">
            <a:spAutoFit/>
          </a:bodyPr>
          <a:lstStyle/>
          <a:p>
            <a:endParaRPr lang="fa-IR" sz="2600" dirty="0">
              <a:solidFill>
                <a:srgbClr val="EEECE1">
                  <a:lumMod val="50000"/>
                </a:srgbClr>
              </a:solidFill>
              <a:latin typeface="Adobe Arabic" pitchFamily="18" charset="-78"/>
              <a:cs typeface="Adobe Arabic" pitchFamily="18" charset="-78"/>
            </a:endParaRPr>
          </a:p>
        </p:txBody>
      </p:sp>
      <p:sp>
        <p:nvSpPr>
          <p:cNvPr id="2" name="Rectangle 1"/>
          <p:cNvSpPr/>
          <p:nvPr/>
        </p:nvSpPr>
        <p:spPr>
          <a:xfrm>
            <a:off x="266700" y="1507906"/>
            <a:ext cx="8382000" cy="2585323"/>
          </a:xfrm>
          <a:prstGeom prst="rect">
            <a:avLst/>
          </a:prstGeom>
        </p:spPr>
        <p:txBody>
          <a:bodyPr wrap="square">
            <a:spAutoFit/>
          </a:bodyPr>
          <a:lstStyle/>
          <a:p>
            <a:pPr rtl="0"/>
            <a:r>
              <a:rPr lang="fa-IR" sz="2600" b="1" dirty="0">
                <a:solidFill>
                  <a:srgbClr val="C0504D">
                    <a:lumMod val="50000"/>
                  </a:srgbClr>
                </a:solidFill>
                <a:cs typeface="Adobe Arabic"/>
              </a:rPr>
              <a:t>تعریف خیر:</a:t>
            </a:r>
          </a:p>
          <a:p>
            <a:pPr rtl="0"/>
            <a:endParaRPr lang="fa-IR" sz="2600" b="1" dirty="0">
              <a:solidFill>
                <a:srgbClr val="0070C0"/>
              </a:solidFill>
              <a:cs typeface="Adobe Arabic"/>
            </a:endParaRPr>
          </a:p>
          <a:p>
            <a:pPr rtl="0"/>
            <a:r>
              <a:rPr lang="ar-SA" sz="2600" dirty="0">
                <a:solidFill>
                  <a:schemeClr val="tx2">
                    <a:lumMod val="75000"/>
                  </a:schemeClr>
                </a:solidFill>
                <a:latin typeface="Calibri" panose="020F0502020204030204" pitchFamily="34" charset="0"/>
                <a:ea typeface="Calibri" panose="020F0502020204030204" pitchFamily="34" charset="0"/>
                <a:cs typeface="Adobe Arabic"/>
              </a:rPr>
              <a:t>خیر به معنای امری </a:t>
            </a:r>
            <a:r>
              <a:rPr lang="ar-SA" sz="2600" b="1" dirty="0">
                <a:solidFill>
                  <a:srgbClr val="FF0000"/>
                </a:solidFill>
                <a:cs typeface="Adobe Arabic"/>
              </a:rPr>
              <a:t>تفصیل‌</a:t>
            </a:r>
            <a:r>
              <a:rPr lang="fa-IR" sz="2600" b="1" dirty="0">
                <a:solidFill>
                  <a:srgbClr val="FF000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یافته است که به نسبت سایر امور دارای </a:t>
            </a:r>
            <a:r>
              <a:rPr lang="ar-SA" sz="2600" b="1" dirty="0">
                <a:solidFill>
                  <a:srgbClr val="FF0000"/>
                </a:solidFill>
                <a:cs typeface="Adobe Arabic"/>
              </a:rPr>
              <a:t>ترجیح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عقلی است و پس از</a:t>
            </a:r>
            <a:r>
              <a:rPr lang="ar-SA" sz="2600" b="1" dirty="0">
                <a:solidFill>
                  <a:srgbClr val="0070C0"/>
                </a:solidFill>
                <a:cs typeface="Adobe Arabic"/>
              </a:rPr>
              <a:t> </a:t>
            </a:r>
            <a:r>
              <a:rPr lang="ar-SA" sz="2600" b="1" dirty="0">
                <a:solidFill>
                  <a:srgbClr val="FF0000"/>
                </a:solidFill>
                <a:cs typeface="Adobe Arabic"/>
              </a:rPr>
              <a:t>تعیین</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(با معیارهای عقلی)، </a:t>
            </a:r>
            <a:r>
              <a:rPr lang="ar-SA" sz="2600" b="1" dirty="0">
                <a:solidFill>
                  <a:srgbClr val="FF0000"/>
                </a:solidFill>
                <a:cs typeface="Adobe Arabic"/>
              </a:rPr>
              <a:t>گزیده</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شده و به مقام </a:t>
            </a:r>
            <a:r>
              <a:rPr lang="ar-SA" sz="2600" b="1" dirty="0">
                <a:solidFill>
                  <a:srgbClr val="FF0000"/>
                </a:solidFill>
                <a:cs typeface="Adobe Arabic"/>
              </a:rPr>
              <a:t>تحقق</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نایل می‌آید.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rtl="0"/>
            <a:endParaRPr lang="en-US" sz="2600" dirty="0">
              <a:solidFill>
                <a:srgbClr val="0070C0"/>
              </a:solidFill>
              <a:cs typeface="Adobe Arabic" panose="02040503050201020203"/>
            </a:endParaRPr>
          </a:p>
          <a:p>
            <a:pPr rtl="0"/>
            <a:endParaRPr lang="en-US" sz="2600" dirty="0">
              <a:solidFill>
                <a:prstClr val="black"/>
              </a:solidFill>
            </a:endParaRPr>
          </a:p>
        </p:txBody>
      </p:sp>
      <p:sp>
        <p:nvSpPr>
          <p:cNvPr id="13" name="Oval 12"/>
          <p:cNvSpPr/>
          <p:nvPr/>
        </p:nvSpPr>
        <p:spPr>
          <a:xfrm>
            <a:off x="8718331" y="167765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533400" y="2324556"/>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5692775" y="2340702"/>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638175" y="2733725"/>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2846387" y="2733725"/>
            <a:ext cx="71755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5712618" y="2796873"/>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Rectangle 19"/>
          <p:cNvSpPr/>
          <p:nvPr/>
        </p:nvSpPr>
        <p:spPr>
          <a:xfrm>
            <a:off x="2552700" y="-1"/>
            <a:ext cx="415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مولفه های خیر با توجه به آیات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290775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3" dur="500"/>
                                        <p:tgtEl>
                                          <p:spTgt spid="2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right)">
                                      <p:cBhvr>
                                        <p:cTn id="24" dur="500"/>
                                        <p:tgtEl>
                                          <p:spTgt spid="2">
                                            <p:txEl>
                                              <p:pRg st="0" end="0"/>
                                            </p:txEl>
                                          </p:spTgt>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right)">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heel(1)">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heel(1)">
                                      <p:cBhvr>
                                        <p:cTn id="43" dur="20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heel(1)">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0" grpId="0" animBg="1"/>
      <p:bldP spid="11" grpId="0" animBg="1"/>
      <p:bldP spid="12"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552700" y="-1"/>
            <a:ext cx="415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مولفه های خیر با توجه به آیات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18" name="TextBox 17"/>
          <p:cNvSpPr txBox="1"/>
          <p:nvPr/>
        </p:nvSpPr>
        <p:spPr>
          <a:xfrm>
            <a:off x="76200" y="1431429"/>
            <a:ext cx="6584831" cy="492443"/>
          </a:xfrm>
          <a:prstGeom prst="rect">
            <a:avLst/>
          </a:prstGeom>
          <a:noFill/>
        </p:spPr>
        <p:txBody>
          <a:bodyPr wrap="square" rtlCol="0">
            <a:spAutoFit/>
          </a:bodyPr>
          <a:lstStyle/>
          <a:p>
            <a:pPr algn="r" rtl="1"/>
            <a:endParaRPr lang="fa-IR" sz="2600" dirty="0">
              <a:solidFill>
                <a:schemeClr val="bg2">
                  <a:lumMod val="50000"/>
                </a:schemeClr>
              </a:solidFill>
              <a:latin typeface="Adobe Arabic" pitchFamily="18" charset="-78"/>
              <a:cs typeface="Adobe Arabic" pitchFamily="18" charset="-78"/>
            </a:endParaRPr>
          </a:p>
        </p:txBody>
      </p:sp>
      <p:sp>
        <p:nvSpPr>
          <p:cNvPr id="27" name="TextBox 26"/>
          <p:cNvSpPr txBox="1"/>
          <p:nvPr/>
        </p:nvSpPr>
        <p:spPr>
          <a:xfrm>
            <a:off x="4298731" y="4242735"/>
            <a:ext cx="4495800" cy="492443"/>
          </a:xfrm>
          <a:prstGeom prst="rect">
            <a:avLst/>
          </a:prstGeom>
          <a:noFill/>
        </p:spPr>
        <p:txBody>
          <a:bodyPr wrap="square" rtlCol="0">
            <a:spAutoFit/>
          </a:bodyPr>
          <a:lstStyle/>
          <a:p>
            <a:pPr algn="r" rtl="1"/>
            <a:endParaRPr lang="en-US" sz="2600" dirty="0">
              <a:solidFill>
                <a:srgbClr val="0070C0"/>
              </a:solidFill>
              <a:latin typeface="Adobe Arabic" pitchFamily="18" charset="-78"/>
              <a:cs typeface="Adobe Arabic" pitchFamily="18" charset="-78"/>
            </a:endParaRPr>
          </a:p>
        </p:txBody>
      </p:sp>
      <p:sp>
        <p:nvSpPr>
          <p:cNvPr id="28" name="Oval 27"/>
          <p:cNvSpPr/>
          <p:nvPr/>
        </p:nvSpPr>
        <p:spPr>
          <a:xfrm>
            <a:off x="8766330" y="127902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2258" y="2429528"/>
            <a:ext cx="6434373" cy="3313215"/>
          </a:xfrm>
          <a:prstGeom prst="rect">
            <a:avLst/>
          </a:prstGeom>
        </p:spPr>
        <p:txBody>
          <a:bodyPr wrap="square">
            <a:spAutoFit/>
          </a:bodyPr>
          <a:lstStyle/>
          <a:p>
            <a:pPr algn="r" rtl="1">
              <a:lnSpc>
                <a:spcPct val="115000"/>
              </a:lnSpc>
              <a:spcAft>
                <a:spcPts val="0"/>
              </a:spcAft>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امکان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طی کردن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این مولفه ها برای انسان به اذن خداست.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r" rtl="1">
              <a:lnSpc>
                <a:spcPct val="115000"/>
              </a:lnSpc>
              <a:spcAft>
                <a:spcPts val="0"/>
              </a:spcAft>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تحقق امری که تفصیل داده شده،ترجیح،تعیین و گزینش میشود.</a:t>
            </a:r>
          </a:p>
          <a:p>
            <a:pPr algn="r" rtl="1">
              <a:lnSpc>
                <a:spcPct val="115000"/>
              </a:lnSpc>
              <a:spcAft>
                <a:spcPts val="0"/>
              </a:spcAft>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خیر به عنوان امر تفصیل داده شده دارای جاذبه ای است که انسان آن را محقق میکند.</a:t>
            </a:r>
          </a:p>
          <a:p>
            <a:pPr algn="r" rtl="1">
              <a:lnSpc>
                <a:spcPct val="115000"/>
              </a:lnSpc>
              <a:spcAft>
                <a:spcPts val="0"/>
              </a:spcAft>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بر اساس معیارعقلی،یک امر بر دیگری تمایز دارد و این تمایز باعث میشود ترجیح و گزینش شود.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4" name="Rectangle 3"/>
          <p:cNvSpPr/>
          <p:nvPr/>
        </p:nvSpPr>
        <p:spPr>
          <a:xfrm>
            <a:off x="381000" y="1102498"/>
            <a:ext cx="8385330" cy="983411"/>
          </a:xfrm>
          <a:prstGeom prst="rect">
            <a:avLst/>
          </a:prstGeom>
        </p:spPr>
        <p:txBody>
          <a:bodyPr wrap="square">
            <a:spAutoFit/>
          </a:bodyPr>
          <a:lstStyle/>
          <a:p>
            <a:pPr>
              <a:lnSpc>
                <a:spcPct val="115000"/>
              </a:lnSpc>
              <a:tabLst>
                <a:tab pos="5731510" algn="l"/>
              </a:tabLst>
            </a:pPr>
            <a:r>
              <a:rPr lang="ar-SA" sz="2600" dirty="0">
                <a:solidFill>
                  <a:schemeClr val="tx2">
                    <a:lumMod val="75000"/>
                  </a:schemeClr>
                </a:solidFill>
                <a:latin typeface="Calibri" panose="020F0502020204030204" pitchFamily="34" charset="0"/>
                <a:ea typeface="Calibri" panose="020F0502020204030204" pitchFamily="34" charset="0"/>
                <a:cs typeface="Adobe Arabic"/>
              </a:rPr>
              <a:t>بر اساس معنای</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 خیر، این کلمه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در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جایگاه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های مختلف به صورت زیر معنا می‌شود: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2" name="Rectangle 1"/>
          <p:cNvSpPr/>
          <p:nvPr/>
        </p:nvSpPr>
        <p:spPr>
          <a:xfrm>
            <a:off x="6581459" y="2472431"/>
            <a:ext cx="1337226" cy="461665"/>
          </a:xfrm>
          <a:prstGeom prst="rect">
            <a:avLst/>
          </a:prstGeom>
        </p:spPr>
        <p:txBody>
          <a:bodyPr wrap="none">
            <a:spAutoFit/>
          </a:bodyPr>
          <a:lstStyle/>
          <a:p>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بیده الخیر:</a:t>
            </a:r>
            <a:r>
              <a:rPr lang="fa-IR" sz="2400" b="1" dirty="0" smtClean="0">
                <a:solidFill>
                  <a:srgbClr val="0070C0"/>
                </a:solidFill>
                <a:latin typeface="Calibri" panose="020F0502020204030204" pitchFamily="34" charset="0"/>
                <a:ea typeface="Calibri" panose="020F0502020204030204" pitchFamily="34" charset="0"/>
                <a:cs typeface="Adobe Arabic" panose="02040503050201020203"/>
              </a:rPr>
              <a:t> </a:t>
            </a:r>
            <a:endParaRPr lang="fa-IR" sz="2400" dirty="0"/>
          </a:p>
        </p:txBody>
      </p:sp>
      <p:sp>
        <p:nvSpPr>
          <p:cNvPr id="5" name="Rectangle 4"/>
          <p:cNvSpPr/>
          <p:nvPr/>
        </p:nvSpPr>
        <p:spPr>
          <a:xfrm>
            <a:off x="6581459" y="2940613"/>
            <a:ext cx="1366080" cy="461665"/>
          </a:xfrm>
          <a:prstGeom prst="rect">
            <a:avLst/>
          </a:prstGeom>
        </p:spPr>
        <p:txBody>
          <a:bodyPr wrap="none">
            <a:spAutoFit/>
          </a:bodyPr>
          <a:lstStyle/>
          <a:p>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افعلوالخیر: </a:t>
            </a:r>
            <a:endParaRPr lang="fa-IR" sz="2400" dirty="0"/>
          </a:p>
        </p:txBody>
      </p:sp>
      <p:sp>
        <p:nvSpPr>
          <p:cNvPr id="6" name="Rectangle 5"/>
          <p:cNvSpPr/>
          <p:nvPr/>
        </p:nvSpPr>
        <p:spPr>
          <a:xfrm>
            <a:off x="6546730" y="3766143"/>
            <a:ext cx="1321196" cy="461665"/>
          </a:xfrm>
          <a:prstGeom prst="rect">
            <a:avLst/>
          </a:prstGeom>
        </p:spPr>
        <p:txBody>
          <a:bodyPr wrap="none">
            <a:spAutoFit/>
          </a:bodyPr>
          <a:lstStyle/>
          <a:p>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حب الخیر: </a:t>
            </a:r>
            <a:endParaRPr lang="fa-IR" sz="2400" dirty="0"/>
          </a:p>
        </p:txBody>
      </p:sp>
      <p:sp>
        <p:nvSpPr>
          <p:cNvPr id="7" name="Rectangle 6"/>
          <p:cNvSpPr/>
          <p:nvPr/>
        </p:nvSpPr>
        <p:spPr>
          <a:xfrm>
            <a:off x="6368881" y="4756367"/>
            <a:ext cx="2775119" cy="430887"/>
          </a:xfrm>
          <a:prstGeom prst="rect">
            <a:avLst/>
          </a:prstGeom>
        </p:spPr>
        <p:txBody>
          <a:bodyPr wrap="none">
            <a:spAutoFit/>
          </a:bodyPr>
          <a:lstStyle/>
          <a:p>
            <a:r>
              <a:rPr lang="fa-IR" sz="22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عسی ان یکونوا خیرا منهم: </a:t>
            </a:r>
            <a:endParaRPr lang="fa-IR" sz="2200" dirty="0"/>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4546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3" dur="500"/>
                                        <p:tgtEl>
                                          <p:spTgt spid="2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right)">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righ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right)">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righ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wipe(right)">
                                      <p:cBhvr>
                                        <p:cTn id="49" dur="500"/>
                                        <p:tgtEl>
                                          <p:spTgt spid="3">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right)">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right)">
                                      <p:cBhvr>
                                        <p:cTn id="59" dur="500"/>
                                        <p:tgtEl>
                                          <p:spTgt spid="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right)">
                                      <p:cBhvr>
                                        <p:cTn id="6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2"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409700" y="-1"/>
            <a:ext cx="5295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a:solidFill>
                  <a:schemeClr val="bg1"/>
                </a:solidFill>
                <a:latin typeface="Adobe Arabic" pitchFamily="18" charset="-78"/>
                <a:cs typeface="Adobe Arabic" pitchFamily="18" charset="-78"/>
              </a:rPr>
              <a:t>ساختار خیر بر اساس مؤلفه‌ها و کلمات مقابل آن</a:t>
            </a:r>
          </a:p>
          <a:p>
            <a:endParaRPr lang="en-US" sz="2600" dirty="0">
              <a:solidFill>
                <a:srgbClr val="C0504D">
                  <a:lumMod val="75000"/>
                </a:srgbClr>
              </a:solidFill>
              <a:latin typeface="Adobe Arabic" pitchFamily="18" charset="-78"/>
              <a:cs typeface="Adobe Arabic" pitchFamily="18" charset="-78"/>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8" name="Rectangle 5"/>
          <p:cNvSpPr>
            <a:spLocks noChangeArrowheads="1"/>
          </p:cNvSpPr>
          <p:nvPr/>
        </p:nvSpPr>
        <p:spPr bwMode="auto">
          <a:xfrm>
            <a:off x="-657150" y="1284373"/>
            <a:ext cx="1413380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1" name="Rectangle 9"/>
          <p:cNvSpPr>
            <a:spLocks noChangeArrowheads="1"/>
          </p:cNvSpPr>
          <p:nvPr/>
        </p:nvSpPr>
        <p:spPr bwMode="auto">
          <a:xfrm>
            <a:off x="0" y="0"/>
            <a:ext cx="187177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8" name="Oval 17"/>
          <p:cNvSpPr/>
          <p:nvPr/>
        </p:nvSpPr>
        <p:spPr>
          <a:xfrm>
            <a:off x="8477859" y="117726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74291" y="943643"/>
            <a:ext cx="5871757"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کلمات مقابل خیر :</a:t>
            </a:r>
          </a:p>
        </p:txBody>
      </p:sp>
      <p:sp>
        <p:nvSpPr>
          <p:cNvPr id="3" name="Rectangle 2"/>
          <p:cNvSpPr/>
          <p:nvPr/>
        </p:nvSpPr>
        <p:spPr>
          <a:xfrm>
            <a:off x="4486239" y="1703427"/>
            <a:ext cx="3193503"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امری که دارای ترجیح عقلی نیست.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5" name="Rectangle 4"/>
          <p:cNvSpPr/>
          <p:nvPr/>
        </p:nvSpPr>
        <p:spPr>
          <a:xfrm>
            <a:off x="2777438" y="2137395"/>
            <a:ext cx="4902304"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امری بدون منفعت،به طور طبیعی مورد گزینش نیست.</a:t>
            </a:r>
          </a:p>
        </p:txBody>
      </p:sp>
      <p:sp>
        <p:nvSpPr>
          <p:cNvPr id="6" name="Rectangle 5"/>
          <p:cNvSpPr/>
          <p:nvPr/>
        </p:nvSpPr>
        <p:spPr>
          <a:xfrm>
            <a:off x="4888593" y="2622591"/>
            <a:ext cx="2791149"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امر فاقد صلاحیت برای گزینش</a:t>
            </a:r>
          </a:p>
        </p:txBody>
      </p:sp>
      <p:sp>
        <p:nvSpPr>
          <p:cNvPr id="7" name="Rectangle 6"/>
          <p:cNvSpPr/>
          <p:nvPr/>
        </p:nvSpPr>
        <p:spPr>
          <a:xfrm>
            <a:off x="3849775" y="3073889"/>
            <a:ext cx="3789820"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به هم ریختگی،از نظرعقلی ستوده نیست.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9" name="Rectangle 8"/>
          <p:cNvSpPr/>
          <p:nvPr/>
        </p:nvSpPr>
        <p:spPr>
          <a:xfrm>
            <a:off x="7640772" y="1664804"/>
            <a:ext cx="768159" cy="523220"/>
          </a:xfrm>
          <a:prstGeom prst="rect">
            <a:avLst/>
          </a:prstGeom>
        </p:spPr>
        <p:txBody>
          <a:bodyPr wrap="none">
            <a:spAutoFit/>
          </a:bodyPr>
          <a:lstStyle/>
          <a:p>
            <a:r>
              <a:rPr lang="fa-IR" sz="2800" b="1" dirty="0" smtClean="0">
                <a:solidFill>
                  <a:schemeClr val="accent6">
                    <a:lumMod val="75000"/>
                  </a:schemeClr>
                </a:solidFill>
                <a:cs typeface="Adobe Arabic" panose="02040503050201020203"/>
              </a:rPr>
              <a:t>شر: </a:t>
            </a:r>
            <a:endParaRPr lang="fa-IR" sz="2800" dirty="0"/>
          </a:p>
        </p:txBody>
      </p:sp>
      <p:sp>
        <p:nvSpPr>
          <p:cNvPr id="12" name="Rectangle 11"/>
          <p:cNvSpPr/>
          <p:nvPr/>
        </p:nvSpPr>
        <p:spPr>
          <a:xfrm>
            <a:off x="7618577" y="2110255"/>
            <a:ext cx="827471" cy="523220"/>
          </a:xfrm>
          <a:prstGeom prst="rect">
            <a:avLst/>
          </a:prstGeom>
        </p:spPr>
        <p:txBody>
          <a:bodyPr wrap="none">
            <a:spAutoFit/>
          </a:bodyPr>
          <a:lstStyle/>
          <a:p>
            <a:r>
              <a:rPr lang="fa-IR" sz="2800" b="1" dirty="0" smtClean="0">
                <a:solidFill>
                  <a:schemeClr val="accent6">
                    <a:lumMod val="75000"/>
                  </a:schemeClr>
                </a:solidFill>
                <a:cs typeface="Adobe Arabic" panose="02040503050201020203"/>
              </a:rPr>
              <a:t>ضر: </a:t>
            </a:r>
            <a:endParaRPr lang="fa-IR" sz="2800" dirty="0"/>
          </a:p>
        </p:txBody>
      </p:sp>
      <p:sp>
        <p:nvSpPr>
          <p:cNvPr id="14" name="Rectangle 13"/>
          <p:cNvSpPr/>
          <p:nvPr/>
        </p:nvSpPr>
        <p:spPr>
          <a:xfrm>
            <a:off x="7610313" y="2536159"/>
            <a:ext cx="942887" cy="523220"/>
          </a:xfrm>
          <a:prstGeom prst="rect">
            <a:avLst/>
          </a:prstGeom>
        </p:spPr>
        <p:txBody>
          <a:bodyPr wrap="none">
            <a:spAutoFit/>
          </a:bodyPr>
          <a:lstStyle/>
          <a:p>
            <a:r>
              <a:rPr lang="fa-IR" sz="2800" b="1" dirty="0" smtClean="0">
                <a:solidFill>
                  <a:schemeClr val="accent6">
                    <a:lumMod val="75000"/>
                  </a:schemeClr>
                </a:solidFill>
                <a:cs typeface="Adobe Arabic" panose="02040503050201020203"/>
              </a:rPr>
              <a:t>سوء: </a:t>
            </a:r>
            <a:endParaRPr lang="fa-IR" sz="2800" dirty="0"/>
          </a:p>
        </p:txBody>
      </p:sp>
      <p:sp>
        <p:nvSpPr>
          <p:cNvPr id="19" name="Rectangle 18"/>
          <p:cNvSpPr/>
          <p:nvPr/>
        </p:nvSpPr>
        <p:spPr>
          <a:xfrm>
            <a:off x="7629549" y="3073888"/>
            <a:ext cx="848310" cy="523220"/>
          </a:xfrm>
          <a:prstGeom prst="rect">
            <a:avLst/>
          </a:prstGeom>
        </p:spPr>
        <p:txBody>
          <a:bodyPr wrap="none">
            <a:spAutoFit/>
          </a:bodyPr>
          <a:lstStyle/>
          <a:p>
            <a:r>
              <a:rPr lang="fa-IR" sz="2800" b="1" dirty="0" smtClean="0">
                <a:solidFill>
                  <a:schemeClr val="accent6">
                    <a:lumMod val="75000"/>
                  </a:schemeClr>
                </a:solidFill>
                <a:cs typeface="Adobe Arabic" panose="02040503050201020203"/>
              </a:rPr>
              <a:t>فتنه: </a:t>
            </a:r>
            <a:endParaRPr lang="fa-IR" sz="2800" dirty="0"/>
          </a:p>
        </p:txBody>
      </p:sp>
      <p:sp>
        <p:nvSpPr>
          <p:cNvPr id="20" name="Right Arrow 19">
            <a:hlinkClick r:id="rId3" action="ppaction://hlinksldjump"/>
          </p:cNvPr>
          <p:cNvSpPr/>
          <p:nvPr/>
        </p:nvSpPr>
        <p:spPr>
          <a:xfrm>
            <a:off x="8527831" y="62357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28126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righ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righ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2" grpId="0"/>
      <p:bldP spid="3" grpId="0"/>
      <p:bldP spid="5" grpId="0"/>
      <p:bldP spid="6" grpId="0"/>
      <p:bldP spid="7" grpId="0"/>
      <p:bldP spid="9" grpId="0"/>
      <p:bldP spid="12" grpId="0"/>
      <p:bldP spid="1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 name="Rectangle 1"/>
          <p:cNvSpPr/>
          <p:nvPr/>
        </p:nvSpPr>
        <p:spPr>
          <a:xfrm>
            <a:off x="302559" y="762000"/>
            <a:ext cx="8305800" cy="1932837"/>
          </a:xfrm>
          <a:prstGeom prst="rect">
            <a:avLst/>
          </a:prstGeom>
        </p:spPr>
        <p:txBody>
          <a:bodyPr wrap="square">
            <a:spAutoFit/>
          </a:bodyPr>
          <a:lstStyle/>
          <a:p>
            <a:pPr algn="just">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ساختار خیر بر اساس معرفی اهل بیت در زیارت جامعه کبیره:</a:t>
            </a:r>
          </a:p>
          <a:p>
            <a:pPr algn="just" rtl="1">
              <a:lnSpc>
                <a:spcPct val="115000"/>
              </a:lnSpc>
              <a:spcAft>
                <a:spcPts val="0"/>
              </a:spcAft>
            </a:pPr>
            <a:endParaRPr lang="en-US" sz="2600" dirty="0">
              <a:solidFill>
                <a:srgbClr val="0070C0"/>
              </a:solidFill>
              <a:latin typeface="Calibri" panose="020F0502020204030204" pitchFamily="34" charset="0"/>
              <a:ea typeface="Calibri" panose="020F0502020204030204" pitchFamily="34" charset="0"/>
              <a:cs typeface="Adobe Arabic"/>
            </a:endParaRPr>
          </a:p>
          <a:p>
            <a:pPr algn="r">
              <a:lnSpc>
                <a:spcPct val="115000"/>
              </a:lnSpc>
              <a:spcAft>
                <a:spcPts val="0"/>
              </a:spcAft>
            </a:pPr>
            <a:r>
              <a:rPr lang="fa-IR" sz="2600" b="1" dirty="0">
                <a:solidFill>
                  <a:srgbClr val="00B050"/>
                </a:solidFill>
                <a:latin typeface="Calibri" panose="020F0502020204030204" pitchFamily="34" charset="0"/>
                <a:ea typeface="Calibri" panose="020F0502020204030204" pitchFamily="34" charset="0"/>
                <a:cs typeface="Adobe Arabic"/>
              </a:rPr>
              <a:t>إِنْ‏ ذُكِرَ الْخَيْرُ كُنْتُمْ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أَوَّلَهُ</a:t>
            </a:r>
            <a:r>
              <a:rPr lang="fa-IR" sz="2600" b="1" dirty="0">
                <a:solidFill>
                  <a:srgbClr val="00B050"/>
                </a:solidFill>
                <a:latin typeface="Calibri" panose="020F0502020204030204" pitchFamily="34" charset="0"/>
                <a:ea typeface="Calibri" panose="020F0502020204030204" pitchFamily="34" charset="0"/>
                <a:cs typeface="Adobe Arabic"/>
              </a:rPr>
              <a:t> وَ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أَصْلَهُ</a:t>
            </a:r>
            <a:r>
              <a:rPr lang="fa-IR" sz="2600" b="1" dirty="0">
                <a:solidFill>
                  <a:srgbClr val="00B050"/>
                </a:solidFill>
                <a:latin typeface="Calibri" panose="020F0502020204030204" pitchFamily="34" charset="0"/>
                <a:ea typeface="Calibri" panose="020F0502020204030204" pitchFamily="34" charset="0"/>
                <a:cs typeface="Adobe Arabic"/>
              </a:rPr>
              <a:t> وَ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فَرْعَهُ</a:t>
            </a:r>
            <a:r>
              <a:rPr lang="fa-IR" sz="2600" b="1" dirty="0">
                <a:solidFill>
                  <a:srgbClr val="00B050"/>
                </a:solidFill>
                <a:latin typeface="Calibri" panose="020F0502020204030204" pitchFamily="34" charset="0"/>
                <a:ea typeface="Calibri" panose="020F0502020204030204" pitchFamily="34" charset="0"/>
                <a:cs typeface="Adobe Arabic"/>
              </a:rPr>
              <a:t> وَ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مَعْدِنَهُ</a:t>
            </a:r>
            <a:r>
              <a:rPr lang="fa-IR" sz="2600" b="1" dirty="0">
                <a:solidFill>
                  <a:srgbClr val="00B050"/>
                </a:solidFill>
                <a:latin typeface="Calibri" panose="020F0502020204030204" pitchFamily="34" charset="0"/>
                <a:ea typeface="Calibri" panose="020F0502020204030204" pitchFamily="34" charset="0"/>
                <a:cs typeface="Adobe Arabic"/>
              </a:rPr>
              <a:t> وَ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مَأْوَاهُ</a:t>
            </a:r>
            <a:r>
              <a:rPr lang="fa-IR" sz="2600" b="1" dirty="0">
                <a:solidFill>
                  <a:srgbClr val="00B050"/>
                </a:solidFill>
                <a:latin typeface="Calibri" panose="020F0502020204030204" pitchFamily="34" charset="0"/>
                <a:ea typeface="Calibri" panose="020F0502020204030204" pitchFamily="34" charset="0"/>
                <a:cs typeface="Adobe Arabic"/>
              </a:rPr>
              <a:t> وَ </a:t>
            </a:r>
            <a:r>
              <a:rPr lang="fa-IR" sz="2600" b="1" dirty="0">
                <a:solidFill>
                  <a:srgbClr val="00B050"/>
                </a:solidFill>
                <a:highlight>
                  <a:srgbClr val="FFFF00"/>
                </a:highlight>
                <a:latin typeface="Calibri" panose="020F0502020204030204" pitchFamily="34" charset="0"/>
                <a:ea typeface="Calibri" panose="020F0502020204030204" pitchFamily="34" charset="0"/>
                <a:cs typeface="Adobe Arabic"/>
              </a:rPr>
              <a:t>مُنْتَهَاه</a:t>
            </a:r>
            <a:r>
              <a:rPr lang="fa-IR" sz="2600" b="1" dirty="0" smtClean="0">
                <a:solidFill>
                  <a:srgbClr val="00B050"/>
                </a:solidFill>
                <a:latin typeface="Calibri" panose="020F0502020204030204" pitchFamily="34" charset="0"/>
                <a:ea typeface="Calibri" panose="020F0502020204030204" pitchFamily="34" charset="0"/>
                <a:cs typeface="Adobe Arabic"/>
              </a:rPr>
              <a:t>.</a:t>
            </a:r>
          </a:p>
          <a:p>
            <a:pPr algn="r">
              <a:lnSpc>
                <a:spcPct val="115000"/>
              </a:lnSpc>
              <a:spcAft>
                <a:spcPts val="0"/>
              </a:spcAft>
            </a:pPr>
            <a:r>
              <a:rPr lang="fa-IR" sz="2600" dirty="0" smtClean="0">
                <a:solidFill>
                  <a:srgbClr val="0070C0"/>
                </a:solidFill>
                <a:latin typeface="Calibri" panose="020F0502020204030204" pitchFamily="34" charset="0"/>
                <a:ea typeface="Calibri" panose="020F0502020204030204" pitchFamily="34" charset="0"/>
                <a:cs typeface="Adobe Arabic"/>
              </a:rPr>
              <a:t>‏</a:t>
            </a:r>
          </a:p>
        </p:txBody>
      </p:sp>
      <p:sp>
        <p:nvSpPr>
          <p:cNvPr id="28" name="Oval 27"/>
          <p:cNvSpPr/>
          <p:nvPr/>
        </p:nvSpPr>
        <p:spPr>
          <a:xfrm>
            <a:off x="8644218" y="9906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1" name="Rectangle 10"/>
          <p:cNvSpPr/>
          <p:nvPr/>
        </p:nvSpPr>
        <p:spPr>
          <a:xfrm>
            <a:off x="1409700" y="-1"/>
            <a:ext cx="5295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a:solidFill>
                  <a:schemeClr val="bg1"/>
                </a:solidFill>
                <a:latin typeface="Adobe Arabic" pitchFamily="18" charset="-78"/>
                <a:cs typeface="Adobe Arabic" pitchFamily="18" charset="-78"/>
              </a:rPr>
              <a:t>ساختار خیر بر اساس مؤلفه‌ها و کلمات مقابل آن</a:t>
            </a:r>
          </a:p>
          <a:p>
            <a:endParaRPr lang="en-US" sz="26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297596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right)">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5" name="Rectangle 4"/>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12" name="Rectangle 11"/>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3" name="Rectangle 12"/>
          <p:cNvSpPr/>
          <p:nvPr/>
        </p:nvSpPr>
        <p:spPr>
          <a:xfrm>
            <a:off x="179977" y="543224"/>
            <a:ext cx="8801100" cy="6038576"/>
          </a:xfrm>
          <a:prstGeom prst="rect">
            <a:avLst/>
          </a:prstGeom>
        </p:spPr>
        <p:txBody>
          <a:bodyPr wrap="square">
            <a:spAutoFit/>
          </a:bodyPr>
          <a:lstStyle/>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اول خیر</a:t>
            </a: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اصل خیر</a:t>
            </a: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فرع خیر</a:t>
            </a: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معدِن خیر</a:t>
            </a: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مأوی خیر</a:t>
            </a:r>
          </a:p>
          <a:p>
            <a:pPr>
              <a:lnSpc>
                <a:spcPct val="115000"/>
              </a:lnSpc>
              <a:tabLst>
                <a:tab pos="5731510" algn="l"/>
              </a:tabLst>
            </a:pPr>
            <a:endPar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nSpc>
                <a:spcPct val="115000"/>
              </a:lnSpc>
              <a:tabLst>
                <a:tab pos="5731510" algn="l"/>
              </a:tabLst>
            </a:pPr>
            <a:r>
              <a:rPr lang="fa-IR" sz="2800" b="1" dirty="0" smtClean="0">
                <a:solidFill>
                  <a:schemeClr val="accent6">
                    <a:lumMod val="75000"/>
                  </a:schemeClr>
                </a:solidFill>
                <a:latin typeface="Calibri" panose="020F0502020204030204" pitchFamily="34" charset="0"/>
                <a:ea typeface="Calibri" panose="020F0502020204030204" pitchFamily="34" charset="0"/>
                <a:cs typeface="Adobe Arabic"/>
              </a:rPr>
              <a:t>منتهای خیر</a:t>
            </a:r>
            <a:endParaRPr lang="fa-IR" sz="2500" dirty="0">
              <a:cs typeface="Adobe Arabic"/>
            </a:endParaRPr>
          </a:p>
        </p:txBody>
      </p:sp>
      <p:sp>
        <p:nvSpPr>
          <p:cNvPr id="15" name="TextBox 14"/>
          <p:cNvSpPr txBox="1"/>
          <p:nvPr/>
        </p:nvSpPr>
        <p:spPr>
          <a:xfrm>
            <a:off x="-10435" y="559782"/>
            <a:ext cx="7841173" cy="1246495"/>
          </a:xfrm>
          <a:prstGeom prst="rect">
            <a:avLst/>
          </a:prstGeom>
          <a:noFill/>
        </p:spPr>
        <p:txBody>
          <a:bodyPr wrap="squar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عبارتست از مقام تفصیل که حاصل از برخورداری از فهم در نظام مراتب برای امری است. این اولین گام در هر خیرگزینی است.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fa-IR" sz="25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16" name="TextBox 15"/>
          <p:cNvSpPr txBox="1"/>
          <p:nvPr/>
        </p:nvSpPr>
        <p:spPr>
          <a:xfrm>
            <a:off x="135681" y="1550699"/>
            <a:ext cx="7660052" cy="1246495"/>
          </a:xfrm>
          <a:prstGeom prst="rect">
            <a:avLst/>
          </a:prstGeom>
          <a:noFill/>
        </p:spPr>
        <p:txBody>
          <a:bodyPr wrap="squar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عبارتست از مقام تفضیل و ترجیح که حاصل از شکوفایی عقل در وجوه مختلف هر امری است که به واسطه آن وجوه مختلف، دیده می‌شود.</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fa-IR" sz="25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17" name="TextBox 16"/>
          <p:cNvSpPr txBox="1"/>
          <p:nvPr/>
        </p:nvSpPr>
        <p:spPr>
          <a:xfrm>
            <a:off x="78693" y="2508981"/>
            <a:ext cx="7751331" cy="1523494"/>
          </a:xfrm>
          <a:prstGeom prst="rect">
            <a:avLst/>
          </a:prstGeom>
          <a:noFill/>
        </p:spPr>
        <p:txBody>
          <a:bodyPr wrap="squar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عبارتست از مقام تعیین که متناسب با شرایط و اقتضائات صورت می‌پذیرد و در صورت وجود این اقتضاسنجی است که امکان اتمام اولویت‌دهی در امور صورت می‌پذیرد.</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fa-IR" dirty="0"/>
          </a:p>
        </p:txBody>
      </p:sp>
      <p:sp>
        <p:nvSpPr>
          <p:cNvPr id="18" name="TextBox 17"/>
          <p:cNvSpPr txBox="1"/>
          <p:nvPr/>
        </p:nvSpPr>
        <p:spPr>
          <a:xfrm>
            <a:off x="24950" y="3889470"/>
            <a:ext cx="7678292" cy="1246495"/>
          </a:xfrm>
          <a:prstGeom prst="rect">
            <a:avLst/>
          </a:prstGeom>
          <a:noFill/>
        </p:spPr>
        <p:txBody>
          <a:bodyPr wrap="squar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به معنای موقعیتی است که گزینش صورت گرفته و در اثر آن فرد از تردید یا بلاتکلیفی و یا عدم تصمیم به ثبات در انتخاب مرتبه‌ای از امر منتقل می‌شود.</a:t>
            </a:r>
          </a:p>
        </p:txBody>
      </p:sp>
      <p:sp>
        <p:nvSpPr>
          <p:cNvPr id="19" name="TextBox 18"/>
          <p:cNvSpPr txBox="1"/>
          <p:nvPr/>
        </p:nvSpPr>
        <p:spPr>
          <a:xfrm>
            <a:off x="101747" y="5046166"/>
            <a:ext cx="7601495" cy="1246495"/>
          </a:xfrm>
          <a:prstGeom prst="rect">
            <a:avLst/>
          </a:prstGeom>
          <a:noFill/>
        </p:spPr>
        <p:txBody>
          <a:bodyPr wrap="squar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منفعتی است که پس از گزینش و انتخاب خیر فرد را به مقصد هدایت رهنمون می‌سازد و در پناه آن می‌‌تواند بهره‌ و نصیب برد.</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fa-IR" sz="25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20" name="TextBox 19"/>
          <p:cNvSpPr txBox="1"/>
          <p:nvPr/>
        </p:nvSpPr>
        <p:spPr>
          <a:xfrm>
            <a:off x="135681" y="5970245"/>
            <a:ext cx="7367786" cy="754053"/>
          </a:xfrm>
          <a:prstGeom prst="rect">
            <a:avLst/>
          </a:prstGeom>
          <a:noFill/>
        </p:spPr>
        <p:txBody>
          <a:bodyPr wrap="none" rtlCol="1">
            <a:spAutoFit/>
          </a:bodyPr>
          <a:lstStyle/>
          <a:p>
            <a:pPr algn="just"/>
            <a:r>
              <a:rPr lang="fa-IR" sz="2500" dirty="0">
                <a:solidFill>
                  <a:schemeClr val="tx2">
                    <a:lumMod val="75000"/>
                  </a:schemeClr>
                </a:solidFill>
                <a:latin typeface="Calibri" panose="020F0502020204030204" pitchFamily="34" charset="0"/>
                <a:ea typeface="Calibri" panose="020F0502020204030204" pitchFamily="34" charset="0"/>
                <a:cs typeface="Adobe Arabic"/>
              </a:rPr>
              <a:t>برآیند نهایی‌ خیرطلبی برای انسان برخورداری از هدایت و رشد است. </a:t>
            </a:r>
          </a:p>
          <a:p>
            <a:pPr algn="just"/>
            <a:endParaRPr lang="fa-IR" dirty="0"/>
          </a:p>
        </p:txBody>
      </p:sp>
      <p:sp>
        <p:nvSpPr>
          <p:cNvPr id="22" name="TextBox 21"/>
          <p:cNvSpPr txBox="1"/>
          <p:nvPr/>
        </p:nvSpPr>
        <p:spPr>
          <a:xfrm>
            <a:off x="7754446" y="522904"/>
            <a:ext cx="304892" cy="523220"/>
          </a:xfrm>
          <a:prstGeom prst="rect">
            <a:avLst/>
          </a:prstGeom>
          <a:noFill/>
        </p:spPr>
        <p:txBody>
          <a:bodyPr wrap="non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28" name="TextBox 27"/>
          <p:cNvSpPr txBox="1"/>
          <p:nvPr/>
        </p:nvSpPr>
        <p:spPr>
          <a:xfrm>
            <a:off x="7580305" y="4900958"/>
            <a:ext cx="304892" cy="523220"/>
          </a:xfrm>
          <a:prstGeom prst="rect">
            <a:avLst/>
          </a:prstGeom>
          <a:noFill/>
        </p:spPr>
        <p:txBody>
          <a:bodyPr wrap="non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29" name="TextBox 28"/>
          <p:cNvSpPr txBox="1"/>
          <p:nvPr/>
        </p:nvSpPr>
        <p:spPr>
          <a:xfrm>
            <a:off x="7725013" y="1507931"/>
            <a:ext cx="248395" cy="523220"/>
          </a:xfrm>
          <a:prstGeom prst="rect">
            <a:avLst/>
          </a:prstGeom>
          <a:noFill/>
        </p:spPr>
        <p:txBody>
          <a:bodyPr wrap="squar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30" name="TextBox 29"/>
          <p:cNvSpPr txBox="1"/>
          <p:nvPr/>
        </p:nvSpPr>
        <p:spPr>
          <a:xfrm>
            <a:off x="7694650" y="2483974"/>
            <a:ext cx="304892" cy="523220"/>
          </a:xfrm>
          <a:prstGeom prst="rect">
            <a:avLst/>
          </a:prstGeom>
          <a:noFill/>
        </p:spPr>
        <p:txBody>
          <a:bodyPr wrap="non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31" name="TextBox 30"/>
          <p:cNvSpPr txBox="1"/>
          <p:nvPr/>
        </p:nvSpPr>
        <p:spPr>
          <a:xfrm>
            <a:off x="7420121" y="5854058"/>
            <a:ext cx="304892" cy="523220"/>
          </a:xfrm>
          <a:prstGeom prst="rect">
            <a:avLst/>
          </a:prstGeom>
          <a:noFill/>
        </p:spPr>
        <p:txBody>
          <a:bodyPr wrap="non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32" name="TextBox 31"/>
          <p:cNvSpPr txBox="1"/>
          <p:nvPr/>
        </p:nvSpPr>
        <p:spPr>
          <a:xfrm>
            <a:off x="7618341" y="3916073"/>
            <a:ext cx="304892" cy="523220"/>
          </a:xfrm>
          <a:prstGeom prst="rect">
            <a:avLst/>
          </a:prstGeom>
          <a:noFill/>
        </p:spPr>
        <p:txBody>
          <a:bodyPr wrap="none" rtlCol="1">
            <a:spAutoFit/>
          </a:bodyPr>
          <a:lstStyle/>
          <a:p>
            <a:r>
              <a:rPr lang="fa-IR" sz="2800" b="1" dirty="0">
                <a:solidFill>
                  <a:schemeClr val="accent6">
                    <a:lumMod val="75000"/>
                  </a:schemeClr>
                </a:solidFill>
                <a:latin typeface="Calibri" panose="020F0502020204030204" pitchFamily="34" charset="0"/>
                <a:ea typeface="Calibri" panose="020F0502020204030204" pitchFamily="34" charset="0"/>
                <a:cs typeface="Adobe Arabic"/>
              </a:rPr>
              <a:t>:</a:t>
            </a:r>
            <a:endParaRPr lang="fa-IR" sz="2800" dirty="0"/>
          </a:p>
        </p:txBody>
      </p:sp>
      <p:sp>
        <p:nvSpPr>
          <p:cNvPr id="21" name="Rectangle 20"/>
          <p:cNvSpPr/>
          <p:nvPr/>
        </p:nvSpPr>
        <p:spPr>
          <a:xfrm>
            <a:off x="1409700" y="-1"/>
            <a:ext cx="5295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a:solidFill>
                  <a:schemeClr val="bg1"/>
                </a:solidFill>
                <a:latin typeface="Adobe Arabic" pitchFamily="18" charset="-78"/>
                <a:cs typeface="Adobe Arabic" pitchFamily="18" charset="-78"/>
              </a:rPr>
              <a:t>ساختار خیر بر اساس مؤلفه‌ها و کلمات مقابل آن</a:t>
            </a:r>
          </a:p>
          <a:p>
            <a:endParaRPr lang="en-US" sz="26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332914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right)">
                                      <p:cBhvr>
                                        <p:cTn id="27" dur="500"/>
                                        <p:tgtEl>
                                          <p:spTgt spid="1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right)">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1+#ppt_w/2"/>
                                          </p:val>
                                        </p:tav>
                                        <p:tav tm="100000">
                                          <p:val>
                                            <p:strVal val="#ppt_x"/>
                                          </p:val>
                                        </p:tav>
                                      </p:tavLst>
                                    </p:anim>
                                    <p:anim calcmode="lin" valueType="num">
                                      <p:cBhvr additive="base">
                                        <p:cTn id="7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19" grpId="0"/>
      <p:bldP spid="20" grpId="0"/>
      <p:bldP spid="22" grpId="0"/>
      <p:bldP spid="28" grpId="0"/>
      <p:bldP spid="29" grpId="0"/>
      <p:bldP spid="30" grpId="0"/>
      <p:bldP spid="31" grpId="0"/>
      <p:bldP spid="32" grpId="0"/>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193800" y="12901"/>
            <a:ext cx="5483199"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bg1"/>
                </a:solidFill>
                <a:latin typeface="Adobe Arabic" pitchFamily="18" charset="-78"/>
                <a:cs typeface="Adobe Arabic" pitchFamily="18" charset="-78"/>
              </a:rPr>
              <a:t>ساختار</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خیر</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بر</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اساس</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مولفه</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ها</a:t>
            </a:r>
            <a:r>
              <a:rPr lang="en-US" sz="2600" dirty="0">
                <a:solidFill>
                  <a:schemeClr val="bg1"/>
                </a:solidFill>
                <a:latin typeface="Adobe Arabic" pitchFamily="18" charset="-78"/>
                <a:cs typeface="Adobe Arabic" pitchFamily="18" charset="-78"/>
              </a:rPr>
              <a:t> و </a:t>
            </a:r>
            <a:r>
              <a:rPr lang="en-US" sz="2600" dirty="0" err="1">
                <a:solidFill>
                  <a:schemeClr val="bg1"/>
                </a:solidFill>
                <a:latin typeface="Adobe Arabic" pitchFamily="18" charset="-78"/>
                <a:cs typeface="Adobe Arabic" pitchFamily="18" charset="-78"/>
              </a:rPr>
              <a:t>کلمات</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مقابل</a:t>
            </a:r>
            <a:r>
              <a:rPr lang="en-US" sz="2600" dirty="0">
                <a:solidFill>
                  <a:schemeClr val="bg1"/>
                </a:solidFill>
                <a:latin typeface="Adobe Arabic" pitchFamily="18" charset="-78"/>
                <a:cs typeface="Adobe Arabic" pitchFamily="18" charset="-78"/>
              </a:rPr>
              <a:t> </a:t>
            </a:r>
            <a:r>
              <a:rPr lang="en-US" sz="2600" dirty="0" err="1">
                <a:solidFill>
                  <a:schemeClr val="bg1"/>
                </a:solidFill>
                <a:latin typeface="Adobe Arabic" pitchFamily="18" charset="-78"/>
                <a:cs typeface="Adobe Arabic" pitchFamily="18" charset="-78"/>
              </a:rPr>
              <a:t>آن</a:t>
            </a:r>
            <a:endParaRPr lang="en-US" sz="2600" dirty="0">
              <a:solidFill>
                <a:schemeClr val="bg1"/>
              </a:solidFill>
              <a:latin typeface="Adobe Arabic" pitchFamily="18" charset="-78"/>
              <a:cs typeface="Adobe Arabic" pitchFamily="18" charset="-78"/>
            </a:endParaRPr>
          </a:p>
        </p:txBody>
      </p:sp>
      <p:sp>
        <p:nvSpPr>
          <p:cNvPr id="11" name="Rectangle 9"/>
          <p:cNvSpPr>
            <a:spLocks noChangeArrowheads="1"/>
          </p:cNvSpPr>
          <p:nvPr/>
        </p:nvSpPr>
        <p:spPr bwMode="auto">
          <a:xfrm>
            <a:off x="0" y="0"/>
            <a:ext cx="187177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4"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ounded Rectangle 1"/>
          <p:cNvSpPr/>
          <p:nvPr/>
        </p:nvSpPr>
        <p:spPr>
          <a:xfrm>
            <a:off x="5257800" y="838200"/>
            <a:ext cx="14859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accent6">
                    <a:lumMod val="50000"/>
                  </a:schemeClr>
                </a:solidFill>
                <a:latin typeface="Adobe Arabic" pitchFamily="18" charset="-78"/>
                <a:cs typeface="Adobe Arabic" pitchFamily="18" charset="-78"/>
              </a:rPr>
              <a:t>بیده الخیر</a:t>
            </a:r>
            <a:endParaRPr lang="en-US" sz="2400" dirty="0">
              <a:solidFill>
                <a:schemeClr val="accent6">
                  <a:lumMod val="50000"/>
                </a:schemeClr>
              </a:solidFill>
              <a:latin typeface="Adobe Arabic" pitchFamily="18" charset="-78"/>
              <a:cs typeface="Adobe Arabic" pitchFamily="18" charset="-78"/>
            </a:endParaRPr>
          </a:p>
        </p:txBody>
      </p:sp>
      <p:cxnSp>
        <p:nvCxnSpPr>
          <p:cNvPr id="5" name="Straight Arrow Connector 4"/>
          <p:cNvCxnSpPr>
            <a:stCxn id="2" idx="2"/>
          </p:cNvCxnSpPr>
          <p:nvPr/>
        </p:nvCxnSpPr>
        <p:spPr>
          <a:xfrm flipH="1">
            <a:off x="5571744" y="1371600"/>
            <a:ext cx="429006" cy="123748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2"/>
          </p:cNvCxnSpPr>
          <p:nvPr/>
        </p:nvCxnSpPr>
        <p:spPr>
          <a:xfrm flipH="1">
            <a:off x="5257800" y="1371600"/>
            <a:ext cx="742950" cy="838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 idx="2"/>
          </p:cNvCxnSpPr>
          <p:nvPr/>
        </p:nvCxnSpPr>
        <p:spPr>
          <a:xfrm>
            <a:off x="6000750" y="1371600"/>
            <a:ext cx="204501" cy="1143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048000" y="2590800"/>
            <a:ext cx="3276600" cy="327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400">
              <a:solidFill>
                <a:schemeClr val="accent6">
                  <a:lumMod val="50000"/>
                </a:schemeClr>
              </a:solidFill>
              <a:latin typeface="Adobe Arabic" pitchFamily="18" charset="-78"/>
              <a:cs typeface="Adobe Arabic" pitchFamily="18" charset="-78"/>
            </a:endParaRPr>
          </a:p>
        </p:txBody>
      </p:sp>
      <p:sp>
        <p:nvSpPr>
          <p:cNvPr id="30" name="Oval 29"/>
          <p:cNvSpPr/>
          <p:nvPr/>
        </p:nvSpPr>
        <p:spPr>
          <a:xfrm>
            <a:off x="3745096" y="3287895"/>
            <a:ext cx="1880997" cy="188099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1"/>
            <a:r>
              <a:rPr lang="fa-IR" sz="1600" b="1" dirty="0" smtClean="0">
                <a:solidFill>
                  <a:schemeClr val="accent6">
                    <a:lumMod val="50000"/>
                  </a:schemeClr>
                </a:solidFill>
                <a:latin typeface="Adobe Arabic" pitchFamily="18" charset="-78"/>
                <a:cs typeface="Adobe Arabic" pitchFamily="18" charset="-78"/>
              </a:rPr>
              <a:t>حاکمیت خیر در زندگی فردی و اجتماعی</a:t>
            </a:r>
            <a:endParaRPr lang="en-US" sz="1600" b="1" dirty="0">
              <a:solidFill>
                <a:schemeClr val="accent6">
                  <a:lumMod val="50000"/>
                </a:schemeClr>
              </a:solidFill>
              <a:latin typeface="Adobe Arabic" pitchFamily="18" charset="-78"/>
              <a:cs typeface="Adobe Arabic" pitchFamily="18" charset="-78"/>
            </a:endParaRPr>
          </a:p>
        </p:txBody>
      </p:sp>
      <p:sp>
        <p:nvSpPr>
          <p:cNvPr id="31" name="Rounded Rectangle 30"/>
          <p:cNvSpPr/>
          <p:nvPr/>
        </p:nvSpPr>
        <p:spPr>
          <a:xfrm>
            <a:off x="5562600" y="3333750"/>
            <a:ext cx="1129665"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accent6">
                    <a:lumMod val="50000"/>
                  </a:schemeClr>
                </a:solidFill>
                <a:latin typeface="Adobe Arabic" pitchFamily="18" charset="-78"/>
                <a:cs typeface="Adobe Arabic" pitchFamily="18" charset="-78"/>
              </a:rPr>
              <a:t>اول خیر</a:t>
            </a:r>
            <a:endParaRPr lang="en-US" sz="2400" dirty="0">
              <a:solidFill>
                <a:schemeClr val="accent6">
                  <a:lumMod val="50000"/>
                </a:schemeClr>
              </a:solidFill>
              <a:latin typeface="Adobe Arabic" pitchFamily="18" charset="-78"/>
              <a:cs typeface="Adobe Arabic" pitchFamily="18" charset="-78"/>
            </a:endParaRPr>
          </a:p>
        </p:txBody>
      </p:sp>
      <p:sp>
        <p:nvSpPr>
          <p:cNvPr id="32" name="Rounded Rectangle 31"/>
          <p:cNvSpPr/>
          <p:nvPr/>
        </p:nvSpPr>
        <p:spPr>
          <a:xfrm>
            <a:off x="5486400" y="4876800"/>
            <a:ext cx="1129665"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مأوای خیر</a:t>
            </a:r>
            <a:endParaRPr lang="en-US" sz="2000" dirty="0">
              <a:solidFill>
                <a:schemeClr val="accent6">
                  <a:lumMod val="50000"/>
                </a:schemeClr>
              </a:solidFill>
              <a:latin typeface="Adobe Arabic" pitchFamily="18" charset="-78"/>
              <a:cs typeface="Adobe Arabic" pitchFamily="18" charset="-78"/>
            </a:endParaRPr>
          </a:p>
        </p:txBody>
      </p:sp>
      <p:sp>
        <p:nvSpPr>
          <p:cNvPr id="33" name="Rounded Rectangle 32"/>
          <p:cNvSpPr/>
          <p:nvPr/>
        </p:nvSpPr>
        <p:spPr>
          <a:xfrm>
            <a:off x="3594735" y="5638800"/>
            <a:ext cx="1129665"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معدن خیر</a:t>
            </a:r>
            <a:endParaRPr lang="en-US" sz="2000" dirty="0">
              <a:solidFill>
                <a:schemeClr val="accent6">
                  <a:lumMod val="50000"/>
                </a:schemeClr>
              </a:solidFill>
              <a:latin typeface="Adobe Arabic" pitchFamily="18" charset="-78"/>
              <a:cs typeface="Adobe Arabic" pitchFamily="18" charset="-78"/>
            </a:endParaRPr>
          </a:p>
        </p:txBody>
      </p:sp>
      <p:sp>
        <p:nvSpPr>
          <p:cNvPr id="36" name="Rounded Rectangle 35"/>
          <p:cNvSpPr/>
          <p:nvPr/>
        </p:nvSpPr>
        <p:spPr>
          <a:xfrm>
            <a:off x="2421481" y="4560289"/>
            <a:ext cx="1129665"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smtClean="0">
                <a:solidFill>
                  <a:schemeClr val="accent6">
                    <a:lumMod val="50000"/>
                  </a:schemeClr>
                </a:solidFill>
                <a:latin typeface="Adobe Arabic" pitchFamily="18" charset="-78"/>
                <a:cs typeface="Adobe Arabic" pitchFamily="18" charset="-78"/>
              </a:rPr>
              <a:t>فرع خیر</a:t>
            </a:r>
            <a:endParaRPr lang="en-US" sz="2400" dirty="0">
              <a:solidFill>
                <a:schemeClr val="accent6">
                  <a:lumMod val="50000"/>
                </a:schemeClr>
              </a:solidFill>
              <a:latin typeface="Adobe Arabic" pitchFamily="18" charset="-78"/>
              <a:cs typeface="Adobe Arabic" pitchFamily="18" charset="-78"/>
            </a:endParaRPr>
          </a:p>
        </p:txBody>
      </p:sp>
      <p:sp>
        <p:nvSpPr>
          <p:cNvPr id="37" name="Rounded Rectangle 36"/>
          <p:cNvSpPr/>
          <p:nvPr/>
        </p:nvSpPr>
        <p:spPr>
          <a:xfrm>
            <a:off x="2852831" y="2981690"/>
            <a:ext cx="1129665"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اصل</a:t>
            </a:r>
            <a:r>
              <a:rPr lang="fa-IR" sz="2400" dirty="0" smtClean="0">
                <a:solidFill>
                  <a:schemeClr val="accent6">
                    <a:lumMod val="50000"/>
                  </a:schemeClr>
                </a:solidFill>
                <a:latin typeface="Adobe Arabic" pitchFamily="18" charset="-78"/>
                <a:cs typeface="Adobe Arabic" pitchFamily="18" charset="-78"/>
              </a:rPr>
              <a:t> خیر</a:t>
            </a:r>
            <a:endParaRPr lang="en-US" sz="2400" dirty="0">
              <a:solidFill>
                <a:schemeClr val="accent6">
                  <a:lumMod val="50000"/>
                </a:schemeClr>
              </a:solidFill>
              <a:latin typeface="Adobe Arabic" pitchFamily="18" charset="-78"/>
              <a:cs typeface="Adobe Arabic" pitchFamily="18" charset="-78"/>
            </a:endParaRPr>
          </a:p>
        </p:txBody>
      </p:sp>
      <p:sp>
        <p:nvSpPr>
          <p:cNvPr id="38" name="Oval 37"/>
          <p:cNvSpPr/>
          <p:nvPr/>
        </p:nvSpPr>
        <p:spPr>
          <a:xfrm>
            <a:off x="3497851" y="2254345"/>
            <a:ext cx="909557" cy="9095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dirty="0">
                <a:solidFill>
                  <a:schemeClr val="accent6">
                    <a:lumMod val="50000"/>
                  </a:schemeClr>
                </a:solidFill>
                <a:latin typeface="Adobe Arabic" pitchFamily="18" charset="-78"/>
                <a:cs typeface="Adobe Arabic" pitchFamily="18" charset="-78"/>
              </a:rPr>
              <a:t>ترجیح و تفضیل</a:t>
            </a:r>
            <a:endParaRPr lang="en-US" dirty="0">
              <a:solidFill>
                <a:schemeClr val="accent6">
                  <a:lumMod val="50000"/>
                </a:schemeClr>
              </a:solidFill>
              <a:latin typeface="Adobe Arabic" pitchFamily="18" charset="-78"/>
              <a:cs typeface="Adobe Arabic" pitchFamily="18" charset="-78"/>
            </a:endParaRPr>
          </a:p>
        </p:txBody>
      </p:sp>
      <p:sp>
        <p:nvSpPr>
          <p:cNvPr id="41" name="Oval 40"/>
          <p:cNvSpPr/>
          <p:nvPr/>
        </p:nvSpPr>
        <p:spPr>
          <a:xfrm>
            <a:off x="3192168" y="3922776"/>
            <a:ext cx="780366" cy="780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2000" dirty="0" smtClean="0">
                <a:solidFill>
                  <a:schemeClr val="accent6">
                    <a:lumMod val="50000"/>
                  </a:schemeClr>
                </a:solidFill>
                <a:latin typeface="Adobe Arabic" pitchFamily="18" charset="-78"/>
                <a:cs typeface="Adobe Arabic" pitchFamily="18" charset="-78"/>
              </a:rPr>
              <a:t>تعیین</a:t>
            </a:r>
            <a:endParaRPr lang="en-US" sz="2000" dirty="0">
              <a:solidFill>
                <a:schemeClr val="accent6">
                  <a:lumMod val="50000"/>
                </a:schemeClr>
              </a:solidFill>
              <a:latin typeface="Adobe Arabic" pitchFamily="18" charset="-78"/>
              <a:cs typeface="Adobe Arabic" pitchFamily="18" charset="-78"/>
            </a:endParaRPr>
          </a:p>
        </p:txBody>
      </p:sp>
      <p:sp>
        <p:nvSpPr>
          <p:cNvPr id="42" name="Oval 41"/>
          <p:cNvSpPr/>
          <p:nvPr/>
        </p:nvSpPr>
        <p:spPr>
          <a:xfrm>
            <a:off x="4370832" y="5010341"/>
            <a:ext cx="780366" cy="780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1600" b="1" dirty="0" smtClean="0">
                <a:solidFill>
                  <a:schemeClr val="accent6">
                    <a:lumMod val="50000"/>
                  </a:schemeClr>
                </a:solidFill>
                <a:latin typeface="Adobe Arabic" pitchFamily="18" charset="-78"/>
                <a:cs typeface="Adobe Arabic" pitchFamily="18" charset="-78"/>
              </a:rPr>
              <a:t>گزینش و انتخاب</a:t>
            </a:r>
            <a:endParaRPr lang="en-US" sz="1600" b="1" dirty="0">
              <a:solidFill>
                <a:schemeClr val="accent6">
                  <a:lumMod val="50000"/>
                </a:schemeClr>
              </a:solidFill>
              <a:latin typeface="Adobe Arabic" pitchFamily="18" charset="-78"/>
              <a:cs typeface="Adobe Arabic" pitchFamily="18" charset="-78"/>
            </a:endParaRPr>
          </a:p>
        </p:txBody>
      </p:sp>
      <p:sp>
        <p:nvSpPr>
          <p:cNvPr id="43" name="Oval 42"/>
          <p:cNvSpPr/>
          <p:nvPr/>
        </p:nvSpPr>
        <p:spPr>
          <a:xfrm>
            <a:off x="6312408" y="4300728"/>
            <a:ext cx="780366" cy="780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dirty="0" smtClean="0">
                <a:solidFill>
                  <a:schemeClr val="accent6">
                    <a:lumMod val="50000"/>
                  </a:schemeClr>
                </a:solidFill>
                <a:latin typeface="Adobe Arabic" pitchFamily="18" charset="-78"/>
                <a:cs typeface="Adobe Arabic" pitchFamily="18" charset="-78"/>
              </a:rPr>
              <a:t>تحقق و عینیت</a:t>
            </a:r>
            <a:endParaRPr lang="en-US" dirty="0">
              <a:solidFill>
                <a:schemeClr val="accent6">
                  <a:lumMod val="50000"/>
                </a:schemeClr>
              </a:solidFill>
              <a:latin typeface="Adobe Arabic" pitchFamily="18" charset="-78"/>
              <a:cs typeface="Adobe Arabic" pitchFamily="18" charset="-78"/>
            </a:endParaRPr>
          </a:p>
        </p:txBody>
      </p:sp>
      <p:sp>
        <p:nvSpPr>
          <p:cNvPr id="44" name="Oval 43"/>
          <p:cNvSpPr/>
          <p:nvPr/>
        </p:nvSpPr>
        <p:spPr>
          <a:xfrm>
            <a:off x="6300216" y="2724834"/>
            <a:ext cx="780366" cy="78036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1"/>
            <a:r>
              <a:rPr lang="fa-IR" sz="2000" dirty="0" smtClean="0">
                <a:solidFill>
                  <a:schemeClr val="accent6">
                    <a:lumMod val="50000"/>
                  </a:schemeClr>
                </a:solidFill>
                <a:latin typeface="Adobe Arabic" pitchFamily="18" charset="-78"/>
                <a:cs typeface="Adobe Arabic" pitchFamily="18" charset="-78"/>
              </a:rPr>
              <a:t>تفصیل</a:t>
            </a:r>
            <a:endParaRPr lang="en-US" sz="2000" dirty="0">
              <a:solidFill>
                <a:schemeClr val="accent6">
                  <a:lumMod val="50000"/>
                </a:schemeClr>
              </a:solidFill>
              <a:latin typeface="Adobe Arabic" pitchFamily="18" charset="-78"/>
              <a:cs typeface="Adobe Arabic" pitchFamily="18" charset="-78"/>
            </a:endParaRPr>
          </a:p>
        </p:txBody>
      </p:sp>
      <p:sp>
        <p:nvSpPr>
          <p:cNvPr id="3" name="Left Arrow 2"/>
          <p:cNvSpPr/>
          <p:nvPr/>
        </p:nvSpPr>
        <p:spPr>
          <a:xfrm rot="2196121">
            <a:off x="5582701" y="2878372"/>
            <a:ext cx="454450" cy="359919"/>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200"/>
          </a:p>
        </p:txBody>
      </p:sp>
      <p:sp>
        <p:nvSpPr>
          <p:cNvPr id="29" name="Left Arrow 28"/>
          <p:cNvSpPr/>
          <p:nvPr/>
        </p:nvSpPr>
        <p:spPr>
          <a:xfrm rot="8652794">
            <a:off x="5308974" y="5462846"/>
            <a:ext cx="454450" cy="359919"/>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200"/>
          </a:p>
        </p:txBody>
      </p:sp>
      <p:sp>
        <p:nvSpPr>
          <p:cNvPr id="39" name="Rounded Rectangle 38"/>
          <p:cNvSpPr/>
          <p:nvPr/>
        </p:nvSpPr>
        <p:spPr>
          <a:xfrm>
            <a:off x="7240143" y="3541776"/>
            <a:ext cx="1129665" cy="381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مقدمه خیر</a:t>
            </a:r>
            <a:endParaRPr lang="en-US" sz="2000" dirty="0">
              <a:solidFill>
                <a:schemeClr val="accent6">
                  <a:lumMod val="50000"/>
                </a:schemeClr>
              </a:solidFill>
              <a:latin typeface="Adobe Arabic" pitchFamily="18" charset="-78"/>
              <a:cs typeface="Adobe Arabic" pitchFamily="18" charset="-78"/>
            </a:endParaRPr>
          </a:p>
        </p:txBody>
      </p:sp>
      <p:cxnSp>
        <p:nvCxnSpPr>
          <p:cNvPr id="40" name="Straight Connector 39"/>
          <p:cNvCxnSpPr/>
          <p:nvPr/>
        </p:nvCxnSpPr>
        <p:spPr>
          <a:xfrm>
            <a:off x="6703236" y="5188879"/>
            <a:ext cx="355932" cy="187793"/>
          </a:xfrm>
          <a:prstGeom prst="line">
            <a:avLst/>
          </a:prstGeom>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6890465" y="5219751"/>
            <a:ext cx="1098232"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نتیجه خیر</a:t>
            </a:r>
            <a:endParaRPr lang="en-US" sz="2000" dirty="0">
              <a:solidFill>
                <a:schemeClr val="accent6">
                  <a:lumMod val="50000"/>
                </a:schemeClr>
              </a:solidFill>
              <a:latin typeface="Adobe Arabic" pitchFamily="18" charset="-78"/>
              <a:cs typeface="Adobe Arabic" pitchFamily="18" charset="-78"/>
            </a:endParaRPr>
          </a:p>
        </p:txBody>
      </p:sp>
      <p:sp>
        <p:nvSpPr>
          <p:cNvPr id="47" name="Rounded Rectangle 46"/>
          <p:cNvSpPr/>
          <p:nvPr/>
        </p:nvSpPr>
        <p:spPr>
          <a:xfrm>
            <a:off x="1379452" y="1570064"/>
            <a:ext cx="1297768" cy="5454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منتهای</a:t>
            </a:r>
            <a:r>
              <a:rPr lang="fa-IR" sz="2400" dirty="0" smtClean="0">
                <a:solidFill>
                  <a:schemeClr val="accent6">
                    <a:lumMod val="50000"/>
                  </a:schemeClr>
                </a:solidFill>
                <a:latin typeface="Adobe Arabic" pitchFamily="18" charset="-78"/>
                <a:cs typeface="Adobe Arabic" pitchFamily="18" charset="-78"/>
              </a:rPr>
              <a:t> خیر</a:t>
            </a:r>
            <a:endParaRPr lang="en-US" sz="2400" dirty="0">
              <a:solidFill>
                <a:schemeClr val="accent6">
                  <a:lumMod val="50000"/>
                </a:schemeClr>
              </a:solidFill>
              <a:latin typeface="Adobe Arabic" pitchFamily="18" charset="-78"/>
              <a:cs typeface="Adobe Arabic" pitchFamily="18" charset="-78"/>
            </a:endParaRPr>
          </a:p>
        </p:txBody>
      </p:sp>
      <p:sp>
        <p:nvSpPr>
          <p:cNvPr id="48" name="Rounded Rectangle 47"/>
          <p:cNvSpPr/>
          <p:nvPr/>
        </p:nvSpPr>
        <p:spPr>
          <a:xfrm rot="1851073">
            <a:off x="2736358" y="1712536"/>
            <a:ext cx="1044373" cy="343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سبیل خیر</a:t>
            </a:r>
            <a:endParaRPr lang="en-US" sz="2000" dirty="0">
              <a:solidFill>
                <a:schemeClr val="accent6">
                  <a:lumMod val="50000"/>
                </a:schemeClr>
              </a:solidFill>
              <a:latin typeface="Adobe Arabic" pitchFamily="18" charset="-78"/>
              <a:cs typeface="Adobe Arabic" pitchFamily="18" charset="-78"/>
            </a:endParaRPr>
          </a:p>
        </p:txBody>
      </p:sp>
      <p:sp>
        <p:nvSpPr>
          <p:cNvPr id="52" name="Rounded Rectangle 51"/>
          <p:cNvSpPr/>
          <p:nvPr/>
        </p:nvSpPr>
        <p:spPr>
          <a:xfrm>
            <a:off x="668230" y="4533250"/>
            <a:ext cx="1267333" cy="343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لازمه خیر</a:t>
            </a:r>
            <a:endParaRPr lang="en-US" sz="2000" dirty="0">
              <a:solidFill>
                <a:schemeClr val="accent6">
                  <a:lumMod val="50000"/>
                </a:schemeClr>
              </a:solidFill>
              <a:latin typeface="Adobe Arabic" pitchFamily="18" charset="-78"/>
              <a:cs typeface="Adobe Arabic" pitchFamily="18" charset="-78"/>
            </a:endParaRPr>
          </a:p>
        </p:txBody>
      </p:sp>
      <p:sp>
        <p:nvSpPr>
          <p:cNvPr id="58" name="Rounded Rectangle 57"/>
          <p:cNvSpPr/>
          <p:nvPr/>
        </p:nvSpPr>
        <p:spPr>
          <a:xfrm rot="852376">
            <a:off x="4419600" y="2566416"/>
            <a:ext cx="1044373" cy="343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سبیل خیر</a:t>
            </a:r>
            <a:endParaRPr lang="en-US" sz="2000" dirty="0">
              <a:solidFill>
                <a:schemeClr val="accent6">
                  <a:lumMod val="50000"/>
                </a:schemeClr>
              </a:solidFill>
              <a:latin typeface="Adobe Arabic" pitchFamily="18" charset="-78"/>
              <a:cs typeface="Adobe Arabic" pitchFamily="18" charset="-78"/>
            </a:endParaRPr>
          </a:p>
        </p:txBody>
      </p:sp>
      <p:sp>
        <p:nvSpPr>
          <p:cNvPr id="60" name="Rounded Rectangle 59"/>
          <p:cNvSpPr/>
          <p:nvPr/>
        </p:nvSpPr>
        <p:spPr>
          <a:xfrm>
            <a:off x="6914851" y="1607862"/>
            <a:ext cx="1044373" cy="3435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000" dirty="0" smtClean="0">
                <a:solidFill>
                  <a:schemeClr val="accent6">
                    <a:lumMod val="50000"/>
                  </a:schemeClr>
                </a:solidFill>
                <a:latin typeface="Adobe Arabic" pitchFamily="18" charset="-78"/>
                <a:cs typeface="Adobe Arabic" pitchFamily="18" charset="-78"/>
              </a:rPr>
              <a:t>منشأ خیر</a:t>
            </a:r>
            <a:endParaRPr lang="en-US" sz="2000" dirty="0">
              <a:solidFill>
                <a:schemeClr val="accent6">
                  <a:lumMod val="50000"/>
                </a:schemeClr>
              </a:solidFill>
              <a:latin typeface="Adobe Arabic" pitchFamily="18" charset="-78"/>
              <a:cs typeface="Adobe Arabic" pitchFamily="18" charset="-78"/>
            </a:endParaRPr>
          </a:p>
        </p:txBody>
      </p:sp>
      <p:sp>
        <p:nvSpPr>
          <p:cNvPr id="53" name="Rectangle 52"/>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54" name="Rectangle 53"/>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55" name="Rectangle 54"/>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57" name="Left Arrow 56"/>
          <p:cNvSpPr/>
          <p:nvPr/>
        </p:nvSpPr>
        <p:spPr>
          <a:xfrm rot="2196121">
            <a:off x="2741603" y="2183199"/>
            <a:ext cx="454450" cy="359919"/>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200"/>
          </a:p>
        </p:txBody>
      </p:sp>
      <p:cxnSp>
        <p:nvCxnSpPr>
          <p:cNvPr id="7" name="Straight Connector 6"/>
          <p:cNvCxnSpPr/>
          <p:nvPr/>
        </p:nvCxnSpPr>
        <p:spPr>
          <a:xfrm>
            <a:off x="6753022" y="3639234"/>
            <a:ext cx="567702" cy="1234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39141" y="1375031"/>
            <a:ext cx="314407" cy="24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828800" y="3362690"/>
            <a:ext cx="848420" cy="1170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828800" y="4688656"/>
            <a:ext cx="533400" cy="357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28800" y="4876800"/>
            <a:ext cx="1363368" cy="877331"/>
          </a:xfrm>
          <a:prstGeom prst="line">
            <a:avLst/>
          </a:prstGeom>
        </p:spPr>
        <p:style>
          <a:lnRef idx="1">
            <a:schemeClr val="accent1"/>
          </a:lnRef>
          <a:fillRef idx="0">
            <a:schemeClr val="accent1"/>
          </a:fillRef>
          <a:effectRef idx="0">
            <a:schemeClr val="accent1"/>
          </a:effectRef>
          <a:fontRef idx="minor">
            <a:schemeClr val="tx1"/>
          </a:fontRef>
        </p:style>
      </p:cxnSp>
      <p:sp>
        <p:nvSpPr>
          <p:cNvPr id="46" name="Right Arrow 45">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579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500"/>
                                        <p:tgtEl>
                                          <p:spTgt spid="27"/>
                                        </p:tgtEl>
                                      </p:cBhvr>
                                    </p:animEffect>
                                  </p:childTnLst>
                                </p:cTn>
                              </p:par>
                              <p:par>
                                <p:cTn id="25" presetID="22" presetClass="entr" presetSubtype="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par>
                                <p:cTn id="28" presetID="22" presetClass="entr" presetSubtype="1"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ppt_w</p:attrName>
                                        </p:attrNameLst>
                                      </p:cBhvr>
                                      <p:tavLst>
                                        <p:tav tm="0">
                                          <p:val>
                                            <p:fltVal val="0"/>
                                          </p:val>
                                        </p:tav>
                                        <p:tav tm="100000">
                                          <p:val>
                                            <p:strVal val="#ppt_w"/>
                                          </p:val>
                                        </p:tav>
                                      </p:tavLst>
                                    </p:anim>
                                    <p:anim calcmode="lin" valueType="num">
                                      <p:cBhvr>
                                        <p:cTn id="62" dur="500" fill="hold"/>
                                        <p:tgtEl>
                                          <p:spTgt spid="58"/>
                                        </p:tgtEl>
                                        <p:attrNameLst>
                                          <p:attrName>ppt_h</p:attrName>
                                        </p:attrNameLst>
                                      </p:cBhvr>
                                      <p:tavLst>
                                        <p:tav tm="0">
                                          <p:val>
                                            <p:fltVal val="0"/>
                                          </p:val>
                                        </p:tav>
                                        <p:tav tm="100000">
                                          <p:val>
                                            <p:strVal val="#ppt_h"/>
                                          </p:val>
                                        </p:tav>
                                      </p:tavLst>
                                    </p:anim>
                                    <p:animEffect transition="in" filter="fade">
                                      <p:cBhvr>
                                        <p:cTn id="63" dur="500"/>
                                        <p:tgtEl>
                                          <p:spTgt spid="5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animEffect transition="in" filter="fade">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p:cTn id="82" dur="500" fill="hold"/>
                                        <p:tgtEl>
                                          <p:spTgt spid="33"/>
                                        </p:tgtEl>
                                        <p:attrNameLst>
                                          <p:attrName>ppt_w</p:attrName>
                                        </p:attrNameLst>
                                      </p:cBhvr>
                                      <p:tavLst>
                                        <p:tav tm="0">
                                          <p:val>
                                            <p:fltVal val="0"/>
                                          </p:val>
                                        </p:tav>
                                        <p:tav tm="100000">
                                          <p:val>
                                            <p:strVal val="#ppt_w"/>
                                          </p:val>
                                        </p:tav>
                                      </p:tavLst>
                                    </p:anim>
                                    <p:anim calcmode="lin" valueType="num">
                                      <p:cBhvr>
                                        <p:cTn id="83" dur="500" fill="hold"/>
                                        <p:tgtEl>
                                          <p:spTgt spid="33"/>
                                        </p:tgtEl>
                                        <p:attrNameLst>
                                          <p:attrName>ppt_h</p:attrName>
                                        </p:attrNameLst>
                                      </p:cBhvr>
                                      <p:tavLst>
                                        <p:tav tm="0">
                                          <p:val>
                                            <p:fltVal val="0"/>
                                          </p:val>
                                        </p:tav>
                                        <p:tav tm="100000">
                                          <p:val>
                                            <p:strVal val="#ppt_h"/>
                                          </p:val>
                                        </p:tav>
                                      </p:tavLst>
                                    </p:anim>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wipe(right)">
                                      <p:cBhvr>
                                        <p:cTn id="101" dur="500"/>
                                        <p:tgtEl>
                                          <p:spTgt spid="57"/>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500" fill="hold"/>
                                        <p:tgtEl>
                                          <p:spTgt spid="47"/>
                                        </p:tgtEl>
                                        <p:attrNameLst>
                                          <p:attrName>ppt_w</p:attrName>
                                        </p:attrNameLst>
                                      </p:cBhvr>
                                      <p:tavLst>
                                        <p:tav tm="0">
                                          <p:val>
                                            <p:fltVal val="0"/>
                                          </p:val>
                                        </p:tav>
                                        <p:tav tm="100000">
                                          <p:val>
                                            <p:strVal val="#ppt_w"/>
                                          </p:val>
                                        </p:tav>
                                      </p:tavLst>
                                    </p:anim>
                                    <p:anim calcmode="lin" valueType="num">
                                      <p:cBhvr>
                                        <p:cTn id="114" dur="500" fill="hold"/>
                                        <p:tgtEl>
                                          <p:spTgt spid="47"/>
                                        </p:tgtEl>
                                        <p:attrNameLst>
                                          <p:attrName>ppt_h</p:attrName>
                                        </p:attrNameLst>
                                      </p:cBhvr>
                                      <p:tavLst>
                                        <p:tav tm="0">
                                          <p:val>
                                            <p:fltVal val="0"/>
                                          </p:val>
                                        </p:tav>
                                        <p:tav tm="100000">
                                          <p:val>
                                            <p:strVal val="#ppt_h"/>
                                          </p:val>
                                        </p:tav>
                                      </p:tavLst>
                                    </p:anim>
                                    <p:animEffect transition="in" filter="fade">
                                      <p:cBhvr>
                                        <p:cTn id="115" dur="500"/>
                                        <p:tgtEl>
                                          <p:spTgt spid="47"/>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44"/>
                                        </p:tgtEl>
                                        <p:attrNameLst>
                                          <p:attrName>style.visibility</p:attrName>
                                        </p:attrNameLst>
                                      </p:cBhvr>
                                      <p:to>
                                        <p:strVal val="visible"/>
                                      </p:to>
                                    </p:set>
                                    <p:anim calcmode="lin" valueType="num">
                                      <p:cBhvr>
                                        <p:cTn id="120" dur="500" fill="hold"/>
                                        <p:tgtEl>
                                          <p:spTgt spid="44"/>
                                        </p:tgtEl>
                                        <p:attrNameLst>
                                          <p:attrName>ppt_w</p:attrName>
                                        </p:attrNameLst>
                                      </p:cBhvr>
                                      <p:tavLst>
                                        <p:tav tm="0">
                                          <p:val>
                                            <p:fltVal val="0"/>
                                          </p:val>
                                        </p:tav>
                                        <p:tav tm="100000">
                                          <p:val>
                                            <p:strVal val="#ppt_w"/>
                                          </p:val>
                                        </p:tav>
                                      </p:tavLst>
                                    </p:anim>
                                    <p:anim calcmode="lin" valueType="num">
                                      <p:cBhvr>
                                        <p:cTn id="121" dur="500" fill="hold"/>
                                        <p:tgtEl>
                                          <p:spTgt spid="44"/>
                                        </p:tgtEl>
                                        <p:attrNameLst>
                                          <p:attrName>ppt_h</p:attrName>
                                        </p:attrNameLst>
                                      </p:cBhvr>
                                      <p:tavLst>
                                        <p:tav tm="0">
                                          <p:val>
                                            <p:fltVal val="0"/>
                                          </p:val>
                                        </p:tav>
                                        <p:tav tm="100000">
                                          <p:val>
                                            <p:strVal val="#ppt_h"/>
                                          </p:val>
                                        </p:tav>
                                      </p:tavLst>
                                    </p:anim>
                                    <p:animEffect transition="in" filter="fade">
                                      <p:cBhvr>
                                        <p:cTn id="122" dur="500"/>
                                        <p:tgtEl>
                                          <p:spTgt spid="44"/>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animEffect transition="in" filter="fade">
                                      <p:cBhvr>
                                        <p:cTn id="129" dur="500"/>
                                        <p:tgtEl>
                                          <p:spTgt spid="38"/>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41"/>
                                        </p:tgtEl>
                                        <p:attrNameLst>
                                          <p:attrName>style.visibility</p:attrName>
                                        </p:attrNameLst>
                                      </p:cBhvr>
                                      <p:to>
                                        <p:strVal val="visible"/>
                                      </p:to>
                                    </p:set>
                                    <p:anim calcmode="lin" valueType="num">
                                      <p:cBhvr>
                                        <p:cTn id="134" dur="500" fill="hold"/>
                                        <p:tgtEl>
                                          <p:spTgt spid="41"/>
                                        </p:tgtEl>
                                        <p:attrNameLst>
                                          <p:attrName>ppt_w</p:attrName>
                                        </p:attrNameLst>
                                      </p:cBhvr>
                                      <p:tavLst>
                                        <p:tav tm="0">
                                          <p:val>
                                            <p:fltVal val="0"/>
                                          </p:val>
                                        </p:tav>
                                        <p:tav tm="100000">
                                          <p:val>
                                            <p:strVal val="#ppt_w"/>
                                          </p:val>
                                        </p:tav>
                                      </p:tavLst>
                                    </p:anim>
                                    <p:anim calcmode="lin" valueType="num">
                                      <p:cBhvr>
                                        <p:cTn id="135" dur="500" fill="hold"/>
                                        <p:tgtEl>
                                          <p:spTgt spid="41"/>
                                        </p:tgtEl>
                                        <p:attrNameLst>
                                          <p:attrName>ppt_h</p:attrName>
                                        </p:attrNameLst>
                                      </p:cBhvr>
                                      <p:tavLst>
                                        <p:tav tm="0">
                                          <p:val>
                                            <p:fltVal val="0"/>
                                          </p:val>
                                        </p:tav>
                                        <p:tav tm="100000">
                                          <p:val>
                                            <p:strVal val="#ppt_h"/>
                                          </p:val>
                                        </p:tav>
                                      </p:tavLst>
                                    </p:anim>
                                    <p:animEffect transition="in" filter="fade">
                                      <p:cBhvr>
                                        <p:cTn id="136" dur="500"/>
                                        <p:tgtEl>
                                          <p:spTgt spid="41"/>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p:cTn id="141" dur="500" fill="hold"/>
                                        <p:tgtEl>
                                          <p:spTgt spid="42"/>
                                        </p:tgtEl>
                                        <p:attrNameLst>
                                          <p:attrName>ppt_w</p:attrName>
                                        </p:attrNameLst>
                                      </p:cBhvr>
                                      <p:tavLst>
                                        <p:tav tm="0">
                                          <p:val>
                                            <p:fltVal val="0"/>
                                          </p:val>
                                        </p:tav>
                                        <p:tav tm="100000">
                                          <p:val>
                                            <p:strVal val="#ppt_w"/>
                                          </p:val>
                                        </p:tav>
                                      </p:tavLst>
                                    </p:anim>
                                    <p:anim calcmode="lin" valueType="num">
                                      <p:cBhvr>
                                        <p:cTn id="142" dur="500" fill="hold"/>
                                        <p:tgtEl>
                                          <p:spTgt spid="42"/>
                                        </p:tgtEl>
                                        <p:attrNameLst>
                                          <p:attrName>ppt_h</p:attrName>
                                        </p:attrNameLst>
                                      </p:cBhvr>
                                      <p:tavLst>
                                        <p:tav tm="0">
                                          <p:val>
                                            <p:fltVal val="0"/>
                                          </p:val>
                                        </p:tav>
                                        <p:tav tm="100000">
                                          <p:val>
                                            <p:strVal val="#ppt_h"/>
                                          </p:val>
                                        </p:tav>
                                      </p:tavLst>
                                    </p:anim>
                                    <p:animEffect transition="in" filter="fade">
                                      <p:cBhvr>
                                        <p:cTn id="143" dur="500"/>
                                        <p:tgtEl>
                                          <p:spTgt spid="4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 calcmode="lin" valueType="num">
                                      <p:cBhvr>
                                        <p:cTn id="148" dur="500" fill="hold"/>
                                        <p:tgtEl>
                                          <p:spTgt spid="43"/>
                                        </p:tgtEl>
                                        <p:attrNameLst>
                                          <p:attrName>ppt_w</p:attrName>
                                        </p:attrNameLst>
                                      </p:cBhvr>
                                      <p:tavLst>
                                        <p:tav tm="0">
                                          <p:val>
                                            <p:fltVal val="0"/>
                                          </p:val>
                                        </p:tav>
                                        <p:tav tm="100000">
                                          <p:val>
                                            <p:strVal val="#ppt_w"/>
                                          </p:val>
                                        </p:tav>
                                      </p:tavLst>
                                    </p:anim>
                                    <p:anim calcmode="lin" valueType="num">
                                      <p:cBhvr>
                                        <p:cTn id="149" dur="500" fill="hold"/>
                                        <p:tgtEl>
                                          <p:spTgt spid="43"/>
                                        </p:tgtEl>
                                        <p:attrNameLst>
                                          <p:attrName>ppt_h</p:attrName>
                                        </p:attrNameLst>
                                      </p:cBhvr>
                                      <p:tavLst>
                                        <p:tav tm="0">
                                          <p:val>
                                            <p:fltVal val="0"/>
                                          </p:val>
                                        </p:tav>
                                        <p:tav tm="100000">
                                          <p:val>
                                            <p:strVal val="#ppt_h"/>
                                          </p:val>
                                        </p:tav>
                                      </p:tavLst>
                                    </p:anim>
                                    <p:animEffect transition="in" filter="fade">
                                      <p:cBhvr>
                                        <p:cTn id="150" dur="500"/>
                                        <p:tgtEl>
                                          <p:spTgt spid="43"/>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wipe(left)">
                                      <p:cBhvr>
                                        <p:cTn id="155" dur="250"/>
                                        <p:tgtEl>
                                          <p:spTgt spid="59"/>
                                        </p:tgtEl>
                                      </p:cBhvr>
                                    </p:animEffect>
                                  </p:childTnLst>
                                </p:cTn>
                              </p:par>
                            </p:childTnLst>
                          </p:cTn>
                        </p:par>
                        <p:par>
                          <p:cTn id="156" fill="hold">
                            <p:stCondLst>
                              <p:cond delay="250"/>
                            </p:stCondLst>
                            <p:childTnLst>
                              <p:par>
                                <p:cTn id="157" presetID="53" presetClass="entr" presetSubtype="16" fill="hold" grpId="0" nodeType="afterEffect">
                                  <p:stCondLst>
                                    <p:cond delay="0"/>
                                  </p:stCondLst>
                                  <p:childTnLst>
                                    <p:set>
                                      <p:cBhvr>
                                        <p:cTn id="158" dur="1" fill="hold">
                                          <p:stCondLst>
                                            <p:cond delay="0"/>
                                          </p:stCondLst>
                                        </p:cTn>
                                        <p:tgtEl>
                                          <p:spTgt spid="60"/>
                                        </p:tgtEl>
                                        <p:attrNameLst>
                                          <p:attrName>style.visibility</p:attrName>
                                        </p:attrNameLst>
                                      </p:cBhvr>
                                      <p:to>
                                        <p:strVal val="visible"/>
                                      </p:to>
                                    </p:set>
                                    <p:anim calcmode="lin" valueType="num">
                                      <p:cBhvr>
                                        <p:cTn id="159" dur="500" fill="hold"/>
                                        <p:tgtEl>
                                          <p:spTgt spid="60"/>
                                        </p:tgtEl>
                                        <p:attrNameLst>
                                          <p:attrName>ppt_w</p:attrName>
                                        </p:attrNameLst>
                                      </p:cBhvr>
                                      <p:tavLst>
                                        <p:tav tm="0">
                                          <p:val>
                                            <p:fltVal val="0"/>
                                          </p:val>
                                        </p:tav>
                                        <p:tav tm="100000">
                                          <p:val>
                                            <p:strVal val="#ppt_w"/>
                                          </p:val>
                                        </p:tav>
                                      </p:tavLst>
                                    </p:anim>
                                    <p:anim calcmode="lin" valueType="num">
                                      <p:cBhvr>
                                        <p:cTn id="160" dur="500" fill="hold"/>
                                        <p:tgtEl>
                                          <p:spTgt spid="60"/>
                                        </p:tgtEl>
                                        <p:attrNameLst>
                                          <p:attrName>ppt_h</p:attrName>
                                        </p:attrNameLst>
                                      </p:cBhvr>
                                      <p:tavLst>
                                        <p:tav tm="0">
                                          <p:val>
                                            <p:fltVal val="0"/>
                                          </p:val>
                                        </p:tav>
                                        <p:tav tm="100000">
                                          <p:val>
                                            <p:strVal val="#ppt_h"/>
                                          </p:val>
                                        </p:tav>
                                      </p:tavLst>
                                    </p:anim>
                                    <p:animEffect transition="in" filter="fade">
                                      <p:cBhvr>
                                        <p:cTn id="161" dur="500"/>
                                        <p:tgtEl>
                                          <p:spTgt spid="60"/>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nodeType="clickEffect">
                                  <p:stCondLst>
                                    <p:cond delay="0"/>
                                  </p:stCondLst>
                                  <p:childTnLst>
                                    <p:set>
                                      <p:cBhvr>
                                        <p:cTn id="165" dur="1" fill="hold">
                                          <p:stCondLst>
                                            <p:cond delay="0"/>
                                          </p:stCondLst>
                                        </p:cTn>
                                        <p:tgtEl>
                                          <p:spTgt spid="7"/>
                                        </p:tgtEl>
                                        <p:attrNameLst>
                                          <p:attrName>style.visibility</p:attrName>
                                        </p:attrNameLst>
                                      </p:cBhvr>
                                      <p:to>
                                        <p:strVal val="visible"/>
                                      </p:to>
                                    </p:set>
                                    <p:animEffect transition="in" filter="wipe(left)">
                                      <p:cBhvr>
                                        <p:cTn id="166" dur="250"/>
                                        <p:tgtEl>
                                          <p:spTgt spid="7"/>
                                        </p:tgtEl>
                                      </p:cBhvr>
                                    </p:animEffect>
                                  </p:childTnLst>
                                </p:cTn>
                              </p:par>
                            </p:childTnLst>
                          </p:cTn>
                        </p:par>
                        <p:par>
                          <p:cTn id="167" fill="hold">
                            <p:stCondLst>
                              <p:cond delay="250"/>
                            </p:stCondLst>
                            <p:childTnLst>
                              <p:par>
                                <p:cTn id="168" presetID="53" presetClass="entr" presetSubtype="16"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500" fill="hold"/>
                                        <p:tgtEl>
                                          <p:spTgt spid="39"/>
                                        </p:tgtEl>
                                        <p:attrNameLst>
                                          <p:attrName>ppt_w</p:attrName>
                                        </p:attrNameLst>
                                      </p:cBhvr>
                                      <p:tavLst>
                                        <p:tav tm="0">
                                          <p:val>
                                            <p:fltVal val="0"/>
                                          </p:val>
                                        </p:tav>
                                        <p:tav tm="100000">
                                          <p:val>
                                            <p:strVal val="#ppt_w"/>
                                          </p:val>
                                        </p:tav>
                                      </p:tavLst>
                                    </p:anim>
                                    <p:anim calcmode="lin" valueType="num">
                                      <p:cBhvr>
                                        <p:cTn id="171" dur="500" fill="hold"/>
                                        <p:tgtEl>
                                          <p:spTgt spid="39"/>
                                        </p:tgtEl>
                                        <p:attrNameLst>
                                          <p:attrName>ppt_h</p:attrName>
                                        </p:attrNameLst>
                                      </p:cBhvr>
                                      <p:tavLst>
                                        <p:tav tm="0">
                                          <p:val>
                                            <p:fltVal val="0"/>
                                          </p:val>
                                        </p:tav>
                                        <p:tav tm="100000">
                                          <p:val>
                                            <p:strVal val="#ppt_h"/>
                                          </p:val>
                                        </p:tav>
                                      </p:tavLst>
                                    </p:anim>
                                    <p:animEffect transition="in" filter="fade">
                                      <p:cBhvr>
                                        <p:cTn id="172" dur="500"/>
                                        <p:tgtEl>
                                          <p:spTgt spid="39"/>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2" fill="hold" nodeType="click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wipe(right)">
                                      <p:cBhvr>
                                        <p:cTn id="177" dur="500"/>
                                        <p:tgtEl>
                                          <p:spTgt spid="51"/>
                                        </p:tgtEl>
                                      </p:cBhvr>
                                    </p:animEffect>
                                  </p:childTnLst>
                                </p:cTn>
                              </p:par>
                              <p:par>
                                <p:cTn id="178" presetID="22" presetClass="entr" presetSubtype="2" fill="hold" nodeType="with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wipe(right)">
                                      <p:cBhvr>
                                        <p:cTn id="180" dur="500"/>
                                        <p:tgtEl>
                                          <p:spTgt spid="50"/>
                                        </p:tgtEl>
                                      </p:cBhvr>
                                    </p:animEffect>
                                  </p:childTnLst>
                                </p:cTn>
                              </p:par>
                              <p:par>
                                <p:cTn id="181" presetID="22" presetClass="entr" presetSubtype="1" fill="hold" nodeType="with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wipe(up)">
                                      <p:cBhvr>
                                        <p:cTn id="183" dur="500"/>
                                        <p:tgtEl>
                                          <p:spTgt spid="49"/>
                                        </p:tgtEl>
                                      </p:cBhvr>
                                    </p:animEffect>
                                  </p:childTnLst>
                                </p:cTn>
                              </p:par>
                            </p:childTnLst>
                          </p:cTn>
                        </p:par>
                        <p:par>
                          <p:cTn id="184" fill="hold">
                            <p:stCondLst>
                              <p:cond delay="500"/>
                            </p:stCondLst>
                            <p:childTnLst>
                              <p:par>
                                <p:cTn id="185" presetID="53" presetClass="entr" presetSubtype="16" fill="hold" grpId="0" nodeType="afterEffect">
                                  <p:stCondLst>
                                    <p:cond delay="0"/>
                                  </p:stCondLst>
                                  <p:childTnLst>
                                    <p:set>
                                      <p:cBhvr>
                                        <p:cTn id="186" dur="1" fill="hold">
                                          <p:stCondLst>
                                            <p:cond delay="0"/>
                                          </p:stCondLst>
                                        </p:cTn>
                                        <p:tgtEl>
                                          <p:spTgt spid="52"/>
                                        </p:tgtEl>
                                        <p:attrNameLst>
                                          <p:attrName>style.visibility</p:attrName>
                                        </p:attrNameLst>
                                      </p:cBhvr>
                                      <p:to>
                                        <p:strVal val="visible"/>
                                      </p:to>
                                    </p:set>
                                    <p:anim calcmode="lin" valueType="num">
                                      <p:cBhvr>
                                        <p:cTn id="187" dur="500" fill="hold"/>
                                        <p:tgtEl>
                                          <p:spTgt spid="52"/>
                                        </p:tgtEl>
                                        <p:attrNameLst>
                                          <p:attrName>ppt_w</p:attrName>
                                        </p:attrNameLst>
                                      </p:cBhvr>
                                      <p:tavLst>
                                        <p:tav tm="0">
                                          <p:val>
                                            <p:fltVal val="0"/>
                                          </p:val>
                                        </p:tav>
                                        <p:tav tm="100000">
                                          <p:val>
                                            <p:strVal val="#ppt_w"/>
                                          </p:val>
                                        </p:tav>
                                      </p:tavLst>
                                    </p:anim>
                                    <p:anim calcmode="lin" valueType="num">
                                      <p:cBhvr>
                                        <p:cTn id="188" dur="500" fill="hold"/>
                                        <p:tgtEl>
                                          <p:spTgt spid="52"/>
                                        </p:tgtEl>
                                        <p:attrNameLst>
                                          <p:attrName>ppt_h</p:attrName>
                                        </p:attrNameLst>
                                      </p:cBhvr>
                                      <p:tavLst>
                                        <p:tav tm="0">
                                          <p:val>
                                            <p:fltVal val="0"/>
                                          </p:val>
                                        </p:tav>
                                        <p:tav tm="100000">
                                          <p:val>
                                            <p:strVal val="#ppt_h"/>
                                          </p:val>
                                        </p:tav>
                                      </p:tavLst>
                                    </p:anim>
                                    <p:animEffect transition="in" filter="fade">
                                      <p:cBhvr>
                                        <p:cTn id="189" dur="500"/>
                                        <p:tgtEl>
                                          <p:spTgt spid="5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childTnLst>
                                    <p:set>
                                      <p:cBhvr>
                                        <p:cTn id="193" dur="1" fill="hold">
                                          <p:stCondLst>
                                            <p:cond delay="0"/>
                                          </p:stCondLst>
                                        </p:cTn>
                                        <p:tgtEl>
                                          <p:spTgt spid="40"/>
                                        </p:tgtEl>
                                        <p:attrNameLst>
                                          <p:attrName>style.visibility</p:attrName>
                                        </p:attrNameLst>
                                      </p:cBhvr>
                                      <p:to>
                                        <p:strVal val="visible"/>
                                      </p:to>
                                    </p:set>
                                    <p:animEffect transition="in" filter="wipe(left)">
                                      <p:cBhvr>
                                        <p:cTn id="194" dur="250"/>
                                        <p:tgtEl>
                                          <p:spTgt spid="40"/>
                                        </p:tgtEl>
                                      </p:cBhvr>
                                    </p:animEffect>
                                  </p:childTnLst>
                                </p:cTn>
                              </p:par>
                            </p:childTnLst>
                          </p:cTn>
                        </p:par>
                        <p:par>
                          <p:cTn id="195" fill="hold">
                            <p:stCondLst>
                              <p:cond delay="250"/>
                            </p:stCondLst>
                            <p:childTnLst>
                              <p:par>
                                <p:cTn id="196" presetID="53" presetClass="entr" presetSubtype="16" fill="hold" grpId="0" nodeType="afterEffect">
                                  <p:stCondLst>
                                    <p:cond delay="0"/>
                                  </p:stCondLst>
                                  <p:childTnLst>
                                    <p:set>
                                      <p:cBhvr>
                                        <p:cTn id="197" dur="1" fill="hold">
                                          <p:stCondLst>
                                            <p:cond delay="0"/>
                                          </p:stCondLst>
                                        </p:cTn>
                                        <p:tgtEl>
                                          <p:spTgt spid="45"/>
                                        </p:tgtEl>
                                        <p:attrNameLst>
                                          <p:attrName>style.visibility</p:attrName>
                                        </p:attrNameLst>
                                      </p:cBhvr>
                                      <p:to>
                                        <p:strVal val="visible"/>
                                      </p:to>
                                    </p:set>
                                    <p:anim calcmode="lin" valueType="num">
                                      <p:cBhvr>
                                        <p:cTn id="198" dur="500" fill="hold"/>
                                        <p:tgtEl>
                                          <p:spTgt spid="45"/>
                                        </p:tgtEl>
                                        <p:attrNameLst>
                                          <p:attrName>ppt_w</p:attrName>
                                        </p:attrNameLst>
                                      </p:cBhvr>
                                      <p:tavLst>
                                        <p:tav tm="0">
                                          <p:val>
                                            <p:fltVal val="0"/>
                                          </p:val>
                                        </p:tav>
                                        <p:tav tm="100000">
                                          <p:val>
                                            <p:strVal val="#ppt_w"/>
                                          </p:val>
                                        </p:tav>
                                      </p:tavLst>
                                    </p:anim>
                                    <p:anim calcmode="lin" valueType="num">
                                      <p:cBhvr>
                                        <p:cTn id="199" dur="500" fill="hold"/>
                                        <p:tgtEl>
                                          <p:spTgt spid="45"/>
                                        </p:tgtEl>
                                        <p:attrNameLst>
                                          <p:attrName>ppt_h</p:attrName>
                                        </p:attrNameLst>
                                      </p:cBhvr>
                                      <p:tavLst>
                                        <p:tav tm="0">
                                          <p:val>
                                            <p:fltVal val="0"/>
                                          </p:val>
                                        </p:tav>
                                        <p:tav tm="100000">
                                          <p:val>
                                            <p:strVal val="#ppt_h"/>
                                          </p:val>
                                        </p:tav>
                                      </p:tavLst>
                                    </p:anim>
                                    <p:animEffect transition="in" filter="fade">
                                      <p:cBhvr>
                                        <p:cTn id="20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animBg="1"/>
      <p:bldP spid="24" grpId="0" animBg="1"/>
      <p:bldP spid="30" grpId="0" animBg="1"/>
      <p:bldP spid="31" grpId="0" animBg="1"/>
      <p:bldP spid="32" grpId="0" animBg="1"/>
      <p:bldP spid="33" grpId="0" animBg="1"/>
      <p:bldP spid="36" grpId="0" animBg="1"/>
      <p:bldP spid="37" grpId="0" animBg="1"/>
      <p:bldP spid="38" grpId="0" animBg="1"/>
      <p:bldP spid="41" grpId="0" animBg="1"/>
      <p:bldP spid="42" grpId="0" animBg="1"/>
      <p:bldP spid="43" grpId="0" animBg="1"/>
      <p:bldP spid="44" grpId="0" animBg="1"/>
      <p:bldP spid="3" grpId="0" animBg="1"/>
      <p:bldP spid="29" grpId="0" animBg="1"/>
      <p:bldP spid="39" grpId="0" animBg="1"/>
      <p:bldP spid="45" grpId="0"/>
      <p:bldP spid="47" grpId="0" animBg="1"/>
      <p:bldP spid="48" grpId="0" animBg="1"/>
      <p:bldP spid="52" grpId="0" animBg="1"/>
      <p:bldP spid="58" grpId="0"/>
      <p:bldP spid="60"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851" y="698500"/>
            <a:ext cx="8080589" cy="5257800"/>
          </a:xfrm>
          <a:prstGeom prst="rect">
            <a:avLst/>
          </a:prstGeom>
        </p:spPr>
      </p:pic>
    </p:spTree>
    <p:extLst>
      <p:ext uri="{BB962C8B-B14F-4D97-AF65-F5344CB8AC3E}">
        <p14:creationId xmlns:p14="http://schemas.microsoft.com/office/powerpoint/2010/main" val="7367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anim calcmode="lin" valueType="num">
                                      <p:cBhvr>
                                        <p:cTn id="10" dur="1250" fill="hold"/>
                                        <p:tgtEl>
                                          <p:spTgt spid="4"/>
                                        </p:tgtEl>
                                        <p:attrNameLst>
                                          <p:attrName>ppt_x</p:attrName>
                                        </p:attrNameLst>
                                      </p:cBhvr>
                                      <p:tavLst>
                                        <p:tav tm="0">
                                          <p:val>
                                            <p:fltVal val="0.5"/>
                                          </p:val>
                                        </p:tav>
                                        <p:tav tm="100000">
                                          <p:val>
                                            <p:strVal val="#ppt_x"/>
                                          </p:val>
                                        </p:tav>
                                      </p:tavLst>
                                    </p:anim>
                                    <p:anim calcmode="lin" valueType="num">
                                      <p:cBhvr>
                                        <p:cTn id="11" dur="12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10" name="Right Arrow 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1" name="Rectangle 10"/>
          <p:cNvSpPr/>
          <p:nvPr/>
        </p:nvSpPr>
        <p:spPr>
          <a:xfrm>
            <a:off x="3187700" y="-1"/>
            <a:ext cx="3517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endParaRPr lang="fa-IR" sz="2800" dirty="0" smtClean="0">
              <a:solidFill>
                <a:srgbClr val="EEECE1">
                  <a:lumMod val="50000"/>
                </a:srgbClr>
              </a:solidFill>
            </a:endParaRPr>
          </a:p>
          <a:p>
            <a:r>
              <a:rPr lang="fa-IR" sz="2600" dirty="0">
                <a:solidFill>
                  <a:schemeClr val="bg1"/>
                </a:solidFill>
                <a:latin typeface="Adobe Arabic" pitchFamily="18" charset="-78"/>
                <a:cs typeface="Adobe Arabic" pitchFamily="18" charset="-78"/>
              </a:rPr>
              <a:t>برخی از وجوه خیر در روایات</a:t>
            </a:r>
          </a:p>
          <a:p>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3" name="Rectangle 2"/>
          <p:cNvSpPr/>
          <p:nvPr/>
        </p:nvSpPr>
        <p:spPr>
          <a:xfrm>
            <a:off x="3163063" y="744319"/>
            <a:ext cx="5646097" cy="2400657"/>
          </a:xfrm>
          <a:prstGeom prst="rect">
            <a:avLst/>
          </a:prstGeom>
        </p:spPr>
        <p:txBody>
          <a:bodyPr wrap="none">
            <a:spAutoFit/>
          </a:bodyPr>
          <a:lstStyle/>
          <a:p>
            <a:pPr marL="457200" indent="-457200" algn="just">
              <a:buAutoNum type="arabicPeriod"/>
            </a:pP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مهارتی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کردن خیرشناسی،‌ خیرطلبی و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خیرگزینی</a:t>
            </a:r>
          </a:p>
          <a:p>
            <a:pPr marL="457200" indent="-457200" algn="just">
              <a:buFontTx/>
              <a:buAutoNum type="arabicPeriod"/>
            </a:pP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 ارتباط‌ دهی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بین نظام خیر و طیّب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marL="457200" indent="-457200" algn="just">
              <a:buFontTx/>
              <a:buAutoNum type="arabicPeriod"/>
            </a:pP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تبیین چگونگی جریان خیر در گوهر انسان</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marL="457200" indent="-457200" algn="just">
              <a:buAutoNum type="arabicPeriod"/>
            </a:pPr>
            <a:r>
              <a:rPr lang="fa-IR" sz="2500" dirty="0">
                <a:solidFill>
                  <a:schemeClr val="tx2">
                    <a:lumMod val="75000"/>
                  </a:schemeClr>
                </a:solidFill>
                <a:latin typeface="Calibri" panose="020F0502020204030204" pitchFamily="34" charset="0"/>
                <a:ea typeface="Calibri" panose="020F0502020204030204" pitchFamily="34" charset="0"/>
                <a:cs typeface="Adobe Arabic"/>
              </a:rPr>
              <a:t>تبیین انواع مصادیق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خیر</a:t>
            </a:r>
          </a:p>
          <a:p>
            <a:pPr marL="457200" indent="-457200" algn="just">
              <a:buAutoNum type="arabicPeriod"/>
            </a:pPr>
            <a:r>
              <a:rPr lang="fa-IR" sz="2500" dirty="0">
                <a:solidFill>
                  <a:schemeClr val="tx2">
                    <a:lumMod val="75000"/>
                  </a:schemeClr>
                </a:solidFill>
                <a:latin typeface="Calibri" panose="020F0502020204030204" pitchFamily="34" charset="0"/>
                <a:ea typeface="Calibri" panose="020F0502020204030204" pitchFamily="34" charset="0"/>
                <a:cs typeface="Adobe Arabic"/>
              </a:rPr>
              <a:t>ترغیب به طلب خیر در هر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حال</a:t>
            </a:r>
          </a:p>
          <a:p>
            <a:pPr marL="457200" indent="-457200" algn="just">
              <a:buAutoNum type="arabicPeriod"/>
            </a:pP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8" name="Rectangle 7"/>
          <p:cNvSpPr/>
          <p:nvPr/>
        </p:nvSpPr>
        <p:spPr>
          <a:xfrm>
            <a:off x="-406400" y="2722041"/>
            <a:ext cx="8794531" cy="7001917"/>
          </a:xfrm>
          <a:prstGeom prst="rect">
            <a:avLst/>
          </a:prstGeom>
        </p:spPr>
        <p:txBody>
          <a:bodyPr wrap="square">
            <a:spAutoFit/>
          </a:bodyPr>
          <a:lstStyle/>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الف.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بالا بردن حسن ظن نسبت به خداوند پس از طلب خیر  </a:t>
            </a:r>
            <a:endParaRPr lang="fa-IR" sz="25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ب.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لزوم توجه به خدا در طلب هر خیر با انواع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ذکر</a:t>
            </a: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ج.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جهتدهی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انگیزه‌ و قصد فرد و ارتقای سطح آن با القای دعا در هنگام طلب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خیر</a:t>
            </a: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د.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رضایت به نتیجه پس از طلب خیر </a:t>
            </a:r>
            <a:endParaRPr lang="fa-IR" sz="25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و.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اعتماد به آنچه به قلب نازل می‌شود در هنگام طلب خیر </a:t>
            </a:r>
            <a:endParaRPr lang="fa-IR" sz="25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ز.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توجه به سوره‌هایی از قرآن در هنگام طلب خیر </a:t>
            </a:r>
            <a:endParaRPr lang="fa-IR" sz="25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ح.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طلب خیر برای هر امر کوچک و بزرگ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ط.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طلب خیر برای انجام هر کار با توجه به </a:t>
            </a:r>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نماز</a:t>
            </a: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ک.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جایگاه ویژه نماز در طلب خیر </a:t>
            </a:r>
          </a:p>
          <a:p>
            <a:pPr algn="just"/>
            <a:r>
              <a:rPr lang="fa-IR" sz="2500" dirty="0">
                <a:solidFill>
                  <a:schemeClr val="accent6">
                    <a:lumMod val="75000"/>
                  </a:schemeClr>
                </a:solidFill>
                <a:latin typeface="Calibri" panose="020F0502020204030204" pitchFamily="34" charset="0"/>
                <a:ea typeface="Calibri" panose="020F0502020204030204" pitchFamily="34" charset="0"/>
                <a:cs typeface="Adobe Arabic"/>
              </a:rPr>
              <a:t>ی. </a:t>
            </a:r>
            <a:r>
              <a:rPr lang="fa-IR" sz="2500" dirty="0">
                <a:solidFill>
                  <a:schemeClr val="tx2">
                    <a:lumMod val="75000"/>
                  </a:schemeClr>
                </a:solidFill>
                <a:latin typeface="Calibri" panose="020F0502020204030204" pitchFamily="34" charset="0"/>
                <a:ea typeface="Calibri" panose="020F0502020204030204" pitchFamily="34" charset="0"/>
                <a:cs typeface="Adobe Arabic"/>
              </a:rPr>
              <a:t>طلب خیر به قصد نجات از تردید‌ها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en-US" sz="2400" dirty="0">
              <a:latin typeface="Times New Roman" panose="02020603050405020304" pitchFamily="18" charset="0"/>
              <a:ea typeface="Times New Roman" panose="02020603050405020304" pitchFamily="18" charset="0"/>
            </a:endParaRPr>
          </a:p>
          <a:p>
            <a:pPr algn="just"/>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r>
              <a:rPr lang="fa-IR" sz="2500" dirty="0" smtClean="0">
                <a:solidFill>
                  <a:schemeClr val="tx2">
                    <a:lumMod val="75000"/>
                  </a:schemeClr>
                </a:solidFill>
                <a:latin typeface="Calibri" panose="020F0502020204030204" pitchFamily="34" charset="0"/>
                <a:ea typeface="Calibri" panose="020F0502020204030204" pitchFamily="34" charset="0"/>
                <a:cs typeface="Adobe Arabic"/>
              </a:rPr>
              <a:t>  </a:t>
            </a:r>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a:p>
            <a:pPr algn="just"/>
            <a:endParaRPr lang="en-US" sz="25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41170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right)">
                                      <p:cBhvr>
                                        <p:cTn id="13" dur="500"/>
                                        <p:tgtEl>
                                          <p:spTgt spid="3">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right)">
                                      <p:cBhvr>
                                        <p:cTn id="16" dur="500"/>
                                        <p:tgtEl>
                                          <p:spTgt spid="3">
                                            <p:txEl>
                                              <p:pRg st="1" end="1"/>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right)">
                                      <p:cBhvr>
                                        <p:cTn id="19" dur="500"/>
                                        <p:tgtEl>
                                          <p:spTgt spid="3">
                                            <p:txEl>
                                              <p:pRg st="2" end="2"/>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righ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grpSp>
        <p:nvGrpSpPr>
          <p:cNvPr id="54" name="Group 53"/>
          <p:cNvGrpSpPr/>
          <p:nvPr/>
        </p:nvGrpSpPr>
        <p:grpSpPr>
          <a:xfrm>
            <a:off x="1112075" y="2046908"/>
            <a:ext cx="7224650" cy="3342322"/>
            <a:chOff x="1284868" y="2046908"/>
            <a:chExt cx="7224650" cy="3342322"/>
          </a:xfrm>
        </p:grpSpPr>
        <p:sp>
          <p:nvSpPr>
            <p:cNvPr id="36" name="Oval 35"/>
            <p:cNvSpPr/>
            <p:nvPr/>
          </p:nvSpPr>
          <p:spPr>
            <a:xfrm>
              <a:off x="5374481" y="2046908"/>
              <a:ext cx="121702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خیال</a:t>
              </a:r>
              <a:endParaRPr lang="en-US" sz="3200" dirty="0">
                <a:solidFill>
                  <a:schemeClr val="accent6">
                    <a:lumMod val="75000"/>
                  </a:schemeClr>
                </a:solidFill>
                <a:latin typeface="Adobe Arabic" pitchFamily="18" charset="-78"/>
                <a:cs typeface="Adobe Arabic" pitchFamily="18" charset="-78"/>
              </a:endParaRPr>
            </a:p>
          </p:txBody>
        </p:sp>
        <p:cxnSp>
          <p:nvCxnSpPr>
            <p:cNvPr id="37" name="Straight Arrow Connector 36"/>
            <p:cNvCxnSpPr/>
            <p:nvPr/>
          </p:nvCxnSpPr>
          <p:spPr>
            <a:xfrm flipH="1">
              <a:off x="4524240" y="2478956"/>
              <a:ext cx="83315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7" idx="6"/>
              <a:endCxn id="30" idx="2"/>
            </p:cNvCxnSpPr>
            <p:nvPr/>
          </p:nvCxnSpPr>
          <p:spPr>
            <a:xfrm>
              <a:off x="2501894" y="4957182"/>
              <a:ext cx="1764761"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24500" y="4957182"/>
              <a:ext cx="180809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633633" y="2503355"/>
              <a:ext cx="734982"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895843" y="2959507"/>
              <a:ext cx="1570" cy="3170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5" idx="4"/>
            </p:cNvCxnSpPr>
            <p:nvPr/>
          </p:nvCxnSpPr>
          <p:spPr>
            <a:xfrm flipV="1">
              <a:off x="7897437" y="2911004"/>
              <a:ext cx="3568" cy="1479417"/>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398046" y="2046908"/>
              <a:ext cx="112619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وهم</a:t>
              </a:r>
              <a:endParaRPr lang="en-US" sz="3200" dirty="0">
                <a:solidFill>
                  <a:schemeClr val="accent6">
                    <a:lumMod val="75000"/>
                  </a:schemeClr>
                </a:solidFill>
                <a:latin typeface="Adobe Arabic" pitchFamily="18" charset="-78"/>
                <a:cs typeface="Adobe Arabic" pitchFamily="18" charset="-78"/>
              </a:endParaRPr>
            </a:p>
          </p:txBody>
        </p:sp>
        <p:sp>
          <p:nvSpPr>
            <p:cNvPr id="28" name="Oval 27"/>
            <p:cNvSpPr/>
            <p:nvPr/>
          </p:nvSpPr>
          <p:spPr>
            <a:xfrm>
              <a:off x="1284868" y="2074026"/>
              <a:ext cx="131933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عقل</a:t>
              </a:r>
              <a:endParaRPr lang="en-US" sz="3200" dirty="0">
                <a:solidFill>
                  <a:schemeClr val="accent6">
                    <a:lumMod val="75000"/>
                  </a:schemeClr>
                </a:solidFill>
                <a:latin typeface="Adobe Arabic" pitchFamily="18" charset="-78"/>
                <a:cs typeface="Adobe Arabic" pitchFamily="18" charset="-78"/>
              </a:endParaRPr>
            </a:p>
          </p:txBody>
        </p:sp>
        <p:sp>
          <p:nvSpPr>
            <p:cNvPr id="29" name="Oval 28"/>
            <p:cNvSpPr/>
            <p:nvPr/>
          </p:nvSpPr>
          <p:spPr>
            <a:xfrm>
              <a:off x="7336338" y="4488956"/>
              <a:ext cx="112619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عمل</a:t>
              </a:r>
              <a:endParaRPr lang="en-US" sz="3200" dirty="0">
                <a:solidFill>
                  <a:schemeClr val="accent6">
                    <a:lumMod val="75000"/>
                  </a:schemeClr>
                </a:solidFill>
                <a:latin typeface="Adobe Arabic" pitchFamily="18" charset="-78"/>
                <a:cs typeface="Adobe Arabic" pitchFamily="18" charset="-78"/>
              </a:endParaRPr>
            </a:p>
          </p:txBody>
        </p:sp>
        <p:sp>
          <p:nvSpPr>
            <p:cNvPr id="30" name="Oval 29"/>
            <p:cNvSpPr/>
            <p:nvPr/>
          </p:nvSpPr>
          <p:spPr>
            <a:xfrm>
              <a:off x="4266655" y="4525134"/>
              <a:ext cx="121702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فعل</a:t>
              </a:r>
              <a:endParaRPr lang="en-US" sz="3200" dirty="0">
                <a:solidFill>
                  <a:schemeClr val="accent6">
                    <a:lumMod val="75000"/>
                  </a:schemeClr>
                </a:solidFill>
                <a:latin typeface="Adobe Arabic" pitchFamily="18" charset="-78"/>
                <a:cs typeface="Adobe Arabic" pitchFamily="18" charset="-78"/>
              </a:endParaRPr>
            </a:p>
          </p:txBody>
        </p:sp>
        <p:sp>
          <p:nvSpPr>
            <p:cNvPr id="31" name="Oval 30"/>
            <p:cNvSpPr/>
            <p:nvPr/>
          </p:nvSpPr>
          <p:spPr>
            <a:xfrm>
              <a:off x="1284868" y="3314564"/>
              <a:ext cx="1217026" cy="8336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علم</a:t>
              </a:r>
              <a:endParaRPr lang="en-US" sz="3200" dirty="0">
                <a:solidFill>
                  <a:schemeClr val="accent6">
                    <a:lumMod val="75000"/>
                  </a:schemeClr>
                </a:solidFill>
                <a:latin typeface="Adobe Arabic" pitchFamily="18" charset="-78"/>
                <a:cs typeface="Adobe Arabic" pitchFamily="18" charset="-78"/>
              </a:endParaRPr>
            </a:p>
          </p:txBody>
        </p:sp>
        <p:sp>
          <p:nvSpPr>
            <p:cNvPr id="23" name="Oval 22"/>
            <p:cNvSpPr/>
            <p:nvPr/>
          </p:nvSpPr>
          <p:spPr>
            <a:xfrm>
              <a:off x="4408793" y="3209453"/>
              <a:ext cx="1126194"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توجه</a:t>
              </a:r>
              <a:endParaRPr lang="en-US" sz="3200" dirty="0">
                <a:solidFill>
                  <a:schemeClr val="accent6">
                    <a:lumMod val="75000"/>
                  </a:schemeClr>
                </a:solidFill>
                <a:latin typeface="Adobe Arabic" pitchFamily="18" charset="-78"/>
                <a:cs typeface="Adobe Arabic" pitchFamily="18" charset="-78"/>
              </a:endParaRPr>
            </a:p>
          </p:txBody>
        </p:sp>
        <p:sp>
          <p:nvSpPr>
            <p:cNvPr id="45" name="Oval 44"/>
            <p:cNvSpPr/>
            <p:nvPr/>
          </p:nvSpPr>
          <p:spPr>
            <a:xfrm>
              <a:off x="7292492" y="2046908"/>
              <a:ext cx="121702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حواس</a:t>
              </a:r>
              <a:endParaRPr lang="en-US" sz="3200" dirty="0">
                <a:solidFill>
                  <a:schemeClr val="accent6">
                    <a:lumMod val="75000"/>
                  </a:schemeClr>
                </a:solidFill>
                <a:latin typeface="Adobe Arabic" pitchFamily="18" charset="-78"/>
                <a:cs typeface="Adobe Arabic" pitchFamily="18" charset="-78"/>
              </a:endParaRPr>
            </a:p>
          </p:txBody>
        </p:sp>
        <p:cxnSp>
          <p:nvCxnSpPr>
            <p:cNvPr id="46" name="Straight Arrow Connector 45"/>
            <p:cNvCxnSpPr/>
            <p:nvPr/>
          </p:nvCxnSpPr>
          <p:spPr>
            <a:xfrm flipH="1">
              <a:off x="6591508" y="2500978"/>
              <a:ext cx="702982" cy="475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1284868" y="4525134"/>
              <a:ext cx="121702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a-IR" sz="3200" dirty="0" smtClean="0">
                  <a:solidFill>
                    <a:schemeClr val="accent6">
                      <a:lumMod val="75000"/>
                    </a:schemeClr>
                  </a:solidFill>
                  <a:latin typeface="Adobe Arabic" pitchFamily="18" charset="-78"/>
                  <a:cs typeface="Adobe Arabic" pitchFamily="18" charset="-78"/>
                </a:rPr>
                <a:t>ایمان</a:t>
              </a:r>
              <a:endParaRPr lang="en-US" sz="3200" dirty="0">
                <a:solidFill>
                  <a:schemeClr val="accent6">
                    <a:lumMod val="75000"/>
                  </a:schemeClr>
                </a:solidFill>
                <a:latin typeface="Adobe Arabic" pitchFamily="18" charset="-78"/>
                <a:cs typeface="Adobe Arabic" pitchFamily="18" charset="-78"/>
              </a:endParaRPr>
            </a:p>
          </p:txBody>
        </p:sp>
        <p:cxnSp>
          <p:nvCxnSpPr>
            <p:cNvPr id="48" name="Straight Arrow Connector 47"/>
            <p:cNvCxnSpPr/>
            <p:nvPr/>
          </p:nvCxnSpPr>
          <p:spPr>
            <a:xfrm>
              <a:off x="1893381" y="4161051"/>
              <a:ext cx="1570" cy="3170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6" name="Right Bracket 55"/>
          <p:cNvSpPr/>
          <p:nvPr/>
        </p:nvSpPr>
        <p:spPr>
          <a:xfrm rot="16200000">
            <a:off x="5471685" y="-364388"/>
            <a:ext cx="604837" cy="5125244"/>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7" name="Rectangle 56"/>
          <p:cNvSpPr/>
          <p:nvPr/>
        </p:nvSpPr>
        <p:spPr>
          <a:xfrm>
            <a:off x="5233780" y="1332895"/>
            <a:ext cx="1096304" cy="56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200" dirty="0">
                <a:solidFill>
                  <a:schemeClr val="tx2">
                    <a:lumMod val="75000"/>
                  </a:schemeClr>
                </a:solidFill>
                <a:latin typeface="Calibri" panose="020F0502020204030204" pitchFamily="34" charset="0"/>
                <a:ea typeface="Calibri" panose="020F0502020204030204" pitchFamily="34" charset="0"/>
                <a:cs typeface="Adobe Arabic"/>
              </a:rPr>
              <a:t>تفصیل</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58" name="Right Bracket 57"/>
          <p:cNvSpPr/>
          <p:nvPr/>
        </p:nvSpPr>
        <p:spPr>
          <a:xfrm rot="16200000">
            <a:off x="1461479" y="1588793"/>
            <a:ext cx="604837" cy="1280027"/>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9" name="Rectangle 58"/>
          <p:cNvSpPr/>
          <p:nvPr/>
        </p:nvSpPr>
        <p:spPr>
          <a:xfrm>
            <a:off x="1232797" y="1346648"/>
            <a:ext cx="1096304" cy="56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200" dirty="0">
                <a:solidFill>
                  <a:schemeClr val="tx2">
                    <a:lumMod val="75000"/>
                  </a:schemeClr>
                </a:solidFill>
                <a:latin typeface="Calibri" panose="020F0502020204030204" pitchFamily="34" charset="0"/>
                <a:ea typeface="Calibri" panose="020F0502020204030204" pitchFamily="34" charset="0"/>
                <a:cs typeface="Adobe Arabic"/>
              </a:rPr>
              <a:t>ترجیح</a:t>
            </a:r>
            <a:endParaRPr lang="en-US" sz="32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60" name="Right Bracket 59"/>
          <p:cNvSpPr/>
          <p:nvPr/>
        </p:nvSpPr>
        <p:spPr>
          <a:xfrm rot="10800000">
            <a:off x="932339" y="3286013"/>
            <a:ext cx="604837" cy="2090381"/>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1" name="Rectangle 60"/>
          <p:cNvSpPr/>
          <p:nvPr/>
        </p:nvSpPr>
        <p:spPr>
          <a:xfrm rot="16200000">
            <a:off x="171582" y="4189928"/>
            <a:ext cx="1096304" cy="56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200" dirty="0">
                <a:solidFill>
                  <a:schemeClr val="tx2">
                    <a:lumMod val="75000"/>
                  </a:schemeClr>
                </a:solidFill>
                <a:latin typeface="Calibri" panose="020F0502020204030204" pitchFamily="34" charset="0"/>
                <a:ea typeface="Calibri" panose="020F0502020204030204" pitchFamily="34" charset="0"/>
                <a:cs typeface="Adobe Arabic"/>
              </a:rPr>
              <a:t>تعیین</a:t>
            </a:r>
            <a:endParaRPr lang="en-US" sz="32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62" name="Right Bracket 61"/>
          <p:cNvSpPr/>
          <p:nvPr/>
        </p:nvSpPr>
        <p:spPr>
          <a:xfrm rot="5400000" flipV="1">
            <a:off x="4452562" y="4621693"/>
            <a:ext cx="467540" cy="1249113"/>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4" name="Rectangle 63"/>
          <p:cNvSpPr/>
          <p:nvPr/>
        </p:nvSpPr>
        <p:spPr>
          <a:xfrm>
            <a:off x="4066392" y="5481651"/>
            <a:ext cx="1096304" cy="56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200" dirty="0">
                <a:solidFill>
                  <a:schemeClr val="tx2">
                    <a:lumMod val="75000"/>
                  </a:schemeClr>
                </a:solidFill>
                <a:latin typeface="Calibri" panose="020F0502020204030204" pitchFamily="34" charset="0"/>
                <a:ea typeface="Calibri" panose="020F0502020204030204" pitchFamily="34" charset="0"/>
                <a:cs typeface="Adobe Arabic"/>
              </a:rPr>
              <a:t>گزینش</a:t>
            </a:r>
            <a:endParaRPr lang="en-US" sz="32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65" name="Right Bracket 64"/>
          <p:cNvSpPr/>
          <p:nvPr/>
        </p:nvSpPr>
        <p:spPr>
          <a:xfrm rot="5400000" flipV="1">
            <a:off x="7398385" y="4571508"/>
            <a:ext cx="629150" cy="1153559"/>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6" name="Rectangle 65"/>
          <p:cNvSpPr/>
          <p:nvPr/>
        </p:nvSpPr>
        <p:spPr>
          <a:xfrm>
            <a:off x="7018167" y="5419160"/>
            <a:ext cx="1096304" cy="569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3200" dirty="0">
                <a:solidFill>
                  <a:schemeClr val="tx2">
                    <a:lumMod val="75000"/>
                  </a:schemeClr>
                </a:solidFill>
                <a:latin typeface="Calibri" panose="020F0502020204030204" pitchFamily="34" charset="0"/>
                <a:ea typeface="Calibri" panose="020F0502020204030204" pitchFamily="34" charset="0"/>
                <a:cs typeface="Adobe Arabic"/>
              </a:rPr>
              <a:t>تحقق</a:t>
            </a:r>
            <a:endParaRPr lang="en-US" sz="32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38" name="Right Arrow 3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4" name="Rectangle 43"/>
          <p:cNvSpPr/>
          <p:nvPr/>
        </p:nvSpPr>
        <p:spPr>
          <a:xfrm>
            <a:off x="1854200" y="-1"/>
            <a:ext cx="48513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endParaRPr lang="fa-IR" sz="2800" dirty="0" smtClean="0">
              <a:solidFill>
                <a:srgbClr val="EEECE1">
                  <a:lumMod val="50000"/>
                </a:srgbClr>
              </a:solidFill>
            </a:endParaRPr>
          </a:p>
          <a:p>
            <a:r>
              <a:rPr lang="fa-IR" sz="2600" dirty="0">
                <a:solidFill>
                  <a:schemeClr val="bg1"/>
                </a:solidFill>
                <a:latin typeface="Adobe Arabic" pitchFamily="18" charset="-78"/>
                <a:cs typeface="Adobe Arabic" pitchFamily="18" charset="-78"/>
              </a:rPr>
              <a:t>ارتباط ساختار خیر با ساختار وجودی انسان</a:t>
            </a:r>
          </a:p>
          <a:p>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39311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barn(inVertical)">
                                      <p:cBhvr>
                                        <p:cTn id="20" dur="500"/>
                                        <p:tgtEl>
                                          <p:spTgt spid="56"/>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arn(inVertical)">
                                      <p:cBhvr>
                                        <p:cTn id="31" dur="500"/>
                                        <p:tgtEl>
                                          <p:spTgt spid="58"/>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childTnLst>
                          </p:cTn>
                        </p:par>
                        <p:par>
                          <p:cTn id="43" fill="hold">
                            <p:stCondLst>
                              <p:cond delay="500"/>
                            </p:stCondLst>
                            <p:childTnLst>
                              <p:par>
                                <p:cTn id="44" presetID="53" presetClass="entr" presetSubtype="16"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barn(inVertical)">
                                      <p:cBhvr>
                                        <p:cTn id="53" dur="500"/>
                                        <p:tgtEl>
                                          <p:spTgt spid="62"/>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barn(inVertical)">
                                      <p:cBhvr>
                                        <p:cTn id="64" dur="500"/>
                                        <p:tgtEl>
                                          <p:spTgt spid="65"/>
                                        </p:tgtEl>
                                      </p:cBhvr>
                                    </p:animEffect>
                                  </p:childTnLst>
                                </p:cTn>
                              </p:par>
                            </p:childTnLst>
                          </p:cTn>
                        </p:par>
                        <p:par>
                          <p:cTn id="65" fill="hold">
                            <p:stCondLst>
                              <p:cond delay="500"/>
                            </p:stCondLst>
                            <p:childTnLst>
                              <p:par>
                                <p:cTn id="66" presetID="53" presetClass="entr" presetSubtype="16"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p:bldP spid="60" grpId="0" animBg="1"/>
      <p:bldP spid="61" grpId="0"/>
      <p:bldP spid="62" grpId="0" animBg="1"/>
      <p:bldP spid="64" grpId="0"/>
      <p:bldP spid="65" grpId="0" animBg="1"/>
      <p:bldP spid="66" grpId="0"/>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2501900" y="565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cxnSp>
        <p:nvCxnSpPr>
          <p:cNvPr id="34" name="Elbow Connector 33"/>
          <p:cNvCxnSpPr>
            <a:stCxn id="14" idx="4"/>
            <a:endCxn id="24" idx="0"/>
          </p:cNvCxnSpPr>
          <p:nvPr/>
        </p:nvCxnSpPr>
        <p:spPr>
          <a:xfrm rot="16200000" flipH="1">
            <a:off x="3950950" y="2523116"/>
            <a:ext cx="285849" cy="3084"/>
          </a:xfrm>
          <a:prstGeom prst="bentConnector3">
            <a:avLst/>
          </a:prstGeom>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828800" y="944657"/>
            <a:ext cx="6146799" cy="5316443"/>
            <a:chOff x="2501899" y="1473200"/>
            <a:chExt cx="4076700" cy="4237421"/>
          </a:xfrm>
        </p:grpSpPr>
        <p:sp>
          <p:nvSpPr>
            <p:cNvPr id="10" name="Oval 9"/>
            <p:cNvSpPr/>
            <p:nvPr/>
          </p:nvSpPr>
          <p:spPr>
            <a:xfrm>
              <a:off x="3708399" y="2730501"/>
              <a:ext cx="1930401" cy="19431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4058744" y="3105807"/>
              <a:ext cx="1229710" cy="12454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5989145" y="2995448"/>
              <a:ext cx="589454" cy="599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4084145" y="5111531"/>
              <a:ext cx="589454" cy="599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فنزئن</a:t>
              </a:r>
              <a:endParaRPr lang="fa-IR" dirty="0"/>
            </a:p>
          </p:txBody>
        </p:sp>
        <p:sp>
          <p:nvSpPr>
            <p:cNvPr id="14" name="Oval 13"/>
            <p:cNvSpPr/>
            <p:nvPr/>
          </p:nvSpPr>
          <p:spPr>
            <a:xfrm>
              <a:off x="3708399" y="2019519"/>
              <a:ext cx="589454" cy="599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5922143" y="4085021"/>
              <a:ext cx="589454" cy="599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2501899" y="3594538"/>
              <a:ext cx="589454" cy="599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ounded Rectangle 20"/>
            <p:cNvSpPr/>
            <p:nvPr/>
          </p:nvSpPr>
          <p:spPr>
            <a:xfrm>
              <a:off x="4084146" y="4525856"/>
              <a:ext cx="589454" cy="3263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ounded Rectangle 22"/>
            <p:cNvSpPr/>
            <p:nvPr/>
          </p:nvSpPr>
          <p:spPr>
            <a:xfrm>
              <a:off x="3367686" y="3702051"/>
              <a:ext cx="589454" cy="3263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ounded Rectangle 23"/>
            <p:cNvSpPr/>
            <p:nvPr/>
          </p:nvSpPr>
          <p:spPr>
            <a:xfrm>
              <a:off x="3698918" y="2846442"/>
              <a:ext cx="612507" cy="4157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ounded Rectangle 24"/>
            <p:cNvSpPr/>
            <p:nvPr/>
          </p:nvSpPr>
          <p:spPr>
            <a:xfrm>
              <a:off x="4808484" y="1473200"/>
              <a:ext cx="896010" cy="3871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7" name="Straight Arrow Connector 26"/>
            <p:cNvCxnSpPr/>
            <p:nvPr/>
          </p:nvCxnSpPr>
          <p:spPr>
            <a:xfrm flipH="1">
              <a:off x="4808484" y="1860331"/>
              <a:ext cx="392828" cy="536028"/>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45102" y="1859017"/>
              <a:ext cx="125456" cy="504169"/>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067626" y="1843252"/>
              <a:ext cx="133686" cy="61316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267440" y="3111390"/>
              <a:ext cx="503181" cy="30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ounded Rectangle 21"/>
            <p:cNvSpPr/>
            <p:nvPr/>
          </p:nvSpPr>
          <p:spPr>
            <a:xfrm>
              <a:off x="5201312" y="4128485"/>
              <a:ext cx="503181" cy="3097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35" name="TextBox 34"/>
          <p:cNvSpPr txBox="1"/>
          <p:nvPr/>
        </p:nvSpPr>
        <p:spPr>
          <a:xfrm>
            <a:off x="4437440" y="5709482"/>
            <a:ext cx="455574" cy="369332"/>
          </a:xfrm>
          <a:prstGeom prst="rect">
            <a:avLst/>
          </a:prstGeom>
          <a:noFill/>
        </p:spPr>
        <p:txBody>
          <a:bodyPr wrap="none" rtlCol="1">
            <a:spAutoFit/>
          </a:bodyPr>
          <a:lstStyle/>
          <a:p>
            <a:r>
              <a:rPr lang="fa-IR" dirty="0" smtClean="0">
                <a:solidFill>
                  <a:schemeClr val="accent6">
                    <a:lumMod val="50000"/>
                  </a:schemeClr>
                </a:solidFill>
              </a:rPr>
              <a:t>فعل</a:t>
            </a:r>
            <a:endParaRPr lang="fa-IR" dirty="0">
              <a:solidFill>
                <a:schemeClr val="accent6">
                  <a:lumMod val="50000"/>
                </a:schemeClr>
              </a:solidFill>
            </a:endParaRPr>
          </a:p>
        </p:txBody>
      </p:sp>
      <p:sp>
        <p:nvSpPr>
          <p:cNvPr id="37" name="Left Arrow 36"/>
          <p:cNvSpPr/>
          <p:nvPr/>
        </p:nvSpPr>
        <p:spPr>
          <a:xfrm rot="2072498">
            <a:off x="5716088" y="2584669"/>
            <a:ext cx="384995" cy="316154"/>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200"/>
          </a:p>
        </p:txBody>
      </p:sp>
      <p:sp>
        <p:nvSpPr>
          <p:cNvPr id="38" name="Left Arrow 37"/>
          <p:cNvSpPr/>
          <p:nvPr/>
        </p:nvSpPr>
        <p:spPr>
          <a:xfrm rot="6567548">
            <a:off x="6266751" y="3831126"/>
            <a:ext cx="384995" cy="316154"/>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200"/>
          </a:p>
        </p:txBody>
      </p:sp>
      <p:cxnSp>
        <p:nvCxnSpPr>
          <p:cNvPr id="42" name="Elbow Connector 41"/>
          <p:cNvCxnSpPr/>
          <p:nvPr/>
        </p:nvCxnSpPr>
        <p:spPr>
          <a:xfrm rot="10800000" flipV="1">
            <a:off x="6657633" y="4470384"/>
            <a:ext cx="328171" cy="1269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a:off x="2728396" y="3904967"/>
            <a:ext cx="391303" cy="8423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endCxn id="13" idx="0"/>
          </p:cNvCxnSpPr>
          <p:nvPr/>
        </p:nvCxnSpPr>
        <p:spPr>
          <a:xfrm rot="5400000">
            <a:off x="4496228" y="5346808"/>
            <a:ext cx="325298"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0800000" flipV="1">
            <a:off x="6771635" y="3189217"/>
            <a:ext cx="328171" cy="1269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985578" y="4303485"/>
            <a:ext cx="558166" cy="369332"/>
          </a:xfrm>
          <a:prstGeom prst="rect">
            <a:avLst/>
          </a:prstGeom>
          <a:noFill/>
        </p:spPr>
        <p:txBody>
          <a:bodyPr wrap="none" rtlCol="1">
            <a:spAutoFit/>
          </a:bodyPr>
          <a:lstStyle/>
          <a:p>
            <a:r>
              <a:rPr lang="fa-IR" dirty="0" smtClean="0">
                <a:solidFill>
                  <a:schemeClr val="accent6">
                    <a:lumMod val="50000"/>
                  </a:schemeClr>
                </a:solidFill>
              </a:rPr>
              <a:t>تحقق</a:t>
            </a:r>
            <a:endParaRPr lang="fa-IR" dirty="0">
              <a:solidFill>
                <a:schemeClr val="accent6">
                  <a:lumMod val="50000"/>
                </a:schemeClr>
              </a:solidFill>
            </a:endParaRPr>
          </a:p>
        </p:txBody>
      </p:sp>
      <p:sp>
        <p:nvSpPr>
          <p:cNvPr id="55" name="TextBox 54"/>
          <p:cNvSpPr txBox="1"/>
          <p:nvPr/>
        </p:nvSpPr>
        <p:spPr>
          <a:xfrm>
            <a:off x="5998649" y="3004551"/>
            <a:ext cx="670376" cy="369332"/>
          </a:xfrm>
          <a:prstGeom prst="rect">
            <a:avLst/>
          </a:prstGeom>
          <a:noFill/>
        </p:spPr>
        <p:txBody>
          <a:bodyPr wrap="none" rtlCol="1">
            <a:spAutoFit/>
          </a:bodyPr>
          <a:lstStyle/>
          <a:p>
            <a:r>
              <a:rPr lang="fa-IR" dirty="0" smtClean="0">
                <a:solidFill>
                  <a:schemeClr val="accent6">
                    <a:lumMod val="50000"/>
                  </a:schemeClr>
                </a:solidFill>
              </a:rPr>
              <a:t>تفصیل</a:t>
            </a:r>
            <a:endParaRPr lang="fa-IR" dirty="0">
              <a:solidFill>
                <a:schemeClr val="accent6">
                  <a:lumMod val="50000"/>
                </a:schemeClr>
              </a:solidFill>
            </a:endParaRPr>
          </a:p>
        </p:txBody>
      </p:sp>
      <p:sp>
        <p:nvSpPr>
          <p:cNvPr id="56" name="TextBox 55"/>
          <p:cNvSpPr txBox="1"/>
          <p:nvPr/>
        </p:nvSpPr>
        <p:spPr>
          <a:xfrm>
            <a:off x="4280415" y="4809706"/>
            <a:ext cx="689612" cy="369332"/>
          </a:xfrm>
          <a:prstGeom prst="rect">
            <a:avLst/>
          </a:prstGeom>
          <a:noFill/>
        </p:spPr>
        <p:txBody>
          <a:bodyPr wrap="none" rtlCol="1">
            <a:spAutoFit/>
          </a:bodyPr>
          <a:lstStyle/>
          <a:p>
            <a:r>
              <a:rPr lang="fa-IR" dirty="0" smtClean="0">
                <a:solidFill>
                  <a:schemeClr val="accent6">
                    <a:lumMod val="50000"/>
                  </a:schemeClr>
                </a:solidFill>
              </a:rPr>
              <a:t>گزینش</a:t>
            </a:r>
            <a:endParaRPr lang="fa-IR" dirty="0">
              <a:solidFill>
                <a:schemeClr val="accent6">
                  <a:lumMod val="50000"/>
                </a:schemeClr>
              </a:solidFill>
            </a:endParaRPr>
          </a:p>
        </p:txBody>
      </p:sp>
      <p:sp>
        <p:nvSpPr>
          <p:cNvPr id="57" name="TextBox 56"/>
          <p:cNvSpPr txBox="1"/>
          <p:nvPr/>
        </p:nvSpPr>
        <p:spPr>
          <a:xfrm>
            <a:off x="3286500" y="3771499"/>
            <a:ext cx="566182" cy="369332"/>
          </a:xfrm>
          <a:prstGeom prst="rect">
            <a:avLst/>
          </a:prstGeom>
          <a:noFill/>
        </p:spPr>
        <p:txBody>
          <a:bodyPr wrap="none" rtlCol="1">
            <a:spAutoFit/>
          </a:bodyPr>
          <a:lstStyle/>
          <a:p>
            <a:r>
              <a:rPr lang="fa-IR" dirty="0" smtClean="0">
                <a:solidFill>
                  <a:schemeClr val="accent6">
                    <a:lumMod val="50000"/>
                  </a:schemeClr>
                </a:solidFill>
              </a:rPr>
              <a:t>تعیین</a:t>
            </a:r>
            <a:endParaRPr lang="fa-IR" dirty="0">
              <a:solidFill>
                <a:schemeClr val="accent6">
                  <a:lumMod val="50000"/>
                </a:schemeClr>
              </a:solidFill>
            </a:endParaRPr>
          </a:p>
        </p:txBody>
      </p:sp>
      <p:sp>
        <p:nvSpPr>
          <p:cNvPr id="58" name="TextBox 57"/>
          <p:cNvSpPr txBox="1"/>
          <p:nvPr/>
        </p:nvSpPr>
        <p:spPr>
          <a:xfrm>
            <a:off x="3569357" y="2584022"/>
            <a:ext cx="880369" cy="646331"/>
          </a:xfrm>
          <a:prstGeom prst="rect">
            <a:avLst/>
          </a:prstGeom>
          <a:noFill/>
        </p:spPr>
        <p:txBody>
          <a:bodyPr wrap="none" rtlCol="1">
            <a:spAutoFit/>
          </a:bodyPr>
          <a:lstStyle/>
          <a:p>
            <a:r>
              <a:rPr lang="fa-IR" dirty="0" smtClean="0">
                <a:solidFill>
                  <a:schemeClr val="accent6">
                    <a:lumMod val="50000"/>
                  </a:schemeClr>
                </a:solidFill>
              </a:rPr>
              <a:t>ترجیح و </a:t>
            </a:r>
          </a:p>
          <a:p>
            <a:r>
              <a:rPr lang="fa-IR" dirty="0" smtClean="0">
                <a:solidFill>
                  <a:schemeClr val="accent6">
                    <a:lumMod val="50000"/>
                  </a:schemeClr>
                </a:solidFill>
              </a:rPr>
              <a:t>تفضیل</a:t>
            </a:r>
            <a:endParaRPr lang="fa-IR" dirty="0">
              <a:solidFill>
                <a:schemeClr val="accent6">
                  <a:lumMod val="50000"/>
                </a:schemeClr>
              </a:solidFill>
            </a:endParaRPr>
          </a:p>
        </p:txBody>
      </p:sp>
      <p:sp>
        <p:nvSpPr>
          <p:cNvPr id="61" name="TextBox 60"/>
          <p:cNvSpPr txBox="1"/>
          <p:nvPr/>
        </p:nvSpPr>
        <p:spPr>
          <a:xfrm>
            <a:off x="7100983" y="2799726"/>
            <a:ext cx="833250" cy="738664"/>
          </a:xfrm>
          <a:prstGeom prst="rect">
            <a:avLst/>
          </a:prstGeom>
          <a:noFill/>
        </p:spPr>
        <p:txBody>
          <a:bodyPr wrap="square" rtlCol="1">
            <a:spAutoFit/>
          </a:bodyPr>
          <a:lstStyle/>
          <a:p>
            <a:pPr algn="ctr"/>
            <a:r>
              <a:rPr lang="fa-IR" sz="1400" b="1" dirty="0" smtClean="0">
                <a:solidFill>
                  <a:schemeClr val="accent6">
                    <a:lumMod val="50000"/>
                  </a:schemeClr>
                </a:solidFill>
              </a:rPr>
              <a:t>حواس ظاهری</a:t>
            </a:r>
          </a:p>
          <a:p>
            <a:pPr algn="ctr"/>
            <a:r>
              <a:rPr lang="fa-IR" sz="1400" b="1" dirty="0" smtClean="0">
                <a:solidFill>
                  <a:schemeClr val="accent6">
                    <a:lumMod val="50000"/>
                  </a:schemeClr>
                </a:solidFill>
              </a:rPr>
              <a:t> و باطنی</a:t>
            </a:r>
            <a:endParaRPr lang="fa-IR" sz="1400" b="1" dirty="0">
              <a:solidFill>
                <a:schemeClr val="accent6">
                  <a:lumMod val="50000"/>
                </a:schemeClr>
              </a:solidFill>
            </a:endParaRPr>
          </a:p>
        </p:txBody>
      </p:sp>
      <p:sp>
        <p:nvSpPr>
          <p:cNvPr id="62" name="TextBox 61"/>
          <p:cNvSpPr txBox="1"/>
          <p:nvPr/>
        </p:nvSpPr>
        <p:spPr>
          <a:xfrm>
            <a:off x="1952627" y="3682750"/>
            <a:ext cx="619079" cy="646331"/>
          </a:xfrm>
          <a:prstGeom prst="rect">
            <a:avLst/>
          </a:prstGeom>
          <a:noFill/>
        </p:spPr>
        <p:txBody>
          <a:bodyPr wrap="none" rtlCol="1">
            <a:spAutoFit/>
          </a:bodyPr>
          <a:lstStyle/>
          <a:p>
            <a:r>
              <a:rPr lang="fa-IR" dirty="0" smtClean="0">
                <a:solidFill>
                  <a:schemeClr val="accent6">
                    <a:lumMod val="50000"/>
                  </a:schemeClr>
                </a:solidFill>
              </a:rPr>
              <a:t>علم و</a:t>
            </a:r>
          </a:p>
          <a:p>
            <a:r>
              <a:rPr lang="fa-IR" dirty="0" smtClean="0">
                <a:solidFill>
                  <a:schemeClr val="accent6">
                    <a:lumMod val="50000"/>
                  </a:schemeClr>
                </a:solidFill>
              </a:rPr>
              <a:t> ایمان</a:t>
            </a:r>
            <a:endParaRPr lang="fa-IR" dirty="0">
              <a:solidFill>
                <a:schemeClr val="accent6">
                  <a:lumMod val="50000"/>
                </a:schemeClr>
              </a:solidFill>
            </a:endParaRPr>
          </a:p>
        </p:txBody>
      </p:sp>
      <p:sp>
        <p:nvSpPr>
          <p:cNvPr id="63" name="TextBox 62"/>
          <p:cNvSpPr txBox="1"/>
          <p:nvPr/>
        </p:nvSpPr>
        <p:spPr>
          <a:xfrm>
            <a:off x="3752297" y="1688241"/>
            <a:ext cx="647934" cy="646331"/>
          </a:xfrm>
          <a:prstGeom prst="rect">
            <a:avLst/>
          </a:prstGeom>
          <a:noFill/>
        </p:spPr>
        <p:txBody>
          <a:bodyPr wrap="none" rtlCol="1">
            <a:spAutoFit/>
          </a:bodyPr>
          <a:lstStyle/>
          <a:p>
            <a:r>
              <a:rPr lang="fa-IR" dirty="0" smtClean="0">
                <a:solidFill>
                  <a:schemeClr val="accent6">
                    <a:lumMod val="50000"/>
                  </a:schemeClr>
                </a:solidFill>
              </a:rPr>
              <a:t>عقل و</a:t>
            </a:r>
          </a:p>
          <a:p>
            <a:r>
              <a:rPr lang="fa-IR" dirty="0" smtClean="0">
                <a:solidFill>
                  <a:schemeClr val="accent6">
                    <a:lumMod val="50000"/>
                  </a:schemeClr>
                </a:solidFill>
              </a:rPr>
              <a:t> شرع</a:t>
            </a:r>
            <a:endParaRPr lang="fa-IR" dirty="0">
              <a:solidFill>
                <a:schemeClr val="accent6">
                  <a:lumMod val="50000"/>
                </a:schemeClr>
              </a:solidFill>
            </a:endParaRPr>
          </a:p>
        </p:txBody>
      </p:sp>
      <p:sp>
        <p:nvSpPr>
          <p:cNvPr id="64" name="TextBox 63"/>
          <p:cNvSpPr txBox="1"/>
          <p:nvPr/>
        </p:nvSpPr>
        <p:spPr>
          <a:xfrm>
            <a:off x="6787226" y="4285410"/>
            <a:ext cx="909351" cy="646331"/>
          </a:xfrm>
          <a:prstGeom prst="rect">
            <a:avLst/>
          </a:prstGeom>
          <a:noFill/>
        </p:spPr>
        <p:txBody>
          <a:bodyPr wrap="square" rtlCol="1">
            <a:spAutoFit/>
          </a:bodyPr>
          <a:lstStyle/>
          <a:p>
            <a:r>
              <a:rPr lang="fa-IR" dirty="0" smtClean="0">
                <a:solidFill>
                  <a:schemeClr val="accent6">
                    <a:lumMod val="50000"/>
                  </a:schemeClr>
                </a:solidFill>
              </a:rPr>
              <a:t>علم و نتیجه</a:t>
            </a:r>
            <a:endParaRPr lang="fa-IR" dirty="0">
              <a:solidFill>
                <a:schemeClr val="accent6">
                  <a:lumMod val="50000"/>
                </a:schemeClr>
              </a:solidFill>
            </a:endParaRPr>
          </a:p>
        </p:txBody>
      </p:sp>
      <p:sp>
        <p:nvSpPr>
          <p:cNvPr id="65" name="TextBox 64"/>
          <p:cNvSpPr txBox="1"/>
          <p:nvPr/>
        </p:nvSpPr>
        <p:spPr>
          <a:xfrm>
            <a:off x="4466124" y="3233577"/>
            <a:ext cx="1353862" cy="1200329"/>
          </a:xfrm>
          <a:prstGeom prst="rect">
            <a:avLst/>
          </a:prstGeom>
          <a:noFill/>
        </p:spPr>
        <p:txBody>
          <a:bodyPr wrap="square" rtlCol="1">
            <a:spAutoFit/>
          </a:bodyPr>
          <a:lstStyle/>
          <a:p>
            <a:pPr algn="ctr"/>
            <a:r>
              <a:rPr lang="fa-IR" dirty="0" smtClean="0">
                <a:solidFill>
                  <a:schemeClr val="accent6">
                    <a:lumMod val="50000"/>
                  </a:schemeClr>
                </a:solidFill>
              </a:rPr>
              <a:t>حاکمیت خیر در زندگی فردی و اجتماعی</a:t>
            </a:r>
            <a:endParaRPr lang="fa-IR" dirty="0">
              <a:solidFill>
                <a:schemeClr val="accent6">
                  <a:lumMod val="50000"/>
                </a:schemeClr>
              </a:solidFill>
            </a:endParaRPr>
          </a:p>
        </p:txBody>
      </p:sp>
      <p:sp>
        <p:nvSpPr>
          <p:cNvPr id="67" name="Rectangle 6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68" name="Rectangle 67"/>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69" name="Rectangle 68"/>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70" name="Rectangle 69"/>
          <p:cNvSpPr/>
          <p:nvPr/>
        </p:nvSpPr>
        <p:spPr>
          <a:xfrm>
            <a:off x="1854200" y="-1"/>
            <a:ext cx="48513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endParaRPr lang="fa-IR" sz="2800" dirty="0" smtClean="0">
              <a:solidFill>
                <a:srgbClr val="EEECE1">
                  <a:lumMod val="50000"/>
                </a:srgbClr>
              </a:solidFill>
            </a:endParaRPr>
          </a:p>
          <a:p>
            <a:r>
              <a:rPr lang="fa-IR" sz="2600" dirty="0">
                <a:solidFill>
                  <a:schemeClr val="bg1"/>
                </a:solidFill>
                <a:latin typeface="Adobe Arabic" pitchFamily="18" charset="-78"/>
                <a:cs typeface="Adobe Arabic" pitchFamily="18" charset="-78"/>
              </a:rPr>
              <a:t>ارتباط ساختار خیر با ساختار وجودی انسان</a:t>
            </a:r>
          </a:p>
          <a:p>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71" name="TextBox 70"/>
          <p:cNvSpPr txBox="1"/>
          <p:nvPr/>
        </p:nvSpPr>
        <p:spPr>
          <a:xfrm>
            <a:off x="5461809" y="972770"/>
            <a:ext cx="997439" cy="369332"/>
          </a:xfrm>
          <a:prstGeom prst="rect">
            <a:avLst/>
          </a:prstGeom>
          <a:noFill/>
        </p:spPr>
        <p:txBody>
          <a:bodyPr wrap="square" rtlCol="1">
            <a:spAutoFit/>
          </a:bodyPr>
          <a:lstStyle/>
          <a:p>
            <a:pPr algn="ctr"/>
            <a:r>
              <a:rPr lang="fa-IR" dirty="0" smtClean="0">
                <a:solidFill>
                  <a:schemeClr val="accent6">
                    <a:lumMod val="50000"/>
                  </a:schemeClr>
                </a:solidFill>
              </a:rPr>
              <a:t>بیده الخیر</a:t>
            </a:r>
            <a:endParaRPr lang="fa-IR" dirty="0">
              <a:solidFill>
                <a:schemeClr val="accent6">
                  <a:lumMod val="50000"/>
                </a:schemeClr>
              </a:solidFill>
            </a:endParaRPr>
          </a:p>
        </p:txBody>
      </p:sp>
    </p:spTree>
    <p:extLst>
      <p:ext uri="{BB962C8B-B14F-4D97-AF65-F5344CB8AC3E}">
        <p14:creationId xmlns:p14="http://schemas.microsoft.com/office/powerpoint/2010/main" val="4560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10" name="Right Arrow 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1" name="Rectangle 10"/>
          <p:cNvSpPr/>
          <p:nvPr/>
        </p:nvSpPr>
        <p:spPr>
          <a:xfrm>
            <a:off x="1193800" y="-1"/>
            <a:ext cx="55117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schemeClr val="bg1"/>
                </a:solidFill>
                <a:latin typeface="Adobe Arabic" pitchFamily="18" charset="-78"/>
                <a:cs typeface="Adobe Arabic" pitchFamily="18" charset="-78"/>
              </a:rPr>
              <a:t>ارتباط ساختار خیر با مراحل بلوغ و مراتب رشد</a:t>
            </a:r>
          </a:p>
        </p:txBody>
      </p:sp>
      <p:graphicFrame>
        <p:nvGraphicFramePr>
          <p:cNvPr id="2" name="Table 1"/>
          <p:cNvGraphicFramePr>
            <a:graphicFrameLocks noGrp="1"/>
          </p:cNvGraphicFramePr>
          <p:nvPr>
            <p:extLst>
              <p:ext uri="{D42A27DB-BD31-4B8C-83A1-F6EECF244321}">
                <p14:modId xmlns:p14="http://schemas.microsoft.com/office/powerpoint/2010/main" val="3722867025"/>
              </p:ext>
            </p:extLst>
          </p:nvPr>
        </p:nvGraphicFramePr>
        <p:xfrm>
          <a:off x="622299" y="723899"/>
          <a:ext cx="7994432" cy="5995520"/>
        </p:xfrm>
        <a:graphic>
          <a:graphicData uri="http://schemas.openxmlformats.org/drawingml/2006/table">
            <a:tbl>
              <a:tblPr rtl="1" firstRow="1" firstCol="1" bandRow="1">
                <a:tableStyleId>{93296810-A885-4BE3-A3E7-6D5BEEA58F35}</a:tableStyleId>
              </a:tblPr>
              <a:tblGrid>
                <a:gridCol w="1332117">
                  <a:extLst>
                    <a:ext uri="{9D8B030D-6E8A-4147-A177-3AD203B41FA5}">
                      <a16:colId xmlns:a16="http://schemas.microsoft.com/office/drawing/2014/main" val="20000"/>
                    </a:ext>
                  </a:extLst>
                </a:gridCol>
                <a:gridCol w="1332117">
                  <a:extLst>
                    <a:ext uri="{9D8B030D-6E8A-4147-A177-3AD203B41FA5}">
                      <a16:colId xmlns:a16="http://schemas.microsoft.com/office/drawing/2014/main" val="20001"/>
                    </a:ext>
                  </a:extLst>
                </a:gridCol>
                <a:gridCol w="1332117">
                  <a:extLst>
                    <a:ext uri="{9D8B030D-6E8A-4147-A177-3AD203B41FA5}">
                      <a16:colId xmlns:a16="http://schemas.microsoft.com/office/drawing/2014/main" val="20002"/>
                    </a:ext>
                  </a:extLst>
                </a:gridCol>
                <a:gridCol w="1332117">
                  <a:extLst>
                    <a:ext uri="{9D8B030D-6E8A-4147-A177-3AD203B41FA5}">
                      <a16:colId xmlns:a16="http://schemas.microsoft.com/office/drawing/2014/main" val="20003"/>
                    </a:ext>
                  </a:extLst>
                </a:gridCol>
                <a:gridCol w="1332982">
                  <a:extLst>
                    <a:ext uri="{9D8B030D-6E8A-4147-A177-3AD203B41FA5}">
                      <a16:colId xmlns:a16="http://schemas.microsoft.com/office/drawing/2014/main" val="20004"/>
                    </a:ext>
                  </a:extLst>
                </a:gridCol>
                <a:gridCol w="1332982">
                  <a:extLst>
                    <a:ext uri="{9D8B030D-6E8A-4147-A177-3AD203B41FA5}">
                      <a16:colId xmlns:a16="http://schemas.microsoft.com/office/drawing/2014/main" val="20005"/>
                    </a:ext>
                  </a:extLst>
                </a:gridCol>
              </a:tblGrid>
              <a:tr h="269262">
                <a:tc>
                  <a:txBody>
                    <a:bodyPr/>
                    <a:lstStyle/>
                    <a:p>
                      <a:pPr algn="ctr" rtl="1">
                        <a:lnSpc>
                          <a:spcPct val="115000"/>
                        </a:lnSpc>
                        <a:spcAft>
                          <a:spcPts val="0"/>
                        </a:spcAft>
                        <a:tabLst>
                          <a:tab pos="5731510" algn="l"/>
                        </a:tabLst>
                      </a:pPr>
                      <a:r>
                        <a:rPr lang="fa-IR" sz="1800" dirty="0">
                          <a:effectLst/>
                          <a:cs typeface="Adobe Arabic" panose="02040503050201020203"/>
                        </a:rPr>
                        <a:t> </a:t>
                      </a:r>
                      <a:endParaRPr lang="en-US" sz="1800" dirty="0">
                        <a:effectLst/>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دوره اول </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دوره دوم</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دوره سوم</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دوره چهارم</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دوره پنجم</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0"/>
                  </a:ext>
                </a:extLst>
              </a:tr>
              <a:tr h="1420420">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تفصیل</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اتکا به حواس ظاهری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اتکا به حواس باطنی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اتکا به بصیرت و عقل </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اتکا به تفکر و تعقل اجتماعی (توجه تام به حقوق  دیگران)</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اتکا به حواس قرآن، رسول و امام</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1"/>
                  </a:ext>
                </a:extLst>
              </a:tr>
              <a:tr h="1420420">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ترجیح بر مبنای تقوای الهی </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algn="ctr" rtl="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بر مبنای طیّب و خبیث</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algn="ctr" rtl="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(تقوای فطری)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بر مبنای بایدها و نبایدهای عقلا</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(تقوای تعبدی)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بر مبنای حلال و حرام‌های الهی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(تقوای تشرعی)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بر مبنای مکارم اخلاق رسولان</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(تقوای اخلاقی)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بر مبنای اوامر و نواهی قرآن، رسول و امام</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(تقوای ولایی)</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2"/>
                  </a:ext>
                </a:extLst>
              </a:tr>
              <a:tr h="844842">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تعیین</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کمک والدین</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کمک معلمین</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رجوع به رأی و حکم رسول </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سوگیری به  به انفاق و اصلاح </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بهره‌مندی از  حکمت و ولایت </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3"/>
                  </a:ext>
                </a:extLst>
              </a:tr>
              <a:tr h="557052">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گزینش</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با بهره از وعظ </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انگیزه ثواب (مثوبة)</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انگیزه تعظیم حرمات</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با انگیزه تطوع </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 انگیزه ابتغاء وجه ربّ</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4"/>
                  </a:ext>
                </a:extLst>
              </a:tr>
              <a:tr h="557052">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تحقق</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دارایی</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ادب</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علم</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خیرات</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 </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باقیات الصالحات</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5"/>
                  </a:ext>
                </a:extLst>
              </a:tr>
              <a:tr h="557052">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حالات و صفات</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گزينش حق</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حبّ الخیر</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آشکار و نهان کردن خیر</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دعوت به خیر</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a:solidFill>
                            <a:schemeClr val="tx2">
                              <a:lumMod val="75000"/>
                            </a:schemeClr>
                          </a:solidFill>
                          <a:latin typeface="Calibri" panose="020F0502020204030204" pitchFamily="34" charset="0"/>
                          <a:ea typeface="Calibri" panose="020F0502020204030204" pitchFamily="34" charset="0"/>
                          <a:cs typeface="Adobe Arabic"/>
                        </a:rPr>
                        <a:t>سرعت در خیر</a:t>
                      </a:r>
                      <a:endParaRPr lang="en-US" sz="1800" kern="120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tc>
                  <a:txBody>
                    <a:bodyPr/>
                    <a:lstStyle/>
                    <a:p>
                      <a:pPr marL="0" algn="ctr" defTabSz="914400" rtl="1" eaLnBrk="1" latinLnBrk="0" hangingPunct="1">
                        <a:lnSpc>
                          <a:spcPct val="115000"/>
                        </a:lnSpc>
                        <a:spcAft>
                          <a:spcPts val="0"/>
                        </a:spcAft>
                        <a:tabLst>
                          <a:tab pos="5731510" algn="l"/>
                        </a:tabLst>
                      </a:pPr>
                      <a:r>
                        <a:rPr lang="fa-IR" sz="1800" kern="1200" dirty="0">
                          <a:solidFill>
                            <a:schemeClr val="tx2">
                              <a:lumMod val="75000"/>
                            </a:schemeClr>
                          </a:solidFill>
                          <a:latin typeface="Calibri" panose="020F0502020204030204" pitchFamily="34" charset="0"/>
                          <a:ea typeface="Calibri" panose="020F0502020204030204" pitchFamily="34" charset="0"/>
                          <a:cs typeface="Adobe Arabic"/>
                        </a:rPr>
                        <a:t>سبقت در خیرات</a:t>
                      </a:r>
                      <a:endParaRPr lang="en-US" sz="1800" kern="1200" dirty="0">
                        <a:solidFill>
                          <a:schemeClr val="tx2">
                            <a:lumMod val="75000"/>
                          </a:schemeClr>
                        </a:solidFill>
                        <a:latin typeface="Calibri" panose="020F0502020204030204" pitchFamily="34" charset="0"/>
                        <a:ea typeface="Calibri" panose="020F0502020204030204" pitchFamily="34" charset="0"/>
                        <a:cs typeface="Adobe Arabic"/>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06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سا</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ختار‌شناسی</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شر</a:t>
            </a: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تفصیل</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endParaRPr lang="en-US" sz="2600" dirty="0">
              <a:solidFill>
                <a:srgbClr val="0070C0"/>
              </a:solidFill>
              <a:latin typeface="Adobe Arabic" pitchFamily="18" charset="-78"/>
              <a:cs typeface="Adobe Arabic" pitchFamily="18" charset="-78"/>
            </a:endParaRPr>
          </a:p>
        </p:txBody>
      </p:sp>
      <p:sp>
        <p:nvSpPr>
          <p:cNvPr id="11" name="TextBox 10"/>
          <p:cNvSpPr txBox="1"/>
          <p:nvPr/>
        </p:nvSpPr>
        <p:spPr>
          <a:xfrm>
            <a:off x="4267200" y="1793319"/>
            <a:ext cx="4495800" cy="209288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ترجیح</a:t>
            </a: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تعیین</a:t>
            </a: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گزینش</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اختیار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تحقق</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نظام</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19" name="Oval 18">
            <a:hlinkClick r:id="" action="ppaction://noaction"/>
          </p:cNvPr>
          <p:cNvSpPr/>
          <p:nvPr/>
        </p:nvSpPr>
        <p:spPr>
          <a:xfrm>
            <a:off x="5145045" y="165398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5145045" y="2024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405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27486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0915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49394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1536680"/>
            <a:ext cx="4984631" cy="3416320"/>
          </a:xfrm>
          <a:prstGeom prst="rect">
            <a:avLst/>
          </a:prstGeom>
          <a:noFill/>
        </p:spPr>
        <p:txBody>
          <a:bodyPr wrap="square" rtlCol="0">
            <a:spAutoFit/>
          </a:bodyPr>
          <a:lstStyle/>
          <a:p>
            <a:pPr marL="514350" indent="-514350">
              <a:buFont typeface="+mj-lt"/>
              <a:buAutoNum type="arabicPeriod"/>
            </a:pPr>
            <a:r>
              <a:rPr lang="fa-IR" sz="2400" dirty="0">
                <a:solidFill>
                  <a:srgbClr val="EEECE1">
                    <a:lumMod val="50000"/>
                  </a:srgbClr>
                </a:solidFill>
                <a:latin typeface="Adobe Arabic" pitchFamily="18" charset="-78"/>
                <a:cs typeface="Adobe Arabic" pitchFamily="18" charset="-78"/>
              </a:rPr>
              <a:t>معنای 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fa-IR" sz="2400" dirty="0">
                <a:solidFill>
                  <a:srgbClr val="EEECE1">
                    <a:lumMod val="50000"/>
                  </a:srgbClr>
                </a:solidFill>
                <a:latin typeface="Adobe Arabic" pitchFamily="18" charset="-78"/>
                <a:cs typeface="Adobe Arabic" pitchFamily="18" charset="-78"/>
              </a:rPr>
              <a:t>برخی از شیوه های 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مشورت</a:t>
            </a:r>
            <a:r>
              <a:rPr lang="en-US" sz="2400" dirty="0">
                <a:solidFill>
                  <a:srgbClr val="EEECE1">
                    <a:lumMod val="50000"/>
                  </a:srgbClr>
                </a:solidFill>
              </a:rPr>
              <a:t> </a:t>
            </a:r>
            <a:r>
              <a:rPr lang="en-US" sz="2400" dirty="0" err="1">
                <a:solidFill>
                  <a:srgbClr val="EEECE1">
                    <a:lumMod val="50000"/>
                  </a:srgbClr>
                </a:solidFill>
              </a:rPr>
              <a:t>نصرتی</a:t>
            </a:r>
            <a:r>
              <a:rPr lang="en-US" sz="2400" dirty="0">
                <a:solidFill>
                  <a:srgbClr val="EEECE1">
                    <a:lumMod val="50000"/>
                  </a:srgbClr>
                </a:solidFill>
              </a:rPr>
              <a:t> </a:t>
            </a:r>
            <a:r>
              <a:rPr lang="en-US" sz="2400" dirty="0" err="1">
                <a:solidFill>
                  <a:srgbClr val="EEECE1">
                    <a:lumMod val="50000"/>
                  </a:srgbClr>
                </a:solidFill>
              </a:rPr>
              <a:t>برای</a:t>
            </a:r>
            <a:r>
              <a:rPr lang="en-US" sz="2400" dirty="0">
                <a:solidFill>
                  <a:srgbClr val="EEECE1">
                    <a:lumMod val="50000"/>
                  </a:srgbClr>
                </a:solidFill>
              </a:rPr>
              <a:t> </a:t>
            </a:r>
            <a:r>
              <a:rPr lang="en-US" sz="2400" dirty="0" err="1">
                <a:solidFill>
                  <a:srgbClr val="EEECE1">
                    <a:lumMod val="50000"/>
                  </a:srgbClr>
                </a:solidFill>
              </a:rPr>
              <a:t>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شیوه</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سیر</a:t>
            </a:r>
            <a:r>
              <a:rPr lang="en-US" sz="2400" dirty="0">
                <a:solidFill>
                  <a:srgbClr val="EEECE1">
                    <a:lumMod val="50000"/>
                  </a:srgbClr>
                </a:solidFill>
              </a:rPr>
              <a:t> </a:t>
            </a:r>
            <a:r>
              <a:rPr lang="en-US" sz="2400" dirty="0" err="1">
                <a:solidFill>
                  <a:srgbClr val="EEECE1">
                    <a:lumMod val="50000"/>
                  </a:srgbClr>
                </a:solidFill>
              </a:rPr>
              <a:t>تکاملی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انسان</a:t>
            </a:r>
            <a:r>
              <a:rPr lang="en-US" sz="2400" dirty="0">
                <a:solidFill>
                  <a:srgbClr val="EEECE1">
                    <a:lumMod val="50000"/>
                  </a:srgbClr>
                </a:solidFill>
              </a:rPr>
              <a:t> و </a:t>
            </a:r>
            <a:r>
              <a:rPr lang="en-US" sz="2400" dirty="0" err="1">
                <a:solidFill>
                  <a:srgbClr val="EEECE1">
                    <a:lumMod val="50000"/>
                  </a:srgbClr>
                </a:solidFill>
              </a:rPr>
              <a:t>جامعه</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دوره‌ها‌ی</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مهارت</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دوره</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latin typeface="Adobe Arabic" pitchFamily="18" charset="-78"/>
              <a:cs typeface="Adobe Arabic" pitchFamily="18" charset="-78"/>
            </a:endParaRPr>
          </a:p>
        </p:txBody>
      </p:sp>
      <p:sp>
        <p:nvSpPr>
          <p:cNvPr id="24" name="Oval 23">
            <a:hlinkClick r:id="" action="ppaction://noaction"/>
          </p:cNvPr>
          <p:cNvSpPr/>
          <p:nvPr/>
        </p:nvSpPr>
        <p:spPr>
          <a:xfrm>
            <a:off x="5145045" y="3815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تفصیل</a:t>
            </a:r>
            <a:endParaRPr lang="en-US" sz="2600" dirty="0">
              <a:solidFill>
                <a:srgbClr val="C0504D">
                  <a:lumMod val="75000"/>
                </a:srgbClr>
              </a:solidFill>
              <a:latin typeface="Adobe Arabic" pitchFamily="18" charset="-78"/>
              <a:cs typeface="Adobe Arabic" pitchFamily="18" charset="-78"/>
            </a:endParaRPr>
          </a:p>
        </p:txBody>
      </p:sp>
      <p:sp>
        <p:nvSpPr>
          <p:cNvPr id="28" name="Oval 27">
            <a:hlinkClick r:id="" action="ppaction://noaction"/>
          </p:cNvPr>
          <p:cNvSpPr/>
          <p:nvPr/>
        </p:nvSpPr>
        <p:spPr>
          <a:xfrm>
            <a:off x="5145045" y="421390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5145045" y="4577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56828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3.7037E-6 L 0.00417 0.41505 " pathEditMode="relative" rAng="0" ptsTypes="AA">
                                      <p:cBhvr>
                                        <p:cTn id="16" dur="2000" fill="hold"/>
                                        <p:tgtEl>
                                          <p:spTgt spid="11"/>
                                        </p:tgtEl>
                                        <p:attrNameLst>
                                          <p:attrName>ppt_x</p:attrName>
                                          <p:attrName>ppt_y</p:attrName>
                                        </p:attrNameLst>
                                      </p:cBhvr>
                                      <p:rCtr x="208" y="207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 calcmode="lin" valueType="num">
                                      <p:cBhvr additive="base">
                                        <p:cTn id="75"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Effect transition="in" filter="fade">
                                      <p:cBhvr>
                                        <p:cTn id="83" dur="500"/>
                                        <p:tgtEl>
                                          <p:spTgt spid="13"/>
                                        </p:tgtEl>
                                      </p:cBhvr>
                                    </p:animEffect>
                                  </p:childTnLst>
                                </p:cTn>
                              </p:par>
                            </p:childTnLst>
                          </p:cTn>
                        </p:par>
                        <p:par>
                          <p:cTn id="84" fill="hold">
                            <p:stCondLst>
                              <p:cond delay="500"/>
                            </p:stCondLst>
                            <p:childTnLst>
                              <p:par>
                                <p:cTn id="85" presetID="2" presetClass="entr" presetSubtype="2" fill="hold" nodeType="afterEffect">
                                  <p:stCondLst>
                                    <p:cond delay="0"/>
                                  </p:stCondLst>
                                  <p:childTnLst>
                                    <p:set>
                                      <p:cBhvr>
                                        <p:cTn id="86" dur="1" fill="hold">
                                          <p:stCondLst>
                                            <p:cond delay="0"/>
                                          </p:stCondLst>
                                        </p:cTn>
                                        <p:tgtEl>
                                          <p:spTgt spid="18">
                                            <p:txEl>
                                              <p:pRg st="5" end="5"/>
                                            </p:txEl>
                                          </p:spTgt>
                                        </p:tgtEl>
                                        <p:attrNameLst>
                                          <p:attrName>style.visibility</p:attrName>
                                        </p:attrNameLst>
                                      </p:cBhvr>
                                      <p:to>
                                        <p:strVal val="visible"/>
                                      </p:to>
                                    </p:set>
                                    <p:anim calcmode="lin" valueType="num">
                                      <p:cBhvr additive="base">
                                        <p:cTn id="87"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childTnLst>
                          </p:cTn>
                        </p:par>
                        <p:par>
                          <p:cTn id="96" fill="hold">
                            <p:stCondLst>
                              <p:cond delay="500"/>
                            </p:stCondLst>
                            <p:childTnLst>
                              <p:par>
                                <p:cTn id="97" presetID="2" presetClass="entr" presetSubtype="2" fill="hold" nodeType="afterEffect">
                                  <p:stCondLst>
                                    <p:cond delay="0"/>
                                  </p:stCondLst>
                                  <p:childTnLst>
                                    <p:set>
                                      <p:cBhvr>
                                        <p:cTn id="98" dur="1" fill="hold">
                                          <p:stCondLst>
                                            <p:cond delay="0"/>
                                          </p:stCondLst>
                                        </p:cTn>
                                        <p:tgtEl>
                                          <p:spTgt spid="18">
                                            <p:txEl>
                                              <p:pRg st="6" end="6"/>
                                            </p:txEl>
                                          </p:spTgt>
                                        </p:tgtEl>
                                        <p:attrNameLst>
                                          <p:attrName>style.visibility</p:attrName>
                                        </p:attrNameLst>
                                      </p:cBhvr>
                                      <p:to>
                                        <p:strVal val="visible"/>
                                      </p:to>
                                    </p:set>
                                    <p:anim calcmode="lin" valueType="num">
                                      <p:cBhvr additive="base">
                                        <p:cTn id="99"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500"/>
                            </p:stCondLst>
                            <p:childTnLst>
                              <p:par>
                                <p:cTn id="109" presetID="2" presetClass="entr" presetSubtype="2" fill="hold" nodeType="afterEffect">
                                  <p:stCondLst>
                                    <p:cond delay="0"/>
                                  </p:stCondLst>
                                  <p:childTnLst>
                                    <p:set>
                                      <p:cBhvr>
                                        <p:cTn id="110" dur="1" fill="hold">
                                          <p:stCondLst>
                                            <p:cond delay="0"/>
                                          </p:stCondLst>
                                        </p:cTn>
                                        <p:tgtEl>
                                          <p:spTgt spid="18">
                                            <p:txEl>
                                              <p:pRg st="7" end="7"/>
                                            </p:txEl>
                                          </p:spTgt>
                                        </p:tgtEl>
                                        <p:attrNameLst>
                                          <p:attrName>style.visibility</p:attrName>
                                        </p:attrNameLst>
                                      </p:cBhvr>
                                      <p:to>
                                        <p:strVal val="visible"/>
                                      </p:to>
                                    </p:set>
                                    <p:anim calcmode="lin" valueType="num">
                                      <p:cBhvr additive="base">
                                        <p:cTn id="111" dur="500" fill="hold"/>
                                        <p:tgtEl>
                                          <p:spTgt spid="18">
                                            <p:txEl>
                                              <p:pRg st="7" end="7"/>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500"/>
                            </p:stCondLst>
                            <p:childTnLst>
                              <p:par>
                                <p:cTn id="121" presetID="2" presetClass="entr" presetSubtype="2" fill="hold" nodeType="afterEffect">
                                  <p:stCondLst>
                                    <p:cond delay="0"/>
                                  </p:stCondLst>
                                  <p:childTnLst>
                                    <p:set>
                                      <p:cBhvr>
                                        <p:cTn id="122" dur="1" fill="hold">
                                          <p:stCondLst>
                                            <p:cond delay="0"/>
                                          </p:stCondLst>
                                        </p:cTn>
                                        <p:tgtEl>
                                          <p:spTgt spid="18">
                                            <p:txEl>
                                              <p:pRg st="8" end="8"/>
                                            </p:txEl>
                                          </p:spTgt>
                                        </p:tgtEl>
                                        <p:attrNameLst>
                                          <p:attrName>style.visibility</p:attrName>
                                        </p:attrNameLst>
                                      </p:cBhvr>
                                      <p:to>
                                        <p:strVal val="visible"/>
                                      </p:to>
                                    </p:set>
                                    <p:anim calcmode="lin" valueType="num">
                                      <p:cBhvr additive="base">
                                        <p:cTn id="123" dur="500" fill="hold"/>
                                        <p:tgtEl>
                                          <p:spTgt spid="18">
                                            <p:txEl>
                                              <p:pRg st="8" end="8"/>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animBg="1"/>
      <p:bldP spid="21" grpId="0" animBg="1"/>
      <p:bldP spid="22" grpId="0" animBg="1"/>
      <p:bldP spid="23" grpId="0" animBg="1"/>
      <p:bldP spid="13" grpId="0" animBg="1"/>
      <p:bldP spid="24" grpId="0" animBg="1"/>
      <p:bldP spid="26" grpId="0" animBg="1"/>
      <p:bldP spid="28"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en-US" sz="2600" dirty="0">
              <a:solidFill>
                <a:schemeClr val="tx2">
                  <a:lumMod val="75000"/>
                </a:schemeClr>
              </a:solidFill>
              <a:latin typeface="Adobe Arabic" pitchFamily="18" charset="-78"/>
              <a:cs typeface="Adobe Arabic" pitchFamily="18" charset="-78"/>
            </a:endParaRPr>
          </a:p>
          <a:p>
            <a:endParaRPr lang="en-US" sz="2600" dirty="0">
              <a:solidFill>
                <a:srgbClr val="0070C0"/>
              </a:solidFill>
              <a:latin typeface="Adobe Arabic" pitchFamily="18" charset="-78"/>
              <a:cs typeface="Adobe Arabic" pitchFamily="18" charset="-78"/>
            </a:endParaRPr>
          </a:p>
        </p:txBody>
      </p:sp>
      <p:sp>
        <p:nvSpPr>
          <p:cNvPr id="19" name="Oval 18">
            <a:hlinkClick r:id="" action="ppaction://noaction"/>
          </p:cNvPr>
          <p:cNvSpPr/>
          <p:nvPr/>
        </p:nvSpPr>
        <p:spPr>
          <a:xfrm>
            <a:off x="5145045" y="165398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5145045" y="2024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405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27486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0915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49394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1536680"/>
            <a:ext cx="4984631" cy="3416320"/>
          </a:xfrm>
          <a:prstGeom prst="rect">
            <a:avLst/>
          </a:prstGeom>
          <a:noFill/>
        </p:spPr>
        <p:txBody>
          <a:bodyPr wrap="square" rtlCol="0">
            <a:spAutoFit/>
          </a:bodyPr>
          <a:lstStyle/>
          <a:p>
            <a:pPr marL="514350" indent="-514350">
              <a:buFont typeface="+mj-lt"/>
              <a:buAutoNum type="arabicPeriod"/>
            </a:pPr>
            <a:r>
              <a:rPr lang="fa-IR" sz="2400" dirty="0">
                <a:solidFill>
                  <a:srgbClr val="EEECE1">
                    <a:lumMod val="50000"/>
                  </a:srgbClr>
                </a:solidFill>
                <a:latin typeface="Adobe Arabic" pitchFamily="18" charset="-78"/>
                <a:cs typeface="Adobe Arabic" pitchFamily="18" charset="-78"/>
              </a:rPr>
              <a:t>معنای 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fa-IR" sz="2400" dirty="0">
                <a:solidFill>
                  <a:srgbClr val="EEECE1">
                    <a:lumMod val="50000"/>
                  </a:srgbClr>
                </a:solidFill>
                <a:latin typeface="Adobe Arabic" pitchFamily="18" charset="-78"/>
                <a:cs typeface="Adobe Arabic" pitchFamily="18" charset="-78"/>
              </a:rPr>
              <a:t>برخی از شیوه های 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مشورت</a:t>
            </a:r>
            <a:r>
              <a:rPr lang="en-US" sz="2400" dirty="0">
                <a:solidFill>
                  <a:srgbClr val="EEECE1">
                    <a:lumMod val="50000"/>
                  </a:srgbClr>
                </a:solidFill>
              </a:rPr>
              <a:t> </a:t>
            </a:r>
            <a:r>
              <a:rPr lang="en-US" sz="2400" dirty="0" err="1">
                <a:solidFill>
                  <a:srgbClr val="EEECE1">
                    <a:lumMod val="50000"/>
                  </a:srgbClr>
                </a:solidFill>
              </a:rPr>
              <a:t>نصرتی</a:t>
            </a:r>
            <a:r>
              <a:rPr lang="en-US" sz="2400" dirty="0">
                <a:solidFill>
                  <a:srgbClr val="EEECE1">
                    <a:lumMod val="50000"/>
                  </a:srgbClr>
                </a:solidFill>
              </a:rPr>
              <a:t> </a:t>
            </a:r>
            <a:r>
              <a:rPr lang="en-US" sz="2400" dirty="0" err="1">
                <a:solidFill>
                  <a:srgbClr val="EEECE1">
                    <a:lumMod val="50000"/>
                  </a:srgbClr>
                </a:solidFill>
              </a:rPr>
              <a:t>برای</a:t>
            </a:r>
            <a:r>
              <a:rPr lang="en-US" sz="2400" dirty="0">
                <a:solidFill>
                  <a:srgbClr val="EEECE1">
                    <a:lumMod val="50000"/>
                  </a:srgbClr>
                </a:solidFill>
              </a:rPr>
              <a:t> </a:t>
            </a:r>
            <a:r>
              <a:rPr lang="en-US" sz="2400" dirty="0" err="1">
                <a:solidFill>
                  <a:srgbClr val="EEECE1">
                    <a:lumMod val="50000"/>
                  </a:srgbClr>
                </a:solidFill>
              </a:rPr>
              <a:t>تفصیل</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شیوه</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سیر</a:t>
            </a:r>
            <a:r>
              <a:rPr lang="en-US" sz="2400" dirty="0">
                <a:solidFill>
                  <a:srgbClr val="EEECE1">
                    <a:lumMod val="50000"/>
                  </a:srgbClr>
                </a:solidFill>
              </a:rPr>
              <a:t> </a:t>
            </a:r>
            <a:r>
              <a:rPr lang="en-US" sz="2400" dirty="0" err="1">
                <a:solidFill>
                  <a:srgbClr val="EEECE1">
                    <a:lumMod val="50000"/>
                  </a:srgbClr>
                </a:solidFill>
              </a:rPr>
              <a:t>تکاملی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انسان</a:t>
            </a:r>
            <a:r>
              <a:rPr lang="en-US" sz="2400" dirty="0">
                <a:solidFill>
                  <a:srgbClr val="EEECE1">
                    <a:lumMod val="50000"/>
                  </a:srgbClr>
                </a:solidFill>
              </a:rPr>
              <a:t> و </a:t>
            </a:r>
            <a:r>
              <a:rPr lang="en-US" sz="2400" dirty="0" err="1">
                <a:solidFill>
                  <a:srgbClr val="EEECE1">
                    <a:lumMod val="50000"/>
                  </a:srgbClr>
                </a:solidFill>
              </a:rPr>
              <a:t>جامعه</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دوره‌ها‌ی</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مهارت</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تفصیل</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دوره</a:t>
            </a:r>
            <a:r>
              <a:rPr lang="en-US" sz="2400" dirty="0">
                <a:solidFill>
                  <a:srgbClr val="EEECE1">
                    <a:lumMod val="50000"/>
                  </a:srgbClr>
                </a:solidFill>
              </a:rPr>
              <a:t> </a:t>
            </a:r>
            <a:r>
              <a:rPr lang="en-US" sz="2400" dirty="0" err="1">
                <a:solidFill>
                  <a:srgbClr val="EEECE1">
                    <a:lumMod val="50000"/>
                  </a:srgbClr>
                </a:solidFill>
              </a:rPr>
              <a:t>های</a:t>
            </a:r>
            <a:r>
              <a:rPr lang="en-US" sz="2400" dirty="0">
                <a:solidFill>
                  <a:srgbClr val="EEECE1">
                    <a:lumMod val="50000"/>
                  </a:srgbClr>
                </a:solidFill>
              </a:rPr>
              <a:t> </a:t>
            </a:r>
            <a:r>
              <a:rPr lang="en-US" sz="2400" dirty="0" err="1">
                <a:solidFill>
                  <a:srgbClr val="EEECE1">
                    <a:lumMod val="50000"/>
                  </a:srgbClr>
                </a:solidFill>
              </a:rPr>
              <a:t>بلوغ</a:t>
            </a:r>
            <a:endParaRPr lang="fa-IR" sz="2400" dirty="0">
              <a:solidFill>
                <a:srgbClr val="EEECE1">
                  <a:lumMod val="50000"/>
                </a:srgbClr>
              </a:solidFill>
              <a:latin typeface="Adobe Arabic" pitchFamily="18" charset="-78"/>
              <a:cs typeface="Adobe Arabic" pitchFamily="18" charset="-78"/>
            </a:endParaRPr>
          </a:p>
        </p:txBody>
      </p:sp>
      <p:sp>
        <p:nvSpPr>
          <p:cNvPr id="24" name="Oval 23">
            <a:hlinkClick r:id="" action="ppaction://noaction"/>
          </p:cNvPr>
          <p:cNvSpPr/>
          <p:nvPr/>
        </p:nvSpPr>
        <p:spPr>
          <a:xfrm>
            <a:off x="5145045" y="3815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تفصیل</a:t>
            </a:r>
            <a:endParaRPr lang="en-US" sz="2600" dirty="0">
              <a:solidFill>
                <a:srgbClr val="C0504D">
                  <a:lumMod val="75000"/>
                </a:srgbClr>
              </a:solidFill>
              <a:latin typeface="Adobe Arabic" pitchFamily="18" charset="-78"/>
              <a:cs typeface="Adobe Arabic" pitchFamily="18" charset="-78"/>
            </a:endParaRPr>
          </a:p>
        </p:txBody>
      </p:sp>
      <p:sp>
        <p:nvSpPr>
          <p:cNvPr id="28" name="Oval 27">
            <a:hlinkClick r:id="" action="ppaction://noaction"/>
          </p:cNvPr>
          <p:cNvSpPr/>
          <p:nvPr/>
        </p:nvSpPr>
        <p:spPr>
          <a:xfrm>
            <a:off x="5145045" y="421390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5145045" y="4577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7" name="TextBox 26"/>
          <p:cNvSpPr txBox="1"/>
          <p:nvPr/>
        </p:nvSpPr>
        <p:spPr>
          <a:xfrm>
            <a:off x="4280647" y="4612719"/>
            <a:ext cx="4495800" cy="209288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960739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3962399" y="-4782"/>
            <a:ext cx="18287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dirty="0">
                <a:solidFill>
                  <a:schemeClr val="accent1">
                    <a:lumMod val="75000"/>
                  </a:schemeClr>
                </a:solidFill>
                <a:latin typeface="Adobe Arabic" pitchFamily="18" charset="-78"/>
                <a:cs typeface="Adobe Arabic" pitchFamily="18" charset="-78"/>
              </a:rPr>
              <a:t>معنای تفصیل</a:t>
            </a:r>
            <a:endParaRPr lang="en-US" sz="2600" dirty="0">
              <a:solidFill>
                <a:schemeClr val="accent1">
                  <a:lumMod val="75000"/>
                </a:schemeClr>
              </a:solidFill>
              <a:latin typeface="Adobe Arabic" pitchFamily="18" charset="-78"/>
              <a:cs typeface="Adobe Arabic" pitchFamily="18" charset="-78"/>
            </a:endParaRPr>
          </a:p>
        </p:txBody>
      </p:sp>
      <p:sp>
        <p:nvSpPr>
          <p:cNvPr id="31" name="Oval 30"/>
          <p:cNvSpPr/>
          <p:nvPr/>
        </p:nvSpPr>
        <p:spPr>
          <a:xfrm>
            <a:off x="8644218" y="9906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644218" y="33528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525720" y="766758"/>
            <a:ext cx="2151550" cy="515141"/>
          </a:xfrm>
          <a:prstGeom prst="rect">
            <a:avLst/>
          </a:prstGeom>
        </p:spPr>
        <p:txBody>
          <a:bodyPr wrap="none">
            <a:spAutoFit/>
          </a:bodyPr>
          <a:lstStyle/>
          <a:p>
            <a:pPr algn="just" rtl="1">
              <a:lnSpc>
                <a:spcPct val="115000"/>
              </a:lnSpc>
              <a:spcBef>
                <a:spcPts val="1200"/>
              </a:spcBef>
              <a:spcAft>
                <a:spcPts val="0"/>
              </a:spcAft>
            </a:pPr>
            <a:r>
              <a:rPr lang="ar-SA" sz="2600" b="1" dirty="0">
                <a:solidFill>
                  <a:schemeClr val="accent6">
                    <a:lumMod val="75000"/>
                  </a:schemeClr>
                </a:solidFill>
                <a:latin typeface="Cambria" panose="02040503050406030204" pitchFamily="18" charset="0"/>
                <a:ea typeface="Times New Roman" panose="02020603050405020304" pitchFamily="18" charset="0"/>
                <a:cs typeface="Adobe Arabic"/>
              </a:rPr>
              <a:t>1.</a:t>
            </a:r>
            <a:r>
              <a:rPr lang="ar-SA" sz="2600" b="1" dirty="0">
                <a:solidFill>
                  <a:srgbClr val="0070C0"/>
                </a:solidFill>
                <a:latin typeface="Cambria" panose="02040503050406030204" pitchFamily="18" charset="0"/>
                <a:ea typeface="Times New Roman" panose="02020603050405020304" pitchFamily="18" charset="0"/>
                <a:cs typeface="Adobe Arabic"/>
              </a:rPr>
              <a:t> </a:t>
            </a:r>
            <a:r>
              <a:rPr lang="ar-SA" sz="2600" b="1" dirty="0">
                <a:solidFill>
                  <a:schemeClr val="tx2">
                    <a:lumMod val="75000"/>
                  </a:schemeClr>
                </a:solidFill>
                <a:latin typeface="Cambria" panose="02040503050406030204" pitchFamily="18" charset="0"/>
                <a:ea typeface="Times New Roman" panose="02020603050405020304" pitchFamily="18" charset="0"/>
                <a:cs typeface="Adobe Arabic"/>
              </a:rPr>
              <a:t>معنای </a:t>
            </a:r>
            <a:r>
              <a:rPr lang="ar-SA" sz="2600" b="1" dirty="0" smtClean="0">
                <a:solidFill>
                  <a:schemeClr val="tx2">
                    <a:lumMod val="75000"/>
                  </a:schemeClr>
                </a:solidFill>
                <a:latin typeface="Cambria" panose="02040503050406030204" pitchFamily="18" charset="0"/>
                <a:ea typeface="Times New Roman" panose="02020603050405020304" pitchFamily="18" charset="0"/>
                <a:cs typeface="Adobe Arabic"/>
              </a:rPr>
              <a:t>تفصیل</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endParaRPr lang="en-US" sz="2600" b="1" i="1" dirty="0">
              <a:solidFill>
                <a:schemeClr val="tx2">
                  <a:lumMod val="75000"/>
                </a:schemeClr>
              </a:solidFill>
              <a:effectLst/>
              <a:latin typeface="Cambria" panose="02040503050406030204" pitchFamily="18" charset="0"/>
              <a:ea typeface="Times New Roman" panose="02020603050405020304" pitchFamily="18" charset="0"/>
              <a:cs typeface="Adobe Arabic"/>
            </a:endParaRPr>
          </a:p>
        </p:txBody>
      </p:sp>
      <p:sp>
        <p:nvSpPr>
          <p:cNvPr id="3" name="Rectangle 2"/>
          <p:cNvSpPr/>
          <p:nvPr/>
        </p:nvSpPr>
        <p:spPr>
          <a:xfrm>
            <a:off x="2338785" y="1374457"/>
            <a:ext cx="6203942"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جدا سازی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امر یکپارچه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و مشخص شدن تمایزهای آن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امر</a:t>
            </a:r>
            <a:endParaRPr lang="fa-IR" sz="2600" dirty="0">
              <a:solidFill>
                <a:schemeClr val="tx2">
                  <a:lumMod val="75000"/>
                </a:schemeClr>
              </a:solidFill>
              <a:cs typeface="Adobe Arabic"/>
            </a:endParaRPr>
          </a:p>
        </p:txBody>
      </p:sp>
      <p:sp>
        <p:nvSpPr>
          <p:cNvPr id="5" name="Rectangle 4"/>
          <p:cNvSpPr/>
          <p:nvPr/>
        </p:nvSpPr>
        <p:spPr>
          <a:xfrm>
            <a:off x="2472018" y="3124200"/>
            <a:ext cx="6172200" cy="1729191"/>
          </a:xfrm>
          <a:prstGeom prst="rect">
            <a:avLst/>
          </a:prstGeom>
        </p:spPr>
        <p:txBody>
          <a:bodyPr wrap="square">
            <a:spAutoFit/>
          </a:bodyPr>
          <a:lstStyle/>
          <a:p>
            <a:pPr algn="r" rtl="1">
              <a:lnSpc>
                <a:spcPct val="115000"/>
              </a:lnSpc>
              <a:spcAft>
                <a:spcPts val="1000"/>
              </a:spcAft>
              <a:tabLst>
                <a:tab pos="414909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دووجه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دارد:</a:t>
            </a:r>
          </a:p>
          <a:p>
            <a:pPr algn="r" rtl="1">
              <a:lnSpc>
                <a:spcPct val="115000"/>
              </a:lnSpc>
              <a:spcAft>
                <a:spcPts val="1000"/>
              </a:spcAft>
              <a:tabLst>
                <a:tab pos="4149090" algn="l"/>
              </a:tabLst>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1)</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مشاهده امور مفصل و یافتن امر واحد یکپارچه آن.</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r" rtl="1">
              <a:lnSpc>
                <a:spcPct val="115000"/>
              </a:lnSpc>
              <a:spcAft>
                <a:spcPts val="1000"/>
              </a:spcAft>
              <a:tabLst>
                <a:tab pos="4149090" algn="l"/>
              </a:tabLst>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2</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تفصیل امر واحد متصل و تبدیل آن به فصول مجزا</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a:endParaRPr>
          </a:p>
        </p:txBody>
      </p:sp>
      <p:sp>
        <p:nvSpPr>
          <p:cNvPr id="13" name="Right Arrow 12">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61035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righ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right)">
                                      <p:cBhvr>
                                        <p:cTn id="38" dur="500"/>
                                        <p:tgtEl>
                                          <p:spTgt spid="5">
                                            <p:txEl>
                                              <p:pRg st="0" end="0"/>
                                            </p:txEl>
                                          </p:spTgt>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right)">
                                      <p:cBhvr>
                                        <p:cTn id="42" dur="500"/>
                                        <p:tgtEl>
                                          <p:spTgt spid="5">
                                            <p:txEl>
                                              <p:pRg st="1" end="1"/>
                                            </p:txEl>
                                          </p:spTgt>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wipe(right)">
                                      <p:cBhvr>
                                        <p:cTn id="4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2743200" y="-4782"/>
            <a:ext cx="3047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a:solidFill>
                  <a:schemeClr val="accent1">
                    <a:lumMod val="75000"/>
                  </a:schemeClr>
                </a:solidFill>
                <a:latin typeface="Adobe Arabic" pitchFamily="18" charset="-78"/>
                <a:cs typeface="Adobe Arabic" pitchFamily="18" charset="-78"/>
              </a:rPr>
              <a:t>برخی از شیوه های تفصیل</a:t>
            </a:r>
            <a:endParaRPr lang="en-US" sz="2600" dirty="0">
              <a:solidFill>
                <a:schemeClr val="accent1">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4" name="Group 3"/>
          <p:cNvGrpSpPr/>
          <p:nvPr/>
        </p:nvGrpSpPr>
        <p:grpSpPr>
          <a:xfrm>
            <a:off x="-1906409" y="914400"/>
            <a:ext cx="18118142" cy="5286830"/>
            <a:chOff x="-1906409" y="914400"/>
            <a:chExt cx="18118142" cy="5286830"/>
          </a:xfrm>
        </p:grpSpPr>
        <p:sp>
          <p:nvSpPr>
            <p:cNvPr id="9" name="Rectangle 3"/>
            <p:cNvSpPr>
              <a:spLocks noChangeArrowheads="1"/>
            </p:cNvSpPr>
            <p:nvPr/>
          </p:nvSpPr>
          <p:spPr bwMode="auto">
            <a:xfrm>
              <a:off x="-1906409" y="4638675"/>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 name="Rounded Rectangle 1"/>
            <p:cNvSpPr/>
            <p:nvPr/>
          </p:nvSpPr>
          <p:spPr>
            <a:xfrm>
              <a:off x="4038600" y="2667000"/>
              <a:ext cx="914400" cy="181708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sp>
          <p:nvSpPr>
            <p:cNvPr id="3" name="Oval 2"/>
            <p:cNvSpPr/>
            <p:nvPr/>
          </p:nvSpPr>
          <p:spPr>
            <a:xfrm>
              <a:off x="5385898" y="1522498"/>
              <a:ext cx="1319701"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بررسی مسائل وابسته</a:t>
              </a:r>
              <a:endParaRPr lang="fa-IR" dirty="0">
                <a:solidFill>
                  <a:schemeClr val="accent6">
                    <a:lumMod val="50000"/>
                  </a:schemeClr>
                </a:solidFill>
              </a:endParaRPr>
            </a:p>
          </p:txBody>
        </p:sp>
        <p:sp>
          <p:nvSpPr>
            <p:cNvPr id="14" name="Oval 13"/>
            <p:cNvSpPr/>
            <p:nvPr/>
          </p:nvSpPr>
          <p:spPr>
            <a:xfrm>
              <a:off x="6382295" y="3493489"/>
              <a:ext cx="1374006"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بررسی اجزا و مولفه ها</a:t>
              </a:r>
              <a:endParaRPr lang="fa-IR" dirty="0">
                <a:solidFill>
                  <a:schemeClr val="accent6">
                    <a:lumMod val="50000"/>
                  </a:schemeClr>
                </a:solidFill>
              </a:endParaRPr>
            </a:p>
          </p:txBody>
        </p:sp>
        <p:sp>
          <p:nvSpPr>
            <p:cNvPr id="18" name="Oval 17"/>
            <p:cNvSpPr/>
            <p:nvPr/>
          </p:nvSpPr>
          <p:spPr>
            <a:xfrm>
              <a:off x="5791198" y="4490667"/>
              <a:ext cx="1371601"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یافتن مختصات</a:t>
              </a:r>
              <a:endParaRPr lang="fa-IR" dirty="0">
                <a:solidFill>
                  <a:schemeClr val="accent6">
                    <a:lumMod val="50000"/>
                  </a:schemeClr>
                </a:solidFill>
              </a:endParaRPr>
            </a:p>
          </p:txBody>
        </p:sp>
        <p:sp>
          <p:nvSpPr>
            <p:cNvPr id="19" name="Oval 18"/>
            <p:cNvSpPr/>
            <p:nvPr/>
          </p:nvSpPr>
          <p:spPr>
            <a:xfrm>
              <a:off x="1083469" y="3385461"/>
              <a:ext cx="141843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عبور از ظاهر به باطن</a:t>
              </a:r>
              <a:endParaRPr lang="fa-IR" dirty="0">
                <a:solidFill>
                  <a:schemeClr val="accent6">
                    <a:lumMod val="50000"/>
                  </a:schemeClr>
                </a:solidFill>
              </a:endParaRPr>
            </a:p>
          </p:txBody>
        </p:sp>
        <p:sp>
          <p:nvSpPr>
            <p:cNvPr id="20" name="Oval 19"/>
            <p:cNvSpPr/>
            <p:nvPr/>
          </p:nvSpPr>
          <p:spPr>
            <a:xfrm>
              <a:off x="6203767" y="2453228"/>
              <a:ext cx="1397727"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بررسی حالات بود و نبود</a:t>
              </a:r>
              <a:endParaRPr lang="fa-IR" dirty="0">
                <a:solidFill>
                  <a:schemeClr val="accent6">
                    <a:lumMod val="50000"/>
                  </a:schemeClr>
                </a:solidFill>
              </a:endParaRPr>
            </a:p>
          </p:txBody>
        </p:sp>
        <p:sp>
          <p:nvSpPr>
            <p:cNvPr id="21" name="Oval 20"/>
            <p:cNvSpPr/>
            <p:nvPr/>
          </p:nvSpPr>
          <p:spPr>
            <a:xfrm>
              <a:off x="1319702" y="2333483"/>
              <a:ext cx="1410798"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بهره مندی از مثل</a:t>
              </a:r>
              <a:endParaRPr lang="fa-IR" dirty="0">
                <a:solidFill>
                  <a:schemeClr val="accent6">
                    <a:lumMod val="50000"/>
                  </a:schemeClr>
                </a:solidFill>
              </a:endParaRPr>
            </a:p>
          </p:txBody>
        </p:sp>
        <p:sp>
          <p:nvSpPr>
            <p:cNvPr id="22" name="Oval 21"/>
            <p:cNvSpPr/>
            <p:nvPr/>
          </p:nvSpPr>
          <p:spPr>
            <a:xfrm>
              <a:off x="1600200" y="4376061"/>
              <a:ext cx="1463062"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یافتن موضوعات هم ارز</a:t>
              </a:r>
              <a:endParaRPr lang="fa-IR" dirty="0">
                <a:solidFill>
                  <a:schemeClr val="accent6">
                    <a:lumMod val="50000"/>
                  </a:schemeClr>
                </a:solidFill>
              </a:endParaRPr>
            </a:p>
          </p:txBody>
        </p:sp>
        <p:sp>
          <p:nvSpPr>
            <p:cNvPr id="23" name="Oval 22"/>
            <p:cNvSpPr/>
            <p:nvPr/>
          </p:nvSpPr>
          <p:spPr>
            <a:xfrm>
              <a:off x="3733800" y="914400"/>
              <a:ext cx="1524000" cy="1187379"/>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بررسی منظومه موضوعات مرتبط</a:t>
              </a:r>
              <a:endParaRPr lang="fa-IR" dirty="0">
                <a:solidFill>
                  <a:schemeClr val="accent6">
                    <a:lumMod val="50000"/>
                  </a:schemeClr>
                </a:solidFill>
              </a:endParaRPr>
            </a:p>
          </p:txBody>
        </p:sp>
        <p:sp>
          <p:nvSpPr>
            <p:cNvPr id="24" name="Oval 23"/>
            <p:cNvSpPr/>
            <p:nvPr/>
          </p:nvSpPr>
          <p:spPr>
            <a:xfrm>
              <a:off x="2133600" y="1526426"/>
              <a:ext cx="1414769"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dirty="0" smtClean="0">
                  <a:solidFill>
                    <a:schemeClr val="accent6">
                      <a:lumMod val="50000"/>
                    </a:schemeClr>
                  </a:solidFill>
                </a:rPr>
                <a:t>بهره مندی از شیوه تشبیه</a:t>
              </a:r>
              <a:endParaRPr lang="fa-IR" dirty="0">
                <a:solidFill>
                  <a:schemeClr val="accent6">
                    <a:lumMod val="50000"/>
                  </a:schemeClr>
                </a:solidFill>
              </a:endParaRPr>
            </a:p>
          </p:txBody>
        </p:sp>
        <p:sp>
          <p:nvSpPr>
            <p:cNvPr id="27" name="Oval 26"/>
            <p:cNvSpPr/>
            <p:nvPr/>
          </p:nvSpPr>
          <p:spPr>
            <a:xfrm>
              <a:off x="3579993" y="4793262"/>
              <a:ext cx="1805906" cy="140796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600" b="1" dirty="0" smtClean="0">
                  <a:solidFill>
                    <a:schemeClr val="accent6">
                      <a:lumMod val="50000"/>
                    </a:schemeClr>
                  </a:solidFill>
                </a:rPr>
                <a:t>معرفت نسبت به وجوه مختلف با زاویه دیدهای مختلف</a:t>
              </a:r>
              <a:endParaRPr lang="fa-IR" sz="1600" b="1" dirty="0">
                <a:solidFill>
                  <a:schemeClr val="accent6">
                    <a:lumMod val="50000"/>
                  </a:schemeClr>
                </a:solidFill>
              </a:endParaRPr>
            </a:p>
          </p:txBody>
        </p:sp>
        <p:cxnSp>
          <p:nvCxnSpPr>
            <p:cNvPr id="5" name="Straight Arrow Connector 4"/>
            <p:cNvCxnSpPr/>
            <p:nvPr/>
          </p:nvCxnSpPr>
          <p:spPr>
            <a:xfrm>
              <a:off x="3429000" y="2333483"/>
              <a:ext cx="552267" cy="40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4"/>
            </p:cNvCxnSpPr>
            <p:nvPr/>
          </p:nvCxnSpPr>
          <p:spPr>
            <a:xfrm>
              <a:off x="4495800" y="2101779"/>
              <a:ext cx="0" cy="41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 idx="3"/>
            </p:cNvCxnSpPr>
            <p:nvPr/>
          </p:nvCxnSpPr>
          <p:spPr>
            <a:xfrm flipH="1">
              <a:off x="5168526" y="2368028"/>
              <a:ext cx="410638" cy="389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2"/>
            </p:cNvCxnSpPr>
            <p:nvPr/>
          </p:nvCxnSpPr>
          <p:spPr>
            <a:xfrm flipH="1">
              <a:off x="5385899" y="2948528"/>
              <a:ext cx="817868" cy="220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p:cNvCxnSpPr>
            <p:nvPr/>
          </p:nvCxnSpPr>
          <p:spPr>
            <a:xfrm flipH="1" flipV="1">
              <a:off x="5564447" y="3835187"/>
              <a:ext cx="817848" cy="15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8" idx="1"/>
            </p:cNvCxnSpPr>
            <p:nvPr/>
          </p:nvCxnSpPr>
          <p:spPr>
            <a:xfrm flipH="1" flipV="1">
              <a:off x="5334924" y="4274539"/>
              <a:ext cx="657140" cy="36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7" idx="0"/>
            </p:cNvCxnSpPr>
            <p:nvPr/>
          </p:nvCxnSpPr>
          <p:spPr>
            <a:xfrm flipV="1">
              <a:off x="4482946" y="4549788"/>
              <a:ext cx="0" cy="243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7"/>
            </p:cNvCxnSpPr>
            <p:nvPr/>
          </p:nvCxnSpPr>
          <p:spPr>
            <a:xfrm flipV="1">
              <a:off x="2849002" y="4191001"/>
              <a:ext cx="699367" cy="330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9" idx="6"/>
            </p:cNvCxnSpPr>
            <p:nvPr/>
          </p:nvCxnSpPr>
          <p:spPr>
            <a:xfrm flipV="1">
              <a:off x="2501899" y="3773305"/>
              <a:ext cx="778094" cy="1074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1" idx="6"/>
            </p:cNvCxnSpPr>
            <p:nvPr/>
          </p:nvCxnSpPr>
          <p:spPr>
            <a:xfrm>
              <a:off x="2730500" y="2828783"/>
              <a:ext cx="712779" cy="29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2" name="Right Arrow 31">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23299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wipe(right)">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600" fill="hold"/>
                                        <p:tgtEl>
                                          <p:spTgt spid="4"/>
                                        </p:tgtEl>
                                        <p:attrNameLst>
                                          <p:attrName>ppt_w</p:attrName>
                                        </p:attrNameLst>
                                      </p:cBhvr>
                                      <p:tavLst>
                                        <p:tav tm="0">
                                          <p:val>
                                            <p:fltVal val="0"/>
                                          </p:val>
                                        </p:tav>
                                        <p:tav tm="100000">
                                          <p:val>
                                            <p:strVal val="#ppt_w"/>
                                          </p:val>
                                        </p:tav>
                                      </p:tavLst>
                                    </p:anim>
                                    <p:anim calcmode="lin" valueType="num">
                                      <p:cBhvr>
                                        <p:cTn id="17" dur="1600" fill="hold"/>
                                        <p:tgtEl>
                                          <p:spTgt spid="4"/>
                                        </p:tgtEl>
                                        <p:attrNameLst>
                                          <p:attrName>ppt_h</p:attrName>
                                        </p:attrNameLst>
                                      </p:cBhvr>
                                      <p:tavLst>
                                        <p:tav tm="0">
                                          <p:val>
                                            <p:fltVal val="0"/>
                                          </p:val>
                                        </p:tav>
                                        <p:tav tm="100000">
                                          <p:val>
                                            <p:strVal val="#ppt_h"/>
                                          </p:val>
                                        </p:tav>
                                      </p:tavLst>
                                    </p:anim>
                                    <p:animEffect transition="in" filter="fade">
                                      <p:cBhvr>
                                        <p:cTn id="18" dur="16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11" name="Group 10"/>
          <p:cNvGrpSpPr/>
          <p:nvPr/>
        </p:nvGrpSpPr>
        <p:grpSpPr>
          <a:xfrm>
            <a:off x="4343400" y="1295400"/>
            <a:ext cx="4607196" cy="4753430"/>
            <a:chOff x="3810000" y="1295400"/>
            <a:chExt cx="5140596" cy="4753430"/>
          </a:xfrm>
        </p:grpSpPr>
        <p:cxnSp>
          <p:nvCxnSpPr>
            <p:cNvPr id="37" name="Straight Arrow Connector 36"/>
            <p:cNvCxnSpPr>
              <a:stCxn id="23" idx="4"/>
            </p:cNvCxnSpPr>
            <p:nvPr/>
          </p:nvCxnSpPr>
          <p:spPr>
            <a:xfrm flipH="1">
              <a:off x="6413531" y="2362982"/>
              <a:ext cx="10457" cy="36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810000" y="1295400"/>
              <a:ext cx="5140596" cy="4753430"/>
              <a:chOff x="1282699" y="914400"/>
              <a:chExt cx="6318795" cy="5286830"/>
            </a:xfrm>
          </p:grpSpPr>
          <p:cxnSp>
            <p:nvCxnSpPr>
              <p:cNvPr id="5" name="Straight Arrow Connector 4"/>
              <p:cNvCxnSpPr/>
              <p:nvPr/>
            </p:nvCxnSpPr>
            <p:spPr>
              <a:xfrm>
                <a:off x="3429000" y="2333483"/>
                <a:ext cx="552267" cy="40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82699" y="914400"/>
                <a:ext cx="6318795" cy="5286830"/>
                <a:chOff x="1282699" y="914400"/>
                <a:chExt cx="6318795" cy="5286830"/>
              </a:xfrm>
            </p:grpSpPr>
            <p:sp>
              <p:nvSpPr>
                <p:cNvPr id="2" name="Rounded Rectangle 1"/>
                <p:cNvSpPr/>
                <p:nvPr/>
              </p:nvSpPr>
              <p:spPr>
                <a:xfrm>
                  <a:off x="4038600" y="2667000"/>
                  <a:ext cx="914400" cy="181708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تفصیل در امر یا موضوع</a:t>
                  </a:r>
                  <a:endParaRPr lang="fa-IR" sz="1200" b="1" dirty="0">
                    <a:solidFill>
                      <a:schemeClr val="accent6">
                        <a:lumMod val="50000"/>
                      </a:schemeClr>
                    </a:solidFill>
                  </a:endParaRPr>
                </a:p>
              </p:txBody>
            </p:sp>
            <p:sp>
              <p:nvSpPr>
                <p:cNvPr id="3" name="Oval 2"/>
                <p:cNvSpPr/>
                <p:nvPr/>
              </p:nvSpPr>
              <p:spPr>
                <a:xfrm>
                  <a:off x="5385899" y="1522498"/>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بررسی مسائل وابسته</a:t>
                  </a:r>
                  <a:endParaRPr lang="fa-IR" sz="1400" b="1" dirty="0">
                    <a:solidFill>
                      <a:schemeClr val="accent6">
                        <a:lumMod val="50000"/>
                      </a:schemeClr>
                    </a:solidFill>
                  </a:endParaRPr>
                </a:p>
              </p:txBody>
            </p:sp>
            <p:sp>
              <p:nvSpPr>
                <p:cNvPr id="14" name="Oval 13"/>
                <p:cNvSpPr/>
                <p:nvPr/>
              </p:nvSpPr>
              <p:spPr>
                <a:xfrm>
                  <a:off x="6382295" y="3493489"/>
                  <a:ext cx="1219199"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اجزا و مولفه ها</a:t>
                  </a:r>
                  <a:endParaRPr lang="fa-IR" sz="1200" b="1" dirty="0">
                    <a:solidFill>
                      <a:schemeClr val="accent6">
                        <a:lumMod val="50000"/>
                      </a:schemeClr>
                    </a:solidFill>
                  </a:endParaRPr>
                </a:p>
              </p:txBody>
            </p:sp>
            <p:sp>
              <p:nvSpPr>
                <p:cNvPr id="18" name="Oval 17"/>
                <p:cNvSpPr/>
                <p:nvPr/>
              </p:nvSpPr>
              <p:spPr>
                <a:xfrm>
                  <a:off x="5791199" y="4490667"/>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یافتن مختصات</a:t>
                  </a:r>
                  <a:endParaRPr lang="fa-IR" sz="1200" b="1" dirty="0">
                    <a:solidFill>
                      <a:schemeClr val="accent6">
                        <a:lumMod val="50000"/>
                      </a:schemeClr>
                    </a:solidFill>
                  </a:endParaRPr>
                </a:p>
              </p:txBody>
            </p:sp>
            <p:sp>
              <p:nvSpPr>
                <p:cNvPr id="19" name="Oval 18"/>
                <p:cNvSpPr/>
                <p:nvPr/>
              </p:nvSpPr>
              <p:spPr>
                <a:xfrm>
                  <a:off x="1282699" y="3385461"/>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عبور از ظاهر به باطن</a:t>
                  </a:r>
                  <a:endParaRPr lang="fa-IR" sz="1200" b="1" dirty="0">
                    <a:solidFill>
                      <a:schemeClr val="accent6">
                        <a:lumMod val="50000"/>
                      </a:schemeClr>
                    </a:solidFill>
                  </a:endParaRPr>
                </a:p>
              </p:txBody>
            </p:sp>
            <p:sp>
              <p:nvSpPr>
                <p:cNvPr id="20" name="Oval 19"/>
                <p:cNvSpPr/>
                <p:nvPr/>
              </p:nvSpPr>
              <p:spPr>
                <a:xfrm>
                  <a:off x="6203767" y="2453228"/>
                  <a:ext cx="1397727"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حالات بود و نبود</a:t>
                  </a:r>
                  <a:endParaRPr lang="fa-IR" sz="1200" b="1" dirty="0">
                    <a:solidFill>
                      <a:schemeClr val="accent6">
                        <a:lumMod val="50000"/>
                      </a:schemeClr>
                    </a:solidFill>
                  </a:endParaRPr>
                </a:p>
              </p:txBody>
            </p:sp>
            <p:sp>
              <p:nvSpPr>
                <p:cNvPr id="21" name="Oval 20"/>
                <p:cNvSpPr/>
                <p:nvPr/>
              </p:nvSpPr>
              <p:spPr>
                <a:xfrm>
                  <a:off x="1466668" y="2333483"/>
                  <a:ext cx="1263832"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بهره مندی از مثل</a:t>
                  </a:r>
                  <a:endParaRPr lang="fa-IR" sz="1400" b="1" dirty="0">
                    <a:solidFill>
                      <a:schemeClr val="accent6">
                        <a:lumMod val="50000"/>
                      </a:schemeClr>
                    </a:solidFill>
                  </a:endParaRPr>
                </a:p>
              </p:txBody>
            </p:sp>
            <p:sp>
              <p:nvSpPr>
                <p:cNvPr id="22" name="Oval 21"/>
                <p:cNvSpPr/>
                <p:nvPr/>
              </p:nvSpPr>
              <p:spPr>
                <a:xfrm>
                  <a:off x="1600200" y="4376061"/>
                  <a:ext cx="1463062"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یافتن موضوعات هم ارز</a:t>
                  </a:r>
                  <a:endParaRPr lang="fa-IR" sz="1200" b="1" dirty="0">
                    <a:solidFill>
                      <a:schemeClr val="accent6">
                        <a:lumMod val="50000"/>
                      </a:schemeClr>
                    </a:solidFill>
                  </a:endParaRPr>
                </a:p>
              </p:txBody>
            </p:sp>
            <p:sp>
              <p:nvSpPr>
                <p:cNvPr id="23" name="Oval 22"/>
                <p:cNvSpPr/>
                <p:nvPr/>
              </p:nvSpPr>
              <p:spPr>
                <a:xfrm>
                  <a:off x="3733800" y="914400"/>
                  <a:ext cx="1524000" cy="1187379"/>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منظومه موضوعات مرتبط</a:t>
                  </a:r>
                  <a:endParaRPr lang="fa-IR" sz="1200" b="1" dirty="0">
                    <a:solidFill>
                      <a:schemeClr val="accent6">
                        <a:lumMod val="50000"/>
                      </a:schemeClr>
                    </a:solidFill>
                  </a:endParaRPr>
                </a:p>
              </p:txBody>
            </p:sp>
            <p:sp>
              <p:nvSpPr>
                <p:cNvPr id="24" name="Oval 23"/>
                <p:cNvSpPr/>
                <p:nvPr/>
              </p:nvSpPr>
              <p:spPr>
                <a:xfrm>
                  <a:off x="2209800" y="1526426"/>
                  <a:ext cx="1338569"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بهره مندی از شیوه تشبیه</a:t>
                  </a:r>
                  <a:endParaRPr lang="fa-IR" sz="1200" b="1" dirty="0">
                    <a:solidFill>
                      <a:schemeClr val="accent6">
                        <a:lumMod val="50000"/>
                      </a:schemeClr>
                    </a:solidFill>
                  </a:endParaRPr>
                </a:p>
              </p:txBody>
            </p:sp>
            <p:sp>
              <p:nvSpPr>
                <p:cNvPr id="27" name="Oval 26"/>
                <p:cNvSpPr/>
                <p:nvPr/>
              </p:nvSpPr>
              <p:spPr>
                <a:xfrm>
                  <a:off x="3579993" y="4793262"/>
                  <a:ext cx="1805906" cy="140796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معرفت نسبت به وجوه مختلف با زاویه دیدهای مختلف</a:t>
                  </a:r>
                  <a:endParaRPr lang="fa-IR" sz="1200" b="1" dirty="0">
                    <a:solidFill>
                      <a:schemeClr val="accent6">
                        <a:lumMod val="50000"/>
                      </a:schemeClr>
                    </a:solidFill>
                  </a:endParaRPr>
                </a:p>
              </p:txBody>
            </p:sp>
            <p:cxnSp>
              <p:nvCxnSpPr>
                <p:cNvPr id="41" name="Straight Arrow Connector 40"/>
                <p:cNvCxnSpPr>
                  <a:stCxn id="3" idx="3"/>
                </p:cNvCxnSpPr>
                <p:nvPr/>
              </p:nvCxnSpPr>
              <p:spPr>
                <a:xfrm flipH="1">
                  <a:off x="5168525" y="2368028"/>
                  <a:ext cx="395922" cy="389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2"/>
                </p:cNvCxnSpPr>
                <p:nvPr/>
              </p:nvCxnSpPr>
              <p:spPr>
                <a:xfrm flipH="1">
                  <a:off x="5385899" y="2948528"/>
                  <a:ext cx="817868" cy="220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p:cNvCxnSpPr>
                <p:nvPr/>
              </p:nvCxnSpPr>
              <p:spPr>
                <a:xfrm flipH="1" flipV="1">
                  <a:off x="5564447" y="3835186"/>
                  <a:ext cx="817848" cy="15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8" idx="1"/>
                </p:cNvCxnSpPr>
                <p:nvPr/>
              </p:nvCxnSpPr>
              <p:spPr>
                <a:xfrm flipH="1" flipV="1">
                  <a:off x="5334923" y="4274539"/>
                  <a:ext cx="634824" cy="36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7" idx="0"/>
                </p:cNvCxnSpPr>
                <p:nvPr/>
              </p:nvCxnSpPr>
              <p:spPr>
                <a:xfrm flipV="1">
                  <a:off x="4482946" y="4549788"/>
                  <a:ext cx="0" cy="243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7"/>
                </p:cNvCxnSpPr>
                <p:nvPr/>
              </p:nvCxnSpPr>
              <p:spPr>
                <a:xfrm flipV="1">
                  <a:off x="2849002" y="4191000"/>
                  <a:ext cx="699367" cy="33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9" idx="6"/>
                </p:cNvCxnSpPr>
                <p:nvPr/>
              </p:nvCxnSpPr>
              <p:spPr>
                <a:xfrm flipV="1">
                  <a:off x="2501899" y="3773304"/>
                  <a:ext cx="778094" cy="10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1" idx="6"/>
                </p:cNvCxnSpPr>
                <p:nvPr/>
              </p:nvCxnSpPr>
              <p:spPr>
                <a:xfrm>
                  <a:off x="2730500" y="2828783"/>
                  <a:ext cx="712779" cy="29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12" name="Plus 11"/>
          <p:cNvSpPr/>
          <p:nvPr/>
        </p:nvSpPr>
        <p:spPr>
          <a:xfrm>
            <a:off x="3352799" y="3458934"/>
            <a:ext cx="914400" cy="8138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ounded Rectangle 37"/>
          <p:cNvSpPr/>
          <p:nvPr/>
        </p:nvSpPr>
        <p:spPr>
          <a:xfrm>
            <a:off x="2409882" y="2883668"/>
            <a:ext cx="914400" cy="1905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حکم خدا در رابطه با آن موضوع</a:t>
            </a:r>
            <a:endParaRPr lang="fa-IR" b="1" dirty="0">
              <a:solidFill>
                <a:schemeClr val="accent6">
                  <a:lumMod val="50000"/>
                </a:schemeClr>
              </a:solidFill>
            </a:endParaRPr>
          </a:p>
        </p:txBody>
      </p:sp>
      <p:sp>
        <p:nvSpPr>
          <p:cNvPr id="39" name="Rounded Rectangle 38"/>
          <p:cNvSpPr/>
          <p:nvPr/>
        </p:nvSpPr>
        <p:spPr>
          <a:xfrm>
            <a:off x="290205" y="3461965"/>
            <a:ext cx="1028700" cy="76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شناخت خیر</a:t>
            </a:r>
            <a:endParaRPr lang="fa-IR" b="1" dirty="0">
              <a:solidFill>
                <a:schemeClr val="accent6">
                  <a:lumMod val="50000"/>
                </a:schemeClr>
              </a:solidFill>
            </a:endParaRPr>
          </a:p>
        </p:txBody>
      </p:sp>
      <p:sp>
        <p:nvSpPr>
          <p:cNvPr id="13" name="Equal 12"/>
          <p:cNvSpPr/>
          <p:nvPr/>
        </p:nvSpPr>
        <p:spPr>
          <a:xfrm>
            <a:off x="1367746" y="3456830"/>
            <a:ext cx="861693" cy="7671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8" name="Left Arrow 27"/>
          <p:cNvSpPr/>
          <p:nvPr/>
        </p:nvSpPr>
        <p:spPr>
          <a:xfrm>
            <a:off x="3581884" y="5763817"/>
            <a:ext cx="1523032" cy="3149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Rectangle 41"/>
          <p:cNvSpPr/>
          <p:nvPr/>
        </p:nvSpPr>
        <p:spPr>
          <a:xfrm>
            <a:off x="4038600" y="-4782"/>
            <a:ext cx="1752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a:rPr>
              <a:t>تفصیل</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در</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خیر</a:t>
            </a:r>
            <a:r>
              <a:rPr lang="en-US" sz="2600" dirty="0">
                <a:solidFill>
                  <a:schemeClr val="accent1">
                    <a:lumMod val="75000"/>
                  </a:schemeClr>
                </a:solidFill>
                <a:cs typeface="Adobe Arabic"/>
              </a:rPr>
              <a:t> </a:t>
            </a:r>
            <a:endParaRPr lang="fa-IR" sz="2600" dirty="0">
              <a:solidFill>
                <a:schemeClr val="accent1">
                  <a:lumMod val="75000"/>
                </a:schemeClr>
              </a:solidFill>
              <a:cs typeface="Adobe Arabic"/>
            </a:endParaRPr>
          </a:p>
        </p:txBody>
      </p:sp>
      <p:sp>
        <p:nvSpPr>
          <p:cNvPr id="40" name="Right Arrow 3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9866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animEffect transition="in" filter="randombar(vertical)">
                                      <p:cBhvr>
                                        <p:cTn id="11" dur="500"/>
                                        <p:tgtEl>
                                          <p:spTgt spid="4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900" fill="hold"/>
                                        <p:tgtEl>
                                          <p:spTgt spid="11"/>
                                        </p:tgtEl>
                                        <p:attrNameLst>
                                          <p:attrName>ppt_w</p:attrName>
                                        </p:attrNameLst>
                                      </p:cBhvr>
                                      <p:tavLst>
                                        <p:tav tm="0">
                                          <p:val>
                                            <p:fltVal val="0"/>
                                          </p:val>
                                        </p:tav>
                                        <p:tav tm="100000">
                                          <p:val>
                                            <p:strVal val="#ppt_w"/>
                                          </p:val>
                                        </p:tav>
                                      </p:tavLst>
                                    </p:anim>
                                    <p:anim calcmode="lin" valueType="num">
                                      <p:cBhvr>
                                        <p:cTn id="17" dur="1900" fill="hold"/>
                                        <p:tgtEl>
                                          <p:spTgt spid="11"/>
                                        </p:tgtEl>
                                        <p:attrNameLst>
                                          <p:attrName>ppt_h</p:attrName>
                                        </p:attrNameLst>
                                      </p:cBhvr>
                                      <p:tavLst>
                                        <p:tav tm="0">
                                          <p:val>
                                            <p:fltVal val="0"/>
                                          </p:val>
                                        </p:tav>
                                        <p:tav tm="100000">
                                          <p:val>
                                            <p:strVal val="#ppt_h"/>
                                          </p:val>
                                        </p:tav>
                                      </p:tavLst>
                                    </p:anim>
                                    <p:animEffect transition="in" filter="fade">
                                      <p:cBhvr>
                                        <p:cTn id="18" dur="1900"/>
                                        <p:tgtEl>
                                          <p:spTgt spid="11"/>
                                        </p:tgtEl>
                                      </p:cBhvr>
                                    </p:animEffect>
                                  </p:childTnLst>
                                </p:cTn>
                              </p:par>
                            </p:childTnLst>
                          </p:cTn>
                        </p:par>
                        <p:par>
                          <p:cTn id="19" fill="hold">
                            <p:stCondLst>
                              <p:cond delay="19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900" fill="hold"/>
                                        <p:tgtEl>
                                          <p:spTgt spid="12"/>
                                        </p:tgtEl>
                                        <p:attrNameLst>
                                          <p:attrName>ppt_w</p:attrName>
                                        </p:attrNameLst>
                                      </p:cBhvr>
                                      <p:tavLst>
                                        <p:tav tm="0">
                                          <p:val>
                                            <p:fltVal val="0"/>
                                          </p:val>
                                        </p:tav>
                                        <p:tav tm="100000">
                                          <p:val>
                                            <p:strVal val="#ppt_w"/>
                                          </p:val>
                                        </p:tav>
                                      </p:tavLst>
                                    </p:anim>
                                    <p:anim calcmode="lin" valueType="num">
                                      <p:cBhvr>
                                        <p:cTn id="23" dur="900" fill="hold"/>
                                        <p:tgtEl>
                                          <p:spTgt spid="12"/>
                                        </p:tgtEl>
                                        <p:attrNameLst>
                                          <p:attrName>ppt_h</p:attrName>
                                        </p:attrNameLst>
                                      </p:cBhvr>
                                      <p:tavLst>
                                        <p:tav tm="0">
                                          <p:val>
                                            <p:fltVal val="0"/>
                                          </p:val>
                                        </p:tav>
                                        <p:tav tm="100000">
                                          <p:val>
                                            <p:strVal val="#ppt_h"/>
                                          </p:val>
                                        </p:tav>
                                      </p:tavLst>
                                    </p:anim>
                                    <p:animEffect transition="in" filter="fade">
                                      <p:cBhvr>
                                        <p:cTn id="24" dur="900"/>
                                        <p:tgtEl>
                                          <p:spTgt spid="12"/>
                                        </p:tgtEl>
                                      </p:cBhvr>
                                    </p:animEffect>
                                  </p:childTnLst>
                                </p:cTn>
                              </p:par>
                            </p:childTnLst>
                          </p:cTn>
                        </p:par>
                        <p:par>
                          <p:cTn id="25" fill="hold">
                            <p:stCondLst>
                              <p:cond delay="2800"/>
                            </p:stCondLst>
                            <p:childTnLst>
                              <p:par>
                                <p:cTn id="26" presetID="53" presetClass="entr" presetSubtype="16"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1700" fill="hold"/>
                                        <p:tgtEl>
                                          <p:spTgt spid="38"/>
                                        </p:tgtEl>
                                        <p:attrNameLst>
                                          <p:attrName>ppt_w</p:attrName>
                                        </p:attrNameLst>
                                      </p:cBhvr>
                                      <p:tavLst>
                                        <p:tav tm="0">
                                          <p:val>
                                            <p:fltVal val="0"/>
                                          </p:val>
                                        </p:tav>
                                        <p:tav tm="100000">
                                          <p:val>
                                            <p:strVal val="#ppt_w"/>
                                          </p:val>
                                        </p:tav>
                                      </p:tavLst>
                                    </p:anim>
                                    <p:anim calcmode="lin" valueType="num">
                                      <p:cBhvr>
                                        <p:cTn id="29" dur="1700" fill="hold"/>
                                        <p:tgtEl>
                                          <p:spTgt spid="38"/>
                                        </p:tgtEl>
                                        <p:attrNameLst>
                                          <p:attrName>ppt_h</p:attrName>
                                        </p:attrNameLst>
                                      </p:cBhvr>
                                      <p:tavLst>
                                        <p:tav tm="0">
                                          <p:val>
                                            <p:fltVal val="0"/>
                                          </p:val>
                                        </p:tav>
                                        <p:tav tm="100000">
                                          <p:val>
                                            <p:strVal val="#ppt_h"/>
                                          </p:val>
                                        </p:tav>
                                      </p:tavLst>
                                    </p:anim>
                                    <p:animEffect transition="in" filter="fade">
                                      <p:cBhvr>
                                        <p:cTn id="30" dur="1700"/>
                                        <p:tgtEl>
                                          <p:spTgt spid="38"/>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800" fill="hold"/>
                                        <p:tgtEl>
                                          <p:spTgt spid="13"/>
                                        </p:tgtEl>
                                        <p:attrNameLst>
                                          <p:attrName>ppt_w</p:attrName>
                                        </p:attrNameLst>
                                      </p:cBhvr>
                                      <p:tavLst>
                                        <p:tav tm="0">
                                          <p:val>
                                            <p:fltVal val="0"/>
                                          </p:val>
                                        </p:tav>
                                        <p:tav tm="100000">
                                          <p:val>
                                            <p:strVal val="#ppt_w"/>
                                          </p:val>
                                        </p:tav>
                                      </p:tavLst>
                                    </p:anim>
                                    <p:anim calcmode="lin" valueType="num">
                                      <p:cBhvr>
                                        <p:cTn id="35" dur="800" fill="hold"/>
                                        <p:tgtEl>
                                          <p:spTgt spid="13"/>
                                        </p:tgtEl>
                                        <p:attrNameLst>
                                          <p:attrName>ppt_h</p:attrName>
                                        </p:attrNameLst>
                                      </p:cBhvr>
                                      <p:tavLst>
                                        <p:tav tm="0">
                                          <p:val>
                                            <p:fltVal val="0"/>
                                          </p:val>
                                        </p:tav>
                                        <p:tav tm="100000">
                                          <p:val>
                                            <p:strVal val="#ppt_h"/>
                                          </p:val>
                                        </p:tav>
                                      </p:tavLst>
                                    </p:anim>
                                    <p:animEffect transition="in" filter="fade">
                                      <p:cBhvr>
                                        <p:cTn id="36" dur="800"/>
                                        <p:tgtEl>
                                          <p:spTgt spid="13"/>
                                        </p:tgtEl>
                                      </p:cBhvr>
                                    </p:animEffect>
                                  </p:childTnLst>
                                </p:cTn>
                              </p:par>
                            </p:childTnLst>
                          </p:cTn>
                        </p:par>
                        <p:par>
                          <p:cTn id="37" fill="hold">
                            <p:stCondLst>
                              <p:cond delay="5300"/>
                            </p:stCondLst>
                            <p:childTnLst>
                              <p:par>
                                <p:cTn id="38" presetID="53" presetClass="entr" presetSubtype="16"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1100" fill="hold"/>
                                        <p:tgtEl>
                                          <p:spTgt spid="39"/>
                                        </p:tgtEl>
                                        <p:attrNameLst>
                                          <p:attrName>ppt_w</p:attrName>
                                        </p:attrNameLst>
                                      </p:cBhvr>
                                      <p:tavLst>
                                        <p:tav tm="0">
                                          <p:val>
                                            <p:fltVal val="0"/>
                                          </p:val>
                                        </p:tav>
                                        <p:tav tm="100000">
                                          <p:val>
                                            <p:strVal val="#ppt_w"/>
                                          </p:val>
                                        </p:tav>
                                      </p:tavLst>
                                    </p:anim>
                                    <p:anim calcmode="lin" valueType="num">
                                      <p:cBhvr>
                                        <p:cTn id="41" dur="1100" fill="hold"/>
                                        <p:tgtEl>
                                          <p:spTgt spid="39"/>
                                        </p:tgtEl>
                                        <p:attrNameLst>
                                          <p:attrName>ppt_h</p:attrName>
                                        </p:attrNameLst>
                                      </p:cBhvr>
                                      <p:tavLst>
                                        <p:tav tm="0">
                                          <p:val>
                                            <p:fltVal val="0"/>
                                          </p:val>
                                        </p:tav>
                                        <p:tav tm="100000">
                                          <p:val>
                                            <p:strVal val="#ppt_h"/>
                                          </p:val>
                                        </p:tav>
                                      </p:tavLst>
                                    </p:anim>
                                    <p:animEffect transition="in" filter="fade">
                                      <p:cBhvr>
                                        <p:cTn id="42" dur="1100"/>
                                        <p:tgtEl>
                                          <p:spTgt spid="39"/>
                                        </p:tgtEl>
                                      </p:cBhvr>
                                    </p:animEffect>
                                  </p:childTnLst>
                                </p:cTn>
                              </p:par>
                            </p:childTnLst>
                          </p:cTn>
                        </p:par>
                        <p:par>
                          <p:cTn id="43" fill="hold">
                            <p:stCondLst>
                              <p:cond delay="6400"/>
                            </p:stCondLst>
                            <p:childTnLst>
                              <p:par>
                                <p:cTn id="44" presetID="22" presetClass="entr" presetSubtype="2"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right)">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8" grpId="0" animBg="1"/>
      <p:bldP spid="39" grpId="0" animBg="1"/>
      <p:bldP spid="13" grpId="0" animBg="1"/>
      <p:bldP spid="28" grpId="0" animBg="1"/>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9" name="Rectangle 3"/>
          <p:cNvSpPr>
            <a:spLocks noChangeArrowheads="1"/>
          </p:cNvSpPr>
          <p:nvPr/>
        </p:nvSpPr>
        <p:spPr bwMode="auto">
          <a:xfrm>
            <a:off x="-1906409" y="4638675"/>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29" name="Group 28"/>
          <p:cNvGrpSpPr/>
          <p:nvPr/>
        </p:nvGrpSpPr>
        <p:grpSpPr>
          <a:xfrm>
            <a:off x="290205" y="1295400"/>
            <a:ext cx="8660391" cy="4783380"/>
            <a:chOff x="290205" y="1295400"/>
            <a:chExt cx="8660391" cy="4783380"/>
          </a:xfrm>
        </p:grpSpPr>
        <p:grpSp>
          <p:nvGrpSpPr>
            <p:cNvPr id="10" name="Group 9"/>
            <p:cNvGrpSpPr/>
            <p:nvPr/>
          </p:nvGrpSpPr>
          <p:grpSpPr>
            <a:xfrm>
              <a:off x="290205" y="1295400"/>
              <a:ext cx="8660391" cy="4753430"/>
              <a:chOff x="290205" y="1295400"/>
              <a:chExt cx="8660391" cy="4753430"/>
            </a:xfrm>
          </p:grpSpPr>
          <p:grpSp>
            <p:nvGrpSpPr>
              <p:cNvPr id="11" name="Group 10"/>
              <p:cNvGrpSpPr/>
              <p:nvPr/>
            </p:nvGrpSpPr>
            <p:grpSpPr>
              <a:xfrm>
                <a:off x="4343400" y="1295400"/>
                <a:ext cx="4607196" cy="4753430"/>
                <a:chOff x="3810000" y="1295400"/>
                <a:chExt cx="5140596" cy="4753430"/>
              </a:xfrm>
            </p:grpSpPr>
            <p:cxnSp>
              <p:nvCxnSpPr>
                <p:cNvPr id="37" name="Straight Arrow Connector 36"/>
                <p:cNvCxnSpPr>
                  <a:stCxn id="23" idx="4"/>
                </p:cNvCxnSpPr>
                <p:nvPr/>
              </p:nvCxnSpPr>
              <p:spPr>
                <a:xfrm flipH="1">
                  <a:off x="6413531" y="2362982"/>
                  <a:ext cx="10457" cy="363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3810000" y="1295400"/>
                  <a:ext cx="5140596" cy="4753430"/>
                  <a:chOff x="1282699" y="914400"/>
                  <a:chExt cx="6318795" cy="5286830"/>
                </a:xfrm>
              </p:grpSpPr>
              <p:cxnSp>
                <p:nvCxnSpPr>
                  <p:cNvPr id="5" name="Straight Arrow Connector 4"/>
                  <p:cNvCxnSpPr/>
                  <p:nvPr/>
                </p:nvCxnSpPr>
                <p:spPr>
                  <a:xfrm>
                    <a:off x="3429000" y="2333483"/>
                    <a:ext cx="552267" cy="409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82699" y="914400"/>
                    <a:ext cx="6318795" cy="5286830"/>
                    <a:chOff x="1282699" y="914400"/>
                    <a:chExt cx="6318795" cy="5286830"/>
                  </a:xfrm>
                </p:grpSpPr>
                <p:sp>
                  <p:nvSpPr>
                    <p:cNvPr id="2" name="Rounded Rectangle 1"/>
                    <p:cNvSpPr/>
                    <p:nvPr/>
                  </p:nvSpPr>
                  <p:spPr>
                    <a:xfrm>
                      <a:off x="4038600" y="2667000"/>
                      <a:ext cx="914400" cy="181708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تفصیل در امر یا موضوع</a:t>
                      </a:r>
                      <a:endParaRPr lang="fa-IR" sz="1200" b="1" dirty="0">
                        <a:solidFill>
                          <a:schemeClr val="accent6">
                            <a:lumMod val="50000"/>
                          </a:schemeClr>
                        </a:solidFill>
                      </a:endParaRPr>
                    </a:p>
                  </p:txBody>
                </p:sp>
                <p:sp>
                  <p:nvSpPr>
                    <p:cNvPr id="3" name="Oval 2"/>
                    <p:cNvSpPr/>
                    <p:nvPr/>
                  </p:nvSpPr>
                  <p:spPr>
                    <a:xfrm>
                      <a:off x="5385899" y="1522498"/>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بررسی مسائل وابسته</a:t>
                      </a:r>
                      <a:endParaRPr lang="fa-IR" sz="1400" b="1" dirty="0">
                        <a:solidFill>
                          <a:schemeClr val="accent6">
                            <a:lumMod val="50000"/>
                          </a:schemeClr>
                        </a:solidFill>
                      </a:endParaRPr>
                    </a:p>
                  </p:txBody>
                </p:sp>
                <p:sp>
                  <p:nvSpPr>
                    <p:cNvPr id="14" name="Oval 13"/>
                    <p:cNvSpPr/>
                    <p:nvPr/>
                  </p:nvSpPr>
                  <p:spPr>
                    <a:xfrm>
                      <a:off x="6382295" y="3493489"/>
                      <a:ext cx="1219199"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اجزا و مولفه ها</a:t>
                      </a:r>
                      <a:endParaRPr lang="fa-IR" sz="1200" b="1" dirty="0">
                        <a:solidFill>
                          <a:schemeClr val="accent6">
                            <a:lumMod val="50000"/>
                          </a:schemeClr>
                        </a:solidFill>
                      </a:endParaRPr>
                    </a:p>
                  </p:txBody>
                </p:sp>
                <p:sp>
                  <p:nvSpPr>
                    <p:cNvPr id="18" name="Oval 17"/>
                    <p:cNvSpPr/>
                    <p:nvPr/>
                  </p:nvSpPr>
                  <p:spPr>
                    <a:xfrm>
                      <a:off x="5791199" y="4490667"/>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یافتن مختصات</a:t>
                      </a:r>
                      <a:endParaRPr lang="fa-IR" sz="1200" b="1" dirty="0">
                        <a:solidFill>
                          <a:schemeClr val="accent6">
                            <a:lumMod val="50000"/>
                          </a:schemeClr>
                        </a:solidFill>
                      </a:endParaRPr>
                    </a:p>
                  </p:txBody>
                </p:sp>
                <p:sp>
                  <p:nvSpPr>
                    <p:cNvPr id="19" name="Oval 18"/>
                    <p:cNvSpPr/>
                    <p:nvPr/>
                  </p:nvSpPr>
                  <p:spPr>
                    <a:xfrm>
                      <a:off x="1282699" y="3385461"/>
                      <a:ext cx="1219200"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عبور از ظاهر به باطن</a:t>
                      </a:r>
                      <a:endParaRPr lang="fa-IR" sz="1200" b="1" dirty="0">
                        <a:solidFill>
                          <a:schemeClr val="accent6">
                            <a:lumMod val="50000"/>
                          </a:schemeClr>
                        </a:solidFill>
                      </a:endParaRPr>
                    </a:p>
                  </p:txBody>
                </p:sp>
                <p:sp>
                  <p:nvSpPr>
                    <p:cNvPr id="20" name="Oval 19"/>
                    <p:cNvSpPr/>
                    <p:nvPr/>
                  </p:nvSpPr>
                  <p:spPr>
                    <a:xfrm>
                      <a:off x="6203767" y="2453228"/>
                      <a:ext cx="1397727"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حالات بود و نبود</a:t>
                      </a:r>
                      <a:endParaRPr lang="fa-IR" sz="1200" b="1" dirty="0">
                        <a:solidFill>
                          <a:schemeClr val="accent6">
                            <a:lumMod val="50000"/>
                          </a:schemeClr>
                        </a:solidFill>
                      </a:endParaRPr>
                    </a:p>
                  </p:txBody>
                </p:sp>
                <p:sp>
                  <p:nvSpPr>
                    <p:cNvPr id="21" name="Oval 20"/>
                    <p:cNvSpPr/>
                    <p:nvPr/>
                  </p:nvSpPr>
                  <p:spPr>
                    <a:xfrm>
                      <a:off x="1466668" y="2333483"/>
                      <a:ext cx="1263832"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بهره مندی از مثل</a:t>
                      </a:r>
                      <a:endParaRPr lang="fa-IR" sz="1400" b="1" dirty="0">
                        <a:solidFill>
                          <a:schemeClr val="accent6">
                            <a:lumMod val="50000"/>
                          </a:schemeClr>
                        </a:solidFill>
                      </a:endParaRPr>
                    </a:p>
                  </p:txBody>
                </p:sp>
                <p:sp>
                  <p:nvSpPr>
                    <p:cNvPr id="22" name="Oval 21"/>
                    <p:cNvSpPr/>
                    <p:nvPr/>
                  </p:nvSpPr>
                  <p:spPr>
                    <a:xfrm>
                      <a:off x="1600200" y="4376061"/>
                      <a:ext cx="1463062"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یافتن موضوعات هم ارز</a:t>
                      </a:r>
                      <a:endParaRPr lang="fa-IR" sz="1200" b="1" dirty="0">
                        <a:solidFill>
                          <a:schemeClr val="accent6">
                            <a:lumMod val="50000"/>
                          </a:schemeClr>
                        </a:solidFill>
                      </a:endParaRPr>
                    </a:p>
                  </p:txBody>
                </p:sp>
                <p:sp>
                  <p:nvSpPr>
                    <p:cNvPr id="23" name="Oval 22"/>
                    <p:cNvSpPr/>
                    <p:nvPr/>
                  </p:nvSpPr>
                  <p:spPr>
                    <a:xfrm>
                      <a:off x="3733800" y="914400"/>
                      <a:ext cx="1524000" cy="1187379"/>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بررسی منظومه موضوعات مرتبط</a:t>
                      </a:r>
                      <a:endParaRPr lang="fa-IR" sz="1200" b="1" dirty="0">
                        <a:solidFill>
                          <a:schemeClr val="accent6">
                            <a:lumMod val="50000"/>
                          </a:schemeClr>
                        </a:solidFill>
                      </a:endParaRPr>
                    </a:p>
                  </p:txBody>
                </p:sp>
                <p:sp>
                  <p:nvSpPr>
                    <p:cNvPr id="24" name="Oval 23"/>
                    <p:cNvSpPr/>
                    <p:nvPr/>
                  </p:nvSpPr>
                  <p:spPr>
                    <a:xfrm>
                      <a:off x="2209800" y="1526426"/>
                      <a:ext cx="1338569" cy="9906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بهره مندی از شیوه تشبیه</a:t>
                      </a:r>
                      <a:endParaRPr lang="fa-IR" sz="1200" b="1" dirty="0">
                        <a:solidFill>
                          <a:schemeClr val="accent6">
                            <a:lumMod val="50000"/>
                          </a:schemeClr>
                        </a:solidFill>
                      </a:endParaRPr>
                    </a:p>
                  </p:txBody>
                </p:sp>
                <p:sp>
                  <p:nvSpPr>
                    <p:cNvPr id="27" name="Oval 26"/>
                    <p:cNvSpPr/>
                    <p:nvPr/>
                  </p:nvSpPr>
                  <p:spPr>
                    <a:xfrm>
                      <a:off x="3579993" y="4793262"/>
                      <a:ext cx="1805906" cy="140796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معرفت نسبت به وجوه مختلف با زاویه دیدهای مختلف</a:t>
                      </a:r>
                      <a:endParaRPr lang="fa-IR" sz="1200" b="1" dirty="0">
                        <a:solidFill>
                          <a:schemeClr val="accent6">
                            <a:lumMod val="50000"/>
                          </a:schemeClr>
                        </a:solidFill>
                      </a:endParaRPr>
                    </a:p>
                  </p:txBody>
                </p:sp>
                <p:cxnSp>
                  <p:nvCxnSpPr>
                    <p:cNvPr id="41" name="Straight Arrow Connector 40"/>
                    <p:cNvCxnSpPr>
                      <a:stCxn id="3" idx="3"/>
                    </p:cNvCxnSpPr>
                    <p:nvPr/>
                  </p:nvCxnSpPr>
                  <p:spPr>
                    <a:xfrm flipH="1">
                      <a:off x="5168525" y="2368028"/>
                      <a:ext cx="395922" cy="389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2"/>
                    </p:cNvCxnSpPr>
                    <p:nvPr/>
                  </p:nvCxnSpPr>
                  <p:spPr>
                    <a:xfrm flipH="1">
                      <a:off x="5385899" y="2948528"/>
                      <a:ext cx="817868" cy="220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2"/>
                    </p:cNvCxnSpPr>
                    <p:nvPr/>
                  </p:nvCxnSpPr>
                  <p:spPr>
                    <a:xfrm flipH="1" flipV="1">
                      <a:off x="5564447" y="3835186"/>
                      <a:ext cx="817848" cy="153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8" idx="1"/>
                    </p:cNvCxnSpPr>
                    <p:nvPr/>
                  </p:nvCxnSpPr>
                  <p:spPr>
                    <a:xfrm flipH="1" flipV="1">
                      <a:off x="5334923" y="4274539"/>
                      <a:ext cx="634824" cy="36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7" idx="0"/>
                    </p:cNvCxnSpPr>
                    <p:nvPr/>
                  </p:nvCxnSpPr>
                  <p:spPr>
                    <a:xfrm flipV="1">
                      <a:off x="4482946" y="4549788"/>
                      <a:ext cx="0" cy="2434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2" idx="7"/>
                    </p:cNvCxnSpPr>
                    <p:nvPr/>
                  </p:nvCxnSpPr>
                  <p:spPr>
                    <a:xfrm flipV="1">
                      <a:off x="2849002" y="4191000"/>
                      <a:ext cx="699367" cy="3301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19" idx="6"/>
                    </p:cNvCxnSpPr>
                    <p:nvPr/>
                  </p:nvCxnSpPr>
                  <p:spPr>
                    <a:xfrm flipV="1">
                      <a:off x="2501899" y="3773304"/>
                      <a:ext cx="778094" cy="10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21" idx="6"/>
                    </p:cNvCxnSpPr>
                    <p:nvPr/>
                  </p:nvCxnSpPr>
                  <p:spPr>
                    <a:xfrm>
                      <a:off x="2730500" y="2828783"/>
                      <a:ext cx="712779" cy="294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sp>
            <p:nvSpPr>
              <p:cNvPr id="12" name="Plus 11"/>
              <p:cNvSpPr/>
              <p:nvPr/>
            </p:nvSpPr>
            <p:spPr>
              <a:xfrm>
                <a:off x="3352799" y="3458934"/>
                <a:ext cx="914400" cy="81385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Rounded Rectangle 37"/>
              <p:cNvSpPr/>
              <p:nvPr/>
            </p:nvSpPr>
            <p:spPr>
              <a:xfrm>
                <a:off x="2409882" y="2883668"/>
                <a:ext cx="914400" cy="1905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حکم خدا در رابطه با آن موضوع</a:t>
                </a:r>
                <a:endParaRPr lang="fa-IR" b="1" dirty="0">
                  <a:solidFill>
                    <a:schemeClr val="accent6">
                      <a:lumMod val="50000"/>
                    </a:schemeClr>
                  </a:solidFill>
                </a:endParaRPr>
              </a:p>
            </p:txBody>
          </p:sp>
          <p:sp>
            <p:nvSpPr>
              <p:cNvPr id="39" name="Rounded Rectangle 38"/>
              <p:cNvSpPr/>
              <p:nvPr/>
            </p:nvSpPr>
            <p:spPr>
              <a:xfrm>
                <a:off x="290205" y="3461965"/>
                <a:ext cx="1028700" cy="76200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شناخت خیر</a:t>
                </a:r>
                <a:endParaRPr lang="fa-IR" b="1" dirty="0">
                  <a:solidFill>
                    <a:schemeClr val="accent6">
                      <a:lumMod val="50000"/>
                    </a:schemeClr>
                  </a:solidFill>
                </a:endParaRPr>
              </a:p>
            </p:txBody>
          </p:sp>
          <p:sp>
            <p:nvSpPr>
              <p:cNvPr id="13" name="Equal 12"/>
              <p:cNvSpPr/>
              <p:nvPr/>
            </p:nvSpPr>
            <p:spPr>
              <a:xfrm>
                <a:off x="1367746" y="3456830"/>
                <a:ext cx="861693" cy="7671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sp>
          <p:nvSpPr>
            <p:cNvPr id="28" name="Left Arrow 27"/>
            <p:cNvSpPr/>
            <p:nvPr/>
          </p:nvSpPr>
          <p:spPr>
            <a:xfrm>
              <a:off x="3581884" y="5763817"/>
              <a:ext cx="1523032" cy="3149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44" name="Rectangle 43"/>
          <p:cNvSpPr/>
          <p:nvPr/>
        </p:nvSpPr>
        <p:spPr>
          <a:xfrm>
            <a:off x="2362200" y="8732"/>
            <a:ext cx="3428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a:rPr>
              <a:t>مشورت</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نصرتی</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برای</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تفصیل</a:t>
            </a:r>
            <a:endParaRPr lang="en-US" sz="2600" dirty="0">
              <a:solidFill>
                <a:schemeClr val="accent1">
                  <a:lumMod val="75000"/>
                </a:schemeClr>
              </a:solidFill>
              <a:latin typeface="Adobe Arabic" pitchFamily="18" charset="-78"/>
              <a:cs typeface="Adobe Arabic"/>
            </a:endParaRPr>
          </a:p>
        </p:txBody>
      </p:sp>
      <p:sp>
        <p:nvSpPr>
          <p:cNvPr id="46" name="Rounded Rectangle 45"/>
          <p:cNvSpPr/>
          <p:nvPr/>
        </p:nvSpPr>
        <p:spPr>
          <a:xfrm>
            <a:off x="3262368" y="796972"/>
            <a:ext cx="1068332" cy="66015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مشورت با اهل علم</a:t>
            </a:r>
            <a:endParaRPr lang="fa-IR" b="1" dirty="0">
              <a:solidFill>
                <a:schemeClr val="accent6">
                  <a:lumMod val="50000"/>
                </a:schemeClr>
              </a:solidFill>
            </a:endParaRPr>
          </a:p>
        </p:txBody>
      </p:sp>
      <p:sp>
        <p:nvSpPr>
          <p:cNvPr id="47" name="Rounded Rectangle 46"/>
          <p:cNvSpPr/>
          <p:nvPr/>
        </p:nvSpPr>
        <p:spPr>
          <a:xfrm>
            <a:off x="1035723" y="909256"/>
            <a:ext cx="1068332" cy="66015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مشورت با اهل ذکر</a:t>
            </a:r>
            <a:endParaRPr lang="fa-IR" b="1" dirty="0">
              <a:solidFill>
                <a:schemeClr val="accent6">
                  <a:lumMod val="50000"/>
                </a:schemeClr>
              </a:solidFill>
            </a:endParaRPr>
          </a:p>
        </p:txBody>
      </p:sp>
      <p:sp>
        <p:nvSpPr>
          <p:cNvPr id="6" name="Down Arrow 5"/>
          <p:cNvSpPr/>
          <p:nvPr/>
        </p:nvSpPr>
        <p:spPr>
          <a:xfrm rot="19531841">
            <a:off x="4083954" y="1498596"/>
            <a:ext cx="399143" cy="847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Down Arrow 47"/>
          <p:cNvSpPr/>
          <p:nvPr/>
        </p:nvSpPr>
        <p:spPr>
          <a:xfrm rot="19748416">
            <a:off x="2061646" y="1742893"/>
            <a:ext cx="399143" cy="8472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Rounded Rectangle 50"/>
          <p:cNvSpPr/>
          <p:nvPr/>
        </p:nvSpPr>
        <p:spPr>
          <a:xfrm>
            <a:off x="-32609" y="909256"/>
            <a:ext cx="1068332" cy="66015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برای شناخت حکم خدا</a:t>
            </a:r>
            <a:endParaRPr lang="fa-IR" b="1" dirty="0">
              <a:solidFill>
                <a:schemeClr val="accent6">
                  <a:lumMod val="50000"/>
                </a:schemeClr>
              </a:solidFill>
            </a:endParaRPr>
          </a:p>
        </p:txBody>
      </p:sp>
      <p:sp>
        <p:nvSpPr>
          <p:cNvPr id="52" name="Rounded Rectangle 51"/>
          <p:cNvSpPr/>
          <p:nvPr/>
        </p:nvSpPr>
        <p:spPr>
          <a:xfrm>
            <a:off x="4404116" y="796972"/>
            <a:ext cx="1395561" cy="66015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برای شناخت شیوه های تفضیل</a:t>
            </a:r>
            <a:endParaRPr lang="fa-IR" b="1" dirty="0">
              <a:solidFill>
                <a:schemeClr val="accent6">
                  <a:lumMod val="50000"/>
                </a:schemeClr>
              </a:solidFill>
            </a:endParaRPr>
          </a:p>
        </p:txBody>
      </p:sp>
      <p:sp>
        <p:nvSpPr>
          <p:cNvPr id="50" name="Right Arrow 4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5120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righ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right)">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right)">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right)">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right)">
                                      <p:cBhvr>
                                        <p:cTn id="35" dur="500"/>
                                        <p:tgtEl>
                                          <p:spTgt spid="47"/>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righ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P spid="6" grpId="0" animBg="1"/>
      <p:bldP spid="48" grpId="0" animBg="1"/>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76200" y="1431429"/>
            <a:ext cx="6584831" cy="492443"/>
          </a:xfrm>
          <a:prstGeom prst="rect">
            <a:avLst/>
          </a:prstGeom>
          <a:noFill/>
        </p:spPr>
        <p:txBody>
          <a:bodyPr wrap="square" rtlCol="0">
            <a:spAutoFit/>
          </a:bodyPr>
          <a:lstStyle/>
          <a:p>
            <a:endParaRPr lang="fa-IR" sz="2600" dirty="0">
              <a:solidFill>
                <a:srgbClr val="EEECE1">
                  <a:lumMod val="50000"/>
                </a:srgbClr>
              </a:solidFill>
              <a:latin typeface="Adobe Arabic" pitchFamily="18" charset="-78"/>
              <a:cs typeface="Adobe Arabic" pitchFamily="18" charset="-78"/>
            </a:endParaRPr>
          </a:p>
        </p:txBody>
      </p:sp>
      <p:sp>
        <p:nvSpPr>
          <p:cNvPr id="25" name="Right Arrow 24">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Rectangle 1"/>
          <p:cNvSpPr/>
          <p:nvPr/>
        </p:nvSpPr>
        <p:spPr>
          <a:xfrm>
            <a:off x="266700" y="1507906"/>
            <a:ext cx="8382000" cy="2492990"/>
          </a:xfrm>
          <a:prstGeom prst="rect">
            <a:avLst/>
          </a:prstGeom>
        </p:spPr>
        <p:txBody>
          <a:bodyPr wrap="square">
            <a:spAutoFit/>
          </a:bodyPr>
          <a:lstStyle/>
          <a:p>
            <a:pPr rtl="0"/>
            <a:r>
              <a:rPr lang="fa-IR" sz="2600" b="1" dirty="0">
                <a:solidFill>
                  <a:srgbClr val="C0504D">
                    <a:lumMod val="50000"/>
                  </a:srgbClr>
                </a:solidFill>
                <a:cs typeface="Adobe Arabic"/>
              </a:rPr>
              <a:t>تعریف </a:t>
            </a:r>
            <a:r>
              <a:rPr lang="fa-IR" sz="2600" b="1" dirty="0" smtClean="0">
                <a:solidFill>
                  <a:srgbClr val="C0504D">
                    <a:lumMod val="50000"/>
                  </a:srgbClr>
                </a:solidFill>
                <a:cs typeface="Adobe Arabic"/>
              </a:rPr>
              <a:t>خیر:</a:t>
            </a:r>
          </a:p>
          <a:p>
            <a:pPr rtl="0"/>
            <a:endParaRPr lang="fa-IR" sz="2600" b="1" dirty="0" smtClean="0">
              <a:solidFill>
                <a:srgbClr val="0070C0"/>
              </a:solidFill>
              <a:cs typeface="Adobe Arabic"/>
            </a:endParaRPr>
          </a:p>
          <a:p>
            <a:r>
              <a:rPr lang="ar-SA" sz="2600" dirty="0">
                <a:solidFill>
                  <a:schemeClr val="tx2">
                    <a:lumMod val="75000"/>
                  </a:schemeClr>
                </a:solidFill>
                <a:latin typeface="Calibri" panose="020F0502020204030204" pitchFamily="34" charset="0"/>
                <a:ea typeface="Calibri" panose="020F0502020204030204" pitchFamily="34" charset="0"/>
                <a:cs typeface="Adobe Arabic"/>
              </a:rPr>
              <a:t>خیر به معنای امری </a:t>
            </a:r>
            <a:r>
              <a:rPr lang="ar-SA" sz="2600" b="1" dirty="0">
                <a:solidFill>
                  <a:srgbClr val="FF0000"/>
                </a:solidFill>
                <a:cs typeface="Adobe Arabic"/>
              </a:rPr>
              <a:t>تفصیل‌</a:t>
            </a:r>
            <a:r>
              <a:rPr lang="fa-IR" sz="2600" b="1" dirty="0">
                <a:solidFill>
                  <a:srgbClr val="FF000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یافته است که به نسبت سایر امور دارای </a:t>
            </a:r>
            <a:r>
              <a:rPr lang="ar-SA" sz="2600" b="1" dirty="0">
                <a:solidFill>
                  <a:srgbClr val="FF0000"/>
                </a:solidFill>
                <a:cs typeface="Adobe Arabic"/>
              </a:rPr>
              <a:t>ترجیح عقلی</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است و پس از</a:t>
            </a:r>
            <a:r>
              <a:rPr lang="ar-SA" sz="2600" b="1" dirty="0">
                <a:solidFill>
                  <a:srgbClr val="0070C0"/>
                </a:solidFill>
                <a:cs typeface="Adobe Arabic"/>
              </a:rPr>
              <a:t> </a:t>
            </a:r>
            <a:r>
              <a:rPr lang="ar-SA" sz="2600" b="1" dirty="0">
                <a:solidFill>
                  <a:srgbClr val="FF0000"/>
                </a:solidFill>
                <a:cs typeface="Adobe Arabic"/>
              </a:rPr>
              <a:t>تعیین</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(با معیارهای عقلی)، </a:t>
            </a:r>
            <a:r>
              <a:rPr lang="ar-SA" sz="2600" b="1" dirty="0">
                <a:solidFill>
                  <a:srgbClr val="FF0000"/>
                </a:solidFill>
                <a:cs typeface="Adobe Arabic"/>
              </a:rPr>
              <a:t>گزیده</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شده و به مقام </a:t>
            </a:r>
            <a:r>
              <a:rPr lang="ar-SA" sz="2600" b="1" dirty="0">
                <a:solidFill>
                  <a:srgbClr val="FF0000"/>
                </a:solidFill>
                <a:cs typeface="Adobe Arabic"/>
              </a:rPr>
              <a:t>تحقق</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نایل می‌آید.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rtl="0"/>
            <a:endParaRPr lang="en-US" sz="2600" dirty="0">
              <a:solidFill>
                <a:srgbClr val="0070C0"/>
              </a:solidFill>
              <a:cs typeface="Adobe Arabic" panose="02040503050201020203"/>
            </a:endParaRPr>
          </a:p>
          <a:p>
            <a:pPr rtl="0"/>
            <a:endParaRPr lang="en-US" sz="2600" dirty="0">
              <a:solidFill>
                <a:prstClr val="black"/>
              </a:solidFill>
            </a:endParaRPr>
          </a:p>
        </p:txBody>
      </p:sp>
      <p:sp>
        <p:nvSpPr>
          <p:cNvPr id="13" name="Oval 12"/>
          <p:cNvSpPr/>
          <p:nvPr/>
        </p:nvSpPr>
        <p:spPr>
          <a:xfrm>
            <a:off x="8718331" y="167765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9057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right)">
                                      <p:cBhvr>
                                        <p:cTn id="13" dur="500"/>
                                        <p:tgtEl>
                                          <p:spTgt spid="2">
                                            <p:txEl>
                                              <p:pRg st="0" end="0"/>
                                            </p:txEl>
                                          </p:spTgt>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2971800" y="-4782"/>
            <a:ext cx="28193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a:rPr>
              <a:t>شیوه</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های</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تفصیل</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در</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خیر</a:t>
            </a:r>
            <a:endParaRPr lang="en-US" sz="2600" dirty="0">
              <a:solidFill>
                <a:schemeClr val="accent1">
                  <a:lumMod val="75000"/>
                </a:schemeClr>
              </a:solidFill>
              <a:latin typeface="Adobe Arabic" pitchFamily="18" charset="-78"/>
              <a:cs typeface="Adobe Arabic"/>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0" name="Rectangle 9"/>
          <p:cNvSpPr/>
          <p:nvPr/>
        </p:nvSpPr>
        <p:spPr>
          <a:xfrm>
            <a:off x="4899992" y="1605913"/>
            <a:ext cx="3353803" cy="492443"/>
          </a:xfrm>
          <a:prstGeom prst="rect">
            <a:avLst/>
          </a:prstGeom>
        </p:spPr>
        <p:txBody>
          <a:bodyPr wrap="none">
            <a:spAutoFit/>
          </a:bodyPr>
          <a:lstStyle/>
          <a:p>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a:rPr>
              <a:t>شیوه‌ های </a:t>
            </a:r>
            <a:r>
              <a:rPr lang="fa-IR" sz="2600" b="1" dirty="0">
                <a:solidFill>
                  <a:schemeClr val="tx2">
                    <a:lumMod val="75000"/>
                  </a:schemeClr>
                </a:solidFill>
                <a:latin typeface="Calibri" panose="020F0502020204030204" pitchFamily="34" charset="0"/>
                <a:ea typeface="Calibri" panose="020F0502020204030204" pitchFamily="34" charset="0"/>
                <a:cs typeface="Adobe Arabic"/>
              </a:rPr>
              <a:t>کلی در تفصیل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a:rPr>
              <a:t>خیر</a:t>
            </a:r>
            <a:endParaRPr lang="fa-IR" sz="2600" b="1" dirty="0">
              <a:solidFill>
                <a:schemeClr val="tx2">
                  <a:lumMod val="75000"/>
                </a:schemeClr>
              </a:solidFill>
              <a:cs typeface="Adobe Arabic"/>
            </a:endParaRPr>
          </a:p>
        </p:txBody>
      </p:sp>
      <p:sp>
        <p:nvSpPr>
          <p:cNvPr id="18" name="Oval 17"/>
          <p:cNvSpPr/>
          <p:nvPr/>
        </p:nvSpPr>
        <p:spPr>
          <a:xfrm>
            <a:off x="8529403" y="176429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81370" y="3317556"/>
            <a:ext cx="3472425"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a:rPr>
              <a:t>شیوه‌های جزئی در تفصیل خیر</a:t>
            </a:r>
            <a:endParaRPr lang="fa-IR" sz="2600" b="1" dirty="0">
              <a:solidFill>
                <a:schemeClr val="tx2">
                  <a:lumMod val="75000"/>
                </a:schemeClr>
              </a:solidFill>
              <a:cs typeface="Adobe Arabic"/>
            </a:endParaRPr>
          </a:p>
        </p:txBody>
      </p:sp>
      <p:sp>
        <p:nvSpPr>
          <p:cNvPr id="27" name="Oval 26"/>
          <p:cNvSpPr/>
          <p:nvPr/>
        </p:nvSpPr>
        <p:spPr>
          <a:xfrm>
            <a:off x="8529403" y="348757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107" y="1082628"/>
            <a:ext cx="4240263" cy="523285"/>
          </a:xfrm>
          <a:prstGeom prst="rect">
            <a:avLst/>
          </a:prstGeom>
        </p:spPr>
        <p:txBody>
          <a:bodyPr wrap="none">
            <a:spAutoFit/>
          </a:bodyPr>
          <a:lstStyle/>
          <a:p>
            <a:pPr algn="just" rtl="1">
              <a:lnSpc>
                <a:spcPct val="115000"/>
              </a:lnSpc>
              <a:spcAft>
                <a:spcPts val="0"/>
              </a:spcAft>
              <a:tabLst>
                <a:tab pos="5731510" algn="l"/>
              </a:tabLst>
            </a:pPr>
            <a:r>
              <a:rPr lang="fa-IR" sz="26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شیوه اول: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تبیین حقایق از راه ایجابی </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9" name="Rectangle 18"/>
          <p:cNvSpPr/>
          <p:nvPr/>
        </p:nvSpPr>
        <p:spPr>
          <a:xfrm>
            <a:off x="662935" y="1967312"/>
            <a:ext cx="4118435" cy="523285"/>
          </a:xfrm>
          <a:prstGeom prst="rect">
            <a:avLst/>
          </a:prstGeom>
        </p:spPr>
        <p:txBody>
          <a:bodyPr wrap="none">
            <a:spAutoFit/>
          </a:bodyPr>
          <a:lstStyle/>
          <a:p>
            <a:pPr algn="just" rtl="1">
              <a:lnSpc>
                <a:spcPct val="115000"/>
              </a:lnSpc>
              <a:spcAft>
                <a:spcPts val="0"/>
              </a:spcAft>
              <a:tabLst>
                <a:tab pos="5731510" algn="l"/>
              </a:tabLst>
            </a:pPr>
            <a:r>
              <a:rPr lang="fa-IR" sz="26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شیوه‌ دوم:‌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تبیین حقایق از راه سلبی </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3" name="Right Brace 2"/>
          <p:cNvSpPr/>
          <p:nvPr/>
        </p:nvSpPr>
        <p:spPr>
          <a:xfrm>
            <a:off x="4624384" y="1111491"/>
            <a:ext cx="392116" cy="1485021"/>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0964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500"/>
                            </p:stCondLst>
                            <p:childTnLst>
                              <p:par>
                                <p:cTn id="40" presetID="2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right)">
                                      <p:cBhvr>
                                        <p:cTn id="42" dur="900"/>
                                        <p:tgtEl>
                                          <p:spTgt spid="14"/>
                                        </p:tgtEl>
                                      </p:cBhvr>
                                    </p:animEffect>
                                  </p:childTnLst>
                                </p:cTn>
                              </p:par>
                            </p:childTnLst>
                          </p:cTn>
                        </p:par>
                        <p:par>
                          <p:cTn id="43" fill="hold">
                            <p:stCondLst>
                              <p:cond delay="14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p:bldP spid="18" grpId="0" animBg="1"/>
      <p:bldP spid="20" grpId="0"/>
      <p:bldP spid="27" grpId="0" animBg="1"/>
      <p:bldP spid="14" grpId="0"/>
      <p:bldP spid="19"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2971800" y="-4782"/>
            <a:ext cx="28193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a:rPr>
              <a:t>شیوه</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های</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تفصیل</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در</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خیر</a:t>
            </a:r>
            <a:endParaRPr lang="en-US" sz="2600" dirty="0">
              <a:solidFill>
                <a:schemeClr val="accent1">
                  <a:lumMod val="75000"/>
                </a:schemeClr>
              </a:solidFill>
              <a:latin typeface="Adobe Arabic" pitchFamily="18" charset="-78"/>
              <a:cs typeface="Adobe Arabic"/>
            </a:endParaRPr>
          </a:p>
        </p:txBody>
      </p:sp>
      <p:sp>
        <p:nvSpPr>
          <p:cNvPr id="2" name="Rectangle 2"/>
          <p:cNvSpPr>
            <a:spLocks noChangeArrowheads="1"/>
          </p:cNvSpPr>
          <p:nvPr/>
        </p:nvSpPr>
        <p:spPr bwMode="auto">
          <a:xfrm>
            <a:off x="-2276707" y="1676400"/>
            <a:ext cx="190908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0" name="Rectangle 9"/>
          <p:cNvSpPr/>
          <p:nvPr/>
        </p:nvSpPr>
        <p:spPr>
          <a:xfrm>
            <a:off x="5069990" y="1057306"/>
            <a:ext cx="3464410"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شیوه‌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های کلی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در تفصیل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خیر:</a:t>
            </a:r>
            <a:endParaRPr lang="fa-IR" sz="2600" b="1" dirty="0">
              <a:solidFill>
                <a:schemeClr val="tx2">
                  <a:lumMod val="75000"/>
                </a:schemeClr>
              </a:solidFill>
              <a:cs typeface="Adobe Arabic" panose="02040503050201020203"/>
            </a:endParaRPr>
          </a:p>
        </p:txBody>
      </p:sp>
      <p:sp>
        <p:nvSpPr>
          <p:cNvPr id="18" name="Oval 17"/>
          <p:cNvSpPr/>
          <p:nvPr/>
        </p:nvSpPr>
        <p:spPr>
          <a:xfrm>
            <a:off x="8534400" y="121992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61367" y="1653579"/>
            <a:ext cx="4240263" cy="523285"/>
          </a:xfrm>
          <a:prstGeom prst="rect">
            <a:avLst/>
          </a:prstGeom>
        </p:spPr>
        <p:txBody>
          <a:bodyPr wrap="none">
            <a:spAutoFit/>
          </a:bodyPr>
          <a:lstStyle/>
          <a:p>
            <a:pPr algn="just" rtl="1">
              <a:lnSpc>
                <a:spcPct val="115000"/>
              </a:lnSpc>
              <a:spcAft>
                <a:spcPts val="0"/>
              </a:spcAft>
              <a:tabLst>
                <a:tab pos="5731510" algn="l"/>
              </a:tabLst>
            </a:pPr>
            <a:r>
              <a:rPr lang="fa-IR" sz="26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شیوه اول: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تبیین حقایق از راه ایجابی </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2" name="Rectangle 11"/>
          <p:cNvSpPr/>
          <p:nvPr/>
        </p:nvSpPr>
        <p:spPr>
          <a:xfrm>
            <a:off x="2383195" y="4119587"/>
            <a:ext cx="4118435" cy="523285"/>
          </a:xfrm>
          <a:prstGeom prst="rect">
            <a:avLst/>
          </a:prstGeom>
        </p:spPr>
        <p:txBody>
          <a:bodyPr wrap="none">
            <a:spAutoFit/>
          </a:bodyPr>
          <a:lstStyle/>
          <a:p>
            <a:pPr algn="just" rtl="1">
              <a:lnSpc>
                <a:spcPct val="115000"/>
              </a:lnSpc>
              <a:spcAft>
                <a:spcPts val="0"/>
              </a:spcAft>
              <a:tabLst>
                <a:tab pos="5731510" algn="l"/>
              </a:tabLst>
            </a:pPr>
            <a:r>
              <a:rPr lang="fa-IR" sz="26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شیوه‌ دوم:‌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تبیین حقایق از راه سلبی </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3" name="Equal 12"/>
          <p:cNvSpPr/>
          <p:nvPr/>
        </p:nvSpPr>
        <p:spPr>
          <a:xfrm rot="16200000">
            <a:off x="4359499" y="2136285"/>
            <a:ext cx="458075" cy="533402"/>
          </a:xfrm>
          <a:prstGeom prst="mathEqual">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Rectangle 13"/>
          <p:cNvSpPr/>
          <p:nvPr/>
        </p:nvSpPr>
        <p:spPr>
          <a:xfrm>
            <a:off x="1752600" y="2696114"/>
            <a:ext cx="6172200" cy="769441"/>
          </a:xfrm>
          <a:prstGeom prst="rect">
            <a:avLst/>
          </a:prstGeom>
        </p:spPr>
        <p:txBody>
          <a:bodyPr wrap="squar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آنچه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مورد رضایت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خداست (زندگی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مومن</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a:t>
            </a:r>
          </a:p>
          <a:p>
            <a:r>
              <a:rPr lang="fa-IR" dirty="0" smtClean="0">
                <a:solidFill>
                  <a:schemeClr val="tx2">
                    <a:lumMod val="75000"/>
                  </a:schemeClr>
                </a:solidFill>
                <a:latin typeface="Calibri" panose="020F0502020204030204" pitchFamily="34" charset="0"/>
                <a:cs typeface="Adobe Arabic" panose="02040503050201020203"/>
              </a:rPr>
              <a:t>                              </a:t>
            </a:r>
            <a:endParaRPr lang="fa-IR" dirty="0">
              <a:solidFill>
                <a:schemeClr val="tx2">
                  <a:lumMod val="75000"/>
                </a:schemeClr>
              </a:solidFill>
              <a:latin typeface="Calibri" panose="020F0502020204030204" pitchFamily="34" charset="0"/>
              <a:cs typeface="Adobe Arabic" panose="02040503050201020203"/>
            </a:endParaRPr>
          </a:p>
        </p:txBody>
      </p:sp>
      <p:sp>
        <p:nvSpPr>
          <p:cNvPr id="22" name="Oval 21"/>
          <p:cNvSpPr/>
          <p:nvPr/>
        </p:nvSpPr>
        <p:spPr>
          <a:xfrm>
            <a:off x="6553200" y="186805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553200" y="435562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qual 23"/>
          <p:cNvSpPr/>
          <p:nvPr/>
        </p:nvSpPr>
        <p:spPr>
          <a:xfrm rot="16200000">
            <a:off x="4359500" y="4711847"/>
            <a:ext cx="458075" cy="533402"/>
          </a:xfrm>
          <a:prstGeom prst="mathEqual">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Rectangle 18"/>
          <p:cNvSpPr/>
          <p:nvPr/>
        </p:nvSpPr>
        <p:spPr>
          <a:xfrm>
            <a:off x="1799976" y="5334000"/>
            <a:ext cx="4753224" cy="769441"/>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آنچه مورد رضایت خدا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نیست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زندگی کفر</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a:t>
            </a:r>
          </a:p>
          <a:p>
            <a:r>
              <a:rPr lang="fa-IR" dirty="0" smtClean="0">
                <a:solidFill>
                  <a:schemeClr val="tx2">
                    <a:lumMod val="75000"/>
                  </a:schemeClr>
                </a:solidFill>
                <a:latin typeface="Calibri" panose="020F0502020204030204" pitchFamily="34" charset="0"/>
                <a:cs typeface="Adobe Arabic" panose="02040503050201020203"/>
              </a:rPr>
              <a:t>   </a:t>
            </a:r>
            <a:endParaRPr lang="fa-IR" dirty="0">
              <a:solidFill>
                <a:schemeClr val="tx2">
                  <a:lumMod val="75000"/>
                </a:schemeClr>
              </a:solidFill>
              <a:cs typeface="Adobe Arabic" panose="02040503050201020203"/>
            </a:endParaRPr>
          </a:p>
        </p:txBody>
      </p:sp>
      <p:sp>
        <p:nvSpPr>
          <p:cNvPr id="5" name="Rectangle 4"/>
          <p:cNvSpPr/>
          <p:nvPr/>
        </p:nvSpPr>
        <p:spPr>
          <a:xfrm>
            <a:off x="391886" y="3149571"/>
            <a:ext cx="8412480" cy="892552"/>
          </a:xfrm>
          <a:prstGeom prst="rect">
            <a:avLst/>
          </a:prstGeom>
        </p:spPr>
        <p:txBody>
          <a:bodyPr wrap="square">
            <a:spAutoFit/>
          </a:bodyPr>
          <a:lstStyle/>
          <a:p>
            <a:r>
              <a:rPr lang="fa-IR" sz="2600" dirty="0">
                <a:solidFill>
                  <a:srgbClr val="00B050"/>
                </a:solidFill>
              </a:rPr>
              <a:t>إِنَّ الْإِنْسانَ خُلِقَ هَلُوعاً </a:t>
            </a:r>
            <a:r>
              <a:rPr lang="fa-IR" sz="2000" dirty="0">
                <a:solidFill>
                  <a:srgbClr val="00B050"/>
                </a:solidFill>
              </a:rPr>
              <a:t>(19</a:t>
            </a:r>
            <a:r>
              <a:rPr lang="fa-IR" sz="2000" dirty="0" smtClean="0">
                <a:solidFill>
                  <a:srgbClr val="00B050"/>
                </a:solidFill>
              </a:rPr>
              <a:t>)</a:t>
            </a:r>
            <a:r>
              <a:rPr lang="fa-IR" sz="2000" dirty="0">
                <a:solidFill>
                  <a:srgbClr val="00B050"/>
                </a:solidFill>
              </a:rPr>
              <a:t> </a:t>
            </a:r>
            <a:r>
              <a:rPr lang="fa-IR" sz="2600" dirty="0">
                <a:solidFill>
                  <a:srgbClr val="00B050"/>
                </a:solidFill>
              </a:rPr>
              <a:t>إِذا مَسَّهُ الشَّرُّ جَزُوعاً </a:t>
            </a:r>
            <a:r>
              <a:rPr lang="fa-IR" sz="2000" dirty="0">
                <a:solidFill>
                  <a:srgbClr val="00B050"/>
                </a:solidFill>
              </a:rPr>
              <a:t>(20</a:t>
            </a:r>
            <a:r>
              <a:rPr lang="fa-IR" sz="2000" dirty="0" smtClean="0">
                <a:solidFill>
                  <a:srgbClr val="00B050"/>
                </a:solidFill>
              </a:rPr>
              <a:t>)</a:t>
            </a:r>
            <a:r>
              <a:rPr lang="fa-IR" sz="2600" dirty="0">
                <a:solidFill>
                  <a:srgbClr val="00B050"/>
                </a:solidFill>
              </a:rPr>
              <a:t> وَ إِذا مَسَّهُ الْخَيْرُ مَنُوعاً </a:t>
            </a:r>
            <a:r>
              <a:rPr lang="fa-IR" dirty="0">
                <a:solidFill>
                  <a:srgbClr val="00B050"/>
                </a:solidFill>
              </a:rPr>
              <a:t>(21</a:t>
            </a:r>
            <a:r>
              <a:rPr lang="fa-IR" dirty="0" smtClean="0">
                <a:solidFill>
                  <a:srgbClr val="00B050"/>
                </a:solidFill>
              </a:rPr>
              <a:t>)</a:t>
            </a:r>
            <a:r>
              <a:rPr lang="fa-IR" dirty="0">
                <a:solidFill>
                  <a:srgbClr val="00B050"/>
                </a:solidFill>
              </a:rPr>
              <a:t> </a:t>
            </a:r>
            <a:r>
              <a:rPr lang="fa-IR" sz="2600" dirty="0">
                <a:solidFill>
                  <a:srgbClr val="00B050"/>
                </a:solidFill>
              </a:rPr>
              <a:t>إِلاَّ الْمُصَلِّينَ </a:t>
            </a:r>
            <a:r>
              <a:rPr lang="fa-IR" dirty="0">
                <a:solidFill>
                  <a:srgbClr val="00B050"/>
                </a:solidFill>
              </a:rPr>
              <a:t>(22)</a:t>
            </a:r>
            <a:endParaRPr lang="en-US" dirty="0">
              <a:solidFill>
                <a:srgbClr val="00B050"/>
              </a:solidFill>
              <a:cs typeface="Adobe Arabic" panose="02040503050201020203"/>
            </a:endParaRPr>
          </a:p>
        </p:txBody>
      </p:sp>
      <p:sp>
        <p:nvSpPr>
          <p:cNvPr id="6" name="Rectangle 5"/>
          <p:cNvSpPr/>
          <p:nvPr/>
        </p:nvSpPr>
        <p:spPr>
          <a:xfrm>
            <a:off x="707627" y="3711523"/>
            <a:ext cx="1555233" cy="369332"/>
          </a:xfrm>
          <a:prstGeom prst="rect">
            <a:avLst/>
          </a:prstGeom>
        </p:spPr>
        <p:txBody>
          <a:bodyPr wrap="none">
            <a:spAutoFit/>
          </a:bodyPr>
          <a:lstStyle/>
          <a:p>
            <a:r>
              <a:rPr lang="ar-SA" dirty="0">
                <a:solidFill>
                  <a:schemeClr val="accent6">
                    <a:lumMod val="50000"/>
                  </a:schemeClr>
                </a:solidFill>
                <a:cs typeface="Adobe Arabic" panose="02040503050201020203"/>
              </a:rPr>
              <a:t>سوره مبارکه </a:t>
            </a:r>
            <a:r>
              <a:rPr lang="fa-IR" dirty="0" smtClean="0">
                <a:solidFill>
                  <a:schemeClr val="accent6">
                    <a:lumMod val="50000"/>
                  </a:schemeClr>
                </a:solidFill>
                <a:cs typeface="Adobe Arabic" panose="02040503050201020203"/>
              </a:rPr>
              <a:t>معاج</a:t>
            </a:r>
            <a:endParaRPr lang="en-US" sz="2400" dirty="0">
              <a:solidFill>
                <a:srgbClr val="0070C0"/>
              </a:solidFill>
              <a:cs typeface="Adobe Arabic"/>
            </a:endParaRPr>
          </a:p>
        </p:txBody>
      </p:sp>
      <p:sp>
        <p:nvSpPr>
          <p:cNvPr id="8" name="Rectangle 7"/>
          <p:cNvSpPr/>
          <p:nvPr/>
        </p:nvSpPr>
        <p:spPr>
          <a:xfrm>
            <a:off x="533400" y="5780275"/>
            <a:ext cx="8270966" cy="892552"/>
          </a:xfrm>
          <a:prstGeom prst="rect">
            <a:avLst/>
          </a:prstGeom>
        </p:spPr>
        <p:txBody>
          <a:bodyPr wrap="square">
            <a:spAutoFit/>
          </a:bodyPr>
          <a:lstStyle/>
          <a:p>
            <a:r>
              <a:rPr lang="fa-IR" sz="2600" dirty="0">
                <a:solidFill>
                  <a:srgbClr val="00B050"/>
                </a:solidFill>
              </a:rPr>
              <a:t>الَّذينَ يَبْخَلُونَ وَ يَأْمُرُونَ النَّاسَ بِالْبُخْلِ وَ يَكْتُمُونَ ما آتاهُمُ اللَّهُ مِنْ فَضْلِهِ وَ أَعْتَدْنا لِلْكافِرينَ عَذاباً مُهيناً </a:t>
            </a:r>
            <a:r>
              <a:rPr lang="fa-IR" dirty="0">
                <a:solidFill>
                  <a:srgbClr val="00B050"/>
                </a:solidFill>
              </a:rPr>
              <a:t>(37)</a:t>
            </a:r>
          </a:p>
        </p:txBody>
      </p:sp>
      <p:sp>
        <p:nvSpPr>
          <p:cNvPr id="27" name="Rectangle 26"/>
          <p:cNvSpPr/>
          <p:nvPr/>
        </p:nvSpPr>
        <p:spPr>
          <a:xfrm>
            <a:off x="746209" y="6330434"/>
            <a:ext cx="1515158" cy="369332"/>
          </a:xfrm>
          <a:prstGeom prst="rect">
            <a:avLst/>
          </a:prstGeom>
        </p:spPr>
        <p:txBody>
          <a:bodyPr wrap="none">
            <a:spAutoFit/>
          </a:bodyPr>
          <a:lstStyle/>
          <a:p>
            <a:r>
              <a:rPr lang="ar-SA" dirty="0">
                <a:solidFill>
                  <a:schemeClr val="accent6">
                    <a:lumMod val="50000"/>
                  </a:schemeClr>
                </a:solidFill>
                <a:cs typeface="Adobe Arabic" panose="02040503050201020203"/>
              </a:rPr>
              <a:t>سوره مبارکه </a:t>
            </a:r>
            <a:r>
              <a:rPr lang="fa-IR" dirty="0" smtClean="0">
                <a:solidFill>
                  <a:schemeClr val="accent6">
                    <a:lumMod val="50000"/>
                  </a:schemeClr>
                </a:solidFill>
                <a:cs typeface="Adobe Arabic" panose="02040503050201020203"/>
              </a:rPr>
              <a:t>نساء</a:t>
            </a:r>
            <a:endParaRPr lang="en-US" sz="2400" dirty="0">
              <a:solidFill>
                <a:srgbClr val="0070C0"/>
              </a:solidFill>
              <a:cs typeface="Adobe Arabic"/>
            </a:endParaRPr>
          </a:p>
        </p:txBody>
      </p:sp>
    </p:spTree>
    <p:extLst>
      <p:ext uri="{BB962C8B-B14F-4D97-AF65-F5344CB8AC3E}">
        <p14:creationId xmlns:p14="http://schemas.microsoft.com/office/powerpoint/2010/main" val="12834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1500"/>
                            </p:stCondLst>
                            <p:childTnLst>
                              <p:par>
                                <p:cTn id="41" presetID="22" presetClass="entr" presetSubtype="2" fill="hold" nodeType="after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right)">
                                      <p:cBhvr>
                                        <p:cTn id="43" dur="500"/>
                                        <p:tgtEl>
                                          <p:spTgt spid="14">
                                            <p:txEl>
                                              <p:pRg st="0" end="0"/>
                                            </p:txEl>
                                          </p:spTgt>
                                        </p:tgtEl>
                                      </p:cBhvr>
                                    </p:animEffect>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53" presetClass="entr" presetSubtype="16"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3500"/>
                            </p:stCondLst>
                            <p:childTnLst>
                              <p:par>
                                <p:cTn id="57" presetID="22" presetClass="entr" presetSubtype="2" fill="hold" nodeType="after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wipe(right)">
                                      <p:cBhvr>
                                        <p:cTn id="59" dur="500"/>
                                        <p:tgtEl>
                                          <p:spTgt spid="14">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par>
                          <p:cTn id="71" fill="hold">
                            <p:stCondLst>
                              <p:cond delay="1000"/>
                            </p:stCondLst>
                            <p:childTnLst>
                              <p:par>
                                <p:cTn id="72" presetID="53" presetClass="entr" presetSubtype="16"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childTnLst>
                          </p:cTn>
                        </p:par>
                        <p:par>
                          <p:cTn id="77" fill="hold">
                            <p:stCondLst>
                              <p:cond delay="1500"/>
                            </p:stCondLst>
                            <p:childTnLst>
                              <p:par>
                                <p:cTn id="78" presetID="22" presetClass="entr" presetSubtype="2"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right)">
                                      <p:cBhvr>
                                        <p:cTn id="80" dur="500"/>
                                        <p:tgtEl>
                                          <p:spTgt spid="19"/>
                                        </p:tgtEl>
                                      </p:cBhvr>
                                    </p:animEffect>
                                  </p:childTnLst>
                                </p:cTn>
                              </p:par>
                            </p:childTnLst>
                          </p:cTn>
                        </p:par>
                        <p:par>
                          <p:cTn id="81" fill="hold">
                            <p:stCondLst>
                              <p:cond delay="2000"/>
                            </p:stCondLst>
                            <p:childTnLst>
                              <p:par>
                                <p:cTn id="82" presetID="47" presetClass="entr" presetSubtype="0" fill="hold" grpId="0" nodeType="after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par>
                          <p:cTn id="87" fill="hold">
                            <p:stCondLst>
                              <p:cond delay="3000"/>
                            </p:stCondLst>
                            <p:childTnLst>
                              <p:par>
                                <p:cTn id="88" presetID="53" presetClass="entr" presetSubtype="16"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0" grpId="0"/>
      <p:bldP spid="18" grpId="0" animBg="1"/>
      <p:bldP spid="11" grpId="0"/>
      <p:bldP spid="12" grpId="0"/>
      <p:bldP spid="13" grpId="0" animBg="1"/>
      <p:bldP spid="22" grpId="0" animBg="1"/>
      <p:bldP spid="23" grpId="0" animBg="1"/>
      <p:bldP spid="24" grpId="0" animBg="1"/>
      <p:bldP spid="19" grpId="0"/>
      <p:bldP spid="5" grpId="0"/>
      <p:bldP spid="6" grpId="0"/>
      <p:bldP spid="8"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2971800" y="-4782"/>
            <a:ext cx="28193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a:rPr>
              <a:t>شیوه</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های</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تفصیل</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در</a:t>
            </a:r>
            <a:r>
              <a:rPr lang="en-US" sz="2600" dirty="0">
                <a:solidFill>
                  <a:schemeClr val="accent1">
                    <a:lumMod val="75000"/>
                  </a:schemeClr>
                </a:solidFill>
                <a:cs typeface="Adobe Arabic"/>
              </a:rPr>
              <a:t> </a:t>
            </a:r>
            <a:r>
              <a:rPr lang="en-US" sz="2600" dirty="0" err="1">
                <a:solidFill>
                  <a:schemeClr val="accent1">
                    <a:lumMod val="75000"/>
                  </a:schemeClr>
                </a:solidFill>
                <a:cs typeface="Adobe Arabic"/>
              </a:rPr>
              <a:t>خیر</a:t>
            </a:r>
            <a:endParaRPr lang="en-US" sz="2600" dirty="0">
              <a:solidFill>
                <a:schemeClr val="accent1">
                  <a:lumMod val="75000"/>
                </a:schemeClr>
              </a:solidFill>
              <a:latin typeface="Adobe Arabic" pitchFamily="18" charset="-78"/>
              <a:cs typeface="Adobe Arabic"/>
            </a:endParaRPr>
          </a:p>
        </p:txBody>
      </p:sp>
      <p:sp>
        <p:nvSpPr>
          <p:cNvPr id="4" name="Rectangle 2"/>
          <p:cNvSpPr>
            <a:spLocks noChangeArrowheads="1"/>
          </p:cNvSpPr>
          <p:nvPr/>
        </p:nvSpPr>
        <p:spPr bwMode="auto">
          <a:xfrm>
            <a:off x="450823" y="1219200"/>
            <a:ext cx="12549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6" name="Rectangle 3"/>
          <p:cNvSpPr>
            <a:spLocks noChangeArrowheads="1"/>
          </p:cNvSpPr>
          <p:nvPr/>
        </p:nvSpPr>
        <p:spPr bwMode="auto">
          <a:xfrm>
            <a:off x="450823" y="5724525"/>
            <a:ext cx="12549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5" name="Group 4"/>
          <p:cNvGrpSpPr/>
          <p:nvPr/>
        </p:nvGrpSpPr>
        <p:grpSpPr>
          <a:xfrm>
            <a:off x="793698" y="606597"/>
            <a:ext cx="7698048" cy="5608861"/>
            <a:chOff x="793698" y="606597"/>
            <a:chExt cx="7698048" cy="5608861"/>
          </a:xfrm>
        </p:grpSpPr>
        <p:sp>
          <p:nvSpPr>
            <p:cNvPr id="13" name="Rounded Rectangle 12"/>
            <p:cNvSpPr/>
            <p:nvPr/>
          </p:nvSpPr>
          <p:spPr>
            <a:xfrm>
              <a:off x="4176200" y="2436132"/>
              <a:ext cx="1066800" cy="1817089"/>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شناخت خیر با شیوه های جزئی</a:t>
              </a:r>
              <a:endParaRPr lang="fa-IR" b="1" dirty="0">
                <a:solidFill>
                  <a:schemeClr val="accent6">
                    <a:lumMod val="50000"/>
                  </a:schemeClr>
                </a:solidFill>
              </a:endParaRPr>
            </a:p>
          </p:txBody>
        </p:sp>
        <p:sp>
          <p:nvSpPr>
            <p:cNvPr id="14" name="Oval 13"/>
            <p:cNvSpPr/>
            <p:nvPr/>
          </p:nvSpPr>
          <p:spPr>
            <a:xfrm>
              <a:off x="2659069" y="4943747"/>
              <a:ext cx="1295400" cy="104196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توجه به موانع تفصیل خیر</a:t>
              </a:r>
              <a:endParaRPr lang="fa-IR" sz="1400" b="1" dirty="0">
                <a:solidFill>
                  <a:schemeClr val="accent6">
                    <a:lumMod val="50000"/>
                  </a:schemeClr>
                </a:solidFill>
              </a:endParaRPr>
            </a:p>
          </p:txBody>
        </p:sp>
        <p:sp>
          <p:nvSpPr>
            <p:cNvPr id="18" name="Oval 17"/>
            <p:cNvSpPr/>
            <p:nvPr/>
          </p:nvSpPr>
          <p:spPr>
            <a:xfrm>
              <a:off x="1449407" y="4311667"/>
              <a:ext cx="1408093" cy="11410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بهره گیری از وعظ درونی برای تفصیل خیر</a:t>
              </a:r>
              <a:endParaRPr lang="fa-IR" sz="1400" b="1" dirty="0">
                <a:solidFill>
                  <a:schemeClr val="accent6">
                    <a:lumMod val="50000"/>
                  </a:schemeClr>
                </a:solidFill>
              </a:endParaRPr>
            </a:p>
          </p:txBody>
        </p:sp>
        <p:sp>
          <p:nvSpPr>
            <p:cNvPr id="19" name="Oval 18"/>
            <p:cNvSpPr/>
            <p:nvPr/>
          </p:nvSpPr>
          <p:spPr>
            <a:xfrm>
              <a:off x="6764499" y="1588886"/>
              <a:ext cx="1160301" cy="923816"/>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تبیین موضوع همراه با آسیب های آن</a:t>
              </a:r>
              <a:endParaRPr lang="fa-IR" sz="1200" b="1" dirty="0">
                <a:solidFill>
                  <a:schemeClr val="accent6">
                    <a:lumMod val="50000"/>
                  </a:schemeClr>
                </a:solidFill>
              </a:endParaRPr>
            </a:p>
          </p:txBody>
        </p:sp>
        <p:sp>
          <p:nvSpPr>
            <p:cNvPr id="20" name="Oval 19"/>
            <p:cNvSpPr/>
            <p:nvPr/>
          </p:nvSpPr>
          <p:spPr>
            <a:xfrm>
              <a:off x="861215" y="3536653"/>
              <a:ext cx="1348585" cy="894371"/>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استدلال برای تفصیل خیر</a:t>
              </a:r>
              <a:endParaRPr lang="fa-IR" sz="1400" b="1" dirty="0">
                <a:solidFill>
                  <a:schemeClr val="accent6">
                    <a:lumMod val="50000"/>
                  </a:schemeClr>
                </a:solidFill>
              </a:endParaRPr>
            </a:p>
          </p:txBody>
        </p:sp>
        <p:sp>
          <p:nvSpPr>
            <p:cNvPr id="21" name="Oval 20"/>
            <p:cNvSpPr/>
            <p:nvPr/>
          </p:nvSpPr>
          <p:spPr>
            <a:xfrm>
              <a:off x="4613262" y="606597"/>
              <a:ext cx="1295400" cy="968958"/>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ارائه مفهوم فرایندی از موضوع خیر</a:t>
              </a:r>
              <a:endParaRPr lang="fa-IR" sz="1400" b="1" dirty="0">
                <a:solidFill>
                  <a:schemeClr val="accent6">
                    <a:lumMod val="50000"/>
                  </a:schemeClr>
                </a:solidFill>
              </a:endParaRPr>
            </a:p>
          </p:txBody>
        </p:sp>
        <p:sp>
          <p:nvSpPr>
            <p:cNvPr id="22" name="Oval 21"/>
            <p:cNvSpPr/>
            <p:nvPr/>
          </p:nvSpPr>
          <p:spPr>
            <a:xfrm>
              <a:off x="2082753" y="856436"/>
              <a:ext cx="1295400" cy="109144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تبیین ساختار وجودی یک موضوع</a:t>
              </a:r>
              <a:endParaRPr lang="fa-IR" sz="1400" b="1" dirty="0">
                <a:solidFill>
                  <a:schemeClr val="accent6">
                    <a:lumMod val="50000"/>
                  </a:schemeClr>
                </a:solidFill>
              </a:endParaRPr>
            </a:p>
          </p:txBody>
        </p:sp>
        <p:sp>
          <p:nvSpPr>
            <p:cNvPr id="23" name="Oval 22"/>
            <p:cNvSpPr/>
            <p:nvPr/>
          </p:nvSpPr>
          <p:spPr>
            <a:xfrm>
              <a:off x="793698" y="2625252"/>
              <a:ext cx="1219200" cy="911401"/>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نشان دادن ارکان موضوع خیر</a:t>
              </a:r>
              <a:endParaRPr lang="fa-IR" sz="1400" b="1" dirty="0">
                <a:solidFill>
                  <a:schemeClr val="accent6">
                    <a:lumMod val="50000"/>
                  </a:schemeClr>
                </a:solidFill>
              </a:endParaRPr>
            </a:p>
          </p:txBody>
        </p:sp>
        <p:sp>
          <p:nvSpPr>
            <p:cNvPr id="27" name="Oval 26"/>
            <p:cNvSpPr/>
            <p:nvPr/>
          </p:nvSpPr>
          <p:spPr>
            <a:xfrm>
              <a:off x="5846743" y="920861"/>
              <a:ext cx="1211579" cy="102224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تبیین وجه نادرست و دلالت به وجه درست</a:t>
              </a:r>
              <a:endParaRPr lang="fa-IR" sz="1400" b="1" dirty="0">
                <a:solidFill>
                  <a:schemeClr val="accent6">
                    <a:lumMod val="50000"/>
                  </a:schemeClr>
                </a:solidFill>
              </a:endParaRPr>
            </a:p>
          </p:txBody>
        </p:sp>
        <p:sp>
          <p:nvSpPr>
            <p:cNvPr id="28" name="Oval 27"/>
            <p:cNvSpPr/>
            <p:nvPr/>
          </p:nvSpPr>
          <p:spPr>
            <a:xfrm>
              <a:off x="7268736" y="2409312"/>
              <a:ext cx="1223010" cy="98805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تبیین زنجیرهایی از رفتار ها و صفات مرتبط با هم</a:t>
              </a:r>
              <a:endParaRPr lang="fa-IR" sz="1200" b="1" dirty="0">
                <a:solidFill>
                  <a:schemeClr val="accent6">
                    <a:lumMod val="50000"/>
                  </a:schemeClr>
                </a:solidFill>
              </a:endParaRPr>
            </a:p>
          </p:txBody>
        </p:sp>
        <p:sp>
          <p:nvSpPr>
            <p:cNvPr id="29" name="Oval 28"/>
            <p:cNvSpPr/>
            <p:nvPr/>
          </p:nvSpPr>
          <p:spPr>
            <a:xfrm>
              <a:off x="5260962" y="4949511"/>
              <a:ext cx="1209662" cy="109144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تبیین غایت های زندگی و راه رسیدن به آن غایت ها</a:t>
              </a:r>
              <a:endParaRPr lang="fa-IR" sz="1200" b="1" dirty="0">
                <a:solidFill>
                  <a:schemeClr val="accent6">
                    <a:lumMod val="50000"/>
                  </a:schemeClr>
                </a:solidFill>
              </a:endParaRPr>
            </a:p>
          </p:txBody>
        </p:sp>
        <p:sp>
          <p:nvSpPr>
            <p:cNvPr id="31" name="Oval 30"/>
            <p:cNvSpPr/>
            <p:nvPr/>
          </p:nvSpPr>
          <p:spPr>
            <a:xfrm>
              <a:off x="6334652" y="4361238"/>
              <a:ext cx="1266843" cy="1145692"/>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تبیین بهترین راه برای رسیدن به پاداش</a:t>
              </a:r>
              <a:endParaRPr lang="fa-IR" sz="1400" b="1" dirty="0">
                <a:solidFill>
                  <a:schemeClr val="accent6">
                    <a:lumMod val="50000"/>
                  </a:schemeClr>
                </a:solidFill>
              </a:endParaRPr>
            </a:p>
          </p:txBody>
        </p:sp>
        <p:sp>
          <p:nvSpPr>
            <p:cNvPr id="32" name="Oval 31"/>
            <p:cNvSpPr/>
            <p:nvPr/>
          </p:nvSpPr>
          <p:spPr>
            <a:xfrm>
              <a:off x="7058322" y="3413880"/>
              <a:ext cx="1244058" cy="109144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100" b="1" dirty="0" smtClean="0">
                  <a:solidFill>
                    <a:schemeClr val="accent6">
                      <a:lumMod val="50000"/>
                    </a:schemeClr>
                  </a:solidFill>
                </a:rPr>
                <a:t>تبیین اجزای حقیقت کلی که لازم است در انسان جاری ضود</a:t>
              </a:r>
              <a:endParaRPr lang="fa-IR" sz="1100" b="1" dirty="0">
                <a:solidFill>
                  <a:schemeClr val="accent6">
                    <a:lumMod val="50000"/>
                  </a:schemeClr>
                </a:solidFill>
              </a:endParaRPr>
            </a:p>
          </p:txBody>
        </p:sp>
        <p:sp>
          <p:nvSpPr>
            <p:cNvPr id="33" name="Oval 32"/>
            <p:cNvSpPr/>
            <p:nvPr/>
          </p:nvSpPr>
          <p:spPr>
            <a:xfrm>
              <a:off x="3346424" y="653957"/>
              <a:ext cx="1295400" cy="1007161"/>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100" b="1" dirty="0" smtClean="0">
                  <a:solidFill>
                    <a:schemeClr val="accent6">
                      <a:lumMod val="50000"/>
                    </a:schemeClr>
                  </a:solidFill>
                </a:rPr>
                <a:t>ثابت نگاه داشتن موضوع اصلی و بررسی بهره های متغیر از آن</a:t>
              </a:r>
              <a:endParaRPr lang="fa-IR" sz="1100" b="1" dirty="0">
                <a:solidFill>
                  <a:schemeClr val="accent6">
                    <a:lumMod val="50000"/>
                  </a:schemeClr>
                </a:solidFill>
              </a:endParaRPr>
            </a:p>
          </p:txBody>
        </p:sp>
        <p:sp>
          <p:nvSpPr>
            <p:cNvPr id="34" name="Oval 33"/>
            <p:cNvSpPr/>
            <p:nvPr/>
          </p:nvSpPr>
          <p:spPr>
            <a:xfrm>
              <a:off x="3965562" y="5124013"/>
              <a:ext cx="1295400" cy="109144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200" b="1" dirty="0" smtClean="0">
                  <a:solidFill>
                    <a:schemeClr val="accent6">
                      <a:lumMod val="50000"/>
                    </a:schemeClr>
                  </a:solidFill>
                </a:rPr>
                <a:t>تفصیل وجوهی از حقیقت و تبیین راههای دستیابی به آن</a:t>
              </a:r>
              <a:endParaRPr lang="fa-IR" sz="1200" b="1" dirty="0">
                <a:solidFill>
                  <a:schemeClr val="accent6">
                    <a:lumMod val="50000"/>
                  </a:schemeClr>
                </a:solidFill>
              </a:endParaRPr>
            </a:p>
          </p:txBody>
        </p:sp>
        <p:sp>
          <p:nvSpPr>
            <p:cNvPr id="35" name="Oval 34"/>
            <p:cNvSpPr/>
            <p:nvPr/>
          </p:nvSpPr>
          <p:spPr>
            <a:xfrm>
              <a:off x="1174724" y="1588886"/>
              <a:ext cx="1295400" cy="109144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100" b="1" dirty="0" smtClean="0">
                  <a:solidFill>
                    <a:schemeClr val="accent6">
                      <a:lumMod val="50000"/>
                    </a:schemeClr>
                  </a:solidFill>
                </a:rPr>
                <a:t>تبیین موضوع از منظر ابتدای اثر گداری و ایجاد جریان پیوسته اثر گذار</a:t>
              </a:r>
              <a:endParaRPr lang="fa-IR" sz="1100" b="1" dirty="0">
                <a:solidFill>
                  <a:schemeClr val="accent6">
                    <a:lumMod val="50000"/>
                  </a:schemeClr>
                </a:solidFill>
              </a:endParaRPr>
            </a:p>
          </p:txBody>
        </p:sp>
      </p:grpSp>
      <p:sp>
        <p:nvSpPr>
          <p:cNvPr id="36" name="Right Arrow 35">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53734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800" fill="hold"/>
                                        <p:tgtEl>
                                          <p:spTgt spid="5"/>
                                        </p:tgtEl>
                                        <p:attrNameLst>
                                          <p:attrName>ppt_w</p:attrName>
                                        </p:attrNameLst>
                                      </p:cBhvr>
                                      <p:tavLst>
                                        <p:tav tm="0">
                                          <p:val>
                                            <p:fltVal val="0"/>
                                          </p:val>
                                        </p:tav>
                                        <p:tav tm="100000">
                                          <p:val>
                                            <p:strVal val="#ppt_w"/>
                                          </p:val>
                                        </p:tav>
                                      </p:tavLst>
                                    </p:anim>
                                    <p:anim calcmode="lin" valueType="num">
                                      <p:cBhvr>
                                        <p:cTn id="17" dur="1800" fill="hold"/>
                                        <p:tgtEl>
                                          <p:spTgt spid="5"/>
                                        </p:tgtEl>
                                        <p:attrNameLst>
                                          <p:attrName>ppt_h</p:attrName>
                                        </p:attrNameLst>
                                      </p:cBhvr>
                                      <p:tavLst>
                                        <p:tav tm="0">
                                          <p:val>
                                            <p:fltVal val="0"/>
                                          </p:val>
                                        </p:tav>
                                        <p:tav tm="100000">
                                          <p:val>
                                            <p:strVal val="#ppt_h"/>
                                          </p:val>
                                        </p:tav>
                                      </p:tavLst>
                                    </p:anim>
                                    <p:animEffect transition="in" filter="fade">
                                      <p:cBhvr>
                                        <p:cTn id="18"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600200" y="-4782"/>
            <a:ext cx="4190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سیر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تکاملی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تفصیل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در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انسان</a:t>
            </a:r>
            <a:r>
              <a:rPr lang="en-US" sz="2600" dirty="0">
                <a:solidFill>
                  <a:schemeClr val="accent1">
                    <a:lumMod val="75000"/>
                  </a:schemeClr>
                </a:solidFill>
                <a:cs typeface="Adobe Arabic" panose="02040503050201020203"/>
              </a:rPr>
              <a:t> و </a:t>
            </a:r>
            <a:r>
              <a:rPr lang="en-US" sz="2600" dirty="0" err="1">
                <a:solidFill>
                  <a:schemeClr val="accent1">
                    <a:lumMod val="75000"/>
                  </a:schemeClr>
                </a:solidFill>
                <a:cs typeface="Adobe Arabic" panose="02040503050201020203"/>
              </a:rPr>
              <a:t>جامعه</a:t>
            </a:r>
            <a:endParaRPr lang="en-US" sz="2600" dirty="0">
              <a:solidFill>
                <a:schemeClr val="accent1">
                  <a:lumMod val="75000"/>
                </a:schemeClr>
              </a:solidFill>
              <a:latin typeface="Adobe Arabic" pitchFamily="18" charset="-78"/>
              <a:cs typeface="Adobe Arabic" panose="02040503050201020203"/>
            </a:endParaRPr>
          </a:p>
        </p:txBody>
      </p:sp>
      <p:sp>
        <p:nvSpPr>
          <p:cNvPr id="2" name="Rectangle 2"/>
          <p:cNvSpPr>
            <a:spLocks noChangeArrowheads="1"/>
          </p:cNvSpPr>
          <p:nvPr/>
        </p:nvSpPr>
        <p:spPr bwMode="auto">
          <a:xfrm>
            <a:off x="-2276707" y="1676400"/>
            <a:ext cx="190908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3" name="Rectangle 2"/>
          <p:cNvSpPr/>
          <p:nvPr/>
        </p:nvSpPr>
        <p:spPr>
          <a:xfrm>
            <a:off x="4741567" y="6188186"/>
            <a:ext cx="184731" cy="400110"/>
          </a:xfrm>
          <a:prstGeom prst="rect">
            <a:avLst/>
          </a:prstGeom>
        </p:spPr>
        <p:txBody>
          <a:bodyPr wrap="none">
            <a:spAutoFit/>
          </a:bodyPr>
          <a:lstStyle/>
          <a:p>
            <a:pPr algn="ctr" rtl="1">
              <a:spcAft>
                <a:spcPts val="0"/>
              </a:spcAft>
            </a:pP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Adobe Arabic" panose="02040503050201020203"/>
            </a:endParaRPr>
          </a:p>
        </p:txBody>
      </p:sp>
      <p:sp>
        <p:nvSpPr>
          <p:cNvPr id="4" name="Rectangle 2"/>
          <p:cNvSpPr>
            <a:spLocks noChangeArrowheads="1"/>
          </p:cNvSpPr>
          <p:nvPr/>
        </p:nvSpPr>
        <p:spPr bwMode="auto">
          <a:xfrm>
            <a:off x="450823" y="1219200"/>
            <a:ext cx="12549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6" name="Rectangle 3"/>
          <p:cNvSpPr>
            <a:spLocks noChangeArrowheads="1"/>
          </p:cNvSpPr>
          <p:nvPr/>
        </p:nvSpPr>
        <p:spPr bwMode="auto">
          <a:xfrm>
            <a:off x="450823" y="5724525"/>
            <a:ext cx="125490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8" name="Rectangle 2"/>
          <p:cNvSpPr>
            <a:spLocks noChangeArrowheads="1"/>
          </p:cNvSpPr>
          <p:nvPr/>
        </p:nvSpPr>
        <p:spPr bwMode="auto">
          <a:xfrm>
            <a:off x="-2" y="0"/>
            <a:ext cx="198435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10" name="Rectangle 3"/>
          <p:cNvSpPr>
            <a:spLocks noChangeArrowheads="1"/>
          </p:cNvSpPr>
          <p:nvPr/>
        </p:nvSpPr>
        <p:spPr bwMode="auto">
          <a:xfrm>
            <a:off x="-2" y="2790825"/>
            <a:ext cx="198435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grpSp>
        <p:nvGrpSpPr>
          <p:cNvPr id="9" name="Group 8"/>
          <p:cNvGrpSpPr/>
          <p:nvPr/>
        </p:nvGrpSpPr>
        <p:grpSpPr>
          <a:xfrm>
            <a:off x="245765" y="801189"/>
            <a:ext cx="8338659" cy="5142411"/>
            <a:chOff x="245765" y="801189"/>
            <a:chExt cx="8338659" cy="5142411"/>
          </a:xfrm>
        </p:grpSpPr>
        <p:sp>
          <p:nvSpPr>
            <p:cNvPr id="5" name="Oval 4"/>
            <p:cNvSpPr/>
            <p:nvPr/>
          </p:nvSpPr>
          <p:spPr>
            <a:xfrm>
              <a:off x="4512967" y="1505300"/>
              <a:ext cx="1506833" cy="142840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مشاهده امر یکپارچه</a:t>
              </a:r>
              <a:endParaRPr lang="fa-IR" b="1" dirty="0">
                <a:solidFill>
                  <a:schemeClr val="accent6">
                    <a:lumMod val="50000"/>
                  </a:schemeClr>
                </a:solidFill>
              </a:endParaRPr>
            </a:p>
          </p:txBody>
        </p:sp>
        <p:sp>
          <p:nvSpPr>
            <p:cNvPr id="18" name="Oval 17"/>
            <p:cNvSpPr/>
            <p:nvPr/>
          </p:nvSpPr>
          <p:spPr>
            <a:xfrm>
              <a:off x="1524000" y="3734141"/>
              <a:ext cx="1506833" cy="1539251"/>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متمایز دیدن وجوه امر یا موضوع در مراتب</a:t>
              </a:r>
              <a:endParaRPr lang="fa-IR" b="1" dirty="0">
                <a:solidFill>
                  <a:schemeClr val="accent6">
                    <a:lumMod val="50000"/>
                  </a:schemeClr>
                </a:solidFill>
              </a:endParaRPr>
            </a:p>
          </p:txBody>
        </p:sp>
        <p:sp>
          <p:nvSpPr>
            <p:cNvPr id="19" name="Rounded Rectangle 18"/>
            <p:cNvSpPr/>
            <p:nvPr/>
          </p:nvSpPr>
          <p:spPr>
            <a:xfrm>
              <a:off x="4648200" y="3708015"/>
              <a:ext cx="1142999" cy="1743867"/>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2400" b="1" dirty="0" smtClean="0">
                  <a:solidFill>
                    <a:schemeClr val="accent6">
                      <a:lumMod val="50000"/>
                    </a:schemeClr>
                  </a:solidFill>
                </a:rPr>
                <a:t>تفصیل در امر یا موضوع</a:t>
              </a:r>
              <a:endParaRPr lang="fa-IR" sz="2400" b="1" dirty="0">
                <a:solidFill>
                  <a:schemeClr val="accent6">
                    <a:lumMod val="50000"/>
                  </a:schemeClr>
                </a:solidFill>
              </a:endParaRPr>
            </a:p>
          </p:txBody>
        </p:sp>
        <p:sp>
          <p:nvSpPr>
            <p:cNvPr id="28" name="Rounded Rectangle 27"/>
            <p:cNvSpPr/>
            <p:nvPr/>
          </p:nvSpPr>
          <p:spPr>
            <a:xfrm>
              <a:off x="6487466" y="801189"/>
              <a:ext cx="610573" cy="4663400"/>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طولی بین اشیاء، پدیده ها، رخدادها و قوانین</a:t>
              </a:r>
              <a:endParaRPr lang="fa-IR" b="1" dirty="0">
                <a:solidFill>
                  <a:schemeClr val="accent6">
                    <a:lumMod val="50000"/>
                  </a:schemeClr>
                </a:solidFill>
              </a:endParaRPr>
            </a:p>
          </p:txBody>
        </p:sp>
        <p:sp>
          <p:nvSpPr>
            <p:cNvPr id="27" name="Left Arrow 26"/>
            <p:cNvSpPr/>
            <p:nvPr/>
          </p:nvSpPr>
          <p:spPr>
            <a:xfrm rot="18892528">
              <a:off x="7352640" y="1456987"/>
              <a:ext cx="1688597" cy="774970"/>
            </a:xfrm>
            <a:prstGeom prst="left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کشف حکم خدا</a:t>
              </a:r>
              <a:endParaRPr lang="fa-IR" b="1" dirty="0">
                <a:solidFill>
                  <a:schemeClr val="accent6">
                    <a:lumMod val="50000"/>
                  </a:schemeClr>
                </a:solidFill>
              </a:endParaRPr>
            </a:p>
          </p:txBody>
        </p:sp>
        <p:sp>
          <p:nvSpPr>
            <p:cNvPr id="31" name="Left Arrow 30"/>
            <p:cNvSpPr/>
            <p:nvPr/>
          </p:nvSpPr>
          <p:spPr>
            <a:xfrm rot="18892528">
              <a:off x="7188801" y="4557429"/>
              <a:ext cx="1688597" cy="774970"/>
            </a:xfrm>
            <a:prstGeom prst="leftArrow">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کشف حکم خدا</a:t>
              </a:r>
              <a:endParaRPr lang="fa-IR" b="1" dirty="0">
                <a:solidFill>
                  <a:schemeClr val="accent6">
                    <a:lumMod val="50000"/>
                  </a:schemeClr>
                </a:solidFill>
              </a:endParaRPr>
            </a:p>
          </p:txBody>
        </p:sp>
        <p:sp>
          <p:nvSpPr>
            <p:cNvPr id="33" name="Rounded Rectangle 32"/>
            <p:cNvSpPr/>
            <p:nvPr/>
          </p:nvSpPr>
          <p:spPr>
            <a:xfrm rot="5400000">
              <a:off x="3483068" y="2240704"/>
              <a:ext cx="465593" cy="6940199"/>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cxnSp>
          <p:nvCxnSpPr>
            <p:cNvPr id="35" name="Straight Arrow Connector 34"/>
            <p:cNvCxnSpPr>
              <a:stCxn id="19" idx="0"/>
            </p:cNvCxnSpPr>
            <p:nvPr/>
          </p:nvCxnSpPr>
          <p:spPr>
            <a:xfrm flipH="1" flipV="1">
              <a:off x="5219698" y="2933700"/>
              <a:ext cx="0" cy="7743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3048001" y="4533900"/>
              <a:ext cx="1600199"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29926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246068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Rectangle 1"/>
          <p:cNvSpPr/>
          <p:nvPr/>
        </p:nvSpPr>
        <p:spPr>
          <a:xfrm>
            <a:off x="818931" y="953846"/>
            <a:ext cx="7658100" cy="983411"/>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با توجه به مطالبی که در رابطه با تفصیل کامل بیان شد مراحل رشد این تفصیل را می‌توان در مراحل بلوغ به صورت زیر تبیین نمود: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4" name="Rectangle 3"/>
          <p:cNvSpPr/>
          <p:nvPr/>
        </p:nvSpPr>
        <p:spPr>
          <a:xfrm>
            <a:off x="6000070" y="2290660"/>
            <a:ext cx="2476961"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تفصیل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اول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5" name="Rectangle 2"/>
          <p:cNvSpPr>
            <a:spLocks noChangeArrowheads="1"/>
          </p:cNvSpPr>
          <p:nvPr/>
        </p:nvSpPr>
        <p:spPr bwMode="auto">
          <a:xfrm>
            <a:off x="2882900" y="356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3"/>
          <p:cNvSpPr>
            <a:spLocks noChangeArrowheads="1"/>
          </p:cNvSpPr>
          <p:nvPr/>
        </p:nvSpPr>
        <p:spPr bwMode="auto">
          <a:xfrm>
            <a:off x="2882900" y="52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50" name="Group 49"/>
          <p:cNvGrpSpPr/>
          <p:nvPr/>
        </p:nvGrpSpPr>
        <p:grpSpPr>
          <a:xfrm>
            <a:off x="1612015" y="3085312"/>
            <a:ext cx="6071932" cy="2900520"/>
            <a:chOff x="1217868" y="3322480"/>
            <a:chExt cx="6071932" cy="2900520"/>
          </a:xfrm>
        </p:grpSpPr>
        <p:sp>
          <p:nvSpPr>
            <p:cNvPr id="23" name="Oval 22"/>
            <p:cNvSpPr/>
            <p:nvPr/>
          </p:nvSpPr>
          <p:spPr>
            <a:xfrm>
              <a:off x="2301246" y="3380448"/>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grpSp>
          <p:nvGrpSpPr>
            <p:cNvPr id="49" name="Group 48"/>
            <p:cNvGrpSpPr/>
            <p:nvPr/>
          </p:nvGrpSpPr>
          <p:grpSpPr>
            <a:xfrm>
              <a:off x="1217868" y="3322480"/>
              <a:ext cx="6071932" cy="2900520"/>
              <a:chOff x="1217868" y="3322480"/>
              <a:chExt cx="6071932" cy="2900520"/>
            </a:xfrm>
          </p:grpSpPr>
          <p:sp>
            <p:nvSpPr>
              <p:cNvPr id="9" name="Rounded Rectangle 8"/>
              <p:cNvSpPr/>
              <p:nvPr/>
            </p:nvSpPr>
            <p:spPr>
              <a:xfrm>
                <a:off x="1320799" y="5376669"/>
                <a:ext cx="5969001"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4098290" y="2149384"/>
                <a:ext cx="414019" cy="5969000"/>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4999946" y="3322480"/>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2000" b="1" dirty="0" smtClean="0">
                    <a:solidFill>
                      <a:schemeClr val="accent6">
                        <a:lumMod val="50000"/>
                      </a:schemeClr>
                    </a:solidFill>
                  </a:rPr>
                  <a:t>تفصیل در امر یا موضوع</a:t>
                </a:r>
                <a:endParaRPr lang="fa-IR" sz="2000" b="1" dirty="0">
                  <a:solidFill>
                    <a:schemeClr val="accent6">
                      <a:lumMod val="50000"/>
                    </a:schemeClr>
                  </a:solidFill>
                </a:endParaRPr>
              </a:p>
            </p:txBody>
          </p:sp>
          <p:cxnSp>
            <p:nvCxnSpPr>
              <p:cNvPr id="25" name="Straight Arrow Connector 24"/>
              <p:cNvCxnSpPr>
                <a:stCxn id="29" idx="1"/>
                <a:endCxn id="23" idx="6"/>
              </p:cNvCxnSpPr>
              <p:nvPr/>
            </p:nvCxnSpPr>
            <p:spPr>
              <a:xfrm flipH="1" flipV="1">
                <a:off x="3845170" y="4116732"/>
                <a:ext cx="1154776" cy="4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9047" y="3511958"/>
                <a:ext cx="1231427" cy="1323439"/>
              </a:xfrm>
              <a:prstGeom prst="rect">
                <a:avLst/>
              </a:prstGeom>
              <a:noFill/>
            </p:spPr>
            <p:txBody>
              <a:bodyPr wrap="none" rtlCol="1">
                <a:spAutoFit/>
              </a:bodyPr>
              <a:lstStyle/>
              <a:p>
                <a:pPr algn="ctr"/>
                <a:r>
                  <a:rPr lang="fa-IR" sz="2000" b="1" dirty="0">
                    <a:solidFill>
                      <a:schemeClr val="accent6">
                        <a:lumMod val="50000"/>
                      </a:schemeClr>
                    </a:solidFill>
                  </a:rPr>
                  <a:t>متمایز دیدن </a:t>
                </a:r>
              </a:p>
              <a:p>
                <a:pPr algn="ctr"/>
                <a:r>
                  <a:rPr lang="fa-IR" sz="2000" b="1" dirty="0">
                    <a:solidFill>
                      <a:schemeClr val="accent6">
                        <a:lumMod val="50000"/>
                      </a:schemeClr>
                    </a:solidFill>
                  </a:rPr>
                  <a:t>وجوه </a:t>
                </a:r>
              </a:p>
              <a:p>
                <a:pPr algn="ctr"/>
                <a:r>
                  <a:rPr lang="fa-IR" sz="2000" b="1" dirty="0">
                    <a:solidFill>
                      <a:schemeClr val="accent6">
                        <a:lumMod val="50000"/>
                      </a:schemeClr>
                    </a:solidFill>
                  </a:rPr>
                  <a:t>موضوعات </a:t>
                </a:r>
              </a:p>
              <a:p>
                <a:pPr algn="ctr"/>
                <a:r>
                  <a:rPr lang="fa-IR" sz="2000" b="1" dirty="0">
                    <a:solidFill>
                      <a:schemeClr val="accent6">
                        <a:lumMod val="50000"/>
                      </a:schemeClr>
                    </a:solidFill>
                  </a:rPr>
                  <a:t>حسی</a:t>
                </a:r>
              </a:p>
            </p:txBody>
          </p:sp>
          <p:sp>
            <p:nvSpPr>
              <p:cNvPr id="47" name="TextBox 46"/>
              <p:cNvSpPr txBox="1"/>
              <p:nvPr/>
            </p:nvSpPr>
            <p:spPr>
              <a:xfrm>
                <a:off x="1217868" y="5450525"/>
                <a:ext cx="5944932"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حسی+ تمایز در انواع حواس+کشف انواع محسوسات</a:t>
                </a:r>
                <a:endParaRPr lang="fa-IR" sz="2000" b="1" dirty="0">
                  <a:solidFill>
                    <a:schemeClr val="accent6">
                      <a:lumMod val="50000"/>
                    </a:schemeClr>
                  </a:solidFill>
                </a:endParaRPr>
              </a:p>
            </p:txBody>
          </p:sp>
          <p:sp>
            <p:nvSpPr>
              <p:cNvPr id="48" name="TextBox 47"/>
              <p:cNvSpPr txBox="1"/>
              <p:nvPr/>
            </p:nvSpPr>
            <p:spPr>
              <a:xfrm>
                <a:off x="3824477" y="4101952"/>
                <a:ext cx="1196161" cy="369332"/>
              </a:xfrm>
              <a:prstGeom prst="rect">
                <a:avLst/>
              </a:prstGeom>
              <a:noFill/>
            </p:spPr>
            <p:txBody>
              <a:bodyPr wrap="none" rtlCol="1">
                <a:spAutoFit/>
              </a:bodyPr>
              <a:lstStyle/>
              <a:p>
                <a:pPr algn="ctr"/>
                <a:r>
                  <a:rPr lang="fa-IR" b="1" dirty="0" smtClean="0">
                    <a:solidFill>
                      <a:schemeClr val="accent6">
                        <a:lumMod val="50000"/>
                      </a:schemeClr>
                    </a:solidFill>
                  </a:rPr>
                  <a:t>مشاهده حسی</a:t>
                </a:r>
                <a:endParaRPr lang="fa-IR" b="1" dirty="0">
                  <a:solidFill>
                    <a:schemeClr val="accent6">
                      <a:lumMod val="50000"/>
                    </a:schemeClr>
                  </a:solidFill>
                </a:endParaRPr>
              </a:p>
            </p:txBody>
          </p:sp>
        </p:grpSp>
      </p:grpSp>
    </p:spTree>
    <p:extLst>
      <p:ext uri="{BB962C8B-B14F-4D97-AF65-F5344CB8AC3E}">
        <p14:creationId xmlns:p14="http://schemas.microsoft.com/office/powerpoint/2010/main" val="131655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randombar(vertical)">
                                      <p:cBhvr>
                                        <p:cTn id="11" dur="500"/>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righ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5972331" y="840362"/>
            <a:ext cx="2488182"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تفصیل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دوم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5" name="Rectangle 2"/>
          <p:cNvSpPr>
            <a:spLocks noChangeArrowheads="1"/>
          </p:cNvSpPr>
          <p:nvPr/>
        </p:nvSpPr>
        <p:spPr bwMode="auto">
          <a:xfrm>
            <a:off x="2882900" y="356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8" name="Rectangle 3"/>
          <p:cNvSpPr>
            <a:spLocks noChangeArrowheads="1"/>
          </p:cNvSpPr>
          <p:nvPr/>
        </p:nvSpPr>
        <p:spPr bwMode="auto">
          <a:xfrm>
            <a:off x="2882900" y="52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0" name="Rectangle 3"/>
          <p:cNvSpPr>
            <a:spLocks noChangeArrowheads="1"/>
          </p:cNvSpPr>
          <p:nvPr/>
        </p:nvSpPr>
        <p:spPr bwMode="auto">
          <a:xfrm>
            <a:off x="-54655" y="34686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32" name="Group 31"/>
          <p:cNvGrpSpPr/>
          <p:nvPr/>
        </p:nvGrpSpPr>
        <p:grpSpPr>
          <a:xfrm>
            <a:off x="1142601" y="2227348"/>
            <a:ext cx="7125147" cy="2929690"/>
            <a:chOff x="609600" y="3114110"/>
            <a:chExt cx="7125147" cy="2929690"/>
          </a:xfrm>
        </p:grpSpPr>
        <p:sp>
          <p:nvSpPr>
            <p:cNvPr id="23" name="Oval 22"/>
            <p:cNvSpPr/>
            <p:nvPr/>
          </p:nvSpPr>
          <p:spPr>
            <a:xfrm>
              <a:off x="3061451" y="321945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609600" y="5197469"/>
              <a:ext cx="7125147"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3965164" y="1392111"/>
              <a:ext cx="414019" cy="7125147"/>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183793" y="3114110"/>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4616873" y="3913005"/>
              <a:ext cx="1566920" cy="1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22021" y="3359646"/>
              <a:ext cx="1398139" cy="1077218"/>
            </a:xfrm>
            <a:prstGeom prst="rect">
              <a:avLst/>
            </a:prstGeom>
            <a:noFill/>
          </p:spPr>
          <p:txBody>
            <a:bodyPr wrap="none" rtlCol="1">
              <a:spAutoFit/>
            </a:bodyPr>
            <a:lstStyle/>
            <a:p>
              <a:pPr algn="ctr"/>
              <a:r>
                <a:rPr lang="fa-IR" sz="1600" b="1" dirty="0">
                  <a:solidFill>
                    <a:schemeClr val="accent6">
                      <a:lumMod val="50000"/>
                    </a:schemeClr>
                  </a:solidFill>
                </a:rPr>
                <a:t>متمایز دیدن </a:t>
              </a:r>
            </a:p>
            <a:p>
              <a:pPr algn="ctr"/>
              <a:r>
                <a:rPr lang="fa-IR" sz="1600" b="1" dirty="0">
                  <a:solidFill>
                    <a:schemeClr val="accent6">
                      <a:lumMod val="50000"/>
                    </a:schemeClr>
                  </a:solidFill>
                </a:rPr>
                <a:t>وجوه </a:t>
              </a:r>
            </a:p>
            <a:p>
              <a:pPr algn="ctr"/>
              <a:r>
                <a:rPr lang="fa-IR" sz="1600" b="1" dirty="0">
                  <a:solidFill>
                    <a:schemeClr val="accent6">
                      <a:lumMod val="50000"/>
                    </a:schemeClr>
                  </a:solidFill>
                </a:rPr>
                <a:t>موضوعات </a:t>
              </a:r>
            </a:p>
            <a:p>
              <a:pPr algn="ctr"/>
              <a:r>
                <a:rPr lang="fa-IR" sz="1600" b="1" dirty="0" smtClean="0">
                  <a:solidFill>
                    <a:schemeClr val="accent6">
                      <a:lumMod val="50000"/>
                    </a:schemeClr>
                  </a:solidFill>
                </a:rPr>
                <a:t>حسی و غیر حسی</a:t>
              </a:r>
              <a:endParaRPr lang="fa-IR" sz="1600" b="1" dirty="0">
                <a:solidFill>
                  <a:schemeClr val="accent6">
                    <a:lumMod val="50000"/>
                  </a:schemeClr>
                </a:solidFill>
              </a:endParaRPr>
            </a:p>
          </p:txBody>
        </p:sp>
        <p:sp>
          <p:nvSpPr>
            <p:cNvPr id="47" name="TextBox 46"/>
            <p:cNvSpPr txBox="1"/>
            <p:nvPr/>
          </p:nvSpPr>
          <p:spPr>
            <a:xfrm>
              <a:off x="776812" y="5271325"/>
              <a:ext cx="6830935"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حسی و غیر حسی+ توجه به تمایز ملموسات</a:t>
              </a:r>
              <a:endParaRPr lang="fa-IR" sz="2000" b="1" dirty="0">
                <a:solidFill>
                  <a:schemeClr val="accent6">
                    <a:lumMod val="50000"/>
                  </a:schemeClr>
                </a:solidFill>
              </a:endParaRPr>
            </a:p>
          </p:txBody>
        </p:sp>
        <p:sp>
          <p:nvSpPr>
            <p:cNvPr id="48" name="TextBox 47"/>
            <p:cNvSpPr txBox="1"/>
            <p:nvPr/>
          </p:nvSpPr>
          <p:spPr>
            <a:xfrm>
              <a:off x="4616873" y="3968025"/>
              <a:ext cx="1355458" cy="584775"/>
            </a:xfrm>
            <a:prstGeom prst="rect">
              <a:avLst/>
            </a:prstGeom>
            <a:noFill/>
          </p:spPr>
          <p:txBody>
            <a:bodyPr wrap="square" rtlCol="1">
              <a:spAutoFit/>
            </a:bodyPr>
            <a:lstStyle/>
            <a:p>
              <a:pPr algn="ctr"/>
              <a:r>
                <a:rPr lang="fa-IR" sz="1600" b="1" dirty="0" smtClean="0">
                  <a:solidFill>
                    <a:schemeClr val="accent6">
                      <a:lumMod val="50000"/>
                    </a:schemeClr>
                  </a:solidFill>
                </a:rPr>
                <a:t>مشاهده حسی</a:t>
              </a:r>
            </a:p>
            <a:p>
              <a:pPr algn="ctr"/>
              <a:r>
                <a:rPr lang="fa-IR" sz="1600" b="1" dirty="0" smtClean="0">
                  <a:solidFill>
                    <a:schemeClr val="accent6">
                      <a:lumMod val="50000"/>
                    </a:schemeClr>
                  </a:solidFill>
                </a:rPr>
                <a:t>و خیالی و وهمی</a:t>
              </a:r>
              <a:endParaRPr lang="fa-IR" sz="1600" b="1" dirty="0">
                <a:solidFill>
                  <a:schemeClr val="accent6">
                    <a:lumMod val="50000"/>
                  </a:schemeClr>
                </a:solidFill>
              </a:endParaRPr>
            </a:p>
          </p:txBody>
        </p:sp>
        <p:sp>
          <p:nvSpPr>
            <p:cNvPr id="31" name="Cross 30"/>
            <p:cNvSpPr/>
            <p:nvPr/>
          </p:nvSpPr>
          <p:spPr>
            <a:xfrm>
              <a:off x="2457874" y="3680812"/>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800386" y="3213578"/>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9" name="TextBox 38"/>
            <p:cNvSpPr txBox="1"/>
            <p:nvPr/>
          </p:nvSpPr>
          <p:spPr>
            <a:xfrm>
              <a:off x="776812" y="3417125"/>
              <a:ext cx="1515158" cy="1077218"/>
            </a:xfrm>
            <a:prstGeom prst="rect">
              <a:avLst/>
            </a:prstGeom>
            <a:noFill/>
          </p:spPr>
          <p:txBody>
            <a:bodyPr wrap="none" rtlCol="1">
              <a:spAutoFit/>
            </a:bodyPr>
            <a:lstStyle/>
            <a:p>
              <a:pPr algn="ctr"/>
              <a:r>
                <a:rPr lang="fa-IR" sz="1600" b="1" dirty="0" smtClean="0">
                  <a:solidFill>
                    <a:schemeClr val="accent6">
                      <a:lumMod val="50000"/>
                    </a:schemeClr>
                  </a:solidFill>
                </a:rPr>
                <a:t>فهم مراتب اشیاء و </a:t>
              </a:r>
            </a:p>
            <a:p>
              <a:pPr algn="ctr"/>
              <a:r>
                <a:rPr lang="fa-IR" sz="1600" b="1" dirty="0" smtClean="0">
                  <a:solidFill>
                    <a:schemeClr val="accent6">
                      <a:lumMod val="50000"/>
                    </a:schemeClr>
                  </a:solidFill>
                </a:rPr>
                <a:t>پدیده ها و</a:t>
              </a:r>
            </a:p>
            <a:p>
              <a:pPr algn="ctr"/>
              <a:r>
                <a:rPr lang="fa-IR" sz="1600" b="1" dirty="0" smtClean="0">
                  <a:solidFill>
                    <a:schemeClr val="accent6">
                      <a:lumMod val="50000"/>
                    </a:schemeClr>
                  </a:solidFill>
                </a:rPr>
                <a:t>رخدادهای حسی و </a:t>
              </a:r>
            </a:p>
            <a:p>
              <a:pPr algn="ctr"/>
              <a:r>
                <a:rPr lang="fa-IR" sz="1600" b="1" dirty="0" smtClean="0">
                  <a:solidFill>
                    <a:schemeClr val="accent6">
                      <a:lumMod val="50000"/>
                    </a:schemeClr>
                  </a:solidFill>
                </a:rPr>
                <a:t>خیالی و وهمی</a:t>
              </a:r>
              <a:endParaRPr lang="fa-IR" sz="1600" b="1" dirty="0">
                <a:solidFill>
                  <a:schemeClr val="accent6">
                    <a:lumMod val="50000"/>
                  </a:schemeClr>
                </a:solidFill>
              </a:endParaRPr>
            </a:p>
          </p:txBody>
        </p:sp>
      </p:gr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275389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righ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5882563" y="840362"/>
            <a:ext cx="2577950"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تفصیل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سوم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0"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2" name="Group 11"/>
          <p:cNvGrpSpPr/>
          <p:nvPr/>
        </p:nvGrpSpPr>
        <p:grpSpPr>
          <a:xfrm>
            <a:off x="455372" y="2323404"/>
            <a:ext cx="8224859" cy="2929690"/>
            <a:chOff x="172771" y="2278813"/>
            <a:chExt cx="8224859" cy="2929690"/>
          </a:xfrm>
        </p:grpSpPr>
        <p:grpSp>
          <p:nvGrpSpPr>
            <p:cNvPr id="32" name="Group 31"/>
            <p:cNvGrpSpPr/>
            <p:nvPr/>
          </p:nvGrpSpPr>
          <p:grpSpPr>
            <a:xfrm>
              <a:off x="172771" y="2278813"/>
              <a:ext cx="8224859" cy="2929690"/>
              <a:chOff x="-490112" y="3114110"/>
              <a:chExt cx="8224859" cy="2929690"/>
            </a:xfrm>
          </p:grpSpPr>
          <p:sp>
            <p:nvSpPr>
              <p:cNvPr id="23" name="Oval 22"/>
              <p:cNvSpPr/>
              <p:nvPr/>
            </p:nvSpPr>
            <p:spPr>
              <a:xfrm>
                <a:off x="3747693" y="3154534"/>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490112" y="5197469"/>
                <a:ext cx="8207130"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3415308" y="842256"/>
                <a:ext cx="414019" cy="8224858"/>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183793" y="3114110"/>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5258198" y="3913005"/>
                <a:ext cx="925595" cy="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909552" y="3481479"/>
                <a:ext cx="1220206" cy="830997"/>
              </a:xfrm>
              <a:prstGeom prst="rect">
                <a:avLst/>
              </a:prstGeom>
              <a:noFill/>
            </p:spPr>
            <p:txBody>
              <a:bodyPr wrap="none" rtlCol="1">
                <a:spAutoFit/>
              </a:bodyPr>
              <a:lstStyle/>
              <a:p>
                <a:pPr algn="ctr"/>
                <a:r>
                  <a:rPr lang="fa-IR" sz="1600" b="1" dirty="0" smtClean="0">
                    <a:solidFill>
                      <a:schemeClr val="accent6">
                        <a:lumMod val="50000"/>
                      </a:schemeClr>
                    </a:solidFill>
                  </a:rPr>
                  <a:t>تمایز عقلی </a:t>
                </a:r>
              </a:p>
              <a:p>
                <a:pPr algn="ctr"/>
                <a:r>
                  <a:rPr lang="fa-IR" sz="1600" b="1" dirty="0" smtClean="0">
                    <a:solidFill>
                      <a:schemeClr val="accent6">
                        <a:lumMod val="50000"/>
                      </a:schemeClr>
                    </a:solidFill>
                  </a:rPr>
                  <a:t>نسبت به</a:t>
                </a:r>
              </a:p>
              <a:p>
                <a:pPr algn="ctr"/>
                <a:r>
                  <a:rPr lang="fa-IR" sz="1600" b="1" dirty="0" smtClean="0">
                    <a:solidFill>
                      <a:schemeClr val="accent6">
                        <a:lumMod val="50000"/>
                      </a:schemeClr>
                    </a:solidFill>
                  </a:rPr>
                  <a:t> امر یا موضوع</a:t>
                </a:r>
                <a:endParaRPr lang="fa-IR" sz="1600" b="1" dirty="0">
                  <a:solidFill>
                    <a:schemeClr val="accent6">
                      <a:lumMod val="50000"/>
                    </a:schemeClr>
                  </a:solidFill>
                </a:endParaRPr>
              </a:p>
            </p:txBody>
          </p:sp>
          <p:sp>
            <p:nvSpPr>
              <p:cNvPr id="47" name="TextBox 46"/>
              <p:cNvSpPr txBox="1"/>
              <p:nvPr/>
            </p:nvSpPr>
            <p:spPr>
              <a:xfrm>
                <a:off x="107677" y="5209770"/>
                <a:ext cx="6830935"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عقلی+ توجه به تمایز عقلی</a:t>
                </a:r>
                <a:endParaRPr lang="fa-IR" sz="2000" b="1" dirty="0">
                  <a:solidFill>
                    <a:schemeClr val="accent6">
                      <a:lumMod val="50000"/>
                    </a:schemeClr>
                  </a:solidFill>
                </a:endParaRPr>
              </a:p>
            </p:txBody>
          </p:sp>
          <p:sp>
            <p:nvSpPr>
              <p:cNvPr id="48" name="TextBox 47"/>
              <p:cNvSpPr txBox="1"/>
              <p:nvPr/>
            </p:nvSpPr>
            <p:spPr>
              <a:xfrm>
                <a:off x="5059976" y="3979350"/>
                <a:ext cx="1355458" cy="338554"/>
              </a:xfrm>
              <a:prstGeom prst="rect">
                <a:avLst/>
              </a:prstGeom>
              <a:noFill/>
            </p:spPr>
            <p:txBody>
              <a:bodyPr wrap="square" rtlCol="1">
                <a:spAutoFit/>
              </a:bodyPr>
              <a:lstStyle/>
              <a:p>
                <a:pPr algn="ctr"/>
                <a:r>
                  <a:rPr lang="fa-IR" sz="1600" b="1" dirty="0" smtClean="0">
                    <a:solidFill>
                      <a:schemeClr val="accent6">
                        <a:lumMod val="50000"/>
                      </a:schemeClr>
                    </a:solidFill>
                  </a:rPr>
                  <a:t>مشاهده عقلی</a:t>
                </a:r>
                <a:endParaRPr lang="fa-IR" sz="1600" b="1" dirty="0">
                  <a:solidFill>
                    <a:schemeClr val="accent6">
                      <a:lumMod val="50000"/>
                    </a:schemeClr>
                  </a:solidFill>
                </a:endParaRPr>
              </a:p>
            </p:txBody>
          </p:sp>
          <p:sp>
            <p:nvSpPr>
              <p:cNvPr id="31" name="Cross 30"/>
              <p:cNvSpPr/>
              <p:nvPr/>
            </p:nvSpPr>
            <p:spPr>
              <a:xfrm>
                <a:off x="3224698" y="3643721"/>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1630476" y="317672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9" name="TextBox 38"/>
              <p:cNvSpPr txBox="1"/>
              <p:nvPr/>
            </p:nvSpPr>
            <p:spPr>
              <a:xfrm>
                <a:off x="1687675" y="3481479"/>
                <a:ext cx="1418978" cy="830997"/>
              </a:xfrm>
              <a:prstGeom prst="rect">
                <a:avLst/>
              </a:prstGeom>
              <a:noFill/>
            </p:spPr>
            <p:txBody>
              <a:bodyPr wrap="none" rtlCol="1">
                <a:spAutoFit/>
              </a:bodyPr>
              <a:lstStyle/>
              <a:p>
                <a:pPr algn="ctr"/>
                <a:r>
                  <a:rPr lang="fa-IR" sz="1600" b="1" dirty="0" smtClean="0">
                    <a:solidFill>
                      <a:schemeClr val="accent6">
                        <a:lumMod val="50000"/>
                      </a:schemeClr>
                    </a:solidFill>
                  </a:rPr>
                  <a:t>فهم جهت و ارزش</a:t>
                </a:r>
              </a:p>
              <a:p>
                <a:pPr algn="ctr"/>
                <a:r>
                  <a:rPr lang="fa-IR" sz="1600" b="1" dirty="0" smtClean="0">
                    <a:solidFill>
                      <a:schemeClr val="accent6">
                        <a:lumMod val="50000"/>
                      </a:schemeClr>
                    </a:solidFill>
                  </a:rPr>
                  <a:t>برای هر موضوع</a:t>
                </a:r>
              </a:p>
              <a:p>
                <a:pPr algn="ctr"/>
                <a:r>
                  <a:rPr lang="fa-IR" sz="1600" b="1" dirty="0" smtClean="0">
                    <a:solidFill>
                      <a:schemeClr val="accent6">
                        <a:lumMod val="50000"/>
                      </a:schemeClr>
                    </a:solidFill>
                  </a:rPr>
                  <a:t>یا امر</a:t>
                </a:r>
                <a:endParaRPr lang="fa-IR" sz="1600" b="1" dirty="0">
                  <a:solidFill>
                    <a:schemeClr val="accent6">
                      <a:lumMod val="50000"/>
                    </a:schemeClr>
                  </a:solidFill>
                </a:endParaRPr>
              </a:p>
            </p:txBody>
          </p:sp>
        </p:grpSp>
        <p:sp>
          <p:nvSpPr>
            <p:cNvPr id="36" name="Oval 35"/>
            <p:cNvSpPr/>
            <p:nvPr/>
          </p:nvSpPr>
          <p:spPr>
            <a:xfrm>
              <a:off x="172772" y="2358632"/>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8" name="TextBox 37"/>
            <p:cNvSpPr txBox="1"/>
            <p:nvPr/>
          </p:nvSpPr>
          <p:spPr>
            <a:xfrm>
              <a:off x="460435" y="2888108"/>
              <a:ext cx="878767" cy="338554"/>
            </a:xfrm>
            <a:prstGeom prst="rect">
              <a:avLst/>
            </a:prstGeom>
            <a:noFill/>
          </p:spPr>
          <p:txBody>
            <a:bodyPr wrap="none" rtlCol="1">
              <a:spAutoFit/>
            </a:bodyPr>
            <a:lstStyle/>
            <a:p>
              <a:pPr algn="ctr"/>
              <a:r>
                <a:rPr lang="fa-IR" sz="1600" b="1" dirty="0" smtClean="0">
                  <a:solidFill>
                    <a:schemeClr val="accent6">
                      <a:lumMod val="50000"/>
                    </a:schemeClr>
                  </a:solidFill>
                </a:rPr>
                <a:t>فهم مراتب</a:t>
              </a:r>
              <a:endParaRPr lang="fa-IR" sz="1600" b="1" dirty="0">
                <a:solidFill>
                  <a:schemeClr val="accent6">
                    <a:lumMod val="50000"/>
                  </a:schemeClr>
                </a:solidFill>
              </a:endParaRPr>
            </a:p>
          </p:txBody>
        </p:sp>
        <p:sp>
          <p:nvSpPr>
            <p:cNvPr id="41" name="Cross 40"/>
            <p:cNvSpPr/>
            <p:nvPr/>
          </p:nvSpPr>
          <p:spPr>
            <a:xfrm>
              <a:off x="1766994" y="2828746"/>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8" name="Rectangle 3"/>
          <p:cNvSpPr>
            <a:spLocks noChangeArrowheads="1"/>
          </p:cNvSpPr>
          <p:nvPr/>
        </p:nvSpPr>
        <p:spPr bwMode="auto">
          <a:xfrm>
            <a:off x="0" y="2933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6642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5771956" y="840362"/>
            <a:ext cx="2688557"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تفصیل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چهارم:</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18728" y="-6969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4" name="Group 13"/>
          <p:cNvGrpSpPr/>
          <p:nvPr/>
        </p:nvGrpSpPr>
        <p:grpSpPr>
          <a:xfrm>
            <a:off x="1090600" y="1772849"/>
            <a:ext cx="7062800" cy="4417871"/>
            <a:chOff x="-204800" y="1169757"/>
            <a:chExt cx="7105862" cy="4724217"/>
          </a:xfrm>
        </p:grpSpPr>
        <p:grpSp>
          <p:nvGrpSpPr>
            <p:cNvPr id="11" name="Group 10"/>
            <p:cNvGrpSpPr/>
            <p:nvPr/>
          </p:nvGrpSpPr>
          <p:grpSpPr>
            <a:xfrm>
              <a:off x="-204800" y="1169757"/>
              <a:ext cx="6830935" cy="4691047"/>
              <a:chOff x="770560" y="1023277"/>
              <a:chExt cx="6830935" cy="4691047"/>
            </a:xfrm>
          </p:grpSpPr>
          <p:grpSp>
            <p:nvGrpSpPr>
              <p:cNvPr id="32" name="Group 31"/>
              <p:cNvGrpSpPr/>
              <p:nvPr/>
            </p:nvGrpSpPr>
            <p:grpSpPr>
              <a:xfrm>
                <a:off x="770560" y="2784634"/>
                <a:ext cx="6830935" cy="2929690"/>
                <a:chOff x="1267142" y="3114110"/>
                <a:chExt cx="6830935" cy="2929690"/>
              </a:xfrm>
            </p:grpSpPr>
            <p:sp>
              <p:nvSpPr>
                <p:cNvPr id="23" name="Oval 22"/>
                <p:cNvSpPr/>
                <p:nvPr/>
              </p:nvSpPr>
              <p:spPr>
                <a:xfrm>
                  <a:off x="3747693" y="3154534"/>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1687674" y="5197469"/>
                  <a:ext cx="6029343"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4475601" y="1902550"/>
                  <a:ext cx="414019" cy="6104271"/>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183793" y="3114110"/>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5258198" y="3913005"/>
                  <a:ext cx="925595" cy="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76580" y="3229098"/>
                  <a:ext cx="1220206" cy="1323439"/>
                </a:xfrm>
                <a:prstGeom prst="rect">
                  <a:avLst/>
                </a:prstGeom>
                <a:noFill/>
              </p:spPr>
              <p:txBody>
                <a:bodyPr wrap="none" rtlCol="1">
                  <a:spAutoFit/>
                </a:bodyPr>
                <a:lstStyle/>
                <a:p>
                  <a:pPr algn="ctr"/>
                  <a:r>
                    <a:rPr lang="fa-IR" sz="1600" b="1" dirty="0" smtClean="0">
                      <a:solidFill>
                        <a:schemeClr val="accent6">
                          <a:lumMod val="50000"/>
                        </a:schemeClr>
                      </a:solidFill>
                    </a:rPr>
                    <a:t>تمایز عقلی </a:t>
                  </a:r>
                </a:p>
                <a:p>
                  <a:pPr algn="ctr"/>
                  <a:r>
                    <a:rPr lang="fa-IR" sz="1600" b="1" dirty="0" smtClean="0">
                      <a:solidFill>
                        <a:schemeClr val="accent6">
                          <a:lumMod val="50000"/>
                        </a:schemeClr>
                      </a:solidFill>
                    </a:rPr>
                    <a:t>نسبت به</a:t>
                  </a:r>
                </a:p>
                <a:p>
                  <a:pPr algn="ctr"/>
                  <a:r>
                    <a:rPr lang="fa-IR" sz="1600" b="1" dirty="0" smtClean="0">
                      <a:solidFill>
                        <a:schemeClr val="accent6">
                          <a:lumMod val="50000"/>
                        </a:schemeClr>
                      </a:solidFill>
                    </a:rPr>
                    <a:t> امر یا موضوع</a:t>
                  </a:r>
                </a:p>
                <a:p>
                  <a:pPr algn="ctr"/>
                  <a:r>
                    <a:rPr lang="fa-IR" sz="1600" b="1" dirty="0" smtClean="0">
                      <a:solidFill>
                        <a:schemeClr val="accent6">
                          <a:lumMod val="50000"/>
                        </a:schemeClr>
                      </a:solidFill>
                    </a:rPr>
                    <a:t>همراه با </a:t>
                  </a:r>
                </a:p>
                <a:p>
                  <a:pPr algn="ctr"/>
                  <a:r>
                    <a:rPr lang="fa-IR" sz="1600" b="1" dirty="0" smtClean="0">
                      <a:solidFill>
                        <a:schemeClr val="accent6">
                          <a:lumMod val="50000"/>
                        </a:schemeClr>
                      </a:solidFill>
                    </a:rPr>
                    <a:t>درک جهت</a:t>
                  </a:r>
                  <a:endParaRPr lang="fa-IR" sz="1600" b="1" dirty="0">
                    <a:solidFill>
                      <a:schemeClr val="accent6">
                        <a:lumMod val="50000"/>
                      </a:schemeClr>
                    </a:solidFill>
                  </a:endParaRPr>
                </a:p>
              </p:txBody>
            </p:sp>
            <p:sp>
              <p:nvSpPr>
                <p:cNvPr id="47" name="TextBox 46"/>
                <p:cNvSpPr txBox="1"/>
                <p:nvPr/>
              </p:nvSpPr>
              <p:spPr>
                <a:xfrm>
                  <a:off x="1267142" y="5223196"/>
                  <a:ext cx="6830935"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عقلی از منظر دیگران+ توجه به تمایز عقلی</a:t>
                  </a:r>
                  <a:endParaRPr lang="fa-IR" sz="2000" b="1" dirty="0">
                    <a:solidFill>
                      <a:schemeClr val="accent6">
                        <a:lumMod val="50000"/>
                      </a:schemeClr>
                    </a:solidFill>
                  </a:endParaRPr>
                </a:p>
              </p:txBody>
            </p:sp>
            <p:sp>
              <p:nvSpPr>
                <p:cNvPr id="48" name="TextBox 47"/>
                <p:cNvSpPr txBox="1"/>
                <p:nvPr/>
              </p:nvSpPr>
              <p:spPr>
                <a:xfrm>
                  <a:off x="5059976" y="3979350"/>
                  <a:ext cx="1355458" cy="338554"/>
                </a:xfrm>
                <a:prstGeom prst="rect">
                  <a:avLst/>
                </a:prstGeom>
                <a:noFill/>
              </p:spPr>
              <p:txBody>
                <a:bodyPr wrap="square" rtlCol="1">
                  <a:spAutoFit/>
                </a:bodyPr>
                <a:lstStyle/>
                <a:p>
                  <a:pPr algn="ctr"/>
                  <a:r>
                    <a:rPr lang="fa-IR" sz="1600" b="1" dirty="0" smtClean="0">
                      <a:solidFill>
                        <a:schemeClr val="accent6">
                          <a:lumMod val="50000"/>
                        </a:schemeClr>
                      </a:solidFill>
                    </a:rPr>
                    <a:t>مشاهده عقلی</a:t>
                  </a:r>
                  <a:endParaRPr lang="fa-IR" sz="1600" b="1" dirty="0">
                    <a:solidFill>
                      <a:schemeClr val="accent6">
                        <a:lumMod val="50000"/>
                      </a:schemeClr>
                    </a:solidFill>
                  </a:endParaRPr>
                </a:p>
              </p:txBody>
            </p:sp>
            <p:sp>
              <p:nvSpPr>
                <p:cNvPr id="31" name="Cross 30"/>
                <p:cNvSpPr/>
                <p:nvPr/>
              </p:nvSpPr>
              <p:spPr>
                <a:xfrm>
                  <a:off x="3224698" y="3643721"/>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1630476" y="317672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9" name="TextBox 38"/>
                <p:cNvSpPr txBox="1"/>
                <p:nvPr/>
              </p:nvSpPr>
              <p:spPr>
                <a:xfrm>
                  <a:off x="1759165" y="3600691"/>
                  <a:ext cx="1282723" cy="584775"/>
                </a:xfrm>
                <a:prstGeom prst="rect">
                  <a:avLst/>
                </a:prstGeom>
                <a:noFill/>
              </p:spPr>
              <p:txBody>
                <a:bodyPr wrap="none" rtlCol="1">
                  <a:spAutoFit/>
                </a:bodyPr>
                <a:lstStyle/>
                <a:p>
                  <a:pPr algn="ctr"/>
                  <a:r>
                    <a:rPr lang="fa-IR" sz="1600" b="1" dirty="0" smtClean="0">
                      <a:solidFill>
                        <a:schemeClr val="accent6">
                          <a:lumMod val="50000"/>
                        </a:schemeClr>
                      </a:solidFill>
                    </a:rPr>
                    <a:t>قدرت مشاهده از</a:t>
                  </a:r>
                </a:p>
                <a:p>
                  <a:pPr algn="ctr"/>
                  <a:r>
                    <a:rPr lang="fa-IR" sz="1600" b="1" dirty="0" smtClean="0">
                      <a:solidFill>
                        <a:schemeClr val="accent6">
                          <a:lumMod val="50000"/>
                        </a:schemeClr>
                      </a:solidFill>
                    </a:rPr>
                    <a:t>منظر دیگران</a:t>
                  </a:r>
                  <a:endParaRPr lang="fa-IR" sz="1600" b="1" dirty="0">
                    <a:solidFill>
                      <a:schemeClr val="accent6">
                        <a:lumMod val="50000"/>
                      </a:schemeClr>
                    </a:solidFill>
                  </a:endParaRPr>
                </a:p>
              </p:txBody>
            </p:sp>
          </p:grpSp>
          <p:cxnSp>
            <p:nvCxnSpPr>
              <p:cNvPr id="10" name="Straight Connector 9"/>
              <p:cNvCxnSpPr/>
              <p:nvPr/>
            </p:nvCxnSpPr>
            <p:spPr>
              <a:xfrm flipV="1">
                <a:off x="6248113" y="2361589"/>
                <a:ext cx="17704" cy="44032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5543013" y="1023277"/>
                <a:ext cx="1427904" cy="1361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grpSp>
        <p:sp>
          <p:nvSpPr>
            <p:cNvPr id="43" name="TextBox 42"/>
            <p:cNvSpPr txBox="1"/>
            <p:nvPr/>
          </p:nvSpPr>
          <p:spPr>
            <a:xfrm>
              <a:off x="4794898" y="1567779"/>
              <a:ext cx="955710" cy="584775"/>
            </a:xfrm>
            <a:prstGeom prst="rect">
              <a:avLst/>
            </a:prstGeom>
            <a:noFill/>
          </p:spPr>
          <p:txBody>
            <a:bodyPr wrap="none" rtlCol="1">
              <a:spAutoFit/>
            </a:bodyPr>
            <a:lstStyle/>
            <a:p>
              <a:pPr algn="ctr"/>
              <a:r>
                <a:rPr lang="fa-IR" sz="1600" b="1" dirty="0" smtClean="0">
                  <a:solidFill>
                    <a:schemeClr val="accent6">
                      <a:lumMod val="50000"/>
                    </a:schemeClr>
                  </a:solidFill>
                </a:rPr>
                <a:t>مشاهده امر</a:t>
              </a:r>
            </a:p>
            <a:p>
              <a:pPr algn="ctr"/>
              <a:r>
                <a:rPr lang="fa-IR" sz="1600" b="1" dirty="0" smtClean="0">
                  <a:solidFill>
                    <a:schemeClr val="accent6">
                      <a:lumMod val="50000"/>
                    </a:schemeClr>
                  </a:solidFill>
                </a:rPr>
                <a:t> یکپارچه</a:t>
              </a:r>
            </a:p>
          </p:txBody>
        </p:sp>
        <p:sp>
          <p:nvSpPr>
            <p:cNvPr id="44" name="Rounded Rectangle 43"/>
            <p:cNvSpPr/>
            <p:nvPr/>
          </p:nvSpPr>
          <p:spPr>
            <a:xfrm rot="10800000">
              <a:off x="6290489" y="1297561"/>
              <a:ext cx="610573" cy="4596413"/>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طولی بین اشیاء، پدیده ها، رخدادها و قوانین</a:t>
              </a:r>
              <a:endParaRPr lang="fa-IR" b="1" dirty="0">
                <a:solidFill>
                  <a:schemeClr val="accent6">
                    <a:lumMod val="50000"/>
                  </a:schemeClr>
                </a:solidFill>
              </a:endParaRPr>
            </a:p>
          </p:txBody>
        </p:sp>
      </p:grpSp>
    </p:spTree>
    <p:extLst>
      <p:ext uri="{BB962C8B-B14F-4D97-AF65-F5344CB8AC3E}">
        <p14:creationId xmlns:p14="http://schemas.microsoft.com/office/powerpoint/2010/main" val="40847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5882563" y="840362"/>
            <a:ext cx="2577950"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تفصیل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پنجم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153887" y="19224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6" name="Group 5"/>
          <p:cNvGrpSpPr/>
          <p:nvPr/>
        </p:nvGrpSpPr>
        <p:grpSpPr>
          <a:xfrm>
            <a:off x="151790" y="1418041"/>
            <a:ext cx="8902542" cy="4697209"/>
            <a:chOff x="151790" y="1418041"/>
            <a:chExt cx="8902542" cy="4697209"/>
          </a:xfrm>
        </p:grpSpPr>
        <p:grpSp>
          <p:nvGrpSpPr>
            <p:cNvPr id="12" name="Group 11"/>
            <p:cNvGrpSpPr/>
            <p:nvPr/>
          </p:nvGrpSpPr>
          <p:grpSpPr>
            <a:xfrm>
              <a:off x="151790" y="3106652"/>
              <a:ext cx="8253377" cy="2929690"/>
              <a:chOff x="144253" y="2278813"/>
              <a:chExt cx="8253377" cy="2929690"/>
            </a:xfrm>
          </p:grpSpPr>
          <p:grpSp>
            <p:nvGrpSpPr>
              <p:cNvPr id="32" name="Group 31"/>
              <p:cNvGrpSpPr/>
              <p:nvPr/>
            </p:nvGrpSpPr>
            <p:grpSpPr>
              <a:xfrm>
                <a:off x="172771" y="2278813"/>
                <a:ext cx="8224859" cy="2929690"/>
                <a:chOff x="-490112" y="3114110"/>
                <a:chExt cx="8224859" cy="2929690"/>
              </a:xfrm>
            </p:grpSpPr>
            <p:sp>
              <p:nvSpPr>
                <p:cNvPr id="23" name="Oval 22"/>
                <p:cNvSpPr/>
                <p:nvPr/>
              </p:nvSpPr>
              <p:spPr>
                <a:xfrm>
                  <a:off x="3747693" y="3154534"/>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490112" y="5197469"/>
                  <a:ext cx="8207130"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3415308" y="842256"/>
                  <a:ext cx="414019" cy="8224858"/>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183793" y="3114110"/>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5258198" y="3913005"/>
                  <a:ext cx="925595" cy="8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99132" y="3367441"/>
                  <a:ext cx="1241045" cy="1077218"/>
                </a:xfrm>
                <a:prstGeom prst="rect">
                  <a:avLst/>
                </a:prstGeom>
                <a:noFill/>
              </p:spPr>
              <p:txBody>
                <a:bodyPr wrap="none" rtlCol="1">
                  <a:spAutoFit/>
                </a:bodyPr>
                <a:lstStyle/>
                <a:p>
                  <a:pPr algn="ctr"/>
                  <a:r>
                    <a:rPr lang="fa-IR" sz="1600" b="1" dirty="0" smtClean="0">
                      <a:solidFill>
                        <a:schemeClr val="accent6">
                          <a:lumMod val="50000"/>
                        </a:schemeClr>
                      </a:solidFill>
                    </a:rPr>
                    <a:t>تمایز شهودی و</a:t>
                  </a:r>
                </a:p>
                <a:p>
                  <a:pPr algn="ctr"/>
                  <a:r>
                    <a:rPr lang="fa-IR" sz="1600" b="1" dirty="0" smtClean="0">
                      <a:solidFill>
                        <a:schemeClr val="accent6">
                          <a:lumMod val="50000"/>
                        </a:schemeClr>
                      </a:solidFill>
                    </a:rPr>
                    <a:t>وحیانی </a:t>
                  </a:r>
                </a:p>
                <a:p>
                  <a:pPr algn="ctr"/>
                  <a:r>
                    <a:rPr lang="fa-IR" sz="1600" b="1" dirty="0" smtClean="0">
                      <a:solidFill>
                        <a:schemeClr val="accent6">
                          <a:lumMod val="50000"/>
                        </a:schemeClr>
                      </a:solidFill>
                    </a:rPr>
                    <a:t>نسبت به</a:t>
                  </a:r>
                </a:p>
                <a:p>
                  <a:pPr algn="ctr"/>
                  <a:r>
                    <a:rPr lang="fa-IR" sz="1600" b="1" dirty="0" smtClean="0">
                      <a:solidFill>
                        <a:schemeClr val="accent6">
                          <a:lumMod val="50000"/>
                        </a:schemeClr>
                      </a:solidFill>
                    </a:rPr>
                    <a:t> امر یا موضوع</a:t>
                  </a:r>
                  <a:endParaRPr lang="fa-IR" sz="1600" b="1" dirty="0">
                    <a:solidFill>
                      <a:schemeClr val="accent6">
                        <a:lumMod val="50000"/>
                      </a:schemeClr>
                    </a:solidFill>
                  </a:endParaRPr>
                </a:p>
              </p:txBody>
            </p:sp>
            <p:sp>
              <p:nvSpPr>
                <p:cNvPr id="47" name="TextBox 46"/>
                <p:cNvSpPr txBox="1"/>
                <p:nvPr/>
              </p:nvSpPr>
              <p:spPr>
                <a:xfrm>
                  <a:off x="-108645" y="5197469"/>
                  <a:ext cx="7164532"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شهود از منظر ولی+ توجه به تمایز شهودی+برخورداری از طهارت خاص</a:t>
                  </a:r>
                  <a:endParaRPr lang="fa-IR" sz="2000" b="1" dirty="0">
                    <a:solidFill>
                      <a:schemeClr val="accent6">
                        <a:lumMod val="50000"/>
                      </a:schemeClr>
                    </a:solidFill>
                  </a:endParaRPr>
                </a:p>
              </p:txBody>
            </p:sp>
            <p:sp>
              <p:nvSpPr>
                <p:cNvPr id="48" name="TextBox 47"/>
                <p:cNvSpPr txBox="1"/>
                <p:nvPr/>
              </p:nvSpPr>
              <p:spPr>
                <a:xfrm>
                  <a:off x="5059976" y="3979350"/>
                  <a:ext cx="1355458" cy="307777"/>
                </a:xfrm>
                <a:prstGeom prst="rect">
                  <a:avLst/>
                </a:prstGeom>
                <a:noFill/>
              </p:spPr>
              <p:txBody>
                <a:bodyPr wrap="square" rtlCol="1">
                  <a:spAutoFit/>
                </a:bodyPr>
                <a:lstStyle/>
                <a:p>
                  <a:pPr algn="ctr"/>
                  <a:r>
                    <a:rPr lang="fa-IR" sz="1400" b="1" dirty="0" smtClean="0">
                      <a:solidFill>
                        <a:schemeClr val="accent6">
                          <a:lumMod val="50000"/>
                        </a:schemeClr>
                      </a:solidFill>
                    </a:rPr>
                    <a:t>مشاهده شهودی</a:t>
                  </a:r>
                  <a:endParaRPr lang="fa-IR" sz="1400" b="1" dirty="0">
                    <a:solidFill>
                      <a:schemeClr val="accent6">
                        <a:lumMod val="50000"/>
                      </a:schemeClr>
                    </a:solidFill>
                  </a:endParaRPr>
                </a:p>
              </p:txBody>
            </p:sp>
            <p:sp>
              <p:nvSpPr>
                <p:cNvPr id="31" name="Cross 30"/>
                <p:cNvSpPr/>
                <p:nvPr/>
              </p:nvSpPr>
              <p:spPr>
                <a:xfrm>
                  <a:off x="3224698" y="3643721"/>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1630476" y="317672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9" name="TextBox 38"/>
                <p:cNvSpPr txBox="1"/>
                <p:nvPr/>
              </p:nvSpPr>
              <p:spPr>
                <a:xfrm>
                  <a:off x="1855704" y="3556868"/>
                  <a:ext cx="1082348" cy="584775"/>
                </a:xfrm>
                <a:prstGeom prst="rect">
                  <a:avLst/>
                </a:prstGeom>
                <a:noFill/>
              </p:spPr>
              <p:txBody>
                <a:bodyPr wrap="none" rtlCol="1">
                  <a:spAutoFit/>
                </a:bodyPr>
                <a:lstStyle/>
                <a:p>
                  <a:pPr algn="ctr"/>
                  <a:r>
                    <a:rPr lang="fa-IR" sz="1600" b="1" dirty="0" smtClean="0">
                      <a:solidFill>
                        <a:schemeClr val="accent6">
                          <a:lumMod val="50000"/>
                        </a:schemeClr>
                      </a:solidFill>
                    </a:rPr>
                    <a:t>قدرت شهود</a:t>
                  </a:r>
                </a:p>
                <a:p>
                  <a:pPr algn="ctr"/>
                  <a:r>
                    <a:rPr lang="fa-IR" sz="1600" b="1" dirty="0" smtClean="0">
                      <a:solidFill>
                        <a:schemeClr val="accent6">
                          <a:lumMod val="50000"/>
                        </a:schemeClr>
                      </a:solidFill>
                    </a:rPr>
                    <a:t> از منظر ولی</a:t>
                  </a:r>
                  <a:endParaRPr lang="fa-IR" sz="1600" b="1" dirty="0">
                    <a:solidFill>
                      <a:schemeClr val="accent6">
                        <a:lumMod val="50000"/>
                      </a:schemeClr>
                    </a:solidFill>
                  </a:endParaRPr>
                </a:p>
              </p:txBody>
            </p:sp>
          </p:grpSp>
          <p:sp>
            <p:nvSpPr>
              <p:cNvPr id="36" name="Oval 35"/>
              <p:cNvSpPr/>
              <p:nvPr/>
            </p:nvSpPr>
            <p:spPr>
              <a:xfrm>
                <a:off x="172772" y="2358632"/>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8" name="TextBox 37"/>
              <p:cNvSpPr txBox="1"/>
              <p:nvPr/>
            </p:nvSpPr>
            <p:spPr>
              <a:xfrm>
                <a:off x="144253" y="2775496"/>
                <a:ext cx="1516761" cy="830997"/>
              </a:xfrm>
              <a:prstGeom prst="rect">
                <a:avLst/>
              </a:prstGeom>
              <a:noFill/>
            </p:spPr>
            <p:txBody>
              <a:bodyPr wrap="none" rtlCol="1">
                <a:spAutoFit/>
              </a:bodyPr>
              <a:lstStyle/>
              <a:p>
                <a:pPr algn="ctr"/>
                <a:r>
                  <a:rPr lang="fa-IR" sz="1600" b="1" dirty="0" smtClean="0">
                    <a:solidFill>
                      <a:schemeClr val="accent6">
                        <a:lumMod val="50000"/>
                      </a:schemeClr>
                    </a:solidFill>
                  </a:rPr>
                  <a:t>قدرت ارتباط با غیب</a:t>
                </a:r>
              </a:p>
              <a:p>
                <a:pPr algn="ctr"/>
                <a:r>
                  <a:rPr lang="fa-IR" sz="1600" b="1" dirty="0" smtClean="0">
                    <a:solidFill>
                      <a:schemeClr val="accent6">
                        <a:lumMod val="50000"/>
                      </a:schemeClr>
                    </a:solidFill>
                  </a:rPr>
                  <a:t>و دریافت تفصیل </a:t>
                </a:r>
              </a:p>
              <a:p>
                <a:pPr algn="ctr"/>
                <a:r>
                  <a:rPr lang="fa-IR" sz="1600" b="1" dirty="0" smtClean="0">
                    <a:solidFill>
                      <a:schemeClr val="accent6">
                        <a:lumMod val="50000"/>
                      </a:schemeClr>
                    </a:solidFill>
                  </a:rPr>
                  <a:t>از قرآن</a:t>
                </a:r>
                <a:endParaRPr lang="fa-IR" sz="1600" b="1" dirty="0">
                  <a:solidFill>
                    <a:schemeClr val="accent6">
                      <a:lumMod val="50000"/>
                    </a:schemeClr>
                  </a:solidFill>
                </a:endParaRPr>
              </a:p>
            </p:txBody>
          </p:sp>
          <p:sp>
            <p:nvSpPr>
              <p:cNvPr id="41" name="Cross 40"/>
              <p:cNvSpPr/>
              <p:nvPr/>
            </p:nvSpPr>
            <p:spPr>
              <a:xfrm>
                <a:off x="1766994" y="2828746"/>
                <a:ext cx="497846" cy="497922"/>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cxnSp>
          <p:nvCxnSpPr>
            <p:cNvPr id="34" name="Straight Connector 33"/>
            <p:cNvCxnSpPr>
              <a:endCxn id="42" idx="4"/>
            </p:cNvCxnSpPr>
            <p:nvPr/>
          </p:nvCxnSpPr>
          <p:spPr>
            <a:xfrm flipH="1" flipV="1">
              <a:off x="7415226" y="2691637"/>
              <a:ext cx="3047" cy="453115"/>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705600" y="1418041"/>
              <a:ext cx="1419251" cy="12735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3" name="TextBox 42"/>
            <p:cNvSpPr txBox="1"/>
            <p:nvPr/>
          </p:nvSpPr>
          <p:spPr>
            <a:xfrm>
              <a:off x="6940266" y="1754105"/>
              <a:ext cx="949918" cy="546855"/>
            </a:xfrm>
            <a:prstGeom prst="rect">
              <a:avLst/>
            </a:prstGeom>
            <a:noFill/>
          </p:spPr>
          <p:txBody>
            <a:bodyPr wrap="none" rtlCol="1">
              <a:spAutoFit/>
            </a:bodyPr>
            <a:lstStyle/>
            <a:p>
              <a:pPr algn="ctr"/>
              <a:r>
                <a:rPr lang="fa-IR" sz="1600" b="1" dirty="0" smtClean="0">
                  <a:solidFill>
                    <a:schemeClr val="accent6">
                      <a:lumMod val="50000"/>
                    </a:schemeClr>
                  </a:solidFill>
                </a:rPr>
                <a:t>مشاهده امر</a:t>
              </a:r>
            </a:p>
            <a:p>
              <a:pPr algn="ctr"/>
              <a:r>
                <a:rPr lang="fa-IR" sz="1600" b="1" dirty="0" smtClean="0">
                  <a:solidFill>
                    <a:schemeClr val="accent6">
                      <a:lumMod val="50000"/>
                    </a:schemeClr>
                  </a:solidFill>
                </a:rPr>
                <a:t> یکپارچه</a:t>
              </a:r>
            </a:p>
          </p:txBody>
        </p:sp>
        <p:sp>
          <p:nvSpPr>
            <p:cNvPr id="44" name="Rounded Rectangle 43"/>
            <p:cNvSpPr/>
            <p:nvPr/>
          </p:nvSpPr>
          <p:spPr>
            <a:xfrm rot="10800000">
              <a:off x="8447459" y="1476864"/>
              <a:ext cx="606873" cy="4638386"/>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طولی بین اشیاء، پدیده ها، رخدادها و قوانین</a:t>
              </a:r>
              <a:endParaRPr lang="fa-IR" b="1" dirty="0">
                <a:solidFill>
                  <a:schemeClr val="accent6">
                    <a:lumMod val="50000"/>
                  </a:schemeClr>
                </a:solidFill>
              </a:endParaRPr>
            </a:p>
          </p:txBody>
        </p:sp>
      </p:grpSp>
    </p:spTree>
    <p:extLst>
      <p:ext uri="{BB962C8B-B14F-4D97-AF65-F5344CB8AC3E}">
        <p14:creationId xmlns:p14="http://schemas.microsoft.com/office/powerpoint/2010/main" val="5306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346200" y="-4782"/>
            <a:ext cx="4444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خیردر دوره های بلوغ</a:t>
            </a:r>
            <a:endParaRPr lang="en-US" sz="2600" dirty="0">
              <a:solidFill>
                <a:schemeClr val="accent1">
                  <a:lumMod val="75000"/>
                </a:schemeClr>
              </a:solidFill>
              <a:latin typeface="Adobe Arabic" pitchFamily="18" charset="-78"/>
              <a:cs typeface="Adobe Arabic"/>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1303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153887" y="19224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1"/>
          <p:cNvSpPr/>
          <p:nvPr/>
        </p:nvSpPr>
        <p:spPr>
          <a:xfrm>
            <a:off x="304800" y="1104848"/>
            <a:ext cx="8223031" cy="2392963"/>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همان‌طور که گفته شده به تفصیل امری همراه با حکم الهی خیر گفته می‌شود. در این صورت مراحل تفصیل خیر در مراحل بلوغ وابسته به دو مسأله است: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مسأله اول:‌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تفصیلی که متناسب با آن دوره رخ داده است.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مسأله دوم: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مجرای حکم الهی که در هر دوره متناسب با همان دوره است.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22523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10400" y="990600"/>
            <a:ext cx="1752600" cy="2893100"/>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a:t>
            </a:r>
            <a:endParaRPr lang="en-US" sz="2600" dirty="0">
              <a:solidFill>
                <a:srgbClr val="0070C0"/>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endParaRPr lang="fa-IR" sz="2600" b="1" dirty="0">
              <a:solidFill>
                <a:srgbClr val="F79646">
                  <a:lumMod val="75000"/>
                </a:srgb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p>
          <a:p>
            <a:r>
              <a:rPr lang="fa-IR" sz="2600" b="1" dirty="0">
                <a:solidFill>
                  <a:srgbClr val="F79646">
                    <a:lumMod val="75000"/>
                  </a:srgbClr>
                </a:solidFill>
                <a:latin typeface="Adobe Arabic" pitchFamily="18" charset="-78"/>
                <a:cs typeface="Adobe Arabic" pitchFamily="18" charset="-78"/>
              </a:rPr>
              <a:t>فصل سوم:</a:t>
            </a:r>
          </a:p>
          <a:p>
            <a:r>
              <a:rPr lang="fa-IR" sz="2600" b="1" dirty="0">
                <a:solidFill>
                  <a:srgbClr val="F79646">
                    <a:lumMod val="75000"/>
                  </a:srgbClr>
                </a:solidFill>
                <a:latin typeface="Adobe Arabic" pitchFamily="18" charset="-78"/>
                <a:cs typeface="Adobe Arabic" pitchFamily="18" charset="-78"/>
              </a:rPr>
              <a:t>فصل چهارم:</a:t>
            </a: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endParaRPr lang="en-US" sz="2600" b="1" dirty="0">
              <a:solidFill>
                <a:srgbClr val="F79646">
                  <a:lumMod val="75000"/>
                </a:srgb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endParaRPr lang="en-US" sz="2600" dirty="0">
              <a:solidFill>
                <a:srgbClr val="0070C0"/>
              </a:solidFill>
              <a:latin typeface="Adobe Arabic" pitchFamily="18" charset="-78"/>
              <a:cs typeface="Adobe Arabic" pitchFamily="18" charset="-78"/>
            </a:endParaRPr>
          </a:p>
        </p:txBody>
      </p:sp>
      <p:sp>
        <p:nvSpPr>
          <p:cNvPr id="11" name="TextBox 10"/>
          <p:cNvSpPr txBox="1"/>
          <p:nvPr/>
        </p:nvSpPr>
        <p:spPr>
          <a:xfrm>
            <a:off x="3810000" y="990600"/>
            <a:ext cx="3429000" cy="2893100"/>
          </a:xfrm>
          <a:prstGeom prst="rect">
            <a:avLst/>
          </a:prstGeom>
          <a:noFill/>
        </p:spPr>
        <p:txBody>
          <a:bodyPr wrap="square" rtlCol="0">
            <a:spAutoFit/>
          </a:bodyPr>
          <a:lstStyle/>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ساختار‌شناسی</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شر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تفصیل</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ترجیح</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تعیین</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گزینش</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اختیار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تحقق</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نظام</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9" name="Oval 8">
            <a:hlinkClick r:id="rId3" action="ppaction://hlinksldjump"/>
          </p:cNvPr>
          <p:cNvSpPr/>
          <p:nvPr/>
        </p:nvSpPr>
        <p:spPr>
          <a:xfrm>
            <a:off x="8805693" y="117459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Oval 18">
            <a:hlinkClick r:id="" action="ppaction://noaction"/>
          </p:cNvPr>
          <p:cNvSpPr/>
          <p:nvPr/>
        </p:nvSpPr>
        <p:spPr>
          <a:xfrm>
            <a:off x="8805693" y="157232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8805693" y="1966334"/>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8805693" y="236405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8805693" y="2761785"/>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8805693" y="315951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8802645" y="3557235"/>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Tree>
    <p:extLst>
      <p:ext uri="{BB962C8B-B14F-4D97-AF65-F5344CB8AC3E}">
        <p14:creationId xmlns:p14="http://schemas.microsoft.com/office/powerpoint/2010/main" val="42245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0" nodeType="after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500"/>
                            </p:stCondLst>
                            <p:childTnLst>
                              <p:par>
                                <p:cTn id="27" presetID="2" presetClass="entr" presetSubtype="2" fill="hold"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500"/>
                            </p:stCondLst>
                            <p:childTnLst>
                              <p:par>
                                <p:cTn id="44" presetID="2" presetClass="entr" presetSubtype="2" fill="hold" nodeType="after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48" fill="hold">
                            <p:stCondLst>
                              <p:cond delay="1000"/>
                            </p:stCondLst>
                            <p:childTnLst>
                              <p:par>
                                <p:cTn id="49" presetID="2" presetClass="entr" presetSubtype="2" fill="hold" nodeType="after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 calcmode="lin" valueType="num">
                                      <p:cBhvr additive="base">
                                        <p:cTn id="51"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 calcmode="lin" valueType="num">
                                      <p:cBhvr additive="base">
                                        <p:cTn id="6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 presetClass="entr" presetSubtype="2" fill="hold" nodeType="afterEffect">
                                  <p:stCondLst>
                                    <p:cond delay="0"/>
                                  </p:stCondLst>
                                  <p:childTnLst>
                                    <p:set>
                                      <p:cBhvr>
                                        <p:cTn id="67" dur="1" fill="hold">
                                          <p:stCondLst>
                                            <p:cond delay="0"/>
                                          </p:stCondLst>
                                        </p:cTn>
                                        <p:tgtEl>
                                          <p:spTgt spid="11">
                                            <p:txEl>
                                              <p:pRg st="2" end="2"/>
                                            </p:txEl>
                                          </p:spTgt>
                                        </p:tgtEl>
                                        <p:attrNameLst>
                                          <p:attrName>style.visibility</p:attrName>
                                        </p:attrNameLst>
                                      </p:cBhvr>
                                      <p:to>
                                        <p:strVal val="visible"/>
                                      </p:to>
                                    </p:set>
                                    <p:anim calcmode="lin" valueType="num">
                                      <p:cBhvr additive="base">
                                        <p:cTn id="68"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500" fill="hold"/>
                                        <p:tgtEl>
                                          <p:spTgt spid="21"/>
                                        </p:tgtEl>
                                        <p:attrNameLst>
                                          <p:attrName>ppt_w</p:attrName>
                                        </p:attrNameLst>
                                      </p:cBhvr>
                                      <p:tavLst>
                                        <p:tav tm="0">
                                          <p:val>
                                            <p:fltVal val="0"/>
                                          </p:val>
                                        </p:tav>
                                        <p:tav tm="100000">
                                          <p:val>
                                            <p:strVal val="#ppt_w"/>
                                          </p:val>
                                        </p:tav>
                                      </p:tavLst>
                                    </p:anim>
                                    <p:anim calcmode="lin" valueType="num">
                                      <p:cBhvr>
                                        <p:cTn id="75" dur="500" fill="hold"/>
                                        <p:tgtEl>
                                          <p:spTgt spid="21"/>
                                        </p:tgtEl>
                                        <p:attrNameLst>
                                          <p:attrName>ppt_h</p:attrName>
                                        </p:attrNameLst>
                                      </p:cBhvr>
                                      <p:tavLst>
                                        <p:tav tm="0">
                                          <p:val>
                                            <p:fltVal val="0"/>
                                          </p:val>
                                        </p:tav>
                                        <p:tav tm="100000">
                                          <p:val>
                                            <p:strVal val="#ppt_h"/>
                                          </p:val>
                                        </p:tav>
                                      </p:tavLst>
                                    </p:anim>
                                    <p:animEffect transition="in" filter="fade">
                                      <p:cBhvr>
                                        <p:cTn id="76" dur="500"/>
                                        <p:tgtEl>
                                          <p:spTgt spid="21"/>
                                        </p:tgtEl>
                                      </p:cBhvr>
                                    </p:animEffect>
                                  </p:childTnLst>
                                </p:cTn>
                              </p:par>
                            </p:childTnLst>
                          </p:cTn>
                        </p:par>
                        <p:par>
                          <p:cTn id="77" fill="hold">
                            <p:stCondLst>
                              <p:cond delay="500"/>
                            </p:stCondLst>
                            <p:childTnLst>
                              <p:par>
                                <p:cTn id="78" presetID="2" presetClass="entr" presetSubtype="2" fill="hold" nodeType="after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 calcmode="lin" valueType="num">
                                      <p:cBhvr additive="base">
                                        <p:cTn id="80"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2" presetClass="entr" presetSubtype="2" fill="hold" nodeType="afterEffect">
                                  <p:stCondLst>
                                    <p:cond delay="0"/>
                                  </p:stCondLst>
                                  <p:childTnLst>
                                    <p:set>
                                      <p:cBhvr>
                                        <p:cTn id="84" dur="1" fill="hold">
                                          <p:stCondLst>
                                            <p:cond delay="0"/>
                                          </p:stCondLst>
                                        </p:cTn>
                                        <p:tgtEl>
                                          <p:spTgt spid="11">
                                            <p:txEl>
                                              <p:pRg st="3" end="3"/>
                                            </p:txEl>
                                          </p:spTgt>
                                        </p:tgtEl>
                                        <p:attrNameLst>
                                          <p:attrName>style.visibility</p:attrName>
                                        </p:attrNameLst>
                                      </p:cBhvr>
                                      <p:to>
                                        <p:strVal val="visible"/>
                                      </p:to>
                                    </p:set>
                                    <p:anim calcmode="lin" valueType="num">
                                      <p:cBhvr additive="base">
                                        <p:cTn id="85"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500"/>
                            </p:stCondLst>
                            <p:childTnLst>
                              <p:par>
                                <p:cTn id="95" presetID="2" presetClass="entr" presetSubtype="2" fill="hold" nodeType="afterEffect">
                                  <p:stCondLst>
                                    <p:cond delay="0"/>
                                  </p:stCondLst>
                                  <p:childTnLst>
                                    <p:set>
                                      <p:cBhvr>
                                        <p:cTn id="96" dur="1" fill="hold">
                                          <p:stCondLst>
                                            <p:cond delay="0"/>
                                          </p:stCondLst>
                                        </p:cTn>
                                        <p:tgtEl>
                                          <p:spTgt spid="4">
                                            <p:txEl>
                                              <p:pRg st="4" end="4"/>
                                            </p:txEl>
                                          </p:spTgt>
                                        </p:tgtEl>
                                        <p:attrNameLst>
                                          <p:attrName>style.visibility</p:attrName>
                                        </p:attrNameLst>
                                      </p:cBhvr>
                                      <p:to>
                                        <p:strVal val="visible"/>
                                      </p:to>
                                    </p:set>
                                    <p:anim calcmode="lin" valueType="num">
                                      <p:cBhvr additive="base">
                                        <p:cTn id="9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99" fill="hold">
                            <p:stCondLst>
                              <p:cond delay="1000"/>
                            </p:stCondLst>
                            <p:childTnLst>
                              <p:par>
                                <p:cTn id="100" presetID="2" presetClass="entr" presetSubtype="2" fill="hold" nodeType="afterEffect">
                                  <p:stCondLst>
                                    <p:cond delay="0"/>
                                  </p:stCondLst>
                                  <p:childTnLst>
                                    <p:set>
                                      <p:cBhvr>
                                        <p:cTn id="101" dur="1" fill="hold">
                                          <p:stCondLst>
                                            <p:cond delay="0"/>
                                          </p:stCondLst>
                                        </p:cTn>
                                        <p:tgtEl>
                                          <p:spTgt spid="11">
                                            <p:txEl>
                                              <p:pRg st="4" end="4"/>
                                            </p:txEl>
                                          </p:spTgt>
                                        </p:tgtEl>
                                        <p:attrNameLst>
                                          <p:attrName>style.visibility</p:attrName>
                                        </p:attrNameLst>
                                      </p:cBhvr>
                                      <p:to>
                                        <p:strVal val="visible"/>
                                      </p:to>
                                    </p:set>
                                    <p:anim calcmode="lin" valueType="num">
                                      <p:cBhvr additive="base">
                                        <p:cTn id="102"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500"/>
                            </p:stCondLst>
                            <p:childTnLst>
                              <p:par>
                                <p:cTn id="112" presetID="2" presetClass="entr" presetSubtype="2" fill="hold" nodeType="afterEffect">
                                  <p:stCondLst>
                                    <p:cond delay="0"/>
                                  </p:stCondLst>
                                  <p:childTnLst>
                                    <p:set>
                                      <p:cBhvr>
                                        <p:cTn id="113" dur="1" fill="hold">
                                          <p:stCondLst>
                                            <p:cond delay="0"/>
                                          </p:stCondLst>
                                        </p:cTn>
                                        <p:tgtEl>
                                          <p:spTgt spid="4">
                                            <p:txEl>
                                              <p:pRg st="5" end="5"/>
                                            </p:txEl>
                                          </p:spTgt>
                                        </p:tgtEl>
                                        <p:attrNameLst>
                                          <p:attrName>style.visibility</p:attrName>
                                        </p:attrNameLst>
                                      </p:cBhvr>
                                      <p:to>
                                        <p:strVal val="visible"/>
                                      </p:to>
                                    </p:set>
                                    <p:anim calcmode="lin" valueType="num">
                                      <p:cBhvr additive="base">
                                        <p:cTn id="114"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115"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116" fill="hold">
                            <p:stCondLst>
                              <p:cond delay="1000"/>
                            </p:stCondLst>
                            <p:childTnLst>
                              <p:par>
                                <p:cTn id="117" presetID="2" presetClass="entr" presetSubtype="2" fill="hold" nodeType="afterEffect">
                                  <p:stCondLst>
                                    <p:cond delay="0"/>
                                  </p:stCondLst>
                                  <p:childTnLst>
                                    <p:set>
                                      <p:cBhvr>
                                        <p:cTn id="118" dur="1" fill="hold">
                                          <p:stCondLst>
                                            <p:cond delay="0"/>
                                          </p:stCondLst>
                                        </p:cTn>
                                        <p:tgtEl>
                                          <p:spTgt spid="11">
                                            <p:txEl>
                                              <p:pRg st="5" end="5"/>
                                            </p:txEl>
                                          </p:spTgt>
                                        </p:tgtEl>
                                        <p:attrNameLst>
                                          <p:attrName>style.visibility</p:attrName>
                                        </p:attrNameLst>
                                      </p:cBhvr>
                                      <p:to>
                                        <p:strVal val="visible"/>
                                      </p:to>
                                    </p:set>
                                    <p:anim calcmode="lin" valueType="num">
                                      <p:cBhvr additive="base">
                                        <p:cTn id="119" dur="50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500"/>
                            </p:stCondLst>
                            <p:childTnLst>
                              <p:par>
                                <p:cTn id="129" presetID="2" presetClass="entr" presetSubtype="2" fill="hold" nodeType="afterEffect">
                                  <p:stCondLst>
                                    <p:cond delay="0"/>
                                  </p:stCondLst>
                                  <p:childTnLst>
                                    <p:set>
                                      <p:cBhvr>
                                        <p:cTn id="130" dur="1" fill="hold">
                                          <p:stCondLst>
                                            <p:cond delay="0"/>
                                          </p:stCondLst>
                                        </p:cTn>
                                        <p:tgtEl>
                                          <p:spTgt spid="4">
                                            <p:txEl>
                                              <p:pRg st="6" end="6"/>
                                            </p:txEl>
                                          </p:spTgt>
                                        </p:tgtEl>
                                        <p:attrNameLst>
                                          <p:attrName>style.visibility</p:attrName>
                                        </p:attrNameLst>
                                      </p:cBhvr>
                                      <p:to>
                                        <p:strVal val="visible"/>
                                      </p:to>
                                    </p:set>
                                    <p:anim calcmode="lin" valueType="num">
                                      <p:cBhvr additive="base">
                                        <p:cTn id="13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133" fill="hold">
                            <p:stCondLst>
                              <p:cond delay="1000"/>
                            </p:stCondLst>
                            <p:childTnLst>
                              <p:par>
                                <p:cTn id="134" presetID="2" presetClass="entr" presetSubtype="2" fill="hold" nodeType="afterEffect">
                                  <p:stCondLst>
                                    <p:cond delay="0"/>
                                  </p:stCondLst>
                                  <p:childTnLst>
                                    <p:set>
                                      <p:cBhvr>
                                        <p:cTn id="135" dur="1" fill="hold">
                                          <p:stCondLst>
                                            <p:cond delay="0"/>
                                          </p:stCondLst>
                                        </p:cTn>
                                        <p:tgtEl>
                                          <p:spTgt spid="11">
                                            <p:txEl>
                                              <p:pRg st="6" end="6"/>
                                            </p:txEl>
                                          </p:spTgt>
                                        </p:tgtEl>
                                        <p:attrNameLst>
                                          <p:attrName>style.visibility</p:attrName>
                                        </p:attrNameLst>
                                      </p:cBhvr>
                                      <p:to>
                                        <p:strVal val="visible"/>
                                      </p:to>
                                    </p:set>
                                    <p:anim calcmode="lin" valueType="num">
                                      <p:cBhvr additive="base">
                                        <p:cTn id="136"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137"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2" grpId="0" animBg="1"/>
      <p:bldP spid="23" grpId="0" animBg="1"/>
      <p:bldP spid="13" grpId="0" animBg="1"/>
      <p:bldP spid="15" grpId="0" animBg="1"/>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346200" y="-4782"/>
            <a:ext cx="4444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خیردر دوره های بلوغ</a:t>
            </a:r>
            <a:endParaRPr lang="en-US" sz="2600" dirty="0">
              <a:solidFill>
                <a:schemeClr val="accent1">
                  <a:lumMod val="75000"/>
                </a:schemeClr>
              </a:solidFill>
              <a:latin typeface="Adobe Arabic" pitchFamily="18" charset="-78"/>
              <a:cs typeface="Adobe Arabic"/>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153887" y="19224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4"/>
          <p:cNvSpPr/>
          <p:nvPr/>
        </p:nvSpPr>
        <p:spPr>
          <a:xfrm>
            <a:off x="165100" y="1090324"/>
            <a:ext cx="8362731" cy="1012585"/>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بر این اساس می‌توان تفصیل خیر را در دوره‌های بلوغ به صورت زیر بیان کرد: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45" name="Oval 44"/>
          <p:cNvSpPr/>
          <p:nvPr/>
        </p:nvSpPr>
        <p:spPr>
          <a:xfrm>
            <a:off x="8559362" y="248691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4000" y="2330877"/>
            <a:ext cx="8273831" cy="3313215"/>
          </a:xfrm>
          <a:prstGeom prst="rect">
            <a:avLst/>
          </a:prstGeom>
        </p:spPr>
        <p:txBody>
          <a:bodyPr wrap="square">
            <a:spAutoFit/>
          </a:bodyPr>
          <a:lstStyle/>
          <a:p>
            <a:pPr algn="just">
              <a:lnSpc>
                <a:spcPct val="115000"/>
              </a:lnSpc>
              <a:tabLst>
                <a:tab pos="5731510" algn="l"/>
              </a:tabLst>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تفصیل خیر در دوره اول بلوغ:</a:t>
            </a:r>
            <a:endParaRPr lang="en-US" sz="2600" dirty="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این دوره حکم الهی توسط ولیّ به صورت تفصیل یافته اجرا می‌شود و طفل هیچ‌گونه اختیاری در این زمینه ندارد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pPr algn="just">
              <a:lnSpc>
                <a:spcPct val="115000"/>
              </a:lnSpc>
              <a:tabLst>
                <a:tab pos="5731510" algn="l"/>
              </a:tabLst>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تفصیل خیر در دوره دوم بلوغ:</a:t>
            </a:r>
            <a:endParaRPr lang="en-US" sz="2600" dirty="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این دوره حکم خدا توسط والدین به کودک القا می‌شود و سعی می‌شود تا کودک این حکم را بر خود تلقین نموده خود را برای انجام آن رام سازد.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18" name="Oval 17"/>
          <p:cNvSpPr/>
          <p:nvPr/>
        </p:nvSpPr>
        <p:spPr>
          <a:xfrm>
            <a:off x="8571624" y="429816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54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346200" y="-4782"/>
            <a:ext cx="4444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خیردر دوره های بلوغ</a:t>
            </a:r>
            <a:endParaRPr lang="en-US" sz="2600" dirty="0">
              <a:solidFill>
                <a:schemeClr val="accent1">
                  <a:lumMod val="75000"/>
                </a:schemeClr>
              </a:solidFill>
              <a:latin typeface="Adobe Arabic" pitchFamily="18" charset="-78"/>
              <a:cs typeface="Adobe Arabic"/>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153887" y="19224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45" name="Oval 44"/>
          <p:cNvSpPr/>
          <p:nvPr/>
        </p:nvSpPr>
        <p:spPr>
          <a:xfrm>
            <a:off x="8593434" y="115341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54000" y="1012929"/>
            <a:ext cx="8273831" cy="4493538"/>
          </a:xfrm>
          <a:prstGeom prst="rect">
            <a:avLst/>
          </a:prstGeom>
        </p:spPr>
        <p:txBody>
          <a:bodyPr wrap="square">
            <a:spAutoFit/>
          </a:bodyPr>
          <a:lstStyle/>
          <a:p>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تفصیل خیر در دوره سوم بلوغ </a:t>
            </a: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accent6">
                  <a:lumMod val="75000"/>
                </a:schemeClr>
              </a:solidFill>
              <a:latin typeface="Calibri" panose="020F0502020204030204" pitchFamily="34" charset="0"/>
              <a:ea typeface="Calibri" panose="020F0502020204030204" pitchFamily="34" charset="0"/>
              <a:cs typeface="Adobe Arabic"/>
            </a:endParaRPr>
          </a:p>
          <a:p>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این دوره حکم خدا توسط علما و توسط احکام شرعی و با مدد عقل کشف می‌شود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p>
          <a:p>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تفصیل خیر دوره چهارم بلوغ </a:t>
            </a: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accent6">
                  <a:lumMod val="75000"/>
                </a:schemeClr>
              </a:solidFill>
              <a:latin typeface="Calibri" panose="020F0502020204030204" pitchFamily="34" charset="0"/>
              <a:ea typeface="Calibri" panose="020F0502020204030204" pitchFamily="34" charset="0"/>
              <a:cs typeface="Adobe Arabic"/>
            </a:endParaRPr>
          </a:p>
          <a:p>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این دوره حکم خدا توسط علما و توسط احکام شرعی و بر پایه مکارم اخلاق کشف می‌شود. </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تفصیل خیر در دوره پنجم بلوغ </a:t>
            </a: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accent6">
                  <a:lumMod val="75000"/>
                </a:schemeClr>
              </a:solidFill>
              <a:latin typeface="Calibri" panose="020F0502020204030204" pitchFamily="34" charset="0"/>
              <a:ea typeface="Calibri" panose="020F0502020204030204" pitchFamily="34" charset="0"/>
              <a:cs typeface="Adobe Arabic"/>
            </a:endParaRPr>
          </a:p>
          <a:p>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این دوره حکم خدا توسط علما و توسط احکام شرعی و یا توسط خود فرد با اتکای به آیات و روایات نورانی کشف می‌شود.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18" name="Oval 17"/>
          <p:cNvSpPr/>
          <p:nvPr/>
        </p:nvSpPr>
        <p:spPr>
          <a:xfrm>
            <a:off x="8593434" y="272022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549203" y="431921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0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right)">
                                      <p:cBhvr>
                                        <p:cTn id="14" dur="500"/>
                                        <p:tgtEl>
                                          <p:spTgt spid="4">
                                            <p:txEl>
                                              <p:pRg st="0" end="0"/>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righ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right)">
                                      <p:cBhvr>
                                        <p:cTn id="29" dur="500"/>
                                        <p:tgtEl>
                                          <p:spTgt spid="4">
                                            <p:txEl>
                                              <p:pRg st="3" end="3"/>
                                            </p:txEl>
                                          </p:spTgt>
                                        </p:tgtEl>
                                      </p:cBhvr>
                                    </p:animEffect>
                                  </p:childTnLst>
                                </p:cTn>
                              </p:par>
                              <p:par>
                                <p:cTn id="30" presetID="22" presetClass="entr" presetSubtype="2"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righ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wipe(right)">
                                      <p:cBhvr>
                                        <p:cTn id="44" dur="500"/>
                                        <p:tgtEl>
                                          <p:spTgt spid="4">
                                            <p:txEl>
                                              <p:pRg st="6" end="6"/>
                                            </p:txEl>
                                          </p:spTgt>
                                        </p:tgtEl>
                                      </p:cBhvr>
                                    </p:animEffect>
                                  </p:childTnLst>
                                </p:cTn>
                              </p:par>
                              <p:par>
                                <p:cTn id="45" presetID="22" presetClass="entr" presetSubtype="2"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wipe(right)">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990600" y="-4782"/>
            <a:ext cx="4800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accent1">
                  <a:lumMod val="75000"/>
                </a:schemeClr>
              </a:solidFill>
              <a:latin typeface="Adobe Arabic" pitchFamily="18" charset="-78"/>
              <a:cs typeface="Adobe Arabic"/>
            </a:endParaRPr>
          </a:p>
          <a:p>
            <a:r>
              <a:rPr lang="ar-SA" sz="2600" dirty="0" smtClean="0">
                <a:solidFill>
                  <a:schemeClr val="accent1">
                    <a:lumMod val="75000"/>
                  </a:schemeClr>
                </a:solidFill>
                <a:latin typeface="Adobe Arabic" pitchFamily="18" charset="-78"/>
                <a:cs typeface="Adobe Arabic"/>
              </a:rPr>
              <a:t>مهارت‌های </a:t>
            </a:r>
            <a:r>
              <a:rPr lang="ar-SA" sz="2600" dirty="0">
                <a:solidFill>
                  <a:schemeClr val="accent1">
                    <a:lumMod val="75000"/>
                  </a:schemeClr>
                </a:solidFill>
                <a:latin typeface="Adobe Arabic" pitchFamily="18" charset="-78"/>
                <a:cs typeface="Adobe Arabic"/>
              </a:rPr>
              <a:t>تفصیل خیر در دوره‌های بلوغ </a:t>
            </a:r>
            <a:endParaRPr lang="en-US" sz="2600" dirty="0">
              <a:solidFill>
                <a:schemeClr val="accent1">
                  <a:lumMod val="75000"/>
                </a:schemeClr>
              </a:solidFill>
              <a:latin typeface="Adobe Arabic" pitchFamily="18" charset="-78"/>
              <a:cs typeface="Adobe Arabic"/>
            </a:endParaRPr>
          </a:p>
          <a:p>
            <a:pPr algn="r" rtl="1"/>
            <a:endParaRPr lang="en-US" sz="2600" dirty="0">
              <a:solidFill>
                <a:schemeClr val="accent1">
                  <a:lumMod val="75000"/>
                </a:schemeClr>
              </a:solidFill>
              <a:latin typeface="Adobe Arabic" pitchFamily="18" charset="-78"/>
              <a:cs typeface="Adobe Arabic"/>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7" name="Rectangle 2"/>
          <p:cNvSpPr>
            <a:spLocks noChangeArrowheads="1"/>
          </p:cNvSpPr>
          <p:nvPr/>
        </p:nvSpPr>
        <p:spPr bwMode="auto">
          <a:xfrm>
            <a:off x="-1906409" y="1524000"/>
            <a:ext cx="1811814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a-IR"/>
          </a:p>
        </p:txBody>
      </p:sp>
      <p:sp>
        <p:nvSpPr>
          <p:cNvPr id="27" name="Oval 26"/>
          <p:cNvSpPr/>
          <p:nvPr/>
        </p:nvSpPr>
        <p:spPr>
          <a:xfrm>
            <a:off x="8527831" y="1303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a:spLocks noChangeArrowheads="1"/>
          </p:cNvSpPr>
          <p:nvPr/>
        </p:nvSpPr>
        <p:spPr bwMode="auto">
          <a:xfrm>
            <a:off x="-54655" y="16969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5" name="Rectangle 7"/>
          <p:cNvSpPr>
            <a:spLocks noChangeArrowheads="1"/>
          </p:cNvSpPr>
          <p:nvPr/>
        </p:nvSpPr>
        <p:spPr bwMode="auto">
          <a:xfrm>
            <a:off x="-153887" y="19224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1"/>
          <p:cNvSpPr/>
          <p:nvPr/>
        </p:nvSpPr>
        <p:spPr>
          <a:xfrm>
            <a:off x="304800" y="1104848"/>
            <a:ext cx="8223031" cy="2893100"/>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a:rPr>
              <a:t>بر اساس آنچه از تفصیل خیر بیان شد به کارگیری شیوه‌های تفصیل و نیز به‌دست آوردن حکم آنچه تفصیل داده شده است موجب شناخت خیر می‌شود. بهره‌مندی بهینه و سریع از شیوه‌های تفصیل و به‌دست آوردن حکم را می‌توان در قالب «مهارت‌های تفصیل خیر» بررسی کرد. در مهارت‌های تفصیل خیر سرعت و دقت به کارگیری شیوه‌ها و به‌دست آوردن حکم مد نظر است و بسیار متکی به عملکرد فرد است. بر همین اساس مهارت‌های تفصیل خیر در دوره‌های بلوغ متفاوت خواهد بود.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56369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3664462" y="802420"/>
            <a:ext cx="4730782"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مهارت‌های تفصیل خیر در دوره اول بلوغ:</a:t>
            </a:r>
          </a:p>
        </p:txBody>
      </p:sp>
      <p:sp>
        <p:nvSpPr>
          <p:cNvPr id="8" name="Rectangle 3"/>
          <p:cNvSpPr>
            <a:spLocks noChangeArrowheads="1"/>
          </p:cNvSpPr>
          <p:nvPr/>
        </p:nvSpPr>
        <p:spPr bwMode="auto">
          <a:xfrm>
            <a:off x="2882900" y="52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3" name="Group 12"/>
          <p:cNvGrpSpPr/>
          <p:nvPr/>
        </p:nvGrpSpPr>
        <p:grpSpPr>
          <a:xfrm>
            <a:off x="730955" y="1576045"/>
            <a:ext cx="7873075" cy="4203334"/>
            <a:chOff x="1110071" y="1385504"/>
            <a:chExt cx="7873075" cy="4203334"/>
          </a:xfrm>
        </p:grpSpPr>
        <p:grpSp>
          <p:nvGrpSpPr>
            <p:cNvPr id="32" name="Group 31"/>
            <p:cNvGrpSpPr/>
            <p:nvPr/>
          </p:nvGrpSpPr>
          <p:grpSpPr>
            <a:xfrm>
              <a:off x="1110071" y="2641371"/>
              <a:ext cx="6192429" cy="2947467"/>
              <a:chOff x="1638699" y="3096333"/>
              <a:chExt cx="6192429" cy="2947467"/>
            </a:xfrm>
          </p:grpSpPr>
          <p:sp>
            <p:nvSpPr>
              <p:cNvPr id="23" name="Oval 22"/>
              <p:cNvSpPr/>
              <p:nvPr/>
            </p:nvSpPr>
            <p:spPr>
              <a:xfrm>
                <a:off x="2173125" y="3221554"/>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1752999" y="5197469"/>
                <a:ext cx="5981748"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4536863" y="1963814"/>
                <a:ext cx="414019" cy="5981747"/>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5329534" y="3096333"/>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3762614" y="3895228"/>
                <a:ext cx="1566920" cy="19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19141" y="3384018"/>
                <a:ext cx="1051890" cy="1077218"/>
              </a:xfrm>
              <a:prstGeom prst="rect">
                <a:avLst/>
              </a:prstGeom>
              <a:noFill/>
            </p:spPr>
            <p:txBody>
              <a:bodyPr wrap="none" rtlCol="1">
                <a:spAutoFit/>
              </a:bodyPr>
              <a:lstStyle/>
              <a:p>
                <a:pPr algn="ctr"/>
                <a:r>
                  <a:rPr lang="fa-IR" sz="1600" b="1" dirty="0">
                    <a:solidFill>
                      <a:schemeClr val="accent6">
                        <a:lumMod val="50000"/>
                      </a:schemeClr>
                    </a:solidFill>
                  </a:rPr>
                  <a:t>متمایز دیدن </a:t>
                </a:r>
              </a:p>
              <a:p>
                <a:pPr algn="ctr"/>
                <a:r>
                  <a:rPr lang="fa-IR" sz="1600" b="1" dirty="0">
                    <a:solidFill>
                      <a:schemeClr val="accent6">
                        <a:lumMod val="50000"/>
                      </a:schemeClr>
                    </a:solidFill>
                  </a:rPr>
                  <a:t>وجوه </a:t>
                </a:r>
              </a:p>
              <a:p>
                <a:pPr algn="ctr"/>
                <a:r>
                  <a:rPr lang="fa-IR" sz="1600" b="1" dirty="0">
                    <a:solidFill>
                      <a:schemeClr val="accent6">
                        <a:lumMod val="50000"/>
                      </a:schemeClr>
                    </a:solidFill>
                  </a:rPr>
                  <a:t>موضوعات </a:t>
                </a:r>
              </a:p>
              <a:p>
                <a:pPr algn="ctr"/>
                <a:r>
                  <a:rPr lang="fa-IR" sz="1600" b="1" dirty="0" smtClean="0">
                    <a:solidFill>
                      <a:schemeClr val="accent6">
                        <a:lumMod val="50000"/>
                      </a:schemeClr>
                    </a:solidFill>
                  </a:rPr>
                  <a:t>حسی </a:t>
                </a:r>
                <a:endParaRPr lang="fa-IR" sz="1600" b="1" dirty="0">
                  <a:solidFill>
                    <a:schemeClr val="accent6">
                      <a:lumMod val="50000"/>
                    </a:schemeClr>
                  </a:solidFill>
                </a:endParaRPr>
              </a:p>
            </p:txBody>
          </p:sp>
          <p:sp>
            <p:nvSpPr>
              <p:cNvPr id="47" name="TextBox 46"/>
              <p:cNvSpPr txBox="1"/>
              <p:nvPr/>
            </p:nvSpPr>
            <p:spPr>
              <a:xfrm>
                <a:off x="1638699" y="5179905"/>
                <a:ext cx="6192429"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حسی+ تمایز در انواع حواس+کشف انواع محسوسات</a:t>
                </a:r>
                <a:endParaRPr lang="fa-IR" sz="2000" b="1" dirty="0">
                  <a:solidFill>
                    <a:schemeClr val="accent6">
                      <a:lumMod val="50000"/>
                    </a:schemeClr>
                  </a:solidFill>
                </a:endParaRPr>
              </a:p>
            </p:txBody>
          </p:sp>
          <p:sp>
            <p:nvSpPr>
              <p:cNvPr id="48" name="TextBox 47"/>
              <p:cNvSpPr txBox="1"/>
              <p:nvPr/>
            </p:nvSpPr>
            <p:spPr>
              <a:xfrm>
                <a:off x="3728136" y="4023761"/>
                <a:ext cx="1355458" cy="584775"/>
              </a:xfrm>
              <a:prstGeom prst="rect">
                <a:avLst/>
              </a:prstGeom>
              <a:noFill/>
            </p:spPr>
            <p:txBody>
              <a:bodyPr wrap="square" rtlCol="1">
                <a:spAutoFit/>
              </a:bodyPr>
              <a:lstStyle/>
              <a:p>
                <a:pPr algn="ctr"/>
                <a:r>
                  <a:rPr lang="fa-IR" sz="1600" b="1" dirty="0" smtClean="0">
                    <a:solidFill>
                      <a:schemeClr val="accent6">
                        <a:lumMod val="50000"/>
                      </a:schemeClr>
                    </a:solidFill>
                  </a:rPr>
                  <a:t>مشاهده حسی</a:t>
                </a:r>
              </a:p>
              <a:p>
                <a:pPr algn="ctr"/>
                <a:endParaRPr lang="fa-IR" sz="1600" b="1" dirty="0">
                  <a:solidFill>
                    <a:schemeClr val="accent6">
                      <a:lumMod val="50000"/>
                    </a:schemeClr>
                  </a:solidFill>
                </a:endParaRPr>
              </a:p>
            </p:txBody>
          </p:sp>
        </p:grpSp>
        <p:sp>
          <p:nvSpPr>
            <p:cNvPr id="12" name="Right Arrow 11"/>
            <p:cNvSpPr/>
            <p:nvPr/>
          </p:nvSpPr>
          <p:spPr>
            <a:xfrm rot="8029744">
              <a:off x="6262799" y="2639236"/>
              <a:ext cx="658253" cy="320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6731391" y="1385504"/>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2" name="TextBox 41"/>
            <p:cNvSpPr txBox="1"/>
            <p:nvPr/>
          </p:nvSpPr>
          <p:spPr>
            <a:xfrm>
              <a:off x="6762929" y="1613443"/>
              <a:ext cx="1079142" cy="584775"/>
            </a:xfrm>
            <a:prstGeom prst="rect">
              <a:avLst/>
            </a:prstGeom>
            <a:noFill/>
          </p:spPr>
          <p:txBody>
            <a:bodyPr wrap="none" rtlCol="1">
              <a:spAutoFit/>
            </a:bodyPr>
            <a:lstStyle/>
            <a:p>
              <a:pPr algn="ctr"/>
              <a:r>
                <a:rPr lang="fa-IR" sz="1600" b="1" dirty="0" smtClean="0">
                  <a:solidFill>
                    <a:schemeClr val="accent6">
                      <a:lumMod val="50000"/>
                    </a:schemeClr>
                  </a:solidFill>
                </a:rPr>
                <a:t>والدین مجری</a:t>
              </a:r>
            </a:p>
            <a:p>
              <a:pPr algn="ctr"/>
              <a:r>
                <a:rPr lang="fa-IR" sz="1600" b="1" dirty="0" smtClean="0">
                  <a:solidFill>
                    <a:schemeClr val="accent6">
                      <a:lumMod val="50000"/>
                    </a:schemeClr>
                  </a:solidFill>
                </a:rPr>
                <a:t>حکم الهی</a:t>
              </a:r>
              <a:endParaRPr lang="fa-IR" sz="1600" b="1" dirty="0">
                <a:solidFill>
                  <a:schemeClr val="accent6">
                    <a:lumMod val="50000"/>
                  </a:schemeClr>
                </a:solidFill>
              </a:endParaRPr>
            </a:p>
          </p:txBody>
        </p:sp>
        <p:sp>
          <p:nvSpPr>
            <p:cNvPr id="43" name="Right Arrow 42"/>
            <p:cNvSpPr/>
            <p:nvPr/>
          </p:nvSpPr>
          <p:spPr>
            <a:xfrm rot="10618323">
              <a:off x="6848694" y="3400740"/>
              <a:ext cx="453805" cy="3029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Right Arrow 44"/>
            <p:cNvSpPr/>
            <p:nvPr/>
          </p:nvSpPr>
          <p:spPr>
            <a:xfrm rot="10800000">
              <a:off x="7442199" y="4574252"/>
              <a:ext cx="489495" cy="3272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7224989" y="2879727"/>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9" name="TextBox 48"/>
            <p:cNvSpPr txBox="1"/>
            <p:nvPr/>
          </p:nvSpPr>
          <p:spPr>
            <a:xfrm>
              <a:off x="7307316" y="3086658"/>
              <a:ext cx="1000594" cy="830997"/>
            </a:xfrm>
            <a:prstGeom prst="rect">
              <a:avLst/>
            </a:prstGeom>
            <a:noFill/>
          </p:spPr>
          <p:txBody>
            <a:bodyPr wrap="none" rtlCol="1">
              <a:spAutoFit/>
            </a:bodyPr>
            <a:lstStyle/>
            <a:p>
              <a:pPr algn="ctr"/>
              <a:r>
                <a:rPr lang="fa-IR" sz="1600" b="1" dirty="0" smtClean="0">
                  <a:solidFill>
                    <a:schemeClr val="accent6">
                      <a:lumMod val="50000"/>
                    </a:schemeClr>
                  </a:solidFill>
                </a:rPr>
                <a:t>رفتار قالب </a:t>
              </a:r>
            </a:p>
            <a:p>
              <a:pPr algn="ctr"/>
              <a:r>
                <a:rPr lang="fa-IR" sz="1600" b="1" dirty="0" smtClean="0">
                  <a:solidFill>
                    <a:schemeClr val="accent6">
                      <a:lumMod val="50000"/>
                    </a:schemeClr>
                  </a:solidFill>
                </a:rPr>
                <a:t>کلی</a:t>
              </a:r>
            </a:p>
            <a:p>
              <a:pPr algn="ctr"/>
              <a:r>
                <a:rPr lang="fa-IR" sz="1600" b="1" dirty="0" smtClean="0">
                  <a:solidFill>
                    <a:schemeClr val="accent6">
                      <a:lumMod val="50000"/>
                    </a:schemeClr>
                  </a:solidFill>
                </a:rPr>
                <a:t>ایجاد تفصیل</a:t>
              </a:r>
              <a:endParaRPr lang="fa-IR" sz="1600" b="1" dirty="0">
                <a:solidFill>
                  <a:schemeClr val="accent6">
                    <a:lumMod val="50000"/>
                  </a:schemeClr>
                </a:solidFill>
              </a:endParaRPr>
            </a:p>
          </p:txBody>
        </p:sp>
        <p:sp>
          <p:nvSpPr>
            <p:cNvPr id="50" name="Oval 49"/>
            <p:cNvSpPr/>
            <p:nvPr/>
          </p:nvSpPr>
          <p:spPr>
            <a:xfrm>
              <a:off x="7782842" y="4123466"/>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1" name="TextBox 50"/>
            <p:cNvSpPr txBox="1"/>
            <p:nvPr/>
          </p:nvSpPr>
          <p:spPr>
            <a:xfrm>
              <a:off x="7918992" y="4239587"/>
              <a:ext cx="952504" cy="830997"/>
            </a:xfrm>
            <a:prstGeom prst="rect">
              <a:avLst/>
            </a:prstGeom>
            <a:noFill/>
          </p:spPr>
          <p:txBody>
            <a:bodyPr wrap="none" rtlCol="1">
              <a:spAutoFit/>
            </a:bodyPr>
            <a:lstStyle/>
            <a:p>
              <a:pPr algn="ctr"/>
              <a:r>
                <a:rPr lang="fa-IR" sz="1600" b="1" dirty="0" smtClean="0">
                  <a:solidFill>
                    <a:schemeClr val="accent6">
                      <a:lumMod val="50000"/>
                    </a:schemeClr>
                  </a:solidFill>
                </a:rPr>
                <a:t>والدین </a:t>
              </a:r>
            </a:p>
            <a:p>
              <a:pPr algn="ctr"/>
              <a:r>
                <a:rPr lang="fa-IR" sz="1600" b="1" dirty="0" smtClean="0">
                  <a:solidFill>
                    <a:schemeClr val="accent6">
                      <a:lumMod val="50000"/>
                    </a:schemeClr>
                  </a:solidFill>
                </a:rPr>
                <a:t>یاری کننده </a:t>
              </a:r>
            </a:p>
            <a:p>
              <a:pPr algn="ctr"/>
              <a:r>
                <a:rPr lang="fa-IR" sz="1600" b="1" dirty="0" smtClean="0">
                  <a:solidFill>
                    <a:schemeClr val="accent6">
                      <a:lumMod val="50000"/>
                    </a:schemeClr>
                  </a:solidFill>
                </a:rPr>
                <a:t>تفصیل</a:t>
              </a:r>
            </a:p>
          </p:txBody>
        </p:sp>
      </p:grpSp>
    </p:spTree>
    <p:extLst>
      <p:ext uri="{BB962C8B-B14F-4D97-AF65-F5344CB8AC3E}">
        <p14:creationId xmlns:p14="http://schemas.microsoft.com/office/powerpoint/2010/main" val="171518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3653240" y="802420"/>
            <a:ext cx="4742004"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مهارت‌های تفصیل خیر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دوم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بلوغ:</a:t>
            </a:r>
          </a:p>
        </p:txBody>
      </p:sp>
      <p:sp>
        <p:nvSpPr>
          <p:cNvPr id="8" name="Rectangle 3"/>
          <p:cNvSpPr>
            <a:spLocks noChangeArrowheads="1"/>
          </p:cNvSpPr>
          <p:nvPr/>
        </p:nvSpPr>
        <p:spPr bwMode="auto">
          <a:xfrm>
            <a:off x="2882900" y="52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6" name="Rectangle 3"/>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8" name="Group 17"/>
          <p:cNvGrpSpPr/>
          <p:nvPr/>
        </p:nvGrpSpPr>
        <p:grpSpPr>
          <a:xfrm>
            <a:off x="393699" y="1563882"/>
            <a:ext cx="8286532" cy="4203334"/>
            <a:chOff x="393699" y="1563882"/>
            <a:chExt cx="8286532" cy="4203334"/>
          </a:xfrm>
        </p:grpSpPr>
        <p:grpSp>
          <p:nvGrpSpPr>
            <p:cNvPr id="13" name="Group 12"/>
            <p:cNvGrpSpPr/>
            <p:nvPr/>
          </p:nvGrpSpPr>
          <p:grpSpPr>
            <a:xfrm>
              <a:off x="393699" y="1563882"/>
              <a:ext cx="8286532" cy="4203334"/>
              <a:chOff x="696614" y="1385504"/>
              <a:chExt cx="8286532" cy="4203334"/>
            </a:xfrm>
          </p:grpSpPr>
          <p:grpSp>
            <p:nvGrpSpPr>
              <p:cNvPr id="32" name="Group 31"/>
              <p:cNvGrpSpPr/>
              <p:nvPr/>
            </p:nvGrpSpPr>
            <p:grpSpPr>
              <a:xfrm>
                <a:off x="696614" y="2668145"/>
                <a:ext cx="6605887" cy="2920693"/>
                <a:chOff x="1225242" y="3123107"/>
                <a:chExt cx="6605887" cy="2920693"/>
              </a:xfrm>
            </p:grpSpPr>
            <p:sp>
              <p:nvSpPr>
                <p:cNvPr id="23" name="Oval 22"/>
                <p:cNvSpPr/>
                <p:nvPr/>
              </p:nvSpPr>
              <p:spPr>
                <a:xfrm>
                  <a:off x="3593252" y="3211027"/>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1225242" y="5197469"/>
                  <a:ext cx="6509505"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4272984" y="1699936"/>
                  <a:ext cx="414019" cy="6509503"/>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009358" y="3123107"/>
                  <a:ext cx="1128119"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p:cNvCxnSpPr>
                <p:nvPr/>
              </p:nvCxnSpPr>
              <p:spPr>
                <a:xfrm flipH="1">
                  <a:off x="5167245" y="3922002"/>
                  <a:ext cx="842113" cy="1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529169" y="3382576"/>
                  <a:ext cx="1576073" cy="1077218"/>
                </a:xfrm>
                <a:prstGeom prst="rect">
                  <a:avLst/>
                </a:prstGeom>
                <a:noFill/>
              </p:spPr>
              <p:txBody>
                <a:bodyPr wrap="none" rtlCol="1">
                  <a:spAutoFit/>
                </a:bodyPr>
                <a:lstStyle/>
                <a:p>
                  <a:pPr algn="ctr"/>
                  <a:r>
                    <a:rPr lang="fa-IR" sz="1600" b="1" dirty="0">
                      <a:solidFill>
                        <a:schemeClr val="accent6">
                          <a:lumMod val="50000"/>
                        </a:schemeClr>
                      </a:solidFill>
                    </a:rPr>
                    <a:t>متمایز دیدن </a:t>
                  </a:r>
                </a:p>
                <a:p>
                  <a:pPr algn="ctr"/>
                  <a:r>
                    <a:rPr lang="fa-IR" sz="1600" b="1" dirty="0">
                      <a:solidFill>
                        <a:schemeClr val="accent6">
                          <a:lumMod val="50000"/>
                        </a:schemeClr>
                      </a:solidFill>
                    </a:rPr>
                    <a:t>وجوه </a:t>
                  </a:r>
                </a:p>
                <a:p>
                  <a:pPr algn="ctr"/>
                  <a:r>
                    <a:rPr lang="fa-IR" sz="1600" b="1" dirty="0">
                      <a:solidFill>
                        <a:schemeClr val="accent6">
                          <a:lumMod val="50000"/>
                        </a:schemeClr>
                      </a:solidFill>
                    </a:rPr>
                    <a:t>موضوعات </a:t>
                  </a:r>
                  <a:r>
                    <a:rPr lang="fa-IR" sz="1600" b="1" dirty="0" smtClean="0">
                      <a:solidFill>
                        <a:schemeClr val="accent6">
                          <a:lumMod val="50000"/>
                        </a:schemeClr>
                      </a:solidFill>
                    </a:rPr>
                    <a:t>حسی  و </a:t>
                  </a:r>
                </a:p>
                <a:p>
                  <a:pPr algn="ctr"/>
                  <a:r>
                    <a:rPr lang="fa-IR" sz="1600" b="1" dirty="0" smtClean="0">
                      <a:solidFill>
                        <a:schemeClr val="accent6">
                          <a:lumMod val="50000"/>
                        </a:schemeClr>
                      </a:solidFill>
                    </a:rPr>
                    <a:t>غیر حسی</a:t>
                  </a:r>
                  <a:endParaRPr lang="fa-IR" sz="1600" b="1" dirty="0">
                    <a:solidFill>
                      <a:schemeClr val="accent6">
                        <a:lumMod val="50000"/>
                      </a:schemeClr>
                    </a:solidFill>
                  </a:endParaRPr>
                </a:p>
              </p:txBody>
            </p:sp>
            <p:sp>
              <p:nvSpPr>
                <p:cNvPr id="47" name="TextBox 46"/>
                <p:cNvSpPr txBox="1"/>
                <p:nvPr/>
              </p:nvSpPr>
              <p:spPr>
                <a:xfrm>
                  <a:off x="1225243" y="5179905"/>
                  <a:ext cx="6605886" cy="70788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حسی و غیر حسی+ توجه به تمایزمحسوسات</a:t>
                  </a:r>
                  <a:endParaRPr lang="fa-IR" sz="2000" b="1" dirty="0">
                    <a:solidFill>
                      <a:schemeClr val="accent6">
                        <a:lumMod val="50000"/>
                      </a:schemeClr>
                    </a:solidFill>
                  </a:endParaRPr>
                </a:p>
              </p:txBody>
            </p:sp>
            <p:sp>
              <p:nvSpPr>
                <p:cNvPr id="48" name="TextBox 47"/>
                <p:cNvSpPr txBox="1"/>
                <p:nvPr/>
              </p:nvSpPr>
              <p:spPr>
                <a:xfrm>
                  <a:off x="4909855" y="3896306"/>
                  <a:ext cx="1355458" cy="954107"/>
                </a:xfrm>
                <a:prstGeom prst="rect">
                  <a:avLst/>
                </a:prstGeom>
                <a:noFill/>
              </p:spPr>
              <p:txBody>
                <a:bodyPr wrap="square" rtlCol="1">
                  <a:spAutoFit/>
                </a:bodyPr>
                <a:lstStyle/>
                <a:p>
                  <a:pPr algn="ctr"/>
                  <a:r>
                    <a:rPr lang="fa-IR" sz="1400" b="1" dirty="0" smtClean="0">
                      <a:solidFill>
                        <a:schemeClr val="accent6">
                          <a:lumMod val="50000"/>
                        </a:schemeClr>
                      </a:solidFill>
                    </a:rPr>
                    <a:t>مشاهده حسی</a:t>
                  </a:r>
                </a:p>
                <a:p>
                  <a:pPr algn="ctr"/>
                  <a:r>
                    <a:rPr lang="fa-IR" sz="1400" b="1" dirty="0" smtClean="0">
                      <a:solidFill>
                        <a:schemeClr val="accent6">
                          <a:lumMod val="50000"/>
                        </a:schemeClr>
                      </a:solidFill>
                    </a:rPr>
                    <a:t>و خیالی </a:t>
                  </a:r>
                </a:p>
                <a:p>
                  <a:pPr algn="ctr"/>
                  <a:r>
                    <a:rPr lang="fa-IR" sz="1400" b="1" dirty="0" smtClean="0">
                      <a:solidFill>
                        <a:schemeClr val="accent6">
                          <a:lumMod val="50000"/>
                        </a:schemeClr>
                      </a:solidFill>
                    </a:rPr>
                    <a:t>و وهمی</a:t>
                  </a:r>
                </a:p>
                <a:p>
                  <a:pPr algn="ctr"/>
                  <a:endParaRPr lang="fa-IR" sz="1400" b="1" dirty="0">
                    <a:solidFill>
                      <a:schemeClr val="accent6">
                        <a:lumMod val="50000"/>
                      </a:schemeClr>
                    </a:solidFill>
                  </a:endParaRPr>
                </a:p>
              </p:txBody>
            </p:sp>
          </p:grpSp>
          <p:sp>
            <p:nvSpPr>
              <p:cNvPr id="12" name="Right Arrow 11"/>
              <p:cNvSpPr/>
              <p:nvPr/>
            </p:nvSpPr>
            <p:spPr>
              <a:xfrm rot="8029744">
                <a:off x="6523216" y="2398086"/>
                <a:ext cx="416348" cy="320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6731391" y="1385504"/>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2" name="TextBox 41"/>
              <p:cNvSpPr txBox="1"/>
              <p:nvPr/>
            </p:nvSpPr>
            <p:spPr>
              <a:xfrm>
                <a:off x="6762930" y="1462049"/>
                <a:ext cx="1079142" cy="1077218"/>
              </a:xfrm>
              <a:prstGeom prst="rect">
                <a:avLst/>
              </a:prstGeom>
              <a:noFill/>
            </p:spPr>
            <p:txBody>
              <a:bodyPr wrap="none" rtlCol="1">
                <a:spAutoFit/>
              </a:bodyPr>
              <a:lstStyle/>
              <a:p>
                <a:pPr algn="ctr"/>
                <a:r>
                  <a:rPr lang="fa-IR" sz="1600" b="1" dirty="0" smtClean="0">
                    <a:solidFill>
                      <a:schemeClr val="accent6">
                        <a:lumMod val="50000"/>
                      </a:schemeClr>
                    </a:solidFill>
                  </a:rPr>
                  <a:t>فرزند مجری </a:t>
                </a:r>
              </a:p>
              <a:p>
                <a:pPr algn="ctr"/>
                <a:r>
                  <a:rPr lang="fa-IR" sz="1600" b="1" dirty="0" smtClean="0">
                    <a:solidFill>
                      <a:schemeClr val="accent6">
                        <a:lumMod val="50000"/>
                      </a:schemeClr>
                    </a:solidFill>
                  </a:rPr>
                  <a:t>حکم الهی با </a:t>
                </a:r>
              </a:p>
              <a:p>
                <a:pPr algn="ctr"/>
                <a:r>
                  <a:rPr lang="fa-IR" sz="1600" b="1" dirty="0" smtClean="0">
                    <a:solidFill>
                      <a:schemeClr val="accent6">
                        <a:lumMod val="50000"/>
                      </a:schemeClr>
                    </a:solidFill>
                  </a:rPr>
                  <a:t>مساعدت</a:t>
                </a:r>
              </a:p>
              <a:p>
                <a:pPr algn="ctr"/>
                <a:r>
                  <a:rPr lang="fa-IR" sz="1600" b="1" dirty="0" smtClean="0">
                    <a:solidFill>
                      <a:schemeClr val="accent6">
                        <a:lumMod val="50000"/>
                      </a:schemeClr>
                    </a:solidFill>
                  </a:rPr>
                  <a:t>والدین</a:t>
                </a:r>
                <a:endParaRPr lang="fa-IR" sz="1600" b="1" dirty="0">
                  <a:solidFill>
                    <a:schemeClr val="accent6">
                      <a:lumMod val="50000"/>
                    </a:schemeClr>
                  </a:solidFill>
                </a:endParaRPr>
              </a:p>
            </p:txBody>
          </p:sp>
          <p:sp>
            <p:nvSpPr>
              <p:cNvPr id="43" name="Right Arrow 42"/>
              <p:cNvSpPr/>
              <p:nvPr/>
            </p:nvSpPr>
            <p:spPr>
              <a:xfrm rot="10618323">
                <a:off x="6848694" y="3400740"/>
                <a:ext cx="453805" cy="3029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Right Arrow 44"/>
              <p:cNvSpPr/>
              <p:nvPr/>
            </p:nvSpPr>
            <p:spPr>
              <a:xfrm rot="10800000">
                <a:off x="7442199" y="4574252"/>
                <a:ext cx="489495" cy="3272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7224989" y="2879727"/>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9" name="TextBox 48"/>
              <p:cNvSpPr txBox="1"/>
              <p:nvPr/>
            </p:nvSpPr>
            <p:spPr>
              <a:xfrm>
                <a:off x="7213629" y="2996271"/>
                <a:ext cx="1183336" cy="954107"/>
              </a:xfrm>
              <a:prstGeom prst="rect">
                <a:avLst/>
              </a:prstGeom>
              <a:noFill/>
            </p:spPr>
            <p:txBody>
              <a:bodyPr wrap="none" rtlCol="1">
                <a:spAutoFit/>
              </a:bodyPr>
              <a:lstStyle/>
              <a:p>
                <a:pPr algn="ctr"/>
                <a:r>
                  <a:rPr lang="fa-IR" sz="1400" b="1" dirty="0" smtClean="0">
                    <a:solidFill>
                      <a:schemeClr val="accent6">
                        <a:lumMod val="50000"/>
                      </a:schemeClr>
                    </a:solidFill>
                  </a:rPr>
                  <a:t>رفتار- فعال کردن</a:t>
                </a:r>
              </a:p>
              <a:p>
                <a:pPr algn="ctr"/>
                <a:r>
                  <a:rPr lang="fa-IR" sz="1400" b="1" dirty="0" smtClean="0">
                    <a:solidFill>
                      <a:schemeClr val="accent6">
                        <a:lumMod val="50000"/>
                      </a:schemeClr>
                    </a:solidFill>
                  </a:rPr>
                  <a:t>خیال با مثال:</a:t>
                </a:r>
              </a:p>
              <a:p>
                <a:pPr algn="ctr"/>
                <a:r>
                  <a:rPr lang="fa-IR" sz="1400" b="1" dirty="0" smtClean="0">
                    <a:solidFill>
                      <a:schemeClr val="accent6">
                        <a:lumMod val="50000"/>
                      </a:schemeClr>
                    </a:solidFill>
                  </a:rPr>
                  <a:t>قالب کلی ایجاد</a:t>
                </a:r>
              </a:p>
              <a:p>
                <a:pPr algn="ctr"/>
                <a:r>
                  <a:rPr lang="fa-IR" sz="1400" b="1" dirty="0" smtClean="0">
                    <a:solidFill>
                      <a:schemeClr val="accent6">
                        <a:lumMod val="50000"/>
                      </a:schemeClr>
                    </a:solidFill>
                  </a:rPr>
                  <a:t>تفصیل</a:t>
                </a:r>
                <a:endParaRPr lang="fa-IR" sz="1400" b="1" dirty="0">
                  <a:solidFill>
                    <a:schemeClr val="accent6">
                      <a:lumMod val="50000"/>
                    </a:schemeClr>
                  </a:solidFill>
                </a:endParaRPr>
              </a:p>
            </p:txBody>
          </p:sp>
          <p:sp>
            <p:nvSpPr>
              <p:cNvPr id="50" name="Oval 49"/>
              <p:cNvSpPr/>
              <p:nvPr/>
            </p:nvSpPr>
            <p:spPr>
              <a:xfrm>
                <a:off x="7782842" y="4123466"/>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1" name="TextBox 50"/>
              <p:cNvSpPr txBox="1"/>
              <p:nvPr/>
            </p:nvSpPr>
            <p:spPr>
              <a:xfrm>
                <a:off x="7918992" y="4239587"/>
                <a:ext cx="952504" cy="1077218"/>
              </a:xfrm>
              <a:prstGeom prst="rect">
                <a:avLst/>
              </a:prstGeom>
              <a:noFill/>
            </p:spPr>
            <p:txBody>
              <a:bodyPr wrap="none" rtlCol="1">
                <a:spAutoFit/>
              </a:bodyPr>
              <a:lstStyle/>
              <a:p>
                <a:pPr algn="ctr"/>
                <a:r>
                  <a:rPr lang="fa-IR" sz="1600" b="1" dirty="0" smtClean="0">
                    <a:solidFill>
                      <a:schemeClr val="accent6">
                        <a:lumMod val="50000"/>
                      </a:schemeClr>
                    </a:solidFill>
                  </a:rPr>
                  <a:t>والدین و </a:t>
                </a:r>
              </a:p>
              <a:p>
                <a:pPr algn="ctr"/>
                <a:r>
                  <a:rPr lang="fa-IR" sz="1600" b="1" dirty="0" smtClean="0">
                    <a:solidFill>
                      <a:schemeClr val="accent6">
                        <a:lumMod val="50000"/>
                      </a:schemeClr>
                    </a:solidFill>
                  </a:rPr>
                  <a:t>معلمین </a:t>
                </a:r>
              </a:p>
              <a:p>
                <a:pPr algn="ctr"/>
                <a:r>
                  <a:rPr lang="fa-IR" sz="1600" b="1" dirty="0" smtClean="0">
                    <a:solidFill>
                      <a:schemeClr val="accent6">
                        <a:lumMod val="50000"/>
                      </a:schemeClr>
                    </a:solidFill>
                  </a:rPr>
                  <a:t>یاری کننده </a:t>
                </a:r>
              </a:p>
              <a:p>
                <a:pPr algn="ctr"/>
                <a:r>
                  <a:rPr lang="fa-IR" sz="1600" b="1" dirty="0" smtClean="0">
                    <a:solidFill>
                      <a:schemeClr val="accent6">
                        <a:lumMod val="50000"/>
                      </a:schemeClr>
                    </a:solidFill>
                  </a:rPr>
                  <a:t>تفصیل</a:t>
                </a:r>
              </a:p>
            </p:txBody>
          </p:sp>
        </p:grpSp>
        <p:grpSp>
          <p:nvGrpSpPr>
            <p:cNvPr id="11" name="Group 10"/>
            <p:cNvGrpSpPr/>
            <p:nvPr/>
          </p:nvGrpSpPr>
          <p:grpSpPr>
            <a:xfrm>
              <a:off x="588984" y="2883438"/>
              <a:ext cx="1543924" cy="1472568"/>
              <a:chOff x="-381675" y="2829276"/>
              <a:chExt cx="1543924" cy="1472568"/>
            </a:xfrm>
          </p:grpSpPr>
          <p:sp>
            <p:nvSpPr>
              <p:cNvPr id="35" name="Oval 34"/>
              <p:cNvSpPr/>
              <p:nvPr/>
            </p:nvSpPr>
            <p:spPr>
              <a:xfrm>
                <a:off x="-381675" y="2829276"/>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6" name="TextBox 35"/>
              <p:cNvSpPr txBox="1"/>
              <p:nvPr/>
            </p:nvSpPr>
            <p:spPr>
              <a:xfrm>
                <a:off x="-190066" y="2908086"/>
                <a:ext cx="1125628" cy="1384995"/>
              </a:xfrm>
              <a:prstGeom prst="rect">
                <a:avLst/>
              </a:prstGeom>
              <a:noFill/>
            </p:spPr>
            <p:txBody>
              <a:bodyPr wrap="none" rtlCol="1">
                <a:spAutoFit/>
              </a:bodyPr>
              <a:lstStyle/>
              <a:p>
                <a:pPr algn="ctr"/>
                <a:r>
                  <a:rPr lang="fa-IR" sz="1400" b="1" dirty="0" smtClean="0">
                    <a:solidFill>
                      <a:schemeClr val="accent6">
                        <a:lumMod val="50000"/>
                      </a:schemeClr>
                    </a:solidFill>
                  </a:rPr>
                  <a:t>فهم مراتب</a:t>
                </a:r>
              </a:p>
              <a:p>
                <a:pPr algn="ctr"/>
                <a:r>
                  <a:rPr lang="fa-IR" sz="1400" b="1" dirty="0" smtClean="0">
                    <a:solidFill>
                      <a:schemeClr val="accent6">
                        <a:lumMod val="50000"/>
                      </a:schemeClr>
                    </a:solidFill>
                  </a:rPr>
                  <a:t> اشیاء</a:t>
                </a:r>
              </a:p>
              <a:p>
                <a:pPr algn="ctr"/>
                <a:r>
                  <a:rPr lang="fa-IR" sz="1400" b="1" dirty="0" smtClean="0">
                    <a:solidFill>
                      <a:schemeClr val="accent6">
                        <a:lumMod val="50000"/>
                      </a:schemeClr>
                    </a:solidFill>
                  </a:rPr>
                  <a:t>پدیده ها و </a:t>
                </a:r>
              </a:p>
              <a:p>
                <a:pPr algn="ctr"/>
                <a:r>
                  <a:rPr lang="fa-IR" sz="1400" b="1" dirty="0" smtClean="0">
                    <a:solidFill>
                      <a:schemeClr val="accent6">
                        <a:lumMod val="50000"/>
                      </a:schemeClr>
                    </a:solidFill>
                  </a:rPr>
                  <a:t>رخداد های</a:t>
                </a:r>
              </a:p>
              <a:p>
                <a:pPr algn="ctr"/>
                <a:r>
                  <a:rPr lang="fa-IR" sz="1400" b="1" dirty="0" smtClean="0">
                    <a:solidFill>
                      <a:schemeClr val="accent6">
                        <a:lumMod val="50000"/>
                      </a:schemeClr>
                    </a:solidFill>
                  </a:rPr>
                  <a:t>حسی و خیالی و</a:t>
                </a:r>
              </a:p>
              <a:p>
                <a:pPr algn="ctr"/>
                <a:r>
                  <a:rPr lang="fa-IR" sz="1400" b="1" dirty="0" smtClean="0">
                    <a:solidFill>
                      <a:schemeClr val="accent6">
                        <a:lumMod val="50000"/>
                      </a:schemeClr>
                    </a:solidFill>
                  </a:rPr>
                  <a:t> وهمی</a:t>
                </a:r>
                <a:endParaRPr lang="fa-IR" sz="1400" b="1" dirty="0">
                  <a:solidFill>
                    <a:schemeClr val="accent6">
                      <a:lumMod val="50000"/>
                    </a:schemeClr>
                  </a:solidFill>
                </a:endParaRPr>
              </a:p>
            </p:txBody>
          </p:sp>
        </p:grpSp>
        <p:sp>
          <p:nvSpPr>
            <p:cNvPr id="10" name="Cross 9"/>
            <p:cNvSpPr/>
            <p:nvPr/>
          </p:nvSpPr>
          <p:spPr>
            <a:xfrm>
              <a:off x="2174071" y="3416532"/>
              <a:ext cx="528004" cy="528004"/>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238407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7831" y="97470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3"/>
          <p:cNvSpPr/>
          <p:nvPr/>
        </p:nvSpPr>
        <p:spPr>
          <a:xfrm>
            <a:off x="3563472" y="802420"/>
            <a:ext cx="4831772"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مهارت‌های تفصیل خیر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سوم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بلوغ:</a:t>
            </a:r>
          </a:p>
        </p:txBody>
      </p:sp>
      <p:sp>
        <p:nvSpPr>
          <p:cNvPr id="8" name="Rectangle 3"/>
          <p:cNvSpPr>
            <a:spLocks noChangeArrowheads="1"/>
          </p:cNvSpPr>
          <p:nvPr/>
        </p:nvSpPr>
        <p:spPr bwMode="auto">
          <a:xfrm>
            <a:off x="2882900" y="526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6" name="Rectangle 3"/>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24" name="Group 23"/>
          <p:cNvGrpSpPr/>
          <p:nvPr/>
        </p:nvGrpSpPr>
        <p:grpSpPr>
          <a:xfrm>
            <a:off x="21850" y="1903498"/>
            <a:ext cx="9100300" cy="3555036"/>
            <a:chOff x="43699" y="1829419"/>
            <a:chExt cx="9100300" cy="3555036"/>
          </a:xfrm>
        </p:grpSpPr>
        <p:grpSp>
          <p:nvGrpSpPr>
            <p:cNvPr id="18" name="Group 17"/>
            <p:cNvGrpSpPr/>
            <p:nvPr/>
          </p:nvGrpSpPr>
          <p:grpSpPr>
            <a:xfrm>
              <a:off x="43699" y="1829419"/>
              <a:ext cx="9100300" cy="3555036"/>
              <a:chOff x="-1282503" y="1563882"/>
              <a:chExt cx="9962734" cy="4203334"/>
            </a:xfrm>
          </p:grpSpPr>
          <p:grpSp>
            <p:nvGrpSpPr>
              <p:cNvPr id="13" name="Group 12"/>
              <p:cNvGrpSpPr/>
              <p:nvPr/>
            </p:nvGrpSpPr>
            <p:grpSpPr>
              <a:xfrm>
                <a:off x="-1282503" y="1563882"/>
                <a:ext cx="9962734" cy="4203334"/>
                <a:chOff x="-979588" y="1385504"/>
                <a:chExt cx="9962734" cy="4203334"/>
              </a:xfrm>
            </p:grpSpPr>
            <p:grpSp>
              <p:nvGrpSpPr>
                <p:cNvPr id="32" name="Group 31"/>
                <p:cNvGrpSpPr/>
                <p:nvPr/>
              </p:nvGrpSpPr>
              <p:grpSpPr>
                <a:xfrm>
                  <a:off x="-979588" y="2668145"/>
                  <a:ext cx="8185707" cy="2920693"/>
                  <a:chOff x="-450960" y="3123107"/>
                  <a:chExt cx="8185707" cy="2920693"/>
                </a:xfrm>
              </p:grpSpPr>
              <p:sp>
                <p:nvSpPr>
                  <p:cNvPr id="23" name="Oval 22"/>
                  <p:cNvSpPr/>
                  <p:nvPr/>
                </p:nvSpPr>
                <p:spPr>
                  <a:xfrm>
                    <a:off x="3758081" y="3211438"/>
                    <a:ext cx="1543924" cy="1472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450960" y="5197469"/>
                    <a:ext cx="8185707"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3434883" y="861837"/>
                    <a:ext cx="414019" cy="8185704"/>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242093" y="3123107"/>
                    <a:ext cx="976138"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a:endCxn id="23" idx="6"/>
                  </p:cNvCxnSpPr>
                  <p:nvPr/>
                </p:nvCxnSpPr>
                <p:spPr>
                  <a:xfrm flipH="1">
                    <a:off x="5302005" y="3922002"/>
                    <a:ext cx="940087" cy="2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22770" y="3400088"/>
                    <a:ext cx="1367433" cy="982538"/>
                  </a:xfrm>
                  <a:prstGeom prst="rect">
                    <a:avLst/>
                  </a:prstGeom>
                  <a:noFill/>
                </p:spPr>
                <p:txBody>
                  <a:bodyPr wrap="none" rtlCol="1">
                    <a:spAutoFit/>
                  </a:bodyPr>
                  <a:lstStyle/>
                  <a:p>
                    <a:pPr algn="ctr"/>
                    <a:r>
                      <a:rPr lang="fa-IR" sz="1600" b="1" dirty="0" smtClean="0">
                        <a:solidFill>
                          <a:schemeClr val="accent6">
                            <a:lumMod val="50000"/>
                          </a:schemeClr>
                        </a:solidFill>
                      </a:rPr>
                      <a:t>تمایز عقلی</a:t>
                    </a:r>
                  </a:p>
                  <a:p>
                    <a:pPr algn="ctr"/>
                    <a:r>
                      <a:rPr lang="fa-IR" sz="1600" b="1" dirty="0" smtClean="0">
                        <a:solidFill>
                          <a:schemeClr val="accent6">
                            <a:lumMod val="50000"/>
                          </a:schemeClr>
                        </a:solidFill>
                      </a:rPr>
                      <a:t>نسبت به امر یا </a:t>
                    </a:r>
                  </a:p>
                  <a:p>
                    <a:pPr algn="ctr"/>
                    <a:r>
                      <a:rPr lang="fa-IR" sz="1600" b="1" dirty="0" smtClean="0">
                        <a:solidFill>
                          <a:schemeClr val="accent6">
                            <a:lumMod val="50000"/>
                          </a:schemeClr>
                        </a:solidFill>
                      </a:rPr>
                      <a:t>موضوع</a:t>
                    </a:r>
                    <a:endParaRPr lang="fa-IR" sz="1600" b="1" dirty="0">
                      <a:solidFill>
                        <a:schemeClr val="accent6">
                          <a:lumMod val="50000"/>
                        </a:schemeClr>
                      </a:solidFill>
                    </a:endParaRPr>
                  </a:p>
                </p:txBody>
              </p:sp>
              <p:sp>
                <p:nvSpPr>
                  <p:cNvPr id="47" name="TextBox 46"/>
                  <p:cNvSpPr txBox="1"/>
                  <p:nvPr/>
                </p:nvSpPr>
                <p:spPr>
                  <a:xfrm>
                    <a:off x="-450960" y="5179905"/>
                    <a:ext cx="7960063" cy="836976"/>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عقلی+ توجه به تمایز عقلی</a:t>
                    </a:r>
                    <a:endParaRPr lang="fa-IR" sz="2000" b="1" dirty="0">
                      <a:solidFill>
                        <a:schemeClr val="accent6">
                          <a:lumMod val="50000"/>
                        </a:schemeClr>
                      </a:solidFill>
                    </a:endParaRPr>
                  </a:p>
                </p:txBody>
              </p:sp>
              <p:sp>
                <p:nvSpPr>
                  <p:cNvPr id="48" name="TextBox 47"/>
                  <p:cNvSpPr txBox="1"/>
                  <p:nvPr/>
                </p:nvSpPr>
                <p:spPr>
                  <a:xfrm>
                    <a:off x="5153598" y="3909564"/>
                    <a:ext cx="1160071" cy="618635"/>
                  </a:xfrm>
                  <a:prstGeom prst="rect">
                    <a:avLst/>
                  </a:prstGeom>
                  <a:noFill/>
                </p:spPr>
                <p:txBody>
                  <a:bodyPr wrap="square" rtlCol="1">
                    <a:spAutoFit/>
                  </a:bodyPr>
                  <a:lstStyle/>
                  <a:p>
                    <a:pPr algn="ctr"/>
                    <a:r>
                      <a:rPr lang="fa-IR" sz="1400" b="1" dirty="0" smtClean="0">
                        <a:solidFill>
                          <a:schemeClr val="accent6">
                            <a:lumMod val="50000"/>
                          </a:schemeClr>
                        </a:solidFill>
                      </a:rPr>
                      <a:t>مشاهده عقلی</a:t>
                    </a:r>
                  </a:p>
                  <a:p>
                    <a:pPr algn="ctr"/>
                    <a:endParaRPr lang="fa-IR" sz="1400" b="1" dirty="0">
                      <a:solidFill>
                        <a:schemeClr val="accent6">
                          <a:lumMod val="50000"/>
                        </a:schemeClr>
                      </a:solidFill>
                    </a:endParaRPr>
                  </a:p>
                </p:txBody>
              </p:sp>
            </p:grpSp>
            <p:sp>
              <p:nvSpPr>
                <p:cNvPr id="12" name="Right Arrow 11"/>
                <p:cNvSpPr/>
                <p:nvPr/>
              </p:nvSpPr>
              <p:spPr>
                <a:xfrm rot="8029744">
                  <a:off x="6523216" y="2398086"/>
                  <a:ext cx="416348" cy="320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6731391" y="1385504"/>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2" name="TextBox 41"/>
                <p:cNvSpPr txBox="1"/>
                <p:nvPr/>
              </p:nvSpPr>
              <p:spPr>
                <a:xfrm>
                  <a:off x="6825867" y="1462049"/>
                  <a:ext cx="953273" cy="1128098"/>
                </a:xfrm>
                <a:prstGeom prst="rect">
                  <a:avLst/>
                </a:prstGeom>
                <a:noFill/>
              </p:spPr>
              <p:txBody>
                <a:bodyPr wrap="none" rtlCol="1">
                  <a:spAutoFit/>
                </a:bodyPr>
                <a:lstStyle/>
                <a:p>
                  <a:pPr algn="ctr"/>
                  <a:r>
                    <a:rPr lang="fa-IR" sz="1400" b="1" dirty="0" smtClean="0">
                      <a:solidFill>
                        <a:schemeClr val="accent6">
                          <a:lumMod val="50000"/>
                        </a:schemeClr>
                      </a:solidFill>
                    </a:rPr>
                    <a:t>رجوع به</a:t>
                  </a:r>
                </a:p>
                <a:p>
                  <a:pPr algn="ctr"/>
                  <a:r>
                    <a:rPr lang="fa-IR" sz="1400" b="1" dirty="0" smtClean="0">
                      <a:solidFill>
                        <a:schemeClr val="accent6">
                          <a:lumMod val="50000"/>
                        </a:schemeClr>
                      </a:solidFill>
                    </a:rPr>
                    <a:t>شرع و علل</a:t>
                  </a:r>
                </a:p>
                <a:p>
                  <a:pPr algn="ctr"/>
                  <a:r>
                    <a:rPr lang="fa-IR" sz="1400" b="1" dirty="0" smtClean="0">
                      <a:solidFill>
                        <a:schemeClr val="accent6">
                          <a:lumMod val="50000"/>
                        </a:schemeClr>
                      </a:solidFill>
                    </a:rPr>
                    <a:t>عامل کشف</a:t>
                  </a:r>
                </a:p>
                <a:p>
                  <a:pPr algn="ctr"/>
                  <a:r>
                    <a:rPr lang="fa-IR" sz="1400" b="1" dirty="0" smtClean="0">
                      <a:solidFill>
                        <a:schemeClr val="accent6">
                          <a:lumMod val="50000"/>
                        </a:schemeClr>
                      </a:solidFill>
                    </a:rPr>
                    <a:t>حکم</a:t>
                  </a:r>
                </a:p>
              </p:txBody>
            </p:sp>
            <p:sp>
              <p:nvSpPr>
                <p:cNvPr id="43" name="Right Arrow 42"/>
                <p:cNvSpPr/>
                <p:nvPr/>
              </p:nvSpPr>
              <p:spPr>
                <a:xfrm rot="10618323">
                  <a:off x="6848694" y="3400740"/>
                  <a:ext cx="453805" cy="3029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Right Arrow 44"/>
                <p:cNvSpPr/>
                <p:nvPr/>
              </p:nvSpPr>
              <p:spPr>
                <a:xfrm rot="10800000">
                  <a:off x="7442199" y="4574252"/>
                  <a:ext cx="489495" cy="3272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7180558" y="2541356"/>
                  <a:ext cx="1570613" cy="146321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9" name="TextBox 48"/>
                <p:cNvSpPr txBox="1"/>
                <p:nvPr/>
              </p:nvSpPr>
              <p:spPr>
                <a:xfrm>
                  <a:off x="7132474" y="2562303"/>
                  <a:ext cx="1681563" cy="1128098"/>
                </a:xfrm>
                <a:prstGeom prst="rect">
                  <a:avLst/>
                </a:prstGeom>
                <a:noFill/>
              </p:spPr>
              <p:txBody>
                <a:bodyPr wrap="none" rtlCol="1">
                  <a:spAutoFit/>
                </a:bodyPr>
                <a:lstStyle/>
                <a:p>
                  <a:pPr algn="ctr"/>
                  <a:r>
                    <a:rPr lang="fa-IR" sz="1400" b="1" dirty="0" smtClean="0">
                      <a:solidFill>
                        <a:schemeClr val="accent6">
                          <a:lumMod val="50000"/>
                        </a:schemeClr>
                      </a:solidFill>
                    </a:rPr>
                    <a:t>بهره مندی</a:t>
                  </a:r>
                </a:p>
                <a:p>
                  <a:pPr algn="ctr"/>
                  <a:r>
                    <a:rPr lang="fa-IR" sz="1400" b="1" dirty="0" smtClean="0">
                      <a:solidFill>
                        <a:schemeClr val="accent6">
                          <a:lumMod val="50000"/>
                        </a:schemeClr>
                      </a:solidFill>
                    </a:rPr>
                    <a:t>علم همراه با </a:t>
                  </a:r>
                </a:p>
                <a:p>
                  <a:pPr algn="ctr"/>
                  <a:r>
                    <a:rPr lang="fa-IR" sz="1400" b="1" dirty="0" smtClean="0">
                      <a:solidFill>
                        <a:schemeClr val="accent6">
                          <a:lumMod val="50000"/>
                        </a:schemeClr>
                      </a:solidFill>
                    </a:rPr>
                    <a:t>عمل( آموزش حکمت):</a:t>
                  </a:r>
                </a:p>
                <a:p>
                  <a:pPr algn="ctr"/>
                  <a:r>
                    <a:rPr lang="fa-IR" sz="1400" b="1" dirty="0" smtClean="0">
                      <a:solidFill>
                        <a:schemeClr val="accent6">
                          <a:lumMod val="50000"/>
                        </a:schemeClr>
                      </a:solidFill>
                    </a:rPr>
                    <a:t>قالب کلی ایجاد تفصیل</a:t>
                  </a:r>
                  <a:endParaRPr lang="fa-IR" sz="1400" b="1" dirty="0">
                    <a:solidFill>
                      <a:schemeClr val="accent6">
                        <a:lumMod val="50000"/>
                      </a:schemeClr>
                    </a:solidFill>
                  </a:endParaRPr>
                </a:p>
              </p:txBody>
            </p:sp>
            <p:sp>
              <p:nvSpPr>
                <p:cNvPr id="50" name="Oval 49"/>
                <p:cNvSpPr/>
                <p:nvPr/>
              </p:nvSpPr>
              <p:spPr>
                <a:xfrm>
                  <a:off x="7782842" y="4123466"/>
                  <a:ext cx="1200304" cy="1175876"/>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1" name="TextBox 50"/>
                <p:cNvSpPr txBox="1"/>
                <p:nvPr/>
              </p:nvSpPr>
              <p:spPr>
                <a:xfrm>
                  <a:off x="7948712" y="4345184"/>
                  <a:ext cx="886585" cy="618635"/>
                </a:xfrm>
                <a:prstGeom prst="rect">
                  <a:avLst/>
                </a:prstGeom>
                <a:noFill/>
              </p:spPr>
              <p:txBody>
                <a:bodyPr wrap="none" rtlCol="1">
                  <a:spAutoFit/>
                </a:bodyPr>
                <a:lstStyle/>
                <a:p>
                  <a:pPr algn="ctr"/>
                  <a:r>
                    <a:rPr lang="fa-IR" sz="1400" b="1" dirty="0" smtClean="0">
                      <a:solidFill>
                        <a:schemeClr val="accent6">
                          <a:lumMod val="50000"/>
                        </a:schemeClr>
                      </a:solidFill>
                    </a:rPr>
                    <a:t>رچوع به</a:t>
                  </a:r>
                </a:p>
                <a:p>
                  <a:pPr algn="ctr"/>
                  <a:r>
                    <a:rPr lang="fa-IR" sz="1400" b="1" dirty="0" smtClean="0">
                      <a:solidFill>
                        <a:schemeClr val="accent6">
                          <a:lumMod val="50000"/>
                        </a:schemeClr>
                      </a:solidFill>
                    </a:rPr>
                    <a:t> دانشمندان</a:t>
                  </a:r>
                </a:p>
              </p:txBody>
            </p:sp>
          </p:grpSp>
          <p:grpSp>
            <p:nvGrpSpPr>
              <p:cNvPr id="11" name="Group 10"/>
              <p:cNvGrpSpPr/>
              <p:nvPr/>
            </p:nvGrpSpPr>
            <p:grpSpPr>
              <a:xfrm>
                <a:off x="828918" y="2896696"/>
                <a:ext cx="1543924" cy="1472568"/>
                <a:chOff x="-141741" y="2842534"/>
                <a:chExt cx="1543924" cy="1472568"/>
              </a:xfrm>
            </p:grpSpPr>
            <p:sp>
              <p:nvSpPr>
                <p:cNvPr id="35" name="Oval 34"/>
                <p:cNvSpPr/>
                <p:nvPr/>
              </p:nvSpPr>
              <p:spPr>
                <a:xfrm>
                  <a:off x="-141741" y="2842534"/>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6" name="TextBox 35"/>
                <p:cNvSpPr txBox="1"/>
                <p:nvPr/>
              </p:nvSpPr>
              <p:spPr>
                <a:xfrm>
                  <a:off x="80253" y="3000690"/>
                  <a:ext cx="1058567" cy="1128098"/>
                </a:xfrm>
                <a:prstGeom prst="rect">
                  <a:avLst/>
                </a:prstGeom>
                <a:noFill/>
              </p:spPr>
              <p:txBody>
                <a:bodyPr wrap="none" rtlCol="1">
                  <a:spAutoFit/>
                </a:bodyPr>
                <a:lstStyle/>
                <a:p>
                  <a:pPr algn="ctr"/>
                  <a:r>
                    <a:rPr lang="fa-IR" sz="1400" b="1" dirty="0" smtClean="0">
                      <a:solidFill>
                        <a:schemeClr val="accent6">
                          <a:lumMod val="50000"/>
                        </a:schemeClr>
                      </a:solidFill>
                    </a:rPr>
                    <a:t>فهم جهت و</a:t>
                  </a:r>
                </a:p>
                <a:p>
                  <a:pPr algn="ctr"/>
                  <a:r>
                    <a:rPr lang="fa-IR" sz="1400" b="1" dirty="0" smtClean="0">
                      <a:solidFill>
                        <a:schemeClr val="accent6">
                          <a:lumMod val="50000"/>
                        </a:schemeClr>
                      </a:solidFill>
                    </a:rPr>
                    <a:t> ارزش برای </a:t>
                  </a:r>
                </a:p>
                <a:p>
                  <a:pPr algn="ctr"/>
                  <a:r>
                    <a:rPr lang="fa-IR" sz="1400" b="1" dirty="0" smtClean="0">
                      <a:solidFill>
                        <a:schemeClr val="accent6">
                          <a:lumMod val="50000"/>
                        </a:schemeClr>
                      </a:solidFill>
                    </a:rPr>
                    <a:t>هر موضوع </a:t>
                  </a:r>
                </a:p>
                <a:p>
                  <a:pPr algn="ctr"/>
                  <a:r>
                    <a:rPr lang="fa-IR" sz="1400" b="1" dirty="0" smtClean="0">
                      <a:solidFill>
                        <a:schemeClr val="accent6">
                          <a:lumMod val="50000"/>
                        </a:schemeClr>
                      </a:solidFill>
                    </a:rPr>
                    <a:t>یا امر</a:t>
                  </a:r>
                  <a:endParaRPr lang="fa-IR" sz="1400" b="1" dirty="0">
                    <a:solidFill>
                      <a:schemeClr val="accent6">
                        <a:lumMod val="50000"/>
                      </a:schemeClr>
                    </a:solidFill>
                  </a:endParaRPr>
                </a:p>
              </p:txBody>
            </p:sp>
          </p:grpSp>
          <p:sp>
            <p:nvSpPr>
              <p:cNvPr id="10" name="Cross 9"/>
              <p:cNvSpPr/>
              <p:nvPr/>
            </p:nvSpPr>
            <p:spPr>
              <a:xfrm>
                <a:off x="2419058" y="3474474"/>
                <a:ext cx="463734" cy="463734"/>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54" name="Oval 53"/>
            <p:cNvSpPr/>
            <p:nvPr/>
          </p:nvSpPr>
          <p:spPr>
            <a:xfrm>
              <a:off x="43700" y="2978063"/>
              <a:ext cx="1410273" cy="12454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5" name="Cross 54"/>
            <p:cNvSpPr/>
            <p:nvPr/>
          </p:nvSpPr>
          <p:spPr>
            <a:xfrm>
              <a:off x="1507518" y="3445332"/>
              <a:ext cx="423590" cy="392210"/>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TextBox 56"/>
            <p:cNvSpPr txBox="1"/>
            <p:nvPr/>
          </p:nvSpPr>
          <p:spPr>
            <a:xfrm>
              <a:off x="275175" y="3440512"/>
              <a:ext cx="878767" cy="338554"/>
            </a:xfrm>
            <a:prstGeom prst="rect">
              <a:avLst/>
            </a:prstGeom>
            <a:noFill/>
          </p:spPr>
          <p:txBody>
            <a:bodyPr wrap="none" rtlCol="1">
              <a:spAutoFit/>
            </a:bodyPr>
            <a:lstStyle/>
            <a:p>
              <a:pPr algn="ctr"/>
              <a:r>
                <a:rPr lang="fa-IR" sz="1600" b="1" dirty="0" smtClean="0">
                  <a:solidFill>
                    <a:schemeClr val="accent6">
                      <a:lumMod val="50000"/>
                    </a:schemeClr>
                  </a:solidFill>
                </a:rPr>
                <a:t>فهم مراتب</a:t>
              </a:r>
              <a:endParaRPr lang="fa-IR" sz="1600" b="1" dirty="0">
                <a:solidFill>
                  <a:schemeClr val="accent6">
                    <a:lumMod val="50000"/>
                  </a:schemeClr>
                </a:solidFill>
              </a:endParaRPr>
            </a:p>
          </p:txBody>
        </p:sp>
      </p:gr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6026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1917" y="92317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8" name="Group 7"/>
          <p:cNvGrpSpPr/>
          <p:nvPr/>
        </p:nvGrpSpPr>
        <p:grpSpPr>
          <a:xfrm>
            <a:off x="672662" y="1351090"/>
            <a:ext cx="7927242" cy="5353927"/>
            <a:chOff x="672662" y="1351090"/>
            <a:chExt cx="7927242" cy="5353927"/>
          </a:xfrm>
        </p:grpSpPr>
        <p:cxnSp>
          <p:nvCxnSpPr>
            <p:cNvPr id="52" name="Straight Connector 51"/>
            <p:cNvCxnSpPr/>
            <p:nvPr/>
          </p:nvCxnSpPr>
          <p:spPr>
            <a:xfrm flipH="1" flipV="1">
              <a:off x="5290287" y="3657866"/>
              <a:ext cx="3047" cy="453115"/>
            </a:xfrm>
            <a:prstGeom prst="line">
              <a:avLst/>
            </a:prstGeom>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572000" y="2385091"/>
              <a:ext cx="1419251" cy="12735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grpSp>
          <p:nvGrpSpPr>
            <p:cNvPr id="20" name="Group 19"/>
            <p:cNvGrpSpPr/>
            <p:nvPr/>
          </p:nvGrpSpPr>
          <p:grpSpPr>
            <a:xfrm>
              <a:off x="672662" y="1351090"/>
              <a:ext cx="7927242" cy="5353927"/>
              <a:chOff x="1176951" y="993776"/>
              <a:chExt cx="7927242" cy="5353927"/>
            </a:xfrm>
          </p:grpSpPr>
          <p:grpSp>
            <p:nvGrpSpPr>
              <p:cNvPr id="19" name="Group 18"/>
              <p:cNvGrpSpPr/>
              <p:nvPr/>
            </p:nvGrpSpPr>
            <p:grpSpPr>
              <a:xfrm>
                <a:off x="1176951" y="993776"/>
                <a:ext cx="7927242" cy="5224954"/>
                <a:chOff x="1388466" y="1015778"/>
                <a:chExt cx="7927242" cy="5224954"/>
              </a:xfrm>
            </p:grpSpPr>
            <p:grpSp>
              <p:nvGrpSpPr>
                <p:cNvPr id="13" name="Group 12"/>
                <p:cNvGrpSpPr/>
                <p:nvPr/>
              </p:nvGrpSpPr>
              <p:grpSpPr>
                <a:xfrm>
                  <a:off x="1388466" y="1015778"/>
                  <a:ext cx="7927242" cy="5224954"/>
                  <a:chOff x="1131831" y="-585735"/>
                  <a:chExt cx="8678506" cy="6177780"/>
                </a:xfrm>
              </p:grpSpPr>
              <p:grpSp>
                <p:nvGrpSpPr>
                  <p:cNvPr id="32" name="Group 31"/>
                  <p:cNvGrpSpPr/>
                  <p:nvPr/>
                </p:nvGrpSpPr>
                <p:grpSpPr>
                  <a:xfrm>
                    <a:off x="1131831" y="2668145"/>
                    <a:ext cx="6074288" cy="2923900"/>
                    <a:chOff x="1660459" y="3123107"/>
                    <a:chExt cx="6074288" cy="2923900"/>
                  </a:xfrm>
                </p:grpSpPr>
                <p:sp>
                  <p:nvSpPr>
                    <p:cNvPr id="23" name="Oval 22"/>
                    <p:cNvSpPr/>
                    <p:nvPr/>
                  </p:nvSpPr>
                  <p:spPr>
                    <a:xfrm>
                      <a:off x="3758081" y="3211438"/>
                      <a:ext cx="1543924" cy="1472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1660459" y="5197469"/>
                      <a:ext cx="6074288" cy="846331"/>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8" name="Rounded Rectangle 27"/>
                    <p:cNvSpPr/>
                    <p:nvPr/>
                  </p:nvSpPr>
                  <p:spPr>
                    <a:xfrm rot="5400000">
                      <a:off x="4490592" y="1917547"/>
                      <a:ext cx="414019" cy="6074284"/>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9" name="Rounded Rectangle 28"/>
                    <p:cNvSpPr/>
                    <p:nvPr/>
                  </p:nvSpPr>
                  <p:spPr>
                    <a:xfrm>
                      <a:off x="6242093" y="3123107"/>
                      <a:ext cx="976138"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b="1" dirty="0" smtClean="0">
                          <a:solidFill>
                            <a:schemeClr val="accent6">
                              <a:lumMod val="50000"/>
                            </a:schemeClr>
                          </a:solidFill>
                        </a:rPr>
                        <a:t>تفصیل در امر یا موضوع</a:t>
                      </a:r>
                      <a:endParaRPr lang="fa-IR" b="1" dirty="0">
                        <a:solidFill>
                          <a:schemeClr val="accent6">
                            <a:lumMod val="50000"/>
                          </a:schemeClr>
                        </a:solidFill>
                      </a:endParaRPr>
                    </a:p>
                  </p:txBody>
                </p:sp>
                <p:cxnSp>
                  <p:nvCxnSpPr>
                    <p:cNvPr id="25" name="Straight Arrow Connector 24"/>
                    <p:cNvCxnSpPr>
                      <a:stCxn id="29" idx="1"/>
                      <a:endCxn id="23" idx="6"/>
                    </p:cNvCxnSpPr>
                    <p:nvPr/>
                  </p:nvCxnSpPr>
                  <p:spPr>
                    <a:xfrm flipH="1">
                      <a:off x="5302005" y="3922002"/>
                      <a:ext cx="940087" cy="2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25839" y="3295520"/>
                      <a:ext cx="1367433" cy="1273660"/>
                    </a:xfrm>
                    <a:prstGeom prst="rect">
                      <a:avLst/>
                    </a:prstGeom>
                    <a:noFill/>
                  </p:spPr>
                  <p:txBody>
                    <a:bodyPr wrap="none" rtlCol="1">
                      <a:spAutoFit/>
                    </a:bodyPr>
                    <a:lstStyle/>
                    <a:p>
                      <a:pPr algn="ctr"/>
                      <a:r>
                        <a:rPr lang="fa-IR" sz="1600" b="1" dirty="0" smtClean="0">
                          <a:solidFill>
                            <a:schemeClr val="accent6">
                              <a:lumMod val="50000"/>
                            </a:schemeClr>
                          </a:solidFill>
                        </a:rPr>
                        <a:t>تمایز عقلی</a:t>
                      </a:r>
                    </a:p>
                    <a:p>
                      <a:pPr algn="ctr"/>
                      <a:r>
                        <a:rPr lang="fa-IR" sz="1600" b="1" dirty="0" smtClean="0">
                          <a:solidFill>
                            <a:schemeClr val="accent6">
                              <a:lumMod val="50000"/>
                            </a:schemeClr>
                          </a:solidFill>
                        </a:rPr>
                        <a:t>نسبت به امر یا </a:t>
                      </a:r>
                    </a:p>
                    <a:p>
                      <a:pPr algn="ctr"/>
                      <a:r>
                        <a:rPr lang="fa-IR" sz="1600" b="1" dirty="0" smtClean="0">
                          <a:solidFill>
                            <a:schemeClr val="accent6">
                              <a:lumMod val="50000"/>
                            </a:schemeClr>
                          </a:solidFill>
                        </a:rPr>
                        <a:t>موضوع همراه </a:t>
                      </a:r>
                    </a:p>
                    <a:p>
                      <a:pPr algn="ctr"/>
                      <a:r>
                        <a:rPr lang="fa-IR" sz="1600" b="1" dirty="0" smtClean="0">
                          <a:solidFill>
                            <a:schemeClr val="accent6">
                              <a:lumMod val="50000"/>
                            </a:schemeClr>
                          </a:solidFill>
                        </a:rPr>
                        <a:t>با درک جهت</a:t>
                      </a:r>
                      <a:endParaRPr lang="fa-IR" sz="1600" b="1" dirty="0">
                        <a:solidFill>
                          <a:schemeClr val="accent6">
                            <a:lumMod val="50000"/>
                          </a:schemeClr>
                        </a:solidFill>
                      </a:endParaRPr>
                    </a:p>
                  </p:txBody>
                </p:sp>
                <p:sp>
                  <p:nvSpPr>
                    <p:cNvPr id="47" name="TextBox 46"/>
                    <p:cNvSpPr txBox="1"/>
                    <p:nvPr/>
                  </p:nvSpPr>
                  <p:spPr>
                    <a:xfrm>
                      <a:off x="1743883" y="5210032"/>
                      <a:ext cx="5848644" cy="836975"/>
                    </a:xfrm>
                    <a:prstGeom prst="rect">
                      <a:avLst/>
                    </a:prstGeom>
                    <a:noFill/>
                  </p:spPr>
                  <p:txBody>
                    <a:bodyPr wrap="square" rtlCol="1">
                      <a:spAutoFit/>
                    </a:bodyPr>
                    <a:lstStyle/>
                    <a:p>
                      <a:pPr algn="ctr"/>
                      <a:r>
                        <a:rPr lang="fa-IR" sz="2000" b="1" dirty="0" smtClean="0">
                          <a:solidFill>
                            <a:schemeClr val="accent6">
                              <a:lumMod val="50000"/>
                            </a:schemeClr>
                          </a:solidFill>
                        </a:rPr>
                        <a:t>تقویت تفصیل:</a:t>
                      </a:r>
                    </a:p>
                    <a:p>
                      <a:pPr algn="ctr"/>
                      <a:r>
                        <a:rPr lang="fa-IR" sz="2000" b="1" dirty="0" smtClean="0">
                          <a:solidFill>
                            <a:schemeClr val="accent6">
                              <a:lumMod val="50000"/>
                            </a:schemeClr>
                          </a:solidFill>
                        </a:rPr>
                        <a:t>تقویت مشاهده عقلی از منظر دیگران+ توجه به تمایز عقلی</a:t>
                      </a:r>
                      <a:endParaRPr lang="fa-IR" sz="2000" b="1" dirty="0">
                        <a:solidFill>
                          <a:schemeClr val="accent6">
                            <a:lumMod val="50000"/>
                          </a:schemeClr>
                        </a:solidFill>
                      </a:endParaRPr>
                    </a:p>
                  </p:txBody>
                </p:sp>
                <p:sp>
                  <p:nvSpPr>
                    <p:cNvPr id="48" name="TextBox 47"/>
                    <p:cNvSpPr txBox="1"/>
                    <p:nvPr/>
                  </p:nvSpPr>
                  <p:spPr>
                    <a:xfrm>
                      <a:off x="5153598" y="3909564"/>
                      <a:ext cx="1160071" cy="618635"/>
                    </a:xfrm>
                    <a:prstGeom prst="rect">
                      <a:avLst/>
                    </a:prstGeom>
                    <a:noFill/>
                  </p:spPr>
                  <p:txBody>
                    <a:bodyPr wrap="square" rtlCol="1">
                      <a:spAutoFit/>
                    </a:bodyPr>
                    <a:lstStyle/>
                    <a:p>
                      <a:pPr algn="ctr"/>
                      <a:r>
                        <a:rPr lang="fa-IR" sz="1400" b="1" dirty="0" smtClean="0">
                          <a:solidFill>
                            <a:schemeClr val="accent6">
                              <a:lumMod val="50000"/>
                            </a:schemeClr>
                          </a:solidFill>
                        </a:rPr>
                        <a:t>مشاهده عقلی</a:t>
                      </a:r>
                    </a:p>
                    <a:p>
                      <a:pPr algn="ctr"/>
                      <a:endParaRPr lang="fa-IR" sz="1400" b="1" dirty="0">
                        <a:solidFill>
                          <a:schemeClr val="accent6">
                            <a:lumMod val="50000"/>
                          </a:schemeClr>
                        </a:solidFill>
                      </a:endParaRPr>
                    </a:p>
                  </p:txBody>
                </p:sp>
              </p:grpSp>
              <p:sp>
                <p:nvSpPr>
                  <p:cNvPr id="12" name="Right Arrow 11"/>
                  <p:cNvSpPr/>
                  <p:nvPr/>
                </p:nvSpPr>
                <p:spPr>
                  <a:xfrm rot="8029744">
                    <a:off x="7896468" y="551280"/>
                    <a:ext cx="416348" cy="320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8203099" y="-585735"/>
                    <a:ext cx="1535621" cy="14862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2" name="TextBox 41"/>
                  <p:cNvSpPr txBox="1"/>
                  <p:nvPr/>
                </p:nvSpPr>
                <p:spPr>
                  <a:xfrm>
                    <a:off x="8248445" y="-455617"/>
                    <a:ext cx="1490276" cy="1128099"/>
                  </a:xfrm>
                  <a:prstGeom prst="rect">
                    <a:avLst/>
                  </a:prstGeom>
                  <a:noFill/>
                </p:spPr>
                <p:txBody>
                  <a:bodyPr wrap="none" rtlCol="1">
                    <a:spAutoFit/>
                  </a:bodyPr>
                  <a:lstStyle/>
                  <a:p>
                    <a:pPr algn="ctr"/>
                    <a:r>
                      <a:rPr lang="fa-IR" sz="1400" b="1" dirty="0" smtClean="0">
                        <a:solidFill>
                          <a:schemeClr val="accent6">
                            <a:lumMod val="50000"/>
                          </a:schemeClr>
                        </a:solidFill>
                      </a:rPr>
                      <a:t>رجوع به</a:t>
                    </a:r>
                  </a:p>
                  <a:p>
                    <a:pPr algn="ctr"/>
                    <a:r>
                      <a:rPr lang="fa-IR" sz="1400" b="1" dirty="0">
                        <a:solidFill>
                          <a:schemeClr val="accent6">
                            <a:lumMod val="50000"/>
                          </a:schemeClr>
                        </a:solidFill>
                      </a:rPr>
                      <a:t>علل </a:t>
                    </a:r>
                    <a:r>
                      <a:rPr lang="fa-IR" sz="1400" b="1" dirty="0" smtClean="0">
                        <a:solidFill>
                          <a:schemeClr val="accent6">
                            <a:lumMod val="50000"/>
                          </a:schemeClr>
                        </a:solidFill>
                      </a:rPr>
                      <a:t>و شرع و</a:t>
                    </a:r>
                  </a:p>
                  <a:p>
                    <a:pPr algn="ctr"/>
                    <a:r>
                      <a:rPr lang="fa-IR" sz="1400" b="1" dirty="0" smtClean="0">
                        <a:solidFill>
                          <a:schemeClr val="accent6">
                            <a:lumMod val="50000"/>
                          </a:schemeClr>
                        </a:solidFill>
                      </a:rPr>
                      <a:t>رعایت مکارم اخلاق</a:t>
                    </a:r>
                  </a:p>
                  <a:p>
                    <a:pPr algn="ctr"/>
                    <a:r>
                      <a:rPr lang="fa-IR" sz="1400" b="1" dirty="0" smtClean="0">
                        <a:solidFill>
                          <a:schemeClr val="accent6">
                            <a:lumMod val="50000"/>
                          </a:schemeClr>
                        </a:solidFill>
                      </a:rPr>
                      <a:t> کاشف</a:t>
                    </a:r>
                    <a:r>
                      <a:rPr lang="fa-IR" sz="1400" b="1" dirty="0">
                        <a:solidFill>
                          <a:schemeClr val="accent6">
                            <a:lumMod val="50000"/>
                          </a:schemeClr>
                        </a:solidFill>
                      </a:rPr>
                      <a:t> </a:t>
                    </a:r>
                    <a:r>
                      <a:rPr lang="fa-IR" sz="1400" b="1" dirty="0" smtClean="0">
                        <a:solidFill>
                          <a:schemeClr val="accent6">
                            <a:lumMod val="50000"/>
                          </a:schemeClr>
                        </a:solidFill>
                      </a:rPr>
                      <a:t>حکم</a:t>
                    </a:r>
                  </a:p>
                </p:txBody>
              </p:sp>
              <p:sp>
                <p:nvSpPr>
                  <p:cNvPr id="43" name="Right Arrow 42"/>
                  <p:cNvSpPr/>
                  <p:nvPr/>
                </p:nvSpPr>
                <p:spPr>
                  <a:xfrm rot="10618323">
                    <a:off x="7878502" y="2686728"/>
                    <a:ext cx="453805" cy="3029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Right Arrow 44"/>
                  <p:cNvSpPr/>
                  <p:nvPr/>
                </p:nvSpPr>
                <p:spPr>
                  <a:xfrm rot="10800000">
                    <a:off x="8083398" y="4503535"/>
                    <a:ext cx="489495" cy="3272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8133438" y="1928522"/>
                    <a:ext cx="1674943" cy="15604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9" name="TextBox 48"/>
                  <p:cNvSpPr txBox="1"/>
                  <p:nvPr/>
                </p:nvSpPr>
                <p:spPr>
                  <a:xfrm>
                    <a:off x="8218846" y="2065060"/>
                    <a:ext cx="1409551" cy="1382831"/>
                  </a:xfrm>
                  <a:prstGeom prst="rect">
                    <a:avLst/>
                  </a:prstGeom>
                  <a:noFill/>
                </p:spPr>
                <p:txBody>
                  <a:bodyPr wrap="none" rtlCol="1">
                    <a:spAutoFit/>
                  </a:bodyPr>
                  <a:lstStyle/>
                  <a:p>
                    <a:pPr algn="ctr"/>
                    <a:r>
                      <a:rPr lang="fa-IR" sz="1400" b="1" dirty="0" smtClean="0">
                        <a:solidFill>
                          <a:schemeClr val="accent6">
                            <a:lumMod val="50000"/>
                          </a:schemeClr>
                        </a:solidFill>
                      </a:rPr>
                      <a:t>بروز نوآوری های</a:t>
                    </a:r>
                  </a:p>
                  <a:p>
                    <a:pPr algn="ctr"/>
                    <a:r>
                      <a:rPr lang="fa-IR" sz="1400" b="1" dirty="0" smtClean="0">
                        <a:solidFill>
                          <a:schemeClr val="accent6">
                            <a:lumMod val="50000"/>
                          </a:schemeClr>
                        </a:solidFill>
                      </a:rPr>
                      <a:t> علمی</a:t>
                    </a:r>
                  </a:p>
                  <a:p>
                    <a:pPr algn="ctr"/>
                    <a:r>
                      <a:rPr lang="fa-IR" sz="1400" b="1" dirty="0" smtClean="0">
                        <a:solidFill>
                          <a:schemeClr val="accent6">
                            <a:lumMod val="50000"/>
                          </a:schemeClr>
                        </a:solidFill>
                      </a:rPr>
                      <a:t>و روابط عمیق</a:t>
                    </a:r>
                  </a:p>
                  <a:p>
                    <a:pPr algn="ctr"/>
                    <a:r>
                      <a:rPr lang="fa-IR" sz="1400" b="1" dirty="0" smtClean="0">
                        <a:solidFill>
                          <a:schemeClr val="accent6">
                            <a:lumMod val="50000"/>
                          </a:schemeClr>
                        </a:solidFill>
                      </a:rPr>
                      <a:t>اجتماعی قالب کلی </a:t>
                    </a:r>
                  </a:p>
                  <a:p>
                    <a:pPr algn="ctr"/>
                    <a:r>
                      <a:rPr lang="fa-IR" sz="1400" b="1" dirty="0" smtClean="0">
                        <a:solidFill>
                          <a:schemeClr val="accent6">
                            <a:lumMod val="50000"/>
                          </a:schemeClr>
                        </a:solidFill>
                      </a:rPr>
                      <a:t>ایجاد تفصیل</a:t>
                    </a:r>
                    <a:endParaRPr lang="fa-IR" sz="1400" b="1" dirty="0">
                      <a:solidFill>
                        <a:schemeClr val="accent6">
                          <a:lumMod val="50000"/>
                        </a:schemeClr>
                      </a:solidFill>
                    </a:endParaRPr>
                  </a:p>
                </p:txBody>
              </p:sp>
              <p:sp>
                <p:nvSpPr>
                  <p:cNvPr id="50" name="Oval 49"/>
                  <p:cNvSpPr/>
                  <p:nvPr/>
                </p:nvSpPr>
                <p:spPr>
                  <a:xfrm>
                    <a:off x="8378189" y="3904671"/>
                    <a:ext cx="1432148" cy="140300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1" name="TextBox 50"/>
                  <p:cNvSpPr txBox="1"/>
                  <p:nvPr/>
                </p:nvSpPr>
                <p:spPr>
                  <a:xfrm>
                    <a:off x="8417119" y="4012133"/>
                    <a:ext cx="1267123" cy="1382831"/>
                  </a:xfrm>
                  <a:prstGeom prst="rect">
                    <a:avLst/>
                  </a:prstGeom>
                  <a:noFill/>
                </p:spPr>
                <p:txBody>
                  <a:bodyPr wrap="square" rtlCol="1">
                    <a:spAutoFit/>
                  </a:bodyPr>
                  <a:lstStyle/>
                  <a:p>
                    <a:pPr algn="ctr"/>
                    <a:r>
                      <a:rPr lang="fa-IR" sz="1400" b="1" dirty="0" smtClean="0">
                        <a:solidFill>
                          <a:schemeClr val="accent6">
                            <a:lumMod val="50000"/>
                          </a:schemeClr>
                        </a:solidFill>
                      </a:rPr>
                      <a:t>عرف عقلا و جمع</a:t>
                    </a:r>
                  </a:p>
                  <a:p>
                    <a:pPr algn="ctr"/>
                    <a:r>
                      <a:rPr lang="fa-IR" sz="1400" b="1" dirty="0" smtClean="0">
                        <a:solidFill>
                          <a:schemeClr val="accent6">
                            <a:lumMod val="50000"/>
                          </a:schemeClr>
                        </a:solidFill>
                      </a:rPr>
                      <a:t>های سازنده</a:t>
                    </a:r>
                  </a:p>
                  <a:p>
                    <a:pPr algn="ctr"/>
                    <a:r>
                      <a:rPr lang="fa-IR" sz="1400" b="1" dirty="0" smtClean="0">
                        <a:solidFill>
                          <a:schemeClr val="accent6">
                            <a:lumMod val="50000"/>
                          </a:schemeClr>
                        </a:solidFill>
                      </a:rPr>
                      <a:t>یاری کننده تفصیل</a:t>
                    </a:r>
                  </a:p>
                </p:txBody>
              </p:sp>
            </p:grpSp>
            <p:grpSp>
              <p:nvGrpSpPr>
                <p:cNvPr id="11" name="Group 10"/>
                <p:cNvGrpSpPr/>
                <p:nvPr/>
              </p:nvGrpSpPr>
              <p:grpSpPr>
                <a:xfrm>
                  <a:off x="1439899" y="3845278"/>
                  <a:ext cx="1410272" cy="1245447"/>
                  <a:chOff x="-168857" y="2691130"/>
                  <a:chExt cx="1543924" cy="1472568"/>
                </a:xfrm>
              </p:grpSpPr>
              <p:sp>
                <p:nvSpPr>
                  <p:cNvPr id="35" name="Oval 34"/>
                  <p:cNvSpPr/>
                  <p:nvPr/>
                </p:nvSpPr>
                <p:spPr>
                  <a:xfrm>
                    <a:off x="-168857" y="269113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6" name="TextBox 35"/>
                  <p:cNvSpPr txBox="1"/>
                  <p:nvPr/>
                </p:nvSpPr>
                <p:spPr>
                  <a:xfrm>
                    <a:off x="-40687" y="3110993"/>
                    <a:ext cx="1302502" cy="618635"/>
                  </a:xfrm>
                  <a:prstGeom prst="rect">
                    <a:avLst/>
                  </a:prstGeom>
                  <a:noFill/>
                </p:spPr>
                <p:txBody>
                  <a:bodyPr wrap="none" rtlCol="1">
                    <a:spAutoFit/>
                  </a:bodyPr>
                  <a:lstStyle/>
                  <a:p>
                    <a:pPr algn="ctr"/>
                    <a:r>
                      <a:rPr lang="fa-IR" sz="1400" b="1" dirty="0" smtClean="0">
                        <a:solidFill>
                          <a:schemeClr val="accent6">
                            <a:lumMod val="50000"/>
                          </a:schemeClr>
                        </a:solidFill>
                      </a:rPr>
                      <a:t>قدرت مشاهده از </a:t>
                    </a:r>
                  </a:p>
                  <a:p>
                    <a:pPr algn="ctr"/>
                    <a:r>
                      <a:rPr lang="fa-IR" sz="1400" b="1" dirty="0" smtClean="0">
                        <a:solidFill>
                          <a:schemeClr val="accent6">
                            <a:lumMod val="50000"/>
                          </a:schemeClr>
                        </a:solidFill>
                      </a:rPr>
                      <a:t>منطر دیگران</a:t>
                    </a:r>
                    <a:endParaRPr lang="fa-IR" sz="1400" b="1" dirty="0">
                      <a:solidFill>
                        <a:schemeClr val="accent6">
                          <a:lumMod val="50000"/>
                        </a:schemeClr>
                      </a:solidFill>
                    </a:endParaRPr>
                  </a:p>
                </p:txBody>
              </p:sp>
            </p:grpSp>
            <p:sp>
              <p:nvSpPr>
                <p:cNvPr id="10" name="Cross 9"/>
                <p:cNvSpPr/>
                <p:nvPr/>
              </p:nvSpPr>
              <p:spPr>
                <a:xfrm>
                  <a:off x="2866396" y="4375734"/>
                  <a:ext cx="423590" cy="392210"/>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56" name="Rounded Rectangle 55"/>
              <p:cNvSpPr/>
              <p:nvPr/>
            </p:nvSpPr>
            <p:spPr>
              <a:xfrm rot="10800000">
                <a:off x="6744975" y="1709317"/>
                <a:ext cx="606873" cy="4638386"/>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طولی بین اشیاء، پدیده ها، رخدادها و قوانین</a:t>
                </a:r>
                <a:endParaRPr lang="fa-IR" b="1" dirty="0">
                  <a:solidFill>
                    <a:schemeClr val="accent6">
                      <a:lumMod val="50000"/>
                    </a:schemeClr>
                  </a:solidFill>
                </a:endParaRPr>
              </a:p>
            </p:txBody>
          </p:sp>
          <p:sp>
            <p:nvSpPr>
              <p:cNvPr id="58" name="TextBox 57"/>
              <p:cNvSpPr txBox="1"/>
              <p:nvPr/>
            </p:nvSpPr>
            <p:spPr>
              <a:xfrm>
                <a:off x="5251880" y="2294790"/>
                <a:ext cx="1188712" cy="523220"/>
              </a:xfrm>
              <a:prstGeom prst="rect">
                <a:avLst/>
              </a:prstGeom>
              <a:noFill/>
            </p:spPr>
            <p:txBody>
              <a:bodyPr wrap="square" rtlCol="1">
                <a:spAutoFit/>
              </a:bodyPr>
              <a:lstStyle/>
              <a:p>
                <a:pPr algn="ctr"/>
                <a:r>
                  <a:rPr lang="fa-IR" sz="1400" b="1" dirty="0" smtClean="0">
                    <a:solidFill>
                      <a:schemeClr val="accent6">
                        <a:lumMod val="50000"/>
                      </a:schemeClr>
                    </a:solidFill>
                  </a:rPr>
                  <a:t>مشاهده امر یکپارچه</a:t>
                </a:r>
              </a:p>
            </p:txBody>
          </p:sp>
        </p:grpSp>
      </p:grpSp>
      <p:sp>
        <p:nvSpPr>
          <p:cNvPr id="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4" name="Rectangle 53"/>
          <p:cNvSpPr/>
          <p:nvPr/>
        </p:nvSpPr>
        <p:spPr>
          <a:xfrm>
            <a:off x="3458989" y="756063"/>
            <a:ext cx="5025735"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مهارت‌های تفصیل خیر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چهارم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بلوغ:</a:t>
            </a:r>
          </a:p>
        </p:txBody>
      </p:sp>
    </p:spTree>
    <p:extLst>
      <p:ext uri="{BB962C8B-B14F-4D97-AF65-F5344CB8AC3E}">
        <p14:creationId xmlns:p14="http://schemas.microsoft.com/office/powerpoint/2010/main" val="181606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right)">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تفصیل</a:t>
            </a:r>
            <a:endParaRPr lang="en-US" sz="2600" dirty="0">
              <a:solidFill>
                <a:schemeClr val="accent2">
                  <a:lumMod val="75000"/>
                </a:schemeClr>
              </a:solidFill>
              <a:latin typeface="Adobe Arabic" pitchFamily="18" charset="-78"/>
              <a:cs typeface="Adobe Arabic" pitchFamily="18" charset="-78"/>
            </a:endParaRPr>
          </a:p>
        </p:txBody>
      </p:sp>
      <p:sp>
        <p:nvSpPr>
          <p:cNvPr id="30" name="Rectangle 29"/>
          <p:cNvSpPr/>
          <p:nvPr/>
        </p:nvSpPr>
        <p:spPr>
          <a:xfrm>
            <a:off x="1993900" y="-4782"/>
            <a:ext cx="37972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a:rPr>
              <a:t>مراحل تفصیل در دوره های بلوغ</a:t>
            </a:r>
            <a:endParaRPr lang="en-US" sz="2600" dirty="0">
              <a:solidFill>
                <a:schemeClr val="accent1">
                  <a:lumMod val="75000"/>
                </a:schemeClr>
              </a:solidFill>
              <a:latin typeface="Adobe Arabic" pitchFamily="18" charset="-78"/>
              <a:cs typeface="Adobe Arabic"/>
            </a:endParaRPr>
          </a:p>
        </p:txBody>
      </p:sp>
      <p:sp>
        <p:nvSpPr>
          <p:cNvPr id="27" name="Oval 26"/>
          <p:cNvSpPr/>
          <p:nvPr/>
        </p:nvSpPr>
        <p:spPr>
          <a:xfrm>
            <a:off x="8521917" y="92317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14" name="Rectangle 3"/>
          <p:cNvSpPr>
            <a:spLocks noChangeArrowheads="1"/>
          </p:cNvSpPr>
          <p:nvPr/>
        </p:nvSpPr>
        <p:spPr bwMode="auto">
          <a:xfrm>
            <a:off x="0"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
        <p:nvSpPr>
          <p:cNvPr id="37" name="Rectangle 5"/>
          <p:cNvSpPr>
            <a:spLocks noChangeArrowheads="1"/>
          </p:cNvSpPr>
          <p:nvPr/>
        </p:nvSpPr>
        <p:spPr bwMode="auto">
          <a:xfrm>
            <a:off x="0" y="2962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6" name="Group 5"/>
          <p:cNvGrpSpPr/>
          <p:nvPr/>
        </p:nvGrpSpPr>
        <p:grpSpPr>
          <a:xfrm>
            <a:off x="406399" y="1206500"/>
            <a:ext cx="8654831" cy="5362391"/>
            <a:chOff x="-959672" y="1193875"/>
            <a:chExt cx="9847780" cy="5353927"/>
          </a:xfrm>
        </p:grpSpPr>
        <p:cxnSp>
          <p:nvCxnSpPr>
            <p:cNvPr id="52" name="Straight Connector 51"/>
            <p:cNvCxnSpPr/>
            <p:nvPr/>
          </p:nvCxnSpPr>
          <p:spPr>
            <a:xfrm flipH="1" flipV="1">
              <a:off x="5568482" y="3634288"/>
              <a:ext cx="3047" cy="453115"/>
            </a:xfrm>
            <a:prstGeom prst="line">
              <a:avLst/>
            </a:prstGeom>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4838429" y="2360482"/>
              <a:ext cx="1419251" cy="12735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grpSp>
          <p:nvGrpSpPr>
            <p:cNvPr id="20" name="Group 19"/>
            <p:cNvGrpSpPr/>
            <p:nvPr/>
          </p:nvGrpSpPr>
          <p:grpSpPr>
            <a:xfrm>
              <a:off x="-959671" y="1193875"/>
              <a:ext cx="9847779" cy="5353927"/>
              <a:chOff x="-743586" y="993776"/>
              <a:chExt cx="9847779" cy="5353927"/>
            </a:xfrm>
          </p:grpSpPr>
          <p:grpSp>
            <p:nvGrpSpPr>
              <p:cNvPr id="19" name="Group 18"/>
              <p:cNvGrpSpPr/>
              <p:nvPr/>
            </p:nvGrpSpPr>
            <p:grpSpPr>
              <a:xfrm>
                <a:off x="-743586" y="993776"/>
                <a:ext cx="9847779" cy="5222587"/>
                <a:chOff x="-532071" y="1015778"/>
                <a:chExt cx="9847779" cy="5222587"/>
              </a:xfrm>
            </p:grpSpPr>
            <p:grpSp>
              <p:nvGrpSpPr>
                <p:cNvPr id="13" name="Group 12"/>
                <p:cNvGrpSpPr/>
                <p:nvPr/>
              </p:nvGrpSpPr>
              <p:grpSpPr>
                <a:xfrm>
                  <a:off x="-532071" y="1015778"/>
                  <a:ext cx="9847779" cy="5222587"/>
                  <a:chOff x="-970716" y="-585735"/>
                  <a:chExt cx="10781053" cy="6174982"/>
                </a:xfrm>
              </p:grpSpPr>
              <p:grpSp>
                <p:nvGrpSpPr>
                  <p:cNvPr id="32" name="Group 31"/>
                  <p:cNvGrpSpPr/>
                  <p:nvPr/>
                </p:nvGrpSpPr>
                <p:grpSpPr>
                  <a:xfrm>
                    <a:off x="-970716" y="2668145"/>
                    <a:ext cx="8306370" cy="2921102"/>
                    <a:chOff x="-442088" y="3123107"/>
                    <a:chExt cx="8306370" cy="2921102"/>
                  </a:xfrm>
                </p:grpSpPr>
                <p:sp>
                  <p:nvSpPr>
                    <p:cNvPr id="29" name="Rounded Rectangle 28"/>
                    <p:cNvSpPr/>
                    <p:nvPr/>
                  </p:nvSpPr>
                  <p:spPr>
                    <a:xfrm>
                      <a:off x="6242094" y="3123107"/>
                      <a:ext cx="976138" cy="1597789"/>
                    </a:xfrm>
                    <a:prstGeom prst="roundRect">
                      <a:avLst>
                        <a:gd name="adj" fmla="val 14445"/>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fa-IR" sz="1400" b="1" dirty="0" smtClean="0">
                          <a:solidFill>
                            <a:schemeClr val="accent6">
                              <a:lumMod val="50000"/>
                            </a:schemeClr>
                          </a:solidFill>
                        </a:rPr>
                        <a:t>تفصیل در امر یا موضوع</a:t>
                      </a:r>
                      <a:endParaRPr lang="fa-IR" sz="1400" b="1" dirty="0">
                        <a:solidFill>
                          <a:schemeClr val="accent6">
                            <a:lumMod val="50000"/>
                          </a:schemeClr>
                        </a:solidFill>
                      </a:endParaRPr>
                    </a:p>
                  </p:txBody>
                </p:sp>
                <p:sp>
                  <p:nvSpPr>
                    <p:cNvPr id="28" name="Rounded Rectangle 27"/>
                    <p:cNvSpPr/>
                    <p:nvPr/>
                  </p:nvSpPr>
                  <p:spPr>
                    <a:xfrm rot="5400000">
                      <a:off x="3444595" y="870313"/>
                      <a:ext cx="484685" cy="8063915"/>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کشف رابطه عرضی بین اشیاء، پدیده ها، رخدادها و قوانین</a:t>
                      </a:r>
                      <a:endParaRPr lang="fa-IR" b="1" dirty="0">
                        <a:solidFill>
                          <a:schemeClr val="accent6">
                            <a:lumMod val="50000"/>
                          </a:schemeClr>
                        </a:solidFill>
                      </a:endParaRPr>
                    </a:p>
                  </p:txBody>
                </p:sp>
                <p:sp>
                  <p:nvSpPr>
                    <p:cNvPr id="23" name="Oval 22"/>
                    <p:cNvSpPr/>
                    <p:nvPr/>
                  </p:nvSpPr>
                  <p:spPr>
                    <a:xfrm>
                      <a:off x="3758081" y="3211438"/>
                      <a:ext cx="1543924" cy="14725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9" name="Rounded Rectangle 8"/>
                    <p:cNvSpPr/>
                    <p:nvPr/>
                  </p:nvSpPr>
                  <p:spPr>
                    <a:xfrm>
                      <a:off x="-345021" y="5197879"/>
                      <a:ext cx="8079768" cy="846330"/>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25" name="Straight Arrow Connector 24"/>
                    <p:cNvCxnSpPr>
                      <a:stCxn id="29" idx="1"/>
                      <a:endCxn id="23" idx="6"/>
                    </p:cNvCxnSpPr>
                    <p:nvPr/>
                  </p:nvCxnSpPr>
                  <p:spPr>
                    <a:xfrm flipH="1">
                      <a:off x="5302005" y="3922002"/>
                      <a:ext cx="940087" cy="25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48804" y="3295520"/>
                      <a:ext cx="1321504" cy="1351966"/>
                    </a:xfrm>
                    <a:prstGeom prst="rect">
                      <a:avLst/>
                    </a:prstGeom>
                    <a:noFill/>
                  </p:spPr>
                  <p:txBody>
                    <a:bodyPr wrap="none" rtlCol="1">
                      <a:spAutoFit/>
                    </a:bodyPr>
                    <a:lstStyle/>
                    <a:p>
                      <a:pPr algn="ctr"/>
                      <a:r>
                        <a:rPr lang="fa-IR" sz="1400" b="1" dirty="0" smtClean="0">
                          <a:solidFill>
                            <a:schemeClr val="accent6">
                              <a:lumMod val="50000"/>
                            </a:schemeClr>
                          </a:solidFill>
                        </a:rPr>
                        <a:t>تمایز شهودی و </a:t>
                      </a:r>
                    </a:p>
                    <a:p>
                      <a:pPr algn="ctr"/>
                      <a:r>
                        <a:rPr lang="fa-IR" sz="1400" b="1" dirty="0" smtClean="0">
                          <a:solidFill>
                            <a:schemeClr val="accent6">
                              <a:lumMod val="50000"/>
                            </a:schemeClr>
                          </a:solidFill>
                        </a:rPr>
                        <a:t>وحیانی</a:t>
                      </a:r>
                    </a:p>
                    <a:p>
                      <a:pPr algn="ctr"/>
                      <a:r>
                        <a:rPr lang="fa-IR" sz="1400" b="1" dirty="0" smtClean="0">
                          <a:solidFill>
                            <a:schemeClr val="accent6">
                              <a:lumMod val="50000"/>
                            </a:schemeClr>
                          </a:solidFill>
                        </a:rPr>
                        <a:t>نسبت به امر یا </a:t>
                      </a:r>
                    </a:p>
                    <a:p>
                      <a:pPr algn="ctr"/>
                      <a:r>
                        <a:rPr lang="fa-IR" sz="1400" b="1" dirty="0" smtClean="0">
                          <a:solidFill>
                            <a:schemeClr val="accent6">
                              <a:lumMod val="50000"/>
                            </a:schemeClr>
                          </a:solidFill>
                        </a:rPr>
                        <a:t>موضوع</a:t>
                      </a:r>
                      <a:endParaRPr lang="fa-IR" sz="1400" b="1" dirty="0">
                        <a:solidFill>
                          <a:schemeClr val="accent6">
                            <a:lumMod val="50000"/>
                          </a:schemeClr>
                        </a:solidFill>
                      </a:endParaRPr>
                    </a:p>
                  </p:txBody>
                </p:sp>
                <p:sp>
                  <p:nvSpPr>
                    <p:cNvPr id="47" name="TextBox 46"/>
                    <p:cNvSpPr txBox="1"/>
                    <p:nvPr/>
                  </p:nvSpPr>
                  <p:spPr>
                    <a:xfrm>
                      <a:off x="-442088" y="5162196"/>
                      <a:ext cx="8306370" cy="842904"/>
                    </a:xfrm>
                    <a:prstGeom prst="rect">
                      <a:avLst/>
                    </a:prstGeom>
                    <a:noFill/>
                  </p:spPr>
                  <p:txBody>
                    <a:bodyPr wrap="square" rtlCol="1">
                      <a:spAutoFit/>
                    </a:bodyPr>
                    <a:lstStyle/>
                    <a:p>
                      <a:pPr algn="ctr"/>
                      <a:r>
                        <a:rPr lang="fa-IR" sz="1600" b="1" dirty="0" smtClean="0">
                          <a:solidFill>
                            <a:schemeClr val="accent6">
                              <a:lumMod val="50000"/>
                            </a:schemeClr>
                          </a:solidFill>
                        </a:rPr>
                        <a:t>تقویت تفصیل:</a:t>
                      </a:r>
                    </a:p>
                    <a:p>
                      <a:pPr algn="ctr"/>
                      <a:r>
                        <a:rPr lang="fa-IR" sz="1600" b="1" dirty="0" smtClean="0">
                          <a:solidFill>
                            <a:schemeClr val="accent6">
                              <a:lumMod val="50000"/>
                            </a:schemeClr>
                          </a:solidFill>
                        </a:rPr>
                        <a:t>تقویت شهود از منظر ولی+ توجه به تمایز شهودی+ برخورداری از طهارت خاص</a:t>
                      </a:r>
                      <a:endParaRPr lang="fa-IR" sz="1600" b="1" dirty="0">
                        <a:solidFill>
                          <a:schemeClr val="accent6">
                            <a:lumMod val="50000"/>
                          </a:schemeClr>
                        </a:solidFill>
                      </a:endParaRPr>
                    </a:p>
                  </p:txBody>
                </p:sp>
                <p:sp>
                  <p:nvSpPr>
                    <p:cNvPr id="48" name="TextBox 47"/>
                    <p:cNvSpPr txBox="1"/>
                    <p:nvPr/>
                  </p:nvSpPr>
                  <p:spPr>
                    <a:xfrm>
                      <a:off x="5153598" y="3909564"/>
                      <a:ext cx="1160071" cy="873367"/>
                    </a:xfrm>
                    <a:prstGeom prst="rect">
                      <a:avLst/>
                    </a:prstGeom>
                    <a:noFill/>
                  </p:spPr>
                  <p:txBody>
                    <a:bodyPr wrap="square" rtlCol="1">
                      <a:spAutoFit/>
                    </a:bodyPr>
                    <a:lstStyle/>
                    <a:p>
                      <a:pPr algn="ctr"/>
                      <a:r>
                        <a:rPr lang="fa-IR" sz="1400" b="1" dirty="0" smtClean="0">
                          <a:solidFill>
                            <a:schemeClr val="accent6">
                              <a:lumMod val="50000"/>
                            </a:schemeClr>
                          </a:solidFill>
                        </a:rPr>
                        <a:t>مشاهده شهودی</a:t>
                      </a:r>
                    </a:p>
                    <a:p>
                      <a:pPr algn="ctr"/>
                      <a:endParaRPr lang="fa-IR" sz="1400" b="1" dirty="0">
                        <a:solidFill>
                          <a:schemeClr val="accent6">
                            <a:lumMod val="50000"/>
                          </a:schemeClr>
                        </a:solidFill>
                      </a:endParaRPr>
                    </a:p>
                  </p:txBody>
                </p:sp>
              </p:grpSp>
              <p:sp>
                <p:nvSpPr>
                  <p:cNvPr id="12" name="Right Arrow 11"/>
                  <p:cNvSpPr/>
                  <p:nvPr/>
                </p:nvSpPr>
                <p:spPr>
                  <a:xfrm rot="8029744">
                    <a:off x="7896468" y="551280"/>
                    <a:ext cx="416348" cy="32048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8203099" y="-585735"/>
                    <a:ext cx="1535621" cy="148626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2" name="TextBox 41"/>
                  <p:cNvSpPr txBox="1"/>
                  <p:nvPr/>
                </p:nvSpPr>
                <p:spPr>
                  <a:xfrm>
                    <a:off x="8269504" y="-455617"/>
                    <a:ext cx="1448159" cy="873367"/>
                  </a:xfrm>
                  <a:prstGeom prst="rect">
                    <a:avLst/>
                  </a:prstGeom>
                  <a:noFill/>
                </p:spPr>
                <p:txBody>
                  <a:bodyPr wrap="none" rtlCol="1">
                    <a:spAutoFit/>
                  </a:bodyPr>
                  <a:lstStyle/>
                  <a:p>
                    <a:pPr algn="ctr"/>
                    <a:r>
                      <a:rPr lang="fa-IR" sz="1400" b="1" dirty="0" smtClean="0">
                        <a:solidFill>
                          <a:schemeClr val="accent6">
                            <a:lumMod val="50000"/>
                          </a:schemeClr>
                        </a:solidFill>
                      </a:rPr>
                      <a:t>رجوع به</a:t>
                    </a:r>
                  </a:p>
                  <a:p>
                    <a:pPr algn="ctr"/>
                    <a:r>
                      <a:rPr lang="fa-IR" sz="1400" b="1" dirty="0" smtClean="0">
                        <a:solidFill>
                          <a:schemeClr val="accent6">
                            <a:lumMod val="50000"/>
                          </a:schemeClr>
                        </a:solidFill>
                      </a:rPr>
                      <a:t>قرآن و اهل بیت(ع)</a:t>
                    </a:r>
                  </a:p>
                  <a:p>
                    <a:pPr algn="ctr"/>
                    <a:r>
                      <a:rPr lang="fa-IR" sz="1400" b="1" dirty="0" smtClean="0">
                        <a:solidFill>
                          <a:schemeClr val="accent6">
                            <a:lumMod val="50000"/>
                          </a:schemeClr>
                        </a:solidFill>
                      </a:rPr>
                      <a:t>کاشف حکم</a:t>
                    </a:r>
                  </a:p>
                </p:txBody>
              </p:sp>
              <p:sp>
                <p:nvSpPr>
                  <p:cNvPr id="43" name="Right Arrow 42"/>
                  <p:cNvSpPr/>
                  <p:nvPr/>
                </p:nvSpPr>
                <p:spPr>
                  <a:xfrm rot="10618323">
                    <a:off x="7878502" y="2686728"/>
                    <a:ext cx="453805" cy="30295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Right Arrow 44"/>
                  <p:cNvSpPr/>
                  <p:nvPr/>
                </p:nvSpPr>
                <p:spPr>
                  <a:xfrm rot="10800000">
                    <a:off x="8083398" y="4503535"/>
                    <a:ext cx="489495" cy="327251"/>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8133438" y="1928522"/>
                    <a:ext cx="1674943" cy="156041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49" name="TextBox 48"/>
                  <p:cNvSpPr txBox="1"/>
                  <p:nvPr/>
                </p:nvSpPr>
                <p:spPr>
                  <a:xfrm>
                    <a:off x="8133439" y="2122464"/>
                    <a:ext cx="1563984" cy="873367"/>
                  </a:xfrm>
                  <a:prstGeom prst="rect">
                    <a:avLst/>
                  </a:prstGeom>
                  <a:noFill/>
                </p:spPr>
                <p:txBody>
                  <a:bodyPr wrap="none" rtlCol="1">
                    <a:spAutoFit/>
                  </a:bodyPr>
                  <a:lstStyle/>
                  <a:p>
                    <a:pPr algn="ctr"/>
                    <a:r>
                      <a:rPr lang="fa-IR" sz="1400" b="1" dirty="0" smtClean="0">
                        <a:solidFill>
                          <a:schemeClr val="accent6">
                            <a:lumMod val="50000"/>
                          </a:schemeClr>
                        </a:solidFill>
                      </a:rPr>
                      <a:t>توجه تام به قرآن و </a:t>
                    </a:r>
                  </a:p>
                  <a:p>
                    <a:pPr algn="ctr"/>
                    <a:r>
                      <a:rPr lang="fa-IR" sz="1400" b="1" dirty="0" smtClean="0">
                        <a:solidFill>
                          <a:schemeClr val="accent6">
                            <a:lumMod val="50000"/>
                          </a:schemeClr>
                        </a:solidFill>
                      </a:rPr>
                      <a:t>اهل بیت(ع) قالب کلی</a:t>
                    </a:r>
                  </a:p>
                  <a:p>
                    <a:pPr algn="ctr"/>
                    <a:r>
                      <a:rPr lang="fa-IR" sz="1400" b="1" dirty="0" smtClean="0">
                        <a:solidFill>
                          <a:schemeClr val="accent6">
                            <a:lumMod val="50000"/>
                          </a:schemeClr>
                        </a:solidFill>
                      </a:rPr>
                      <a:t>ایجاد تفصیل</a:t>
                    </a:r>
                    <a:endParaRPr lang="fa-IR" sz="1400" b="1" dirty="0">
                      <a:solidFill>
                        <a:schemeClr val="accent6">
                          <a:lumMod val="50000"/>
                        </a:schemeClr>
                      </a:solidFill>
                    </a:endParaRPr>
                  </a:p>
                </p:txBody>
              </p:sp>
              <p:sp>
                <p:nvSpPr>
                  <p:cNvPr id="50" name="Oval 49"/>
                  <p:cNvSpPr/>
                  <p:nvPr/>
                </p:nvSpPr>
                <p:spPr>
                  <a:xfrm>
                    <a:off x="8378189" y="3904671"/>
                    <a:ext cx="1432148" cy="140300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1" name="TextBox 50"/>
                  <p:cNvSpPr txBox="1"/>
                  <p:nvPr/>
                </p:nvSpPr>
                <p:spPr>
                  <a:xfrm>
                    <a:off x="8417119" y="4012133"/>
                    <a:ext cx="1267123" cy="1109085"/>
                  </a:xfrm>
                  <a:prstGeom prst="rect">
                    <a:avLst/>
                  </a:prstGeom>
                  <a:noFill/>
                </p:spPr>
                <p:txBody>
                  <a:bodyPr wrap="square" rtlCol="1">
                    <a:spAutoFit/>
                  </a:bodyPr>
                  <a:lstStyle/>
                  <a:p>
                    <a:pPr algn="ctr"/>
                    <a:r>
                      <a:rPr lang="fa-IR" sz="1100" b="1" dirty="0" smtClean="0">
                        <a:solidFill>
                          <a:schemeClr val="accent6">
                            <a:lumMod val="50000"/>
                          </a:schemeClr>
                        </a:solidFill>
                      </a:rPr>
                      <a:t>ارتباط قلبی</a:t>
                    </a:r>
                  </a:p>
                  <a:p>
                    <a:pPr algn="ctr"/>
                    <a:r>
                      <a:rPr lang="fa-IR" sz="1100" b="1" dirty="0" smtClean="0">
                        <a:solidFill>
                          <a:schemeClr val="accent6">
                            <a:lumMod val="50000"/>
                          </a:schemeClr>
                        </a:solidFill>
                      </a:rPr>
                      <a:t>با قرآن و عترت</a:t>
                    </a:r>
                  </a:p>
                  <a:p>
                    <a:pPr algn="ctr"/>
                    <a:r>
                      <a:rPr lang="fa-IR" sz="1100" b="1" dirty="0" smtClean="0">
                        <a:solidFill>
                          <a:schemeClr val="accent6">
                            <a:lumMod val="50000"/>
                          </a:schemeClr>
                        </a:solidFill>
                      </a:rPr>
                      <a:t>یاری کننده </a:t>
                    </a:r>
                  </a:p>
                  <a:p>
                    <a:pPr algn="ctr"/>
                    <a:r>
                      <a:rPr lang="fa-IR" sz="1100" b="1" dirty="0" smtClean="0">
                        <a:solidFill>
                          <a:schemeClr val="accent6">
                            <a:lumMod val="50000"/>
                          </a:schemeClr>
                        </a:solidFill>
                      </a:rPr>
                      <a:t>تفصیل</a:t>
                    </a:r>
                  </a:p>
                </p:txBody>
              </p:sp>
            </p:grpSp>
            <p:grpSp>
              <p:nvGrpSpPr>
                <p:cNvPr id="11" name="Group 10"/>
                <p:cNvGrpSpPr/>
                <p:nvPr/>
              </p:nvGrpSpPr>
              <p:grpSpPr>
                <a:xfrm>
                  <a:off x="1439899" y="3845279"/>
                  <a:ext cx="1410272" cy="1255611"/>
                  <a:chOff x="-168857" y="2691130"/>
                  <a:chExt cx="1543924" cy="1484585"/>
                </a:xfrm>
              </p:grpSpPr>
              <p:sp>
                <p:nvSpPr>
                  <p:cNvPr id="35" name="Oval 34"/>
                  <p:cNvSpPr/>
                  <p:nvPr/>
                </p:nvSpPr>
                <p:spPr>
                  <a:xfrm>
                    <a:off x="-168857" y="2691130"/>
                    <a:ext cx="1543924" cy="14725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36" name="TextBox 35"/>
                  <p:cNvSpPr txBox="1"/>
                  <p:nvPr/>
                </p:nvSpPr>
                <p:spPr>
                  <a:xfrm>
                    <a:off x="-114745" y="3110993"/>
                    <a:ext cx="1450622" cy="1064722"/>
                  </a:xfrm>
                  <a:prstGeom prst="rect">
                    <a:avLst/>
                  </a:prstGeom>
                  <a:noFill/>
                </p:spPr>
                <p:txBody>
                  <a:bodyPr wrap="none" rtlCol="1">
                    <a:spAutoFit/>
                  </a:bodyPr>
                  <a:lstStyle/>
                  <a:p>
                    <a:pPr algn="ctr"/>
                    <a:r>
                      <a:rPr lang="fa-IR" sz="1400" b="1" dirty="0" smtClean="0">
                        <a:solidFill>
                          <a:schemeClr val="accent6">
                            <a:lumMod val="50000"/>
                          </a:schemeClr>
                        </a:solidFill>
                      </a:rPr>
                      <a:t>قدرت شهود از </a:t>
                    </a:r>
                  </a:p>
                  <a:p>
                    <a:pPr algn="ctr"/>
                    <a:r>
                      <a:rPr lang="fa-IR" sz="1400" b="1" dirty="0" smtClean="0">
                        <a:solidFill>
                          <a:schemeClr val="accent6">
                            <a:lumMod val="50000"/>
                          </a:schemeClr>
                        </a:solidFill>
                      </a:rPr>
                      <a:t>منظر </a:t>
                    </a:r>
                  </a:p>
                  <a:p>
                    <a:pPr algn="ctr"/>
                    <a:r>
                      <a:rPr lang="fa-IR" sz="1400" b="1" dirty="0" smtClean="0">
                        <a:solidFill>
                          <a:schemeClr val="accent6">
                            <a:lumMod val="50000"/>
                          </a:schemeClr>
                        </a:solidFill>
                      </a:rPr>
                      <a:t>ولی</a:t>
                    </a:r>
                  </a:p>
                </p:txBody>
              </p:sp>
            </p:grpSp>
            <p:sp>
              <p:nvSpPr>
                <p:cNvPr id="10" name="Cross 9"/>
                <p:cNvSpPr/>
                <p:nvPr/>
              </p:nvSpPr>
              <p:spPr>
                <a:xfrm>
                  <a:off x="2866396" y="4375734"/>
                  <a:ext cx="423590" cy="392210"/>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56" name="Rounded Rectangle 55"/>
              <p:cNvSpPr/>
              <p:nvPr/>
            </p:nvSpPr>
            <p:spPr>
              <a:xfrm rot="10800000">
                <a:off x="6744975" y="1709317"/>
                <a:ext cx="606873" cy="4638386"/>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sz="1600" b="1" dirty="0" smtClean="0">
                    <a:solidFill>
                      <a:schemeClr val="accent6">
                        <a:lumMod val="50000"/>
                      </a:schemeClr>
                    </a:solidFill>
                  </a:rPr>
                  <a:t>کشف رابطه طولی بین اشیاء، پدیده ها، رخدادها و قوانین</a:t>
                </a:r>
                <a:endParaRPr lang="fa-IR" sz="1600" b="1" dirty="0">
                  <a:solidFill>
                    <a:schemeClr val="accent6">
                      <a:lumMod val="50000"/>
                    </a:schemeClr>
                  </a:solidFill>
                </a:endParaRPr>
              </a:p>
            </p:txBody>
          </p:sp>
          <p:sp>
            <p:nvSpPr>
              <p:cNvPr id="58" name="TextBox 57"/>
              <p:cNvSpPr txBox="1"/>
              <p:nvPr/>
            </p:nvSpPr>
            <p:spPr>
              <a:xfrm>
                <a:off x="5137660" y="2507191"/>
                <a:ext cx="1188712" cy="523220"/>
              </a:xfrm>
              <a:prstGeom prst="rect">
                <a:avLst/>
              </a:prstGeom>
              <a:noFill/>
            </p:spPr>
            <p:txBody>
              <a:bodyPr wrap="square" rtlCol="1">
                <a:spAutoFit/>
              </a:bodyPr>
              <a:lstStyle/>
              <a:p>
                <a:pPr algn="ctr"/>
                <a:r>
                  <a:rPr lang="fa-IR" sz="1400" b="1" dirty="0" smtClean="0">
                    <a:solidFill>
                      <a:schemeClr val="accent6">
                        <a:lumMod val="50000"/>
                      </a:schemeClr>
                    </a:solidFill>
                  </a:rPr>
                  <a:t>مشاهده امر یکپارچه</a:t>
                </a:r>
              </a:p>
            </p:txBody>
          </p:sp>
        </p:grpSp>
        <p:sp>
          <p:nvSpPr>
            <p:cNvPr id="55" name="Oval 54"/>
            <p:cNvSpPr/>
            <p:nvPr/>
          </p:nvSpPr>
          <p:spPr>
            <a:xfrm>
              <a:off x="-959672" y="4020602"/>
              <a:ext cx="1410272" cy="12454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a:p>
          </p:txBody>
        </p:sp>
        <p:sp>
          <p:nvSpPr>
            <p:cNvPr id="57" name="TextBox 56"/>
            <p:cNvSpPr txBox="1"/>
            <p:nvPr/>
          </p:nvSpPr>
          <p:spPr>
            <a:xfrm>
              <a:off x="-871007" y="4270759"/>
              <a:ext cx="1167307" cy="738664"/>
            </a:xfrm>
            <a:prstGeom prst="rect">
              <a:avLst/>
            </a:prstGeom>
            <a:noFill/>
          </p:spPr>
          <p:txBody>
            <a:bodyPr wrap="none" rtlCol="1">
              <a:spAutoFit/>
            </a:bodyPr>
            <a:lstStyle/>
            <a:p>
              <a:pPr algn="ctr"/>
              <a:r>
                <a:rPr lang="fa-IR" sz="1400" b="1" dirty="0" smtClean="0">
                  <a:solidFill>
                    <a:schemeClr val="accent6">
                      <a:lumMod val="50000"/>
                    </a:schemeClr>
                  </a:solidFill>
                </a:rPr>
                <a:t>قدرت ارتباط </a:t>
              </a:r>
            </a:p>
            <a:p>
              <a:pPr algn="ctr"/>
              <a:r>
                <a:rPr lang="fa-IR" sz="1400" b="1" dirty="0" smtClean="0">
                  <a:solidFill>
                    <a:schemeClr val="accent6">
                      <a:lumMod val="50000"/>
                    </a:schemeClr>
                  </a:solidFill>
                </a:rPr>
                <a:t>با غیب و دریافت</a:t>
              </a:r>
            </a:p>
            <a:p>
              <a:pPr algn="ctr"/>
              <a:r>
                <a:rPr lang="fa-IR" sz="1400" b="1" dirty="0" smtClean="0">
                  <a:solidFill>
                    <a:schemeClr val="accent6">
                      <a:lumMod val="50000"/>
                    </a:schemeClr>
                  </a:solidFill>
                </a:rPr>
                <a:t>تفصیل از قرآن</a:t>
              </a:r>
            </a:p>
          </p:txBody>
        </p:sp>
        <p:sp>
          <p:nvSpPr>
            <p:cNvPr id="59" name="Cross 58"/>
            <p:cNvSpPr/>
            <p:nvPr/>
          </p:nvSpPr>
          <p:spPr>
            <a:xfrm>
              <a:off x="522800" y="4535696"/>
              <a:ext cx="423590" cy="392210"/>
            </a:xfrm>
            <a:prstGeom prst="plus">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54" name="Rectangle 53"/>
          <p:cNvSpPr/>
          <p:nvPr/>
        </p:nvSpPr>
        <p:spPr>
          <a:xfrm>
            <a:off x="4159974" y="710194"/>
            <a:ext cx="4361943" cy="443190"/>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مهارت‌های تفصیل خیر در دوره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چهارم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بلوغ:</a:t>
            </a:r>
          </a:p>
        </p:txBody>
      </p:sp>
    </p:spTree>
    <p:extLst>
      <p:ext uri="{BB962C8B-B14F-4D97-AF65-F5344CB8AC3E}">
        <p14:creationId xmlns:p14="http://schemas.microsoft.com/office/powerpoint/2010/main" val="34771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right)">
                                      <p:cBhvr>
                                        <p:cTn id="1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en-US" sz="2600" dirty="0">
              <a:solidFill>
                <a:schemeClr val="tx2">
                  <a:lumMod val="75000"/>
                </a:schemeClr>
              </a:solidFill>
              <a:latin typeface="Adobe Arabic" pitchFamily="18" charset="-78"/>
              <a:cs typeface="Adobe Arabic" pitchFamily="18" charset="-78"/>
            </a:endParaRPr>
          </a:p>
        </p:txBody>
      </p:sp>
      <p:sp>
        <p:nvSpPr>
          <p:cNvPr id="11" name="TextBox 10"/>
          <p:cNvSpPr txBox="1"/>
          <p:nvPr/>
        </p:nvSpPr>
        <p:spPr>
          <a:xfrm>
            <a:off x="4267200" y="2193429"/>
            <a:ext cx="4495800" cy="169277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rgbClr val="0070C0"/>
                </a:solidFill>
                <a:latin typeface="Adobe Arabic" pitchFamily="18" charset="-78"/>
                <a:cs typeface="Adobe Arabic" pitchFamily="18" charset="-78"/>
              </a:rPr>
              <a:t> </a:t>
            </a:r>
            <a:r>
              <a:rPr lang="en-US" sz="2600" dirty="0">
                <a:solidFill>
                  <a:schemeClr val="tx2">
                    <a:lumMod val="75000"/>
                  </a:schemeClr>
                </a:solidFill>
                <a:latin typeface="Adobe Arabic" pitchFamily="18" charset="-78"/>
                <a:cs typeface="Adobe Arabic" pitchFamily="18" charset="-78"/>
              </a:rPr>
              <a:t>و</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
        <p:nvSpPr>
          <p:cNvPr id="20" name="Oval 19">
            <a:hlinkClick r:id="" action="ppaction://noaction"/>
          </p:cNvPr>
          <p:cNvSpPr/>
          <p:nvPr/>
        </p:nvSpPr>
        <p:spPr>
          <a:xfrm>
            <a:off x="5145045" y="2024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405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27486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13190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49394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1917680"/>
            <a:ext cx="4984631" cy="3046988"/>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cs typeface="Adobe Arabic" panose="02040503050201020203"/>
              </a:rPr>
              <a:t>معنای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ارتباط</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خیر</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ضرورت</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بحث</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ملاک</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اصلاح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ترجیح‌ها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در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قرآن</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روایات</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رویکرد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فرآیند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رشد</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مراحل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بلوغ</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fa-IR" sz="2400" dirty="0">
              <a:solidFill>
                <a:srgbClr val="EEECE1">
                  <a:lumMod val="50000"/>
                </a:srgbClr>
              </a:solidFill>
              <a:cs typeface="Adobe Arabic" panose="02040503050201020203"/>
            </a:endParaRPr>
          </a:p>
        </p:txBody>
      </p:sp>
      <p:sp>
        <p:nvSpPr>
          <p:cNvPr id="24" name="Oval 23">
            <a:hlinkClick r:id="" action="ppaction://noaction"/>
          </p:cNvPr>
          <p:cNvSpPr/>
          <p:nvPr/>
        </p:nvSpPr>
        <p:spPr>
          <a:xfrm>
            <a:off x="5137031" y="38559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ترجیح</a:t>
            </a:r>
            <a:endParaRPr lang="en-US" sz="2600" dirty="0">
              <a:solidFill>
                <a:srgbClr val="C0504D">
                  <a:lumMod val="75000"/>
                </a:srgbClr>
              </a:solidFill>
              <a:latin typeface="Adobe Arabic" pitchFamily="18" charset="-78"/>
              <a:cs typeface="Adobe Arabic" pitchFamily="18" charset="-78"/>
            </a:endParaRPr>
          </a:p>
        </p:txBody>
      </p:sp>
      <p:sp>
        <p:nvSpPr>
          <p:cNvPr id="28" name="Oval 27">
            <a:hlinkClick r:id="" action="ppaction://noaction"/>
          </p:cNvPr>
          <p:cNvSpPr/>
          <p:nvPr/>
        </p:nvSpPr>
        <p:spPr>
          <a:xfrm>
            <a:off x="5145045" y="421390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5145045" y="4577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6259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2.96296E-6 L 0.00417 0.41504 " pathEditMode="relative" rAng="0" ptsTypes="AA">
                                      <p:cBhvr>
                                        <p:cTn id="16" dur="2000" fill="hold"/>
                                        <p:tgtEl>
                                          <p:spTgt spid="11"/>
                                        </p:tgtEl>
                                        <p:attrNameLst>
                                          <p:attrName>ppt_x</p:attrName>
                                          <p:attrName>ppt_y</p:attrName>
                                        </p:attrNameLst>
                                      </p:cBhvr>
                                      <p:rCtr x="208" y="207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 calcmode="lin" valueType="num">
                                      <p:cBhvr additive="base">
                                        <p:cTn id="75"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ppt_w</p:attrName>
                                        </p:attrNameLst>
                                      </p:cBhvr>
                                      <p:tavLst>
                                        <p:tav tm="0">
                                          <p:val>
                                            <p:fltVal val="0"/>
                                          </p:val>
                                        </p:tav>
                                        <p:tav tm="100000">
                                          <p:val>
                                            <p:strVal val="#ppt_w"/>
                                          </p:val>
                                        </p:tav>
                                      </p:tavLst>
                                    </p:anim>
                                    <p:anim calcmode="lin" valueType="num">
                                      <p:cBhvr>
                                        <p:cTn id="82" dur="500" fill="hold"/>
                                        <p:tgtEl>
                                          <p:spTgt spid="24"/>
                                        </p:tgtEl>
                                        <p:attrNameLst>
                                          <p:attrName>ppt_h</p:attrName>
                                        </p:attrNameLst>
                                      </p:cBhvr>
                                      <p:tavLst>
                                        <p:tav tm="0">
                                          <p:val>
                                            <p:fltVal val="0"/>
                                          </p:val>
                                        </p:tav>
                                        <p:tav tm="100000">
                                          <p:val>
                                            <p:strVal val="#ppt_h"/>
                                          </p:val>
                                        </p:tav>
                                      </p:tavLst>
                                    </p:anim>
                                    <p:animEffect transition="in" filter="fade">
                                      <p:cBhvr>
                                        <p:cTn id="83" dur="500"/>
                                        <p:tgtEl>
                                          <p:spTgt spid="24"/>
                                        </p:tgtEl>
                                      </p:cBhvr>
                                    </p:animEffect>
                                  </p:childTnLst>
                                </p:cTn>
                              </p:par>
                            </p:childTnLst>
                          </p:cTn>
                        </p:par>
                        <p:par>
                          <p:cTn id="84" fill="hold">
                            <p:stCondLst>
                              <p:cond delay="500"/>
                            </p:stCondLst>
                            <p:childTnLst>
                              <p:par>
                                <p:cTn id="85" presetID="2" presetClass="entr" presetSubtype="2" fill="hold" nodeType="afterEffect">
                                  <p:stCondLst>
                                    <p:cond delay="0"/>
                                  </p:stCondLst>
                                  <p:childTnLst>
                                    <p:set>
                                      <p:cBhvr>
                                        <p:cTn id="86" dur="1" fill="hold">
                                          <p:stCondLst>
                                            <p:cond delay="0"/>
                                          </p:stCondLst>
                                        </p:cTn>
                                        <p:tgtEl>
                                          <p:spTgt spid="18">
                                            <p:txEl>
                                              <p:pRg st="5" end="5"/>
                                            </p:txEl>
                                          </p:spTgt>
                                        </p:tgtEl>
                                        <p:attrNameLst>
                                          <p:attrName>style.visibility</p:attrName>
                                        </p:attrNameLst>
                                      </p:cBhvr>
                                      <p:to>
                                        <p:strVal val="visible"/>
                                      </p:to>
                                    </p:set>
                                    <p:anim calcmode="lin" valueType="num">
                                      <p:cBhvr additive="base">
                                        <p:cTn id="87"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ppt_w</p:attrName>
                                        </p:attrNameLst>
                                      </p:cBhvr>
                                      <p:tavLst>
                                        <p:tav tm="0">
                                          <p:val>
                                            <p:fltVal val="0"/>
                                          </p:val>
                                        </p:tav>
                                        <p:tav tm="100000">
                                          <p:val>
                                            <p:strVal val="#ppt_w"/>
                                          </p:val>
                                        </p:tav>
                                      </p:tavLst>
                                    </p:anim>
                                    <p:anim calcmode="lin" valueType="num">
                                      <p:cBhvr>
                                        <p:cTn id="94" dur="500" fill="hold"/>
                                        <p:tgtEl>
                                          <p:spTgt spid="28"/>
                                        </p:tgtEl>
                                        <p:attrNameLst>
                                          <p:attrName>ppt_h</p:attrName>
                                        </p:attrNameLst>
                                      </p:cBhvr>
                                      <p:tavLst>
                                        <p:tav tm="0">
                                          <p:val>
                                            <p:fltVal val="0"/>
                                          </p:val>
                                        </p:tav>
                                        <p:tav tm="100000">
                                          <p:val>
                                            <p:strVal val="#ppt_h"/>
                                          </p:val>
                                        </p:tav>
                                      </p:tavLst>
                                    </p:anim>
                                    <p:animEffect transition="in" filter="fade">
                                      <p:cBhvr>
                                        <p:cTn id="95" dur="500"/>
                                        <p:tgtEl>
                                          <p:spTgt spid="28"/>
                                        </p:tgtEl>
                                      </p:cBhvr>
                                    </p:animEffect>
                                  </p:childTnLst>
                                </p:cTn>
                              </p:par>
                            </p:childTnLst>
                          </p:cTn>
                        </p:par>
                        <p:par>
                          <p:cTn id="96" fill="hold">
                            <p:stCondLst>
                              <p:cond delay="500"/>
                            </p:stCondLst>
                            <p:childTnLst>
                              <p:par>
                                <p:cTn id="97" presetID="2" presetClass="entr" presetSubtype="2" fill="hold" nodeType="afterEffect">
                                  <p:stCondLst>
                                    <p:cond delay="0"/>
                                  </p:stCondLst>
                                  <p:childTnLst>
                                    <p:set>
                                      <p:cBhvr>
                                        <p:cTn id="98" dur="1" fill="hold">
                                          <p:stCondLst>
                                            <p:cond delay="0"/>
                                          </p:stCondLst>
                                        </p:cTn>
                                        <p:tgtEl>
                                          <p:spTgt spid="18">
                                            <p:txEl>
                                              <p:pRg st="6" end="6"/>
                                            </p:txEl>
                                          </p:spTgt>
                                        </p:tgtEl>
                                        <p:attrNameLst>
                                          <p:attrName>style.visibility</p:attrName>
                                        </p:attrNameLst>
                                      </p:cBhvr>
                                      <p:to>
                                        <p:strVal val="visible"/>
                                      </p:to>
                                    </p:set>
                                    <p:anim calcmode="lin" valueType="num">
                                      <p:cBhvr additive="base">
                                        <p:cTn id="99"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9"/>
                                        </p:tgtEl>
                                        <p:attrNameLst>
                                          <p:attrName>style.visibility</p:attrName>
                                        </p:attrNameLst>
                                      </p:cBhvr>
                                      <p:to>
                                        <p:strVal val="visible"/>
                                      </p:to>
                                    </p:set>
                                    <p:anim calcmode="lin" valueType="num">
                                      <p:cBhvr>
                                        <p:cTn id="105" dur="500" fill="hold"/>
                                        <p:tgtEl>
                                          <p:spTgt spid="29"/>
                                        </p:tgtEl>
                                        <p:attrNameLst>
                                          <p:attrName>ppt_w</p:attrName>
                                        </p:attrNameLst>
                                      </p:cBhvr>
                                      <p:tavLst>
                                        <p:tav tm="0">
                                          <p:val>
                                            <p:fltVal val="0"/>
                                          </p:val>
                                        </p:tav>
                                        <p:tav tm="100000">
                                          <p:val>
                                            <p:strVal val="#ppt_w"/>
                                          </p:val>
                                        </p:tav>
                                      </p:tavLst>
                                    </p:anim>
                                    <p:anim calcmode="lin" valueType="num">
                                      <p:cBhvr>
                                        <p:cTn id="106" dur="500" fill="hold"/>
                                        <p:tgtEl>
                                          <p:spTgt spid="29"/>
                                        </p:tgtEl>
                                        <p:attrNameLst>
                                          <p:attrName>ppt_h</p:attrName>
                                        </p:attrNameLst>
                                      </p:cBhvr>
                                      <p:tavLst>
                                        <p:tav tm="0">
                                          <p:val>
                                            <p:fltVal val="0"/>
                                          </p:val>
                                        </p:tav>
                                        <p:tav tm="100000">
                                          <p:val>
                                            <p:strVal val="#ppt_h"/>
                                          </p:val>
                                        </p:tav>
                                      </p:tavLst>
                                    </p:anim>
                                    <p:animEffect transition="in" filter="fade">
                                      <p:cBhvr>
                                        <p:cTn id="107" dur="500"/>
                                        <p:tgtEl>
                                          <p:spTgt spid="29"/>
                                        </p:tgtEl>
                                      </p:cBhvr>
                                    </p:animEffect>
                                  </p:childTnLst>
                                </p:cTn>
                              </p:par>
                            </p:childTnLst>
                          </p:cTn>
                        </p:par>
                        <p:par>
                          <p:cTn id="108" fill="hold">
                            <p:stCondLst>
                              <p:cond delay="500"/>
                            </p:stCondLst>
                            <p:childTnLst>
                              <p:par>
                                <p:cTn id="109" presetID="2" presetClass="entr" presetSubtype="2" fill="hold" nodeType="afterEffect">
                                  <p:stCondLst>
                                    <p:cond delay="0"/>
                                  </p:stCondLst>
                                  <p:childTnLst>
                                    <p:set>
                                      <p:cBhvr>
                                        <p:cTn id="110" dur="1" fill="hold">
                                          <p:stCondLst>
                                            <p:cond delay="0"/>
                                          </p:stCondLst>
                                        </p:cTn>
                                        <p:tgtEl>
                                          <p:spTgt spid="18">
                                            <p:txEl>
                                              <p:pRg st="7" end="7"/>
                                            </p:txEl>
                                          </p:spTgt>
                                        </p:tgtEl>
                                        <p:attrNameLst>
                                          <p:attrName>style.visibility</p:attrName>
                                        </p:attrNameLst>
                                      </p:cBhvr>
                                      <p:to>
                                        <p:strVal val="visible"/>
                                      </p:to>
                                    </p:set>
                                    <p:anim calcmode="lin" valueType="num">
                                      <p:cBhvr additive="base">
                                        <p:cTn id="111" dur="500" fill="hold"/>
                                        <p:tgtEl>
                                          <p:spTgt spid="18">
                                            <p:txEl>
                                              <p:pRg st="7" end="7"/>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1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P spid="22" grpId="0" animBg="1"/>
      <p:bldP spid="23" grpId="0" animBg="1"/>
      <p:bldP spid="13" grpId="0" animBg="1"/>
      <p:bldP spid="24" grpId="0" animBg="1"/>
      <p:bldP spid="26" grpId="0" animBg="1"/>
      <p:bldP spid="28" grpId="0" animBg="1"/>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en-US" sz="2600" dirty="0">
              <a:solidFill>
                <a:schemeClr val="tx2">
                  <a:lumMod val="75000"/>
                </a:schemeClr>
              </a:solidFill>
              <a:latin typeface="Adobe Arabic" pitchFamily="18" charset="-78"/>
              <a:cs typeface="Adobe Arabic" pitchFamily="18" charset="-78"/>
            </a:endParaRPr>
          </a:p>
        </p:txBody>
      </p:sp>
      <p:sp>
        <p:nvSpPr>
          <p:cNvPr id="20" name="Oval 19">
            <a:hlinkClick r:id="" action="ppaction://noaction"/>
          </p:cNvPr>
          <p:cNvSpPr/>
          <p:nvPr/>
        </p:nvSpPr>
        <p:spPr>
          <a:xfrm>
            <a:off x="5145045" y="2024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405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27486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13190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49394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1917680"/>
            <a:ext cx="4984631" cy="3046988"/>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cs typeface="Adobe Arabic" panose="02040503050201020203"/>
              </a:rPr>
              <a:t>معنای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ارتباط</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خیر</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ضرورت</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بحث</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ملاک</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اصلاح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ترجیح‌ها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در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قرآن</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روایات</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رویکرد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فرآیند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رشد</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مراحل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بلوغ</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fa-IR" sz="2400" dirty="0">
              <a:solidFill>
                <a:srgbClr val="EEECE1">
                  <a:lumMod val="50000"/>
                </a:srgbClr>
              </a:solidFill>
              <a:cs typeface="Adobe Arabic" panose="02040503050201020203"/>
            </a:endParaRPr>
          </a:p>
        </p:txBody>
      </p:sp>
      <p:sp>
        <p:nvSpPr>
          <p:cNvPr id="24" name="Oval 23">
            <a:hlinkClick r:id="" action="ppaction://noaction"/>
          </p:cNvPr>
          <p:cNvSpPr/>
          <p:nvPr/>
        </p:nvSpPr>
        <p:spPr>
          <a:xfrm>
            <a:off x="5137031" y="38559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ترجیح</a:t>
            </a:r>
            <a:endParaRPr lang="en-US" sz="2600" dirty="0">
              <a:solidFill>
                <a:srgbClr val="C0504D">
                  <a:lumMod val="75000"/>
                </a:srgbClr>
              </a:solidFill>
              <a:latin typeface="Adobe Arabic" pitchFamily="18" charset="-78"/>
              <a:cs typeface="Adobe Arabic" pitchFamily="18" charset="-78"/>
            </a:endParaRPr>
          </a:p>
        </p:txBody>
      </p:sp>
      <p:sp>
        <p:nvSpPr>
          <p:cNvPr id="28" name="Oval 27">
            <a:hlinkClick r:id="" action="ppaction://noaction"/>
          </p:cNvPr>
          <p:cNvSpPr/>
          <p:nvPr/>
        </p:nvSpPr>
        <p:spPr>
          <a:xfrm>
            <a:off x="5145045" y="421390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5145045" y="4577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TextBox 18"/>
          <p:cNvSpPr txBox="1"/>
          <p:nvPr/>
        </p:nvSpPr>
        <p:spPr>
          <a:xfrm>
            <a:off x="4294094" y="5012829"/>
            <a:ext cx="4495800" cy="169277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233381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hlinkClick r:id="rId3" action="ppaction://hlinksldjump"/>
          </p:cNvPr>
          <p:cNvSpPr/>
          <p:nvPr/>
        </p:nvSpPr>
        <p:spPr>
          <a:xfrm>
            <a:off x="5256191" y="173277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Oval 18">
            <a:hlinkClick r:id="" action="ppaction://noaction"/>
          </p:cNvPr>
          <p:cNvSpPr/>
          <p:nvPr/>
        </p:nvSpPr>
        <p:spPr>
          <a:xfrm>
            <a:off x="5269764" y="206517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5271037" y="246658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269764" y="282628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273080" y="3199355"/>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256191" y="356679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4" name="TextBox 13"/>
          <p:cNvSpPr txBox="1"/>
          <p:nvPr/>
        </p:nvSpPr>
        <p:spPr>
          <a:xfrm>
            <a:off x="2654300" y="1011856"/>
            <a:ext cx="6104181" cy="1046440"/>
          </a:xfrm>
          <a:prstGeom prst="rect">
            <a:avLst/>
          </a:prstGeom>
          <a:noFill/>
        </p:spPr>
        <p:txBody>
          <a:bodyPr wrap="square" rtlCol="1">
            <a:spAutoFit/>
          </a:bodyPr>
          <a:lstStyle/>
          <a:p>
            <a:r>
              <a:rPr lang="fa-IR" sz="2600" b="1" dirty="0">
                <a:solidFill>
                  <a:srgbClr val="F79646">
                    <a:lumMod val="75000"/>
                  </a:srgbClr>
                </a:solidFill>
                <a:latin typeface="Adobe Arabic" pitchFamily="18" charset="-78"/>
                <a:cs typeface="Adobe Arabic" pitchFamily="18" charset="-78"/>
              </a:rPr>
              <a:t>فاتحه:         </a:t>
            </a:r>
            <a:r>
              <a:rPr lang="en-US" sz="2600" b="1" dirty="0" smtClean="0">
                <a:solidFill>
                  <a:srgbClr val="F79646">
                    <a:lumMod val="75000"/>
                  </a:srgbClr>
                </a:solidFill>
                <a:latin typeface="Adobe Arabic" pitchFamily="18" charset="-78"/>
                <a:cs typeface="Adobe Arabic" pitchFamily="18" charset="-78"/>
              </a:rPr>
              <a:t> </a:t>
            </a:r>
            <a:r>
              <a:rPr lang="en-US" sz="2600" dirty="0" err="1" smtClean="0">
                <a:solidFill>
                  <a:schemeClr val="tx2">
                    <a:lumMod val="75000"/>
                  </a:schemeClr>
                </a:solidFill>
                <a:latin typeface="Calibri" panose="020F0502020204030204" pitchFamily="34" charset="0"/>
                <a:ea typeface="Calibri" panose="020F0502020204030204" pitchFamily="34" charset="0"/>
                <a:cs typeface="Adobe Arabic"/>
              </a:rPr>
              <a:t>ساختار‌شناسی</a:t>
            </a:r>
            <a:r>
              <a:rPr lang="en-US" sz="2600" dirty="0" smtClean="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شر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endParaRPr lang="en-US" dirty="0">
              <a:solidFill>
                <a:srgbClr val="0070C0"/>
              </a:solidFill>
              <a:latin typeface="Adobe Arabic" pitchFamily="18" charset="-78"/>
              <a:cs typeface="Adobe Arabic" pitchFamily="18" charset="-78"/>
            </a:endParaRPr>
          </a:p>
          <a:p>
            <a:endParaRPr lang="fa-IR" dirty="0"/>
          </a:p>
        </p:txBody>
      </p:sp>
      <p:sp>
        <p:nvSpPr>
          <p:cNvPr id="18" name="TextBox 17"/>
          <p:cNvSpPr txBox="1"/>
          <p:nvPr/>
        </p:nvSpPr>
        <p:spPr>
          <a:xfrm>
            <a:off x="5384800" y="1384301"/>
            <a:ext cx="3373681" cy="3185986"/>
          </a:xfrm>
          <a:prstGeom prst="rect">
            <a:avLst/>
          </a:prstGeom>
          <a:noFill/>
        </p:spPr>
        <p:txBody>
          <a:bodyPr wrap="square" rtlCol="1">
            <a:spAutoFit/>
          </a:bodyPr>
          <a:lstStyle/>
          <a:p>
            <a:r>
              <a:rPr lang="fa-IR" sz="2600" b="1" dirty="0">
                <a:solidFill>
                  <a:srgbClr val="F79646">
                    <a:lumMod val="75000"/>
                  </a:srgbClr>
                </a:solidFill>
                <a:latin typeface="Adobe Arabic" pitchFamily="18" charset="-78"/>
                <a:cs typeface="Adobe Arabic" pitchFamily="18" charset="-78"/>
              </a:rPr>
              <a:t>فصل اول: </a:t>
            </a:r>
            <a:r>
              <a:rPr lang="fa-IR" sz="2600" b="1" dirty="0" smtClean="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تفصیل</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b="1" dirty="0" smtClean="0">
                <a:solidFill>
                  <a:srgbClr val="F79646">
                    <a:lumMod val="75000"/>
                  </a:srgbClr>
                </a:solidFill>
                <a:latin typeface="Adobe Arabic" pitchFamily="18" charset="-78"/>
                <a:cs typeface="Adobe Arabic" pitchFamily="18" charset="-78"/>
              </a:rPr>
              <a:t>فصل </a:t>
            </a:r>
            <a:r>
              <a:rPr lang="fa-IR" sz="2600" b="1" dirty="0">
                <a:solidFill>
                  <a:srgbClr val="F79646">
                    <a:lumMod val="75000"/>
                  </a:srgbClr>
                </a:solidFill>
                <a:latin typeface="Adobe Arabic" pitchFamily="18" charset="-78"/>
                <a:cs typeface="Adobe Arabic" pitchFamily="18" charset="-78"/>
              </a:rPr>
              <a:t>دوم</a:t>
            </a:r>
            <a:r>
              <a:rPr lang="fa-IR" sz="2600" b="1" dirty="0" smtClean="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ترجیح</a:t>
            </a:r>
            <a:endParaRPr lang="fa-IR" sz="2600" b="1" dirty="0">
              <a:solidFill>
                <a:srgbClr val="F79646">
                  <a:lumMod val="75000"/>
                </a:srgb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fa-IR" sz="2600" b="1" dirty="0" smtClean="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تعیین</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fa-IR" sz="2600" b="1" dirty="0" smtClean="0">
                <a:solidFill>
                  <a:srgbClr val="F79646">
                    <a:lumMod val="75000"/>
                  </a:srgbClr>
                </a:solidFill>
                <a:latin typeface="Adobe Arabic" pitchFamily="18" charset="-78"/>
                <a:cs typeface="Adobe Arabic" pitchFamily="18" charset="-78"/>
              </a:rPr>
              <a:t>فصل چهارم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گزینش</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و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اختیار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b="1" dirty="0" err="1" smtClean="0">
                <a:solidFill>
                  <a:srgbClr val="F79646">
                    <a:lumMod val="75000"/>
                  </a:srgbClr>
                </a:solidFill>
                <a:latin typeface="Adobe Arabic" pitchFamily="18" charset="-78"/>
                <a:cs typeface="Adobe Arabic" pitchFamily="18" charset="-78"/>
              </a:rPr>
              <a:t>فصل</a:t>
            </a:r>
            <a:r>
              <a:rPr lang="en-US" sz="2600" b="1" dirty="0" smtClean="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smtClean="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تحقق</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en-US" sz="2600" b="1" dirty="0" err="1" smtClean="0">
                <a:solidFill>
                  <a:srgbClr val="F79646">
                    <a:lumMod val="75000"/>
                  </a:srgbClr>
                </a:solidFill>
                <a:latin typeface="Adobe Arabic" pitchFamily="18" charset="-78"/>
                <a:cs typeface="Adobe Arabic" pitchFamily="18" charset="-78"/>
              </a:rPr>
              <a:t>خاتمه</a:t>
            </a:r>
            <a:r>
              <a:rPr lang="en-US" sz="2600" b="1" dirty="0" smtClean="0">
                <a:solidFill>
                  <a:srgbClr val="F79646">
                    <a:lumMod val="75000"/>
                  </a:srgbClr>
                </a:solidFill>
                <a:latin typeface="Adobe Arabic" pitchFamily="18" charset="-78"/>
                <a:cs typeface="Adobe Arabic" pitchFamily="18" charset="-78"/>
              </a:rPr>
              <a:t>:</a:t>
            </a:r>
            <a:r>
              <a:rPr lang="fa-IR" sz="2600" b="1" dirty="0" smtClean="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نظام</a:t>
            </a:r>
            <a:r>
              <a:rPr lang="en-US" sz="2600" dirty="0">
                <a:solidFill>
                  <a:schemeClr val="tx2">
                    <a:lumMod val="75000"/>
                  </a:schemeClr>
                </a:solidFill>
                <a:latin typeface="Calibri" panose="020F0502020204030204" pitchFamily="34" charset="0"/>
                <a:ea typeface="Calibri" panose="020F0502020204030204" pitchFamily="34" charset="0"/>
                <a:cs typeface="Adobe Arabic"/>
              </a:rPr>
              <a:t> </a:t>
            </a:r>
            <a:r>
              <a:rPr lang="en-US" sz="2600" dirty="0" err="1">
                <a:solidFill>
                  <a:schemeClr val="tx2">
                    <a:lumMod val="75000"/>
                  </a:schemeClr>
                </a:solidFill>
                <a:latin typeface="Calibri" panose="020F0502020204030204" pitchFamily="34" charset="0"/>
                <a:ea typeface="Calibri" panose="020F0502020204030204" pitchFamily="34" charset="0"/>
                <a:cs typeface="Adobe Arabic"/>
              </a:rPr>
              <a:t>خیر</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endParaRPr lang="en-US" sz="2600" b="1" dirty="0">
              <a:solidFill>
                <a:srgbClr val="F79646">
                  <a:lumMod val="75000"/>
                </a:srgbClr>
              </a:solidFill>
              <a:latin typeface="Adobe Arabic" pitchFamily="18" charset="-78"/>
              <a:cs typeface="Adobe Arabic" pitchFamily="18" charset="-78"/>
            </a:endParaRPr>
          </a:p>
          <a:p>
            <a:endParaRPr lang="fa-IR" dirty="0"/>
          </a:p>
        </p:txBody>
      </p:sp>
      <p:sp>
        <p:nvSpPr>
          <p:cNvPr id="29" name="TextBox 28"/>
          <p:cNvSpPr txBox="1"/>
          <p:nvPr/>
        </p:nvSpPr>
        <p:spPr>
          <a:xfrm>
            <a:off x="0" y="1586235"/>
            <a:ext cx="5320496" cy="2677656"/>
          </a:xfrm>
          <a:prstGeom prst="rect">
            <a:avLst/>
          </a:prstGeom>
          <a:noFill/>
        </p:spPr>
        <p:txBody>
          <a:bodyPr wrap="square" rtlCol="0">
            <a:spAutoFit/>
          </a:bodyPr>
          <a:lstStyle/>
          <a:p>
            <a:pPr marL="457200" indent="-457200">
              <a:buAutoNum type="arabicPeriod"/>
            </a:pPr>
            <a:r>
              <a:rPr lang="fa-IR" sz="2400" dirty="0" smtClean="0">
                <a:solidFill>
                  <a:srgbClr val="EEECE1">
                    <a:lumMod val="50000"/>
                  </a:srgbClr>
                </a:solidFill>
              </a:rPr>
              <a:t>نگاهی </a:t>
            </a:r>
            <a:r>
              <a:rPr lang="fa-IR" sz="2400" dirty="0">
                <a:solidFill>
                  <a:srgbClr val="EEECE1">
                    <a:lumMod val="50000"/>
                  </a:srgbClr>
                </a:solidFill>
              </a:rPr>
              <a:t>به کلمه خیر در </a:t>
            </a:r>
            <a:r>
              <a:rPr lang="fa-IR" sz="2400" dirty="0" smtClean="0">
                <a:solidFill>
                  <a:srgbClr val="EEECE1">
                    <a:lumMod val="50000"/>
                  </a:srgbClr>
                </a:solidFill>
              </a:rPr>
              <a:t>قرآن</a:t>
            </a:r>
          </a:p>
          <a:p>
            <a:pPr marL="457200" indent="-457200">
              <a:buFontTx/>
              <a:buAutoNum type="arabicPeriod"/>
            </a:pPr>
            <a:r>
              <a:rPr lang="fa-IR" sz="2400" dirty="0">
                <a:solidFill>
                  <a:srgbClr val="EEECE1">
                    <a:lumMod val="50000"/>
                  </a:srgbClr>
                </a:solidFill>
              </a:rPr>
              <a:t>ویژ‌گی</a:t>
            </a:r>
            <a:r>
              <a:rPr lang="en-US" sz="2400" dirty="0">
                <a:solidFill>
                  <a:srgbClr val="EEECE1">
                    <a:lumMod val="50000"/>
                  </a:srgbClr>
                </a:solidFill>
              </a:rPr>
              <a:t>‌</a:t>
            </a:r>
            <a:r>
              <a:rPr lang="fa-IR" sz="2400" dirty="0">
                <a:solidFill>
                  <a:srgbClr val="EEECE1">
                    <a:lumMod val="50000"/>
                  </a:srgbClr>
                </a:solidFill>
              </a:rPr>
              <a:t>های خیر در قرآن</a:t>
            </a:r>
          </a:p>
          <a:p>
            <a:r>
              <a:rPr lang="fa-IR" sz="2400" dirty="0" smtClean="0">
                <a:solidFill>
                  <a:srgbClr val="EEECE1">
                    <a:lumMod val="50000"/>
                  </a:srgbClr>
                </a:solidFill>
              </a:rPr>
              <a:t>3. مؤلفه‌های </a:t>
            </a:r>
            <a:r>
              <a:rPr lang="fa-IR" sz="2400" dirty="0">
                <a:solidFill>
                  <a:srgbClr val="EEECE1">
                    <a:lumMod val="50000"/>
                  </a:srgbClr>
                </a:solidFill>
              </a:rPr>
              <a:t>خیر با توجه به آیات قرآن</a:t>
            </a:r>
          </a:p>
          <a:p>
            <a:r>
              <a:rPr lang="fa-IR" sz="2400" dirty="0" smtClean="0">
                <a:solidFill>
                  <a:srgbClr val="EEECE1">
                    <a:lumMod val="50000"/>
                  </a:srgbClr>
                </a:solidFill>
              </a:rPr>
              <a:t>4. </a:t>
            </a:r>
            <a:r>
              <a:rPr lang="fa-IR" sz="2400" dirty="0">
                <a:solidFill>
                  <a:srgbClr val="EEECE1">
                    <a:lumMod val="50000"/>
                  </a:srgbClr>
                </a:solidFill>
              </a:rPr>
              <a:t>ساختار خیر بر اساس مؤلفه‌ها و کلمات مقابل آن</a:t>
            </a:r>
          </a:p>
          <a:p>
            <a:r>
              <a:rPr lang="fa-IR" sz="2400" dirty="0" smtClean="0">
                <a:solidFill>
                  <a:srgbClr val="EEECE1">
                    <a:lumMod val="50000"/>
                  </a:srgbClr>
                </a:solidFill>
              </a:rPr>
              <a:t>5. </a:t>
            </a:r>
            <a:r>
              <a:rPr lang="fa-IR" sz="2400" dirty="0">
                <a:solidFill>
                  <a:srgbClr val="EEECE1">
                    <a:lumMod val="50000"/>
                  </a:srgbClr>
                </a:solidFill>
              </a:rPr>
              <a:t>برخی از وجوه خیر در روایات</a:t>
            </a:r>
          </a:p>
          <a:p>
            <a:r>
              <a:rPr lang="fa-IR" sz="2400" dirty="0" smtClean="0">
                <a:solidFill>
                  <a:srgbClr val="EEECE1">
                    <a:lumMod val="50000"/>
                  </a:srgbClr>
                </a:solidFill>
              </a:rPr>
              <a:t>6. </a:t>
            </a:r>
            <a:r>
              <a:rPr lang="fa-IR" sz="2400" dirty="0">
                <a:solidFill>
                  <a:srgbClr val="EEECE1">
                    <a:lumMod val="50000"/>
                  </a:srgbClr>
                </a:solidFill>
              </a:rPr>
              <a:t>ارتباط ساختار خیر با ساختار وجودی انسان</a:t>
            </a:r>
          </a:p>
          <a:p>
            <a:r>
              <a:rPr lang="fa-IR" sz="2400" dirty="0" smtClean="0">
                <a:solidFill>
                  <a:srgbClr val="EEECE1">
                    <a:lumMod val="50000"/>
                  </a:srgbClr>
                </a:solidFill>
              </a:rPr>
              <a:t>7. </a:t>
            </a:r>
            <a:r>
              <a:rPr lang="fa-IR" sz="2400" dirty="0">
                <a:solidFill>
                  <a:srgbClr val="EEECE1">
                    <a:lumMod val="50000"/>
                  </a:srgbClr>
                </a:solidFill>
              </a:rPr>
              <a:t>ارتباط ساختار خیر با مراحل بلوغ و مراتب </a:t>
            </a:r>
            <a:r>
              <a:rPr lang="fa-IR" sz="2300" dirty="0" smtClean="0">
                <a:solidFill>
                  <a:srgbClr val="EEECE1">
                    <a:lumMod val="50000"/>
                  </a:srgbClr>
                </a:solidFill>
              </a:rPr>
              <a:t>رشد</a:t>
            </a:r>
            <a:endParaRPr lang="fa-IR" sz="2300" dirty="0">
              <a:solidFill>
                <a:srgbClr val="EEECE1">
                  <a:lumMod val="50000"/>
                </a:srgbClr>
              </a:solidFill>
            </a:endParaRPr>
          </a:p>
        </p:txBody>
      </p:sp>
      <p:sp>
        <p:nvSpPr>
          <p:cNvPr id="24" name="Oval 23">
            <a:hlinkClick r:id="" action="ppaction://noaction"/>
          </p:cNvPr>
          <p:cNvSpPr/>
          <p:nvPr/>
        </p:nvSpPr>
        <p:spPr>
          <a:xfrm>
            <a:off x="5269763" y="3961805"/>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72643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2.22222E-6 L -0.00382 0.38449 " pathEditMode="relative" rAng="0" ptsTypes="AA">
                                      <p:cBhvr>
                                        <p:cTn id="6" dur="2000" fill="hold"/>
                                        <p:tgtEl>
                                          <p:spTgt spid="18"/>
                                        </p:tgtEl>
                                        <p:attrNameLst>
                                          <p:attrName>ppt_x</p:attrName>
                                          <p:attrName>ppt_y</p:attrName>
                                        </p:attrNameLst>
                                      </p:cBhvr>
                                      <p:rCtr x="-191" y="19213"/>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 calcmode="lin" valueType="num">
                                      <p:cBhvr additive="base">
                                        <p:cTn id="17"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500"/>
                            </p:stCondLst>
                            <p:childTnLst>
                              <p:par>
                                <p:cTn id="27" presetID="2" presetClass="entr" presetSubtype="2" fill="hold" nodeType="afterEffect">
                                  <p:stCondLst>
                                    <p:cond delay="0"/>
                                  </p:stCondLst>
                                  <p:childTnLst>
                                    <p:set>
                                      <p:cBhvr>
                                        <p:cTn id="28" dur="1" fill="hold">
                                          <p:stCondLst>
                                            <p:cond delay="0"/>
                                          </p:stCondLst>
                                        </p:cTn>
                                        <p:tgtEl>
                                          <p:spTgt spid="29">
                                            <p:txEl>
                                              <p:pRg st="1" end="1"/>
                                            </p:txEl>
                                          </p:spTgt>
                                        </p:tgtEl>
                                        <p:attrNameLst>
                                          <p:attrName>style.visibility</p:attrName>
                                        </p:attrNameLst>
                                      </p:cBhvr>
                                      <p:to>
                                        <p:strVal val="visible"/>
                                      </p:to>
                                    </p:set>
                                    <p:anim calcmode="lin" valueType="num">
                                      <p:cBhvr additive="base">
                                        <p:cTn id="29" dur="500" fill="hold"/>
                                        <p:tgtEl>
                                          <p:spTgt spid="29">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anim calcmode="lin" valueType="num">
                                      <p:cBhvr additive="base">
                                        <p:cTn id="41" dur="500" fill="hold"/>
                                        <p:tgtEl>
                                          <p:spTgt spid="29">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500"/>
                            </p:stCondLst>
                            <p:childTnLst>
                              <p:par>
                                <p:cTn id="51" presetID="2" presetClass="entr" presetSubtype="2" fill="hold" nodeType="afterEffect">
                                  <p:stCondLst>
                                    <p:cond delay="0"/>
                                  </p:stCondLst>
                                  <p:childTnLst>
                                    <p:set>
                                      <p:cBhvr>
                                        <p:cTn id="52" dur="1" fill="hold">
                                          <p:stCondLst>
                                            <p:cond delay="0"/>
                                          </p:stCondLst>
                                        </p:cTn>
                                        <p:tgtEl>
                                          <p:spTgt spid="29">
                                            <p:txEl>
                                              <p:pRg st="3" end="3"/>
                                            </p:txEl>
                                          </p:spTgt>
                                        </p:tgtEl>
                                        <p:attrNameLst>
                                          <p:attrName>style.visibility</p:attrName>
                                        </p:attrNameLst>
                                      </p:cBhvr>
                                      <p:to>
                                        <p:strVal val="visible"/>
                                      </p:to>
                                    </p:set>
                                    <p:anim calcmode="lin" valueType="num">
                                      <p:cBhvr additive="base">
                                        <p:cTn id="53" dur="500" fill="hold"/>
                                        <p:tgtEl>
                                          <p:spTgt spid="29">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childTnLst>
                          </p:cTn>
                        </p:par>
                        <p:par>
                          <p:cTn id="62" fill="hold">
                            <p:stCondLst>
                              <p:cond delay="500"/>
                            </p:stCondLst>
                            <p:childTnLst>
                              <p:par>
                                <p:cTn id="63" presetID="2" presetClass="entr" presetSubtype="2" fill="hold" nodeType="afterEffect">
                                  <p:stCondLst>
                                    <p:cond delay="0"/>
                                  </p:stCondLst>
                                  <p:childTnLst>
                                    <p:set>
                                      <p:cBhvr>
                                        <p:cTn id="64" dur="1" fill="hold">
                                          <p:stCondLst>
                                            <p:cond delay="0"/>
                                          </p:stCondLst>
                                        </p:cTn>
                                        <p:tgtEl>
                                          <p:spTgt spid="29">
                                            <p:txEl>
                                              <p:pRg st="4" end="4"/>
                                            </p:txEl>
                                          </p:spTgt>
                                        </p:tgtEl>
                                        <p:attrNameLst>
                                          <p:attrName>style.visibility</p:attrName>
                                        </p:attrNameLst>
                                      </p:cBhvr>
                                      <p:to>
                                        <p:strVal val="visible"/>
                                      </p:to>
                                    </p:set>
                                    <p:anim calcmode="lin" valueType="num">
                                      <p:cBhvr additive="base">
                                        <p:cTn id="65" dur="500" fill="hold"/>
                                        <p:tgtEl>
                                          <p:spTgt spid="29">
                                            <p:txEl>
                                              <p:pRg st="4" end="4"/>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500"/>
                            </p:stCondLst>
                            <p:childTnLst>
                              <p:par>
                                <p:cTn id="75" presetID="2" presetClass="entr" presetSubtype="2" fill="hold" nodeType="afterEffect">
                                  <p:stCondLst>
                                    <p:cond delay="0"/>
                                  </p:stCondLst>
                                  <p:childTnLst>
                                    <p:set>
                                      <p:cBhvr>
                                        <p:cTn id="76" dur="1" fill="hold">
                                          <p:stCondLst>
                                            <p:cond delay="0"/>
                                          </p:stCondLst>
                                        </p:cTn>
                                        <p:tgtEl>
                                          <p:spTgt spid="29">
                                            <p:txEl>
                                              <p:pRg st="5" end="5"/>
                                            </p:txEl>
                                          </p:spTgt>
                                        </p:tgtEl>
                                        <p:attrNameLst>
                                          <p:attrName>style.visibility</p:attrName>
                                        </p:attrNameLst>
                                      </p:cBhvr>
                                      <p:to>
                                        <p:strVal val="visible"/>
                                      </p:to>
                                    </p:set>
                                    <p:anim calcmode="lin" valueType="num">
                                      <p:cBhvr additive="base">
                                        <p:cTn id="77" dur="500" fill="hold"/>
                                        <p:tgtEl>
                                          <p:spTgt spid="29">
                                            <p:txEl>
                                              <p:pRg st="5" end="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childTnLst>
                          </p:cTn>
                        </p:par>
                        <p:par>
                          <p:cTn id="86" fill="hold">
                            <p:stCondLst>
                              <p:cond delay="500"/>
                            </p:stCondLst>
                            <p:childTnLst>
                              <p:par>
                                <p:cTn id="87" presetID="2" presetClass="entr" presetSubtype="2" fill="hold" nodeType="afterEffect">
                                  <p:stCondLst>
                                    <p:cond delay="0"/>
                                  </p:stCondLst>
                                  <p:childTnLst>
                                    <p:set>
                                      <p:cBhvr>
                                        <p:cTn id="88" dur="1" fill="hold">
                                          <p:stCondLst>
                                            <p:cond delay="0"/>
                                          </p:stCondLst>
                                        </p:cTn>
                                        <p:tgtEl>
                                          <p:spTgt spid="29">
                                            <p:txEl>
                                              <p:pRg st="6" end="6"/>
                                            </p:txEl>
                                          </p:spTgt>
                                        </p:tgtEl>
                                        <p:attrNameLst>
                                          <p:attrName>style.visibility</p:attrName>
                                        </p:attrNameLst>
                                      </p:cBhvr>
                                      <p:to>
                                        <p:strVal val="visible"/>
                                      </p:to>
                                    </p:set>
                                    <p:anim calcmode="lin" valueType="num">
                                      <p:cBhvr additive="base">
                                        <p:cTn id="89" dur="500" fill="hold"/>
                                        <p:tgtEl>
                                          <p:spTgt spid="29">
                                            <p:txEl>
                                              <p:pRg st="6" end="6"/>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2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P spid="22" grpId="0" animBg="1"/>
      <p:bldP spid="23" grpId="0" animBg="1"/>
      <p:bldP spid="18" grpId="0"/>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en-US" sz="2600" dirty="0">
              <a:solidFill>
                <a:schemeClr val="tx2">
                  <a:lumMod val="75000"/>
                </a:schemeClr>
              </a:solidFill>
              <a:latin typeface="Adobe Arabic" pitchFamily="18" charset="-78"/>
              <a:cs typeface="Adobe Arabic" pitchFamily="18" charset="-78"/>
            </a:endParaRPr>
          </a:p>
        </p:txBody>
      </p:sp>
      <p:sp>
        <p:nvSpPr>
          <p:cNvPr id="20" name="Oval 19">
            <a:hlinkClick r:id="" action="ppaction://noaction"/>
          </p:cNvPr>
          <p:cNvSpPr/>
          <p:nvPr/>
        </p:nvSpPr>
        <p:spPr>
          <a:xfrm>
            <a:off x="5145045" y="2024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4057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27486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13190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493941"/>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1917680"/>
            <a:ext cx="4984631" cy="3046988"/>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cs typeface="Adobe Arabic" panose="02040503050201020203"/>
              </a:rPr>
              <a:t>معنای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ارتباط</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خیر</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ضرورت</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بحث</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ملاک</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اصلاح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ترجیح‌ها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در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قرآن</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روایات</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انواع</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با</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رویکرد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فرآیند</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رشد</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مراحل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بلوغ</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fa-IR" sz="2400" dirty="0">
              <a:solidFill>
                <a:srgbClr val="EEECE1">
                  <a:lumMod val="50000"/>
                </a:srgbClr>
              </a:solidFill>
              <a:cs typeface="Adobe Arabic" panose="02040503050201020203"/>
            </a:endParaRPr>
          </a:p>
        </p:txBody>
      </p:sp>
      <p:sp>
        <p:nvSpPr>
          <p:cNvPr id="24" name="Oval 23">
            <a:hlinkClick r:id="" action="ppaction://noaction"/>
          </p:cNvPr>
          <p:cNvSpPr/>
          <p:nvPr/>
        </p:nvSpPr>
        <p:spPr>
          <a:xfrm>
            <a:off x="5137031" y="38559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ترجیح</a:t>
            </a:r>
            <a:endParaRPr lang="en-US" sz="2600" dirty="0">
              <a:solidFill>
                <a:srgbClr val="C0504D">
                  <a:lumMod val="75000"/>
                </a:srgbClr>
              </a:solidFill>
              <a:latin typeface="Adobe Arabic" pitchFamily="18" charset="-78"/>
              <a:cs typeface="Adobe Arabic" pitchFamily="18" charset="-78"/>
            </a:endParaRPr>
          </a:p>
        </p:txBody>
      </p:sp>
      <p:sp>
        <p:nvSpPr>
          <p:cNvPr id="28" name="Oval 27">
            <a:hlinkClick r:id="" action="ppaction://noaction"/>
          </p:cNvPr>
          <p:cNvSpPr/>
          <p:nvPr/>
        </p:nvSpPr>
        <p:spPr>
          <a:xfrm>
            <a:off x="5145045" y="4213900"/>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5145045" y="457746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9" name="TextBox 18"/>
          <p:cNvSpPr txBox="1"/>
          <p:nvPr/>
        </p:nvSpPr>
        <p:spPr>
          <a:xfrm>
            <a:off x="4294094" y="5012829"/>
            <a:ext cx="4495800" cy="169277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0002891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038600" y="-4782"/>
            <a:ext cx="1752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معنای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0" name="Rectangle 29"/>
          <p:cNvSpPr/>
          <p:nvPr/>
        </p:nvSpPr>
        <p:spPr>
          <a:xfrm>
            <a:off x="6665983" y="766758"/>
            <a:ext cx="1871025" cy="515141"/>
          </a:xfrm>
          <a:prstGeom prst="rect">
            <a:avLst/>
          </a:prstGeom>
        </p:spPr>
        <p:txBody>
          <a:bodyPr wrap="none">
            <a:spAutoFit/>
          </a:bodyPr>
          <a:lstStyle/>
          <a:p>
            <a:pPr algn="just" rtl="1">
              <a:lnSpc>
                <a:spcPct val="115000"/>
              </a:lnSpc>
              <a:spcBef>
                <a:spcPts val="1200"/>
              </a:spcBef>
              <a:spcAft>
                <a:spcPts val="0"/>
              </a:spcAft>
            </a:pPr>
            <a:r>
              <a:rPr lang="ar-SA" sz="2600" b="1" dirty="0" smtClean="0">
                <a:solidFill>
                  <a:schemeClr val="tx2">
                    <a:lumMod val="75000"/>
                  </a:schemeClr>
                </a:solidFill>
                <a:latin typeface="Cambria" panose="02040503050406030204" pitchFamily="18" charset="0"/>
                <a:ea typeface="Times New Roman" panose="02020603050405020304" pitchFamily="18" charset="0"/>
                <a:cs typeface="Adobe Arabic"/>
              </a:rPr>
              <a:t> معنای ت</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a:rPr>
              <a:t>رجیح :</a:t>
            </a:r>
            <a:endParaRPr lang="en-US" sz="2600" b="1" i="1" dirty="0">
              <a:solidFill>
                <a:schemeClr val="tx2">
                  <a:lumMod val="75000"/>
                </a:schemeClr>
              </a:solidFill>
              <a:effectLst/>
              <a:latin typeface="Cambria" panose="02040503050406030204" pitchFamily="18" charset="0"/>
              <a:ea typeface="Times New Roman" panose="02020603050405020304" pitchFamily="18" charset="0"/>
              <a:cs typeface="Adobe Arabic"/>
            </a:endParaRPr>
          </a:p>
        </p:txBody>
      </p:sp>
      <p:sp>
        <p:nvSpPr>
          <p:cNvPr id="31" name="Oval 30"/>
          <p:cNvSpPr/>
          <p:nvPr/>
        </p:nvSpPr>
        <p:spPr>
          <a:xfrm>
            <a:off x="8672463" y="9481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1281899"/>
            <a:ext cx="6924948" cy="1692771"/>
          </a:xfrm>
          <a:prstGeom prst="rect">
            <a:avLst/>
          </a:prstGeom>
        </p:spPr>
        <p:txBody>
          <a:bodyPr wrap="square">
            <a:spAutoFit/>
          </a:bodyPr>
          <a:lstStyle/>
          <a:p>
            <a:pPr algn="r"/>
            <a:r>
              <a:rPr lang="ar-SA" sz="2600"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بین دو امر مساوی،امری به واسطه ی انگیزه و... ترجیح داده میشود و از حالت تساوی بیرون میاید. </a:t>
            </a:r>
            <a:r>
              <a:rPr lang="ar-SA"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به آن انگیزه که موجبات تحقق یکی از دو حالت را فراهم ساخته «رجحان» گفته می‌شود و این خروج از تساویِ بین شدن یا نشدن را </a:t>
            </a:r>
            <a:r>
              <a:rPr lang="ar-SA" sz="2600" dirty="0">
                <a:solidFill>
                  <a:srgbClr val="FF0000"/>
                </a:solidFill>
                <a:latin typeface="Times New Roman" panose="02020603050405020304" pitchFamily="18" charset="0"/>
                <a:ea typeface="Times New Roman" panose="02020603050405020304" pitchFamily="18" charset="0"/>
                <a:cs typeface="Adobe Arabic" panose="02040503050201020203"/>
              </a:rPr>
              <a:t>«ترجیح» </a:t>
            </a:r>
            <a:r>
              <a:rPr lang="ar-SA"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گویند.</a:t>
            </a:r>
            <a:endParaRPr lang="fa-IR" sz="2600" dirty="0">
              <a:solidFill>
                <a:schemeClr val="tx2">
                  <a:lumMod val="75000"/>
                </a:schemeClr>
              </a:solidFill>
              <a:cs typeface="Adobe Arabic" panose="02040503050201020203"/>
            </a:endParaRPr>
          </a:p>
        </p:txBody>
      </p:sp>
      <p:sp>
        <p:nvSpPr>
          <p:cNvPr id="6" name="Rectangle 5"/>
          <p:cNvSpPr/>
          <p:nvPr/>
        </p:nvSpPr>
        <p:spPr>
          <a:xfrm>
            <a:off x="19987" y="3063563"/>
            <a:ext cx="7133561" cy="3401444"/>
          </a:xfrm>
          <a:prstGeom prst="rect">
            <a:avLst/>
          </a:prstGeom>
        </p:spPr>
        <p:txBody>
          <a:bodyPr wrap="square">
            <a:spAutoFit/>
          </a:bodyPr>
          <a:lstStyle/>
          <a:p>
            <a:pPr algn="r" rtl="1">
              <a:lnSpc>
                <a:spcPct val="115000"/>
              </a:lnSpc>
              <a:spcAft>
                <a:spcPts val="1000"/>
              </a:spcAft>
              <a:tabLst>
                <a:tab pos="4149090" algn="l"/>
              </a:tabLst>
            </a:pPr>
            <a:endParaRPr lang="fa-IR" sz="2600" b="1" dirty="0" smtClean="0">
              <a:solidFill>
                <a:srgbClr val="0070C0"/>
              </a:solidFill>
              <a:latin typeface="Times New Roman" panose="02020603050405020304" pitchFamily="18" charset="0"/>
              <a:ea typeface="Times New Roman" panose="02020603050405020304" pitchFamily="18" charset="0"/>
              <a:cs typeface="Adobe Arabic" panose="02040503050201020203"/>
            </a:endParaRPr>
          </a:p>
          <a:p>
            <a:pPr algn="r" rtl="1">
              <a:lnSpc>
                <a:spcPct val="115000"/>
              </a:lnSpc>
              <a:spcAft>
                <a:spcPts val="1000"/>
              </a:spcAft>
              <a:tabLst>
                <a:tab pos="4149090" algn="l"/>
              </a:tabLst>
            </a:pPr>
            <a:r>
              <a:rPr lang="fa-IR" sz="2600"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1. </a:t>
            </a:r>
            <a:r>
              <a:rPr lang="ar-SA"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فعل </a:t>
            </a:r>
            <a:r>
              <a:rPr lang="ar-SA"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یا کاری که امکان شدن یا نشدن داشته باشد.</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pPr algn="r" rtl="1">
              <a:lnSpc>
                <a:spcPct val="115000"/>
              </a:lnSpc>
              <a:spcAft>
                <a:spcPts val="1000"/>
              </a:spcAft>
              <a:tabLst>
                <a:tab pos="4149090" algn="l"/>
              </a:tabLst>
            </a:pPr>
            <a:r>
              <a:rPr lang="fa-IR" sz="2600"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2.</a:t>
            </a:r>
            <a:r>
              <a:rPr lang="fa-IR" sz="2600" dirty="0" smtClean="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smtClean="0">
                <a:solidFill>
                  <a:schemeClr val="tx2">
                    <a:lumMod val="75000"/>
                  </a:schemeClr>
                </a:solidFill>
                <a:cs typeface="Adobe Arabic" panose="02040503050201020203"/>
              </a:rPr>
              <a:t>انگیزه، میل و... </a:t>
            </a:r>
            <a:r>
              <a:rPr lang="fa-IR" sz="2600" dirty="0">
                <a:solidFill>
                  <a:schemeClr val="tx2">
                    <a:lumMod val="75000"/>
                  </a:schemeClr>
                </a:solidFill>
                <a:cs typeface="Adobe Arabic" panose="02040503050201020203"/>
              </a:rPr>
              <a:t>که موجب خروج از تساوی شدن یا نشدن کار شود. (رجحان</a:t>
            </a:r>
            <a:r>
              <a:rPr lang="fa-IR" sz="2600" dirty="0" smtClean="0">
                <a:solidFill>
                  <a:schemeClr val="tx2">
                    <a:lumMod val="75000"/>
                  </a:schemeClr>
                </a:solidFill>
                <a:cs typeface="Adobe Arabic" panose="02040503050201020203"/>
              </a:rPr>
              <a:t>)</a:t>
            </a:r>
          </a:p>
          <a:p>
            <a:pPr algn="r" rtl="1">
              <a:lnSpc>
                <a:spcPct val="115000"/>
              </a:lnSpc>
              <a:spcAft>
                <a:spcPts val="1000"/>
              </a:spcAft>
              <a:tabLst>
                <a:tab pos="4149090" algn="l"/>
              </a:tabLst>
            </a:pPr>
            <a:r>
              <a:rPr lang="fa-IR" sz="2600" dirty="0" smtClean="0">
                <a:solidFill>
                  <a:schemeClr val="accent6">
                    <a:lumMod val="75000"/>
                  </a:schemeClr>
                </a:solidFill>
                <a:cs typeface="Adobe Arabic" panose="02040503050201020203"/>
              </a:rPr>
              <a:t>3. </a:t>
            </a:r>
            <a:r>
              <a:rPr lang="fa-IR" sz="2600" dirty="0">
                <a:solidFill>
                  <a:schemeClr val="tx2">
                    <a:lumMod val="75000"/>
                  </a:schemeClr>
                </a:solidFill>
                <a:cs typeface="Adobe Arabic" panose="02040503050201020203"/>
              </a:rPr>
              <a:t>تحقق یکی از آن دو حالت (ترجیح)</a:t>
            </a:r>
            <a:endParaRPr lang="en-US" sz="2600" dirty="0">
              <a:solidFill>
                <a:schemeClr val="tx2">
                  <a:lumMod val="75000"/>
                </a:schemeClr>
              </a:solidFill>
              <a:cs typeface="Adobe Arabic" panose="02040503050201020203"/>
            </a:endParaRPr>
          </a:p>
          <a:p>
            <a:pPr algn="r" rtl="1">
              <a:lnSpc>
                <a:spcPct val="115000"/>
              </a:lnSpc>
              <a:spcAft>
                <a:spcPts val="1000"/>
              </a:spcAft>
              <a:tabLst>
                <a:tab pos="4149090" algn="l"/>
              </a:tabLst>
            </a:pPr>
            <a:endParaRPr lang="en-US" sz="2600" dirty="0">
              <a:solidFill>
                <a:srgbClr val="0070C0"/>
              </a:solidFill>
              <a:cs typeface="Adobe Arabic" panose="02040503050201020203"/>
            </a:endParaRPr>
          </a:p>
        </p:txBody>
      </p:sp>
      <p:sp>
        <p:nvSpPr>
          <p:cNvPr id="32" name="Oval 31"/>
          <p:cNvSpPr/>
          <p:nvPr/>
        </p:nvSpPr>
        <p:spPr>
          <a:xfrm>
            <a:off x="8655628" y="34290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50517" y="5941722"/>
            <a:ext cx="5598007" cy="523285"/>
          </a:xfrm>
          <a:prstGeom prst="rect">
            <a:avLst/>
          </a:prstGeom>
        </p:spPr>
        <p:txBody>
          <a:bodyPr wrap="none">
            <a:spAutoFit/>
          </a:bodyPr>
          <a:lstStyle/>
          <a:p>
            <a:pPr algn="r" rtl="1">
              <a:lnSpc>
                <a:spcPct val="115000"/>
              </a:lnSpc>
              <a:spcAft>
                <a:spcPts val="1000"/>
              </a:spcAft>
              <a:tabLst>
                <a:tab pos="4149090" algn="l"/>
              </a:tabLst>
            </a:pPr>
            <a:r>
              <a:rPr lang="ar-SA" sz="2600" b="1"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ابزار ترجیح</a:t>
            </a:r>
            <a:r>
              <a:rPr lang="ar-SA" sz="2600" b="1"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a:t>
            </a:r>
            <a:r>
              <a:rPr lang="fa-IR" sz="2600" b="1"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  </a:t>
            </a:r>
            <a:r>
              <a:rPr lang="ar-SA"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تفکر </a:t>
            </a:r>
            <a:r>
              <a:rPr lang="ar-SA"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وتعقل برای تشخیص حکم خدا.</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4" name="Oval 13"/>
          <p:cNvSpPr/>
          <p:nvPr/>
        </p:nvSpPr>
        <p:spPr>
          <a:xfrm>
            <a:off x="8615654" y="6172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06395" y="3209080"/>
            <a:ext cx="2209259" cy="515590"/>
          </a:xfrm>
          <a:prstGeom prst="rect">
            <a:avLst/>
          </a:prstGeom>
        </p:spPr>
        <p:txBody>
          <a:bodyPr wrap="none">
            <a:spAutoFit/>
          </a:bodyPr>
          <a:lstStyle/>
          <a:p>
            <a:pPr algn="r" rtl="1">
              <a:lnSpc>
                <a:spcPct val="115000"/>
              </a:lnSpc>
              <a:spcAft>
                <a:spcPts val="1000"/>
              </a:spcAft>
              <a:tabLst>
                <a:tab pos="4149090" algn="l"/>
              </a:tabLst>
            </a:pPr>
            <a:r>
              <a:rPr lang="ar-SA" sz="2600" b="1"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مولفه های ترجیح</a:t>
            </a:r>
            <a:r>
              <a:rPr lang="fa-IR" sz="2600" b="1"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a:t>
            </a: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96892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30">
                                            <p:txEl>
                                              <p:pRg st="0" end="0"/>
                                            </p:txEl>
                                          </p:spTgt>
                                        </p:tgtEl>
                                        <p:attrNameLst>
                                          <p:attrName>style.visibility</p:attrName>
                                        </p:attrNameLst>
                                      </p:cBhvr>
                                      <p:to>
                                        <p:strVal val="visible"/>
                                      </p:to>
                                    </p:set>
                                    <p:animEffect transition="in" filter="wipe(right)">
                                      <p:cBhvr>
                                        <p:cTn id="22" dur="500"/>
                                        <p:tgtEl>
                                          <p:spTgt spid="3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childTnLst>
                          </p:cTn>
                        </p:par>
                        <p:par>
                          <p:cTn id="35" fill="hold">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right)">
                                      <p:cBhvr>
                                        <p:cTn id="38" dur="500"/>
                                        <p:tgtEl>
                                          <p:spTgt spid="3"/>
                                        </p:tgtEl>
                                      </p:cBhvr>
                                    </p:animEffect>
                                  </p:childTnLst>
                                </p:cTn>
                              </p:par>
                            </p:childTnLst>
                          </p:cTn>
                        </p:par>
                        <p:par>
                          <p:cTn id="39" fill="hold">
                            <p:stCondLst>
                              <p:cond delay="1000"/>
                            </p:stCondLst>
                            <p:childTnLst>
                              <p:par>
                                <p:cTn id="40" presetID="22" presetClass="entr" presetSubtype="2" fill="hold"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right)">
                                      <p:cBhvr>
                                        <p:cTn id="42" dur="500"/>
                                        <p:tgtEl>
                                          <p:spTgt spid="6">
                                            <p:txEl>
                                              <p:pRg st="1" end="1"/>
                                            </p:txEl>
                                          </p:spTgt>
                                        </p:tgtEl>
                                      </p:cBhvr>
                                    </p:animEffect>
                                  </p:childTnLst>
                                </p:cTn>
                              </p:par>
                            </p:childTnLst>
                          </p:cTn>
                        </p:par>
                        <p:par>
                          <p:cTn id="43" fill="hold">
                            <p:stCondLst>
                              <p:cond delay="1500"/>
                            </p:stCondLst>
                            <p:childTnLst>
                              <p:par>
                                <p:cTn id="44" presetID="22" presetClass="entr" presetSubtype="2" fill="hold" nodeType="after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right)">
                                      <p:cBhvr>
                                        <p:cTn id="46" dur="500"/>
                                        <p:tgtEl>
                                          <p:spTgt spid="6">
                                            <p:txEl>
                                              <p:pRg st="2" end="2"/>
                                            </p:txEl>
                                          </p:spTgt>
                                        </p:tgtEl>
                                      </p:cBhvr>
                                    </p:animEffect>
                                  </p:childTnLst>
                                </p:cTn>
                              </p:par>
                            </p:childTnLst>
                          </p:cTn>
                        </p:par>
                        <p:par>
                          <p:cTn id="47" fill="hold">
                            <p:stCondLst>
                              <p:cond delay="2000"/>
                            </p:stCondLst>
                            <p:childTnLst>
                              <p:par>
                                <p:cTn id="48" presetID="22" presetClass="entr" presetSubtype="2" fill="hold" nodeType="after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ipe(right)">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500"/>
                            </p:stCondLst>
                            <p:childTnLst>
                              <p:par>
                                <p:cTn id="59" presetID="2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right)">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5" grpId="0"/>
      <p:bldP spid="32" grpId="0" animBg="1"/>
      <p:bldP spid="2" grpId="0"/>
      <p:bldP spid="14"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3238500" y="-4782"/>
            <a:ext cx="25526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cs typeface="Adobe Arabic" panose="02040503050201020203"/>
              </a:rPr>
              <a:t>ارتباط ترجیح و خیر</a:t>
            </a:r>
            <a:endParaRPr lang="en-US" sz="2600" dirty="0">
              <a:solidFill>
                <a:schemeClr val="accent1">
                  <a:lumMod val="75000"/>
                </a:schemeClr>
              </a:solidFill>
              <a:latin typeface="Adobe Arabic" pitchFamily="18" charset="-78"/>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40" name="Group 39"/>
          <p:cNvGrpSpPr/>
          <p:nvPr/>
        </p:nvGrpSpPr>
        <p:grpSpPr>
          <a:xfrm>
            <a:off x="807919" y="1059196"/>
            <a:ext cx="7345481" cy="5076784"/>
            <a:chOff x="807919" y="1059196"/>
            <a:chExt cx="7345481" cy="5076784"/>
          </a:xfrm>
        </p:grpSpPr>
        <p:sp>
          <p:nvSpPr>
            <p:cNvPr id="33" name="TextBox 32"/>
            <p:cNvSpPr txBox="1"/>
            <p:nvPr/>
          </p:nvSpPr>
          <p:spPr>
            <a:xfrm>
              <a:off x="6244274" y="1465264"/>
              <a:ext cx="652744" cy="369332"/>
            </a:xfrm>
            <a:prstGeom prst="rect">
              <a:avLst/>
            </a:prstGeom>
            <a:noFill/>
          </p:spPr>
          <p:txBody>
            <a:bodyPr wrap="none" rtlCol="1">
              <a:spAutoFit/>
            </a:bodyPr>
            <a:lstStyle/>
            <a:p>
              <a:r>
                <a:rPr lang="fa-IR" dirty="0" smtClean="0"/>
                <a:t>ترجیح</a:t>
              </a:r>
            </a:p>
          </p:txBody>
        </p:sp>
        <p:grpSp>
          <p:nvGrpSpPr>
            <p:cNvPr id="39" name="Group 38"/>
            <p:cNvGrpSpPr/>
            <p:nvPr/>
          </p:nvGrpSpPr>
          <p:grpSpPr>
            <a:xfrm>
              <a:off x="807919" y="1059196"/>
              <a:ext cx="7345481" cy="5076784"/>
              <a:chOff x="448409" y="676455"/>
              <a:chExt cx="7345481" cy="5076784"/>
            </a:xfrm>
          </p:grpSpPr>
          <p:sp>
            <p:nvSpPr>
              <p:cNvPr id="22" name="Curved Down Arrow 21"/>
              <p:cNvSpPr/>
              <p:nvPr/>
            </p:nvSpPr>
            <p:spPr>
              <a:xfrm>
                <a:off x="2184399" y="802857"/>
                <a:ext cx="2830905" cy="595646"/>
              </a:xfrm>
              <a:prstGeom prst="curved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4" name="Isosceles Triangle 23"/>
              <p:cNvSpPr/>
              <p:nvPr/>
            </p:nvSpPr>
            <p:spPr>
              <a:xfrm>
                <a:off x="6600089" y="1916610"/>
                <a:ext cx="1193801" cy="1005985"/>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Isosceles Triangle 22"/>
              <p:cNvSpPr/>
              <p:nvPr/>
            </p:nvSpPr>
            <p:spPr>
              <a:xfrm>
                <a:off x="5744791" y="1923505"/>
                <a:ext cx="1193801" cy="100598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ounded Rectangle 18"/>
              <p:cNvSpPr/>
              <p:nvPr/>
            </p:nvSpPr>
            <p:spPr>
              <a:xfrm rot="5400000">
                <a:off x="4387535" y="2372284"/>
                <a:ext cx="368929" cy="6392982"/>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فعل</a:t>
                </a:r>
                <a:endParaRPr lang="fa-IR" b="1" dirty="0">
                  <a:solidFill>
                    <a:schemeClr val="accent6">
                      <a:lumMod val="50000"/>
                    </a:schemeClr>
                  </a:solidFill>
                </a:endParaRPr>
              </a:p>
            </p:txBody>
          </p:sp>
          <p:sp>
            <p:nvSpPr>
              <p:cNvPr id="20" name="Rounded Rectangle 19"/>
              <p:cNvSpPr/>
              <p:nvPr/>
            </p:nvSpPr>
            <p:spPr>
              <a:xfrm rot="5400000">
                <a:off x="1982046" y="2847861"/>
                <a:ext cx="395917" cy="3463191"/>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نشدن</a:t>
                </a:r>
                <a:endParaRPr lang="fa-IR" b="1" dirty="0">
                  <a:solidFill>
                    <a:schemeClr val="accent6">
                      <a:lumMod val="50000"/>
                    </a:schemeClr>
                  </a:solidFill>
                </a:endParaRPr>
              </a:p>
            </p:txBody>
          </p:sp>
          <p:sp>
            <p:nvSpPr>
              <p:cNvPr id="21" name="Rounded Rectangle 20"/>
              <p:cNvSpPr/>
              <p:nvPr/>
            </p:nvSpPr>
            <p:spPr>
              <a:xfrm rot="5400000">
                <a:off x="6131032" y="1694845"/>
                <a:ext cx="395917" cy="2878997"/>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شدن</a:t>
                </a:r>
                <a:endParaRPr lang="fa-IR" b="1" dirty="0">
                  <a:solidFill>
                    <a:schemeClr val="accent6">
                      <a:lumMod val="50000"/>
                    </a:schemeClr>
                  </a:solidFill>
                </a:endParaRPr>
              </a:p>
            </p:txBody>
          </p:sp>
          <p:sp>
            <p:nvSpPr>
              <p:cNvPr id="9" name="Isosceles Triangle 8"/>
              <p:cNvSpPr/>
              <p:nvPr/>
            </p:nvSpPr>
            <p:spPr>
              <a:xfrm>
                <a:off x="4889493" y="1930400"/>
                <a:ext cx="1193801" cy="1005985"/>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خ</a:t>
                </a:r>
                <a:endParaRPr lang="fa-IR" dirty="0"/>
              </a:p>
            </p:txBody>
          </p:sp>
          <p:sp>
            <p:nvSpPr>
              <p:cNvPr id="10" name="TextBox 9"/>
              <p:cNvSpPr txBox="1"/>
              <p:nvPr/>
            </p:nvSpPr>
            <p:spPr>
              <a:xfrm>
                <a:off x="5117510" y="2303844"/>
                <a:ext cx="737766" cy="646331"/>
              </a:xfrm>
              <a:prstGeom prst="rect">
                <a:avLst/>
              </a:prstGeom>
              <a:noFill/>
            </p:spPr>
            <p:txBody>
              <a:bodyPr wrap="none" rtlCol="1">
                <a:spAutoFit/>
              </a:bodyPr>
              <a:lstStyle/>
              <a:p>
                <a:r>
                  <a:rPr lang="fa-IR" dirty="0" smtClean="0"/>
                  <a:t>خیر = </a:t>
                </a:r>
              </a:p>
              <a:p>
                <a:r>
                  <a:rPr lang="fa-IR" dirty="0" smtClean="0"/>
                  <a:t>بهتر از</a:t>
                </a:r>
                <a:endParaRPr lang="fa-IR" dirty="0"/>
              </a:p>
            </p:txBody>
          </p:sp>
          <p:sp>
            <p:nvSpPr>
              <p:cNvPr id="28" name="TextBox 27"/>
              <p:cNvSpPr txBox="1"/>
              <p:nvPr/>
            </p:nvSpPr>
            <p:spPr>
              <a:xfrm>
                <a:off x="5990276" y="2290054"/>
                <a:ext cx="715324" cy="646331"/>
              </a:xfrm>
              <a:prstGeom prst="rect">
                <a:avLst/>
              </a:prstGeom>
              <a:noFill/>
            </p:spPr>
            <p:txBody>
              <a:bodyPr wrap="none" rtlCol="1">
                <a:spAutoFit/>
              </a:bodyPr>
              <a:lstStyle/>
              <a:p>
                <a:r>
                  <a:rPr lang="fa-IR" dirty="0" smtClean="0"/>
                  <a:t>رجحان</a:t>
                </a:r>
              </a:p>
              <a:p>
                <a:r>
                  <a:rPr lang="fa-IR" dirty="0" smtClean="0"/>
                  <a:t>(دلیل)</a:t>
                </a:r>
              </a:p>
            </p:txBody>
          </p:sp>
          <p:sp>
            <p:nvSpPr>
              <p:cNvPr id="29" name="TextBox 28"/>
              <p:cNvSpPr txBox="1"/>
              <p:nvPr/>
            </p:nvSpPr>
            <p:spPr>
              <a:xfrm>
                <a:off x="6600088" y="2290054"/>
                <a:ext cx="948110" cy="646331"/>
              </a:xfrm>
              <a:prstGeom prst="rect">
                <a:avLst/>
              </a:prstGeom>
              <a:noFill/>
            </p:spPr>
            <p:txBody>
              <a:bodyPr wrap="square" rtlCol="1">
                <a:spAutoFit/>
              </a:bodyPr>
              <a:lstStyle/>
              <a:p>
                <a:r>
                  <a:rPr lang="fa-IR" dirty="0" smtClean="0"/>
                  <a:t>خیر=</a:t>
                </a:r>
              </a:p>
              <a:p>
                <a:r>
                  <a:rPr lang="fa-IR" dirty="0" smtClean="0"/>
                  <a:t>خوب</a:t>
                </a:r>
              </a:p>
            </p:txBody>
          </p:sp>
          <p:sp>
            <p:nvSpPr>
              <p:cNvPr id="11" name="Down Arrow 10"/>
              <p:cNvSpPr/>
              <p:nvPr/>
            </p:nvSpPr>
            <p:spPr>
              <a:xfrm rot="16200000">
                <a:off x="6053075" y="168443"/>
                <a:ext cx="708182" cy="227381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Curved Down Arrow 33"/>
              <p:cNvSpPr/>
              <p:nvPr/>
            </p:nvSpPr>
            <p:spPr>
              <a:xfrm>
                <a:off x="2246531" y="1733844"/>
                <a:ext cx="2830905" cy="595646"/>
              </a:xfrm>
              <a:prstGeom prst="curved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5" name="Cross 24"/>
              <p:cNvSpPr/>
              <p:nvPr/>
            </p:nvSpPr>
            <p:spPr>
              <a:xfrm>
                <a:off x="2976813" y="1167084"/>
                <a:ext cx="467940" cy="399089"/>
              </a:xfrm>
              <a:prstGeom prst="plus">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TextBox 34"/>
              <p:cNvSpPr txBox="1"/>
              <p:nvPr/>
            </p:nvSpPr>
            <p:spPr>
              <a:xfrm>
                <a:off x="2696329" y="676455"/>
                <a:ext cx="1694695" cy="369332"/>
              </a:xfrm>
              <a:prstGeom prst="rect">
                <a:avLst/>
              </a:prstGeom>
              <a:solidFill>
                <a:schemeClr val="bg1"/>
              </a:solidFill>
            </p:spPr>
            <p:txBody>
              <a:bodyPr wrap="none" rtlCol="1">
                <a:spAutoFit/>
              </a:bodyPr>
              <a:lstStyle/>
              <a:p>
                <a:r>
                  <a:rPr lang="fa-IR" dirty="0" smtClean="0"/>
                  <a:t>مواجه با موضوعات</a:t>
                </a:r>
                <a:endParaRPr lang="fa-IR" dirty="0"/>
              </a:p>
            </p:txBody>
          </p:sp>
          <p:sp>
            <p:nvSpPr>
              <p:cNvPr id="36" name="TextBox 35"/>
              <p:cNvSpPr txBox="1"/>
              <p:nvPr/>
            </p:nvSpPr>
            <p:spPr>
              <a:xfrm>
                <a:off x="2784563" y="1654535"/>
                <a:ext cx="1662635" cy="646331"/>
              </a:xfrm>
              <a:prstGeom prst="rect">
                <a:avLst/>
              </a:prstGeom>
              <a:solidFill>
                <a:schemeClr val="bg1"/>
              </a:solidFill>
            </p:spPr>
            <p:txBody>
              <a:bodyPr wrap="none" rtlCol="1">
                <a:spAutoFit/>
              </a:bodyPr>
              <a:lstStyle/>
              <a:p>
                <a:r>
                  <a:rPr lang="fa-IR" dirty="0" smtClean="0"/>
                  <a:t>تفکر و تعقل کاشف </a:t>
                </a:r>
              </a:p>
              <a:p>
                <a:pPr algn="ctr"/>
                <a:r>
                  <a:rPr lang="fa-IR" dirty="0" smtClean="0"/>
                  <a:t>حکم</a:t>
                </a:r>
                <a:r>
                  <a:rPr lang="fa-IR" dirty="0"/>
                  <a:t> </a:t>
                </a:r>
                <a:r>
                  <a:rPr lang="fa-IR" dirty="0" smtClean="0"/>
                  <a:t>الهی</a:t>
                </a:r>
                <a:endParaRPr lang="fa-IR" dirty="0"/>
              </a:p>
            </p:txBody>
          </p:sp>
          <p:sp>
            <p:nvSpPr>
              <p:cNvPr id="37" name="Up Arrow 36"/>
              <p:cNvSpPr/>
              <p:nvPr/>
            </p:nvSpPr>
            <p:spPr>
              <a:xfrm>
                <a:off x="6184900" y="3357459"/>
                <a:ext cx="158528" cy="20016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Up Arrow 37"/>
              <p:cNvSpPr/>
              <p:nvPr/>
            </p:nvSpPr>
            <p:spPr>
              <a:xfrm>
                <a:off x="2082800" y="4802572"/>
                <a:ext cx="183366" cy="5565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Tree>
    <p:extLst>
      <p:ext uri="{BB962C8B-B14F-4D97-AF65-F5344CB8AC3E}">
        <p14:creationId xmlns:p14="http://schemas.microsoft.com/office/powerpoint/2010/main" val="729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2971800" y="0"/>
            <a:ext cx="28193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ضرورت</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بحث</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sp>
        <p:nvSpPr>
          <p:cNvPr id="31" name="Oval 30"/>
          <p:cNvSpPr/>
          <p:nvPr/>
        </p:nvSpPr>
        <p:spPr>
          <a:xfrm>
            <a:off x="8547343" y="133741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289295" y="2133600"/>
            <a:ext cx="8239079" cy="525400"/>
          </a:xfrm>
          <a:prstGeom prst="rect">
            <a:avLst/>
          </a:prstGeom>
        </p:spPr>
        <p:txBody>
          <a:bodyPr wrap="square">
            <a:spAutoFit/>
          </a:bodyPr>
          <a:lstStyle/>
          <a:p>
            <a:pPr algn="just" rtl="1">
              <a:lnSpc>
                <a:spcPct val="115000"/>
              </a:lnSpc>
              <a:spcAft>
                <a:spcPts val="0"/>
              </a:spcAft>
              <a:tabLst>
                <a:tab pos="5731510" algn="l"/>
              </a:tabLst>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3" name="Rectangle 2"/>
          <p:cNvSpPr/>
          <p:nvPr/>
        </p:nvSpPr>
        <p:spPr>
          <a:xfrm>
            <a:off x="762000" y="1167181"/>
            <a:ext cx="7766374" cy="1932837"/>
          </a:xfrm>
          <a:prstGeom prst="rect">
            <a:avLst/>
          </a:prstGeom>
        </p:spPr>
        <p:txBody>
          <a:bodyPr wrap="square">
            <a:spAutoFit/>
          </a:bodyPr>
          <a:lstStyle/>
          <a:p>
            <a:pPr algn="just" rtl="1">
              <a:lnSpc>
                <a:spcPct val="115000"/>
              </a:lnSpc>
              <a:spcAft>
                <a:spcPts val="1000"/>
              </a:spcAft>
              <a:tabLst>
                <a:tab pos="4149090" algn="l"/>
              </a:tabLst>
            </a:pP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تفاوت انسان‌ها در عقاید، باورها، رفتارها و حتی صفاتشان در ترجیح‌های آنها نسبت به امور و موضوعات است که به صورت خودآگاه و یا حتی ناخودآگاه از خود ابراز می‌دارند. و به واسطه تنوع آن، تنوعی از ایمان و تنوعی از کفر در نظام انسانی شکل می‌گیرد.</a:t>
            </a:r>
            <a:endParaRPr lang="en-US" sz="2600" dirty="0">
              <a:solidFill>
                <a:schemeClr val="tx2">
                  <a:lumMod val="75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2" name="Right Arrow 11">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26411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248695" y="0"/>
            <a:ext cx="1542504"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ملاک</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43218" y="141307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289295" y="2133600"/>
            <a:ext cx="8239079" cy="525400"/>
          </a:xfrm>
          <a:prstGeom prst="rect">
            <a:avLst/>
          </a:prstGeom>
        </p:spPr>
        <p:txBody>
          <a:bodyPr wrap="square">
            <a:spAutoFit/>
          </a:bodyPr>
          <a:lstStyle/>
          <a:p>
            <a:pPr algn="just" rtl="1">
              <a:lnSpc>
                <a:spcPct val="115000"/>
              </a:lnSpc>
              <a:spcAft>
                <a:spcPts val="0"/>
              </a:spcAft>
              <a:tabLst>
                <a:tab pos="5731510" algn="l"/>
              </a:tabLst>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5" name="Rectangle 4"/>
          <p:cNvSpPr/>
          <p:nvPr/>
        </p:nvSpPr>
        <p:spPr>
          <a:xfrm>
            <a:off x="381000" y="1236266"/>
            <a:ext cx="8070513" cy="892552"/>
          </a:xfrm>
          <a:prstGeom prst="rect">
            <a:avLst/>
          </a:prstGeom>
        </p:spPr>
        <p:txBody>
          <a:bodyPr wrap="square">
            <a:spAutoFit/>
          </a:bodyPr>
          <a:lstStyle/>
          <a:p>
            <a:pPr algn="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تنها ملاک حقیقی در هر ترجیحی </a:t>
            </a:r>
            <a:r>
              <a:rPr lang="fa-IR" sz="26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حق</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 است.درآیاتی از قران به وجوه مختلف این ملاک اشاره شده. </a:t>
            </a:r>
            <a:endParaRPr lang="fa-IR" sz="2600" dirty="0">
              <a:solidFill>
                <a:schemeClr val="tx2">
                  <a:lumMod val="75000"/>
                </a:schemeClr>
              </a:solidFill>
              <a:cs typeface="Adobe Arabic" panose="02040503050201020203"/>
            </a:endParaRPr>
          </a:p>
        </p:txBody>
      </p:sp>
      <p:sp>
        <p:nvSpPr>
          <p:cNvPr id="6" name="Rectangle 5"/>
          <p:cNvSpPr/>
          <p:nvPr/>
        </p:nvSpPr>
        <p:spPr>
          <a:xfrm>
            <a:off x="685800" y="2637678"/>
            <a:ext cx="7673348" cy="1366528"/>
          </a:xfrm>
          <a:prstGeom prst="rect">
            <a:avLst/>
          </a:prstGeom>
        </p:spPr>
        <p:txBody>
          <a:bodyPr wrap="square">
            <a:spAutoFit/>
          </a:bodyPr>
          <a:lstStyle/>
          <a:p>
            <a:pPr algn="just" rtl="1">
              <a:lnSpc>
                <a:spcPct val="115000"/>
              </a:lnSpc>
              <a:spcAft>
                <a:spcPts val="0"/>
              </a:spcAft>
              <a:tabLst>
                <a:tab pos="5731510" algn="l"/>
              </a:tabLst>
            </a:pPr>
            <a:r>
              <a:rPr lang="fa-IR" sz="2600" dirty="0">
                <a:solidFill>
                  <a:srgbClr val="00B050"/>
                </a:solidFill>
                <a:latin typeface="Calibri" panose="020F0502020204030204" pitchFamily="34" charset="0"/>
                <a:ea typeface="Calibri" panose="020F0502020204030204" pitchFamily="34" charset="0"/>
                <a:cs typeface="Adobe Arabic" panose="02040503050201020203"/>
              </a:rPr>
              <a:t>وَ الْوَزْنُ يَوْمَئِذٍ الْحَقُّ فَمَنْ ثَقُلَتْ مَوازينُهُ فَأُولئِكَ هُمُ الْمُفْلِحُونَ * وَ مَنْ خَفَّتْ مَوازينُهُ فَأُولئِكَ الَّذينَ خَسِرُوا أَنْفُسَهُمْ بِما كانُوا بِآياتِنا يَظْلِمُونَ </a:t>
            </a:r>
            <a:endParaRPr lang="en-US" sz="2600" dirty="0">
              <a:solidFill>
                <a:srgbClr val="00B050"/>
              </a:solidFill>
              <a:latin typeface="Calibri" panose="020F0502020204030204" pitchFamily="34" charset="0"/>
              <a:ea typeface="Calibri" panose="020F0502020204030204" pitchFamily="34" charset="0"/>
              <a:cs typeface="Adobe Arabic" panose="02040503050201020203"/>
            </a:endParaRPr>
          </a:p>
          <a:p>
            <a:pPr algn="just" rtl="1">
              <a:lnSpc>
                <a:spcPct val="115000"/>
              </a:lnSpc>
              <a:spcAft>
                <a:spcPts val="0"/>
              </a:spcAft>
            </a:pPr>
            <a:r>
              <a:rPr lang="fa-IR"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                                                                                     </a:t>
            </a:r>
            <a:r>
              <a:rPr lang="fa-IR" sz="2000"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سوره </a:t>
            </a:r>
            <a:r>
              <a:rPr lang="fa-IR" sz="2000"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مبارکه اعراف، آیات </a:t>
            </a:r>
            <a:r>
              <a:rPr lang="fa-IR" sz="2000"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8-9</a:t>
            </a:r>
            <a:endParaRPr lang="en-US" sz="2000" dirty="0">
              <a:solidFill>
                <a:schemeClr val="accent6">
                  <a:lumMod val="50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13" name="Right Arrow 12">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51312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1000"/>
                                        <p:tgtEl>
                                          <p:spTgt spid="5"/>
                                        </p:tgtEl>
                                      </p:cBhvr>
                                    </p:animEffect>
                                  </p:childTnLst>
                                </p:cTn>
                              </p:par>
                            </p:childTnLst>
                          </p:cTn>
                        </p:par>
                        <p:par>
                          <p:cTn id="23" fill="hold">
                            <p:stCondLst>
                              <p:cond delay="1500"/>
                            </p:stCondLst>
                            <p:childTnLst>
                              <p:par>
                                <p:cTn id="24" presetID="47"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2" fill="hold"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right)">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248695" y="0"/>
            <a:ext cx="1542504"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انواع</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43879" y="124483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289295" y="2133600"/>
            <a:ext cx="8239079" cy="525400"/>
          </a:xfrm>
          <a:prstGeom prst="rect">
            <a:avLst/>
          </a:prstGeom>
        </p:spPr>
        <p:txBody>
          <a:bodyPr wrap="square">
            <a:spAutoFit/>
          </a:bodyPr>
          <a:lstStyle/>
          <a:p>
            <a:pPr algn="just" rtl="1">
              <a:lnSpc>
                <a:spcPct val="115000"/>
              </a:lnSpc>
              <a:spcAft>
                <a:spcPts val="0"/>
              </a:spcAft>
              <a:tabLst>
                <a:tab pos="5731510" algn="l"/>
              </a:tabLst>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3" name="Rectangle 2"/>
          <p:cNvSpPr/>
          <p:nvPr/>
        </p:nvSpPr>
        <p:spPr>
          <a:xfrm>
            <a:off x="5019037" y="1117802"/>
            <a:ext cx="3486852"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دسته‌بندی کلی ترجیح در قرآن </a:t>
            </a:r>
            <a:endParaRPr lang="fa-IR" sz="2600" b="1" dirty="0">
              <a:solidFill>
                <a:schemeClr val="tx2">
                  <a:lumMod val="75000"/>
                </a:schemeClr>
              </a:solidFill>
              <a:cs typeface="Adobe Arabic" panose="02040503050201020203"/>
            </a:endParaRPr>
          </a:p>
        </p:txBody>
      </p:sp>
      <p:sp>
        <p:nvSpPr>
          <p:cNvPr id="6" name="Rectangle 5"/>
          <p:cNvSpPr/>
          <p:nvPr/>
        </p:nvSpPr>
        <p:spPr>
          <a:xfrm>
            <a:off x="4533816" y="2278499"/>
            <a:ext cx="3337773" cy="492443"/>
          </a:xfrm>
          <a:prstGeom prst="rect">
            <a:avLst/>
          </a:prstGeom>
        </p:spPr>
        <p:txBody>
          <a:bodyPr wrap="none">
            <a:spAutoFit/>
          </a:bodyPr>
          <a:lstStyle/>
          <a:p>
            <a:r>
              <a:rPr lang="fa-IR" sz="2600"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1. </a:t>
            </a:r>
            <a:r>
              <a:rPr lang="fa-IR"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ترجیح </a:t>
            </a: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شیطانی و فرعونی </a:t>
            </a:r>
            <a:endParaRPr lang="fa-IR" sz="2600" dirty="0">
              <a:solidFill>
                <a:schemeClr val="tx2">
                  <a:lumMod val="75000"/>
                </a:schemeClr>
              </a:solidFill>
              <a:cs typeface="Adobe Arabic" panose="02040503050201020203"/>
            </a:endParaRPr>
          </a:p>
        </p:txBody>
      </p:sp>
      <p:sp>
        <p:nvSpPr>
          <p:cNvPr id="7" name="Rectangle 6"/>
          <p:cNvSpPr/>
          <p:nvPr/>
        </p:nvSpPr>
        <p:spPr>
          <a:xfrm>
            <a:off x="4570685" y="4510272"/>
            <a:ext cx="3300904" cy="492443"/>
          </a:xfrm>
          <a:prstGeom prst="rect">
            <a:avLst/>
          </a:prstGeom>
        </p:spPr>
        <p:txBody>
          <a:bodyPr wrap="none">
            <a:spAutoFit/>
          </a:bodyPr>
          <a:lstStyle/>
          <a:p>
            <a:r>
              <a:rPr lang="fa-IR" sz="2600"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2. </a:t>
            </a:r>
            <a:r>
              <a:rPr lang="fa-IR"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ترجیح </a:t>
            </a: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ملکوتی و رحمانی </a:t>
            </a:r>
            <a:endParaRPr lang="fa-IR" sz="2600" dirty="0">
              <a:solidFill>
                <a:schemeClr val="tx2">
                  <a:lumMod val="75000"/>
                </a:schemeClr>
              </a:solidFill>
              <a:cs typeface="Adobe Arabic" panose="02040503050201020203"/>
            </a:endParaRPr>
          </a:p>
        </p:txBody>
      </p:sp>
      <p:sp>
        <p:nvSpPr>
          <p:cNvPr id="8" name="Rectangle 7"/>
          <p:cNvSpPr/>
          <p:nvPr/>
        </p:nvSpPr>
        <p:spPr>
          <a:xfrm>
            <a:off x="410906" y="2915841"/>
            <a:ext cx="8069853" cy="1331134"/>
          </a:xfrm>
          <a:prstGeom prst="rect">
            <a:avLst/>
          </a:prstGeom>
        </p:spPr>
        <p:txBody>
          <a:bodyPr wrap="square">
            <a:spAutoFit/>
          </a:bodyPr>
          <a:lstStyle/>
          <a:p>
            <a:pPr algn="just" rtl="1">
              <a:lnSpc>
                <a:spcPct val="115000"/>
              </a:lnSpc>
              <a:spcAft>
                <a:spcPts val="0"/>
              </a:spcAft>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قالَ ما مَنَعَكَ أَلاَّ تَسْجُدَ إِذْ أَمَرْتُكَ قالَ أَنَا خَيْرٌ مِنْهُ خَلَقْتَني‏ مِنْ نارٍ وَ خَلَقْتَهُ مِنْ طينٍ</a:t>
            </a:r>
            <a:endParaRPr lang="en-US" sz="2600" dirty="0">
              <a:solidFill>
                <a:srgbClr val="00B050"/>
              </a:solidFill>
              <a:latin typeface="Calibri" panose="020F0502020204030204" pitchFamily="34" charset="0"/>
              <a:ea typeface="Calibri" panose="020F0502020204030204" pitchFamily="34" charset="0"/>
              <a:cs typeface="Adobe Arabic" panose="02040503050201020203"/>
            </a:endParaRPr>
          </a:p>
          <a:p>
            <a:pPr algn="just" rtl="1">
              <a:lnSpc>
                <a:spcPct val="115000"/>
              </a:lnSpc>
              <a:spcAft>
                <a:spcPts val="0"/>
              </a:spcAft>
            </a:pPr>
            <a:r>
              <a:rPr lang="fa-IR"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                                                                                                   سوره </a:t>
            </a:r>
            <a:r>
              <a:rPr lang="fa-IR"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مبارکه اعراف،‌ آیه </a:t>
            </a:r>
            <a:r>
              <a:rPr lang="fa-IR"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12</a:t>
            </a:r>
            <a:endParaRPr lang="en-US" dirty="0">
              <a:solidFill>
                <a:schemeClr val="accent6">
                  <a:lumMod val="50000"/>
                </a:schemeClr>
              </a:solidFill>
              <a:effectLst/>
              <a:latin typeface="Calibri" panose="020F0502020204030204" pitchFamily="34" charset="0"/>
              <a:ea typeface="Calibri" panose="020F0502020204030204" pitchFamily="34" charset="0"/>
              <a:cs typeface="Adobe Arabic" panose="02040503050201020203"/>
            </a:endParaRPr>
          </a:p>
        </p:txBody>
      </p:sp>
      <p:sp>
        <p:nvSpPr>
          <p:cNvPr id="9" name="Rectangle 8"/>
          <p:cNvSpPr/>
          <p:nvPr/>
        </p:nvSpPr>
        <p:spPr>
          <a:xfrm>
            <a:off x="533400" y="5252271"/>
            <a:ext cx="7951706" cy="871008"/>
          </a:xfrm>
          <a:prstGeom prst="rect">
            <a:avLst/>
          </a:prstGeom>
        </p:spPr>
        <p:txBody>
          <a:bodyPr wrap="square">
            <a:spAutoFit/>
          </a:bodyPr>
          <a:lstStyle/>
          <a:p>
            <a:pPr algn="just" rtl="1">
              <a:lnSpc>
                <a:spcPct val="115000"/>
              </a:lnSpc>
              <a:spcAft>
                <a:spcPts val="0"/>
              </a:spcAft>
            </a:pPr>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و </a:t>
            </a: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زَكَرِيَّا إِذْ نادى‏ رَبَّهُ رَبِّ لا تَذَرْني‏ فَرْداً وَ أَنْتَ خَيْرُ الْوارِثينَ </a:t>
            </a: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a:p>
            <a:pPr algn="just" rtl="1">
              <a:lnSpc>
                <a:spcPct val="115000"/>
              </a:lnSpc>
              <a:spcAft>
                <a:spcPts val="0"/>
              </a:spcAft>
            </a:pPr>
            <a:r>
              <a:rPr lang="fa-IR"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                                                                                                       سوره </a:t>
            </a:r>
            <a:r>
              <a:rPr lang="fa-IR"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مبارکه انبیا، آیه </a:t>
            </a:r>
            <a:r>
              <a:rPr lang="fa-IR"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89   </a:t>
            </a:r>
            <a:endParaRPr lang="en-US" dirty="0">
              <a:solidFill>
                <a:schemeClr val="accent6">
                  <a:lumMod val="50000"/>
                </a:schemeClr>
              </a:solidFill>
              <a:latin typeface="B Badr" panose="00000400000000000000" pitchFamily="2" charset="-78"/>
              <a:ea typeface="Calibri" panose="020F0502020204030204" pitchFamily="34"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76977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par>
                          <p:cTn id="19" fill="hold">
                            <p:stCondLst>
                              <p:cond delay="500"/>
                            </p:stCondLst>
                            <p:childTnLst>
                              <p:par>
                                <p:cTn id="20" presetID="47" presetClass="entr" presetSubtype="0" fill="hold"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1000"/>
                                        <p:tgtEl>
                                          <p:spTgt spid="8">
                                            <p:txEl>
                                              <p:pRg st="0" end="0"/>
                                            </p:txEl>
                                          </p:spTgt>
                                        </p:tgtEl>
                                      </p:cBhvr>
                                    </p:animEffect>
                                    <p:anim calcmode="lin" valueType="num">
                                      <p:cBhvr>
                                        <p:cTn id="2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2" fill="hold" nodeType="after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right)">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right)">
                                      <p:cBhvr>
                                        <p:cTn id="33" dur="500"/>
                                        <p:tgtEl>
                                          <p:spTgt spid="7"/>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7" presetClass="entr" presetSubtype="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anim calcmode="lin" valueType="num">
                                      <p:cBhvr>
                                        <p:cTn id="4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right)">
                                      <p:cBhvr>
                                        <p:cTn id="4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6" grpId="0"/>
      <p:bldP spid="7"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248695" y="0"/>
            <a:ext cx="1542504"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انواع</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43879" y="124483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3" name="Rectangle 2"/>
          <p:cNvSpPr/>
          <p:nvPr/>
        </p:nvSpPr>
        <p:spPr>
          <a:xfrm>
            <a:off x="3289396" y="1117802"/>
            <a:ext cx="5216493"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انواع ترجیح بر اساس ساختار وجودی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انسان: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6" name="Rectangle 5"/>
          <p:cNvSpPr/>
          <p:nvPr/>
        </p:nvSpPr>
        <p:spPr>
          <a:xfrm>
            <a:off x="1951561" y="1732593"/>
            <a:ext cx="6407587" cy="2492990"/>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فرد نسبت به چیزی:</a:t>
            </a:r>
            <a:endParaRPr lang="en-US"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حس بیشتری نسبت به آن دارد.</a:t>
            </a:r>
            <a:endParaRPr lang="en-US"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بیشتر از سایر چیزها به آن فکر می‌کند.</a:t>
            </a:r>
            <a:endParaRPr lang="en-US"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نیاز به شناخت بیشتری به آن در خود می‌بیند.</a:t>
            </a:r>
            <a:endParaRPr lang="en-US"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اعتناد و باور او نسبت به آن بیشتر از چیزهای دیگر است .</a:t>
            </a:r>
          </a:p>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و...</a:t>
            </a:r>
            <a:endPar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7" name="Rectangle 6"/>
          <p:cNvSpPr/>
          <p:nvPr/>
        </p:nvSpPr>
        <p:spPr>
          <a:xfrm>
            <a:off x="0" y="4225583"/>
            <a:ext cx="8527832" cy="2492990"/>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همان‌طور که مشاهده شد عنصر ترجیح با همه عناصر ساختار وجودی انسان همراه گردید و انسان با مشاهده چیزی می‌تواند در ابعاد مختلف وجودی خود این ترجیح را اعمال کند.</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به همین دلیل در قرآن و روایات این ترجیح در قالب افعل تفضیل یا صفت مشبهه با همه کلمات دلالت‌دهنده بر ساختار وجودی به نحوی (به صورت منفی و مثبت) آمده است. </a:t>
            </a: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30552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248695" y="0"/>
            <a:ext cx="1542504"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انواع</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66058" y="96044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3" name="Rectangle 2"/>
          <p:cNvSpPr/>
          <p:nvPr/>
        </p:nvSpPr>
        <p:spPr>
          <a:xfrm>
            <a:off x="3235020" y="838941"/>
            <a:ext cx="5216493"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انواع ترجیح بر اساس ساختار وجودی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انسان: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6" name="Rectangle 5"/>
          <p:cNvSpPr/>
          <p:nvPr/>
        </p:nvSpPr>
        <p:spPr>
          <a:xfrm>
            <a:off x="1703396" y="1339532"/>
            <a:ext cx="7015062"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به عنوان نمونه می‌توان به آیات و روایات زیر توجه و تأمل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کرد:</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7" name="Rectangle 6"/>
          <p:cNvSpPr/>
          <p:nvPr/>
        </p:nvSpPr>
        <p:spPr>
          <a:xfrm>
            <a:off x="266826" y="2058661"/>
            <a:ext cx="8375432" cy="5170646"/>
          </a:xfrm>
          <a:prstGeom prst="rect">
            <a:avLst/>
          </a:prstGeom>
        </p:spPr>
        <p:txBody>
          <a:bodyPr wrap="square">
            <a:spAutoFit/>
          </a:bodyPr>
          <a:lstStyle/>
          <a:p>
            <a:pPr marL="514350" indent="-514350">
              <a:buAutoNum type="arabicPeriod"/>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حضرت یوسف رفتن زندان را بر بودن در قصر و در معرض گناه بودن ترجیح داد. در قرآن به این ترجیح از ناحیه حبّ نگاه شده است. </a:t>
            </a:r>
          </a:p>
          <a:p>
            <a:r>
              <a:rPr lang="fa-IR" sz="2600" dirty="0" smtClean="0">
                <a:solidFill>
                  <a:srgbClr val="00B050"/>
                </a:solidFill>
                <a:latin typeface="Calibri" panose="020F0502020204030204" pitchFamily="34" charset="0"/>
                <a:ea typeface="Calibri" panose="020F0502020204030204" pitchFamily="34" charset="0"/>
                <a:cs typeface="Adobe Arabic" panose="02040503050201020203"/>
              </a:rPr>
              <a:t>قالَ </a:t>
            </a:r>
            <a:r>
              <a:rPr lang="fa-IR" sz="2600" dirty="0">
                <a:solidFill>
                  <a:srgbClr val="00B050"/>
                </a:solidFill>
                <a:latin typeface="Calibri" panose="020F0502020204030204" pitchFamily="34" charset="0"/>
                <a:ea typeface="Calibri" panose="020F0502020204030204" pitchFamily="34" charset="0"/>
                <a:cs typeface="Adobe Arabic" panose="02040503050201020203"/>
              </a:rPr>
              <a:t>رَبِّ السِّجْنُ أَحَبُّ إِلَيَّ مِمَّا يَدْعُونَني‏ إِلَيْهِ وَ إِلاَّ تَصْرِفْ عَنِّي كَيْدَهُنَّ أَصْبُ إِلَيْهِنَّ وَ أَكُنْ مِنَ الْجاهِلينَ (33)</a:t>
            </a:r>
            <a:endParaRPr lang="en-US" sz="2600" dirty="0">
              <a:solidFill>
                <a:srgbClr val="00B050"/>
              </a:solidFill>
              <a:latin typeface="Calibri" panose="020F0502020204030204" pitchFamily="34" charset="0"/>
              <a:ea typeface="Calibri" panose="020F0502020204030204" pitchFamily="34" charset="0"/>
              <a:cs typeface="Adobe Arabic" panose="02040503050201020203"/>
            </a:endParaRPr>
          </a:p>
          <a:p>
            <a:pPr algn="l"/>
            <a:r>
              <a:rPr lang="fa-IR" sz="2000"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سوره مبارکه </a:t>
            </a:r>
            <a:r>
              <a:rPr lang="fa-IR" sz="2000" dirty="0" smtClean="0">
                <a:solidFill>
                  <a:schemeClr val="accent6">
                    <a:lumMod val="50000"/>
                  </a:schemeClr>
                </a:solidFill>
                <a:latin typeface="B Badr" panose="00000400000000000000" pitchFamily="2" charset="-78"/>
                <a:ea typeface="Calibri" panose="020F0502020204030204" pitchFamily="34" charset="0"/>
                <a:cs typeface="Adobe Arabic" panose="02040503050201020203"/>
              </a:rPr>
              <a:t>یوسف</a:t>
            </a:r>
            <a:endParaRPr lang="fa-IR" sz="2800" dirty="0"/>
          </a:p>
          <a:p>
            <a:r>
              <a:rPr lang="fa-IR" sz="2800" dirty="0"/>
              <a:t>2</a:t>
            </a:r>
            <a:r>
              <a:rPr lang="fa-IR" sz="2800" dirty="0" smtClean="0"/>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در سوره مبارکه مطففین در انذار، گمان به قیامت را عاملی برای بازدارندگی از کم‌فروشی معرفی می‌کند. در این حالت تغییر در معرفت فرد حتی در حد ظنّ موجب تغییر در رفتارها و صفات می‌شود.</a:t>
            </a:r>
          </a:p>
          <a:p>
            <a:r>
              <a:rPr lang="fa-IR" sz="2600" dirty="0" smtClean="0">
                <a:solidFill>
                  <a:srgbClr val="00B050"/>
                </a:solidFill>
                <a:latin typeface="Calibri" panose="020F0502020204030204" pitchFamily="34" charset="0"/>
                <a:ea typeface="Calibri" panose="020F0502020204030204" pitchFamily="34" charset="0"/>
                <a:cs typeface="Adobe Arabic" panose="02040503050201020203"/>
              </a:rPr>
              <a:t>وَيْلٌ </a:t>
            </a:r>
            <a:r>
              <a:rPr lang="fa-IR" sz="2600" dirty="0">
                <a:solidFill>
                  <a:srgbClr val="00B050"/>
                </a:solidFill>
                <a:latin typeface="Calibri" panose="020F0502020204030204" pitchFamily="34" charset="0"/>
                <a:ea typeface="Calibri" panose="020F0502020204030204" pitchFamily="34" charset="0"/>
                <a:cs typeface="Adobe Arabic" panose="02040503050201020203"/>
              </a:rPr>
              <a:t>لِلْمُطَفِّفينَ * الَّذينَ إِذَا اكْتالُوا عَلَى النَّاسِ يَسْتَوْفُونَ * وَ إِذا كالُوهُمْ أَوْ وَزَنُوهُمْ يُخْسِرُونَ * أَ لا يَظُنُّ أُولئِكَ أَنَّهُمْ مَبْعُوثُونَ * لِيَوْمٍ عَظيمٍ * يَوْمَ يَقُومُ النَّاسُ لِرَبِّ الْعالَمينَ (1تا6)</a:t>
            </a:r>
            <a:endParaRPr lang="en-US" sz="2600" dirty="0">
              <a:solidFill>
                <a:srgbClr val="00B050"/>
              </a:solidFill>
              <a:latin typeface="Calibri" panose="020F0502020204030204" pitchFamily="34" charset="0"/>
              <a:ea typeface="Calibri" panose="020F0502020204030204" pitchFamily="34" charset="0"/>
              <a:cs typeface="Adobe Arabic" panose="02040503050201020203"/>
            </a:endParaRPr>
          </a:p>
          <a:p>
            <a:pPr algn="l"/>
            <a:r>
              <a:rPr lang="fa-IR" sz="2000"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سوره مبارکه مطففین</a:t>
            </a:r>
            <a:endParaRPr lang="en-US" sz="2000" dirty="0">
              <a:solidFill>
                <a:schemeClr val="accent6">
                  <a:lumMod val="50000"/>
                </a:schemeClr>
              </a:solidFill>
              <a:latin typeface="B Badr" panose="00000400000000000000" pitchFamily="2" charset="-78"/>
              <a:ea typeface="Calibri" panose="020F0502020204030204" pitchFamily="34" charset="0"/>
              <a:cs typeface="Adobe Arabic" panose="02040503050201020203"/>
            </a:endParaRPr>
          </a:p>
          <a:p>
            <a:endParaRPr lang="en-US" sz="2800" dirty="0"/>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5944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righ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right)">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 calcmode="lin" valueType="num">
                                      <p:cBhvr>
                                        <p:cTn id="40"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right)">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1000"/>
                                        <p:tgtEl>
                                          <p:spTgt spid="7">
                                            <p:txEl>
                                              <p:pRg st="4" end="4"/>
                                            </p:txEl>
                                          </p:spTgt>
                                        </p:tgtEl>
                                      </p:cBhvr>
                                    </p:animEffect>
                                    <p:anim calcmode="lin" valueType="num">
                                      <p:cBhvr>
                                        <p:cTn id="5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anim calcmode="lin" valueType="num">
                                      <p:cBhvr>
                                        <p:cTn id="59"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4248695" y="0"/>
            <a:ext cx="1542504"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انواع</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66058" y="96044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3" name="Rectangle 2"/>
          <p:cNvSpPr/>
          <p:nvPr/>
        </p:nvSpPr>
        <p:spPr>
          <a:xfrm>
            <a:off x="3235020" y="838941"/>
            <a:ext cx="5216493" cy="492443"/>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انواع ترجیح بر اساس ساختار وجودی </a:t>
            </a:r>
            <a:r>
              <a:rPr lang="fa-IR" sz="2600" b="1"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انسان: </a:t>
            </a:r>
            <a:endPar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87" name="Group 86"/>
          <p:cNvGrpSpPr/>
          <p:nvPr/>
        </p:nvGrpSpPr>
        <p:grpSpPr>
          <a:xfrm>
            <a:off x="841275" y="1231944"/>
            <a:ext cx="7973927" cy="5524456"/>
            <a:chOff x="820604" y="1138939"/>
            <a:chExt cx="7973927" cy="5524456"/>
          </a:xfrm>
        </p:grpSpPr>
        <p:grpSp>
          <p:nvGrpSpPr>
            <p:cNvPr id="85" name="Group 84"/>
            <p:cNvGrpSpPr/>
            <p:nvPr/>
          </p:nvGrpSpPr>
          <p:grpSpPr>
            <a:xfrm>
              <a:off x="820604" y="1138939"/>
              <a:ext cx="7973927" cy="5524456"/>
              <a:chOff x="820604" y="1113539"/>
              <a:chExt cx="7973927" cy="5524456"/>
            </a:xfrm>
          </p:grpSpPr>
          <p:sp>
            <p:nvSpPr>
              <p:cNvPr id="72" name="Curved Down Arrow 71"/>
              <p:cNvSpPr/>
              <p:nvPr/>
            </p:nvSpPr>
            <p:spPr>
              <a:xfrm>
                <a:off x="5652745" y="1885797"/>
                <a:ext cx="1722149" cy="542198"/>
              </a:xfrm>
              <a:prstGeom prst="curved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82" name="Group 81"/>
              <p:cNvGrpSpPr/>
              <p:nvPr/>
            </p:nvGrpSpPr>
            <p:grpSpPr>
              <a:xfrm>
                <a:off x="820604" y="1113539"/>
                <a:ext cx="7973927" cy="5524456"/>
                <a:chOff x="820604" y="1113539"/>
                <a:chExt cx="7973927" cy="5524456"/>
              </a:xfrm>
            </p:grpSpPr>
            <p:sp>
              <p:nvSpPr>
                <p:cNvPr id="56" name="Isosceles Triangle 55"/>
                <p:cNvSpPr/>
                <p:nvPr/>
              </p:nvSpPr>
              <p:spPr>
                <a:xfrm>
                  <a:off x="4720796" y="1169529"/>
                  <a:ext cx="3638352" cy="2829180"/>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55" name="Group 54"/>
                <p:cNvGrpSpPr/>
                <p:nvPr/>
              </p:nvGrpSpPr>
              <p:grpSpPr>
                <a:xfrm>
                  <a:off x="820604" y="1113539"/>
                  <a:ext cx="7973927" cy="5524456"/>
                  <a:chOff x="593485" y="-773143"/>
                  <a:chExt cx="8467746" cy="6958562"/>
                </a:xfrm>
              </p:grpSpPr>
              <p:sp>
                <p:nvSpPr>
                  <p:cNvPr id="44" name="TextBox 43"/>
                  <p:cNvSpPr txBox="1"/>
                  <p:nvPr/>
                </p:nvSpPr>
                <p:spPr>
                  <a:xfrm>
                    <a:off x="1414885" y="3522167"/>
                    <a:ext cx="2127249" cy="646331"/>
                  </a:xfrm>
                  <a:prstGeom prst="rect">
                    <a:avLst/>
                  </a:prstGeom>
                  <a:solidFill>
                    <a:schemeClr val="bg1"/>
                  </a:solidFill>
                </p:spPr>
                <p:txBody>
                  <a:bodyPr wrap="square" rtlCol="1">
                    <a:spAutoFit/>
                  </a:bodyPr>
                  <a:lstStyle/>
                  <a:p>
                    <a:pPr algn="ctr"/>
                    <a:r>
                      <a:rPr lang="fa-IR" dirty="0" smtClean="0"/>
                      <a:t>ترجیح های شیطانی و فرعونی</a:t>
                    </a:r>
                    <a:endParaRPr lang="fa-IR" dirty="0"/>
                  </a:p>
                </p:txBody>
              </p:sp>
              <p:grpSp>
                <p:nvGrpSpPr>
                  <p:cNvPr id="54" name="Group 53"/>
                  <p:cNvGrpSpPr/>
                  <p:nvPr/>
                </p:nvGrpSpPr>
                <p:grpSpPr>
                  <a:xfrm>
                    <a:off x="593485" y="-773143"/>
                    <a:ext cx="8467746" cy="6958562"/>
                    <a:chOff x="593485" y="-773143"/>
                    <a:chExt cx="8467746" cy="6958562"/>
                  </a:xfrm>
                </p:grpSpPr>
                <p:sp>
                  <p:nvSpPr>
                    <p:cNvPr id="43" name="Isosceles Triangle 42"/>
                    <p:cNvSpPr/>
                    <p:nvPr/>
                  </p:nvSpPr>
                  <p:spPr>
                    <a:xfrm rot="10800000">
                      <a:off x="593485" y="2974746"/>
                      <a:ext cx="3723445" cy="3103444"/>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4" name="Group 13"/>
                    <p:cNvGrpSpPr/>
                    <p:nvPr/>
                  </p:nvGrpSpPr>
                  <p:grpSpPr>
                    <a:xfrm>
                      <a:off x="660753" y="-773143"/>
                      <a:ext cx="8400478" cy="6958562"/>
                      <a:chOff x="660753" y="-773143"/>
                      <a:chExt cx="8400478" cy="6958562"/>
                    </a:xfrm>
                  </p:grpSpPr>
                  <p:sp>
                    <p:nvSpPr>
                      <p:cNvPr id="46" name="Isosceles Triangle 45"/>
                      <p:cNvSpPr/>
                      <p:nvPr/>
                    </p:nvSpPr>
                    <p:spPr>
                      <a:xfrm>
                        <a:off x="6002556" y="2965751"/>
                        <a:ext cx="917140" cy="903969"/>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3" name="Group 12"/>
                      <p:cNvGrpSpPr/>
                      <p:nvPr/>
                    </p:nvGrpSpPr>
                    <p:grpSpPr>
                      <a:xfrm>
                        <a:off x="660753" y="-773143"/>
                        <a:ext cx="8400478" cy="6958562"/>
                        <a:chOff x="660753" y="-773143"/>
                        <a:chExt cx="8400478" cy="6958562"/>
                      </a:xfrm>
                    </p:grpSpPr>
                    <p:grpSp>
                      <p:nvGrpSpPr>
                        <p:cNvPr id="11" name="Group 10"/>
                        <p:cNvGrpSpPr/>
                        <p:nvPr/>
                      </p:nvGrpSpPr>
                      <p:grpSpPr>
                        <a:xfrm>
                          <a:off x="660753" y="-773143"/>
                          <a:ext cx="8400478" cy="6958562"/>
                          <a:chOff x="646361" y="-324817"/>
                          <a:chExt cx="8400478" cy="6958562"/>
                        </a:xfrm>
                      </p:grpSpPr>
                      <p:grpSp>
                        <p:nvGrpSpPr>
                          <p:cNvPr id="19" name="Group 18"/>
                          <p:cNvGrpSpPr/>
                          <p:nvPr/>
                        </p:nvGrpSpPr>
                        <p:grpSpPr>
                          <a:xfrm>
                            <a:off x="646361" y="3414077"/>
                            <a:ext cx="8400478" cy="3219668"/>
                            <a:chOff x="807919" y="2916312"/>
                            <a:chExt cx="8400478" cy="3219668"/>
                          </a:xfrm>
                        </p:grpSpPr>
                        <p:sp>
                          <p:nvSpPr>
                            <p:cNvPr id="20" name="TextBox 19"/>
                            <p:cNvSpPr txBox="1"/>
                            <p:nvPr/>
                          </p:nvSpPr>
                          <p:spPr>
                            <a:xfrm>
                              <a:off x="6306275" y="3902381"/>
                              <a:ext cx="652744" cy="369333"/>
                            </a:xfrm>
                            <a:prstGeom prst="rect">
                              <a:avLst/>
                            </a:prstGeom>
                            <a:noFill/>
                          </p:spPr>
                          <p:txBody>
                            <a:bodyPr wrap="none" rtlCol="1">
                              <a:spAutoFit/>
                            </a:bodyPr>
                            <a:lstStyle/>
                            <a:p>
                              <a:r>
                                <a:rPr lang="fa-IR" dirty="0" smtClean="0"/>
                                <a:t>ترجیح</a:t>
                              </a:r>
                            </a:p>
                          </p:txBody>
                        </p:sp>
                        <p:grpSp>
                          <p:nvGrpSpPr>
                            <p:cNvPr id="21" name="Group 20"/>
                            <p:cNvGrpSpPr/>
                            <p:nvPr/>
                          </p:nvGrpSpPr>
                          <p:grpSpPr>
                            <a:xfrm>
                              <a:off x="807919" y="2916312"/>
                              <a:ext cx="8400478" cy="3219668"/>
                              <a:chOff x="448409" y="2533571"/>
                              <a:chExt cx="8400478" cy="3219668"/>
                            </a:xfrm>
                          </p:grpSpPr>
                          <p:sp>
                            <p:nvSpPr>
                              <p:cNvPr id="23" name="Isosceles Triangle 22"/>
                              <p:cNvSpPr/>
                              <p:nvPr/>
                            </p:nvSpPr>
                            <p:spPr>
                              <a:xfrm>
                                <a:off x="7569658" y="2533571"/>
                                <a:ext cx="1028051" cy="90397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Isosceles Triangle 23"/>
                              <p:cNvSpPr/>
                              <p:nvPr/>
                            </p:nvSpPr>
                            <p:spPr>
                              <a:xfrm>
                                <a:off x="6707352" y="2546043"/>
                                <a:ext cx="862306" cy="89149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ounded Rectangle 27"/>
                              <p:cNvSpPr/>
                              <p:nvPr/>
                            </p:nvSpPr>
                            <p:spPr>
                              <a:xfrm rot="5400000">
                                <a:off x="1982046" y="2847861"/>
                                <a:ext cx="395917" cy="3463191"/>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نشدن</a:t>
                                </a:r>
                                <a:endParaRPr lang="fa-IR" b="1" dirty="0">
                                  <a:solidFill>
                                    <a:schemeClr val="accent6">
                                      <a:lumMod val="50000"/>
                                    </a:schemeClr>
                                  </a:solidFill>
                                </a:endParaRPr>
                              </a:p>
                            </p:txBody>
                          </p:sp>
                          <p:sp>
                            <p:nvSpPr>
                              <p:cNvPr id="29" name="Rounded Rectangle 28"/>
                              <p:cNvSpPr/>
                              <p:nvPr/>
                            </p:nvSpPr>
                            <p:spPr>
                              <a:xfrm rot="5400000">
                                <a:off x="6131033" y="2733335"/>
                                <a:ext cx="395917" cy="2878997"/>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شدن</a:t>
                                </a:r>
                                <a:endParaRPr lang="fa-IR" b="1" dirty="0">
                                  <a:solidFill>
                                    <a:schemeClr val="accent6">
                                      <a:lumMod val="50000"/>
                                    </a:schemeClr>
                                  </a:solidFill>
                                </a:endParaRPr>
                              </a:p>
                            </p:txBody>
                          </p:sp>
                          <p:sp>
                            <p:nvSpPr>
                              <p:cNvPr id="30" name="Isosceles Triangle 29"/>
                              <p:cNvSpPr/>
                              <p:nvPr/>
                            </p:nvSpPr>
                            <p:spPr>
                              <a:xfrm>
                                <a:off x="4739303" y="2546043"/>
                                <a:ext cx="1050908" cy="89248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خ</a:t>
                                </a:r>
                                <a:endParaRPr lang="fa-IR" dirty="0"/>
                              </a:p>
                            </p:txBody>
                          </p:sp>
                          <p:sp>
                            <p:nvSpPr>
                              <p:cNvPr id="32" name="TextBox 31"/>
                              <p:cNvSpPr txBox="1"/>
                              <p:nvPr/>
                            </p:nvSpPr>
                            <p:spPr>
                              <a:xfrm>
                                <a:off x="4774916" y="2866227"/>
                                <a:ext cx="929685" cy="659044"/>
                              </a:xfrm>
                              <a:prstGeom prst="rect">
                                <a:avLst/>
                              </a:prstGeom>
                              <a:noFill/>
                            </p:spPr>
                            <p:txBody>
                              <a:bodyPr wrap="square" rtlCol="1">
                                <a:spAutoFit/>
                              </a:bodyPr>
                              <a:lstStyle/>
                              <a:p>
                                <a:pPr algn="ctr"/>
                                <a:r>
                                  <a:rPr lang="fa-IR" sz="1400" b="1" dirty="0" smtClean="0"/>
                                  <a:t>توبه و </a:t>
                                </a:r>
                              </a:p>
                              <a:p>
                                <a:r>
                                  <a:rPr lang="fa-IR" sz="1400" b="1" dirty="0" smtClean="0"/>
                                  <a:t>قطع منیت</a:t>
                                </a:r>
                                <a:endParaRPr lang="fa-IR" sz="1400" b="1" dirty="0"/>
                              </a:p>
                            </p:txBody>
                          </p:sp>
                          <p:sp>
                            <p:nvSpPr>
                              <p:cNvPr id="33" name="TextBox 32"/>
                              <p:cNvSpPr txBox="1"/>
                              <p:nvPr/>
                            </p:nvSpPr>
                            <p:spPr>
                              <a:xfrm>
                                <a:off x="5844403" y="3028843"/>
                                <a:ext cx="798617" cy="369332"/>
                              </a:xfrm>
                              <a:prstGeom prst="rect">
                                <a:avLst/>
                              </a:prstGeom>
                              <a:noFill/>
                            </p:spPr>
                            <p:txBody>
                              <a:bodyPr wrap="none" rtlCol="1">
                                <a:spAutoFit/>
                              </a:bodyPr>
                              <a:lstStyle/>
                              <a:p>
                                <a:r>
                                  <a:rPr lang="fa-IR" dirty="0" smtClean="0"/>
                                  <a:t>مجاهدت</a:t>
                                </a:r>
                              </a:p>
                            </p:txBody>
                          </p:sp>
                          <p:sp>
                            <p:nvSpPr>
                              <p:cNvPr id="34" name="TextBox 33"/>
                              <p:cNvSpPr txBox="1"/>
                              <p:nvPr/>
                            </p:nvSpPr>
                            <p:spPr>
                              <a:xfrm>
                                <a:off x="6441041" y="3017715"/>
                                <a:ext cx="948110" cy="369332"/>
                              </a:xfrm>
                              <a:prstGeom prst="rect">
                                <a:avLst/>
                              </a:prstGeom>
                              <a:noFill/>
                            </p:spPr>
                            <p:txBody>
                              <a:bodyPr wrap="square" rtlCol="1">
                                <a:spAutoFit/>
                              </a:bodyPr>
                              <a:lstStyle/>
                              <a:p>
                                <a:r>
                                  <a:rPr lang="fa-IR" dirty="0" smtClean="0"/>
                                  <a:t>انفاق</a:t>
                                </a:r>
                              </a:p>
                            </p:txBody>
                          </p:sp>
                          <p:sp>
                            <p:nvSpPr>
                              <p:cNvPr id="35" name="Down Arrow 34"/>
                              <p:cNvSpPr/>
                              <p:nvPr/>
                            </p:nvSpPr>
                            <p:spPr>
                              <a:xfrm rot="16200000">
                                <a:off x="5909083" y="797667"/>
                                <a:ext cx="337844" cy="554176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Up Arrow 39"/>
                              <p:cNvSpPr/>
                              <p:nvPr/>
                            </p:nvSpPr>
                            <p:spPr>
                              <a:xfrm>
                                <a:off x="6202848" y="4395950"/>
                                <a:ext cx="140579" cy="9632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Up Arrow 40"/>
                              <p:cNvSpPr/>
                              <p:nvPr/>
                            </p:nvSpPr>
                            <p:spPr>
                              <a:xfrm>
                                <a:off x="2082800" y="4802572"/>
                                <a:ext cx="183366" cy="5565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ounded Rectangle 24"/>
                              <p:cNvSpPr/>
                              <p:nvPr/>
                            </p:nvSpPr>
                            <p:spPr>
                              <a:xfrm rot="5400000">
                                <a:off x="4387535" y="2372284"/>
                                <a:ext cx="368929" cy="6392982"/>
                              </a:xfrm>
                              <a:prstGeom prst="roundRect">
                                <a:avLst>
                                  <a:gd name="adj" fmla="val 45398"/>
                                </a:avLst>
                              </a:prstGeom>
                              <a:solidFill>
                                <a:schemeClr val="bg1"/>
                              </a:solidFill>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فعل</a:t>
                                </a:r>
                                <a:endParaRPr lang="fa-IR" b="1" dirty="0">
                                  <a:solidFill>
                                    <a:schemeClr val="accent6">
                                      <a:lumMod val="50000"/>
                                    </a:schemeClr>
                                  </a:solidFill>
                                </a:endParaRPr>
                              </a:p>
                            </p:txBody>
                          </p:sp>
                        </p:grpSp>
                      </p:grpSp>
                      <p:grpSp>
                        <p:nvGrpSpPr>
                          <p:cNvPr id="10" name="Group 9"/>
                          <p:cNvGrpSpPr/>
                          <p:nvPr/>
                        </p:nvGrpSpPr>
                        <p:grpSpPr>
                          <a:xfrm>
                            <a:off x="1064296" y="-324817"/>
                            <a:ext cx="4185005" cy="3638524"/>
                            <a:chOff x="1064296" y="-324817"/>
                            <a:chExt cx="4185005" cy="3638524"/>
                          </a:xfrm>
                        </p:grpSpPr>
                        <p:sp>
                          <p:nvSpPr>
                            <p:cNvPr id="9" name="Isosceles Triangle 8"/>
                            <p:cNvSpPr/>
                            <p:nvPr/>
                          </p:nvSpPr>
                          <p:spPr>
                            <a:xfrm>
                              <a:off x="1064296" y="-324817"/>
                              <a:ext cx="4185005" cy="3638524"/>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TextBox 44"/>
                            <p:cNvSpPr txBox="1"/>
                            <p:nvPr/>
                          </p:nvSpPr>
                          <p:spPr>
                            <a:xfrm>
                              <a:off x="1705663" y="2851404"/>
                              <a:ext cx="2611546" cy="369333"/>
                            </a:xfrm>
                            <a:prstGeom prst="rect">
                              <a:avLst/>
                            </a:prstGeom>
                            <a:solidFill>
                              <a:schemeClr val="bg1"/>
                            </a:solidFill>
                          </p:spPr>
                          <p:txBody>
                            <a:bodyPr wrap="square" rtlCol="1">
                              <a:spAutoFit/>
                            </a:bodyPr>
                            <a:lstStyle/>
                            <a:p>
                              <a:pPr algn="ctr"/>
                              <a:r>
                                <a:rPr lang="fa-IR" dirty="0" smtClean="0"/>
                                <a:t>ترجیح های رحمانی و ملکوتی</a:t>
                              </a:r>
                              <a:endParaRPr lang="fa-IR" dirty="0"/>
                            </a:p>
                          </p:txBody>
                        </p:sp>
                      </p:grpSp>
                    </p:grpSp>
                    <p:sp>
                      <p:nvSpPr>
                        <p:cNvPr id="47" name="TextBox 46"/>
                        <p:cNvSpPr txBox="1"/>
                        <p:nvPr/>
                      </p:nvSpPr>
                      <p:spPr>
                        <a:xfrm>
                          <a:off x="7966442" y="3418649"/>
                          <a:ext cx="588522" cy="369332"/>
                        </a:xfrm>
                        <a:prstGeom prst="rect">
                          <a:avLst/>
                        </a:prstGeom>
                        <a:noFill/>
                      </p:spPr>
                      <p:txBody>
                        <a:bodyPr wrap="square" rtlCol="1">
                          <a:spAutoFit/>
                        </a:bodyPr>
                        <a:lstStyle/>
                        <a:p>
                          <a:r>
                            <a:rPr lang="fa-IR" dirty="0" smtClean="0"/>
                            <a:t>ایمان</a:t>
                          </a:r>
                        </a:p>
                      </p:txBody>
                    </p:sp>
                    <p:grpSp>
                      <p:nvGrpSpPr>
                        <p:cNvPr id="12" name="Group 11"/>
                        <p:cNvGrpSpPr/>
                        <p:nvPr/>
                      </p:nvGrpSpPr>
                      <p:grpSpPr>
                        <a:xfrm>
                          <a:off x="5472266" y="276005"/>
                          <a:ext cx="2842614" cy="2716726"/>
                          <a:chOff x="5477101" y="261518"/>
                          <a:chExt cx="2842614" cy="2716726"/>
                        </a:xfrm>
                      </p:grpSpPr>
                      <p:sp>
                        <p:nvSpPr>
                          <p:cNvPr id="48" name="Isosceles Triangle 47"/>
                          <p:cNvSpPr/>
                          <p:nvPr/>
                        </p:nvSpPr>
                        <p:spPr>
                          <a:xfrm>
                            <a:off x="7372807" y="2072028"/>
                            <a:ext cx="946908" cy="90397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Isosceles Triangle 48"/>
                          <p:cNvSpPr/>
                          <p:nvPr/>
                        </p:nvSpPr>
                        <p:spPr>
                          <a:xfrm>
                            <a:off x="5477101" y="2055492"/>
                            <a:ext cx="963676" cy="90880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50" name="Isosceles Triangle 49"/>
                          <p:cNvSpPr/>
                          <p:nvPr/>
                        </p:nvSpPr>
                        <p:spPr>
                          <a:xfrm>
                            <a:off x="6455823" y="2074274"/>
                            <a:ext cx="920856" cy="90397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Isosceles Triangle 50"/>
                          <p:cNvSpPr/>
                          <p:nvPr/>
                        </p:nvSpPr>
                        <p:spPr>
                          <a:xfrm>
                            <a:off x="5943116" y="1163220"/>
                            <a:ext cx="963676" cy="90880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Isosceles Triangle 51"/>
                          <p:cNvSpPr/>
                          <p:nvPr/>
                        </p:nvSpPr>
                        <p:spPr>
                          <a:xfrm>
                            <a:off x="6905931" y="1184148"/>
                            <a:ext cx="963676" cy="90880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Isosceles Triangle 52"/>
                          <p:cNvSpPr/>
                          <p:nvPr/>
                        </p:nvSpPr>
                        <p:spPr>
                          <a:xfrm>
                            <a:off x="6420028" y="261518"/>
                            <a:ext cx="978062" cy="90880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grpSp>
              </p:grpSp>
            </p:grpSp>
          </p:grpSp>
          <p:sp>
            <p:nvSpPr>
              <p:cNvPr id="63" name="TextBox 62"/>
              <p:cNvSpPr txBox="1"/>
              <p:nvPr/>
            </p:nvSpPr>
            <p:spPr>
              <a:xfrm>
                <a:off x="6321795" y="3627083"/>
                <a:ext cx="875468" cy="523220"/>
              </a:xfrm>
              <a:prstGeom prst="rect">
                <a:avLst/>
              </a:prstGeom>
              <a:noFill/>
            </p:spPr>
            <p:txBody>
              <a:bodyPr wrap="square" rtlCol="1">
                <a:spAutoFit/>
              </a:bodyPr>
              <a:lstStyle/>
              <a:p>
                <a:pPr algn="ctr"/>
                <a:r>
                  <a:rPr lang="fa-IR" sz="1400" b="1" dirty="0" smtClean="0"/>
                  <a:t>وفای </a:t>
                </a:r>
              </a:p>
              <a:p>
                <a:pPr algn="ctr"/>
                <a:r>
                  <a:rPr lang="fa-IR" sz="1400" b="1" dirty="0" smtClean="0"/>
                  <a:t>به عهد</a:t>
                </a:r>
                <a:endParaRPr lang="fa-IR" sz="1400" b="1" dirty="0"/>
              </a:p>
            </p:txBody>
          </p:sp>
          <p:sp>
            <p:nvSpPr>
              <p:cNvPr id="64" name="TextBox 63"/>
              <p:cNvSpPr txBox="1"/>
              <p:nvPr/>
            </p:nvSpPr>
            <p:spPr>
              <a:xfrm>
                <a:off x="5468986" y="3753027"/>
                <a:ext cx="875468" cy="307777"/>
              </a:xfrm>
              <a:prstGeom prst="rect">
                <a:avLst/>
              </a:prstGeom>
              <a:noFill/>
            </p:spPr>
            <p:txBody>
              <a:bodyPr wrap="square" rtlCol="1">
                <a:spAutoFit/>
              </a:bodyPr>
              <a:lstStyle/>
              <a:p>
                <a:pPr algn="ctr"/>
                <a:r>
                  <a:rPr lang="fa-IR" sz="1400" b="1" dirty="0" smtClean="0"/>
                  <a:t>واجبات</a:t>
                </a:r>
                <a:endParaRPr lang="fa-IR" sz="1400" b="1" dirty="0"/>
              </a:p>
            </p:txBody>
          </p:sp>
          <p:sp>
            <p:nvSpPr>
              <p:cNvPr id="65" name="TextBox 64"/>
              <p:cNvSpPr txBox="1"/>
              <p:nvPr/>
            </p:nvSpPr>
            <p:spPr>
              <a:xfrm>
                <a:off x="7217027" y="3596820"/>
                <a:ext cx="875468" cy="523220"/>
              </a:xfrm>
              <a:prstGeom prst="rect">
                <a:avLst/>
              </a:prstGeom>
              <a:noFill/>
            </p:spPr>
            <p:txBody>
              <a:bodyPr wrap="square" rtlCol="1">
                <a:spAutoFit/>
              </a:bodyPr>
              <a:lstStyle/>
              <a:p>
                <a:pPr algn="ctr"/>
                <a:r>
                  <a:rPr lang="fa-IR" sz="1400" b="1" dirty="0" smtClean="0"/>
                  <a:t>احتراز</a:t>
                </a:r>
              </a:p>
              <a:p>
                <a:pPr algn="ctr"/>
                <a:r>
                  <a:rPr lang="fa-IR" sz="1400" b="1" dirty="0" smtClean="0"/>
                  <a:t>از فساد</a:t>
                </a:r>
                <a:endParaRPr lang="fa-IR" sz="1400" b="1" dirty="0"/>
              </a:p>
            </p:txBody>
          </p:sp>
          <p:sp>
            <p:nvSpPr>
              <p:cNvPr id="66" name="TextBox 65"/>
              <p:cNvSpPr txBox="1"/>
              <p:nvPr/>
            </p:nvSpPr>
            <p:spPr>
              <a:xfrm>
                <a:off x="5892983" y="2822347"/>
                <a:ext cx="875468" cy="523220"/>
              </a:xfrm>
              <a:prstGeom prst="rect">
                <a:avLst/>
              </a:prstGeom>
              <a:noFill/>
            </p:spPr>
            <p:txBody>
              <a:bodyPr wrap="square" rtlCol="1">
                <a:spAutoFit/>
              </a:bodyPr>
              <a:lstStyle/>
              <a:p>
                <a:pPr algn="ctr"/>
                <a:r>
                  <a:rPr lang="fa-IR" sz="1400" b="1" dirty="0" smtClean="0"/>
                  <a:t>سلام </a:t>
                </a:r>
              </a:p>
              <a:p>
                <a:pPr algn="ctr"/>
                <a:r>
                  <a:rPr lang="fa-IR" sz="1400" b="1" dirty="0" smtClean="0"/>
                  <a:t>و ثواب</a:t>
                </a:r>
              </a:p>
            </p:txBody>
          </p:sp>
          <p:sp>
            <p:nvSpPr>
              <p:cNvPr id="67" name="TextBox 66"/>
              <p:cNvSpPr txBox="1"/>
              <p:nvPr/>
            </p:nvSpPr>
            <p:spPr>
              <a:xfrm>
                <a:off x="6764856" y="2883912"/>
                <a:ext cx="875468" cy="523220"/>
              </a:xfrm>
              <a:prstGeom prst="rect">
                <a:avLst/>
              </a:prstGeom>
              <a:noFill/>
            </p:spPr>
            <p:txBody>
              <a:bodyPr wrap="square" rtlCol="1">
                <a:spAutoFit/>
              </a:bodyPr>
              <a:lstStyle/>
              <a:p>
                <a:pPr algn="ctr"/>
                <a:r>
                  <a:rPr lang="fa-IR" sz="1400" b="1" dirty="0" smtClean="0"/>
                  <a:t>دوری </a:t>
                </a:r>
              </a:p>
              <a:p>
                <a:pPr algn="ctr"/>
                <a:r>
                  <a:rPr lang="fa-IR" sz="1400" b="1" dirty="0" smtClean="0"/>
                  <a:t>از عقاب</a:t>
                </a:r>
              </a:p>
            </p:txBody>
          </p:sp>
          <p:sp>
            <p:nvSpPr>
              <p:cNvPr id="68" name="TextBox 67"/>
              <p:cNvSpPr txBox="1"/>
              <p:nvPr/>
            </p:nvSpPr>
            <p:spPr>
              <a:xfrm>
                <a:off x="6338950" y="2315852"/>
                <a:ext cx="875468" cy="307777"/>
              </a:xfrm>
              <a:prstGeom prst="rect">
                <a:avLst/>
              </a:prstGeom>
              <a:noFill/>
            </p:spPr>
            <p:txBody>
              <a:bodyPr wrap="square" rtlCol="1">
                <a:spAutoFit/>
              </a:bodyPr>
              <a:lstStyle/>
              <a:p>
                <a:pPr algn="ctr"/>
                <a:r>
                  <a:rPr lang="fa-IR" sz="1400" b="1" dirty="0" smtClean="0"/>
                  <a:t>بقیت الله</a:t>
                </a:r>
              </a:p>
            </p:txBody>
          </p:sp>
          <p:sp>
            <p:nvSpPr>
              <p:cNvPr id="69" name="TextBox 68"/>
              <p:cNvSpPr txBox="1"/>
              <p:nvPr/>
            </p:nvSpPr>
            <p:spPr>
              <a:xfrm>
                <a:off x="5927598" y="1581482"/>
                <a:ext cx="1361335" cy="646331"/>
              </a:xfrm>
              <a:prstGeom prst="rect">
                <a:avLst/>
              </a:prstGeom>
              <a:solidFill>
                <a:schemeClr val="bg1"/>
              </a:solidFill>
            </p:spPr>
            <p:txBody>
              <a:bodyPr wrap="none" rtlCol="1">
                <a:spAutoFit/>
              </a:bodyPr>
              <a:lstStyle/>
              <a:p>
                <a:r>
                  <a:rPr lang="fa-IR" dirty="0" smtClean="0"/>
                  <a:t>ترجیح بر اساس</a:t>
                </a:r>
              </a:p>
              <a:p>
                <a:r>
                  <a:rPr lang="fa-IR" dirty="0" smtClean="0"/>
                  <a:t>ساختار وجودی</a:t>
                </a:r>
                <a:endParaRPr lang="fa-IR" dirty="0"/>
              </a:p>
            </p:txBody>
          </p:sp>
          <p:sp>
            <p:nvSpPr>
              <p:cNvPr id="74" name="Curved Down Arrow 73"/>
              <p:cNvSpPr/>
              <p:nvPr/>
            </p:nvSpPr>
            <p:spPr>
              <a:xfrm>
                <a:off x="2648078" y="1892218"/>
                <a:ext cx="1223806" cy="366196"/>
              </a:xfrm>
              <a:prstGeom prst="curved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75" name="Curved Down Arrow 74"/>
              <p:cNvSpPr/>
              <p:nvPr/>
            </p:nvSpPr>
            <p:spPr>
              <a:xfrm>
                <a:off x="1801464" y="3051634"/>
                <a:ext cx="2945158" cy="542198"/>
              </a:xfrm>
              <a:prstGeom prst="curved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80" name="TextBox 79"/>
              <p:cNvSpPr txBox="1"/>
              <p:nvPr/>
            </p:nvSpPr>
            <p:spPr>
              <a:xfrm>
                <a:off x="2744942" y="1623379"/>
                <a:ext cx="960172" cy="584775"/>
              </a:xfrm>
              <a:prstGeom prst="rect">
                <a:avLst/>
              </a:prstGeom>
              <a:solidFill>
                <a:schemeClr val="bg1"/>
              </a:solidFill>
            </p:spPr>
            <p:txBody>
              <a:bodyPr wrap="square" rtlCol="1">
                <a:spAutoFit/>
              </a:bodyPr>
              <a:lstStyle/>
              <a:p>
                <a:r>
                  <a:rPr lang="fa-IR" sz="1600" dirty="0" smtClean="0"/>
                  <a:t>مواجه با موضوعات</a:t>
                </a:r>
                <a:endParaRPr lang="fa-IR" sz="1600" dirty="0"/>
              </a:p>
            </p:txBody>
          </p:sp>
          <p:sp>
            <p:nvSpPr>
              <p:cNvPr id="81" name="TextBox 80"/>
              <p:cNvSpPr txBox="1"/>
              <p:nvPr/>
            </p:nvSpPr>
            <p:spPr>
              <a:xfrm>
                <a:off x="2521053" y="2904127"/>
                <a:ext cx="1379547" cy="584775"/>
              </a:xfrm>
              <a:prstGeom prst="rect">
                <a:avLst/>
              </a:prstGeom>
              <a:solidFill>
                <a:schemeClr val="bg1"/>
              </a:solidFill>
            </p:spPr>
            <p:txBody>
              <a:bodyPr wrap="square" rtlCol="1">
                <a:spAutoFit/>
              </a:bodyPr>
              <a:lstStyle/>
              <a:p>
                <a:r>
                  <a:rPr lang="fa-IR" sz="1600" dirty="0" smtClean="0"/>
                  <a:t>تفکر و تعقل کاشف حکم الهی</a:t>
                </a:r>
                <a:endParaRPr lang="fa-IR" sz="1600" dirty="0"/>
              </a:p>
            </p:txBody>
          </p:sp>
        </p:grpSp>
        <p:sp>
          <p:nvSpPr>
            <p:cNvPr id="86" name="Plus 85"/>
            <p:cNvSpPr/>
            <p:nvPr/>
          </p:nvSpPr>
          <p:spPr>
            <a:xfrm>
              <a:off x="2757794" y="2324619"/>
              <a:ext cx="636742" cy="626745"/>
            </a:xfrm>
            <a:prstGeom prst="mathPlu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extLst>
      <p:ext uri="{BB962C8B-B14F-4D97-AF65-F5344CB8AC3E}">
        <p14:creationId xmlns:p14="http://schemas.microsoft.com/office/powerpoint/2010/main" val="195899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right)">
                                      <p:cBhvr>
                                        <p:cTn id="1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1905000" y="15685"/>
            <a:ext cx="38861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smtClean="0">
                <a:solidFill>
                  <a:schemeClr val="accent1">
                    <a:lumMod val="75000"/>
                  </a:schemeClr>
                </a:solidFill>
                <a:cs typeface="Adobe Arabic" panose="02040503050201020203"/>
              </a:rPr>
              <a:t>اصلاح</a:t>
            </a:r>
            <a:r>
              <a:rPr lang="en-US" sz="2600" dirty="0" smtClean="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ترجیح‌ها</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در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قرآن</a:t>
            </a:r>
            <a:r>
              <a:rPr lang="en-US" sz="2600" dirty="0">
                <a:solidFill>
                  <a:schemeClr val="accent1">
                    <a:lumMod val="75000"/>
                  </a:schemeClr>
                </a:solidFill>
                <a:cs typeface="Adobe Arabic" panose="02040503050201020203"/>
              </a:rPr>
              <a:t> و </a:t>
            </a:r>
            <a:r>
              <a:rPr lang="en-US" sz="2600" dirty="0" err="1">
                <a:solidFill>
                  <a:schemeClr val="accent1">
                    <a:lumMod val="75000"/>
                  </a:schemeClr>
                </a:solidFill>
                <a:cs typeface="Adobe Arabic" panose="02040503050201020203"/>
              </a:rPr>
              <a:t>روایات</a:t>
            </a:r>
            <a:endParaRPr lang="en-US" sz="2600" dirty="0">
              <a:solidFill>
                <a:schemeClr val="accent1">
                  <a:lumMod val="75000"/>
                </a:schemeClr>
              </a:solidFill>
              <a:latin typeface="Adobe Arabic" pitchFamily="18" charset="-78"/>
              <a:cs typeface="Adobe Arabic" panose="02040503050201020203"/>
            </a:endParaRPr>
          </a:p>
        </p:txBody>
      </p:sp>
      <p:sp>
        <p:nvSpPr>
          <p:cNvPr id="31" name="Oval 30"/>
          <p:cNvSpPr/>
          <p:nvPr/>
        </p:nvSpPr>
        <p:spPr>
          <a:xfrm>
            <a:off x="8582446" y="128550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1524000" y="1295510"/>
            <a:ext cx="8239079" cy="525400"/>
          </a:xfrm>
          <a:prstGeom prst="rect">
            <a:avLst/>
          </a:prstGeom>
        </p:spPr>
        <p:txBody>
          <a:bodyPr wrap="square">
            <a:spAutoFit/>
          </a:bodyPr>
          <a:lstStyle/>
          <a:p>
            <a:pPr algn="just" rtl="1">
              <a:lnSpc>
                <a:spcPct val="115000"/>
              </a:lnSpc>
              <a:spcAft>
                <a:spcPts val="0"/>
              </a:spcAft>
              <a:tabLst>
                <a:tab pos="5731510" algn="l"/>
              </a:tabLst>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13" name="Oval 12"/>
          <p:cNvSpPr/>
          <p:nvPr/>
        </p:nvSpPr>
        <p:spPr>
          <a:xfrm>
            <a:off x="8597472" y="224761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19189" y="2116537"/>
            <a:ext cx="4578497" cy="492443"/>
          </a:xfrm>
          <a:prstGeom prst="rect">
            <a:avLst/>
          </a:prstGeom>
        </p:spPr>
        <p:txBody>
          <a:bodyPr wrap="none">
            <a:spAutoFit/>
          </a:bodyPr>
          <a:lstStyle/>
          <a:p>
            <a:r>
              <a:rPr lang="fa-IR" sz="2600" b="1"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2.</a:t>
            </a:r>
            <a:r>
              <a:rPr lang="fa-IR" b="1" dirty="0" smtClean="0">
                <a:solidFill>
                  <a:srgbClr val="000000"/>
                </a:solidFill>
                <a:latin typeface="Times New Roman" panose="02020603050405020304" pitchFamily="18" charset="0"/>
                <a:ea typeface="Times New Roman" panose="02020603050405020304" pitchFamily="18" charset="0"/>
                <a:cs typeface="B Lotus" panose="00000400000000000000" pitchFamily="2" charset="-78"/>
              </a:rPr>
              <a:t>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تصحیح </a:t>
            </a:r>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ترجیح‌ها با معرفت به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حقایق</a:t>
            </a:r>
            <a:endParaRPr lang="fa-IR" dirty="0">
              <a:solidFill>
                <a:schemeClr val="tx2">
                  <a:lumMod val="75000"/>
                </a:schemeClr>
              </a:solidFill>
            </a:endParaRPr>
          </a:p>
        </p:txBody>
      </p:sp>
      <p:sp>
        <p:nvSpPr>
          <p:cNvPr id="7" name="Rectangle 6"/>
          <p:cNvSpPr/>
          <p:nvPr/>
        </p:nvSpPr>
        <p:spPr>
          <a:xfrm>
            <a:off x="-438480" y="3618022"/>
            <a:ext cx="8222914" cy="1020921"/>
          </a:xfrm>
          <a:prstGeom prst="rect">
            <a:avLst/>
          </a:prstGeom>
        </p:spPr>
        <p:txBody>
          <a:bodyPr wrap="square">
            <a:spAutoFit/>
          </a:bodyPr>
          <a:lstStyle/>
          <a:p>
            <a:pPr algn="just">
              <a:lnSpc>
                <a:spcPct val="115000"/>
              </a:lnSpc>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فَضْلُ الْعِلْمِ أَحَبُ‏ إِلَيَ‏ مِنْ فَضْلِ الْعِبَادَةِ.</a:t>
            </a: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a:p>
            <a:pPr algn="just">
              <a:lnSpc>
                <a:spcPct val="115000"/>
              </a:lnSpc>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8" name="Rectangle 7"/>
          <p:cNvSpPr/>
          <p:nvPr/>
        </p:nvSpPr>
        <p:spPr>
          <a:xfrm>
            <a:off x="4333377" y="1164430"/>
            <a:ext cx="4264309" cy="492443"/>
          </a:xfrm>
          <a:prstGeom prst="rect">
            <a:avLst/>
          </a:prstGeom>
        </p:spPr>
        <p:txBody>
          <a:bodyPr wrap="none">
            <a:spAutoFit/>
          </a:bodyPr>
          <a:lstStyle/>
          <a:p>
            <a:r>
              <a:rPr lang="ar-SA" sz="2600" b="1" dirty="0" smtClean="0">
                <a:solidFill>
                  <a:schemeClr val="accent6">
                    <a:lumMod val="75000"/>
                  </a:schemeClr>
                </a:solidFill>
                <a:latin typeface="Cambria" panose="02040503050406030204" pitchFamily="18" charset="0"/>
                <a:ea typeface="Times New Roman" panose="02020603050405020304" pitchFamily="18" charset="0"/>
                <a:cs typeface="Adobe Arabic" panose="02040503050201020203"/>
              </a:rPr>
              <a:t>1</a:t>
            </a:r>
            <a:r>
              <a:rPr lang="fa-IR" sz="2600" b="1" dirty="0" smtClean="0">
                <a:solidFill>
                  <a:schemeClr val="accent6">
                    <a:lumMod val="75000"/>
                  </a:schemeClr>
                </a:solidFill>
                <a:latin typeface="Cambria" panose="02040503050406030204" pitchFamily="18" charset="0"/>
                <a:ea typeface="Times New Roman" panose="02020603050405020304" pitchFamily="18" charset="0"/>
                <a:cs typeface="Adobe Arabic" panose="02040503050201020203"/>
              </a:rPr>
              <a:t>.</a:t>
            </a:r>
            <a:r>
              <a:rPr lang="ar-SA" sz="2600" b="1" dirty="0" smtClean="0">
                <a:solidFill>
                  <a:schemeClr val="accent6">
                    <a:lumMod val="75000"/>
                  </a:schemeClr>
                </a:solidFill>
                <a:latin typeface="Cambria" panose="02040503050406030204" pitchFamily="18" charset="0"/>
                <a:ea typeface="Times New Roman" panose="02020603050405020304" pitchFamily="18" charset="0"/>
                <a:cs typeface="Adobe Arabic" panose="02040503050201020203"/>
              </a:rPr>
              <a:t> </a:t>
            </a:r>
            <a:r>
              <a:rPr lang="ar-SA"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a:t>
            </a:r>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محبوب های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خدا</a:t>
            </a:r>
            <a:r>
              <a:rPr lang="fa-IR" b="1" dirty="0" smtClean="0">
                <a:solidFill>
                  <a:schemeClr val="tx2">
                    <a:lumMod val="75000"/>
                  </a:schemeClr>
                </a:solidFill>
                <a:latin typeface="Times New Roman" panose="02020603050405020304" pitchFamily="18" charset="0"/>
                <a:ea typeface="Times New Roman" panose="02020603050405020304" pitchFamily="18" charset="0"/>
                <a:cs typeface="B Lotus" panose="00000400000000000000" pitchFamily="2" charset="-78"/>
              </a:rPr>
              <a:t> </a:t>
            </a:r>
            <a:endParaRPr lang="fa-IR" b="1" dirty="0">
              <a:solidFill>
                <a:schemeClr val="tx2">
                  <a:lumMod val="75000"/>
                </a:schemeClr>
              </a:solidFill>
            </a:endParaRPr>
          </a:p>
        </p:txBody>
      </p:sp>
      <p:sp>
        <p:nvSpPr>
          <p:cNvPr id="18" name="Rectangle 17"/>
          <p:cNvSpPr/>
          <p:nvPr/>
        </p:nvSpPr>
        <p:spPr>
          <a:xfrm>
            <a:off x="6123717" y="2996249"/>
            <a:ext cx="2473755" cy="400110"/>
          </a:xfrm>
          <a:prstGeom prst="rect">
            <a:avLst/>
          </a:prstGeom>
        </p:spPr>
        <p:txBody>
          <a:bodyPr wrap="none">
            <a:spAutoFit/>
          </a:bodyPr>
          <a:lstStyle/>
          <a:p>
            <a:r>
              <a:rPr lang="fa-IR" sz="2000"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a:t>
            </a:r>
            <a:r>
              <a:rPr lang="fa-IR" sz="2000" dirty="0" smtClean="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امام صادق </a:t>
            </a:r>
            <a:r>
              <a:rPr lang="fa-IR" sz="2000"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علیه السلام :</a:t>
            </a: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82679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righ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wipe(right)">
                                      <p:cBhvr>
                                        <p:cTn id="33" dur="500"/>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righ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13" grpId="0" animBg="1"/>
      <p:bldP spid="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76200" y="1431429"/>
            <a:ext cx="6584831" cy="492443"/>
          </a:xfrm>
          <a:prstGeom prst="rect">
            <a:avLst/>
          </a:prstGeom>
          <a:noFill/>
        </p:spPr>
        <p:txBody>
          <a:bodyPr wrap="square" rtlCol="0">
            <a:spAutoFit/>
          </a:bodyPr>
          <a:lstStyle/>
          <a:p>
            <a:endParaRPr lang="fa-IR" sz="2600" dirty="0">
              <a:solidFill>
                <a:srgbClr val="EEECE1">
                  <a:lumMod val="50000"/>
                </a:srgbClr>
              </a:solidFill>
              <a:latin typeface="Adobe Arabic" pitchFamily="18" charset="-78"/>
              <a:cs typeface="Adobe Arabic" pitchFamily="18" charset="-78"/>
            </a:endParaRPr>
          </a:p>
        </p:txBody>
      </p:sp>
      <p:sp>
        <p:nvSpPr>
          <p:cNvPr id="2" name="Rectangle 1"/>
          <p:cNvSpPr/>
          <p:nvPr/>
        </p:nvSpPr>
        <p:spPr>
          <a:xfrm>
            <a:off x="266700" y="1507906"/>
            <a:ext cx="8382000" cy="2585323"/>
          </a:xfrm>
          <a:prstGeom prst="rect">
            <a:avLst/>
          </a:prstGeom>
        </p:spPr>
        <p:txBody>
          <a:bodyPr wrap="square">
            <a:spAutoFit/>
          </a:bodyPr>
          <a:lstStyle/>
          <a:p>
            <a:pPr rtl="0"/>
            <a:r>
              <a:rPr lang="fa-IR" sz="2600" b="1" dirty="0">
                <a:solidFill>
                  <a:srgbClr val="C0504D">
                    <a:lumMod val="50000"/>
                  </a:srgbClr>
                </a:solidFill>
                <a:cs typeface="Adobe Arabic"/>
              </a:rPr>
              <a:t>تعریف خیر:</a:t>
            </a:r>
          </a:p>
          <a:p>
            <a:pPr rtl="0"/>
            <a:endParaRPr lang="fa-IR" sz="2600" b="1" dirty="0">
              <a:solidFill>
                <a:srgbClr val="0070C0"/>
              </a:solidFill>
              <a:cs typeface="Adobe Arabic"/>
            </a:endParaRPr>
          </a:p>
          <a:p>
            <a:pPr rtl="0"/>
            <a:r>
              <a:rPr lang="ar-SA" sz="2600" dirty="0">
                <a:solidFill>
                  <a:schemeClr val="tx2">
                    <a:lumMod val="75000"/>
                  </a:schemeClr>
                </a:solidFill>
                <a:latin typeface="Calibri" panose="020F0502020204030204" pitchFamily="34" charset="0"/>
                <a:ea typeface="Calibri" panose="020F0502020204030204" pitchFamily="34" charset="0"/>
                <a:cs typeface="Adobe Arabic"/>
              </a:rPr>
              <a:t>خیر به معنای امری </a:t>
            </a:r>
            <a:r>
              <a:rPr lang="ar-SA" sz="2600" b="1" dirty="0">
                <a:solidFill>
                  <a:srgbClr val="FF0000"/>
                </a:solidFill>
                <a:cs typeface="Adobe Arabic"/>
              </a:rPr>
              <a:t>تفصیل‌</a:t>
            </a:r>
            <a:r>
              <a:rPr lang="fa-IR" sz="2600" b="1" dirty="0">
                <a:solidFill>
                  <a:srgbClr val="FF000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یافته است که به نسبت سایر امور دارای </a:t>
            </a:r>
            <a:r>
              <a:rPr lang="ar-SA" sz="2600" b="1" dirty="0">
                <a:solidFill>
                  <a:srgbClr val="FF0000"/>
                </a:solidFill>
                <a:cs typeface="Adobe Arabic"/>
              </a:rPr>
              <a:t>ترجیح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عقلی است و پس از</a:t>
            </a:r>
            <a:r>
              <a:rPr lang="ar-SA" sz="2600" b="1" dirty="0">
                <a:solidFill>
                  <a:srgbClr val="0070C0"/>
                </a:solidFill>
                <a:cs typeface="Adobe Arabic"/>
              </a:rPr>
              <a:t> </a:t>
            </a:r>
            <a:r>
              <a:rPr lang="ar-SA" sz="2600" b="1" dirty="0">
                <a:solidFill>
                  <a:srgbClr val="FF0000"/>
                </a:solidFill>
                <a:cs typeface="Adobe Arabic"/>
              </a:rPr>
              <a:t>تعیین</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(با معیارهای عقلی)، </a:t>
            </a:r>
            <a:r>
              <a:rPr lang="ar-SA" sz="2600" b="1" dirty="0">
                <a:solidFill>
                  <a:srgbClr val="FF0000"/>
                </a:solidFill>
                <a:cs typeface="Adobe Arabic"/>
              </a:rPr>
              <a:t>گزیده</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شده و به مقام </a:t>
            </a:r>
            <a:r>
              <a:rPr lang="ar-SA" sz="2600" b="1" dirty="0">
                <a:solidFill>
                  <a:srgbClr val="FF0000"/>
                </a:solidFill>
                <a:cs typeface="Adobe Arabic"/>
              </a:rPr>
              <a:t>تحقق</a:t>
            </a:r>
            <a:r>
              <a:rPr lang="ar-SA" sz="2600" b="1" dirty="0">
                <a:solidFill>
                  <a:srgbClr val="0070C0"/>
                </a:solidFill>
                <a:cs typeface="Adobe Arabic"/>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نایل می‌آید. </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rtl="0"/>
            <a:endParaRPr lang="en-US" sz="2600" dirty="0">
              <a:solidFill>
                <a:srgbClr val="0070C0"/>
              </a:solidFill>
              <a:cs typeface="Adobe Arabic" panose="02040503050201020203"/>
            </a:endParaRPr>
          </a:p>
          <a:p>
            <a:pPr rtl="0"/>
            <a:endParaRPr lang="en-US" sz="2600" dirty="0">
              <a:solidFill>
                <a:prstClr val="black"/>
              </a:solidFill>
            </a:endParaRPr>
          </a:p>
        </p:txBody>
      </p:sp>
      <p:sp>
        <p:nvSpPr>
          <p:cNvPr id="13" name="Oval 12"/>
          <p:cNvSpPr/>
          <p:nvPr/>
        </p:nvSpPr>
        <p:spPr>
          <a:xfrm>
            <a:off x="8718331" y="167765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533400" y="2324556"/>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5692775" y="2340702"/>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638175" y="2733725"/>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2846387" y="2733725"/>
            <a:ext cx="71755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5712618" y="2796873"/>
            <a:ext cx="787400" cy="4091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ight Arrow 1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855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right)">
                                      <p:cBhvr>
                                        <p:cTn id="13" dur="500"/>
                                        <p:tgtEl>
                                          <p:spTgt spid="2">
                                            <p:txEl>
                                              <p:pRg st="0" end="0"/>
                                            </p:txEl>
                                          </p:spTgt>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0" grpId="0" animBg="1"/>
      <p:bldP spid="11" grpId="0" animBg="1"/>
      <p:bldP spid="12" grpId="0" animBg="1"/>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18300" y="0"/>
            <a:ext cx="24257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803900" y="-1502"/>
            <a:ext cx="901700" cy="56030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1905000" y="15685"/>
            <a:ext cx="3886199" cy="54311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schemeClr val="accent1">
                    <a:lumMod val="75000"/>
                  </a:schemeClr>
                </a:solidFill>
                <a:cs typeface="Adobe Arabic" panose="02040503050201020203"/>
              </a:rPr>
              <a:t>انواع ترجیح با رویکرد فرایند رشد</a:t>
            </a:r>
            <a:endParaRPr lang="en-US" sz="2600" dirty="0">
              <a:solidFill>
                <a:schemeClr val="accent1">
                  <a:lumMod val="75000"/>
                </a:schemeClr>
              </a:solidFill>
              <a:cs typeface="Adobe Arabic" panose="02040503050201020203"/>
            </a:endParaRPr>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1524000" y="1295510"/>
            <a:ext cx="8239079" cy="525400"/>
          </a:xfrm>
          <a:prstGeom prst="rect">
            <a:avLst/>
          </a:prstGeom>
        </p:spPr>
        <p:txBody>
          <a:bodyPr wrap="square">
            <a:spAutoFit/>
          </a:bodyPr>
          <a:lstStyle/>
          <a:p>
            <a:pPr algn="just" rtl="1">
              <a:lnSpc>
                <a:spcPct val="115000"/>
              </a:lnSpc>
              <a:spcAft>
                <a:spcPts val="0"/>
              </a:spcAft>
              <a:tabLst>
                <a:tab pos="5731510" algn="l"/>
              </a:tabLst>
            </a:pPr>
            <a:endParaRPr lang="en-US" sz="2600" dirty="0">
              <a:solidFill>
                <a:srgbClr val="00B050"/>
              </a:solidFill>
              <a:effectLst/>
              <a:latin typeface="Calibri" panose="020F0502020204030204" pitchFamily="34" charset="0"/>
              <a:ea typeface="Calibri" panose="020F0502020204030204" pitchFamily="34" charset="0"/>
              <a:cs typeface="Adobe Arabic" panose="02040503050201020203"/>
            </a:endParaRP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917864" y="1180490"/>
            <a:ext cx="7626015" cy="4693593"/>
          </a:xfrm>
          <a:prstGeom prst="rect">
            <a:avLst/>
          </a:prstGeom>
        </p:spPr>
        <p:txBody>
          <a:bodyPr wrap="square">
            <a:spAutoFit/>
          </a:bodyPr>
          <a:lstStyle/>
          <a:p>
            <a:pPr algn="just">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فرایند رشد در انسان دارای نظامی متصل و یکپارچه است که با پیمودن مسیر کمال از طریق راه‌های پیش‌رو، زنجیره‌ای از حقایق برای او مکشوف می‌گردد. طبیعی است توقف در هر مرحله موجب انقطاع او از این زنجیره حقایق خواهد شد.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pPr algn="just">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هر موضوعی که به ادراک انسان مرتبط باشد در این زنجیره قرار می‌گیرد و تنها در صورتی به تکامل می‌گراید که حرکت انسان به سمت کمال متوقف نشده باشد.</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pPr algn="just">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موضوع ترجیح نیز که مستقیماً به ساختار ادراک انسان وابسته است در مسیر کمال قرار گرفته و در صورت طی کردن مسیر کمال تکامل آن قابل رؤیت خواهد بود.</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Tree>
    <p:extLst>
      <p:ext uri="{BB962C8B-B14F-4D97-AF65-F5344CB8AC3E}">
        <p14:creationId xmlns:p14="http://schemas.microsoft.com/office/powerpoint/2010/main" val="40035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18300" y="0"/>
            <a:ext cx="24257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803900" y="-1502"/>
            <a:ext cx="901700" cy="56030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1905000" y="15685"/>
            <a:ext cx="3886199" cy="54311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schemeClr val="accent1">
                    <a:lumMod val="75000"/>
                  </a:schemeClr>
                </a:solidFill>
                <a:cs typeface="Adobe Arabic" panose="02040503050201020203"/>
              </a:rPr>
              <a:t>انواع ترجیح با رویکرد فرایند رشد</a:t>
            </a:r>
            <a:endParaRPr lang="en-US" sz="2600" dirty="0">
              <a:solidFill>
                <a:schemeClr val="accent1">
                  <a:lumMod val="75000"/>
                </a:schemeClr>
              </a:solidFill>
              <a:cs typeface="Adobe Arabic" panose="02040503050201020203"/>
            </a:endParaRPr>
          </a:p>
        </p:txBody>
      </p:sp>
      <p:sp>
        <p:nvSpPr>
          <p:cNvPr id="31" name="Oval 30"/>
          <p:cNvSpPr/>
          <p:nvPr/>
        </p:nvSpPr>
        <p:spPr>
          <a:xfrm>
            <a:off x="8582446" y="128550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13" name="Oval 12"/>
          <p:cNvSpPr/>
          <p:nvPr/>
        </p:nvSpPr>
        <p:spPr>
          <a:xfrm>
            <a:off x="8597472" y="206172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53837" y="1099976"/>
            <a:ext cx="3443635" cy="4555093"/>
          </a:xfrm>
          <a:prstGeom prst="rect">
            <a:avLst/>
          </a:prstGeom>
        </p:spPr>
        <p:txBody>
          <a:bodyPr wrap="none">
            <a:spAutoFit/>
          </a:bodyPr>
          <a:lstStyle/>
          <a:p>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نفع و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ضرر</a:t>
            </a:r>
          </a:p>
          <a:p>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خیر</a:t>
            </a:r>
          </a:p>
          <a:p>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ar-SA"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احسن </a:t>
            </a:r>
            <a:endPar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افضل</a:t>
            </a:r>
            <a:r>
              <a:rPr lang="fa-IR" sz="2800" dirty="0"/>
              <a:t> </a:t>
            </a:r>
            <a:endParaRPr lang="fa-IR" sz="2800" dirty="0" smtClean="0"/>
          </a:p>
          <a:p>
            <a:endParaRPr lang="fa-IR" sz="28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صدق  و حق </a:t>
            </a:r>
            <a:endParaRPr lang="en-US"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 </a:t>
            </a:r>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a:p>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 </a:t>
            </a:r>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p:cNvSpPr/>
          <p:nvPr/>
        </p:nvSpPr>
        <p:spPr>
          <a:xfrm>
            <a:off x="8597472" y="285689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597472" y="366161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582446" y="449920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0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righ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right)">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500"/>
                            </p:stCondLst>
                            <p:childTnLst>
                              <p:par>
                                <p:cTn id="42" presetID="22" presetClass="entr" presetSubtype="2" fill="hold" nodeType="after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wipe(right)">
                                      <p:cBhvr>
                                        <p:cTn id="44" dur="500"/>
                                        <p:tgtEl>
                                          <p:spTgt spid="8">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500"/>
                            </p:stCondLst>
                            <p:childTnLst>
                              <p:par>
                                <p:cTn id="53" presetID="22" presetClass="entr" presetSubtype="2" fill="hold" nodeType="after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wipe(right)">
                                      <p:cBhvr>
                                        <p:cTn id="55" dur="500"/>
                                        <p:tgtEl>
                                          <p:spTgt spid="8">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Effect transition="in" filter="fade">
                                      <p:cBhvr>
                                        <p:cTn id="62" dur="500"/>
                                        <p:tgtEl>
                                          <p:spTgt spid="22"/>
                                        </p:tgtEl>
                                      </p:cBhvr>
                                    </p:animEffect>
                                  </p:childTnLst>
                                </p:cTn>
                              </p:par>
                            </p:childTnLst>
                          </p:cTn>
                        </p:par>
                        <p:par>
                          <p:cTn id="63" fill="hold">
                            <p:stCondLst>
                              <p:cond delay="500"/>
                            </p:stCondLst>
                            <p:childTnLst>
                              <p:par>
                                <p:cTn id="64" presetID="22" presetClass="entr" presetSubtype="2" fill="hold" nodeType="afterEffect">
                                  <p:stCondLst>
                                    <p:cond delay="0"/>
                                  </p:stCondLst>
                                  <p:childTnLst>
                                    <p:set>
                                      <p:cBhvr>
                                        <p:cTn id="65" dur="1" fill="hold">
                                          <p:stCondLst>
                                            <p:cond delay="0"/>
                                          </p:stCondLst>
                                        </p:cTn>
                                        <p:tgtEl>
                                          <p:spTgt spid="8">
                                            <p:txEl>
                                              <p:pRg st="8" end="8"/>
                                            </p:txEl>
                                          </p:spTgt>
                                        </p:tgtEl>
                                        <p:attrNameLst>
                                          <p:attrName>style.visibility</p:attrName>
                                        </p:attrNameLst>
                                      </p:cBhvr>
                                      <p:to>
                                        <p:strVal val="visible"/>
                                      </p:to>
                                    </p:set>
                                    <p:animEffect transition="in" filter="wipe(right)">
                                      <p:cBhvr>
                                        <p:cTn id="66"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13" grpId="0" animBg="1"/>
      <p:bldP spid="20" grpId="0" animBg="1"/>
      <p:bldP spid="21" grpId="0" animBg="1"/>
      <p:bldP spid="2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18300" y="0"/>
            <a:ext cx="24257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803900" y="-1502"/>
            <a:ext cx="901700" cy="56030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1905000" y="15685"/>
            <a:ext cx="3886199" cy="54311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schemeClr val="accent1">
                    <a:lumMod val="75000"/>
                  </a:schemeClr>
                </a:solidFill>
                <a:cs typeface="Adobe Arabic" panose="02040503050201020203"/>
              </a:rPr>
              <a:t>انواع ترجیح با رویکرد فرایند رشد</a:t>
            </a:r>
            <a:endParaRPr lang="en-US" sz="2600" dirty="0">
              <a:solidFill>
                <a:schemeClr val="accent1">
                  <a:lumMod val="75000"/>
                </a:schemeClr>
              </a:solidFill>
              <a:cs typeface="Adobe Arabic" panose="02040503050201020203"/>
            </a:endParaRPr>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pSp>
        <p:nvGrpSpPr>
          <p:cNvPr id="10" name="Group 9"/>
          <p:cNvGrpSpPr/>
          <p:nvPr/>
        </p:nvGrpSpPr>
        <p:grpSpPr>
          <a:xfrm>
            <a:off x="648489" y="888999"/>
            <a:ext cx="7504911" cy="5469595"/>
            <a:chOff x="96584" y="629813"/>
            <a:chExt cx="7680557" cy="6033582"/>
          </a:xfrm>
        </p:grpSpPr>
        <p:sp>
          <p:nvSpPr>
            <p:cNvPr id="18" name="Rounded Rectangle 17"/>
            <p:cNvSpPr/>
            <p:nvPr/>
          </p:nvSpPr>
          <p:spPr>
            <a:xfrm rot="5400000">
              <a:off x="2357401" y="4100907"/>
              <a:ext cx="314322" cy="3261226"/>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نشدن</a:t>
              </a:r>
              <a:endParaRPr lang="fa-IR" b="1" dirty="0">
                <a:solidFill>
                  <a:schemeClr val="accent6">
                    <a:lumMod val="50000"/>
                  </a:schemeClr>
                </a:solidFill>
              </a:endParaRPr>
            </a:p>
          </p:txBody>
        </p:sp>
        <p:sp>
          <p:nvSpPr>
            <p:cNvPr id="23" name="Rounded Rectangle 22"/>
            <p:cNvSpPr/>
            <p:nvPr/>
          </p:nvSpPr>
          <p:spPr>
            <a:xfrm rot="5400000">
              <a:off x="6264429" y="4053149"/>
              <a:ext cx="314322" cy="2711101"/>
            </a:xfrm>
            <a:prstGeom prst="roundRect">
              <a:avLst>
                <a:gd name="adj" fmla="val 45398"/>
              </a:avLst>
            </a:prstGeom>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شدن</a:t>
              </a:r>
              <a:endParaRPr lang="fa-IR" b="1" dirty="0">
                <a:solidFill>
                  <a:schemeClr val="accent6">
                    <a:lumMod val="50000"/>
                  </a:schemeClr>
                </a:solidFill>
              </a:endParaRPr>
            </a:p>
          </p:txBody>
        </p:sp>
        <p:sp>
          <p:nvSpPr>
            <p:cNvPr id="24" name="Up Arrow 23"/>
            <p:cNvSpPr/>
            <p:nvPr/>
          </p:nvSpPr>
          <p:spPr>
            <a:xfrm>
              <a:off x="6302803" y="5585833"/>
              <a:ext cx="132381" cy="764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Up Arrow 24"/>
            <p:cNvSpPr/>
            <p:nvPr/>
          </p:nvSpPr>
          <p:spPr>
            <a:xfrm>
              <a:off x="2423026" y="5908653"/>
              <a:ext cx="172673" cy="4418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ounded Rectangle 27"/>
            <p:cNvSpPr/>
            <p:nvPr/>
          </p:nvSpPr>
          <p:spPr>
            <a:xfrm rot="5400000">
              <a:off x="4620614" y="3506868"/>
              <a:ext cx="292896" cy="6020158"/>
            </a:xfrm>
            <a:prstGeom prst="roundRect">
              <a:avLst>
                <a:gd name="adj" fmla="val 45398"/>
              </a:avLst>
            </a:prstGeom>
            <a:solidFill>
              <a:schemeClr val="bg1"/>
            </a:solidFill>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fa-IR" b="1" dirty="0" smtClean="0">
                  <a:solidFill>
                    <a:schemeClr val="accent6">
                      <a:lumMod val="50000"/>
                    </a:schemeClr>
                  </a:solidFill>
                </a:rPr>
                <a:t>فعل</a:t>
              </a:r>
              <a:endParaRPr lang="fa-IR" b="1" dirty="0">
                <a:solidFill>
                  <a:schemeClr val="accent6">
                    <a:lumMod val="50000"/>
                  </a:schemeClr>
                </a:solidFill>
              </a:endParaRPr>
            </a:p>
          </p:txBody>
        </p:sp>
        <p:grpSp>
          <p:nvGrpSpPr>
            <p:cNvPr id="7" name="Group 6"/>
            <p:cNvGrpSpPr/>
            <p:nvPr/>
          </p:nvGrpSpPr>
          <p:grpSpPr>
            <a:xfrm>
              <a:off x="96584" y="629813"/>
              <a:ext cx="2383328" cy="1985162"/>
              <a:chOff x="1796325" y="1648987"/>
              <a:chExt cx="2383328" cy="1985162"/>
            </a:xfrm>
          </p:grpSpPr>
          <p:sp>
            <p:nvSpPr>
              <p:cNvPr id="29" name="Curved Down Arrow 28"/>
              <p:cNvSpPr/>
              <p:nvPr/>
            </p:nvSpPr>
            <p:spPr>
              <a:xfrm>
                <a:off x="2229469" y="1982418"/>
                <a:ext cx="1663960" cy="492394"/>
              </a:xfrm>
              <a:prstGeom prst="curvedDownArrow">
                <a:avLst>
                  <a:gd name="adj1" fmla="val 50000"/>
                  <a:gd name="adj2" fmla="val 50000"/>
                  <a:gd name="adj3" fmla="val 25000"/>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grpSp>
            <p:nvGrpSpPr>
              <p:cNvPr id="6" name="Group 5"/>
              <p:cNvGrpSpPr/>
              <p:nvPr/>
            </p:nvGrpSpPr>
            <p:grpSpPr>
              <a:xfrm>
                <a:off x="1796325" y="1648987"/>
                <a:ext cx="2383328" cy="1985162"/>
                <a:chOff x="1796325" y="1648987"/>
                <a:chExt cx="2383328" cy="1985162"/>
              </a:xfrm>
            </p:grpSpPr>
            <p:sp>
              <p:nvSpPr>
                <p:cNvPr id="30" name="Curved Down Arrow 29"/>
                <p:cNvSpPr/>
                <p:nvPr/>
              </p:nvSpPr>
              <p:spPr>
                <a:xfrm>
                  <a:off x="1796325" y="2986253"/>
                  <a:ext cx="2383328" cy="647896"/>
                </a:xfrm>
                <a:prstGeom prst="curvedDownArrow">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2" name="TextBox 31"/>
                <p:cNvSpPr txBox="1"/>
                <p:nvPr/>
              </p:nvSpPr>
              <p:spPr>
                <a:xfrm>
                  <a:off x="2596078" y="1648987"/>
                  <a:ext cx="960172" cy="584775"/>
                </a:xfrm>
                <a:prstGeom prst="rect">
                  <a:avLst/>
                </a:prstGeom>
                <a:solidFill>
                  <a:schemeClr val="bg1"/>
                </a:solidFill>
              </p:spPr>
              <p:txBody>
                <a:bodyPr wrap="square" rtlCol="1">
                  <a:spAutoFit/>
                </a:bodyPr>
                <a:lstStyle/>
                <a:p>
                  <a:r>
                    <a:rPr lang="fa-IR" sz="1600" b="1" dirty="0" smtClean="0"/>
                    <a:t>مواجه با موضوعات</a:t>
                  </a:r>
                  <a:endParaRPr lang="fa-IR" sz="1600" b="1" dirty="0"/>
                </a:p>
              </p:txBody>
            </p:sp>
            <p:sp>
              <p:nvSpPr>
                <p:cNvPr id="33" name="TextBox 32"/>
                <p:cNvSpPr txBox="1"/>
                <p:nvPr/>
              </p:nvSpPr>
              <p:spPr>
                <a:xfrm>
                  <a:off x="2229469" y="2887850"/>
                  <a:ext cx="1379547" cy="584775"/>
                </a:xfrm>
                <a:prstGeom prst="rect">
                  <a:avLst/>
                </a:prstGeom>
                <a:solidFill>
                  <a:schemeClr val="bg1"/>
                </a:solidFill>
              </p:spPr>
              <p:txBody>
                <a:bodyPr wrap="square" rtlCol="1">
                  <a:spAutoFit/>
                </a:bodyPr>
                <a:lstStyle/>
                <a:p>
                  <a:r>
                    <a:rPr lang="fa-IR" sz="1600" b="1" dirty="0" smtClean="0"/>
                    <a:t>تفکر و تعقل کاشف حکم الهی</a:t>
                  </a:r>
                  <a:endParaRPr lang="fa-IR" sz="1600" b="1" dirty="0"/>
                </a:p>
              </p:txBody>
            </p:sp>
            <p:sp>
              <p:nvSpPr>
                <p:cNvPr id="34" name="Plus 33"/>
                <p:cNvSpPr/>
                <p:nvPr/>
              </p:nvSpPr>
              <p:spPr>
                <a:xfrm>
                  <a:off x="2757794" y="2324619"/>
                  <a:ext cx="636742" cy="626745"/>
                </a:xfrm>
                <a:prstGeom prst="mathPlus">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pSp>
        <p:sp>
          <p:nvSpPr>
            <p:cNvPr id="9" name="Up Arrow 8"/>
            <p:cNvSpPr/>
            <p:nvPr/>
          </p:nvSpPr>
          <p:spPr>
            <a:xfrm rot="2354712">
              <a:off x="6194732" y="1682216"/>
              <a:ext cx="480904" cy="405742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TextBox 34"/>
            <p:cNvSpPr txBox="1"/>
            <p:nvPr/>
          </p:nvSpPr>
          <p:spPr>
            <a:xfrm rot="18311579">
              <a:off x="6222914" y="3774811"/>
              <a:ext cx="657552" cy="369332"/>
            </a:xfrm>
            <a:prstGeom prst="rect">
              <a:avLst/>
            </a:prstGeom>
            <a:noFill/>
          </p:spPr>
          <p:txBody>
            <a:bodyPr wrap="none" rtlCol="1">
              <a:spAutoFit/>
            </a:bodyPr>
            <a:lstStyle/>
            <a:p>
              <a:r>
                <a:rPr lang="fa-IR" b="1" dirty="0" smtClean="0"/>
                <a:t>ترجیح</a:t>
              </a:r>
            </a:p>
          </p:txBody>
        </p:sp>
        <p:sp>
          <p:nvSpPr>
            <p:cNvPr id="36" name="Curved Down Arrow 35"/>
            <p:cNvSpPr/>
            <p:nvPr/>
          </p:nvSpPr>
          <p:spPr>
            <a:xfrm rot="1460851">
              <a:off x="2892830" y="3841112"/>
              <a:ext cx="2625755" cy="554892"/>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7" name="Curved Down Arrow 36"/>
            <p:cNvSpPr/>
            <p:nvPr/>
          </p:nvSpPr>
          <p:spPr>
            <a:xfrm rot="1583332">
              <a:off x="4171670" y="1989665"/>
              <a:ext cx="2721075" cy="494016"/>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8" name="Curved Down Arrow 37"/>
            <p:cNvSpPr/>
            <p:nvPr/>
          </p:nvSpPr>
          <p:spPr>
            <a:xfrm rot="1656711">
              <a:off x="3723028" y="2637394"/>
              <a:ext cx="2752964" cy="532577"/>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39" name="Curved Down Arrow 38"/>
            <p:cNvSpPr/>
            <p:nvPr/>
          </p:nvSpPr>
          <p:spPr>
            <a:xfrm rot="1572451">
              <a:off x="3213389" y="3222203"/>
              <a:ext cx="2799100" cy="568626"/>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0" name="Curved Down Arrow 39"/>
            <p:cNvSpPr/>
            <p:nvPr/>
          </p:nvSpPr>
          <p:spPr>
            <a:xfrm rot="1703674">
              <a:off x="4649039" y="1443815"/>
              <a:ext cx="2788611" cy="462851"/>
            </a:xfrm>
            <a:prstGeom prst="curved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1" name="TextBox 40"/>
            <p:cNvSpPr txBox="1"/>
            <p:nvPr/>
          </p:nvSpPr>
          <p:spPr>
            <a:xfrm rot="1985456">
              <a:off x="4714709" y="1677990"/>
              <a:ext cx="1379547" cy="584775"/>
            </a:xfrm>
            <a:prstGeom prst="rect">
              <a:avLst/>
            </a:prstGeom>
            <a:solidFill>
              <a:schemeClr val="bg1"/>
            </a:solidFill>
          </p:spPr>
          <p:txBody>
            <a:bodyPr wrap="square" rtlCol="1">
              <a:spAutoFit/>
            </a:bodyPr>
            <a:lstStyle/>
            <a:p>
              <a:pPr algn="ctr"/>
              <a:r>
                <a:rPr lang="fa-IR"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افضل</a:t>
              </a:r>
              <a:r>
                <a:rPr lang="fa-IR" sz="1600" dirty="0"/>
                <a:t> </a:t>
              </a:r>
            </a:p>
          </p:txBody>
        </p:sp>
        <p:sp>
          <p:nvSpPr>
            <p:cNvPr id="42" name="TextBox 41"/>
            <p:cNvSpPr txBox="1"/>
            <p:nvPr/>
          </p:nvSpPr>
          <p:spPr>
            <a:xfrm rot="1771010">
              <a:off x="4259185" y="2339261"/>
              <a:ext cx="1379547" cy="584775"/>
            </a:xfrm>
            <a:prstGeom prst="rect">
              <a:avLst/>
            </a:prstGeom>
            <a:solidFill>
              <a:schemeClr val="bg1"/>
            </a:solidFill>
          </p:spPr>
          <p:txBody>
            <a:bodyPr wrap="square" rtlCol="1">
              <a:spAutoFit/>
            </a:bodyPr>
            <a:lstStyle/>
            <a:p>
              <a:pPr algn="ctr"/>
              <a:r>
                <a:rPr lang="ar-SA"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احسن </a:t>
              </a:r>
              <a:endParaRPr lang="fa-IR"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p:txBody>
        </p:sp>
        <p:sp>
          <p:nvSpPr>
            <p:cNvPr id="43" name="TextBox 42"/>
            <p:cNvSpPr txBox="1"/>
            <p:nvPr/>
          </p:nvSpPr>
          <p:spPr>
            <a:xfrm rot="1551430">
              <a:off x="3717090" y="3026356"/>
              <a:ext cx="1379547" cy="584775"/>
            </a:xfrm>
            <a:prstGeom prst="rect">
              <a:avLst/>
            </a:prstGeom>
            <a:solidFill>
              <a:schemeClr val="bg1"/>
            </a:solidFill>
          </p:spPr>
          <p:txBody>
            <a:bodyPr wrap="square" rtlCol="1">
              <a:spAutoFit/>
            </a:bodyPr>
            <a:lstStyle/>
            <a:p>
              <a:pPr algn="ctr"/>
              <a:r>
                <a:rPr lang="fa-IR"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خیر</a:t>
              </a:r>
            </a:p>
          </p:txBody>
        </p:sp>
        <p:sp>
          <p:nvSpPr>
            <p:cNvPr id="44" name="TextBox 43"/>
            <p:cNvSpPr txBox="1"/>
            <p:nvPr/>
          </p:nvSpPr>
          <p:spPr>
            <a:xfrm rot="1283043">
              <a:off x="3290827" y="3681800"/>
              <a:ext cx="1379547" cy="584775"/>
            </a:xfrm>
            <a:prstGeom prst="rect">
              <a:avLst/>
            </a:prstGeom>
            <a:solidFill>
              <a:schemeClr val="bg1"/>
            </a:solidFill>
          </p:spPr>
          <p:txBody>
            <a:bodyPr wrap="square" rtlCol="1">
              <a:spAutoFit/>
            </a:bodyPr>
            <a:lstStyle/>
            <a:p>
              <a:pPr algn="ctr"/>
              <a:r>
                <a:rPr lang="fa-IR"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نفع و ضرر</a:t>
              </a:r>
            </a:p>
          </p:txBody>
        </p:sp>
        <p:sp>
          <p:nvSpPr>
            <p:cNvPr id="45" name="TextBox 44"/>
            <p:cNvSpPr txBox="1"/>
            <p:nvPr/>
          </p:nvSpPr>
          <p:spPr>
            <a:xfrm rot="1985456">
              <a:off x="5309120" y="1142012"/>
              <a:ext cx="1379547" cy="584775"/>
            </a:xfrm>
            <a:prstGeom prst="rect">
              <a:avLst/>
            </a:prstGeom>
            <a:solidFill>
              <a:schemeClr val="bg1"/>
            </a:solidFill>
          </p:spPr>
          <p:txBody>
            <a:bodyPr wrap="square" rtlCol="1">
              <a:spAutoFit/>
            </a:bodyPr>
            <a:lstStyle/>
            <a:p>
              <a:pPr algn="ctr"/>
              <a:r>
                <a:rPr lang="fa-IR"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rPr>
                <a:t>ترجیح بر اساس صدق  و حق </a:t>
              </a:r>
              <a:endParaRPr lang="en-US" sz="1600" b="1" dirty="0">
                <a:solidFill>
                  <a:schemeClr val="tx2">
                    <a:lumMod val="75000"/>
                  </a:schemeClr>
                </a:solidFill>
                <a:latin typeface="Cambria" panose="02040503050406030204" pitchFamily="18" charset="0"/>
                <a:ea typeface="Times New Roman" panose="02020603050405020304" pitchFamily="18" charset="0"/>
                <a:cs typeface="Adobe Arabic" panose="02040503050201020203"/>
              </a:endParaRPr>
            </a:p>
          </p:txBody>
        </p:sp>
      </p:grpSp>
    </p:spTree>
    <p:extLst>
      <p:ext uri="{BB962C8B-B14F-4D97-AF65-F5344CB8AC3E}">
        <p14:creationId xmlns:p14="http://schemas.microsoft.com/office/powerpoint/2010/main" val="42870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randombar(vertical)">
                                      <p:cBhvr>
                                        <p:cTn id="11" dur="500"/>
                                        <p:tgtEl>
                                          <p:spTgt spid="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18300" y="0"/>
            <a:ext cx="24257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803900" y="-1502"/>
            <a:ext cx="901700" cy="56030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3523476" y="15685"/>
            <a:ext cx="2267723" cy="54311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cs typeface="Adobe Arabic" panose="02040503050201020203"/>
            </a:endParaRPr>
          </a:p>
          <a:p>
            <a:r>
              <a:rPr lang="en-US" sz="2600" dirty="0" err="1" smtClean="0">
                <a:solidFill>
                  <a:schemeClr val="accent1">
                    <a:lumMod val="75000"/>
                  </a:schemeClr>
                </a:solidFill>
                <a:cs typeface="Adobe Arabic" panose="02040503050201020203"/>
              </a:rPr>
              <a:t>مراحل</a:t>
            </a:r>
            <a:r>
              <a:rPr lang="en-US" sz="2600" dirty="0" smtClean="0">
                <a:solidFill>
                  <a:schemeClr val="accent1">
                    <a:lumMod val="75000"/>
                  </a:schemeClr>
                </a:solidFill>
                <a:cs typeface="Adobe Arabic" panose="02040503050201020203"/>
              </a:rPr>
              <a:t> </a:t>
            </a:r>
            <a:r>
              <a:rPr lang="en-US" sz="2600" dirty="0" err="1" smtClean="0">
                <a:solidFill>
                  <a:schemeClr val="accent1">
                    <a:lumMod val="75000"/>
                  </a:schemeClr>
                </a:solidFill>
                <a:cs typeface="Adobe Arabic" panose="02040503050201020203"/>
              </a:rPr>
              <a:t>بلوغ</a:t>
            </a:r>
            <a:r>
              <a:rPr lang="en-US" sz="2600" dirty="0" smtClean="0">
                <a:solidFill>
                  <a:schemeClr val="accent1">
                    <a:lumMod val="75000"/>
                  </a:schemeClr>
                </a:solidFill>
                <a:cs typeface="Adobe Arabic" panose="02040503050201020203"/>
              </a:rPr>
              <a:t> </a:t>
            </a:r>
            <a:r>
              <a:rPr lang="en-US" sz="2600" dirty="0" err="1" smtClean="0">
                <a:solidFill>
                  <a:schemeClr val="accent1">
                    <a:lumMod val="75000"/>
                  </a:schemeClr>
                </a:solidFill>
                <a:cs typeface="Adobe Arabic" panose="02040503050201020203"/>
              </a:rPr>
              <a:t>ترجیح</a:t>
            </a:r>
            <a:endParaRPr lang="fa-IR" sz="2600" dirty="0" smtClean="0">
              <a:solidFill>
                <a:schemeClr val="accent1">
                  <a:lumMod val="75000"/>
                </a:schemeClr>
              </a:solidFill>
              <a:cs typeface="Adobe Arabic" panose="02040503050201020203"/>
            </a:endParaRPr>
          </a:p>
          <a:p>
            <a:endParaRPr lang="en-US" sz="2600" dirty="0">
              <a:solidFill>
                <a:schemeClr val="accent1">
                  <a:lumMod val="75000"/>
                </a:schemeClr>
              </a:solidFill>
              <a:cs typeface="Adobe Arabic" panose="02040503050201020203"/>
            </a:endParaRPr>
          </a:p>
        </p:txBody>
      </p:sp>
      <p:sp>
        <p:nvSpPr>
          <p:cNvPr id="31" name="Oval 30"/>
          <p:cNvSpPr/>
          <p:nvPr/>
        </p:nvSpPr>
        <p:spPr>
          <a:xfrm>
            <a:off x="8582446" y="128550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0" y="1133058"/>
            <a:ext cx="8454165" cy="892552"/>
          </a:xfrm>
          <a:prstGeom prst="rect">
            <a:avLst/>
          </a:prstGeom>
        </p:spPr>
        <p:txBody>
          <a:bodyPr wrap="square">
            <a:spAutoFit/>
          </a:bodyPr>
          <a:lstStyle/>
          <a:p>
            <a:pPr algn="just"/>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با توجه به انواع ترجیح معلوم گردید که برای هر نوع، ‌عمدتاً‌ از کلمات خاصی استفاده شده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است.</a:t>
            </a:r>
            <a:endPar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aphicFrame>
        <p:nvGraphicFramePr>
          <p:cNvPr id="4" name="Table 3"/>
          <p:cNvGraphicFramePr>
            <a:graphicFrameLocks noGrp="1"/>
          </p:cNvGraphicFramePr>
          <p:nvPr>
            <p:extLst>
              <p:ext uri="{D42A27DB-BD31-4B8C-83A1-F6EECF244321}">
                <p14:modId xmlns:p14="http://schemas.microsoft.com/office/powerpoint/2010/main" val="684878454"/>
              </p:ext>
            </p:extLst>
          </p:nvPr>
        </p:nvGraphicFramePr>
        <p:xfrm>
          <a:off x="1265163" y="2074468"/>
          <a:ext cx="6784348" cy="4318932"/>
        </p:xfrm>
        <a:graphic>
          <a:graphicData uri="http://schemas.openxmlformats.org/drawingml/2006/table">
            <a:tbl>
              <a:tblPr rtl="1" firstRow="1" firstCol="1" bandRow="1">
                <a:tableStyleId>{F5AB1C69-6EDB-4FF4-983F-18BD219EF322}</a:tableStyleId>
              </a:tblPr>
              <a:tblGrid>
                <a:gridCol w="1119068">
                  <a:extLst>
                    <a:ext uri="{9D8B030D-6E8A-4147-A177-3AD203B41FA5}">
                      <a16:colId xmlns:a16="http://schemas.microsoft.com/office/drawing/2014/main" val="20000"/>
                    </a:ext>
                  </a:extLst>
                </a:gridCol>
                <a:gridCol w="1024257">
                  <a:extLst>
                    <a:ext uri="{9D8B030D-6E8A-4147-A177-3AD203B41FA5}">
                      <a16:colId xmlns:a16="http://schemas.microsoft.com/office/drawing/2014/main" val="20001"/>
                    </a:ext>
                  </a:extLst>
                </a:gridCol>
                <a:gridCol w="4641023">
                  <a:extLst>
                    <a:ext uri="{9D8B030D-6E8A-4147-A177-3AD203B41FA5}">
                      <a16:colId xmlns:a16="http://schemas.microsoft.com/office/drawing/2014/main" val="20002"/>
                    </a:ext>
                  </a:extLst>
                </a:gridCol>
              </a:tblGrid>
              <a:tr h="970352">
                <a:tc>
                  <a:txBody>
                    <a:bodyPr/>
                    <a:lstStyle/>
                    <a:p>
                      <a:pPr algn="ctr" rtl="1">
                        <a:lnSpc>
                          <a:spcPct val="115000"/>
                        </a:lnSpc>
                        <a:spcAft>
                          <a:spcPts val="0"/>
                        </a:spcAft>
                        <a:tabLst>
                          <a:tab pos="5731510" algn="l"/>
                        </a:tabLst>
                      </a:pPr>
                      <a:r>
                        <a:rPr lang="fa-IR" sz="2600" kern="1200" dirty="0"/>
                        <a:t>افعل تفضیل</a:t>
                      </a:r>
                      <a:endParaRPr lang="en-US" sz="2600" kern="12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ctr" rtl="1">
                        <a:lnSpc>
                          <a:spcPct val="115000"/>
                        </a:lnSpc>
                        <a:spcAft>
                          <a:spcPts val="0"/>
                        </a:spcAft>
                        <a:tabLst>
                          <a:tab pos="5731510" algn="l"/>
                        </a:tabLst>
                      </a:pPr>
                      <a:r>
                        <a:rPr lang="fa-IR" sz="2600" kern="1200"/>
                        <a:t>کلمه پایه</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ctr" rtl="1">
                        <a:lnSpc>
                          <a:spcPct val="115000"/>
                        </a:lnSpc>
                        <a:spcAft>
                          <a:spcPts val="0"/>
                        </a:spcAft>
                        <a:tabLst>
                          <a:tab pos="5731510" algn="l"/>
                        </a:tabLst>
                      </a:pPr>
                      <a:r>
                        <a:rPr lang="fa-IR" sz="2600" kern="1200"/>
                        <a:t>معنای کلمه پایه</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0"/>
                  </a:ext>
                </a:extLst>
              </a:tr>
              <a:tr h="469292">
                <a:tc>
                  <a:txBody>
                    <a:bodyPr/>
                    <a:lstStyle/>
                    <a:p>
                      <a:pPr algn="just" rtl="1">
                        <a:lnSpc>
                          <a:spcPct val="115000"/>
                        </a:lnSpc>
                        <a:spcAft>
                          <a:spcPts val="0"/>
                        </a:spcAft>
                        <a:tabLst>
                          <a:tab pos="5731510" algn="l"/>
                        </a:tabLst>
                      </a:pPr>
                      <a:r>
                        <a:rPr lang="fa-IR" sz="2600" kern="1200"/>
                        <a:t>انفع </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نفع</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مطلق سود</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1"/>
                  </a:ext>
                </a:extLst>
              </a:tr>
              <a:tr h="469292">
                <a:tc>
                  <a:txBody>
                    <a:bodyPr/>
                    <a:lstStyle/>
                    <a:p>
                      <a:pPr algn="just" rtl="1">
                        <a:lnSpc>
                          <a:spcPct val="115000"/>
                        </a:lnSpc>
                        <a:spcAft>
                          <a:spcPts val="0"/>
                        </a:spcAft>
                        <a:tabLst>
                          <a:tab pos="5731510" algn="l"/>
                        </a:tabLst>
                      </a:pPr>
                      <a:r>
                        <a:rPr lang="fa-IR" sz="2600" kern="1200" dirty="0"/>
                        <a:t>خیر</a:t>
                      </a:r>
                      <a:endParaRPr lang="en-US" sz="2600" kern="12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خیر</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بهتر بودن برای انتخاب و گزینش</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2"/>
                  </a:ext>
                </a:extLst>
              </a:tr>
              <a:tr h="970352">
                <a:tc>
                  <a:txBody>
                    <a:bodyPr/>
                    <a:lstStyle/>
                    <a:p>
                      <a:pPr algn="just" rtl="1">
                        <a:lnSpc>
                          <a:spcPct val="115000"/>
                        </a:lnSpc>
                        <a:spcAft>
                          <a:spcPts val="0"/>
                        </a:spcAft>
                        <a:tabLst>
                          <a:tab pos="5731510" algn="l"/>
                        </a:tabLst>
                      </a:pPr>
                      <a:r>
                        <a:rPr lang="fa-IR" sz="2600" kern="1200" dirty="0"/>
                        <a:t>احسن</a:t>
                      </a:r>
                      <a:endParaRPr lang="en-US" sz="2600" kern="12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حسن </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کمال مطلوب مناسب با غایت در نظر گرفته شده و حکم الهی</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3"/>
                  </a:ext>
                </a:extLst>
              </a:tr>
              <a:tr h="469292">
                <a:tc>
                  <a:txBody>
                    <a:bodyPr/>
                    <a:lstStyle/>
                    <a:p>
                      <a:pPr algn="just" rtl="1">
                        <a:lnSpc>
                          <a:spcPct val="115000"/>
                        </a:lnSpc>
                        <a:spcAft>
                          <a:spcPts val="0"/>
                        </a:spcAft>
                        <a:tabLst>
                          <a:tab pos="5731510" algn="l"/>
                        </a:tabLst>
                      </a:pPr>
                      <a:r>
                        <a:rPr lang="fa-IR" sz="2600" kern="1200"/>
                        <a:t>افضل</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فضل</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برتری در وجهی از توانمندی</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4"/>
                  </a:ext>
                </a:extLst>
              </a:tr>
              <a:tr h="970352">
                <a:tc>
                  <a:txBody>
                    <a:bodyPr/>
                    <a:lstStyle/>
                    <a:p>
                      <a:pPr algn="just" rtl="1">
                        <a:lnSpc>
                          <a:spcPct val="115000"/>
                        </a:lnSpc>
                        <a:spcAft>
                          <a:spcPts val="0"/>
                        </a:spcAft>
                        <a:tabLst>
                          <a:tab pos="5731510" algn="l"/>
                        </a:tabLst>
                      </a:pPr>
                      <a:r>
                        <a:rPr lang="fa-IR" sz="2600" kern="1200"/>
                        <a:t>اصدق و احق</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a:t>صدق و حق</a:t>
                      </a:r>
                      <a:endParaRPr lang="en-US" sz="2600" kern="120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tc>
                  <a:txBody>
                    <a:bodyPr/>
                    <a:lstStyle/>
                    <a:p>
                      <a:pPr algn="just" rtl="1">
                        <a:lnSpc>
                          <a:spcPct val="115000"/>
                        </a:lnSpc>
                        <a:spcAft>
                          <a:spcPts val="0"/>
                        </a:spcAft>
                        <a:tabLst>
                          <a:tab pos="5731510" algn="l"/>
                        </a:tabLst>
                      </a:pPr>
                      <a:r>
                        <a:rPr lang="fa-IR" sz="2600" kern="1200" dirty="0"/>
                        <a:t>انطباق با امر و نهی و حقایق هستی</a:t>
                      </a:r>
                      <a:endParaRPr lang="en-US" sz="2600" kern="12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958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randombar(vertical)">
                                      <p:cBhvr>
                                        <p:cTn id="11" dur="500"/>
                                        <p:tgtEl>
                                          <p:spTgt spid="2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18300" y="0"/>
            <a:ext cx="2425700" cy="5588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803900" y="-1502"/>
            <a:ext cx="901700" cy="560302"/>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ترجیح</a:t>
            </a:r>
            <a:endParaRPr lang="en-US" sz="2600" dirty="0">
              <a:solidFill>
                <a:schemeClr val="accent2">
                  <a:lumMod val="75000"/>
                </a:schemeClr>
              </a:solidFill>
              <a:latin typeface="Adobe Arabic" pitchFamily="18" charset="-78"/>
              <a:cs typeface="Adobe Arabic" pitchFamily="18" charset="-78"/>
            </a:endParaRPr>
          </a:p>
        </p:txBody>
      </p:sp>
      <p:sp>
        <p:nvSpPr>
          <p:cNvPr id="27" name="Rectangle 26"/>
          <p:cNvSpPr/>
          <p:nvPr/>
        </p:nvSpPr>
        <p:spPr>
          <a:xfrm>
            <a:off x="3523476" y="15685"/>
            <a:ext cx="2267723" cy="543115"/>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cs typeface="Adobe Arabic" panose="02040503050201020203"/>
            </a:endParaRPr>
          </a:p>
          <a:p>
            <a:r>
              <a:rPr lang="en-US" sz="2600" dirty="0" err="1" smtClean="0">
                <a:solidFill>
                  <a:schemeClr val="accent1">
                    <a:lumMod val="75000"/>
                  </a:schemeClr>
                </a:solidFill>
                <a:cs typeface="Adobe Arabic" panose="02040503050201020203"/>
              </a:rPr>
              <a:t>مراحل</a:t>
            </a:r>
            <a:r>
              <a:rPr lang="en-US" sz="2600" dirty="0" smtClean="0">
                <a:solidFill>
                  <a:schemeClr val="accent1">
                    <a:lumMod val="75000"/>
                  </a:schemeClr>
                </a:solidFill>
                <a:cs typeface="Adobe Arabic" panose="02040503050201020203"/>
              </a:rPr>
              <a:t> </a:t>
            </a:r>
            <a:r>
              <a:rPr lang="en-US" sz="2600" dirty="0" err="1" smtClean="0">
                <a:solidFill>
                  <a:schemeClr val="accent1">
                    <a:lumMod val="75000"/>
                  </a:schemeClr>
                </a:solidFill>
                <a:cs typeface="Adobe Arabic" panose="02040503050201020203"/>
              </a:rPr>
              <a:t>بلوغ</a:t>
            </a:r>
            <a:r>
              <a:rPr lang="en-US" sz="2600" dirty="0" smtClean="0">
                <a:solidFill>
                  <a:schemeClr val="accent1">
                    <a:lumMod val="75000"/>
                  </a:schemeClr>
                </a:solidFill>
                <a:cs typeface="Adobe Arabic" panose="02040503050201020203"/>
              </a:rPr>
              <a:t> </a:t>
            </a:r>
            <a:r>
              <a:rPr lang="en-US" sz="2600" dirty="0" err="1" smtClean="0">
                <a:solidFill>
                  <a:schemeClr val="accent1">
                    <a:lumMod val="75000"/>
                  </a:schemeClr>
                </a:solidFill>
                <a:cs typeface="Adobe Arabic" panose="02040503050201020203"/>
              </a:rPr>
              <a:t>ترجیح</a:t>
            </a:r>
            <a:endParaRPr lang="fa-IR" sz="2600" dirty="0" smtClean="0">
              <a:solidFill>
                <a:schemeClr val="accent1">
                  <a:lumMod val="75000"/>
                </a:schemeClr>
              </a:solidFill>
              <a:cs typeface="Adobe Arabic" panose="02040503050201020203"/>
            </a:endParaRPr>
          </a:p>
          <a:p>
            <a:endParaRPr lang="en-US" sz="2600" dirty="0">
              <a:solidFill>
                <a:schemeClr val="accent1">
                  <a:lumMod val="75000"/>
                </a:schemeClr>
              </a:solidFill>
              <a:cs typeface="Adobe Arabic" panose="02040503050201020203"/>
            </a:endParaRPr>
          </a:p>
        </p:txBody>
      </p:sp>
      <p:sp>
        <p:nvSpPr>
          <p:cNvPr id="2" name="Rectangle 1"/>
          <p:cNvSpPr/>
          <p:nvPr/>
        </p:nvSpPr>
        <p:spPr>
          <a:xfrm>
            <a:off x="8359148" y="1053934"/>
            <a:ext cx="184731" cy="525400"/>
          </a:xfrm>
          <a:prstGeom prst="rect">
            <a:avLst/>
          </a:prstGeom>
        </p:spPr>
        <p:txBody>
          <a:bodyPr wrap="none">
            <a:spAutoFit/>
          </a:bodyPr>
          <a:lstStyle/>
          <a:p>
            <a:pPr algn="r" rtl="1">
              <a:lnSpc>
                <a:spcPct val="115000"/>
              </a:lnSpc>
              <a:spcAft>
                <a:spcPts val="1000"/>
              </a:spcAft>
              <a:tabLst>
                <a:tab pos="4149090" algn="l"/>
              </a:tabLst>
            </a:pPr>
            <a:endParaRPr lang="en-US" sz="2600" dirty="0">
              <a:solidFill>
                <a:srgbClr val="0070C0"/>
              </a:solidFill>
              <a:effectLst/>
              <a:latin typeface="Calibri" panose="020F0502020204030204" pitchFamily="34" charset="0"/>
              <a:ea typeface="Calibri" panose="020F0502020204030204" pitchFamily="34" charset="0"/>
              <a:cs typeface="Adobe Arabic" panose="02040503050201020203"/>
            </a:endParaRPr>
          </a:p>
        </p:txBody>
      </p:sp>
      <p:sp>
        <p:nvSpPr>
          <p:cNvPr id="19" name="Right Arrow 18">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69461455"/>
              </p:ext>
            </p:extLst>
          </p:nvPr>
        </p:nvGraphicFramePr>
        <p:xfrm>
          <a:off x="773901" y="749134"/>
          <a:ext cx="7629478" cy="5654320"/>
        </p:xfrm>
        <a:graphic>
          <a:graphicData uri="http://schemas.openxmlformats.org/drawingml/2006/table">
            <a:tbl>
              <a:tblPr rtl="1" firstRow="1" firstCol="1" bandRow="1">
                <a:tableStyleId>{93296810-A885-4BE3-A3E7-6D5BEEA58F35}</a:tableStyleId>
              </a:tblPr>
              <a:tblGrid>
                <a:gridCol w="1089926">
                  <a:extLst>
                    <a:ext uri="{9D8B030D-6E8A-4147-A177-3AD203B41FA5}">
                      <a16:colId xmlns:a16="http://schemas.microsoft.com/office/drawing/2014/main" val="20000"/>
                    </a:ext>
                  </a:extLst>
                </a:gridCol>
                <a:gridCol w="889735">
                  <a:extLst>
                    <a:ext uri="{9D8B030D-6E8A-4147-A177-3AD203B41FA5}">
                      <a16:colId xmlns:a16="http://schemas.microsoft.com/office/drawing/2014/main" val="20001"/>
                    </a:ext>
                  </a:extLst>
                </a:gridCol>
                <a:gridCol w="1853614">
                  <a:extLst>
                    <a:ext uri="{9D8B030D-6E8A-4147-A177-3AD203B41FA5}">
                      <a16:colId xmlns:a16="http://schemas.microsoft.com/office/drawing/2014/main" val="20002"/>
                    </a:ext>
                  </a:extLst>
                </a:gridCol>
                <a:gridCol w="1260458">
                  <a:extLst>
                    <a:ext uri="{9D8B030D-6E8A-4147-A177-3AD203B41FA5}">
                      <a16:colId xmlns:a16="http://schemas.microsoft.com/office/drawing/2014/main" val="20003"/>
                    </a:ext>
                  </a:extLst>
                </a:gridCol>
                <a:gridCol w="2535745">
                  <a:extLst>
                    <a:ext uri="{9D8B030D-6E8A-4147-A177-3AD203B41FA5}">
                      <a16:colId xmlns:a16="http://schemas.microsoft.com/office/drawing/2014/main" val="20004"/>
                    </a:ext>
                  </a:extLst>
                </a:gridCol>
              </a:tblGrid>
              <a:tr h="684659">
                <a:tc>
                  <a:txBody>
                    <a:bodyPr/>
                    <a:lstStyle/>
                    <a:p>
                      <a:pPr algn="ctr" rtl="1">
                        <a:lnSpc>
                          <a:spcPct val="115000"/>
                        </a:lnSpc>
                        <a:spcAft>
                          <a:spcPts val="0"/>
                        </a:spcAft>
                        <a:tabLst>
                          <a:tab pos="5731510" algn="l"/>
                        </a:tabLst>
                      </a:pPr>
                      <a:r>
                        <a:rPr lang="fa-IR" sz="1800" dirty="0">
                          <a:effectLst/>
                        </a:rPr>
                        <a:t>دوره</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5731510" algn="l"/>
                        </a:tabLst>
                      </a:pPr>
                      <a:r>
                        <a:rPr lang="fa-IR" sz="1800">
                          <a:effectLst/>
                        </a:rPr>
                        <a:t>نوع ترجیح</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5731510" algn="l"/>
                        </a:tabLst>
                      </a:pPr>
                      <a:r>
                        <a:rPr lang="fa-IR" sz="1800">
                          <a:effectLst/>
                        </a:rPr>
                        <a:t>مهارت تقویت ترجیح</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5731510" algn="l"/>
                        </a:tabLst>
                      </a:pPr>
                      <a:r>
                        <a:rPr lang="fa-IR" sz="1800" dirty="0">
                          <a:effectLst/>
                        </a:rPr>
                        <a:t>موضوعات</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tabLst>
                          <a:tab pos="5731510" algn="l"/>
                        </a:tabLst>
                      </a:pPr>
                      <a:r>
                        <a:rPr lang="fa-IR" sz="1800">
                          <a:effectLst/>
                        </a:rPr>
                        <a:t>نقش دیگران</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684659">
                <a:tc>
                  <a:txBody>
                    <a:bodyPr/>
                    <a:lstStyle/>
                    <a:p>
                      <a:pPr algn="just" rtl="1">
                        <a:lnSpc>
                          <a:spcPct val="115000"/>
                        </a:lnSpc>
                        <a:spcAft>
                          <a:spcPts val="0"/>
                        </a:spcAft>
                        <a:tabLst>
                          <a:tab pos="5731510" algn="l"/>
                        </a:tabLst>
                      </a:pPr>
                      <a:r>
                        <a:rPr lang="fa-IR" sz="1800">
                          <a:effectLst/>
                        </a:rPr>
                        <a:t>اول = از تولد تا تکلم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نفع و ضرر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تقویت توجه به اطراف از منظر سود و ضرر</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طیّب و خبیث</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پدر و مادر نقش تعیین‌کننده و محوری دارند.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84659">
                <a:tc>
                  <a:txBody>
                    <a:bodyPr/>
                    <a:lstStyle/>
                    <a:p>
                      <a:pPr algn="just" rtl="1">
                        <a:lnSpc>
                          <a:spcPct val="115000"/>
                        </a:lnSpc>
                        <a:spcAft>
                          <a:spcPts val="0"/>
                        </a:spcAft>
                        <a:tabLst>
                          <a:tab pos="5731510" algn="l"/>
                        </a:tabLst>
                      </a:pPr>
                      <a:r>
                        <a:rPr lang="fa-IR" sz="1800">
                          <a:effectLst/>
                        </a:rPr>
                        <a:t>دوم- از تکلم تا بلوغ</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خیر و شر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تقویت توجه به سود و ضرر از منظر خیر و شر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طیب و خبیث</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پدر و مادر و محیط اطراف به ویژه معلمان نقش مؤثری دارند.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038363">
                <a:tc>
                  <a:txBody>
                    <a:bodyPr/>
                    <a:lstStyle/>
                    <a:p>
                      <a:pPr algn="just" rtl="1">
                        <a:lnSpc>
                          <a:spcPct val="115000"/>
                        </a:lnSpc>
                        <a:spcAft>
                          <a:spcPts val="0"/>
                        </a:spcAft>
                        <a:tabLst>
                          <a:tab pos="5731510" algn="l"/>
                        </a:tabLst>
                      </a:pPr>
                      <a:r>
                        <a:rPr lang="fa-IR" sz="1800">
                          <a:effectLst/>
                        </a:rPr>
                        <a:t>سوم – بلوغ عقلی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حسن و سوء</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تقویت توجه به خیر و شر و سود زیان از منظر حسن و سوء</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حلال و حرام</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علمای دین در فرد نقش بسیار زیادی دارند.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038363">
                <a:tc>
                  <a:txBody>
                    <a:bodyPr/>
                    <a:lstStyle/>
                    <a:p>
                      <a:pPr algn="just" rtl="1">
                        <a:lnSpc>
                          <a:spcPct val="115000"/>
                        </a:lnSpc>
                        <a:spcAft>
                          <a:spcPts val="0"/>
                        </a:spcAft>
                        <a:tabLst>
                          <a:tab pos="5731510" algn="l"/>
                        </a:tabLst>
                      </a:pPr>
                      <a:r>
                        <a:rPr lang="fa-IR" sz="1800">
                          <a:effectLst/>
                        </a:rPr>
                        <a:t>چهارم- بلوغ عاطفی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فضل</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تقویت توجه به شکوفایی انواع توانمندی در خود و دیگران</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مکارم اخلاق</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دوستان و روابط خانوادگی نقش بسیار زیادی دارد.</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038363">
                <a:tc>
                  <a:txBody>
                    <a:bodyPr/>
                    <a:lstStyle/>
                    <a:p>
                      <a:pPr algn="just" rtl="1">
                        <a:lnSpc>
                          <a:spcPct val="115000"/>
                        </a:lnSpc>
                        <a:spcAft>
                          <a:spcPts val="0"/>
                        </a:spcAft>
                        <a:tabLst>
                          <a:tab pos="5731510" algn="l"/>
                        </a:tabLst>
                      </a:pPr>
                      <a:r>
                        <a:rPr lang="fa-IR" sz="1800">
                          <a:effectLst/>
                        </a:rPr>
                        <a:t>پنجم- بلوغ لبّی</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a:effectLst/>
                        </a:rPr>
                        <a:t>صدق و حق</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تقویت به انواع مسئولیت‌های اجتماعی و عهدها</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خواست امام و ولیّ الهی</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tabLst>
                          <a:tab pos="5731510" algn="l"/>
                        </a:tabLst>
                      </a:pPr>
                      <a:r>
                        <a:rPr lang="fa-IR" sz="1800" dirty="0">
                          <a:effectLst/>
                        </a:rPr>
                        <a:t>ارتباط معنوی با امام معصوم نقش تعیین نقش تعیین‌کننده‌ای دارد.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245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randombar(vertical)">
                                      <p:cBhvr>
                                        <p:cTn id="11" dur="500"/>
                                        <p:tgtEl>
                                          <p:spTgt spid="2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209288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endParaRPr lang="en-US" sz="2600" dirty="0">
              <a:solidFill>
                <a:srgbClr val="0070C0"/>
              </a:solidFill>
              <a:latin typeface="Adobe Arabic" pitchFamily="18" charset="-78"/>
              <a:cs typeface="Adobe Arabic" pitchFamily="18" charset="-78"/>
            </a:endParaRPr>
          </a:p>
        </p:txBody>
      </p:sp>
      <p:sp>
        <p:nvSpPr>
          <p:cNvPr id="11" name="TextBox 10"/>
          <p:cNvSpPr txBox="1"/>
          <p:nvPr/>
        </p:nvSpPr>
        <p:spPr>
          <a:xfrm>
            <a:off x="4267200" y="2590800"/>
            <a:ext cx="44958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
        <p:nvSpPr>
          <p:cNvPr id="20" name="Oval 19">
            <a:hlinkClick r:id="" action="ppaction://noaction"/>
          </p:cNvPr>
          <p:cNvSpPr/>
          <p:nvPr/>
        </p:nvSpPr>
        <p:spPr>
          <a:xfrm>
            <a:off x="5145045" y="24597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8407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31836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566914"/>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9289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2328208"/>
            <a:ext cx="4984631" cy="1938992"/>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cs typeface="Adobe Arabic" panose="02040503050201020203"/>
              </a:rPr>
              <a:t>معنای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ضرورت</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رأی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پس</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عوامل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مؤثر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r>
              <a:rPr lang="en-US" sz="2400" dirty="0">
                <a:solidFill>
                  <a:srgbClr val="EEECE1">
                    <a:lumMod val="50000"/>
                  </a:srgbClr>
                </a:solidFill>
                <a:cs typeface="Adobe Arabic" panose="02040503050201020203"/>
              </a:rPr>
              <a:t> </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مراتب</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مراحل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برخورداری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انسان</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fa-IR" sz="2400" dirty="0">
              <a:solidFill>
                <a:srgbClr val="EEECE1">
                  <a:lumMod val="50000"/>
                </a:srgbClr>
              </a:solidFill>
              <a:cs typeface="Adobe Arabic" panose="02040503050201020203"/>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تعیین</a:t>
            </a:r>
            <a:endParaRPr lang="en-US" sz="2600" dirty="0">
              <a:solidFill>
                <a:srgbClr val="C0504D">
                  <a:lumMod val="75000"/>
                </a:srgbClr>
              </a:solidFill>
              <a:latin typeface="Adobe Arabic" pitchFamily="18" charset="-78"/>
              <a:cs typeface="Adobe Arabic" pitchFamily="18" charset="-78"/>
            </a:endParaRPr>
          </a:p>
        </p:txBody>
      </p:sp>
      <p:sp>
        <p:nvSpPr>
          <p:cNvPr id="19" name="TextBox 18"/>
          <p:cNvSpPr txBox="1"/>
          <p:nvPr/>
        </p:nvSpPr>
        <p:spPr>
          <a:xfrm>
            <a:off x="838200" y="4968681"/>
            <a:ext cx="3962400" cy="129266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endParaRPr lang="en-US" dirty="0" smtClean="0"/>
          </a:p>
          <a:p>
            <a:endParaRPr lang="en-US" dirty="0" smtClean="0"/>
          </a:p>
          <a:p>
            <a:endParaRPr lang="en-US" dirty="0"/>
          </a:p>
        </p:txBody>
      </p:sp>
    </p:spTree>
    <p:extLst>
      <p:ext uri="{BB962C8B-B14F-4D97-AF65-F5344CB8AC3E}">
        <p14:creationId xmlns:p14="http://schemas.microsoft.com/office/powerpoint/2010/main" val="153662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7.40741E-7 L 0.00417 0.41505 " pathEditMode="relative" rAng="0" ptsTypes="AA">
                                      <p:cBhvr>
                                        <p:cTn id="16" dur="2000" fill="hold"/>
                                        <p:tgtEl>
                                          <p:spTgt spid="11"/>
                                        </p:tgtEl>
                                        <p:attrNameLst>
                                          <p:attrName>ppt_x</p:attrName>
                                          <p:attrName>ppt_y</p:attrName>
                                        </p:attrNameLst>
                                      </p:cBhvr>
                                      <p:rCtr x="208" y="207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 calcmode="lin" valueType="num">
                                      <p:cBhvr additive="base">
                                        <p:cTn id="75"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P spid="22" grpId="0" animBg="1"/>
      <p:bldP spid="23" grpId="0" animBg="1"/>
      <p:bldP spid="13" grpId="0" animBg="1"/>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209288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endParaRPr lang="en-US" sz="2600" dirty="0">
              <a:solidFill>
                <a:srgbClr val="0070C0"/>
              </a:solidFill>
              <a:latin typeface="Adobe Arabic" pitchFamily="18" charset="-78"/>
              <a:cs typeface="Adobe Arabic" pitchFamily="18" charset="-78"/>
            </a:endParaRPr>
          </a:p>
        </p:txBody>
      </p:sp>
      <p:sp>
        <p:nvSpPr>
          <p:cNvPr id="20" name="Oval 19">
            <a:hlinkClick r:id="" action="ppaction://noaction"/>
          </p:cNvPr>
          <p:cNvSpPr/>
          <p:nvPr/>
        </p:nvSpPr>
        <p:spPr>
          <a:xfrm>
            <a:off x="5145045" y="24597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145045" y="28407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148093" y="3183673"/>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145045" y="3566914"/>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145045" y="39289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2328208"/>
            <a:ext cx="4984631" cy="1938992"/>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cs typeface="Adobe Arabic" panose="02040503050201020203"/>
              </a:rPr>
              <a:t>معنای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ضرورت</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r>
              <a:rPr lang="en-US" sz="2400" dirty="0">
                <a:solidFill>
                  <a:srgbClr val="EEECE1">
                    <a:lumMod val="50000"/>
                  </a:srgbClr>
                </a:solidFill>
                <a:cs typeface="Adobe Arabic" panose="02040503050201020203"/>
              </a:rPr>
              <a:t> و </a:t>
            </a:r>
            <a:r>
              <a:rPr lang="en-US" sz="2400" dirty="0" err="1">
                <a:solidFill>
                  <a:srgbClr val="EEECE1">
                    <a:lumMod val="50000"/>
                  </a:srgbClr>
                </a:solidFill>
                <a:cs typeface="Adobe Arabic" panose="02040503050201020203"/>
              </a:rPr>
              <a:t>رأی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پس</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ترجیح</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عوامل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مؤثر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بر</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r>
              <a:rPr lang="en-US" sz="2400" dirty="0">
                <a:solidFill>
                  <a:srgbClr val="EEECE1">
                    <a:lumMod val="50000"/>
                  </a:srgbClr>
                </a:solidFill>
                <a:cs typeface="Adobe Arabic" panose="02040503050201020203"/>
              </a:rPr>
              <a:t> </a:t>
            </a:r>
            <a:endParaRPr lang="fa-IR" sz="2400" dirty="0">
              <a:solidFill>
                <a:srgbClr val="EEECE1">
                  <a:lumMod val="50000"/>
                </a:srgbClr>
              </a:solidFill>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مراتب</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en-US" sz="2400" dirty="0">
              <a:solidFill>
                <a:srgbClr val="EEECE1">
                  <a:lumMod val="50000"/>
                </a:srgbClr>
              </a:solidFill>
              <a:latin typeface="Adobe Arabic" pitchFamily="18" charset="-78"/>
              <a:cs typeface="Adobe Arabic" panose="02040503050201020203"/>
            </a:endParaRPr>
          </a:p>
          <a:p>
            <a:pPr marL="514350" indent="-514350">
              <a:buFont typeface="+mj-lt"/>
              <a:buAutoNum type="arabicPeriod"/>
            </a:pPr>
            <a:r>
              <a:rPr lang="en-US" sz="2400" dirty="0" err="1">
                <a:solidFill>
                  <a:srgbClr val="EEECE1">
                    <a:lumMod val="50000"/>
                  </a:srgbClr>
                </a:solidFill>
                <a:cs typeface="Adobe Arabic" panose="02040503050201020203"/>
              </a:rPr>
              <a:t>مراحل</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برخورداری</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انسان</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از</a:t>
            </a:r>
            <a:r>
              <a:rPr lang="en-US" sz="2400" dirty="0">
                <a:solidFill>
                  <a:srgbClr val="EEECE1">
                    <a:lumMod val="50000"/>
                  </a:srgbClr>
                </a:solidFill>
                <a:cs typeface="Adobe Arabic" panose="02040503050201020203"/>
              </a:rPr>
              <a:t> </a:t>
            </a:r>
            <a:r>
              <a:rPr lang="en-US" sz="2400" dirty="0" err="1">
                <a:solidFill>
                  <a:srgbClr val="EEECE1">
                    <a:lumMod val="50000"/>
                  </a:srgbClr>
                </a:solidFill>
                <a:cs typeface="Adobe Arabic" panose="02040503050201020203"/>
              </a:rPr>
              <a:t>تعیین</a:t>
            </a:r>
            <a:endParaRPr lang="fa-IR" sz="2400" dirty="0">
              <a:solidFill>
                <a:srgbClr val="EEECE1">
                  <a:lumMod val="50000"/>
                </a:srgbClr>
              </a:solidFill>
              <a:cs typeface="Adobe Arabic" panose="02040503050201020203"/>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تعیین</a:t>
            </a:r>
            <a:endParaRPr lang="en-US" sz="2600" dirty="0">
              <a:solidFill>
                <a:srgbClr val="C0504D">
                  <a:lumMod val="75000"/>
                </a:srgbClr>
              </a:solidFill>
              <a:latin typeface="Adobe Arabic" pitchFamily="18" charset="-78"/>
              <a:cs typeface="Adobe Arabic" pitchFamily="18" charset="-78"/>
            </a:endParaRPr>
          </a:p>
        </p:txBody>
      </p:sp>
      <p:sp>
        <p:nvSpPr>
          <p:cNvPr id="19" name="TextBox 18"/>
          <p:cNvSpPr txBox="1"/>
          <p:nvPr/>
        </p:nvSpPr>
        <p:spPr>
          <a:xfrm>
            <a:off x="838200" y="4968681"/>
            <a:ext cx="3962400" cy="129266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endParaRPr lang="en-US" dirty="0" smtClean="0"/>
          </a:p>
          <a:p>
            <a:endParaRPr lang="en-US" dirty="0" smtClean="0"/>
          </a:p>
          <a:p>
            <a:endParaRPr lang="en-US" dirty="0"/>
          </a:p>
        </p:txBody>
      </p:sp>
      <p:sp>
        <p:nvSpPr>
          <p:cNvPr id="24" name="TextBox 23"/>
          <p:cNvSpPr txBox="1"/>
          <p:nvPr/>
        </p:nvSpPr>
        <p:spPr>
          <a:xfrm>
            <a:off x="4280647" y="5452286"/>
            <a:ext cx="4495800" cy="1292662"/>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36881354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19" name="TextBox 18"/>
          <p:cNvSpPr txBox="1"/>
          <p:nvPr/>
        </p:nvSpPr>
        <p:spPr>
          <a:xfrm>
            <a:off x="980548" y="5108468"/>
            <a:ext cx="7607852" cy="1292662"/>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endParaRPr lang="fa-IR" dirty="0"/>
          </a:p>
          <a:p>
            <a:r>
              <a:rPr lang="fa-IR" dirty="0" smtClean="0">
                <a:solidFill>
                  <a:schemeClr val="accent6">
                    <a:lumMod val="75000"/>
                  </a:schemeClr>
                </a:solidFill>
              </a:rPr>
              <a:t>1. </a:t>
            </a:r>
            <a:r>
              <a:rPr lang="fa-IR" dirty="0" smtClean="0">
                <a:solidFill>
                  <a:schemeClr val="tx2">
                    <a:lumMod val="75000"/>
                  </a:schemeClr>
                </a:solidFill>
              </a:rPr>
              <a:t>تشخص </a:t>
            </a:r>
            <a:r>
              <a:rPr lang="fa-IR" dirty="0">
                <a:solidFill>
                  <a:schemeClr val="tx2">
                    <a:lumMod val="75000"/>
                  </a:schemeClr>
                </a:solidFill>
              </a:rPr>
              <a:t>دادن به معلوم ترجیح داده </a:t>
            </a:r>
            <a:r>
              <a:rPr lang="fa-IR" dirty="0" smtClean="0">
                <a:solidFill>
                  <a:schemeClr val="tx2">
                    <a:lumMod val="75000"/>
                  </a:schemeClr>
                </a:solidFill>
              </a:rPr>
              <a:t>شده</a:t>
            </a:r>
            <a:endParaRPr lang="fa-IR" dirty="0">
              <a:solidFill>
                <a:schemeClr val="tx2">
                  <a:lumMod val="75000"/>
                </a:schemeClr>
              </a:solidFill>
            </a:endParaRPr>
          </a:p>
          <a:p>
            <a:r>
              <a:rPr lang="fa-IR" dirty="0" smtClean="0">
                <a:solidFill>
                  <a:schemeClr val="accent6">
                    <a:lumMod val="75000"/>
                  </a:schemeClr>
                </a:solidFill>
              </a:rPr>
              <a:t>2. </a:t>
            </a:r>
            <a:r>
              <a:rPr lang="fa-IR" dirty="0" smtClean="0">
                <a:solidFill>
                  <a:schemeClr val="tx2">
                    <a:lumMod val="75000"/>
                  </a:schemeClr>
                </a:solidFill>
              </a:rPr>
              <a:t>تمرکز </a:t>
            </a:r>
            <a:r>
              <a:rPr lang="fa-IR" dirty="0">
                <a:solidFill>
                  <a:schemeClr val="tx2">
                    <a:lumMod val="75000"/>
                  </a:schemeClr>
                </a:solidFill>
              </a:rPr>
              <a:t>بر معلوم ترجیح داده شده</a:t>
            </a:r>
          </a:p>
        </p:txBody>
      </p:sp>
      <p:sp>
        <p:nvSpPr>
          <p:cNvPr id="27" name="TextBox 26"/>
          <p:cNvSpPr txBox="1"/>
          <p:nvPr/>
        </p:nvSpPr>
        <p:spPr>
          <a:xfrm>
            <a:off x="528919" y="1600200"/>
            <a:ext cx="6786282" cy="1692771"/>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dirty="0" smtClean="0">
                <a:solidFill>
                  <a:schemeClr val="tx2">
                    <a:lumMod val="75000"/>
                  </a:schemeClr>
                </a:solidFill>
              </a:rPr>
              <a:t>توجه دوباره و مکرر بر روی امر یا موضوع ترجیح داده شده که به نوعی موجب دقت بیشتری در ترجیح یاد شده می</a:t>
            </a:r>
            <a:r>
              <a:rPr lang="en-US" dirty="0" smtClean="0">
                <a:solidFill>
                  <a:schemeClr val="tx2">
                    <a:lumMod val="75000"/>
                  </a:schemeClr>
                </a:solidFill>
              </a:rPr>
              <a:t> </a:t>
            </a:r>
            <a:r>
              <a:rPr lang="fa-IR" dirty="0" smtClean="0">
                <a:solidFill>
                  <a:schemeClr val="tx2">
                    <a:lumMod val="75000"/>
                  </a:schemeClr>
                </a:solidFill>
              </a:rPr>
              <a:t>شود</a:t>
            </a:r>
            <a:r>
              <a:rPr lang="en-US" dirty="0" smtClean="0">
                <a:solidFill>
                  <a:schemeClr val="tx2">
                    <a:lumMod val="75000"/>
                  </a:schemeClr>
                </a:solidFill>
              </a:rPr>
              <a:t>،</a:t>
            </a:r>
            <a:r>
              <a:rPr lang="fa-IR" dirty="0" smtClean="0">
                <a:solidFill>
                  <a:schemeClr val="tx2">
                    <a:lumMod val="75000"/>
                  </a:schemeClr>
                </a:solidFill>
              </a:rPr>
              <a:t> </a:t>
            </a:r>
            <a:r>
              <a:rPr lang="fa-IR" dirty="0" smtClean="0">
                <a:solidFill>
                  <a:srgbClr val="FF0000"/>
                </a:solidFill>
              </a:rPr>
              <a:t>تعیین</a:t>
            </a:r>
            <a:r>
              <a:rPr lang="fa-IR" dirty="0" smtClean="0">
                <a:solidFill>
                  <a:schemeClr val="tx2">
                    <a:lumMod val="75000"/>
                  </a:schemeClr>
                </a:solidFill>
              </a:rPr>
              <a:t> گفته می</a:t>
            </a:r>
            <a:r>
              <a:rPr lang="en-US" dirty="0" smtClean="0">
                <a:solidFill>
                  <a:schemeClr val="tx2">
                    <a:lumMod val="75000"/>
                  </a:schemeClr>
                </a:solidFill>
              </a:rPr>
              <a:t> </a:t>
            </a:r>
            <a:r>
              <a:rPr lang="fa-IR" dirty="0" smtClean="0">
                <a:solidFill>
                  <a:schemeClr val="tx2">
                    <a:lumMod val="75000"/>
                  </a:schemeClr>
                </a:solidFill>
              </a:rPr>
              <a:t>شود و می</a:t>
            </a:r>
            <a:r>
              <a:rPr lang="en-US" dirty="0" smtClean="0">
                <a:solidFill>
                  <a:schemeClr val="tx2">
                    <a:lumMod val="75000"/>
                  </a:schemeClr>
                </a:solidFill>
              </a:rPr>
              <a:t> </a:t>
            </a:r>
            <a:r>
              <a:rPr lang="fa-IR" dirty="0" smtClean="0">
                <a:solidFill>
                  <a:schemeClr val="tx2">
                    <a:lumMod val="75000"/>
                  </a:schemeClr>
                </a:solidFill>
              </a:rPr>
              <a:t>توانیم از آن با عنوان دیگر ترجیحِ ترجیح یاد کنیم.</a:t>
            </a:r>
            <a:endParaRPr lang="en-US" dirty="0" smtClean="0">
              <a:solidFill>
                <a:schemeClr val="tx2">
                  <a:lumMod val="75000"/>
                </a:schemeClr>
              </a:solidFill>
            </a:endParaRPr>
          </a:p>
        </p:txBody>
      </p:sp>
      <p:sp>
        <p:nvSpPr>
          <p:cNvPr id="28" name="Oval 27"/>
          <p:cNvSpPr/>
          <p:nvPr/>
        </p:nvSpPr>
        <p:spPr>
          <a:xfrm>
            <a:off x="8588400" y="120581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48695" y="0"/>
            <a:ext cx="154250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معنای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en-US" sz="2600" dirty="0">
              <a:solidFill>
                <a:schemeClr val="accent1">
                  <a:lumMod val="75000"/>
                </a:schemeClr>
              </a:solidFill>
              <a:latin typeface="Adobe Arabic" pitchFamily="18" charset="-78"/>
              <a:cs typeface="Adobe Arabic" panose="02040503050201020203"/>
            </a:endParaRPr>
          </a:p>
        </p:txBody>
      </p:sp>
      <p:sp>
        <p:nvSpPr>
          <p:cNvPr id="31" name="Rectangle 30"/>
          <p:cNvSpPr/>
          <p:nvPr/>
        </p:nvSpPr>
        <p:spPr>
          <a:xfrm>
            <a:off x="6868199" y="974741"/>
            <a:ext cx="1757212" cy="515141"/>
          </a:xfrm>
          <a:prstGeom prst="rect">
            <a:avLst/>
          </a:prstGeom>
        </p:spPr>
        <p:txBody>
          <a:bodyPr wrap="none">
            <a:spAutoFit/>
          </a:bodyPr>
          <a:lstStyle/>
          <a:p>
            <a:pPr algn="just" rtl="1">
              <a:lnSpc>
                <a:spcPct val="115000"/>
              </a:lnSpc>
              <a:spcBef>
                <a:spcPts val="1200"/>
              </a:spcBef>
              <a:spcAft>
                <a:spcPts val="0"/>
              </a:spcAft>
            </a:pPr>
            <a:r>
              <a:rPr lang="ar-SA" sz="2600" b="1" dirty="0" smtClean="0">
                <a:solidFill>
                  <a:schemeClr val="tx2">
                    <a:lumMod val="75000"/>
                  </a:schemeClr>
                </a:solidFill>
                <a:latin typeface="Cambria" panose="02040503050406030204" pitchFamily="18" charset="0"/>
                <a:ea typeface="Times New Roman" panose="02020603050405020304" pitchFamily="18" charset="0"/>
                <a:cs typeface="Adobe Arabic"/>
              </a:rPr>
              <a:t> معنای ت</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a:rPr>
              <a:t>عیین :</a:t>
            </a:r>
            <a:endParaRPr lang="en-US" sz="2600" b="1" i="1" dirty="0">
              <a:solidFill>
                <a:schemeClr val="tx2">
                  <a:lumMod val="75000"/>
                </a:schemeClr>
              </a:solidFill>
              <a:effectLst/>
              <a:latin typeface="Cambria" panose="02040503050406030204" pitchFamily="18" charset="0"/>
              <a:ea typeface="Times New Roman" panose="02020603050405020304" pitchFamily="18" charset="0"/>
              <a:cs typeface="Adobe Arabic"/>
            </a:endParaRPr>
          </a:p>
        </p:txBody>
      </p:sp>
      <p:sp>
        <p:nvSpPr>
          <p:cNvPr id="32" name="Oval 31"/>
          <p:cNvSpPr/>
          <p:nvPr/>
        </p:nvSpPr>
        <p:spPr>
          <a:xfrm>
            <a:off x="8588400" y="524170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965982" y="5041678"/>
            <a:ext cx="1561645" cy="515590"/>
          </a:xfrm>
          <a:prstGeom prst="rect">
            <a:avLst/>
          </a:prstGeom>
        </p:spPr>
        <p:txBody>
          <a:bodyPr wrap="none">
            <a:spAutoFit/>
          </a:bodyPr>
          <a:lstStyle/>
          <a:p>
            <a:pPr algn="just" rtl="1">
              <a:lnSpc>
                <a:spcPct val="115000"/>
              </a:lnSpc>
              <a:spcBef>
                <a:spcPts val="1200"/>
              </a:spcBef>
              <a:tabLst>
                <a:tab pos="4149090" algn="l"/>
              </a:tabLst>
            </a:pPr>
            <a:r>
              <a:rPr lang="ar-SA" sz="2600" b="1" dirty="0">
                <a:solidFill>
                  <a:schemeClr val="tx2">
                    <a:lumMod val="75000"/>
                  </a:schemeClr>
                </a:solidFill>
                <a:latin typeface="Cambria" panose="02040503050406030204" pitchFamily="18" charset="0"/>
                <a:ea typeface="Times New Roman" panose="02020603050405020304" pitchFamily="18" charset="0"/>
                <a:cs typeface="Adobe Arabic"/>
              </a:rPr>
              <a:t>مولفه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a:rPr>
              <a:t>تعیین:</a:t>
            </a:r>
            <a:endParaRPr lang="fa-IR" sz="2600" b="1" dirty="0">
              <a:solidFill>
                <a:schemeClr val="tx2">
                  <a:lumMod val="75000"/>
                </a:schemeClr>
              </a:solidFill>
              <a:latin typeface="Cambria" panose="02040503050406030204" pitchFamily="18" charset="0"/>
              <a:ea typeface="Times New Roman" panose="02020603050405020304" pitchFamily="18" charset="0"/>
              <a:cs typeface="Adobe Arabic"/>
            </a:endParaRPr>
          </a:p>
        </p:txBody>
      </p:sp>
      <p:sp>
        <p:nvSpPr>
          <p:cNvPr id="2" name="Rectangle 1"/>
          <p:cNvSpPr/>
          <p:nvPr/>
        </p:nvSpPr>
        <p:spPr>
          <a:xfrm>
            <a:off x="266700" y="3472671"/>
            <a:ext cx="8661400" cy="1012585"/>
          </a:xfrm>
          <a:prstGeom prst="rect">
            <a:avLst/>
          </a:prstGeom>
        </p:spPr>
        <p:txBody>
          <a:bodyPr wrap="square">
            <a:spAutoFit/>
          </a:bodyPr>
          <a:lstStyle/>
          <a:p>
            <a:pPr algn="just">
              <a:lnSpc>
                <a:spcPct val="115000"/>
              </a:lnSpc>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الَّذي خَلَقَ سَبْعَ سَماواتٍ طِباقاً ما تَرى‏ في‏ خَلْقِ الرَّحْمنِ مِنْ تَفاوُتٍ فَارْجِعِ الْبَصَرَ هَلْ تَرى‏ مِنْ فُطُورٍ * ثُمَّ ارْجِعِ الْبَصَرَ كَرَّتَيْنِ يَنْقَلِبْ إِلَيْكَ الْبَصَرُ خاسِئاً وَ هُوَ </a:t>
            </a:r>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حَسيرٌ</a:t>
            </a:r>
            <a:endParaRPr lang="en-US" dirty="0">
              <a:solidFill>
                <a:schemeClr val="accent6">
                  <a:lumMod val="50000"/>
                </a:schemeClr>
              </a:solidFill>
              <a:latin typeface="B Badr" panose="00000400000000000000" pitchFamily="2" charset="-78"/>
              <a:ea typeface="Calibri" panose="020F0502020204030204" pitchFamily="34" charset="0"/>
              <a:cs typeface="Adobe Arabic" panose="02040503050201020203"/>
            </a:endParaRPr>
          </a:p>
        </p:txBody>
      </p:sp>
      <p:sp>
        <p:nvSpPr>
          <p:cNvPr id="3" name="Rectangle 2"/>
          <p:cNvSpPr/>
          <p:nvPr/>
        </p:nvSpPr>
        <p:spPr>
          <a:xfrm>
            <a:off x="383360" y="4552046"/>
            <a:ext cx="2433679" cy="410882"/>
          </a:xfrm>
          <a:prstGeom prst="rect">
            <a:avLst/>
          </a:prstGeom>
        </p:spPr>
        <p:txBody>
          <a:bodyPr wrap="none">
            <a:spAutoFit/>
          </a:bodyPr>
          <a:lstStyle/>
          <a:p>
            <a:pPr algn="just">
              <a:lnSpc>
                <a:spcPct val="115000"/>
              </a:lnSpc>
            </a:pPr>
            <a:r>
              <a:rPr lang="fa-IR"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سوره مبارکه ملک، آیات 3-4 </a:t>
            </a:r>
            <a:endParaRPr lang="en-US" dirty="0">
              <a:solidFill>
                <a:schemeClr val="accent6">
                  <a:lumMod val="50000"/>
                </a:schemeClr>
              </a:solidFill>
              <a:latin typeface="B Badr" panose="00000400000000000000" pitchFamily="2" charset="-78"/>
              <a:ea typeface="Calibri" panose="020F0502020204030204" pitchFamily="34"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35115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right)">
                                      <p:cBhvr>
                                        <p:cTn id="7" dur="500"/>
                                        <p:tgtEl>
                                          <p:spTgt spid="29"/>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randombar(vertical)">
                                      <p:cBhvr>
                                        <p:cTn id="11" dur="500"/>
                                        <p:tgtEl>
                                          <p:spTgt spid="2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righ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right)">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right)">
                                      <p:cBhvr>
                                        <p:cTn id="50" dur="500"/>
                                        <p:tgtEl>
                                          <p:spTgt spid="7"/>
                                        </p:tgtEl>
                                      </p:cBhvr>
                                    </p:animEffect>
                                  </p:childTnLst>
                                </p:cTn>
                              </p:par>
                            </p:childTnLst>
                          </p:cTn>
                        </p:par>
                        <p:par>
                          <p:cTn id="51" fill="hold">
                            <p:stCondLst>
                              <p:cond delay="1000"/>
                            </p:stCondLst>
                            <p:childTnLst>
                              <p:par>
                                <p:cTn id="52" presetID="22" presetClass="entr" presetSubtype="2" fill="hold" nodeType="after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right)">
                                      <p:cBhvr>
                                        <p:cTn id="54" dur="500"/>
                                        <p:tgtEl>
                                          <p:spTgt spid="19">
                                            <p:txEl>
                                              <p:pRg st="1" end="1"/>
                                            </p:txEl>
                                          </p:spTgt>
                                        </p:tgtEl>
                                      </p:cBhvr>
                                    </p:animEffect>
                                  </p:childTnLst>
                                </p:cTn>
                              </p:par>
                            </p:childTnLst>
                          </p:cTn>
                        </p:par>
                        <p:par>
                          <p:cTn id="55" fill="hold">
                            <p:stCondLst>
                              <p:cond delay="1500"/>
                            </p:stCondLst>
                            <p:childTnLst>
                              <p:par>
                                <p:cTn id="56" presetID="22" presetClass="entr" presetSubtype="2" fill="hold" nodeType="afterEffect">
                                  <p:stCondLst>
                                    <p:cond delay="0"/>
                                  </p:stCondLst>
                                  <p:childTnLst>
                                    <p:set>
                                      <p:cBhvr>
                                        <p:cTn id="57" dur="1" fill="hold">
                                          <p:stCondLst>
                                            <p:cond delay="0"/>
                                          </p:stCondLst>
                                        </p:cTn>
                                        <p:tgtEl>
                                          <p:spTgt spid="19">
                                            <p:txEl>
                                              <p:pRg st="2" end="2"/>
                                            </p:txEl>
                                          </p:spTgt>
                                        </p:tgtEl>
                                        <p:attrNameLst>
                                          <p:attrName>style.visibility</p:attrName>
                                        </p:attrNameLst>
                                      </p:cBhvr>
                                      <p:to>
                                        <p:strVal val="visible"/>
                                      </p:to>
                                    </p:set>
                                    <p:animEffect transition="in" filter="wipe(right)">
                                      <p:cBhvr>
                                        <p:cTn id="58"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1" grpId="0"/>
      <p:bldP spid="32" grpId="0" animBg="1"/>
      <p:bldP spid="7" grpId="0"/>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4248695" y="0"/>
            <a:ext cx="154250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معنای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en-US" sz="2600" dirty="0">
              <a:solidFill>
                <a:schemeClr val="accent1">
                  <a:lumMod val="75000"/>
                </a:schemeClr>
              </a:solidFill>
              <a:latin typeface="Adobe Arabic" pitchFamily="18" charset="-78"/>
              <a:cs typeface="Adobe Arabic" panose="02040503050201020203"/>
            </a:endParaRPr>
          </a:p>
        </p:txBody>
      </p:sp>
      <p:sp>
        <p:nvSpPr>
          <p:cNvPr id="33" name="Oval 32"/>
          <p:cNvSpPr/>
          <p:nvPr/>
        </p:nvSpPr>
        <p:spPr>
          <a:xfrm>
            <a:off x="8490939" y="12954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9800" y="1130300"/>
            <a:ext cx="7957539" cy="2893100"/>
          </a:xfrm>
          <a:prstGeom prst="rect">
            <a:avLst/>
          </a:prstGeom>
        </p:spPr>
        <p:txBody>
          <a:bodyPr wrap="square">
            <a:spAutoFit/>
          </a:bodyPr>
          <a:lstStyle/>
          <a:p>
            <a:pPr lvl="1" algn="just"/>
            <a:r>
              <a:rPr lang="fa-IR" sz="2600" b="1" dirty="0" smtClean="0">
                <a:solidFill>
                  <a:schemeClr val="accent6">
                    <a:lumMod val="75000"/>
                  </a:schemeClr>
                </a:solidFill>
                <a:cs typeface="Adobe Arabic" panose="02040503050201020203"/>
              </a:rPr>
              <a:t>1. </a:t>
            </a:r>
            <a:r>
              <a:rPr lang="fa-IR" sz="2600" b="1" dirty="0" smtClean="0">
                <a:solidFill>
                  <a:schemeClr val="tx2">
                    <a:lumMod val="75000"/>
                  </a:schemeClr>
                </a:solidFill>
                <a:cs typeface="Adobe Arabic" panose="02040503050201020203"/>
              </a:rPr>
              <a:t>تشخص </a:t>
            </a:r>
            <a:r>
              <a:rPr lang="fa-IR" sz="2600" b="1" dirty="0">
                <a:solidFill>
                  <a:schemeClr val="tx2">
                    <a:lumMod val="75000"/>
                  </a:schemeClr>
                </a:solidFill>
                <a:cs typeface="Adobe Arabic" panose="02040503050201020203"/>
              </a:rPr>
              <a:t>دادن به معلوم ترجیح </a:t>
            </a:r>
            <a:r>
              <a:rPr lang="fa-IR" sz="2600" b="1" dirty="0" smtClean="0">
                <a:solidFill>
                  <a:schemeClr val="tx2">
                    <a:lumMod val="75000"/>
                  </a:schemeClr>
                </a:solidFill>
                <a:cs typeface="Adobe Arabic" panose="02040503050201020203"/>
              </a:rPr>
              <a:t>یافته</a:t>
            </a:r>
          </a:p>
          <a:p>
            <a:pPr marL="514350" indent="-514350" algn="just">
              <a:buAutoNum type="arabicPeriod"/>
            </a:pPr>
            <a:endParaRPr lang="fa-IR" sz="2600" b="1" dirty="0">
              <a:solidFill>
                <a:schemeClr val="tx2">
                  <a:lumMod val="75000"/>
                </a:schemeClr>
              </a:solidFill>
              <a:cs typeface="Adobe Arabic" panose="02040503050201020203"/>
            </a:endParaRPr>
          </a:p>
          <a:p>
            <a:pPr algn="just"/>
            <a:r>
              <a:rPr lang="fa-IR" sz="2600" dirty="0">
                <a:solidFill>
                  <a:schemeClr val="tx2">
                    <a:lumMod val="75000"/>
                  </a:schemeClr>
                </a:solidFill>
                <a:cs typeface="Adobe Arabic" panose="02040503050201020203"/>
              </a:rPr>
              <a:t> </a:t>
            </a:r>
            <a:r>
              <a:rPr lang="fa-IR" sz="2600" dirty="0" smtClean="0">
                <a:solidFill>
                  <a:schemeClr val="tx2">
                    <a:lumMod val="75000"/>
                  </a:schemeClr>
                </a:solidFill>
                <a:cs typeface="Adobe Arabic" panose="02040503050201020203"/>
              </a:rPr>
              <a:t>          - </a:t>
            </a:r>
            <a:r>
              <a:rPr lang="fa-IR" sz="2600" dirty="0">
                <a:solidFill>
                  <a:schemeClr val="tx2">
                    <a:lumMod val="75000"/>
                  </a:schemeClr>
                </a:solidFill>
                <a:cs typeface="Adobe Arabic" panose="02040503050201020203"/>
              </a:rPr>
              <a:t>نسبت به امکان وقوع آن امکان‌سنجی کند.</a:t>
            </a:r>
          </a:p>
          <a:p>
            <a:pPr algn="just"/>
            <a:r>
              <a:rPr lang="fa-IR" sz="2600" dirty="0" smtClean="0">
                <a:solidFill>
                  <a:schemeClr val="tx2">
                    <a:lumMod val="75000"/>
                  </a:schemeClr>
                </a:solidFill>
                <a:cs typeface="Adobe Arabic" panose="02040503050201020203"/>
              </a:rPr>
              <a:t>           </a:t>
            </a:r>
            <a:r>
              <a:rPr lang="fa-IR" sz="2600" dirty="0">
                <a:solidFill>
                  <a:schemeClr val="tx2">
                    <a:lumMod val="75000"/>
                  </a:schemeClr>
                </a:solidFill>
                <a:cs typeface="Adobe Arabic" panose="02040503050201020203"/>
              </a:rPr>
              <a:t>- نسبت به توان خود در واقع کردن آن به معرفت کافی برسد.</a:t>
            </a:r>
            <a:endParaRPr lang="en-US" sz="2600" dirty="0">
              <a:solidFill>
                <a:schemeClr val="tx2">
                  <a:lumMod val="75000"/>
                </a:schemeClr>
              </a:solidFill>
              <a:cs typeface="Adobe Arabic" panose="02040503050201020203"/>
            </a:endParaRPr>
          </a:p>
          <a:p>
            <a:pPr algn="just"/>
            <a:endParaRPr lang="fa-IR" sz="2600" b="1" dirty="0" smtClean="0">
              <a:solidFill>
                <a:schemeClr val="tx2">
                  <a:lumMod val="75000"/>
                </a:schemeClr>
              </a:solidFill>
              <a:cs typeface="Adobe Arabic" panose="02040503050201020203"/>
            </a:endParaRPr>
          </a:p>
          <a:p>
            <a:pPr algn="just"/>
            <a:endParaRPr lang="fa-IR" sz="2600" b="1" dirty="0" smtClean="0">
              <a:solidFill>
                <a:schemeClr val="tx2">
                  <a:lumMod val="75000"/>
                </a:schemeClr>
              </a:solidFill>
              <a:cs typeface="Adobe Arabic" panose="02040503050201020203"/>
            </a:endParaRPr>
          </a:p>
          <a:p>
            <a:r>
              <a:rPr lang="fa-IR" sz="2600" b="1" dirty="0" smtClean="0">
                <a:solidFill>
                  <a:srgbClr val="0070C0"/>
                </a:solidFill>
                <a:cs typeface="Adobe Arabic" panose="02040503050201020203"/>
              </a:rPr>
              <a:t>      </a:t>
            </a:r>
            <a:r>
              <a:rPr lang="fa-IR" sz="2600" b="1" dirty="0" smtClean="0">
                <a:solidFill>
                  <a:schemeClr val="accent6">
                    <a:lumMod val="75000"/>
                  </a:schemeClr>
                </a:solidFill>
                <a:cs typeface="Adobe Arabic" panose="02040503050201020203"/>
              </a:rPr>
              <a:t>2.</a:t>
            </a:r>
            <a:r>
              <a:rPr lang="fa-IR" sz="2600" b="1" dirty="0" smtClean="0">
                <a:solidFill>
                  <a:srgbClr val="0070C0"/>
                </a:solidFill>
                <a:cs typeface="Adobe Arabic" panose="02040503050201020203"/>
              </a:rPr>
              <a:t> </a:t>
            </a:r>
            <a:r>
              <a:rPr lang="fa-IR" sz="2600" b="1" dirty="0" smtClean="0">
                <a:solidFill>
                  <a:schemeClr val="tx2">
                    <a:lumMod val="75000"/>
                  </a:schemeClr>
                </a:solidFill>
                <a:cs typeface="Adobe Arabic" panose="02040503050201020203"/>
              </a:rPr>
              <a:t>تمرکز و تکرار</a:t>
            </a:r>
          </a:p>
        </p:txBody>
      </p:sp>
      <p:sp>
        <p:nvSpPr>
          <p:cNvPr id="13" name="Oval 12"/>
          <p:cNvSpPr/>
          <p:nvPr/>
        </p:nvSpPr>
        <p:spPr>
          <a:xfrm>
            <a:off x="8490939" y="365691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5900" y="4161537"/>
            <a:ext cx="8275039" cy="1932837"/>
          </a:xfrm>
          <a:prstGeom prst="rect">
            <a:avLst/>
          </a:prstGeom>
        </p:spPr>
        <p:txBody>
          <a:bodyPr wrap="square">
            <a:spAutoFit/>
          </a:bodyPr>
          <a:lstStyle/>
          <a:p>
            <a:pPr>
              <a:lnSpc>
                <a:spcPct val="115000"/>
              </a:lnSpc>
              <a:spcAft>
                <a:spcPts val="1000"/>
              </a:spcAft>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إِذَا أَرَدْتَ‏ أَنْ تَزْرَعَ زَرْعاً فَخُذْ قَبْضَةً مِنَ الْبَذْرِ وَ اسْتَقْبِلِ الْقِبْلَةَ وَ قُلْ </a:t>
            </a:r>
            <a:r>
              <a:rPr lang="fa-IR" sz="2400"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a:t>
            </a: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أَ فَرَأَيْتُمْ ما تَحْرُثُونَ أَ أَنْتُمْ تَزْرَعُونَهُ أَمْ نَحْنُ الزَّارِعُونَ</a:t>
            </a:r>
            <a:r>
              <a:rPr lang="fa-IR" sz="2400"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a:t>
            </a: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 ثَلَاثَ مَرَّاتٍ ثُمَّ تَقُولُ بَلِ اللَّهُ‏ الزَّارِعُ ثَلَاثَ مَرَّاتٍ ثُمَّ قُلِ اللَّهُمَّ اجْعَلْهُ حَبّاً مُبَارَكاً وَ ارْزُقْنَا فِيهِ السَّلَامَةَ ثُمَّ انْثُرِ الْقَبْضَةَ الَّتِي فِي يَدِكَ فِي الْقَرَاحِ.</a:t>
            </a:r>
            <a:r>
              <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rPr>
              <a:t> </a:t>
            </a:r>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24769" y="5862918"/>
            <a:ext cx="2653290" cy="410882"/>
          </a:xfrm>
          <a:prstGeom prst="rect">
            <a:avLst/>
          </a:prstGeom>
        </p:spPr>
        <p:txBody>
          <a:bodyPr wrap="none">
            <a:spAutoFit/>
          </a:bodyPr>
          <a:lstStyle/>
          <a:p>
            <a:pPr>
              <a:lnSpc>
                <a:spcPct val="115000"/>
              </a:lnSpc>
              <a:spcAft>
                <a:spcPts val="1000"/>
              </a:spcAft>
            </a:pPr>
            <a:r>
              <a:rPr lang="fa-IR" dirty="0">
                <a:solidFill>
                  <a:schemeClr val="accent6">
                    <a:lumMod val="50000"/>
                  </a:schemeClr>
                </a:solidFill>
                <a:latin typeface="B Badr" panose="00000400000000000000" pitchFamily="2" charset="-78"/>
                <a:ea typeface="Calibri" panose="020F0502020204030204" pitchFamily="34" charset="0"/>
                <a:cs typeface="Adobe Arabic" panose="02040503050201020203"/>
              </a:rPr>
              <a:t>سوره مبارکه واقعه، آیات 63-64</a:t>
            </a:r>
            <a:endParaRPr lang="en-US" dirty="0">
              <a:solidFill>
                <a:schemeClr val="accent6">
                  <a:lumMod val="50000"/>
                </a:schemeClr>
              </a:solidFill>
              <a:latin typeface="B Badr" panose="00000400000000000000" pitchFamily="2" charset="-78"/>
              <a:ea typeface="Calibri" panose="020F0502020204030204" pitchFamily="34" charset="0"/>
              <a:cs typeface="Adobe Arabic" panose="02040503050201020203"/>
            </a:endParaRPr>
          </a:p>
        </p:txBody>
      </p:sp>
      <p:sp>
        <p:nvSpPr>
          <p:cNvPr id="14" name="Right Arrow 1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40367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right)">
                                      <p:cBhvr>
                                        <p:cTn id="17" dur="500"/>
                                        <p:tgtEl>
                                          <p:spTgt spid="2">
                                            <p:txEl>
                                              <p:pRg st="0" end="0"/>
                                            </p:txEl>
                                          </p:spTgt>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right)">
                                      <p:cBhvr>
                                        <p:cTn id="21" dur="500"/>
                                        <p:tgtEl>
                                          <p:spTgt spid="2">
                                            <p:txEl>
                                              <p:pRg st="2" end="2"/>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right)">
                                      <p:cBhvr>
                                        <p:cTn id="25" dur="500"/>
                                        <p:tgtEl>
                                          <p:spTgt spid="2">
                                            <p:txEl>
                                              <p:pRg st="3" end="3"/>
                                            </p:txEl>
                                          </p:spTgt>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right)">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1752600" y="-1503"/>
            <a:ext cx="40131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ضرورت</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و </a:t>
            </a:r>
            <a:r>
              <a:rPr lang="en-US" sz="2600" dirty="0" err="1">
                <a:solidFill>
                  <a:schemeClr val="accent1">
                    <a:lumMod val="75000"/>
                  </a:schemeClr>
                </a:solidFill>
                <a:cs typeface="Adobe Arabic" panose="02040503050201020203"/>
              </a:rPr>
              <a:t>رأی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پس</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33" name="Oval 32"/>
          <p:cNvSpPr/>
          <p:nvPr/>
        </p:nvSpPr>
        <p:spPr>
          <a:xfrm>
            <a:off x="8668739" y="120001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28600" y="1024466"/>
            <a:ext cx="8440139" cy="941796"/>
          </a:xfrm>
          <a:prstGeom prst="rect">
            <a:avLst/>
          </a:prstGeom>
        </p:spPr>
        <p:txBody>
          <a:bodyPr wrap="square">
            <a:spAutoFit/>
          </a:bodyPr>
          <a:lstStyle/>
          <a:p>
            <a:pPr algn="just">
              <a:lnSpc>
                <a:spcPct val="115000"/>
              </a:lnSpc>
            </a:pPr>
            <a:r>
              <a:rPr lang="fa-IR" sz="2400" dirty="0">
                <a:solidFill>
                  <a:schemeClr val="tx2">
                    <a:lumMod val="75000"/>
                  </a:schemeClr>
                </a:solidFill>
                <a:cs typeface="Adobe Arabic" panose="02040503050201020203"/>
              </a:rPr>
              <a:t>در تعدد و تکثربودن  اشتغالات و امکانات و تنعمات دنیا و  استعدادها و خواسته‌های انسان و توان محدود او در انتخاب (سجن بودن دنیا)</a:t>
            </a:r>
          </a:p>
        </p:txBody>
      </p:sp>
      <p:sp>
        <p:nvSpPr>
          <p:cNvPr id="10" name="Right Arrow 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97342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17898" y="-1"/>
            <a:ext cx="31877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نگاهی </a:t>
            </a:r>
            <a:r>
              <a:rPr lang="fa-IR" sz="2600" dirty="0">
                <a:solidFill>
                  <a:schemeClr val="bg1"/>
                </a:solidFill>
                <a:latin typeface="Adobe Arabic" pitchFamily="18" charset="-78"/>
                <a:cs typeface="Adobe Arabic" pitchFamily="18" charset="-78"/>
              </a:rPr>
              <a:t>به کلمه خیر در </a:t>
            </a:r>
            <a:r>
              <a:rPr lang="fa-IR" sz="2600" dirty="0" smtClean="0">
                <a:solidFill>
                  <a:schemeClr val="bg1"/>
                </a:solidFill>
                <a:latin typeface="Adobe Arabic" pitchFamily="18" charset="-78"/>
                <a:cs typeface="Adobe Arabic" pitchFamily="18" charset="-78"/>
              </a:rPr>
              <a:t>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2" name="Rectangle 11"/>
          <p:cNvSpPr/>
          <p:nvPr/>
        </p:nvSpPr>
        <p:spPr>
          <a:xfrm>
            <a:off x="469900" y="812801"/>
            <a:ext cx="8331200" cy="2492990"/>
          </a:xfrm>
          <a:prstGeom prst="rect">
            <a:avLst/>
          </a:prstGeom>
        </p:spPr>
        <p:txBody>
          <a:bodyPr wrap="square">
            <a:spAutoFit/>
          </a:bodyPr>
          <a:lstStyle/>
          <a:p>
            <a:pPr algn="just"/>
            <a:r>
              <a:rPr lang="ar-SA" sz="2600" dirty="0">
                <a:solidFill>
                  <a:schemeClr val="tx2">
                    <a:lumMod val="75000"/>
                  </a:schemeClr>
                </a:solidFill>
                <a:latin typeface="Calibri" panose="020F0502020204030204" pitchFamily="34" charset="0"/>
                <a:ea typeface="Calibri" panose="020F0502020204030204" pitchFamily="34" charset="0"/>
                <a:cs typeface="Adobe Arabic"/>
              </a:rPr>
              <a:t>بررسی موارد استعمال واژه خیر در قرآن، می‌تواند ابعاد و مؤلفه‌های مختلف این واژه را بیشتر برای ما روشن سازد. برای این منظور ریشه واژه در قرآن جستجو شده و موارد مختلف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استعمال </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آن به ترتیب آمده است. در این بررسی سعی شده تا نکات اختصاصی مرتبط با واژه خیر در هر یک از آیات و البته با در نظر گرفتن آیات قبل و بعد آن آیه به دقت استخراج شده و به عنوان موضوع آیات در ارتباط با واژه خیر ذکر شود.</a:t>
            </a: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210226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1752600" y="-1503"/>
            <a:ext cx="40131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ضرورت</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و </a:t>
            </a:r>
            <a:r>
              <a:rPr lang="en-US" sz="2600" dirty="0" err="1">
                <a:solidFill>
                  <a:schemeClr val="accent1">
                    <a:lumMod val="75000"/>
                  </a:schemeClr>
                </a:solidFill>
                <a:cs typeface="Adobe Arabic" panose="02040503050201020203"/>
              </a:rPr>
              <a:t>رأی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پس</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ترجیح</a:t>
            </a:r>
            <a:endParaRPr lang="en-US" sz="2600" dirty="0">
              <a:solidFill>
                <a:schemeClr val="accent1">
                  <a:lumMod val="75000"/>
                </a:schemeClr>
              </a:solidFill>
              <a:latin typeface="Adobe Arabic" pitchFamily="18" charset="-78"/>
              <a:cs typeface="Adobe Arabic" panose="02040503050201020203"/>
            </a:endParaRPr>
          </a:p>
        </p:txBody>
      </p:sp>
      <p:sp>
        <p:nvSpPr>
          <p:cNvPr id="7" name="Rectangle 6"/>
          <p:cNvSpPr/>
          <p:nvPr/>
        </p:nvSpPr>
        <p:spPr>
          <a:xfrm>
            <a:off x="533400" y="1066800"/>
            <a:ext cx="8229600" cy="1472711"/>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یکی از مواقفی که به شدت شیطان از ناحیه انواع وسواس زندگی فرد را به مخاطره می‌اندازد در همین موقف است. این موقف را به دلیل صدور برنامه‌ها و فعالیت‌های انسان می‌توان به «صدر» او شناخت</a:t>
            </a: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18" name="Down Arrow 17"/>
          <p:cNvSpPr/>
          <p:nvPr/>
        </p:nvSpPr>
        <p:spPr>
          <a:xfrm>
            <a:off x="4495800" y="2590067"/>
            <a:ext cx="902716" cy="129613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accent6">
                  <a:lumMod val="75000"/>
                </a:schemeClr>
              </a:solidFill>
            </a:endParaRPr>
          </a:p>
        </p:txBody>
      </p:sp>
      <p:sp>
        <p:nvSpPr>
          <p:cNvPr id="8" name="Rectangle 7"/>
          <p:cNvSpPr/>
          <p:nvPr/>
        </p:nvSpPr>
        <p:spPr>
          <a:xfrm>
            <a:off x="533400" y="3886200"/>
            <a:ext cx="8229600" cy="1292662"/>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علاوه بر ضرورت تعیین درست پس از ترجیح در گزینش‌های زندگی، کنترل درونی و مراقبت را که از آن در قرآن به «تقوا» نام برده است، می‌توان به عنوان مهم‌ترین عامل در تعیین درست برشمرد</a:t>
            </a:r>
          </a:p>
        </p:txBody>
      </p:sp>
      <p:sp>
        <p:nvSpPr>
          <p:cNvPr id="19" name="Oval 18"/>
          <p:cNvSpPr/>
          <p:nvPr/>
        </p:nvSpPr>
        <p:spPr>
          <a:xfrm>
            <a:off x="8763000" y="12954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737600" y="40386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9188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right)">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8" grpId="0"/>
      <p:bldP spid="19" grpId="0" animBg="1"/>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sp>
        <p:nvSpPr>
          <p:cNvPr id="14" name="Oval 13"/>
          <p:cNvSpPr/>
          <p:nvPr/>
        </p:nvSpPr>
        <p:spPr>
          <a:xfrm>
            <a:off x="8597899" y="18969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018419" y="1711735"/>
            <a:ext cx="4515981" cy="523220"/>
          </a:xfrm>
          <a:prstGeom prst="rect">
            <a:avLst/>
          </a:prstGeom>
        </p:spPr>
        <p:txBody>
          <a:bodyPr wrap="none">
            <a:spAutoFit/>
          </a:bodyPr>
          <a:lstStyle/>
          <a:p>
            <a:r>
              <a:rPr lang="fa-IR" sz="28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تقویت </a:t>
            </a:r>
            <a:r>
              <a:rPr lang="fa-IR" sz="2800" dirty="0">
                <a:solidFill>
                  <a:schemeClr val="tx2">
                    <a:lumMod val="75000"/>
                  </a:schemeClr>
                </a:solidFill>
                <a:cs typeface="Adobe Arabic" panose="02040503050201020203"/>
              </a:rPr>
              <a:t>معرفت کلی فرد نسبت به امور </a:t>
            </a:r>
          </a:p>
        </p:txBody>
      </p:sp>
      <p:cxnSp>
        <p:nvCxnSpPr>
          <p:cNvPr id="21" name="Straight Arrow Connector 20"/>
          <p:cNvCxnSpPr>
            <a:stCxn id="3" idx="1"/>
            <a:endCxn id="23" idx="3"/>
          </p:cNvCxnSpPr>
          <p:nvPr/>
        </p:nvCxnSpPr>
        <p:spPr>
          <a:xfrm flipH="1" flipV="1">
            <a:off x="3035121" y="1973100"/>
            <a:ext cx="983298" cy="245"/>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54341" y="1711490"/>
            <a:ext cx="2380780" cy="523220"/>
          </a:xfrm>
          <a:prstGeom prst="rect">
            <a:avLst/>
          </a:prstGeom>
        </p:spPr>
        <p:txBody>
          <a:bodyPr wrap="none">
            <a:spAutoFit/>
          </a:bodyPr>
          <a:lstStyle/>
          <a:p>
            <a:r>
              <a:rPr lang="fa-IR" sz="2800" dirty="0">
                <a:solidFill>
                  <a:schemeClr val="tx2">
                    <a:lumMod val="75000"/>
                  </a:schemeClr>
                </a:solidFill>
                <a:cs typeface="Adobe Arabic" panose="02040503050201020203"/>
              </a:rPr>
              <a:t>تقویت قدرت تعیین </a:t>
            </a:r>
          </a:p>
        </p:txBody>
      </p:sp>
      <p:sp>
        <p:nvSpPr>
          <p:cNvPr id="12" name="Right Arrow 11">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3612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2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sp>
        <p:nvSpPr>
          <p:cNvPr id="14" name="Oval 13"/>
          <p:cNvSpPr/>
          <p:nvPr/>
        </p:nvSpPr>
        <p:spPr>
          <a:xfrm>
            <a:off x="8534400" y="1219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4" name="Rectangle 3"/>
          <p:cNvSpPr/>
          <p:nvPr/>
        </p:nvSpPr>
        <p:spPr>
          <a:xfrm>
            <a:off x="3859158" y="1013131"/>
            <a:ext cx="4572000" cy="523220"/>
          </a:xfrm>
          <a:prstGeom prst="rect">
            <a:avLst/>
          </a:prstGeom>
        </p:spPr>
        <p:txBody>
          <a:bodyPr>
            <a:spAutoFit/>
          </a:bodyPr>
          <a:lstStyle/>
          <a:p>
            <a:pPr algn="r"/>
            <a:r>
              <a:rPr lang="fa-IR" sz="2800" b="1" dirty="0">
                <a:solidFill>
                  <a:schemeClr val="tx2">
                    <a:lumMod val="75000"/>
                  </a:schemeClr>
                </a:solidFill>
                <a:cs typeface="Adobe Arabic" panose="02040503050201020203"/>
              </a:rPr>
              <a:t>برخی </a:t>
            </a:r>
            <a:r>
              <a:rPr lang="fa-IR" sz="2800" b="1" dirty="0" smtClean="0">
                <a:solidFill>
                  <a:schemeClr val="tx2">
                    <a:lumMod val="75000"/>
                  </a:schemeClr>
                </a:solidFill>
                <a:cs typeface="Adobe Arabic" panose="02040503050201020203"/>
              </a:rPr>
              <a:t>ازعوامل افزایش معرفت:</a:t>
            </a:r>
            <a:endParaRPr lang="fa-IR" sz="2800" dirty="0">
              <a:solidFill>
                <a:schemeClr val="tx2">
                  <a:lumMod val="75000"/>
                </a:schemeClr>
              </a:solidFill>
              <a:cs typeface="Adobe Arabic" panose="02040503050201020203"/>
            </a:endParaRPr>
          </a:p>
        </p:txBody>
      </p:sp>
      <p:sp>
        <p:nvSpPr>
          <p:cNvPr id="5" name="Rectangle 4"/>
          <p:cNvSpPr/>
          <p:nvPr/>
        </p:nvSpPr>
        <p:spPr>
          <a:xfrm>
            <a:off x="4742881" y="1700863"/>
            <a:ext cx="3621523"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 </a:t>
            </a:r>
            <a:endParaRPr lang="fa-IR" sz="2600" dirty="0">
              <a:solidFill>
                <a:schemeClr val="tx2">
                  <a:lumMod val="75000"/>
                </a:schemeClr>
              </a:solidFill>
              <a:cs typeface="Adobe Arabic" panose="02040503050201020203"/>
            </a:endParaRPr>
          </a:p>
        </p:txBody>
      </p:sp>
      <p:sp>
        <p:nvSpPr>
          <p:cNvPr id="6" name="Rectangle 5"/>
          <p:cNvSpPr/>
          <p:nvPr/>
        </p:nvSpPr>
        <p:spPr>
          <a:xfrm>
            <a:off x="6923356" y="2271410"/>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sp>
        <p:nvSpPr>
          <p:cNvPr id="19" name="Rectangle 18"/>
          <p:cNvSpPr/>
          <p:nvPr/>
        </p:nvSpPr>
        <p:spPr>
          <a:xfrm>
            <a:off x="6240920" y="2841957"/>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22" name="Rectangle 21"/>
          <p:cNvSpPr/>
          <p:nvPr/>
        </p:nvSpPr>
        <p:spPr>
          <a:xfrm>
            <a:off x="5698290" y="3413805"/>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علم و معلومات </a:t>
            </a:r>
          </a:p>
        </p:txBody>
      </p:sp>
      <p:sp>
        <p:nvSpPr>
          <p:cNvPr id="27" name="Rectangle 26"/>
          <p:cNvSpPr/>
          <p:nvPr/>
        </p:nvSpPr>
        <p:spPr>
          <a:xfrm>
            <a:off x="5337613" y="4062456"/>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18" name="Oval 17">
            <a:hlinkClick r:id="rId3" action="ppaction://hlinksldjump"/>
          </p:cNvPr>
          <p:cNvSpPr/>
          <p:nvPr/>
        </p:nvSpPr>
        <p:spPr>
          <a:xfrm>
            <a:off x="8409660" y="2472071"/>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hlinkClick r:id="rId4" action="ppaction://hlinksldjump"/>
          </p:cNvPr>
          <p:cNvSpPr/>
          <p:nvPr/>
        </p:nvSpPr>
        <p:spPr>
          <a:xfrm>
            <a:off x="8409660" y="3571215"/>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hlinkClick r:id="rId5" action="ppaction://hlinksldjump"/>
          </p:cNvPr>
          <p:cNvSpPr/>
          <p:nvPr/>
        </p:nvSpPr>
        <p:spPr>
          <a:xfrm>
            <a:off x="8409660" y="301048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hlinkClick r:id="rId6" action="ppaction://hlinksldjump"/>
          </p:cNvPr>
          <p:cNvSpPr/>
          <p:nvPr/>
        </p:nvSpPr>
        <p:spPr>
          <a:xfrm>
            <a:off x="8409660" y="188635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hlinkClick r:id="rId7" action="ppaction://hlinksldjump"/>
          </p:cNvPr>
          <p:cNvSpPr/>
          <p:nvPr/>
        </p:nvSpPr>
        <p:spPr>
          <a:xfrm>
            <a:off x="8409660" y="4232477"/>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hlinkClick r:id="rId8"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91246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500"/>
                                        <p:tgtEl>
                                          <p:spTgt spid="22"/>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right)">
                                      <p:cBhvr>
                                        <p:cTn id="62" dur="500"/>
                                        <p:tgtEl>
                                          <p:spTgt spid="27"/>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5" grpId="0"/>
      <p:bldP spid="6" grpId="0"/>
      <p:bldP spid="19" grpId="0"/>
      <p:bldP spid="22" grpId="0"/>
      <p:bldP spid="27" grpId="0"/>
      <p:bldP spid="18" grpId="0" animBg="1"/>
      <p:bldP spid="20" grpId="0" animBg="1"/>
      <p:bldP spid="21" grpId="0" animBg="1"/>
      <p:bldP spid="23" grpId="0" animBg="1"/>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grpSp>
        <p:nvGrpSpPr>
          <p:cNvPr id="8" name="Group 7"/>
          <p:cNvGrpSpPr/>
          <p:nvPr/>
        </p:nvGrpSpPr>
        <p:grpSpPr>
          <a:xfrm>
            <a:off x="4904647" y="1806399"/>
            <a:ext cx="3782153" cy="492443"/>
            <a:chOff x="4904647" y="1806399"/>
            <a:chExt cx="3782153" cy="492443"/>
          </a:xfrm>
        </p:grpSpPr>
        <p:sp>
          <p:nvSpPr>
            <p:cNvPr id="5" name="Rectangle 4"/>
            <p:cNvSpPr/>
            <p:nvPr/>
          </p:nvSpPr>
          <p:spPr>
            <a:xfrm>
              <a:off x="4904647" y="1806399"/>
              <a:ext cx="3601905"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 </a:t>
              </a:r>
              <a:endParaRPr lang="fa-IR" sz="2600" dirty="0">
                <a:solidFill>
                  <a:schemeClr val="tx2">
                    <a:lumMod val="75000"/>
                  </a:schemeClr>
                </a:solidFill>
                <a:cs typeface="Adobe Arabic" panose="02040503050201020203"/>
              </a:endParaRPr>
            </a:p>
          </p:txBody>
        </p:sp>
        <p:sp>
          <p:nvSpPr>
            <p:cNvPr id="23" name="Oval 22"/>
            <p:cNvSpPr/>
            <p:nvPr/>
          </p:nvSpPr>
          <p:spPr>
            <a:xfrm>
              <a:off x="8534400" y="1981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464288" y="1533261"/>
            <a:ext cx="7169887" cy="483017"/>
          </a:xfrm>
          <a:prstGeom prst="rect">
            <a:avLst/>
          </a:prstGeom>
        </p:spPr>
        <p:txBody>
          <a:bodyPr wrap="square">
            <a:spAutoFit/>
          </a:bodyPr>
          <a:lstStyle/>
          <a:p>
            <a:pPr algn="r">
              <a:lnSpc>
                <a:spcPct val="115000"/>
              </a:lnSpc>
            </a:pP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به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دو دسته </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تفکیک میشود:</a:t>
            </a:r>
            <a:endParaRPr lang="en-US"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grpSp>
        <p:nvGrpSpPr>
          <p:cNvPr id="2" name="Group 1"/>
          <p:cNvGrpSpPr/>
          <p:nvPr/>
        </p:nvGrpSpPr>
        <p:grpSpPr>
          <a:xfrm>
            <a:off x="5507609" y="2354817"/>
            <a:ext cx="3045199" cy="2338761"/>
            <a:chOff x="5507609" y="2354817"/>
            <a:chExt cx="3045199" cy="2338761"/>
          </a:xfrm>
        </p:grpSpPr>
        <p:sp>
          <p:nvSpPr>
            <p:cNvPr id="6" name="Rectangle 5"/>
            <p:cNvSpPr/>
            <p:nvPr/>
          </p:nvSpPr>
          <p:spPr>
            <a:xfrm>
              <a:off x="7066504" y="2354817"/>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sp>
          <p:nvSpPr>
            <p:cNvPr id="19" name="Rectangle 18"/>
            <p:cNvSpPr/>
            <p:nvPr/>
          </p:nvSpPr>
          <p:spPr>
            <a:xfrm>
              <a:off x="6383068" y="2903235"/>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22" name="Rectangle 21"/>
            <p:cNvSpPr/>
            <p:nvPr/>
          </p:nvSpPr>
          <p:spPr>
            <a:xfrm>
              <a:off x="5868286" y="3507627"/>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علم و معلومات </a:t>
              </a:r>
            </a:p>
          </p:txBody>
        </p:sp>
        <p:sp>
          <p:nvSpPr>
            <p:cNvPr id="27" name="Rectangle 26"/>
            <p:cNvSpPr/>
            <p:nvPr/>
          </p:nvSpPr>
          <p:spPr>
            <a:xfrm>
              <a:off x="5507609" y="4201135"/>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sp>
        <p:nvSpPr>
          <p:cNvPr id="35" name="Rectangle 34"/>
          <p:cNvSpPr/>
          <p:nvPr/>
        </p:nvSpPr>
        <p:spPr>
          <a:xfrm>
            <a:off x="1070991" y="2103135"/>
            <a:ext cx="5634608" cy="2145203"/>
          </a:xfrm>
          <a:prstGeom prst="rect">
            <a:avLst/>
          </a:prstGeom>
        </p:spPr>
        <p:txBody>
          <a:bodyPr wrap="square">
            <a:spAutoFit/>
          </a:bodyPr>
          <a:lstStyle/>
          <a:p>
            <a:pPr algn="r">
              <a:lnSpc>
                <a:spcPct val="115000"/>
              </a:lnSpc>
            </a:pPr>
            <a:r>
              <a:rPr lang="fa-IR" sz="2400" dirty="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دسته اول: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تمهیدات و تمرین‌هایی که توسط فرد اجرا می‌شود: </a:t>
            </a:r>
            <a:r>
              <a:rPr lang="fa-IR" sz="20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با انواع ذکر یا </a:t>
            </a:r>
            <a:r>
              <a:rPr lang="fa-IR" sz="20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اقرار</a:t>
            </a:r>
            <a:endParaRPr lang="en-US" sz="20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r>
              <a:rPr lang="fa-IR" sz="2400" dirty="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دسته دوم: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تمهیدات و تمرین‌هایی که به دیگران وابسته است: </a:t>
            </a:r>
            <a:r>
              <a:rPr lang="fa-IR" sz="20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مراجعه به دیگران جهت سؤال یا استماع نصیحت یا شنیدن مشورت </a:t>
            </a:r>
            <a:endParaRPr lang="en-US" sz="20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15173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4.44444E-6 L 0.00312 -0.15348 " pathEditMode="relative" rAng="0" ptsTypes="AA">
                                      <p:cBhvr>
                                        <p:cTn id="6" dur="1500" fill="hold"/>
                                        <p:tgtEl>
                                          <p:spTgt spid="8"/>
                                        </p:tgtEl>
                                        <p:attrNameLst>
                                          <p:attrName>ppt_x</p:attrName>
                                          <p:attrName>ppt_y</p:attrName>
                                        </p:attrNameLst>
                                      </p:cBhvr>
                                      <p:rCtr x="156" y="-768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11022E-16 1.11111E-6 L 1.11022E-16 0.25 " pathEditMode="relative" rAng="0" ptsTypes="AA">
                                      <p:cBhvr>
                                        <p:cTn id="10" dur="1600" fill="hold"/>
                                        <p:tgtEl>
                                          <p:spTgt spid="2"/>
                                        </p:tgtEl>
                                        <p:attrNameLst>
                                          <p:attrName>ppt_x</p:attrName>
                                          <p:attrName>ppt_y</p:attrName>
                                        </p:attrNameLst>
                                      </p:cBhvr>
                                      <p:rCtr x="0" y="12500"/>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grpSp>
        <p:nvGrpSpPr>
          <p:cNvPr id="3" name="Group 2"/>
          <p:cNvGrpSpPr/>
          <p:nvPr/>
        </p:nvGrpSpPr>
        <p:grpSpPr>
          <a:xfrm>
            <a:off x="4950903" y="1806399"/>
            <a:ext cx="3735897" cy="1040861"/>
            <a:chOff x="4950903" y="1806399"/>
            <a:chExt cx="3735897" cy="1040861"/>
          </a:xfrm>
        </p:grpSpPr>
        <p:sp>
          <p:nvSpPr>
            <p:cNvPr id="5" name="Rectangle 4"/>
            <p:cNvSpPr/>
            <p:nvPr/>
          </p:nvSpPr>
          <p:spPr>
            <a:xfrm>
              <a:off x="4950903" y="1806399"/>
              <a:ext cx="3601905"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 </a:t>
              </a:r>
              <a:endParaRPr lang="fa-IR" sz="2600" dirty="0">
                <a:solidFill>
                  <a:schemeClr val="tx2">
                    <a:lumMod val="75000"/>
                  </a:schemeClr>
                </a:solidFill>
                <a:cs typeface="Adobe Arabic" panose="02040503050201020203"/>
              </a:endParaRPr>
            </a:p>
          </p:txBody>
        </p:sp>
        <p:sp>
          <p:nvSpPr>
            <p:cNvPr id="23" name="Oval 22"/>
            <p:cNvSpPr/>
            <p:nvPr/>
          </p:nvSpPr>
          <p:spPr>
            <a:xfrm>
              <a:off x="8534400" y="251841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66504" y="2354817"/>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grpSp>
      <p:grpSp>
        <p:nvGrpSpPr>
          <p:cNvPr id="4" name="Group 3"/>
          <p:cNvGrpSpPr/>
          <p:nvPr/>
        </p:nvGrpSpPr>
        <p:grpSpPr>
          <a:xfrm>
            <a:off x="5507609" y="2903235"/>
            <a:ext cx="3026791" cy="1790343"/>
            <a:chOff x="5507609" y="2903235"/>
            <a:chExt cx="3026791" cy="1790343"/>
          </a:xfrm>
        </p:grpSpPr>
        <p:sp>
          <p:nvSpPr>
            <p:cNvPr id="19" name="Rectangle 18"/>
            <p:cNvSpPr/>
            <p:nvPr/>
          </p:nvSpPr>
          <p:spPr>
            <a:xfrm>
              <a:off x="6410916" y="2903235"/>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22" name="Rectangle 21"/>
            <p:cNvSpPr/>
            <p:nvPr/>
          </p:nvSpPr>
          <p:spPr>
            <a:xfrm>
              <a:off x="5868286" y="3507627"/>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علم و معلومات </a:t>
              </a:r>
            </a:p>
          </p:txBody>
        </p:sp>
        <p:sp>
          <p:nvSpPr>
            <p:cNvPr id="27" name="Rectangle 26"/>
            <p:cNvSpPr/>
            <p:nvPr/>
          </p:nvSpPr>
          <p:spPr>
            <a:xfrm>
              <a:off x="5507609" y="4201135"/>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sp>
        <p:nvSpPr>
          <p:cNvPr id="9" name="Rectangle 8"/>
          <p:cNvSpPr/>
          <p:nvPr/>
        </p:nvSpPr>
        <p:spPr>
          <a:xfrm>
            <a:off x="533400" y="1824090"/>
            <a:ext cx="6399112" cy="941796"/>
          </a:xfrm>
          <a:prstGeom prst="rect">
            <a:avLst/>
          </a:prstGeom>
        </p:spPr>
        <p:txBody>
          <a:bodyPr wrap="square">
            <a:spAutoFit/>
          </a:bodyPr>
          <a:lstStyle/>
          <a:p>
            <a:pPr algn="r">
              <a:lnSpc>
                <a:spcPct val="115000"/>
              </a:lnSpc>
            </a:pP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ادب داشتن به معنای قرار گرفتن در چارچوب‌های عقلی– عرفی است. </a:t>
            </a:r>
            <a:endParaRPr lang="en-US" sz="2400" b="1" dirty="0">
              <a:solidFill>
                <a:schemeClr val="tx2">
                  <a:lumMod val="75000"/>
                </a:schemeClr>
              </a:solidFill>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50870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7 -1.85185E-6 L 0.00156 -0.11898 " pathEditMode="relative" rAng="0" ptsTypes="AA">
                                      <p:cBhvr>
                                        <p:cTn id="6" dur="2000" fill="hold"/>
                                        <p:tgtEl>
                                          <p:spTgt spid="3"/>
                                        </p:tgtEl>
                                        <p:attrNameLst>
                                          <p:attrName>ppt_x</p:attrName>
                                          <p:attrName>ppt_y</p:attrName>
                                        </p:attrNameLst>
                                      </p:cBhvr>
                                      <p:rCtr x="69" y="-594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66667E-6 4.81481E-6 L 0.00503 0.20555 " pathEditMode="relative" rAng="0" ptsTypes="AA">
                                      <p:cBhvr>
                                        <p:cTn id="10" dur="2800" fill="hold"/>
                                        <p:tgtEl>
                                          <p:spTgt spid="4"/>
                                        </p:tgtEl>
                                        <p:attrNameLst>
                                          <p:attrName>ppt_x</p:attrName>
                                          <p:attrName>ppt_y</p:attrName>
                                        </p:attrNameLst>
                                      </p:cBhvr>
                                      <p:rCtr x="243" y="10278"/>
                                    </p:animMotion>
                                  </p:childTnLst>
                                </p:cTn>
                              </p:par>
                            </p:childTnLst>
                          </p:cTn>
                        </p:par>
                        <p:par>
                          <p:cTn id="11" fill="hold">
                            <p:stCondLst>
                              <p:cond delay="2800"/>
                            </p:stCondLst>
                            <p:childTnLst>
                              <p:par>
                                <p:cTn id="12" presetID="2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grpSp>
        <p:nvGrpSpPr>
          <p:cNvPr id="8" name="Group 7"/>
          <p:cNvGrpSpPr/>
          <p:nvPr/>
        </p:nvGrpSpPr>
        <p:grpSpPr>
          <a:xfrm>
            <a:off x="5008695" y="1779516"/>
            <a:ext cx="3678105" cy="1588269"/>
            <a:chOff x="5008695" y="1779516"/>
            <a:chExt cx="3678105" cy="1588269"/>
          </a:xfrm>
        </p:grpSpPr>
        <p:sp>
          <p:nvSpPr>
            <p:cNvPr id="23" name="Oval 22"/>
            <p:cNvSpPr/>
            <p:nvPr/>
          </p:nvSpPr>
          <p:spPr>
            <a:xfrm>
              <a:off x="8534400" y="306484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5008695" y="1779516"/>
              <a:ext cx="3601905" cy="1588269"/>
              <a:chOff x="5008695" y="1779516"/>
              <a:chExt cx="3601905" cy="1588269"/>
            </a:xfrm>
          </p:grpSpPr>
          <p:sp>
            <p:nvSpPr>
              <p:cNvPr id="5" name="Rectangle 4"/>
              <p:cNvSpPr/>
              <p:nvPr/>
            </p:nvSpPr>
            <p:spPr>
              <a:xfrm>
                <a:off x="5008695" y="1779516"/>
                <a:ext cx="3601905"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 </a:t>
                </a:r>
                <a:endParaRPr lang="fa-IR" sz="2600" dirty="0">
                  <a:solidFill>
                    <a:schemeClr val="tx2">
                      <a:lumMod val="75000"/>
                    </a:schemeClr>
                  </a:solidFill>
                  <a:cs typeface="Adobe Arabic" panose="02040503050201020203"/>
                </a:endParaRPr>
              </a:p>
            </p:txBody>
          </p:sp>
          <p:sp>
            <p:nvSpPr>
              <p:cNvPr id="6" name="Rectangle 5"/>
              <p:cNvSpPr/>
              <p:nvPr/>
            </p:nvSpPr>
            <p:spPr>
              <a:xfrm>
                <a:off x="7124296" y="2354817"/>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sp>
            <p:nvSpPr>
              <p:cNvPr id="19" name="Rectangle 18"/>
              <p:cNvSpPr/>
              <p:nvPr/>
            </p:nvSpPr>
            <p:spPr>
              <a:xfrm>
                <a:off x="6410916" y="2875342"/>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grpSp>
      <p:grpSp>
        <p:nvGrpSpPr>
          <p:cNvPr id="7" name="Group 6"/>
          <p:cNvGrpSpPr/>
          <p:nvPr/>
        </p:nvGrpSpPr>
        <p:grpSpPr>
          <a:xfrm>
            <a:off x="5507609" y="3507627"/>
            <a:ext cx="3026791" cy="1185951"/>
            <a:chOff x="5507609" y="3507627"/>
            <a:chExt cx="3026791" cy="1185951"/>
          </a:xfrm>
        </p:grpSpPr>
        <p:sp>
          <p:nvSpPr>
            <p:cNvPr id="22" name="Rectangle 21"/>
            <p:cNvSpPr/>
            <p:nvPr/>
          </p:nvSpPr>
          <p:spPr>
            <a:xfrm>
              <a:off x="5868286" y="3507627"/>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علم و معلومات </a:t>
              </a:r>
            </a:p>
          </p:txBody>
        </p:sp>
        <p:sp>
          <p:nvSpPr>
            <p:cNvPr id="27" name="Rectangle 26"/>
            <p:cNvSpPr/>
            <p:nvPr/>
          </p:nvSpPr>
          <p:spPr>
            <a:xfrm>
              <a:off x="5507609" y="4201135"/>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sp>
        <p:nvSpPr>
          <p:cNvPr id="10" name="Rectangle 9"/>
          <p:cNvSpPr/>
          <p:nvPr/>
        </p:nvSpPr>
        <p:spPr>
          <a:xfrm>
            <a:off x="647296" y="2646242"/>
            <a:ext cx="6324600" cy="1366528"/>
          </a:xfrm>
          <a:prstGeom prst="rect">
            <a:avLst/>
          </a:prstGeom>
        </p:spPr>
        <p:txBody>
          <a:bodyPr wrap="square">
            <a:spAutoFit/>
          </a:bodyPr>
          <a:lstStyle/>
          <a:p>
            <a:pPr algn="r">
              <a:lnSpc>
                <a:spcPct val="115000"/>
              </a:lnSpc>
            </a:pP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در صورتی که فرد در مورد امری تجربه لازم را ندارد، لازم است از افراد با تجربه مشورت بگیرد. به این ترتیب نقص خود را با علم دیگران تکمیل خواهد کرد.</a:t>
            </a:r>
            <a:endParaRPr lang="en-US"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50401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104 -0.00116 L -0.00156 -0.09259 " pathEditMode="relative" rAng="0" ptsTypes="AA">
                                      <p:cBhvr>
                                        <p:cTn id="6" dur="2000" fill="hold"/>
                                        <p:tgtEl>
                                          <p:spTgt spid="8"/>
                                        </p:tgtEl>
                                        <p:attrNameLst>
                                          <p:attrName>ppt_x</p:attrName>
                                          <p:attrName>ppt_y</p:attrName>
                                        </p:attrNameLst>
                                      </p:cBhvr>
                                      <p:rCtr x="-35" y="-45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66667E-6 3.33333E-6 L 0.00017 0.16342 " pathEditMode="relative" rAng="0" ptsTypes="AA">
                                      <p:cBhvr>
                                        <p:cTn id="10" dur="2000" fill="hold"/>
                                        <p:tgtEl>
                                          <p:spTgt spid="7"/>
                                        </p:tgtEl>
                                        <p:attrNameLst>
                                          <p:attrName>ppt_x</p:attrName>
                                          <p:attrName>ppt_y</p:attrName>
                                        </p:attrNameLst>
                                      </p:cBhvr>
                                      <p:rCtr x="0" y="8171"/>
                                    </p:animMotion>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grpSp>
        <p:nvGrpSpPr>
          <p:cNvPr id="3" name="Group 2"/>
          <p:cNvGrpSpPr/>
          <p:nvPr/>
        </p:nvGrpSpPr>
        <p:grpSpPr>
          <a:xfrm>
            <a:off x="4904647" y="1862374"/>
            <a:ext cx="3782153" cy="2137696"/>
            <a:chOff x="4904647" y="1862374"/>
            <a:chExt cx="3782153" cy="2137696"/>
          </a:xfrm>
        </p:grpSpPr>
        <p:sp>
          <p:nvSpPr>
            <p:cNvPr id="23" name="Oval 22"/>
            <p:cNvSpPr/>
            <p:nvPr/>
          </p:nvSpPr>
          <p:spPr>
            <a:xfrm>
              <a:off x="8534400" y="367764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904647" y="1862374"/>
              <a:ext cx="3648161" cy="1589278"/>
              <a:chOff x="4904647" y="1862374"/>
              <a:chExt cx="3648161" cy="1589278"/>
            </a:xfrm>
          </p:grpSpPr>
          <p:sp>
            <p:nvSpPr>
              <p:cNvPr id="5" name="Rectangle 4"/>
              <p:cNvSpPr/>
              <p:nvPr/>
            </p:nvSpPr>
            <p:spPr>
              <a:xfrm>
                <a:off x="4904647" y="1862374"/>
                <a:ext cx="3601905"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 </a:t>
                </a:r>
                <a:endParaRPr lang="fa-IR" sz="2600" dirty="0">
                  <a:solidFill>
                    <a:schemeClr val="tx2">
                      <a:lumMod val="75000"/>
                    </a:schemeClr>
                  </a:solidFill>
                  <a:cs typeface="Adobe Arabic" panose="02040503050201020203"/>
                </a:endParaRPr>
              </a:p>
            </p:txBody>
          </p:sp>
          <p:sp>
            <p:nvSpPr>
              <p:cNvPr id="6" name="Rectangle 5"/>
              <p:cNvSpPr/>
              <p:nvPr/>
            </p:nvSpPr>
            <p:spPr>
              <a:xfrm>
                <a:off x="7066504" y="2354817"/>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sp>
            <p:nvSpPr>
              <p:cNvPr id="19" name="Rectangle 18"/>
              <p:cNvSpPr/>
              <p:nvPr/>
            </p:nvSpPr>
            <p:spPr>
              <a:xfrm>
                <a:off x="6353124" y="2959209"/>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sp>
          <p:nvSpPr>
            <p:cNvPr id="22" name="Rectangle 21"/>
            <p:cNvSpPr/>
            <p:nvPr/>
          </p:nvSpPr>
          <p:spPr>
            <a:xfrm>
              <a:off x="5868286" y="3507627"/>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علم و معلومات </a:t>
              </a:r>
            </a:p>
          </p:txBody>
        </p:sp>
      </p:grpSp>
      <p:sp>
        <p:nvSpPr>
          <p:cNvPr id="27" name="Rectangle 26"/>
          <p:cNvSpPr/>
          <p:nvPr/>
        </p:nvSpPr>
        <p:spPr>
          <a:xfrm>
            <a:off x="5507609" y="4201135"/>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4" name="Rectangle 3"/>
          <p:cNvSpPr/>
          <p:nvPr/>
        </p:nvSpPr>
        <p:spPr>
          <a:xfrm>
            <a:off x="523954" y="3149456"/>
            <a:ext cx="6324600" cy="2308324"/>
          </a:xfrm>
          <a:prstGeom prst="rect">
            <a:avLst/>
          </a:prstGeom>
        </p:spPr>
        <p:txBody>
          <a:bodyPr wrap="square">
            <a:spAutoFit/>
          </a:bodyPr>
          <a:lstStyle/>
          <a:p>
            <a:pPr algn="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برخی از معلوماتی که می‌تواند انسان را در مواقع خیرشناسی و خیرگزینی یاری دهد، </a:t>
            </a:r>
            <a:r>
              <a:rPr lang="fa-IR" sz="2400" dirty="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معلوماتی است که خداوند در قرآن دستور به علم آن داده است.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این معلومات مجموعه‌ای از دانستنی‌های ضروری است که موجب بارور شدن معرفت</a:t>
            </a:r>
          </a:p>
          <a:p>
            <a:pPr algn="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و افزایش قدرت تفصیل، ترجیح و به ویژه تعیین در فرد می‌شود.</a:t>
            </a:r>
            <a:endParaRPr lang="en-US" sz="24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990800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4.81481E-6 L 0.00312 -0.16087 " pathEditMode="relative" rAng="0" ptsTypes="AA">
                                      <p:cBhvr>
                                        <p:cTn id="6" dur="2000" fill="hold"/>
                                        <p:tgtEl>
                                          <p:spTgt spid="3"/>
                                        </p:tgtEl>
                                        <p:attrNameLst>
                                          <p:attrName>ppt_x</p:attrName>
                                          <p:attrName>ppt_y</p:attrName>
                                        </p:attrNameLst>
                                      </p:cBhvr>
                                      <p:rCtr x="156" y="-80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25 E" pathEditMode="relative" ptsTypes="">
                                      <p:cBhvr>
                                        <p:cTn id="10" dur="2000" fill="hold"/>
                                        <p:tgtEl>
                                          <p:spTgt spid="27"/>
                                        </p:tgtEl>
                                        <p:attrNameLst>
                                          <p:attrName>ppt_x</p:attrName>
                                          <p:attrName>ppt_y</p:attrName>
                                        </p:attrNameLst>
                                      </p:cBhvr>
                                    </p:animMotion>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3352800" y="-1503"/>
            <a:ext cx="2412999"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عوامل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مؤثر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r>
              <a:rPr lang="en-US" sz="2600" dirty="0">
                <a:solidFill>
                  <a:schemeClr val="accent1">
                    <a:lumMod val="75000"/>
                  </a:schemeClr>
                </a:solidFill>
                <a:cs typeface="Adobe Arabic" panose="02040503050201020203"/>
              </a:rPr>
              <a:t> </a:t>
            </a:r>
            <a:endParaRPr lang="fa-IR" sz="2600" dirty="0">
              <a:solidFill>
                <a:schemeClr val="accent1">
                  <a:lumMod val="75000"/>
                </a:schemeClr>
              </a:solidFill>
              <a:cs typeface="Adobe Arabic" panose="02040503050201020203"/>
            </a:endParaRPr>
          </a:p>
        </p:txBody>
      </p:sp>
      <p:grpSp>
        <p:nvGrpSpPr>
          <p:cNvPr id="7" name="Group 6"/>
          <p:cNvGrpSpPr/>
          <p:nvPr/>
        </p:nvGrpSpPr>
        <p:grpSpPr>
          <a:xfrm>
            <a:off x="4904647" y="1820812"/>
            <a:ext cx="3782153" cy="2872766"/>
            <a:chOff x="4904647" y="1820812"/>
            <a:chExt cx="3782153" cy="2872766"/>
          </a:xfrm>
        </p:grpSpPr>
        <p:grpSp>
          <p:nvGrpSpPr>
            <p:cNvPr id="3" name="Group 2"/>
            <p:cNvGrpSpPr/>
            <p:nvPr/>
          </p:nvGrpSpPr>
          <p:grpSpPr>
            <a:xfrm>
              <a:off x="4904647" y="1820812"/>
              <a:ext cx="3782153" cy="2702744"/>
              <a:chOff x="4904647" y="1820812"/>
              <a:chExt cx="3782153" cy="2702744"/>
            </a:xfrm>
          </p:grpSpPr>
          <p:sp>
            <p:nvSpPr>
              <p:cNvPr id="23" name="Oval 22"/>
              <p:cNvSpPr/>
              <p:nvPr/>
            </p:nvSpPr>
            <p:spPr>
              <a:xfrm>
                <a:off x="8534400" y="437115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904647" y="1820812"/>
                <a:ext cx="3648161" cy="1611922"/>
                <a:chOff x="4904647" y="1820812"/>
                <a:chExt cx="3648161" cy="1611922"/>
              </a:xfrm>
            </p:grpSpPr>
            <p:sp>
              <p:nvSpPr>
                <p:cNvPr id="5" name="Rectangle 4"/>
                <p:cNvSpPr/>
                <p:nvPr/>
              </p:nvSpPr>
              <p:spPr>
                <a:xfrm>
                  <a:off x="4904647" y="1820812"/>
                  <a:ext cx="3601905" cy="492443"/>
                </a:xfrm>
                <a:prstGeom prst="rect">
                  <a:avLst/>
                </a:prstGeom>
              </p:spPr>
              <p:txBody>
                <a:bodyPr wrap="squar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 ادراک‌های </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شنیداری</a:t>
                  </a:r>
                  <a:r>
                    <a:rPr lang="fa-IR" sz="2600" dirty="0" smtClean="0">
                      <a:solidFill>
                        <a:srgbClr val="0070C0"/>
                      </a:solidFill>
                      <a:latin typeface="Calibri" panose="020F0502020204030204" pitchFamily="34" charset="0"/>
                      <a:ea typeface="Calibri" panose="020F0502020204030204" pitchFamily="34" charset="0"/>
                      <a:cs typeface="Adobe Arabic" panose="02040503050201020203"/>
                    </a:rPr>
                    <a:t> </a:t>
                  </a:r>
                  <a:endParaRPr lang="fa-IR" sz="2600" dirty="0">
                    <a:solidFill>
                      <a:srgbClr val="0070C0"/>
                    </a:solidFill>
                    <a:cs typeface="Adobe Arabic" panose="02040503050201020203"/>
                  </a:endParaRPr>
                </a:p>
              </p:txBody>
            </p:sp>
            <p:sp>
              <p:nvSpPr>
                <p:cNvPr id="6" name="Rectangle 5"/>
                <p:cNvSpPr/>
                <p:nvPr/>
              </p:nvSpPr>
              <p:spPr>
                <a:xfrm>
                  <a:off x="7066504" y="2354817"/>
                  <a:ext cx="1486304" cy="492443"/>
                </a:xfrm>
                <a:prstGeom prst="rect">
                  <a:avLst/>
                </a:prstGeom>
              </p:spPr>
              <p:txBody>
                <a:bodyPr wrap="none">
                  <a:spAutoFit/>
                </a:bodyPr>
                <a:lstStyle/>
                <a:p>
                  <a:r>
                    <a:rPr lang="fa-IR" sz="26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 تقویت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ادب </a:t>
                  </a:r>
                </a:p>
              </p:txBody>
            </p:sp>
            <p:sp>
              <p:nvSpPr>
                <p:cNvPr id="19" name="Rectangle 18"/>
                <p:cNvSpPr/>
                <p:nvPr/>
              </p:nvSpPr>
              <p:spPr>
                <a:xfrm>
                  <a:off x="6410916" y="2940291"/>
                  <a:ext cx="2123484" cy="492443"/>
                </a:xfrm>
                <a:prstGeom prst="rect">
                  <a:avLst/>
                </a:prstGeom>
              </p:spPr>
              <p:txBody>
                <a:bodyPr wrap="squar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a:t>
                  </a:r>
                  <a:r>
                    <a:rPr lang="ar-SA" sz="2600" dirty="0">
                      <a:solidFill>
                        <a:srgbClr val="0070C0"/>
                      </a:solidFill>
                      <a:latin typeface="Calibri" panose="020F0502020204030204" pitchFamily="34" charset="0"/>
                      <a:ea typeface="Calibri" panose="020F0502020204030204" pitchFamily="34" charset="0"/>
                      <a:cs typeface="Adobe Arabic" panose="02040503050201020203"/>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تجارب</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sp>
            <p:nvSpPr>
              <p:cNvPr id="22" name="Rectangle 21"/>
              <p:cNvSpPr/>
              <p:nvPr/>
            </p:nvSpPr>
            <p:spPr>
              <a:xfrm>
                <a:off x="5868286" y="3507627"/>
                <a:ext cx="2666114" cy="492443"/>
              </a:xfrm>
              <a:prstGeom prst="rect">
                <a:avLst/>
              </a:prstGeom>
            </p:spPr>
            <p:txBody>
              <a:bodyPr wrap="none">
                <a:spAutoFit/>
              </a:bodyPr>
              <a:lstStyle/>
              <a:p>
                <a:pPr>
                  <a:spcBef>
                    <a:spcPts val="1200"/>
                  </a:spcBef>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a:t>
                </a:r>
                <a:r>
                  <a:rPr lang="fa-IR" sz="2600" dirty="0">
                    <a:solidFill>
                      <a:srgbClr val="0070C0"/>
                    </a:solidFill>
                    <a:latin typeface="Calibri" panose="020F0502020204030204" pitchFamily="34" charset="0"/>
                    <a:ea typeface="Calibri" panose="020F0502020204030204" pitchFamily="34"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علم</a:t>
                </a:r>
                <a:r>
                  <a:rPr lang="fa-IR" sz="2600" dirty="0">
                    <a:solidFill>
                      <a:srgbClr val="0070C0"/>
                    </a:solidFill>
                    <a:latin typeface="Calibri" panose="020F0502020204030204" pitchFamily="34" charset="0"/>
                    <a:ea typeface="Calibri" panose="020F0502020204030204" pitchFamily="34"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و</a:t>
                </a:r>
                <a:r>
                  <a:rPr lang="fa-IR" sz="2600" dirty="0">
                    <a:solidFill>
                      <a:srgbClr val="0070C0"/>
                    </a:solidFill>
                    <a:latin typeface="Calibri" panose="020F0502020204030204" pitchFamily="34" charset="0"/>
                    <a:ea typeface="Calibri" panose="020F0502020204030204" pitchFamily="34"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معلومات </a:t>
                </a:r>
              </a:p>
            </p:txBody>
          </p:sp>
        </p:grpSp>
        <p:sp>
          <p:nvSpPr>
            <p:cNvPr id="27" name="Rectangle 26"/>
            <p:cNvSpPr/>
            <p:nvPr/>
          </p:nvSpPr>
          <p:spPr>
            <a:xfrm>
              <a:off x="5507609" y="4201135"/>
              <a:ext cx="3026791" cy="492443"/>
            </a:xfrm>
            <a:prstGeom prst="rect">
              <a:avLst/>
            </a:prstGeom>
          </p:spPr>
          <p:txBody>
            <a:bodyPr wrap="none">
              <a:spAutoFit/>
            </a:bodyPr>
            <a:lstStyle/>
            <a:p>
              <a:pPr>
                <a:spcBef>
                  <a:spcPts val="1200"/>
                </a:spcBef>
              </a:pP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تقویت</a:t>
              </a:r>
              <a:r>
                <a:rPr lang="ar-SA" sz="2600" dirty="0">
                  <a:solidFill>
                    <a:srgbClr val="0070C0"/>
                  </a:solidFill>
                  <a:latin typeface="Calibri" panose="020F0502020204030204" pitchFamily="34" charset="0"/>
                  <a:ea typeface="Calibri" panose="020F0502020204030204" pitchFamily="34" charset="0"/>
                  <a:cs typeface="Adobe Arabic" panose="02040503050201020203"/>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ادراک‌های</a:t>
              </a:r>
              <a:r>
                <a:rPr lang="ar-SA" sz="2600" dirty="0">
                  <a:solidFill>
                    <a:srgbClr val="0070C0"/>
                  </a:solidFill>
                  <a:latin typeface="Calibri" panose="020F0502020204030204" pitchFamily="34" charset="0"/>
                  <a:ea typeface="Calibri" panose="020F0502020204030204" pitchFamily="34" charset="0"/>
                  <a:cs typeface="Adobe Arabic" panose="02040503050201020203"/>
                </a:rPr>
                <a:t> </a:t>
              </a:r>
              <a:r>
                <a:rPr lang="ar-SA"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بصری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grpSp>
      <p:grpSp>
        <p:nvGrpSpPr>
          <p:cNvPr id="39" name="Group 38"/>
          <p:cNvGrpSpPr/>
          <p:nvPr/>
        </p:nvGrpSpPr>
        <p:grpSpPr>
          <a:xfrm>
            <a:off x="-81940" y="4173170"/>
            <a:ext cx="8663358" cy="2003075"/>
            <a:chOff x="-457200" y="4400055"/>
            <a:chExt cx="8663358" cy="2003075"/>
          </a:xfrm>
        </p:grpSpPr>
        <p:cxnSp>
          <p:nvCxnSpPr>
            <p:cNvPr id="31" name="Straight Arrow Connector 30"/>
            <p:cNvCxnSpPr>
              <a:endCxn id="34" idx="3"/>
            </p:cNvCxnSpPr>
            <p:nvPr/>
          </p:nvCxnSpPr>
          <p:spPr>
            <a:xfrm flipH="1">
              <a:off x="5595806" y="5369747"/>
              <a:ext cx="391206" cy="2664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18" name="Group 17"/>
            <p:cNvGrpSpPr/>
            <p:nvPr/>
          </p:nvGrpSpPr>
          <p:grpSpPr>
            <a:xfrm>
              <a:off x="-457200" y="4400055"/>
              <a:ext cx="8663358" cy="2003075"/>
              <a:chOff x="-403390" y="4385340"/>
              <a:chExt cx="8663358" cy="2003075"/>
            </a:xfrm>
          </p:grpSpPr>
          <p:grpSp>
            <p:nvGrpSpPr>
              <p:cNvPr id="14" name="Group 13"/>
              <p:cNvGrpSpPr/>
              <p:nvPr/>
            </p:nvGrpSpPr>
            <p:grpSpPr>
              <a:xfrm>
                <a:off x="-403390" y="4766645"/>
                <a:ext cx="8663358" cy="1621770"/>
                <a:chOff x="-403390" y="4766645"/>
                <a:chExt cx="8663358" cy="1621770"/>
              </a:xfrm>
            </p:grpSpPr>
            <p:sp>
              <p:nvSpPr>
                <p:cNvPr id="21" name="Rectangle 20"/>
                <p:cNvSpPr/>
                <p:nvPr/>
              </p:nvSpPr>
              <p:spPr>
                <a:xfrm>
                  <a:off x="6098800" y="5115643"/>
                  <a:ext cx="2161168" cy="892552"/>
                </a:xfrm>
                <a:prstGeom prst="rect">
                  <a:avLst/>
                </a:prstGeom>
              </p:spPr>
              <p:txBody>
                <a:bodyPr wrap="none">
                  <a:spAutoFit/>
                </a:bodyPr>
                <a:lstStyle/>
                <a:p>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تعابیر</a:t>
                  </a:r>
                  <a:r>
                    <a:rPr lang="fa-IR" sz="2200" b="1" dirty="0">
                      <a:solidFill>
                        <a:srgbClr val="0070C0"/>
                      </a:solidFill>
                      <a:cs typeface="Adobe Arabic" panose="02040503050201020203"/>
                    </a:rPr>
                    <a:t>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مختلف</a:t>
                  </a:r>
                  <a:r>
                    <a:rPr lang="fa-IR" sz="2200" b="1" dirty="0">
                      <a:solidFill>
                        <a:srgbClr val="0070C0"/>
                      </a:solidFill>
                      <a:cs typeface="Adobe Arabic" panose="02040503050201020203"/>
                    </a:rPr>
                    <a:t>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قرآن</a:t>
                  </a:r>
                </a:p>
                <a:p>
                  <a:pPr algn="ctr"/>
                  <a:r>
                    <a:rPr lang="fa-IR" sz="2200" b="1" dirty="0" smtClean="0">
                      <a:solidFill>
                        <a:srgbClr val="0070C0"/>
                      </a:solidFill>
                      <a:cs typeface="Adobe Arabic" panose="02040503050201020203"/>
                    </a:rPr>
                    <a:t>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برای</a:t>
                  </a:r>
                  <a:r>
                    <a:rPr lang="fa-IR" sz="2200" b="1" dirty="0">
                      <a:solidFill>
                        <a:srgbClr val="0070C0"/>
                      </a:solidFill>
                      <a:cs typeface="Adobe Arabic" panose="02040503050201020203"/>
                    </a:rPr>
                    <a:t> </a:t>
                  </a:r>
                  <a:r>
                    <a:rPr lang="fa-IR" sz="2600" b="1"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مشاهده</a:t>
                  </a:r>
                </a:p>
              </p:txBody>
            </p:sp>
            <p:cxnSp>
              <p:nvCxnSpPr>
                <p:cNvPr id="28" name="Straight Arrow Connector 27"/>
                <p:cNvCxnSpPr/>
                <p:nvPr/>
              </p:nvCxnSpPr>
              <p:spPr>
                <a:xfrm flipH="1" flipV="1">
                  <a:off x="5765799" y="4917817"/>
                  <a:ext cx="319067" cy="39565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H="1" flipV="1">
                  <a:off x="5725163" y="5183222"/>
                  <a:ext cx="315659" cy="11364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flipH="1">
                  <a:off x="5737919" y="5468620"/>
                  <a:ext cx="330890" cy="20387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Rectangle 32"/>
                <p:cNvSpPr/>
                <p:nvPr/>
              </p:nvSpPr>
              <p:spPr>
                <a:xfrm>
                  <a:off x="1394050" y="4766645"/>
                  <a:ext cx="4310795" cy="523285"/>
                </a:xfrm>
                <a:prstGeom prst="rect">
                  <a:avLst/>
                </a:prstGeom>
              </p:spPr>
              <p:txBody>
                <a:bodyPr wrap="none">
                  <a:spAutoFit/>
                </a:bodyPr>
                <a:lstStyle/>
                <a:p>
                  <a:pPr>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مرتبه 2: رؤیت ( مراتب مشاهده کننده)</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4" name="Rectangle 33"/>
                <p:cNvSpPr/>
                <p:nvPr/>
              </p:nvSpPr>
              <p:spPr>
                <a:xfrm>
                  <a:off x="1923916" y="5120031"/>
                  <a:ext cx="3725700" cy="523285"/>
                </a:xfrm>
                <a:prstGeom prst="rect">
                  <a:avLst/>
                </a:prstGeom>
              </p:spPr>
              <p:txBody>
                <a:bodyPr wrap="none">
                  <a:spAutoFit/>
                </a:bodyPr>
                <a:lstStyle/>
                <a:p>
                  <a:pPr>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مرتبه 3: بصیرت (ابزار مشاهده)</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5" name="Rectangle 34"/>
                <p:cNvSpPr/>
                <p:nvPr/>
              </p:nvSpPr>
              <p:spPr>
                <a:xfrm>
                  <a:off x="-403390" y="5449885"/>
                  <a:ext cx="6222999" cy="523285"/>
                </a:xfrm>
                <a:prstGeom prst="rect">
                  <a:avLst/>
                </a:prstGeom>
              </p:spPr>
              <p:txBody>
                <a:bodyPr wrap="square">
                  <a:spAutoFit/>
                </a:bodyPr>
                <a:lstStyle/>
                <a:p>
                  <a:pPr>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مرتبه 4: حضور و ذکر ( قدرت حفظ و ضبط مشاهدات)</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36" name="Rectangle 35"/>
                <p:cNvSpPr/>
                <p:nvPr/>
              </p:nvSpPr>
              <p:spPr>
                <a:xfrm>
                  <a:off x="1157681" y="5835956"/>
                  <a:ext cx="4767651" cy="552459"/>
                </a:xfrm>
                <a:prstGeom prst="rect">
                  <a:avLst/>
                </a:prstGeom>
              </p:spPr>
              <p:txBody>
                <a:bodyPr wrap="none">
                  <a:spAutoFit/>
                </a:bodyPr>
                <a:lstStyle/>
                <a:p>
                  <a:pPr>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مرتبه</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5</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شهود</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و</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شهادت</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(مشاهده</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مشاهده)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cxnSp>
              <p:nvCxnSpPr>
                <p:cNvPr id="37" name="Straight Arrow Connector 36"/>
                <p:cNvCxnSpPr>
                  <a:endCxn id="36" idx="3"/>
                </p:cNvCxnSpPr>
                <p:nvPr/>
              </p:nvCxnSpPr>
              <p:spPr>
                <a:xfrm flipH="1">
                  <a:off x="5925332" y="5386267"/>
                  <a:ext cx="192778" cy="7259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
            <p:nvSpPr>
              <p:cNvPr id="9" name="Rectangle 8"/>
              <p:cNvSpPr/>
              <p:nvPr/>
            </p:nvSpPr>
            <p:spPr>
              <a:xfrm>
                <a:off x="2219689" y="4385340"/>
                <a:ext cx="3510898" cy="492443"/>
              </a:xfrm>
              <a:prstGeom prst="rect">
                <a:avLst/>
              </a:prstGeom>
            </p:spPr>
            <p:txBody>
              <a:bodyPr wrap="none">
                <a:spAutoFit/>
              </a:bodyPr>
              <a:lstStyle/>
              <a:p>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مرتبه</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1:</a:t>
                </a:r>
                <a:r>
                  <a:rPr lang="fa-IR" sz="2600" dirty="0" smtClean="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نظر</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(فرآیند</a:t>
                </a:r>
                <a:r>
                  <a:rPr lang="fa-IR" sz="2600" dirty="0">
                    <a:solidFill>
                      <a:srgbClr val="0070C0"/>
                    </a:solidFill>
                    <a:latin typeface="Times New Roman" panose="02020603050405020304" pitchFamily="18" charset="0"/>
                    <a:ea typeface="Times New Roman" panose="02020603050405020304" pitchFamily="18" charset="0"/>
                    <a:cs typeface="Adobe Arabic" panose="02040503050201020203"/>
                  </a:rPr>
                  <a:t> </a:t>
                </a:r>
                <a:r>
                  <a:rPr lang="fa-IR" sz="26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موضوع)</a:t>
                </a:r>
              </a:p>
            </p:txBody>
          </p:sp>
        </p:grpSp>
      </p:grpSp>
      <p:sp>
        <p:nvSpPr>
          <p:cNvPr id="38" name="Right Arrow 3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46626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0 L 0.00121 -0.1331 " pathEditMode="relative" rAng="0" ptsTypes="AA">
                                      <p:cBhvr>
                                        <p:cTn id="6" dur="2000" fill="hold"/>
                                        <p:tgtEl>
                                          <p:spTgt spid="7"/>
                                        </p:tgtEl>
                                        <p:attrNameLst>
                                          <p:attrName>ppt_x</p:attrName>
                                          <p:attrName>ppt_y</p:attrName>
                                        </p:attrNameLst>
                                      </p:cBhvr>
                                      <p:rCtr x="52" y="-6667"/>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4248695" y="-1503"/>
            <a:ext cx="151710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en-US" sz="2600" dirty="0" err="1">
                <a:solidFill>
                  <a:schemeClr val="accent1">
                    <a:lumMod val="75000"/>
                  </a:schemeClr>
                </a:solidFill>
                <a:cs typeface="Adobe Arabic" panose="02040503050201020203"/>
              </a:rPr>
              <a:t>مراتب</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en-US" sz="2600" dirty="0">
              <a:solidFill>
                <a:schemeClr val="accent1">
                  <a:lumMod val="75000"/>
                </a:schemeClr>
              </a:solidFill>
              <a:latin typeface="Adobe Arabic" pitchFamily="18" charset="-78"/>
              <a:cs typeface="Adobe Arabic" panose="02040503050201020203"/>
            </a:endParaRPr>
          </a:p>
        </p:txBody>
      </p:sp>
      <p:sp>
        <p:nvSpPr>
          <p:cNvPr id="4" name="Rectangle 3"/>
          <p:cNvSpPr/>
          <p:nvPr/>
        </p:nvSpPr>
        <p:spPr>
          <a:xfrm>
            <a:off x="76200" y="313879"/>
            <a:ext cx="8610599" cy="1012585"/>
          </a:xfrm>
          <a:prstGeom prst="rect">
            <a:avLst/>
          </a:prstGeom>
        </p:spPr>
        <p:txBody>
          <a:bodyPr wrap="square">
            <a:spAutoFit/>
          </a:bodyPr>
          <a:lstStyle/>
          <a:p>
            <a:pPr algn="r">
              <a:lnSpc>
                <a:spcPct val="115000"/>
              </a:lnSpc>
            </a:pP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a:p>
            <a:pPr algn="r">
              <a:lnSpc>
                <a:spcPct val="115000"/>
              </a:lnSpc>
            </a:pP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بر اساس مراتب ادراکات </a:t>
            </a:r>
            <a:r>
              <a:rPr lang="fa-IR"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بصری، تبیین قدرت تعیین در </a:t>
            </a: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مراتب </a:t>
            </a:r>
            <a:r>
              <a:rPr lang="fa-IR"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زیر: </a:t>
            </a:r>
            <a:endParaRPr lang="en-US" sz="2600" dirty="0">
              <a:solidFill>
                <a:schemeClr val="tx2">
                  <a:lumMod val="75000"/>
                </a:schemeClr>
              </a:solidFill>
              <a:latin typeface="Calibri" panose="020F0502020204030204" pitchFamily="34" charset="0"/>
              <a:ea typeface="Calibri" panose="020F0502020204030204" pitchFamily="34" charset="0"/>
              <a:cs typeface="Adobe Arabic" panose="02040503050201020203"/>
            </a:endParaRPr>
          </a:p>
        </p:txBody>
      </p:sp>
      <p:sp>
        <p:nvSpPr>
          <p:cNvPr id="8" name="Rectangle 7"/>
          <p:cNvSpPr/>
          <p:nvPr/>
        </p:nvSpPr>
        <p:spPr>
          <a:xfrm>
            <a:off x="5299900" y="1592687"/>
            <a:ext cx="3158300" cy="5189113"/>
          </a:xfrm>
          <a:prstGeom prst="rect">
            <a:avLst/>
          </a:prstGeom>
        </p:spPr>
        <p:txBody>
          <a:bodyPr wrap="none">
            <a:spAutoFit/>
          </a:bodyPr>
          <a:lstStyle/>
          <a:p>
            <a:pPr algn="r">
              <a:lnSpc>
                <a:spcPct val="115000"/>
              </a:lnSpc>
            </a:pPr>
            <a:r>
              <a:rPr lang="fa-IR" sz="2400" b="1"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1. </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خطی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و فرایندی: </a:t>
            </a:r>
            <a:endParaRPr lang="en-US"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endParaRPr lang="fa-IR" sz="2400" dirty="0" smtClean="0">
              <a:solidFill>
                <a:srgbClr val="0070C0"/>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r>
              <a:rPr lang="fa-IR" sz="2400" b="1" dirty="0">
                <a:solidFill>
                  <a:schemeClr val="accent6">
                    <a:lumMod val="75000"/>
                  </a:schemeClr>
                </a:solidFill>
                <a:latin typeface="Calibri" panose="020F0502020204030204" pitchFamily="34" charset="0"/>
                <a:ea typeface="Calibri" panose="020F0502020204030204" pitchFamily="34" charset="0"/>
                <a:cs typeface="Adobe Arabic" panose="02040503050201020203"/>
              </a:rPr>
              <a:t>2</a:t>
            </a:r>
            <a:r>
              <a:rPr lang="fa-IR" sz="2400" b="1" dirty="0" smtClean="0">
                <a:solidFill>
                  <a:schemeClr val="accent6">
                    <a:lumMod val="75000"/>
                  </a:schemeClr>
                </a:solidFill>
                <a:latin typeface="Calibri" panose="020F0502020204030204" pitchFamily="34" charset="0"/>
                <a:ea typeface="Calibri" panose="020F0502020204030204" pitchFamily="34" charset="0"/>
                <a:cs typeface="Adobe Arabic" panose="02040503050201020203"/>
              </a:rPr>
              <a:t>. </a:t>
            </a:r>
            <a:r>
              <a:rPr lang="fa-IR" sz="24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تعیین مختصاتی و رأیی</a:t>
            </a:r>
            <a:r>
              <a:rPr lang="fa-IR" sz="24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a:t>
            </a:r>
          </a:p>
          <a:p>
            <a:pPr algn="r">
              <a:lnSpc>
                <a:spcPct val="115000"/>
              </a:lnSpc>
            </a:pPr>
            <a:r>
              <a:rPr lang="fa-IR" sz="2400" dirty="0" smtClean="0">
                <a:solidFill>
                  <a:srgbClr val="0070C0"/>
                </a:solidFill>
                <a:latin typeface="Calibri" panose="020F0502020204030204" pitchFamily="34" charset="0"/>
                <a:ea typeface="Calibri" panose="020F0502020204030204" pitchFamily="34" charset="0"/>
                <a:cs typeface="Adobe Arabic" panose="02040503050201020203"/>
              </a:rPr>
              <a:t> </a:t>
            </a:r>
          </a:p>
          <a:p>
            <a:pPr algn="r">
              <a:lnSpc>
                <a:spcPct val="115000"/>
              </a:lnSpc>
            </a:pPr>
            <a:r>
              <a:rPr lang="fa-IR" sz="2400" dirty="0" smtClean="0">
                <a:solidFill>
                  <a:srgbClr val="0070C0"/>
                </a:solidFill>
                <a:latin typeface="Times New Roman" panose="02020603050405020304" pitchFamily="18" charset="0"/>
                <a:ea typeface="Times New Roman" panose="02020603050405020304" pitchFamily="18" charset="0"/>
                <a:cs typeface="Adobe Arabic" panose="02040503050201020203"/>
              </a:rPr>
              <a:t>‌</a:t>
            </a:r>
            <a:r>
              <a:rPr lang="fa-IR" sz="2400" b="1"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3. </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طولی و ملکوتی</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a:t>
            </a:r>
            <a:endParaRPr lang="en-US"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endParaRPr lang="fa-IR" sz="2400" dirty="0" smtClean="0">
              <a:solidFill>
                <a:srgbClr val="0070C0"/>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r>
              <a:rPr lang="fa-IR" sz="2400" b="1"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4. </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حفظی و ذخیره‌ای</a:t>
            </a:r>
            <a:r>
              <a:rPr lang="fa-IR" sz="2400" dirty="0">
                <a:solidFill>
                  <a:srgbClr val="0070C0"/>
                </a:solidFill>
                <a:latin typeface="Times New Roman" panose="02020603050405020304" pitchFamily="18" charset="0"/>
                <a:ea typeface="Times New Roman" panose="02020603050405020304" pitchFamily="18" charset="0"/>
                <a:cs typeface="Adobe Arabic" panose="02040503050201020203"/>
              </a:rPr>
              <a:t>: </a:t>
            </a:r>
            <a:endParaRPr lang="en-US" sz="2400" dirty="0" smtClean="0">
              <a:solidFill>
                <a:srgbClr val="0070C0"/>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endParaRPr lang="en-US" sz="2400" dirty="0" smtClean="0">
              <a:solidFill>
                <a:srgbClr val="0070C0"/>
              </a:solidFill>
              <a:latin typeface="Calibri" panose="020F0502020204030204" pitchFamily="34" charset="0"/>
              <a:ea typeface="Calibri" panose="020F0502020204030204" pitchFamily="34" charset="0"/>
              <a:cs typeface="Adobe Arabic" panose="02040503050201020203"/>
            </a:endParaRPr>
          </a:p>
          <a:p>
            <a:pPr algn="r">
              <a:lnSpc>
                <a:spcPct val="115000"/>
              </a:lnSpc>
            </a:pPr>
            <a:r>
              <a:rPr lang="fa-IR" sz="2400" b="1" dirty="0" smtClean="0">
                <a:solidFill>
                  <a:schemeClr val="accent6">
                    <a:lumMod val="75000"/>
                  </a:schemeClr>
                </a:solidFill>
                <a:latin typeface="Times New Roman" panose="02020603050405020304" pitchFamily="18" charset="0"/>
                <a:ea typeface="Times New Roman" panose="02020603050405020304" pitchFamily="18" charset="0"/>
                <a:cs typeface="Adobe Arabic" panose="02040503050201020203"/>
              </a:rPr>
              <a:t>5. </a:t>
            </a:r>
            <a:r>
              <a:rPr lang="fa-IR" sz="24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a:t>
            </a:r>
            <a:r>
              <a:rPr lang="fa-IR" sz="24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شهادتی و تضاعفی</a:t>
            </a:r>
            <a:r>
              <a:rPr lang="fa-IR" sz="2400" dirty="0">
                <a:solidFill>
                  <a:srgbClr val="0070C0"/>
                </a:solidFill>
                <a:latin typeface="Times New Roman" panose="02020603050405020304" pitchFamily="18" charset="0"/>
                <a:ea typeface="Times New Roman" panose="02020603050405020304" pitchFamily="18" charset="0"/>
                <a:cs typeface="Adobe Arabic" panose="02040503050201020203"/>
              </a:rPr>
              <a:t>:  </a:t>
            </a:r>
            <a:endParaRPr lang="en-US" sz="2400" dirty="0">
              <a:solidFill>
                <a:srgbClr val="0070C0"/>
              </a:solidFill>
              <a:latin typeface="Calibri" panose="020F0502020204030204" pitchFamily="34" charset="0"/>
              <a:ea typeface="Calibri" panose="020F0502020204030204" pitchFamily="34" charset="0"/>
              <a:cs typeface="Adobe Arabic" panose="02040503050201020203"/>
            </a:endParaRPr>
          </a:p>
          <a:p>
            <a:pPr algn="r">
              <a:lnSpc>
                <a:spcPct val="115000"/>
              </a:lnSpc>
            </a:pPr>
            <a:endParaRPr lang="fa-IR" sz="2400" dirty="0">
              <a:solidFill>
                <a:srgbClr val="0070C0"/>
              </a:solidFill>
              <a:cs typeface="Adobe Arabic" panose="02040503050201020203"/>
            </a:endParaRPr>
          </a:p>
          <a:p>
            <a:pPr algn="r">
              <a:lnSpc>
                <a:spcPct val="115000"/>
              </a:lnSpc>
            </a:pPr>
            <a:endParaRPr lang="fa-IR" sz="2400" dirty="0" smtClean="0">
              <a:solidFill>
                <a:srgbClr val="0070C0"/>
              </a:solidFill>
              <a:latin typeface="Times New Roman" panose="02020603050405020304" pitchFamily="18" charset="0"/>
              <a:ea typeface="Times New Roman" panose="02020603050405020304" pitchFamily="18" charset="0"/>
              <a:cs typeface="Adobe Arabic" panose="02040503050201020203"/>
            </a:endParaRPr>
          </a:p>
          <a:p>
            <a:pPr algn="r">
              <a:lnSpc>
                <a:spcPct val="115000"/>
              </a:lnSpc>
            </a:pPr>
            <a:endParaRPr lang="en-US" sz="2400" dirty="0">
              <a:solidFill>
                <a:srgbClr val="0070C0"/>
              </a:solidFill>
              <a:latin typeface="Calibri" panose="020F0502020204030204" pitchFamily="34" charset="0"/>
              <a:ea typeface="Calibri" panose="020F0502020204030204" pitchFamily="34" charset="0"/>
              <a:cs typeface="Adobe Arabic" panose="02040503050201020203"/>
            </a:endParaRPr>
          </a:p>
        </p:txBody>
      </p:sp>
      <p:sp>
        <p:nvSpPr>
          <p:cNvPr id="24" name="Rectangle 23"/>
          <p:cNvSpPr/>
          <p:nvPr/>
        </p:nvSpPr>
        <p:spPr>
          <a:xfrm>
            <a:off x="698139" y="1696479"/>
            <a:ext cx="5093061" cy="461665"/>
          </a:xfrm>
          <a:prstGeom prst="rect">
            <a:avLst/>
          </a:prstGeom>
        </p:spPr>
        <p:txBody>
          <a:bodyPr wrap="none">
            <a:spAutoFit/>
          </a:bodyPr>
          <a:lstStyle/>
          <a:p>
            <a:r>
              <a:rPr lang="fa-IR" sz="2400" dirty="0" smtClean="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نظر به  </a:t>
            </a:r>
            <a:r>
              <a:rPr lang="fa-IR" sz="2400" u="sng"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فرایند‌های یک موضوع </a:t>
            </a:r>
            <a:r>
              <a:rPr lang="fa-IR"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از مقدمه تا نتیجه </a:t>
            </a:r>
            <a:endParaRPr lang="fa-IR" sz="2400" dirty="0">
              <a:solidFill>
                <a:schemeClr val="accent1">
                  <a:lumMod val="75000"/>
                </a:schemeClr>
              </a:solidFill>
              <a:cs typeface="Adobe Arabic" panose="02040503050201020203"/>
            </a:endParaRPr>
          </a:p>
        </p:txBody>
      </p:sp>
      <p:sp>
        <p:nvSpPr>
          <p:cNvPr id="38" name="Rectangle 37"/>
          <p:cNvSpPr/>
          <p:nvPr/>
        </p:nvSpPr>
        <p:spPr>
          <a:xfrm>
            <a:off x="1838024" y="2504532"/>
            <a:ext cx="3805850" cy="461665"/>
          </a:xfrm>
          <a:prstGeom prst="rect">
            <a:avLst/>
          </a:prstGeom>
        </p:spPr>
        <p:txBody>
          <a:bodyPr wrap="none">
            <a:spAutoFit/>
          </a:bodyPr>
          <a:lstStyle/>
          <a:p>
            <a:r>
              <a:rPr lang="fa-IR" sz="2400" u="sng"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احاطه کلی‌تر</a:t>
            </a:r>
            <a:r>
              <a:rPr lang="fa-IR"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 به موضوع ترجیح‌یافته </a:t>
            </a:r>
          </a:p>
        </p:txBody>
      </p:sp>
      <p:sp>
        <p:nvSpPr>
          <p:cNvPr id="40" name="Rectangle 39"/>
          <p:cNvSpPr/>
          <p:nvPr/>
        </p:nvSpPr>
        <p:spPr>
          <a:xfrm>
            <a:off x="0" y="3283125"/>
            <a:ext cx="5791200" cy="483017"/>
          </a:xfrm>
          <a:prstGeom prst="rect">
            <a:avLst/>
          </a:prstGeom>
        </p:spPr>
        <p:txBody>
          <a:bodyPr wrap="square">
            <a:spAutoFit/>
          </a:bodyPr>
          <a:lstStyle/>
          <a:p>
            <a:pPr algn="r">
              <a:lnSpc>
                <a:spcPct val="115000"/>
              </a:lnSpc>
            </a:pPr>
            <a:r>
              <a:rPr lang="fa-IR" sz="2400" dirty="0" smtClean="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  </a:t>
            </a:r>
            <a:r>
              <a:rPr lang="fa-IR" sz="2400" u="sng"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بینشی عمیق </a:t>
            </a:r>
            <a:r>
              <a:rPr lang="fa-IR"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در نظام </a:t>
            </a:r>
            <a:r>
              <a:rPr lang="fa-IR" sz="2400" dirty="0" smtClean="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طولی </a:t>
            </a:r>
            <a:endParaRPr lang="en-US"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
        <p:nvSpPr>
          <p:cNvPr id="41" name="Rectangle 40"/>
          <p:cNvSpPr/>
          <p:nvPr/>
        </p:nvSpPr>
        <p:spPr>
          <a:xfrm>
            <a:off x="0" y="4154523"/>
            <a:ext cx="5643874" cy="830997"/>
          </a:xfrm>
          <a:prstGeom prst="rect">
            <a:avLst/>
          </a:prstGeom>
        </p:spPr>
        <p:txBody>
          <a:bodyPr wrap="square">
            <a:spAutoFit/>
          </a:bodyPr>
          <a:lstStyle/>
          <a:p>
            <a:pPr algn="r"/>
            <a:r>
              <a:rPr lang="fa-IR"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بهره‌مندی از ذخایر موجود فطری در هر تعیین و اضافه کردن به این ذخایر پس از هر تعیین </a:t>
            </a:r>
          </a:p>
        </p:txBody>
      </p:sp>
      <p:sp>
        <p:nvSpPr>
          <p:cNvPr id="42" name="Rectangle 41"/>
          <p:cNvSpPr/>
          <p:nvPr/>
        </p:nvSpPr>
        <p:spPr>
          <a:xfrm>
            <a:off x="106232" y="5058069"/>
            <a:ext cx="5431409" cy="461665"/>
          </a:xfrm>
          <a:prstGeom prst="rect">
            <a:avLst/>
          </a:prstGeom>
        </p:spPr>
        <p:txBody>
          <a:bodyPr wrap="square">
            <a:spAutoFit/>
          </a:bodyPr>
          <a:lstStyle/>
          <a:p>
            <a:pPr algn="r"/>
            <a:r>
              <a:rPr lang="fa-IR" sz="2400" dirty="0">
                <a:solidFill>
                  <a:schemeClr val="accent1">
                    <a:lumMod val="75000"/>
                  </a:schemeClr>
                </a:solidFill>
                <a:latin typeface="Times New Roman" panose="02020603050405020304" pitchFamily="18" charset="0"/>
                <a:ea typeface="Times New Roman" panose="02020603050405020304" pitchFamily="18" charset="0"/>
                <a:cs typeface="Adobe Arabic" panose="02040503050201020203"/>
              </a:rPr>
              <a:t>نظارت بر تعیین و ارزیابی آن و داشتن تعیین دوباره </a:t>
            </a:r>
          </a:p>
        </p:txBody>
      </p:sp>
      <p:sp>
        <p:nvSpPr>
          <p:cNvPr id="43" name="Oval 42"/>
          <p:cNvSpPr/>
          <p:nvPr/>
        </p:nvSpPr>
        <p:spPr>
          <a:xfrm>
            <a:off x="8686800" y="965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159913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right)">
                                      <p:cBhvr>
                                        <p:cTn id="18" dur="500"/>
                                        <p:tgtEl>
                                          <p:spTgt spid="8">
                                            <p:txEl>
                                              <p:pRg st="0" end="0"/>
                                            </p:txEl>
                                          </p:spTgt>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right)">
                                      <p:cBhvr>
                                        <p:cTn id="22" dur="500"/>
                                        <p:tgtEl>
                                          <p:spTgt spid="8">
                                            <p:txEl>
                                              <p:pRg st="2" end="2"/>
                                            </p:txEl>
                                          </p:spTgt>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wipe(right)">
                                      <p:cBhvr>
                                        <p:cTn id="26" dur="500"/>
                                        <p:tgtEl>
                                          <p:spTgt spid="8">
                                            <p:txEl>
                                              <p:pRg st="4" end="4"/>
                                            </p:txEl>
                                          </p:spTgt>
                                        </p:tgtEl>
                                      </p:cBhvr>
                                    </p:animEffect>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ipe(right)">
                                      <p:cBhvr>
                                        <p:cTn id="30" dur="500"/>
                                        <p:tgtEl>
                                          <p:spTgt spid="8">
                                            <p:txEl>
                                              <p:pRg st="6" end="6"/>
                                            </p:txEl>
                                          </p:spTgt>
                                        </p:tgtEl>
                                      </p:cBhvr>
                                    </p:animEffect>
                                  </p:childTnLst>
                                </p:cTn>
                              </p:par>
                            </p:childTnLst>
                          </p:cTn>
                        </p:par>
                        <p:par>
                          <p:cTn id="31" fill="hold">
                            <p:stCondLst>
                              <p:cond delay="2000"/>
                            </p:stCondLst>
                            <p:childTnLst>
                              <p:par>
                                <p:cTn id="32" presetID="22" presetClass="entr" presetSubtype="2" fill="hold" nodeType="after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wipe(right)">
                                      <p:cBhvr>
                                        <p:cTn id="34" dur="500"/>
                                        <p:tgtEl>
                                          <p:spTgt spid="8">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4">
                                            <p:txEl>
                                              <p:pRg st="0" end="0"/>
                                            </p:txEl>
                                          </p:spTgt>
                                        </p:tgtEl>
                                        <p:attrNameLst>
                                          <p:attrName>style.visibility</p:attrName>
                                        </p:attrNameLst>
                                      </p:cBhvr>
                                      <p:to>
                                        <p:strVal val="visible"/>
                                      </p:to>
                                    </p:set>
                                    <p:animEffect transition="in" filter="wipe(right)">
                                      <p:cBhvr>
                                        <p:cTn id="39" dur="500"/>
                                        <p:tgtEl>
                                          <p:spTgt spid="2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8">
                                            <p:txEl>
                                              <p:pRg st="0" end="0"/>
                                            </p:txEl>
                                          </p:spTgt>
                                        </p:tgtEl>
                                        <p:attrNameLst>
                                          <p:attrName>style.visibility</p:attrName>
                                        </p:attrNameLst>
                                      </p:cBhvr>
                                      <p:to>
                                        <p:strVal val="visible"/>
                                      </p:to>
                                    </p:set>
                                    <p:animEffect transition="in" filter="wipe(right)">
                                      <p:cBhvr>
                                        <p:cTn id="44" dur="500"/>
                                        <p:tgtEl>
                                          <p:spTgt spid="3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Effect transition="in" filter="wipe(right)">
                                      <p:cBhvr>
                                        <p:cTn id="49" dur="500"/>
                                        <p:tgtEl>
                                          <p:spTgt spid="4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wipe(right)">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42">
                                            <p:txEl>
                                              <p:pRg st="0" end="0"/>
                                            </p:txEl>
                                          </p:spTgt>
                                        </p:tgtEl>
                                        <p:attrNameLst>
                                          <p:attrName>style.visibility</p:attrName>
                                        </p:attrNameLst>
                                      </p:cBhvr>
                                      <p:to>
                                        <p:strVal val="visible"/>
                                      </p:to>
                                    </p:set>
                                    <p:animEffect transition="in" filter="wipe(right)">
                                      <p:cBhvr>
                                        <p:cTn id="59"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1838024" y="-1503"/>
            <a:ext cx="3927775"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schemeClr val="accent1">
                    <a:lumMod val="75000"/>
                  </a:schemeClr>
                </a:solidFill>
                <a:cs typeface="Adobe Arabic" panose="02040503050201020203"/>
              </a:rPr>
              <a:t>مراحل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برخورداری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انسان</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fa-IR" sz="2600" dirty="0">
              <a:solidFill>
                <a:schemeClr val="accent1">
                  <a:lumMod val="75000"/>
                </a:schemeClr>
              </a:solidFill>
              <a:cs typeface="Adobe Arabic" panose="02040503050201020203"/>
            </a:endParaRPr>
          </a:p>
        </p:txBody>
      </p:sp>
      <p:sp>
        <p:nvSpPr>
          <p:cNvPr id="4" name="Rectangle 3"/>
          <p:cNvSpPr/>
          <p:nvPr/>
        </p:nvSpPr>
        <p:spPr>
          <a:xfrm>
            <a:off x="76201" y="793659"/>
            <a:ext cx="8610599" cy="492443"/>
          </a:xfrm>
          <a:prstGeom prst="rect">
            <a:avLst/>
          </a:prstGeom>
        </p:spPr>
        <p:txBody>
          <a:bodyPr wrap="square">
            <a:spAutoFit/>
          </a:bodyPr>
          <a:lstStyle/>
          <a:p>
            <a:r>
              <a:rPr lang="fa-IR" sz="2600" b="1" dirty="0">
                <a:solidFill>
                  <a:schemeClr val="tx2">
                    <a:lumMod val="75000"/>
                  </a:schemeClr>
                </a:solidFill>
                <a:cs typeface="Adobe Arabic" panose="02040503050201020203"/>
              </a:rPr>
              <a:t>تعیین در دوره اول، طلوع تعیین خطی و </a:t>
            </a:r>
            <a:r>
              <a:rPr lang="fa-IR" sz="2600" b="1" dirty="0" smtClean="0">
                <a:solidFill>
                  <a:schemeClr val="tx2">
                    <a:lumMod val="75000"/>
                  </a:schemeClr>
                </a:solidFill>
                <a:cs typeface="Adobe Arabic" panose="02040503050201020203"/>
              </a:rPr>
              <a:t>فرایندی:</a:t>
            </a:r>
            <a:endParaRPr lang="en-US" sz="2600" b="1" dirty="0">
              <a:solidFill>
                <a:schemeClr val="tx2">
                  <a:lumMod val="75000"/>
                </a:schemeClr>
              </a:solidFill>
              <a:cs typeface="Adobe Arabic" panose="02040503050201020203"/>
            </a:endParaRPr>
          </a:p>
        </p:txBody>
      </p:sp>
      <p:sp>
        <p:nvSpPr>
          <p:cNvPr id="43" name="Oval 42"/>
          <p:cNvSpPr/>
          <p:nvPr/>
        </p:nvSpPr>
        <p:spPr>
          <a:xfrm>
            <a:off x="8686800" y="965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Rectangle 1"/>
          <p:cNvSpPr/>
          <p:nvPr/>
        </p:nvSpPr>
        <p:spPr>
          <a:xfrm>
            <a:off x="3074366" y="2738704"/>
            <a:ext cx="5612434" cy="523285"/>
          </a:xfrm>
          <a:prstGeom prst="rect">
            <a:avLst/>
          </a:prstGeom>
        </p:spPr>
        <p:txBody>
          <a:bodyPr wrap="none">
            <a:spAutoFit/>
          </a:bodyPr>
          <a:lstStyle/>
          <a:p>
            <a:pPr algn="just">
              <a:lnSpc>
                <a:spcPct val="115000"/>
              </a:lnSpc>
              <a:tabLst>
                <a:tab pos="5731510" algn="l"/>
              </a:tabLst>
            </a:pPr>
            <a:r>
              <a:rPr lang="fa-IR" sz="2600" b="1" dirty="0">
                <a:solidFill>
                  <a:schemeClr val="tx2">
                    <a:lumMod val="75000"/>
                  </a:schemeClr>
                </a:solidFill>
                <a:cs typeface="Adobe Arabic" panose="02040503050201020203"/>
              </a:rPr>
              <a:t>تعیین در دوره دوم،‌ طلوع تعیین مختصاتی و </a:t>
            </a:r>
            <a:r>
              <a:rPr lang="fa-IR" sz="2600" b="1" dirty="0" smtClean="0">
                <a:solidFill>
                  <a:schemeClr val="tx2">
                    <a:lumMod val="75000"/>
                  </a:schemeClr>
                </a:solidFill>
                <a:cs typeface="Adobe Arabic" panose="02040503050201020203"/>
              </a:rPr>
              <a:t>رأیی:</a:t>
            </a:r>
            <a:endParaRPr lang="en-US" sz="2600" b="1" dirty="0">
              <a:solidFill>
                <a:schemeClr val="tx2">
                  <a:lumMod val="75000"/>
                </a:schemeClr>
              </a:solidFill>
              <a:cs typeface="Adobe Arabic" panose="02040503050201020203"/>
            </a:endParaRPr>
          </a:p>
        </p:txBody>
      </p:sp>
      <p:sp>
        <p:nvSpPr>
          <p:cNvPr id="19" name="Oval 18"/>
          <p:cNvSpPr/>
          <p:nvPr/>
        </p:nvSpPr>
        <p:spPr>
          <a:xfrm>
            <a:off x="8686800" y="293370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3200" y="1258262"/>
            <a:ext cx="8324631" cy="1472711"/>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به کمک والدین انجام می‌گیرد. در عین حال والدین لازم است بر روی نظر فرزند، یعنی فرایندی نگاه کردن او بر پدیده‌ها و اشیاء تمرکز داشته باشند.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
        <p:nvSpPr>
          <p:cNvPr id="5" name="Rectangle 4"/>
          <p:cNvSpPr/>
          <p:nvPr/>
        </p:nvSpPr>
        <p:spPr>
          <a:xfrm>
            <a:off x="203200" y="3261989"/>
            <a:ext cx="8356599" cy="3313215"/>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تعیین با کمک فرزند توسط والدین صورت می‌گیرد. مشارکت فرزند در تعیین امر مهمی است که در این دوره لازم است تحقق یابد. در این صورت لازم است والدین در بسیاری از مسائل تعیین گزینه را علی‌الظاهر به عهده کودک گذارند.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pPr algn="just">
              <a:lnSpc>
                <a:spcPct val="115000"/>
              </a:lnSpc>
              <a:tabLst>
                <a:tab pos="5731510" algn="l"/>
              </a:tabLst>
            </a:pP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مشاهده مختصات موضوع در این دوره مهم می‌شود بنابراین علاوه بر نظر لازم است رؤیت کودک فعال گردد.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pPr algn="just">
              <a:lnSpc>
                <a:spcPct val="115000"/>
              </a:lnSpc>
              <a:tabLst>
                <a:tab pos="5731510" algn="l"/>
              </a:tabLst>
            </a:pP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موضوعات نظر در این دوره خیالی و وهمی و رؤیت حسی و خیالی است.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Tree>
    <p:extLst>
      <p:ext uri="{BB962C8B-B14F-4D97-AF65-F5344CB8AC3E}">
        <p14:creationId xmlns:p14="http://schemas.microsoft.com/office/powerpoint/2010/main" val="297488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2" grpId="0"/>
      <p:bldP spid="19"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6" name="Rectangle 5"/>
          <p:cNvSpPr/>
          <p:nvPr/>
        </p:nvSpPr>
        <p:spPr>
          <a:xfrm>
            <a:off x="3517900" y="-1502"/>
            <a:ext cx="31877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نگاهی </a:t>
            </a:r>
            <a:r>
              <a:rPr lang="fa-IR" sz="2600" dirty="0">
                <a:solidFill>
                  <a:schemeClr val="bg1"/>
                </a:solidFill>
                <a:latin typeface="Adobe Arabic" pitchFamily="18" charset="-78"/>
                <a:cs typeface="Adobe Arabic" pitchFamily="18" charset="-78"/>
              </a:rPr>
              <a:t>به کلمه خیر در </a:t>
            </a:r>
            <a:r>
              <a:rPr lang="fa-IR" sz="2600" dirty="0" smtClean="0">
                <a:solidFill>
                  <a:schemeClr val="bg1"/>
                </a:solidFill>
                <a:latin typeface="Adobe Arabic" pitchFamily="18" charset="-78"/>
                <a:cs typeface="Adobe Arabic" pitchFamily="18" charset="-78"/>
              </a:rPr>
              <a:t>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7" name="Rectangle 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8" name="Rectangle 7"/>
          <p:cNvSpPr/>
          <p:nvPr/>
        </p:nvSpPr>
        <p:spPr>
          <a:xfrm>
            <a:off x="393700" y="972782"/>
            <a:ext cx="8331200" cy="5093702"/>
          </a:xfrm>
          <a:prstGeom prst="rect">
            <a:avLst/>
          </a:prstGeom>
        </p:spPr>
        <p:txBody>
          <a:bodyPr wrap="square">
            <a:spAutoFit/>
          </a:bodyPr>
          <a:lstStyle/>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1</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 کشتن هم می‌تواند برای یک قوم خیر باشد.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ar-SA" sz="2600" dirty="0">
                <a:solidFill>
                  <a:schemeClr val="tx2">
                    <a:lumMod val="75000"/>
                  </a:schemeClr>
                </a:solidFill>
                <a:latin typeface="Calibri" panose="020F0502020204030204" pitchFamily="34" charset="0"/>
                <a:ea typeface="Calibri" panose="020F0502020204030204" pitchFamily="34" charset="0"/>
                <a:cs typeface="Adobe Arabic"/>
              </a:rPr>
              <a:t>2. بیان خیر برای قوم توسط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a:rPr>
              <a:t>رسول</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nSpc>
                <a:spcPct val="115000"/>
              </a:lnSpc>
            </a:pPr>
            <a:r>
              <a:rPr lang="ar-SA" sz="2600" dirty="0">
                <a:solidFill>
                  <a:srgbClr val="00B050"/>
                </a:solidFill>
              </a:rPr>
              <a:t>وَ إِذْ قالَ مُوسى‏ لِقَوْمِهِ يا قَوْمِ إِنَّكُمْ ظَلَمْتُمْ أَنْفُسَكُمْ بِاتِّخاذِكُمُ الْعِجْلَ فَتُوبُوا إِلى‏ بارِئِكُمْ فَاقْتُلُوا أَنْفُسَكُمْ ذلِكُمْ خَيْرٌ لَكُمْ عِنْدَ بارِئِكُمْ فَتابَ عَلَيْكُمْ إِنَّهُ هُوَ التَّوَّابُ </a:t>
            </a:r>
            <a:r>
              <a:rPr lang="ar-SA" sz="2600" dirty="0" smtClean="0">
                <a:solidFill>
                  <a:srgbClr val="00B050"/>
                </a:solidFill>
              </a:rPr>
              <a:t>الرَّحيمُ</a:t>
            </a:r>
            <a:r>
              <a:rPr lang="fa-IR" sz="2600" dirty="0" smtClean="0">
                <a:solidFill>
                  <a:srgbClr val="00B050"/>
                </a:solidFill>
              </a:rPr>
              <a:t> </a:t>
            </a:r>
            <a:r>
              <a:rPr lang="fa-IR" sz="2600" dirty="0">
                <a:solidFill>
                  <a:srgbClr val="00B050"/>
                </a:solidFill>
              </a:rPr>
              <a:t>(</a:t>
            </a:r>
            <a:r>
              <a:rPr lang="ar-SA" sz="2600" dirty="0">
                <a:solidFill>
                  <a:srgbClr val="00B050"/>
                </a:solidFill>
              </a:rPr>
              <a:t>54</a:t>
            </a:r>
            <a:r>
              <a:rPr lang="fa-IR" sz="2600" dirty="0">
                <a:solidFill>
                  <a:srgbClr val="00B050"/>
                </a:solidFill>
              </a:rPr>
              <a:t>)</a:t>
            </a:r>
            <a:endParaRPr lang="en-US" sz="2600" dirty="0">
              <a:solidFill>
                <a:srgbClr val="00B050"/>
              </a:solidFill>
            </a:endParaRPr>
          </a:p>
          <a:p>
            <a:pPr>
              <a:lnSpc>
                <a:spcPct val="115000"/>
              </a:lnSpc>
            </a:pPr>
            <a:r>
              <a:rPr lang="ar-SA" sz="2600" dirty="0" smtClean="0">
                <a:solidFill>
                  <a:schemeClr val="tx2">
                    <a:lumMod val="75000"/>
                  </a:schemeClr>
                </a:solidFill>
                <a:latin typeface="Calibri" panose="020F0502020204030204" pitchFamily="34" charset="0"/>
                <a:ea typeface="Calibri" panose="020F0502020204030204" pitchFamily="34" charset="0"/>
                <a:cs typeface="Adobe Arabic"/>
              </a:rPr>
              <a:t>3</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 خیر در مقابل ادنی</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ar-SA" sz="2600" dirty="0">
                <a:solidFill>
                  <a:schemeClr val="tx2">
                    <a:lumMod val="75000"/>
                  </a:schemeClr>
                </a:solidFill>
                <a:latin typeface="Calibri" panose="020F0502020204030204" pitchFamily="34" charset="0"/>
                <a:ea typeface="Calibri" panose="020F0502020204030204" pitchFamily="34" charset="0"/>
                <a:cs typeface="Adobe Arabic"/>
              </a:rPr>
              <a:t>4. استبدال ادنی با خیر توسط انسان</a:t>
            </a:r>
            <a:endParaRPr lang="fa-IR"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5</a:t>
            </a:r>
            <a:r>
              <a:rPr lang="ar-SA" sz="2600" dirty="0">
                <a:solidFill>
                  <a:schemeClr val="tx2">
                    <a:lumMod val="75000"/>
                  </a:schemeClr>
                </a:solidFill>
                <a:latin typeface="Calibri" panose="020F0502020204030204" pitchFamily="34" charset="0"/>
                <a:ea typeface="Calibri" panose="020F0502020204030204" pitchFamily="34" charset="0"/>
                <a:cs typeface="Adobe Arabic"/>
              </a:rPr>
              <a:t>. خیر بودن منفعت‌های الهی در مقابل دیگر </a:t>
            </a:r>
            <a:r>
              <a:rPr lang="ar-SA" sz="2600" dirty="0" smtClean="0">
                <a:solidFill>
                  <a:schemeClr val="tx2">
                    <a:lumMod val="75000"/>
                  </a:schemeClr>
                </a:solidFill>
                <a:latin typeface="Calibri" panose="020F0502020204030204" pitchFamily="34" charset="0"/>
                <a:ea typeface="Calibri" panose="020F0502020204030204" pitchFamily="34" charset="0"/>
                <a:cs typeface="Adobe Arabic"/>
              </a:rPr>
              <a:t>منفعت‌ها</a:t>
            </a:r>
            <a:endParaRPr lang="fa-IR" sz="2600" dirty="0" smtClean="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tabLst>
                <a:tab pos="5731510" algn="l"/>
              </a:tabLst>
            </a:pP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r>
              <a:rPr lang="ar-SA" sz="2600" dirty="0">
                <a:solidFill>
                  <a:srgbClr val="00B050"/>
                </a:solidFill>
              </a:rPr>
              <a:t>وَ لَوْ أَنَّهُمْ آمَنُوا وَ اتَّقَوْا لَمَثُوبَةٌ مِنْ عِنْدِ اللَّهِ خَيْرٌ لَوْ كانُوا </a:t>
            </a:r>
            <a:r>
              <a:rPr lang="ar-SA" sz="2600" dirty="0" smtClean="0">
                <a:solidFill>
                  <a:srgbClr val="00B050"/>
                </a:solidFill>
              </a:rPr>
              <a:t>يَعْلَمُونَ</a:t>
            </a:r>
            <a:r>
              <a:rPr lang="fa-IR" sz="2600" dirty="0">
                <a:solidFill>
                  <a:srgbClr val="00B050"/>
                </a:solidFill>
              </a:rPr>
              <a:t>(</a:t>
            </a:r>
            <a:r>
              <a:rPr lang="ar-SA" sz="2600" dirty="0">
                <a:solidFill>
                  <a:srgbClr val="00B050"/>
                </a:solidFill>
              </a:rPr>
              <a:t>103</a:t>
            </a:r>
            <a:r>
              <a:rPr lang="fa-IR" sz="2600" dirty="0" smtClean="0">
                <a:solidFill>
                  <a:srgbClr val="00B050"/>
                </a:solidFill>
              </a:rPr>
              <a:t>)</a:t>
            </a:r>
            <a:endParaRPr lang="en-US" sz="2600" dirty="0">
              <a:solidFill>
                <a:srgbClr val="00B050"/>
              </a:solidFill>
            </a:endParaRPr>
          </a:p>
        </p:txBody>
      </p:sp>
      <p:sp>
        <p:nvSpPr>
          <p:cNvPr id="9" name="Rectangle 8"/>
          <p:cNvSpPr/>
          <p:nvPr/>
        </p:nvSpPr>
        <p:spPr>
          <a:xfrm>
            <a:off x="1137250" y="3314192"/>
            <a:ext cx="1484701" cy="410882"/>
          </a:xfrm>
          <a:prstGeom prst="rect">
            <a:avLst/>
          </a:prstGeom>
        </p:spPr>
        <p:txBody>
          <a:bodyPr wrap="none">
            <a:spAutoFit/>
          </a:bodyPr>
          <a:lstStyle/>
          <a:p>
            <a:pPr>
              <a:lnSpc>
                <a:spcPct val="115000"/>
              </a:lnSpc>
            </a:pPr>
            <a:r>
              <a:rPr lang="ar-SA" dirty="0">
                <a:solidFill>
                  <a:schemeClr val="accent6">
                    <a:lumMod val="50000"/>
                  </a:schemeClr>
                </a:solidFill>
                <a:cs typeface="Adobe Arabic" panose="02040503050201020203"/>
              </a:rPr>
              <a:t>سوره مبارکه بقره</a:t>
            </a:r>
            <a:endParaRPr lang="fa-IR" dirty="0">
              <a:solidFill>
                <a:schemeClr val="accent6">
                  <a:lumMod val="50000"/>
                </a:schemeClr>
              </a:solidFill>
              <a:cs typeface="Adobe Arabic" panose="02040503050201020203"/>
            </a:endParaRPr>
          </a:p>
        </p:txBody>
      </p:sp>
      <p:sp>
        <p:nvSpPr>
          <p:cNvPr id="10" name="Rectangle 9"/>
          <p:cNvSpPr/>
          <p:nvPr/>
        </p:nvSpPr>
        <p:spPr>
          <a:xfrm>
            <a:off x="1137250" y="6066484"/>
            <a:ext cx="1484701" cy="410882"/>
          </a:xfrm>
          <a:prstGeom prst="rect">
            <a:avLst/>
          </a:prstGeom>
        </p:spPr>
        <p:txBody>
          <a:bodyPr wrap="none">
            <a:spAutoFit/>
          </a:bodyPr>
          <a:lstStyle/>
          <a:p>
            <a:pPr>
              <a:lnSpc>
                <a:spcPct val="115000"/>
              </a:lnSpc>
            </a:pPr>
            <a:r>
              <a:rPr lang="ar-SA" dirty="0">
                <a:solidFill>
                  <a:schemeClr val="accent6">
                    <a:lumMod val="50000"/>
                  </a:schemeClr>
                </a:solidFill>
                <a:cs typeface="Adobe Arabic" panose="02040503050201020203"/>
              </a:rPr>
              <a:t>سوره مبارکه بقره</a:t>
            </a:r>
            <a:endParaRPr lang="fa-IR" dirty="0">
              <a:solidFill>
                <a:schemeClr val="accent6">
                  <a:lumMod val="50000"/>
                </a:schemeClr>
              </a:solidFill>
              <a:cs typeface="Adobe Arabic" panose="02040503050201020203"/>
            </a:endParaRPr>
          </a:p>
        </p:txBody>
      </p:sp>
    </p:spTree>
    <p:extLst>
      <p:ext uri="{BB962C8B-B14F-4D97-AF65-F5344CB8AC3E}">
        <p14:creationId xmlns:p14="http://schemas.microsoft.com/office/powerpoint/2010/main" val="26299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right)">
                                      <p:cBhvr>
                                        <p:cTn id="7" dur="500"/>
                                        <p:tgtEl>
                                          <p:spTgt spid="8">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righ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1000"/>
                                        <p:tgtEl>
                                          <p:spTgt spid="8">
                                            <p:txEl>
                                              <p:pRg st="3" end="3"/>
                                            </p:txEl>
                                          </p:spTgt>
                                        </p:tgtEl>
                                      </p:cBhvr>
                                    </p:animEffect>
                                    <p:anim calcmode="lin" valueType="num">
                                      <p:cBhvr>
                                        <p:cTn id="1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wipe(right)">
                                      <p:cBhvr>
                                        <p:cTn id="29" dur="500"/>
                                        <p:tgtEl>
                                          <p:spTgt spid="8">
                                            <p:txEl>
                                              <p:pRg st="4" end="4"/>
                                            </p:txEl>
                                          </p:spTgt>
                                        </p:tgtEl>
                                      </p:cBhvr>
                                    </p:animEffect>
                                  </p:childTnLst>
                                </p:cTn>
                              </p:par>
                              <p:par>
                                <p:cTn id="30" presetID="22" presetClass="entr" presetSubtype="2"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right)">
                                      <p:cBhvr>
                                        <p:cTn id="32" dur="500"/>
                                        <p:tgtEl>
                                          <p:spTgt spid="8">
                                            <p:txEl>
                                              <p:pRg st="5" end="5"/>
                                            </p:txEl>
                                          </p:spTgt>
                                        </p:tgtEl>
                                      </p:cBhvr>
                                    </p:animEffect>
                                  </p:childTnLst>
                                </p:cTn>
                              </p:par>
                              <p:par>
                                <p:cTn id="33" presetID="22" presetClass="entr" presetSubtype="2"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wipe(right)">
                                      <p:cBhvr>
                                        <p:cTn id="35" dur="500"/>
                                        <p:tgtEl>
                                          <p:spTgt spid="8">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8">
                                            <p:txEl>
                                              <p:pRg st="8" end="8"/>
                                            </p:txEl>
                                          </p:spTgt>
                                        </p:tgtEl>
                                        <p:attrNameLst>
                                          <p:attrName>style.visibility</p:attrName>
                                        </p:attrNameLst>
                                      </p:cBhvr>
                                      <p:to>
                                        <p:strVal val="visible"/>
                                      </p:to>
                                    </p:set>
                                    <p:animEffect transition="in" filter="fade">
                                      <p:cBhvr>
                                        <p:cTn id="40" dur="1000"/>
                                        <p:tgtEl>
                                          <p:spTgt spid="8">
                                            <p:txEl>
                                              <p:pRg st="8" end="8"/>
                                            </p:txEl>
                                          </p:spTgt>
                                        </p:tgtEl>
                                      </p:cBhvr>
                                    </p:animEffect>
                                    <p:anim calcmode="lin" valueType="num">
                                      <p:cBhvr>
                                        <p:cTn id="41"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1838024" y="-1503"/>
            <a:ext cx="3927775"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schemeClr val="accent1">
                    <a:lumMod val="75000"/>
                  </a:schemeClr>
                </a:solidFill>
                <a:cs typeface="Adobe Arabic" panose="02040503050201020203"/>
              </a:rPr>
              <a:t>مراحل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برخورداری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انسان</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fa-IR" sz="2600" dirty="0">
              <a:solidFill>
                <a:schemeClr val="accent1">
                  <a:lumMod val="75000"/>
                </a:schemeClr>
              </a:solidFill>
              <a:cs typeface="Adobe Arabic" panose="02040503050201020203"/>
            </a:endParaRPr>
          </a:p>
        </p:txBody>
      </p:sp>
      <p:sp>
        <p:nvSpPr>
          <p:cNvPr id="4" name="Rectangle 3"/>
          <p:cNvSpPr/>
          <p:nvPr/>
        </p:nvSpPr>
        <p:spPr>
          <a:xfrm>
            <a:off x="76201" y="793659"/>
            <a:ext cx="8610599" cy="492443"/>
          </a:xfrm>
          <a:prstGeom prst="rect">
            <a:avLst/>
          </a:prstGeom>
        </p:spPr>
        <p:txBody>
          <a:bodyPr wrap="square">
            <a:spAutoFit/>
          </a:bodyPr>
          <a:lstStyle/>
          <a:p>
            <a:r>
              <a:rPr lang="fa-IR" sz="2600" b="1" dirty="0">
                <a:solidFill>
                  <a:schemeClr val="tx2">
                    <a:lumMod val="75000"/>
                  </a:schemeClr>
                </a:solidFill>
                <a:cs typeface="Adobe Arabic" panose="02040503050201020203"/>
              </a:rPr>
              <a:t>تعیین در دوره سوم، طلوع تعیین طولی و </a:t>
            </a:r>
            <a:r>
              <a:rPr lang="fa-IR" sz="2600" b="1" dirty="0" smtClean="0">
                <a:solidFill>
                  <a:schemeClr val="tx2">
                    <a:lumMod val="75000"/>
                  </a:schemeClr>
                </a:solidFill>
                <a:cs typeface="Adobe Arabic" panose="02040503050201020203"/>
              </a:rPr>
              <a:t>ملکوتی:</a:t>
            </a:r>
            <a:endParaRPr lang="en-US" sz="2600" b="1" dirty="0">
              <a:solidFill>
                <a:schemeClr val="tx2">
                  <a:lumMod val="75000"/>
                </a:schemeClr>
              </a:solidFill>
              <a:cs typeface="Adobe Arabic" panose="02040503050201020203"/>
            </a:endParaRPr>
          </a:p>
        </p:txBody>
      </p:sp>
      <p:sp>
        <p:nvSpPr>
          <p:cNvPr id="43" name="Oval 42"/>
          <p:cNvSpPr/>
          <p:nvPr/>
        </p:nvSpPr>
        <p:spPr>
          <a:xfrm>
            <a:off x="8686800" y="965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Rectangle 1"/>
          <p:cNvSpPr/>
          <p:nvPr/>
        </p:nvSpPr>
        <p:spPr>
          <a:xfrm>
            <a:off x="2638191" y="3400590"/>
            <a:ext cx="6042040" cy="492443"/>
          </a:xfrm>
          <a:prstGeom prst="rect">
            <a:avLst/>
          </a:prstGeom>
        </p:spPr>
        <p:txBody>
          <a:bodyPr wrap="none">
            <a:spAutoFit/>
          </a:bodyPr>
          <a:lstStyle/>
          <a:p>
            <a:r>
              <a:rPr lang="fa-IR" sz="2600" b="1" dirty="0">
                <a:solidFill>
                  <a:schemeClr val="tx2">
                    <a:lumMod val="75000"/>
                  </a:schemeClr>
                </a:solidFill>
                <a:cs typeface="Adobe Arabic" panose="02040503050201020203"/>
              </a:rPr>
              <a:t>تعیین در دوره چهارم، طلوع تعیین حفظی و </a:t>
            </a:r>
            <a:r>
              <a:rPr lang="fa-IR" sz="2600" b="1" dirty="0" smtClean="0">
                <a:solidFill>
                  <a:schemeClr val="tx2">
                    <a:lumMod val="75000"/>
                  </a:schemeClr>
                </a:solidFill>
                <a:cs typeface="Adobe Arabic" panose="02040503050201020203"/>
              </a:rPr>
              <a:t>ذخیره‌ای: </a:t>
            </a:r>
            <a:endParaRPr lang="en-US" sz="2600" b="1" dirty="0">
              <a:solidFill>
                <a:schemeClr val="tx2">
                  <a:lumMod val="75000"/>
                </a:schemeClr>
              </a:solidFill>
              <a:cs typeface="Adobe Arabic" panose="02040503050201020203"/>
            </a:endParaRPr>
          </a:p>
        </p:txBody>
      </p:sp>
      <p:sp>
        <p:nvSpPr>
          <p:cNvPr id="19" name="Oval 18"/>
          <p:cNvSpPr/>
          <p:nvPr/>
        </p:nvSpPr>
        <p:spPr>
          <a:xfrm>
            <a:off x="8680231" y="357061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2169" y="1230624"/>
            <a:ext cx="8324631" cy="2092881"/>
          </a:xfrm>
          <a:prstGeom prst="rect">
            <a:avLst/>
          </a:prstGeom>
        </p:spPr>
        <p:txBody>
          <a:bodyPr wrap="square">
            <a:spAutoFit/>
          </a:bodyPr>
          <a:lstStyle/>
          <a:p>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در دوره سوم که نظر و رأی فعال شده، به دست خود فرد می‌افتد و در این دو به استقلال می‌رسد. در این صورت لازم است فرد با مشورت دیگران مسائل را فرایندی ببیند و نیز بتواند مختصات موضوعات را با دقت بیشتری رصد کند.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r>
              <a:rPr lang="fa-IR" sz="2600" dirty="0" smtClean="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نظر </a:t>
            </a:r>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و رأی از حد حسی فراتر رفته و به سمت نظر و رأی عقلی پیش می‌رود.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
        <p:nvSpPr>
          <p:cNvPr id="5" name="Rectangle 4"/>
          <p:cNvSpPr/>
          <p:nvPr/>
        </p:nvSpPr>
        <p:spPr>
          <a:xfrm>
            <a:off x="323632" y="3938850"/>
            <a:ext cx="8356599" cy="2492990"/>
          </a:xfrm>
          <a:prstGeom prst="rect">
            <a:avLst/>
          </a:prstGeom>
        </p:spPr>
        <p:txBody>
          <a:bodyPr wrap="square">
            <a:spAutoFit/>
          </a:bodyPr>
          <a:lstStyle/>
          <a:p>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در دوره چهارم علاوه بر نظر، رأی، بصر و بصیرت قدرت استفاده از رؤیت‌های ذکری بیشتر می‌شود این موضوع از دو منظر قابل بررسی است:</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منظر اول،‌ تجربیاتی است که فرد خود داشته است و به عنوان محصولات ادراکی او برایش یادآوری می‌شود.</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a:p>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منظر دوم، درونیات فطری است که در اثر تقوا و ارتباط مؤثر با دانشمندان و عقلا فعال می‌گردد.</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Tree>
    <p:extLst>
      <p:ext uri="{BB962C8B-B14F-4D97-AF65-F5344CB8AC3E}">
        <p14:creationId xmlns:p14="http://schemas.microsoft.com/office/powerpoint/2010/main" val="28447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righ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right)">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2" grpId="0"/>
      <p:bldP spid="19" grpId="0" animBg="1"/>
      <p:bldP spid="3"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5791200" y="-1502"/>
            <a:ext cx="9144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تعیین</a:t>
            </a:r>
            <a:endParaRPr lang="en-US" sz="2600" dirty="0">
              <a:solidFill>
                <a:schemeClr val="accent2">
                  <a:lumMod val="75000"/>
                </a:schemeClr>
              </a:solidFill>
              <a:latin typeface="Adobe Arabic" pitchFamily="18" charset="-78"/>
              <a:cs typeface="Adobe Arabic" pitchFamily="18" charset="-78"/>
            </a:endParaRPr>
          </a:p>
        </p:txBody>
      </p:sp>
      <p:sp>
        <p:nvSpPr>
          <p:cNvPr id="29" name="Rectangle 28"/>
          <p:cNvSpPr/>
          <p:nvPr/>
        </p:nvSpPr>
        <p:spPr>
          <a:xfrm>
            <a:off x="1838024" y="-1503"/>
            <a:ext cx="3927775"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err="1">
                <a:solidFill>
                  <a:schemeClr val="accent1">
                    <a:lumMod val="75000"/>
                  </a:schemeClr>
                </a:solidFill>
                <a:cs typeface="Adobe Arabic" panose="02040503050201020203"/>
              </a:rPr>
              <a:t>مراحل</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برخورداری</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انسان</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از</a:t>
            </a:r>
            <a:r>
              <a:rPr lang="en-US" sz="2600" dirty="0">
                <a:solidFill>
                  <a:schemeClr val="accent1">
                    <a:lumMod val="75000"/>
                  </a:schemeClr>
                </a:solidFill>
                <a:cs typeface="Adobe Arabic" panose="02040503050201020203"/>
              </a:rPr>
              <a:t> </a:t>
            </a:r>
            <a:r>
              <a:rPr lang="en-US" sz="2600" dirty="0" err="1">
                <a:solidFill>
                  <a:schemeClr val="accent1">
                    <a:lumMod val="75000"/>
                  </a:schemeClr>
                </a:solidFill>
                <a:cs typeface="Adobe Arabic" panose="02040503050201020203"/>
              </a:rPr>
              <a:t>تعیین</a:t>
            </a:r>
            <a:endParaRPr lang="fa-IR" sz="2600" dirty="0">
              <a:solidFill>
                <a:schemeClr val="accent1">
                  <a:lumMod val="75000"/>
                </a:schemeClr>
              </a:solidFill>
              <a:cs typeface="Adobe Arabic" panose="02040503050201020203"/>
            </a:endParaRPr>
          </a:p>
        </p:txBody>
      </p:sp>
      <p:sp>
        <p:nvSpPr>
          <p:cNvPr id="4" name="Rectangle 3"/>
          <p:cNvSpPr/>
          <p:nvPr/>
        </p:nvSpPr>
        <p:spPr>
          <a:xfrm>
            <a:off x="76201" y="793659"/>
            <a:ext cx="8610599" cy="492443"/>
          </a:xfrm>
          <a:prstGeom prst="rect">
            <a:avLst/>
          </a:prstGeom>
        </p:spPr>
        <p:txBody>
          <a:bodyPr wrap="square">
            <a:spAutoFit/>
          </a:bodyPr>
          <a:lstStyle/>
          <a:p>
            <a:r>
              <a:rPr lang="fa-IR" sz="2600" b="1" dirty="0">
                <a:solidFill>
                  <a:schemeClr val="tx2">
                    <a:lumMod val="75000"/>
                  </a:schemeClr>
                </a:solidFill>
                <a:cs typeface="Adobe Arabic" panose="02040503050201020203"/>
              </a:rPr>
              <a:t>تعیین در دوره پنجم،‌ طلوع تعیین شهادتی و </a:t>
            </a:r>
            <a:r>
              <a:rPr lang="fa-IR" sz="2600" b="1" dirty="0" smtClean="0">
                <a:solidFill>
                  <a:schemeClr val="tx2">
                    <a:lumMod val="75000"/>
                  </a:schemeClr>
                </a:solidFill>
                <a:cs typeface="Adobe Arabic" panose="02040503050201020203"/>
              </a:rPr>
              <a:t>تضاعفی: </a:t>
            </a:r>
            <a:endParaRPr lang="en-US" sz="2600" b="1" dirty="0">
              <a:solidFill>
                <a:schemeClr val="tx2">
                  <a:lumMod val="75000"/>
                </a:schemeClr>
              </a:solidFill>
              <a:cs typeface="Adobe Arabic" panose="02040503050201020203"/>
            </a:endParaRPr>
          </a:p>
        </p:txBody>
      </p:sp>
      <p:sp>
        <p:nvSpPr>
          <p:cNvPr id="43" name="Oval 42"/>
          <p:cNvSpPr/>
          <p:nvPr/>
        </p:nvSpPr>
        <p:spPr>
          <a:xfrm>
            <a:off x="8686800" y="9652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362169" y="1457643"/>
            <a:ext cx="8324631" cy="1692771"/>
          </a:xfrm>
          <a:prstGeom prst="rect">
            <a:avLst/>
          </a:prstGeom>
        </p:spPr>
        <p:txBody>
          <a:bodyPr wrap="square">
            <a:spAutoFit/>
          </a:bodyPr>
          <a:lstStyle/>
          <a:p>
            <a:r>
              <a:rPr lang="fa-IR"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rPr>
              <a:t>در این دوره علاوه بر مراتب قبل، قدرت شهود فرد و شهید شدنش فراهم می‌شود. در این صورت مراقبت در فرد به حد کمال رسیده و چنین فردی علاوه بر سایر قدرت‌های مشاهده به قدرت مراقبت از قدرت نیز دست یافته است. </a:t>
            </a:r>
            <a:endParaRPr lang="en-US" sz="2600" dirty="0">
              <a:solidFill>
                <a:schemeClr val="tx2">
                  <a:lumMod val="75000"/>
                </a:schemeClr>
              </a:solidFill>
              <a:latin typeface="Times New Roman" panose="02020603050405020304" pitchFamily="18" charset="0"/>
              <a:ea typeface="Times New Roman" panose="02020603050405020304" pitchFamily="18" charset="0"/>
              <a:cs typeface="Adobe Arabic" panose="02040503050201020203"/>
            </a:endParaRPr>
          </a:p>
        </p:txBody>
      </p:sp>
    </p:spTree>
    <p:extLst>
      <p:ext uri="{BB962C8B-B14F-4D97-AF65-F5344CB8AC3E}">
        <p14:creationId xmlns:p14="http://schemas.microsoft.com/office/powerpoint/2010/main" val="377480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2092881"/>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en-US"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a:solidFill>
                  <a:schemeClr val="accent1">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en-US" sz="2600" dirty="0">
              <a:solidFill>
                <a:schemeClr val="tx2">
                  <a:lumMod val="75000"/>
                </a:schemeClr>
              </a:solidFill>
              <a:latin typeface="Adobe Arabic" pitchFamily="18" charset="-78"/>
              <a:cs typeface="Adobe Arabic" pitchFamily="18" charset="-78"/>
            </a:endParaRPr>
          </a:p>
        </p:txBody>
      </p:sp>
      <p:sp>
        <p:nvSpPr>
          <p:cNvPr id="11" name="TextBox 10"/>
          <p:cNvSpPr txBox="1"/>
          <p:nvPr/>
        </p:nvSpPr>
        <p:spPr>
          <a:xfrm>
            <a:off x="4267200" y="2993648"/>
            <a:ext cx="4495800" cy="892552"/>
          </a:xfrm>
          <a:prstGeom prst="rect">
            <a:avLst/>
          </a:prstGeom>
          <a:noFill/>
        </p:spPr>
        <p:txBody>
          <a:bodyPr wrap="square" rtlCol="0">
            <a:spAutoFit/>
          </a:bodyPr>
          <a:lstStyle/>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
        <p:nvSpPr>
          <p:cNvPr id="19" name="Oval 18">
            <a:hlinkClick r:id="" action="ppaction://noaction"/>
          </p:cNvPr>
          <p:cNvSpPr/>
          <p:nvPr/>
        </p:nvSpPr>
        <p:spPr>
          <a:xfrm>
            <a:off x="4840245" y="283426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4840245" y="32050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4832231" y="356033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4840245" y="391453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4840245" y="427345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4840245" y="463467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152400" y="2679680"/>
            <a:ext cx="4984631" cy="3416320"/>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rPr>
              <a:t>معنای</a:t>
            </a:r>
            <a:r>
              <a:rPr lang="en-US" sz="2400" dirty="0">
                <a:solidFill>
                  <a:srgbClr val="EEECE1">
                    <a:lumMod val="50000"/>
                  </a:srgbClr>
                </a:solidFill>
              </a:rPr>
              <a:t> </a:t>
            </a:r>
            <a:r>
              <a:rPr lang="en-US" sz="2400" dirty="0" err="1">
                <a:solidFill>
                  <a:srgbClr val="EEECE1">
                    <a:lumMod val="50000"/>
                  </a:srgbClr>
                </a:solidFill>
              </a:rPr>
              <a:t>گزینش</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تفاوت</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خداوند</a:t>
            </a:r>
            <a:r>
              <a:rPr lang="en-US" sz="2400" dirty="0">
                <a:solidFill>
                  <a:srgbClr val="EEECE1">
                    <a:lumMod val="50000"/>
                  </a:srgbClr>
                </a:solidFill>
              </a:rPr>
              <a:t> و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انسان</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ضرورت</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درست</a:t>
            </a:r>
            <a:r>
              <a:rPr lang="en-US" sz="2400" dirty="0">
                <a:solidFill>
                  <a:srgbClr val="EEECE1">
                    <a:lumMod val="50000"/>
                  </a:srgbClr>
                </a:solidFill>
              </a:rPr>
              <a:t> </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صحیح</a:t>
            </a:r>
            <a:r>
              <a:rPr lang="en-US" sz="2400" dirty="0">
                <a:solidFill>
                  <a:srgbClr val="EEECE1">
                    <a:lumMod val="50000"/>
                  </a:srgbClr>
                </a:solidFill>
              </a:rPr>
              <a:t> </a:t>
            </a:r>
            <a:r>
              <a:rPr lang="en-US" sz="2400" dirty="0" err="1">
                <a:solidFill>
                  <a:srgbClr val="EEECE1">
                    <a:lumMod val="50000"/>
                  </a:srgbClr>
                </a:solidFill>
              </a:rPr>
              <a:t>عامل</a:t>
            </a:r>
            <a:r>
              <a:rPr lang="en-US" sz="2400" dirty="0">
                <a:solidFill>
                  <a:srgbClr val="EEECE1">
                    <a:lumMod val="50000"/>
                  </a:srgbClr>
                </a:solidFill>
              </a:rPr>
              <a:t> </a:t>
            </a:r>
            <a:r>
              <a:rPr lang="en-US" sz="2400" dirty="0" err="1">
                <a:solidFill>
                  <a:srgbClr val="EEECE1">
                    <a:lumMod val="50000"/>
                  </a:srgbClr>
                </a:solidFill>
              </a:rPr>
              <a:t>دینداری</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درست</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اهمیت</a:t>
            </a:r>
            <a:r>
              <a:rPr lang="en-US" sz="2400" dirty="0">
                <a:solidFill>
                  <a:srgbClr val="EEECE1">
                    <a:lumMod val="50000"/>
                  </a:srgbClr>
                </a:solidFill>
              </a:rPr>
              <a:t> </a:t>
            </a:r>
            <a:r>
              <a:rPr lang="en-US" sz="2400" dirty="0" err="1">
                <a:solidFill>
                  <a:srgbClr val="EEECE1">
                    <a:lumMod val="50000"/>
                  </a:srgbClr>
                </a:solidFill>
              </a:rPr>
              <a:t>بستر‌ها‌ی</a:t>
            </a:r>
            <a:r>
              <a:rPr lang="en-US" sz="2400" dirty="0">
                <a:solidFill>
                  <a:srgbClr val="EEECE1">
                    <a:lumMod val="50000"/>
                  </a:srgbClr>
                </a:solidFill>
              </a:rPr>
              <a:t> </a:t>
            </a:r>
            <a:r>
              <a:rPr lang="en-US" sz="2400" dirty="0" err="1">
                <a:solidFill>
                  <a:srgbClr val="EEECE1">
                    <a:lumMod val="50000"/>
                  </a:srgbClr>
                </a:solidFill>
              </a:rPr>
              <a:t>اجتماعی</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درست</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عوامل</a:t>
            </a:r>
            <a:r>
              <a:rPr lang="en-US" sz="2400" dirty="0">
                <a:solidFill>
                  <a:srgbClr val="EEECE1">
                    <a:lumMod val="50000"/>
                  </a:srgbClr>
                </a:solidFill>
              </a:rPr>
              <a:t> </a:t>
            </a:r>
            <a:r>
              <a:rPr lang="en-US" sz="2400" dirty="0" err="1">
                <a:solidFill>
                  <a:srgbClr val="EEECE1">
                    <a:lumMod val="50000"/>
                  </a:srgbClr>
                </a:solidFill>
              </a:rPr>
              <a:t>مؤثر</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درست</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موانع</a:t>
            </a:r>
            <a:r>
              <a:rPr lang="en-US" sz="2400" dirty="0">
                <a:solidFill>
                  <a:srgbClr val="EEECE1">
                    <a:lumMod val="50000"/>
                  </a:srgbClr>
                </a:solidFill>
              </a:rPr>
              <a:t> </a:t>
            </a:r>
            <a:r>
              <a:rPr lang="en-US" sz="2400" dirty="0" err="1">
                <a:solidFill>
                  <a:srgbClr val="EEECE1">
                    <a:lumMod val="50000"/>
                  </a:srgbClr>
                </a:solidFill>
              </a:rPr>
              <a:t>گزینش</a:t>
            </a:r>
            <a:r>
              <a:rPr lang="en-US" sz="2400" dirty="0">
                <a:solidFill>
                  <a:srgbClr val="EEECE1">
                    <a:lumMod val="50000"/>
                  </a:srgbClr>
                </a:solidFill>
              </a:rPr>
              <a:t> </a:t>
            </a:r>
            <a:r>
              <a:rPr lang="en-US" sz="2400" dirty="0" err="1">
                <a:solidFill>
                  <a:srgbClr val="EEECE1">
                    <a:lumMod val="50000"/>
                  </a:srgbClr>
                </a:solidFill>
              </a:rPr>
              <a:t>درست</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توانمندی</a:t>
            </a:r>
            <a:r>
              <a:rPr lang="en-US" sz="2400" dirty="0">
                <a:solidFill>
                  <a:srgbClr val="EEECE1">
                    <a:lumMod val="50000"/>
                  </a:srgbClr>
                </a:solidFill>
              </a:rPr>
              <a:t> </a:t>
            </a:r>
            <a:r>
              <a:rPr lang="en-US" sz="2400" dirty="0" err="1">
                <a:solidFill>
                  <a:srgbClr val="EEECE1">
                    <a:lumMod val="50000"/>
                  </a:srgbClr>
                </a:solidFill>
              </a:rPr>
              <a:t>گزینش</a:t>
            </a:r>
            <a:endParaRPr lang="fa-IR" sz="2400" dirty="0">
              <a:solidFill>
                <a:srgbClr val="EEECE1">
                  <a:lumMod val="50000"/>
                </a:srgbClr>
              </a:solidFill>
              <a:latin typeface="Adobe Arabic" pitchFamily="18" charset="-78"/>
              <a:cs typeface="Adobe Arabic" pitchFamily="18" charset="-78"/>
            </a:endParaRPr>
          </a:p>
        </p:txBody>
      </p:sp>
      <p:sp>
        <p:nvSpPr>
          <p:cNvPr id="24" name="Oval 23">
            <a:hlinkClick r:id="" action="ppaction://noaction"/>
          </p:cNvPr>
          <p:cNvSpPr/>
          <p:nvPr/>
        </p:nvSpPr>
        <p:spPr>
          <a:xfrm>
            <a:off x="4840245" y="499360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گزینش و اختیار</a:t>
            </a:r>
            <a:endParaRPr lang="en-US" sz="2600" dirty="0">
              <a:solidFill>
                <a:prstClr val="white"/>
              </a:solidFill>
              <a:latin typeface="Adobe Arabic" pitchFamily="18" charset="-78"/>
              <a:cs typeface="Adobe Arabic" pitchFamily="18" charset="-78"/>
            </a:endParaRPr>
          </a:p>
        </p:txBody>
      </p:sp>
      <p:sp>
        <p:nvSpPr>
          <p:cNvPr id="28" name="Oval 27">
            <a:hlinkClick r:id="" action="ppaction://noaction"/>
          </p:cNvPr>
          <p:cNvSpPr/>
          <p:nvPr/>
        </p:nvSpPr>
        <p:spPr>
          <a:xfrm>
            <a:off x="4840245" y="533974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9" name="Oval 28">
            <a:hlinkClick r:id="" action="ppaction://noaction"/>
          </p:cNvPr>
          <p:cNvSpPr/>
          <p:nvPr/>
        </p:nvSpPr>
        <p:spPr>
          <a:xfrm>
            <a:off x="4840245" y="57577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1062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3.7037E-7 L 0.00417 0.41505 " pathEditMode="relative" rAng="0" ptsTypes="AA">
                                      <p:cBhvr>
                                        <p:cTn id="16" dur="2000" fill="hold"/>
                                        <p:tgtEl>
                                          <p:spTgt spid="11"/>
                                        </p:tgtEl>
                                        <p:attrNameLst>
                                          <p:attrName>ppt_x</p:attrName>
                                          <p:attrName>ppt_y</p:attrName>
                                        </p:attrNameLst>
                                      </p:cBhvr>
                                      <p:rCtr x="208" y="207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 calcmode="lin" valueType="num">
                                      <p:cBhvr additive="base">
                                        <p:cTn id="75"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Effect transition="in" filter="fade">
                                      <p:cBhvr>
                                        <p:cTn id="83" dur="500"/>
                                        <p:tgtEl>
                                          <p:spTgt spid="13"/>
                                        </p:tgtEl>
                                      </p:cBhvr>
                                    </p:animEffect>
                                  </p:childTnLst>
                                </p:cTn>
                              </p:par>
                            </p:childTnLst>
                          </p:cTn>
                        </p:par>
                        <p:par>
                          <p:cTn id="84" fill="hold">
                            <p:stCondLst>
                              <p:cond delay="500"/>
                            </p:stCondLst>
                            <p:childTnLst>
                              <p:par>
                                <p:cTn id="85" presetID="2" presetClass="entr" presetSubtype="2" fill="hold" nodeType="afterEffect">
                                  <p:stCondLst>
                                    <p:cond delay="0"/>
                                  </p:stCondLst>
                                  <p:childTnLst>
                                    <p:set>
                                      <p:cBhvr>
                                        <p:cTn id="86" dur="1" fill="hold">
                                          <p:stCondLst>
                                            <p:cond delay="0"/>
                                          </p:stCondLst>
                                        </p:cTn>
                                        <p:tgtEl>
                                          <p:spTgt spid="18">
                                            <p:txEl>
                                              <p:pRg st="5" end="5"/>
                                            </p:txEl>
                                          </p:spTgt>
                                        </p:tgtEl>
                                        <p:attrNameLst>
                                          <p:attrName>style.visibility</p:attrName>
                                        </p:attrNameLst>
                                      </p:cBhvr>
                                      <p:to>
                                        <p:strVal val="visible"/>
                                      </p:to>
                                    </p:set>
                                    <p:anim calcmode="lin" valueType="num">
                                      <p:cBhvr additive="base">
                                        <p:cTn id="87"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childTnLst>
                          </p:cTn>
                        </p:par>
                        <p:par>
                          <p:cTn id="96" fill="hold">
                            <p:stCondLst>
                              <p:cond delay="500"/>
                            </p:stCondLst>
                            <p:childTnLst>
                              <p:par>
                                <p:cTn id="97" presetID="2" presetClass="entr" presetSubtype="2" fill="hold" nodeType="afterEffect">
                                  <p:stCondLst>
                                    <p:cond delay="0"/>
                                  </p:stCondLst>
                                  <p:childTnLst>
                                    <p:set>
                                      <p:cBhvr>
                                        <p:cTn id="98" dur="1" fill="hold">
                                          <p:stCondLst>
                                            <p:cond delay="0"/>
                                          </p:stCondLst>
                                        </p:cTn>
                                        <p:tgtEl>
                                          <p:spTgt spid="18">
                                            <p:txEl>
                                              <p:pRg st="6" end="6"/>
                                            </p:txEl>
                                          </p:spTgt>
                                        </p:tgtEl>
                                        <p:attrNameLst>
                                          <p:attrName>style.visibility</p:attrName>
                                        </p:attrNameLst>
                                      </p:cBhvr>
                                      <p:to>
                                        <p:strVal val="visible"/>
                                      </p:to>
                                    </p:set>
                                    <p:anim calcmode="lin" valueType="num">
                                      <p:cBhvr additive="base">
                                        <p:cTn id="99"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500"/>
                            </p:stCondLst>
                            <p:childTnLst>
                              <p:par>
                                <p:cTn id="109" presetID="2" presetClass="entr" presetSubtype="2" fill="hold" nodeType="afterEffect">
                                  <p:stCondLst>
                                    <p:cond delay="0"/>
                                  </p:stCondLst>
                                  <p:childTnLst>
                                    <p:set>
                                      <p:cBhvr>
                                        <p:cTn id="110" dur="1" fill="hold">
                                          <p:stCondLst>
                                            <p:cond delay="0"/>
                                          </p:stCondLst>
                                        </p:cTn>
                                        <p:tgtEl>
                                          <p:spTgt spid="18">
                                            <p:txEl>
                                              <p:pRg st="7" end="7"/>
                                            </p:txEl>
                                          </p:spTgt>
                                        </p:tgtEl>
                                        <p:attrNameLst>
                                          <p:attrName>style.visibility</p:attrName>
                                        </p:attrNameLst>
                                      </p:cBhvr>
                                      <p:to>
                                        <p:strVal val="visible"/>
                                      </p:to>
                                    </p:set>
                                    <p:anim calcmode="lin" valueType="num">
                                      <p:cBhvr additive="base">
                                        <p:cTn id="111" dur="500" fill="hold"/>
                                        <p:tgtEl>
                                          <p:spTgt spid="18">
                                            <p:txEl>
                                              <p:pRg st="7" end="7"/>
                                            </p:txEl>
                                          </p:spTgt>
                                        </p:tgtEl>
                                        <p:attrNameLst>
                                          <p:attrName>ppt_x</p:attrName>
                                        </p:attrNameLst>
                                      </p:cBhvr>
                                      <p:tavLst>
                                        <p:tav tm="0">
                                          <p:val>
                                            <p:strVal val="1+#ppt_w/2"/>
                                          </p:val>
                                        </p:tav>
                                        <p:tav tm="100000">
                                          <p:val>
                                            <p:strVal val="#ppt_x"/>
                                          </p:val>
                                        </p:tav>
                                      </p:tavLst>
                                    </p:anim>
                                    <p:anim calcmode="lin" valueType="num">
                                      <p:cBhvr additive="base">
                                        <p:cTn id="112" dur="500" fill="hold"/>
                                        <p:tgtEl>
                                          <p:spTgt spid="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500"/>
                            </p:stCondLst>
                            <p:childTnLst>
                              <p:par>
                                <p:cTn id="121" presetID="2" presetClass="entr" presetSubtype="2" fill="hold" nodeType="afterEffect">
                                  <p:stCondLst>
                                    <p:cond delay="0"/>
                                  </p:stCondLst>
                                  <p:childTnLst>
                                    <p:set>
                                      <p:cBhvr>
                                        <p:cTn id="122" dur="1" fill="hold">
                                          <p:stCondLst>
                                            <p:cond delay="0"/>
                                          </p:stCondLst>
                                        </p:cTn>
                                        <p:tgtEl>
                                          <p:spTgt spid="18">
                                            <p:txEl>
                                              <p:pRg st="8" end="8"/>
                                            </p:txEl>
                                          </p:spTgt>
                                        </p:tgtEl>
                                        <p:attrNameLst>
                                          <p:attrName>style.visibility</p:attrName>
                                        </p:attrNameLst>
                                      </p:cBhvr>
                                      <p:to>
                                        <p:strVal val="visible"/>
                                      </p:to>
                                    </p:set>
                                    <p:anim calcmode="lin" valueType="num">
                                      <p:cBhvr additive="base">
                                        <p:cTn id="123" dur="500" fill="hold"/>
                                        <p:tgtEl>
                                          <p:spTgt spid="18">
                                            <p:txEl>
                                              <p:pRg st="8" end="8"/>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18">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animBg="1"/>
      <p:bldP spid="21" grpId="0" animBg="1"/>
      <p:bldP spid="22" grpId="0" animBg="1"/>
      <p:bldP spid="23" grpId="0" animBg="1"/>
      <p:bldP spid="13" grpId="0" animBg="1"/>
      <p:bldP spid="24" grpId="0" animBg="1"/>
      <p:bldP spid="26" grpId="0" animBg="1"/>
      <p:bldP spid="28" grpId="0" animBg="1"/>
      <p:bldP spid="2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2" name="Rectangle 1"/>
          <p:cNvSpPr/>
          <p:nvPr/>
        </p:nvSpPr>
        <p:spPr>
          <a:xfrm>
            <a:off x="6752173" y="965733"/>
            <a:ext cx="1930337" cy="515141"/>
          </a:xfrm>
          <a:prstGeom prst="rect">
            <a:avLst/>
          </a:prstGeom>
        </p:spPr>
        <p:txBody>
          <a:bodyPr wrap="none">
            <a:spAutoFit/>
          </a:bodyPr>
          <a:lstStyle/>
          <a:p>
            <a:pPr algn="just" rtl="1">
              <a:lnSpc>
                <a:spcPct val="115000"/>
              </a:lnSpc>
              <a:spcBef>
                <a:spcPts val="1200"/>
              </a:spcBef>
              <a:spcAft>
                <a:spcPts val="0"/>
              </a:spcAft>
            </a:pPr>
            <a:r>
              <a:rPr lang="ar-SA" sz="2600" b="1" dirty="0">
                <a:solidFill>
                  <a:schemeClr val="tx2">
                    <a:lumMod val="75000"/>
                  </a:schemeClr>
                </a:solidFill>
                <a:latin typeface="Cambria" panose="02040503050406030204" pitchFamily="18" charset="0"/>
                <a:ea typeface="Times New Roman" panose="02020603050405020304" pitchFamily="18" charset="0"/>
                <a:cs typeface="Adobe Arabic"/>
              </a:rPr>
              <a:t> معنای </a:t>
            </a:r>
            <a:r>
              <a:rPr lang="fa-IR" sz="2600" b="1" dirty="0" smtClean="0">
                <a:solidFill>
                  <a:schemeClr val="tx2">
                    <a:lumMod val="75000"/>
                  </a:schemeClr>
                </a:solidFill>
                <a:latin typeface="Cambria" panose="02040503050406030204" pitchFamily="18" charset="0"/>
                <a:ea typeface="Times New Roman" panose="02020603050405020304" pitchFamily="18" charset="0"/>
                <a:cs typeface="Adobe Arabic"/>
              </a:rPr>
              <a:t>گزینش </a:t>
            </a:r>
            <a:r>
              <a:rPr lang="fa-IR" sz="2600" b="1" dirty="0">
                <a:solidFill>
                  <a:schemeClr val="tx2">
                    <a:lumMod val="75000"/>
                  </a:schemeClr>
                </a:solidFill>
                <a:latin typeface="Cambria" panose="02040503050406030204" pitchFamily="18" charset="0"/>
                <a:ea typeface="Times New Roman" panose="02020603050405020304" pitchFamily="18" charset="0"/>
                <a:cs typeface="Adobe Arabic"/>
              </a:rPr>
              <a:t>:</a:t>
            </a:r>
            <a:endParaRPr lang="en-US" sz="2600" b="1" i="1" dirty="0">
              <a:solidFill>
                <a:schemeClr val="tx2">
                  <a:lumMod val="75000"/>
                </a:schemeClr>
              </a:solidFill>
              <a:latin typeface="Cambria" panose="02040503050406030204" pitchFamily="18" charset="0"/>
              <a:ea typeface="Times New Roman" panose="02020603050405020304" pitchFamily="18" charset="0"/>
              <a:cs typeface="Adobe Arabic"/>
            </a:endParaRPr>
          </a:p>
        </p:txBody>
      </p:sp>
      <p:sp>
        <p:nvSpPr>
          <p:cNvPr id="8" name="Oval 7"/>
          <p:cNvSpPr/>
          <p:nvPr/>
        </p:nvSpPr>
        <p:spPr>
          <a:xfrm>
            <a:off x="8680671" y="117197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3136900" y="0"/>
            <a:ext cx="16636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accent1">
                    <a:lumMod val="75000"/>
                  </a:schemeClr>
                </a:solidFill>
                <a:latin typeface="Adobe Arabic" pitchFamily="18" charset="-78"/>
                <a:cs typeface="Adobe Arabic" panose="02040503050201020203"/>
              </a:rPr>
              <a:t>معنای گزینش</a:t>
            </a:r>
            <a:endParaRPr lang="en-US" sz="2600" dirty="0">
              <a:solidFill>
                <a:schemeClr val="accent1">
                  <a:lumMod val="75000"/>
                </a:schemeClr>
              </a:solidFill>
              <a:latin typeface="Adobe Arabic" pitchFamily="18" charset="-78"/>
              <a:cs typeface="Adobe Arabic" panose="02040503050201020203"/>
            </a:endParaRPr>
          </a:p>
        </p:txBody>
      </p:sp>
      <p:sp>
        <p:nvSpPr>
          <p:cNvPr id="3" name="Rectangle 2"/>
          <p:cNvSpPr/>
          <p:nvPr/>
        </p:nvSpPr>
        <p:spPr>
          <a:xfrm>
            <a:off x="6128854" y="2410957"/>
            <a:ext cx="2528256" cy="477054"/>
          </a:xfrm>
          <a:prstGeom prst="rect">
            <a:avLst/>
          </a:prstGeom>
        </p:spPr>
        <p:txBody>
          <a:bodyPr wrap="none">
            <a:spAutoFit/>
          </a:bodyPr>
          <a:lstStyle/>
          <a:p>
            <a:pPr algn="just"/>
            <a:r>
              <a:rPr lang="fa-IR" sz="25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روبه رو </a:t>
            </a:r>
            <a:r>
              <a:rPr lang="fa-IR" sz="2500" dirty="0">
                <a:solidFill>
                  <a:schemeClr val="tx2">
                    <a:lumMod val="75000"/>
                  </a:schemeClr>
                </a:solidFill>
                <a:latin typeface="Calibri" panose="020F0502020204030204" pitchFamily="34" charset="0"/>
                <a:ea typeface="Calibri" panose="020F0502020204030204" pitchFamily="34" charset="0"/>
                <a:cs typeface="Adobe Arabic" panose="02040503050201020203"/>
              </a:rPr>
              <a:t>شدن با مسأله </a:t>
            </a:r>
            <a:endParaRPr lang="fa-IR" sz="2500" dirty="0">
              <a:solidFill>
                <a:schemeClr val="tx2">
                  <a:lumMod val="75000"/>
                </a:schemeClr>
              </a:solidFill>
              <a:cs typeface="Adobe Arabic" panose="02040503050201020203"/>
            </a:endParaRPr>
          </a:p>
        </p:txBody>
      </p:sp>
      <p:sp>
        <p:nvSpPr>
          <p:cNvPr id="4" name="Right Brace 3"/>
          <p:cNvSpPr/>
          <p:nvPr/>
        </p:nvSpPr>
        <p:spPr>
          <a:xfrm>
            <a:off x="5753100" y="1675642"/>
            <a:ext cx="469900" cy="2007358"/>
          </a:xfrm>
          <a:prstGeom prst="righ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schemeClr val="tx2">
                  <a:lumMod val="75000"/>
                </a:schemeClr>
              </a:solidFill>
            </a:endParaRPr>
          </a:p>
        </p:txBody>
      </p:sp>
      <p:sp>
        <p:nvSpPr>
          <p:cNvPr id="14" name="Oval 13"/>
          <p:cNvSpPr/>
          <p:nvPr/>
        </p:nvSpPr>
        <p:spPr>
          <a:xfrm>
            <a:off x="5594571" y="327810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594571" y="25725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600700" y="18669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70403" y="1704573"/>
            <a:ext cx="1136850" cy="477054"/>
          </a:xfrm>
          <a:prstGeom prst="rect">
            <a:avLst/>
          </a:prstGeom>
        </p:spPr>
        <p:txBody>
          <a:bodyPr wrap="none">
            <a:spAutoFit/>
          </a:bodyPr>
          <a:lstStyle/>
          <a:p>
            <a:r>
              <a:rPr lang="fa-IR" sz="2500" dirty="0" smtClean="0">
                <a:solidFill>
                  <a:schemeClr val="tx2">
                    <a:lumMod val="75000"/>
                  </a:schemeClr>
                </a:solidFill>
                <a:latin typeface="Calibri" panose="020F0502020204030204" pitchFamily="34" charset="0"/>
                <a:ea typeface="Calibri" panose="020F0502020204030204" pitchFamily="34" charset="0"/>
                <a:cs typeface="Adobe Arabic" panose="02040503050201020203"/>
              </a:rPr>
              <a:t>بی تفاوت</a:t>
            </a:r>
            <a:endParaRPr lang="fa-IR" sz="2500" dirty="0">
              <a:solidFill>
                <a:schemeClr val="tx2">
                  <a:lumMod val="75000"/>
                </a:schemeClr>
              </a:solidFill>
              <a:cs typeface="Adobe Arabic" panose="02040503050201020203"/>
            </a:endParaRPr>
          </a:p>
        </p:txBody>
      </p:sp>
      <p:sp>
        <p:nvSpPr>
          <p:cNvPr id="21" name="Rectangle 20"/>
          <p:cNvSpPr/>
          <p:nvPr/>
        </p:nvSpPr>
        <p:spPr>
          <a:xfrm>
            <a:off x="4642810" y="2382041"/>
            <a:ext cx="875561" cy="477054"/>
          </a:xfrm>
          <a:prstGeom prst="rect">
            <a:avLst/>
          </a:prstGeom>
        </p:spPr>
        <p:txBody>
          <a:bodyPr wrap="none">
            <a:spAutoFit/>
          </a:bodyPr>
          <a:lstStyle/>
          <a:p>
            <a:r>
              <a:rPr lang="fa-IR" sz="2500" dirty="0" smtClean="0">
                <a:solidFill>
                  <a:schemeClr val="tx2">
                    <a:lumMod val="75000"/>
                  </a:schemeClr>
                </a:solidFill>
                <a:cs typeface="Adobe Arabic" panose="02040503050201020203"/>
              </a:rPr>
              <a:t>گرایش</a:t>
            </a:r>
            <a:endParaRPr lang="fa-IR" sz="2500" dirty="0">
              <a:solidFill>
                <a:schemeClr val="tx2">
                  <a:lumMod val="75000"/>
                </a:schemeClr>
              </a:solidFill>
              <a:cs typeface="Adobe Arabic" panose="02040503050201020203"/>
            </a:endParaRPr>
          </a:p>
        </p:txBody>
      </p:sp>
      <p:sp>
        <p:nvSpPr>
          <p:cNvPr id="22" name="Rectangle 21"/>
          <p:cNvSpPr/>
          <p:nvPr/>
        </p:nvSpPr>
        <p:spPr>
          <a:xfrm>
            <a:off x="4513070" y="3110992"/>
            <a:ext cx="994183" cy="477054"/>
          </a:xfrm>
          <a:prstGeom prst="rect">
            <a:avLst/>
          </a:prstGeom>
        </p:spPr>
        <p:txBody>
          <a:bodyPr wrap="none">
            <a:spAutoFit/>
          </a:bodyPr>
          <a:lstStyle/>
          <a:p>
            <a:r>
              <a:rPr lang="fa-IR" sz="2500" dirty="0" smtClean="0">
                <a:solidFill>
                  <a:schemeClr val="tx2">
                    <a:lumMod val="75000"/>
                  </a:schemeClr>
                </a:solidFill>
                <a:cs typeface="Adobe Arabic" panose="02040503050201020203"/>
              </a:rPr>
              <a:t>اعراض</a:t>
            </a:r>
            <a:endParaRPr lang="fa-IR" sz="2500" dirty="0">
              <a:solidFill>
                <a:schemeClr val="tx2">
                  <a:lumMod val="75000"/>
                </a:schemeClr>
              </a:solidFill>
              <a:cs typeface="Adobe Arabic" panose="02040503050201020203"/>
            </a:endParaRPr>
          </a:p>
        </p:txBody>
      </p:sp>
      <p:sp>
        <p:nvSpPr>
          <p:cNvPr id="5" name="Rectangle 4"/>
          <p:cNvSpPr/>
          <p:nvPr/>
        </p:nvSpPr>
        <p:spPr>
          <a:xfrm>
            <a:off x="533400" y="4333235"/>
            <a:ext cx="8026400" cy="1932837"/>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به سه حالت فوق که در رویارویی با مسأله یا موضوعی طرح می‌شود و مربوط به انعکاس عملی فرد می‌باشد </a:t>
            </a:r>
            <a:r>
              <a:rPr lang="fa-IR" sz="2600" b="1" dirty="0">
                <a:solidFill>
                  <a:srgbClr val="FF0000"/>
                </a:solidFill>
                <a:cs typeface="Adobe Arabic" panose="02040503050201020203"/>
              </a:rPr>
              <a:t>«گزینش» </a:t>
            </a:r>
            <a:r>
              <a:rPr lang="fa-IR" sz="2600" dirty="0">
                <a:solidFill>
                  <a:schemeClr val="tx2">
                    <a:lumMod val="75000"/>
                  </a:schemeClr>
                </a:solidFill>
                <a:cs typeface="Adobe Arabic" panose="02040503050201020203"/>
              </a:rPr>
              <a:t>گفته می‌شود که با رغبت یا زهد و یا اعراض همراه است و محل زایش حبّ و بغض و خوف و رجا می‌باشد.</a:t>
            </a:r>
            <a:endParaRPr lang="en-US" sz="2600" dirty="0">
              <a:solidFill>
                <a:schemeClr val="tx2">
                  <a:lumMod val="75000"/>
                </a:schemeClr>
              </a:solidFill>
              <a:cs typeface="Adobe Arabic" panose="02040503050201020203"/>
            </a:endParaRPr>
          </a:p>
        </p:txBody>
      </p:sp>
      <p:sp>
        <p:nvSpPr>
          <p:cNvPr id="23" name="Oval 22"/>
          <p:cNvSpPr/>
          <p:nvPr/>
        </p:nvSpPr>
        <p:spPr>
          <a:xfrm>
            <a:off x="8657110" y="4491239"/>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1668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randombar(vertical)">
                                      <p:cBhvr>
                                        <p:cTn id="11" dur="5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22" presetClass="entr" presetSubtype="2" fill="hold"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right)">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right)">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3" grpId="0"/>
      <p:bldP spid="4" grpId="0" animBg="1"/>
      <p:bldP spid="14" grpId="0" animBg="1"/>
      <p:bldP spid="18" grpId="0" animBg="1"/>
      <p:bldP spid="19" grpId="0" animBg="1"/>
      <p:bldP spid="20" grpId="0"/>
      <p:bldP spid="21" grpId="0"/>
      <p:bldP spid="22" grpId="0"/>
      <p:bldP spid="5" grpId="0"/>
      <p:bldP spid="2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57110" y="197207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0" y="0"/>
            <a:ext cx="4800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تفاوت</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خداوند</a:t>
            </a:r>
            <a:r>
              <a:rPr lang="en-US" sz="2600" dirty="0">
                <a:solidFill>
                  <a:schemeClr val="accent1">
                    <a:lumMod val="75000"/>
                  </a:schemeClr>
                </a:solidFill>
                <a:latin typeface="Adobe Arabic" pitchFamily="18" charset="-78"/>
                <a:cs typeface="Adobe Arabic" panose="02040503050201020203"/>
              </a:rPr>
              <a:t> و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انسان</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23" name="Oval 22"/>
          <p:cNvSpPr/>
          <p:nvPr/>
        </p:nvSpPr>
        <p:spPr>
          <a:xfrm>
            <a:off x="8657110" y="363550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7700" y="1796957"/>
            <a:ext cx="6858000" cy="892552"/>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اراده وجود مقدس باری‌تعالی عین فعل اوست بنابراین اختیار خداوند عین خیری است که محقق می‌شود.</a:t>
            </a:r>
          </a:p>
        </p:txBody>
      </p:sp>
      <p:sp>
        <p:nvSpPr>
          <p:cNvPr id="7" name="Rectangle 6"/>
          <p:cNvSpPr/>
          <p:nvPr/>
        </p:nvSpPr>
        <p:spPr>
          <a:xfrm>
            <a:off x="533401" y="3457342"/>
            <a:ext cx="6972300"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به دلیل وجود فاصله بین علم تا عمل، بروز رخدادهای متعدد</a:t>
            </a:r>
          </a:p>
        </p:txBody>
      </p:sp>
      <p:sp>
        <p:nvSpPr>
          <p:cNvPr id="24" name="Rectangle 23"/>
          <p:cNvSpPr/>
          <p:nvPr/>
        </p:nvSpPr>
        <p:spPr>
          <a:xfrm>
            <a:off x="6858000" y="1801304"/>
            <a:ext cx="1663700" cy="492443"/>
          </a:xfrm>
          <a:prstGeom prst="rect">
            <a:avLst/>
          </a:prstGeom>
        </p:spPr>
        <p:txBody>
          <a:bodyPr wrap="square">
            <a:spAutoFit/>
          </a:bodyPr>
          <a:lstStyle/>
          <a:p>
            <a:r>
              <a:rPr lang="fa-IR" sz="2600" b="1" dirty="0" smtClean="0">
                <a:solidFill>
                  <a:schemeClr val="tx2">
                    <a:lumMod val="75000"/>
                  </a:schemeClr>
                </a:solidFill>
                <a:cs typeface="Adobe Arabic" panose="02040503050201020203"/>
              </a:rPr>
              <a:t>خداوند:</a:t>
            </a:r>
            <a:endParaRPr lang="fa-IR" sz="2600" b="1" dirty="0">
              <a:solidFill>
                <a:schemeClr val="tx2">
                  <a:lumMod val="75000"/>
                </a:schemeClr>
              </a:solidFill>
              <a:cs typeface="Adobe Arabic" panose="02040503050201020203"/>
            </a:endParaRPr>
          </a:p>
        </p:txBody>
      </p:sp>
      <p:sp>
        <p:nvSpPr>
          <p:cNvPr id="27" name="Rectangle 26"/>
          <p:cNvSpPr/>
          <p:nvPr/>
        </p:nvSpPr>
        <p:spPr>
          <a:xfrm>
            <a:off x="6858000" y="3457342"/>
            <a:ext cx="1663700" cy="492443"/>
          </a:xfrm>
          <a:prstGeom prst="rect">
            <a:avLst/>
          </a:prstGeom>
        </p:spPr>
        <p:txBody>
          <a:bodyPr wrap="square">
            <a:spAutoFit/>
          </a:bodyPr>
          <a:lstStyle/>
          <a:p>
            <a:r>
              <a:rPr lang="fa-IR" sz="2600" b="1" dirty="0" smtClean="0">
                <a:solidFill>
                  <a:schemeClr val="tx2">
                    <a:lumMod val="75000"/>
                  </a:schemeClr>
                </a:solidFill>
                <a:cs typeface="Adobe Arabic" panose="02040503050201020203"/>
              </a:rPr>
              <a:t>انسان:</a:t>
            </a:r>
            <a:endParaRPr lang="fa-IR" sz="2600" b="1" dirty="0">
              <a:solidFill>
                <a:schemeClr val="tx2">
                  <a:lumMod val="75000"/>
                </a:schemeClr>
              </a:solidFill>
              <a:cs typeface="Adobe Arabic" panose="02040503050201020203"/>
            </a:endParaRPr>
          </a:p>
        </p:txBody>
      </p:sp>
      <p:sp>
        <p:nvSpPr>
          <p:cNvPr id="18" name="Right Arrow 17">
            <a:hlinkClick r:id="rId3" action="ppaction://hlinksldjump"/>
          </p:cNvPr>
          <p:cNvSpPr/>
          <p:nvPr/>
        </p:nvSpPr>
        <p:spPr>
          <a:xfrm>
            <a:off x="8527831" y="62357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6237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randombar(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3" grpId="0" animBg="1"/>
      <p:bldP spid="6" grpId="0"/>
      <p:bldP spid="7" grpId="0"/>
      <p:bldP spid="24"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27420" y="104035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1993900" y="0"/>
            <a:ext cx="28066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ضرورت</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r>
              <a:rPr lang="en-US" sz="2600" dirty="0">
                <a:solidFill>
                  <a:schemeClr val="accent1">
                    <a:lumMod val="75000"/>
                  </a:schemeClr>
                </a:solidFill>
                <a:latin typeface="Adobe Arabic" pitchFamily="18" charset="-78"/>
                <a:cs typeface="Adobe Arabic" panose="02040503050201020203"/>
              </a:rPr>
              <a:t> </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23" name="Oval 22"/>
          <p:cNvSpPr/>
          <p:nvPr/>
        </p:nvSpPr>
        <p:spPr>
          <a:xfrm>
            <a:off x="7651244" y="214905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871121"/>
            <a:ext cx="8521700" cy="892552"/>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برای داشتن گزینش‌های درست در زندگی  لازم است اقتضای این گزینش‌ را برای خود فراهم </a:t>
            </a:r>
            <a:r>
              <a:rPr lang="fa-IR" sz="2600" dirty="0" smtClean="0">
                <a:solidFill>
                  <a:schemeClr val="tx2">
                    <a:lumMod val="75000"/>
                  </a:schemeClr>
                </a:solidFill>
                <a:cs typeface="Adobe Arabic" panose="02040503050201020203"/>
              </a:rPr>
              <a:t>کرد که برخی از آنها عبارتند از:</a:t>
            </a:r>
            <a:endParaRPr lang="fa-IR" sz="2600" dirty="0">
              <a:solidFill>
                <a:schemeClr val="tx2">
                  <a:lumMod val="75000"/>
                </a:schemeClr>
              </a:solidFill>
              <a:cs typeface="Adobe Arabic" panose="02040503050201020203"/>
            </a:endParaRPr>
          </a:p>
        </p:txBody>
      </p:sp>
      <p:sp>
        <p:nvSpPr>
          <p:cNvPr id="6" name="Rectangle 5"/>
          <p:cNvSpPr/>
          <p:nvPr/>
        </p:nvSpPr>
        <p:spPr>
          <a:xfrm>
            <a:off x="1732636" y="1948922"/>
            <a:ext cx="5918608" cy="492443"/>
          </a:xfrm>
          <a:prstGeom prst="rect">
            <a:avLst/>
          </a:prstGeom>
        </p:spPr>
        <p:txBody>
          <a:bodyPr wrap="none">
            <a:spAutoFit/>
          </a:bodyPr>
          <a:lstStyle/>
          <a:p>
            <a:r>
              <a:rPr lang="fa-IR" sz="2600" dirty="0">
                <a:solidFill>
                  <a:schemeClr val="accent6">
                    <a:lumMod val="75000"/>
                  </a:schemeClr>
                </a:solidFill>
                <a:cs typeface="Adobe Arabic" panose="02040503050201020203"/>
              </a:rPr>
              <a:t>علم: </a:t>
            </a:r>
            <a:r>
              <a:rPr lang="fa-IR" sz="2600" dirty="0">
                <a:solidFill>
                  <a:schemeClr val="tx2">
                    <a:lumMod val="75000"/>
                  </a:schemeClr>
                </a:solidFill>
                <a:cs typeface="Adobe Arabic" panose="02040503050201020203"/>
              </a:rPr>
              <a:t>عامل اصلی در به‌دست آوردن گزینش‌های درست</a:t>
            </a:r>
          </a:p>
        </p:txBody>
      </p:sp>
      <p:sp>
        <p:nvSpPr>
          <p:cNvPr id="9" name="Rectangle 8"/>
          <p:cNvSpPr/>
          <p:nvPr/>
        </p:nvSpPr>
        <p:spPr>
          <a:xfrm>
            <a:off x="6976003" y="2659623"/>
            <a:ext cx="625492" cy="492443"/>
          </a:xfrm>
          <a:prstGeom prst="rect">
            <a:avLst/>
          </a:prstGeom>
        </p:spPr>
        <p:txBody>
          <a:bodyPr wrap="none">
            <a:spAutoFit/>
          </a:bodyPr>
          <a:lstStyle/>
          <a:p>
            <a:r>
              <a:rPr lang="fa-IR" sz="2600" dirty="0">
                <a:solidFill>
                  <a:schemeClr val="accent6">
                    <a:lumMod val="75000"/>
                  </a:schemeClr>
                </a:solidFill>
                <a:cs typeface="Adobe Arabic" panose="02040503050201020203"/>
              </a:rPr>
              <a:t>تقوا</a:t>
            </a:r>
            <a:r>
              <a:rPr lang="fa-IR" dirty="0">
                <a:latin typeface="Calibri" panose="020F0502020204030204" pitchFamily="34" charset="0"/>
                <a:ea typeface="Calibri" panose="020F0502020204030204" pitchFamily="34" charset="0"/>
                <a:cs typeface="B Lotus" panose="00000400000000000000" pitchFamily="2" charset="-78"/>
              </a:rPr>
              <a:t> </a:t>
            </a:r>
            <a:endParaRPr lang="fa-IR" dirty="0"/>
          </a:p>
        </p:txBody>
      </p:sp>
      <p:sp>
        <p:nvSpPr>
          <p:cNvPr id="12" name="Rectangle 11"/>
          <p:cNvSpPr/>
          <p:nvPr/>
        </p:nvSpPr>
        <p:spPr>
          <a:xfrm>
            <a:off x="95030" y="3318867"/>
            <a:ext cx="7506465" cy="892552"/>
          </a:xfrm>
          <a:prstGeom prst="rect">
            <a:avLst/>
          </a:prstGeom>
        </p:spPr>
        <p:txBody>
          <a:bodyPr wrap="square">
            <a:spAutoFit/>
          </a:bodyPr>
          <a:lstStyle/>
          <a:p>
            <a:pPr algn="just"/>
            <a:r>
              <a:rPr lang="fa-IR" sz="2600" dirty="0">
                <a:solidFill>
                  <a:schemeClr val="accent6">
                    <a:lumMod val="75000"/>
                  </a:schemeClr>
                </a:solidFill>
                <a:cs typeface="Adobe Arabic" panose="02040503050201020203"/>
              </a:rPr>
              <a:t>نپرداختن به عیوب </a:t>
            </a:r>
            <a:r>
              <a:rPr lang="fa-IR" sz="2600" dirty="0" smtClean="0">
                <a:solidFill>
                  <a:schemeClr val="accent6">
                    <a:lumMod val="75000"/>
                  </a:schemeClr>
                </a:solidFill>
                <a:cs typeface="Adobe Arabic" panose="02040503050201020203"/>
              </a:rPr>
              <a:t>دیگران: </a:t>
            </a:r>
            <a:r>
              <a:rPr lang="fa-IR" sz="2600" dirty="0" smtClean="0">
                <a:solidFill>
                  <a:schemeClr val="tx2">
                    <a:lumMod val="75000"/>
                  </a:schemeClr>
                </a:solidFill>
                <a:cs typeface="Adobe Arabic" panose="02040503050201020203"/>
              </a:rPr>
              <a:t>موجب </a:t>
            </a:r>
            <a:r>
              <a:rPr lang="fa-IR" sz="2600" dirty="0">
                <a:solidFill>
                  <a:schemeClr val="tx2">
                    <a:lumMod val="75000"/>
                  </a:schemeClr>
                </a:solidFill>
                <a:cs typeface="Adobe Arabic" panose="02040503050201020203"/>
              </a:rPr>
              <a:t>دقت در گزینش‌های خود و پراکنده نشدن از گزینش‌های صحیح می‌شود. </a:t>
            </a:r>
            <a:endParaRPr lang="en-US" sz="2600" dirty="0">
              <a:solidFill>
                <a:schemeClr val="tx2">
                  <a:lumMod val="75000"/>
                </a:schemeClr>
              </a:solidFill>
              <a:cs typeface="Adobe Arabic" panose="02040503050201020203"/>
            </a:endParaRPr>
          </a:p>
        </p:txBody>
      </p:sp>
      <p:sp>
        <p:nvSpPr>
          <p:cNvPr id="13" name="Rectangle 12"/>
          <p:cNvSpPr/>
          <p:nvPr/>
        </p:nvSpPr>
        <p:spPr>
          <a:xfrm>
            <a:off x="38205" y="4283890"/>
            <a:ext cx="7563290" cy="492443"/>
          </a:xfrm>
          <a:prstGeom prst="rect">
            <a:avLst/>
          </a:prstGeom>
        </p:spPr>
        <p:txBody>
          <a:bodyPr wrap="square">
            <a:spAutoFit/>
          </a:bodyPr>
          <a:lstStyle/>
          <a:p>
            <a:r>
              <a:rPr lang="fa-IR" sz="2600" dirty="0" smtClean="0">
                <a:solidFill>
                  <a:schemeClr val="accent6">
                    <a:lumMod val="75000"/>
                  </a:schemeClr>
                </a:solidFill>
                <a:cs typeface="Adobe Arabic" panose="02040503050201020203"/>
              </a:rPr>
              <a:t>قناعت:</a:t>
            </a:r>
            <a:r>
              <a:rPr lang="fa-IR" dirty="0" smtClean="0">
                <a:solidFill>
                  <a:srgbClr val="000000"/>
                </a:solidFill>
                <a:latin typeface="Calibri" panose="020F0502020204030204" pitchFamily="34" charset="0"/>
                <a:ea typeface="Calibri" panose="020F0502020204030204" pitchFamily="34" charset="0"/>
                <a:cs typeface="B Lotus" panose="00000400000000000000" pitchFamily="2" charset="-78"/>
              </a:rPr>
              <a:t> </a:t>
            </a:r>
            <a:r>
              <a:rPr lang="fa-IR" sz="2600" dirty="0">
                <a:solidFill>
                  <a:schemeClr val="tx2">
                    <a:lumMod val="75000"/>
                  </a:schemeClr>
                </a:solidFill>
                <a:cs typeface="Adobe Arabic" panose="02040503050201020203"/>
              </a:rPr>
              <a:t>به معنای اکتفا کردن به ضروریات اصلی زندگی مادی است.</a:t>
            </a:r>
          </a:p>
        </p:txBody>
      </p:sp>
      <p:sp>
        <p:nvSpPr>
          <p:cNvPr id="27" name="Rectangle 26"/>
          <p:cNvSpPr/>
          <p:nvPr/>
        </p:nvSpPr>
        <p:spPr>
          <a:xfrm>
            <a:off x="2752169" y="5522221"/>
            <a:ext cx="4676280" cy="492443"/>
          </a:xfrm>
          <a:prstGeom prst="rect">
            <a:avLst/>
          </a:prstGeom>
        </p:spPr>
        <p:txBody>
          <a:bodyPr wrap="none">
            <a:spAutoFit/>
          </a:bodyPr>
          <a:lstStyle/>
          <a:p>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كَيْفَ يَسْتَطِيعُ‏ صَلَاحَ نَفْسِهِ مَنْ لَا يَقْنَعُ بِالْقَلِيلِ</a:t>
            </a:r>
          </a:p>
        </p:txBody>
      </p:sp>
      <p:sp>
        <p:nvSpPr>
          <p:cNvPr id="28" name="Rectangle 27"/>
          <p:cNvSpPr/>
          <p:nvPr/>
        </p:nvSpPr>
        <p:spPr>
          <a:xfrm>
            <a:off x="6565459" y="4903853"/>
            <a:ext cx="1936748" cy="400110"/>
          </a:xfrm>
          <a:prstGeom prst="rect">
            <a:avLst/>
          </a:prstGeom>
        </p:spPr>
        <p:txBody>
          <a:bodyPr wrap="none">
            <a:spAutoFit/>
          </a:bodyPr>
          <a:lstStyle/>
          <a:p>
            <a:r>
              <a:rPr lang="fa-IR" sz="2000" dirty="0">
                <a:solidFill>
                  <a:schemeClr val="accent6">
                    <a:lumMod val="50000"/>
                  </a:schemeClr>
                </a:solidFill>
                <a:latin typeface="Times New Roman" panose="02020603050405020304" pitchFamily="18" charset="0"/>
                <a:ea typeface="Times New Roman" panose="02020603050405020304" pitchFamily="18" charset="0"/>
                <a:cs typeface="Adobe Arabic" panose="02040503050201020203"/>
              </a:rPr>
              <a:t>قال علی علیه السلام :</a:t>
            </a:r>
          </a:p>
        </p:txBody>
      </p:sp>
      <p:sp>
        <p:nvSpPr>
          <p:cNvPr id="29" name="Oval 28"/>
          <p:cNvSpPr/>
          <p:nvPr/>
        </p:nvSpPr>
        <p:spPr>
          <a:xfrm>
            <a:off x="7651244" y="279518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651244" y="349456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651244" y="4446653"/>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5724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randombar(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Effect transition="in" filter="fade">
                                      <p:cBhvr>
                                        <p:cTn id="40" dur="500"/>
                                        <p:tgtEl>
                                          <p:spTgt spid="29"/>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500"/>
                            </p:stCondLst>
                            <p:childTnLst>
                              <p:par>
                                <p:cTn id="64" presetID="22" presetClass="entr" presetSubtype="2"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right)">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right)">
                                      <p:cBhvr>
                                        <p:cTn id="71" dur="500"/>
                                        <p:tgtEl>
                                          <p:spTgt spid="28"/>
                                        </p:tgtEl>
                                      </p:cBhvr>
                                    </p:animEffect>
                                  </p:childTnLst>
                                </p:cTn>
                              </p:par>
                            </p:childTnLst>
                          </p:cTn>
                        </p:par>
                        <p:par>
                          <p:cTn id="72" fill="hold">
                            <p:stCondLst>
                              <p:cond delay="500"/>
                            </p:stCondLst>
                            <p:childTnLst>
                              <p:par>
                                <p:cTn id="73" presetID="42"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3" grpId="0" animBg="1"/>
      <p:bldP spid="5" grpId="0"/>
      <p:bldP spid="6" grpId="0"/>
      <p:bldP spid="9" grpId="0"/>
      <p:bldP spid="12" grpId="0"/>
      <p:bldP spid="13" grpId="0"/>
      <p:bldP spid="27" grpId="0"/>
      <p:bldP spid="28" grpId="0"/>
      <p:bldP spid="29" grpId="0" animBg="1"/>
      <p:bldP spid="30" grpId="0" animBg="1"/>
      <p:bldP spid="3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27420" y="104035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1447800" y="0"/>
            <a:ext cx="33527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گزینش</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صحیح</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عامل</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دینداری</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05720" y="876551"/>
            <a:ext cx="8521700" cy="2092881"/>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گزینش اهرم مدیریت صحیح در زندگی است که البته خود آن نیز با علم و معرفت صحیح فعال می‌شود و برای ثمربخش بودنش نیازمند ضوابط خاصی است. طبیعی است این ضوابط است که هر گزینشی را دیندار می‌کند و با دیندار شدن گزینش است که دین حقیقی فرد معلوم می‌گردد.</a:t>
            </a:r>
            <a:endParaRPr lang="en-US" sz="2600" dirty="0">
              <a:solidFill>
                <a:schemeClr val="tx2">
                  <a:lumMod val="75000"/>
                </a:schemeClr>
              </a:solidFill>
              <a:cs typeface="Adobe Arabic" panose="02040503050201020203"/>
            </a:endParaRPr>
          </a:p>
          <a:p>
            <a:pPr algn="just"/>
            <a:endParaRPr lang="fa-IR" sz="2600" dirty="0">
              <a:solidFill>
                <a:schemeClr val="tx2">
                  <a:lumMod val="75000"/>
                </a:schemeClr>
              </a:solidFill>
              <a:cs typeface="Adobe Arabic" panose="02040503050201020203"/>
            </a:endParaRPr>
          </a:p>
        </p:txBody>
      </p:sp>
      <p:sp>
        <p:nvSpPr>
          <p:cNvPr id="12" name="Rectangle 11"/>
          <p:cNvSpPr/>
          <p:nvPr/>
        </p:nvSpPr>
        <p:spPr>
          <a:xfrm>
            <a:off x="1047366" y="3686959"/>
            <a:ext cx="7506465"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اولین اصل و </a:t>
            </a:r>
            <a:r>
              <a:rPr lang="fa-IR" sz="2600" dirty="0" smtClean="0">
                <a:solidFill>
                  <a:schemeClr val="tx2">
                    <a:lumMod val="75000"/>
                  </a:schemeClr>
                </a:solidFill>
                <a:cs typeface="Adobe Arabic" panose="02040503050201020203"/>
              </a:rPr>
              <a:t>مهم‌ترین </a:t>
            </a:r>
            <a:r>
              <a:rPr lang="fa-IR" sz="2600" dirty="0">
                <a:solidFill>
                  <a:schemeClr val="tx2">
                    <a:lumMod val="75000"/>
                  </a:schemeClr>
                </a:solidFill>
                <a:cs typeface="Adobe Arabic" panose="02040503050201020203"/>
              </a:rPr>
              <a:t>عامل در خیرگزینی </a:t>
            </a:r>
            <a:r>
              <a:rPr lang="fa-IR" sz="2600" dirty="0" smtClean="0">
                <a:solidFill>
                  <a:schemeClr val="tx2">
                    <a:lumMod val="75000"/>
                  </a:schemeClr>
                </a:solidFill>
                <a:cs typeface="Adobe Arabic" panose="02040503050201020203"/>
              </a:rPr>
              <a:t>تواضع </a:t>
            </a:r>
            <a:r>
              <a:rPr lang="fa-IR" sz="2600" dirty="0">
                <a:solidFill>
                  <a:schemeClr val="tx2">
                    <a:lumMod val="75000"/>
                  </a:schemeClr>
                </a:solidFill>
                <a:cs typeface="Adobe Arabic" panose="02040503050201020203"/>
              </a:rPr>
              <a:t>است.</a:t>
            </a:r>
            <a:endParaRPr lang="en-US" sz="2600" dirty="0">
              <a:solidFill>
                <a:schemeClr val="tx2">
                  <a:lumMod val="75000"/>
                </a:schemeClr>
              </a:solidFill>
              <a:cs typeface="Adobe Arabic" panose="02040503050201020203"/>
            </a:endParaRPr>
          </a:p>
        </p:txBody>
      </p:sp>
      <p:sp>
        <p:nvSpPr>
          <p:cNvPr id="30" name="Oval 29"/>
          <p:cNvSpPr/>
          <p:nvPr/>
        </p:nvSpPr>
        <p:spPr>
          <a:xfrm>
            <a:off x="8627420" y="384500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41274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randombar(vertical)">
                                      <p:cBhvr>
                                        <p:cTn id="11" dur="500"/>
                                        <p:tgtEl>
                                          <p:spTgt spid="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p:bldP spid="12" grpId="0"/>
      <p:bldP spid="3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27420" y="1040352"/>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1447800" y="0"/>
            <a:ext cx="33527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گزینش</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صحیح</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عامل</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دینداری</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05720" y="876551"/>
            <a:ext cx="8521700" cy="2092881"/>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گزینش اهرم مدیریت صحیح در زندگی است که البته خود آن نیز با علم و معرفت صحیح فعال می‌شود و برای ثمربخش بودنش نیازمند ضوابط خاصی است. طبیعی است این ضوابط است که هر گزینشی را دیندار می‌کند و با دیندار شدن گزینش است که دین حقیقی فرد معلوم می‌گردد.</a:t>
            </a:r>
            <a:endParaRPr lang="en-US" sz="2600" dirty="0">
              <a:solidFill>
                <a:schemeClr val="tx2">
                  <a:lumMod val="75000"/>
                </a:schemeClr>
              </a:solidFill>
              <a:cs typeface="Adobe Arabic" panose="02040503050201020203"/>
            </a:endParaRPr>
          </a:p>
          <a:p>
            <a:pPr algn="just"/>
            <a:endParaRPr lang="fa-IR" sz="2600" dirty="0">
              <a:solidFill>
                <a:schemeClr val="tx2">
                  <a:lumMod val="75000"/>
                </a:schemeClr>
              </a:solidFill>
              <a:cs typeface="Adobe Arabic" panose="02040503050201020203"/>
            </a:endParaRPr>
          </a:p>
        </p:txBody>
      </p:sp>
      <p:sp>
        <p:nvSpPr>
          <p:cNvPr id="12" name="Rectangle 11"/>
          <p:cNvSpPr/>
          <p:nvPr/>
        </p:nvSpPr>
        <p:spPr>
          <a:xfrm>
            <a:off x="1047366" y="3686959"/>
            <a:ext cx="7506465"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اولین اصل و </a:t>
            </a:r>
            <a:r>
              <a:rPr lang="fa-IR" sz="2600" dirty="0" smtClean="0">
                <a:solidFill>
                  <a:schemeClr val="tx2">
                    <a:lumMod val="75000"/>
                  </a:schemeClr>
                </a:solidFill>
                <a:cs typeface="Adobe Arabic" panose="02040503050201020203"/>
              </a:rPr>
              <a:t>مهم‌ترین </a:t>
            </a:r>
            <a:r>
              <a:rPr lang="fa-IR" sz="2600" dirty="0">
                <a:solidFill>
                  <a:schemeClr val="tx2">
                    <a:lumMod val="75000"/>
                  </a:schemeClr>
                </a:solidFill>
                <a:cs typeface="Adobe Arabic" panose="02040503050201020203"/>
              </a:rPr>
              <a:t>عامل در خیرگزینی </a:t>
            </a:r>
            <a:r>
              <a:rPr lang="fa-IR" sz="2600" dirty="0" smtClean="0">
                <a:solidFill>
                  <a:schemeClr val="tx2">
                    <a:lumMod val="75000"/>
                  </a:schemeClr>
                </a:solidFill>
                <a:cs typeface="Adobe Arabic" panose="02040503050201020203"/>
              </a:rPr>
              <a:t>تواضع </a:t>
            </a:r>
            <a:r>
              <a:rPr lang="fa-IR" sz="2600" dirty="0">
                <a:solidFill>
                  <a:schemeClr val="tx2">
                    <a:lumMod val="75000"/>
                  </a:schemeClr>
                </a:solidFill>
                <a:cs typeface="Adobe Arabic" panose="02040503050201020203"/>
              </a:rPr>
              <a:t>است.</a:t>
            </a:r>
            <a:endParaRPr lang="en-US" sz="2600" dirty="0">
              <a:solidFill>
                <a:schemeClr val="tx2">
                  <a:lumMod val="75000"/>
                </a:schemeClr>
              </a:solidFill>
              <a:cs typeface="Adobe Arabic" panose="02040503050201020203"/>
            </a:endParaRPr>
          </a:p>
        </p:txBody>
      </p:sp>
      <p:sp>
        <p:nvSpPr>
          <p:cNvPr id="30" name="Oval 29"/>
          <p:cNvSpPr/>
          <p:nvPr/>
        </p:nvSpPr>
        <p:spPr>
          <a:xfrm>
            <a:off x="8627420" y="384500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66102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08321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2260600" y="0"/>
            <a:ext cx="2539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مراحل</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05720" y="876551"/>
            <a:ext cx="8521700" cy="923330"/>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مرحله </a:t>
            </a:r>
            <a:r>
              <a:rPr lang="fa-IR" sz="2600" dirty="0" smtClean="0">
                <a:solidFill>
                  <a:schemeClr val="tx2">
                    <a:lumMod val="75000"/>
                  </a:schemeClr>
                </a:solidFill>
                <a:cs typeface="Adobe Arabic" panose="02040503050201020203"/>
              </a:rPr>
              <a:t>اول: </a:t>
            </a:r>
            <a:r>
              <a:rPr lang="fa-IR" sz="2600" dirty="0">
                <a:solidFill>
                  <a:schemeClr val="tx2">
                    <a:lumMod val="75000"/>
                  </a:schemeClr>
                </a:solidFill>
                <a:cs typeface="Adobe Arabic" panose="02040503050201020203"/>
              </a:rPr>
              <a:t>معرفت و اطاعت </a:t>
            </a:r>
            <a:endParaRPr lang="en-US" sz="2600" dirty="0">
              <a:solidFill>
                <a:schemeClr val="tx2">
                  <a:lumMod val="75000"/>
                </a:schemeClr>
              </a:solidFill>
              <a:cs typeface="Adobe Arabic" panose="02040503050201020203"/>
            </a:endParaRPr>
          </a:p>
          <a:p>
            <a:pPr algn="just"/>
            <a:endParaRPr lang="fa-IR" sz="2600" dirty="0">
              <a:solidFill>
                <a:schemeClr val="tx2">
                  <a:lumMod val="75000"/>
                </a:schemeClr>
              </a:solidFill>
              <a:cs typeface="Adobe Arabic" panose="02040503050201020203"/>
            </a:endParaRPr>
          </a:p>
        </p:txBody>
      </p:sp>
      <p:sp>
        <p:nvSpPr>
          <p:cNvPr id="30" name="Oval 29"/>
          <p:cNvSpPr/>
          <p:nvPr/>
        </p:nvSpPr>
        <p:spPr>
          <a:xfrm>
            <a:off x="8682340" y="187801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71161" y="1671697"/>
            <a:ext cx="2956259" cy="523285"/>
          </a:xfrm>
          <a:prstGeom prst="rect">
            <a:avLst/>
          </a:prstGeom>
        </p:spPr>
        <p:txBody>
          <a:bodyPr wrap="none">
            <a:spAutoFit/>
          </a:bodyPr>
          <a:lstStyle/>
          <a:p>
            <a:pPr algn="just">
              <a:lnSpc>
                <a:spcPct val="115000"/>
              </a:lnSpc>
            </a:pPr>
            <a:r>
              <a:rPr lang="fa-IR" sz="2600" dirty="0">
                <a:solidFill>
                  <a:schemeClr val="tx2">
                    <a:lumMod val="75000"/>
                  </a:schemeClr>
                </a:solidFill>
                <a:cs typeface="Adobe Arabic" panose="02040503050201020203"/>
              </a:rPr>
              <a:t>مرحله </a:t>
            </a:r>
            <a:r>
              <a:rPr lang="fa-IR" sz="2600" dirty="0" smtClean="0">
                <a:solidFill>
                  <a:schemeClr val="tx2">
                    <a:lumMod val="75000"/>
                  </a:schemeClr>
                </a:solidFill>
                <a:cs typeface="Adobe Arabic" panose="02040503050201020203"/>
              </a:rPr>
              <a:t>دوم: </a:t>
            </a:r>
            <a:r>
              <a:rPr lang="fa-IR" sz="2600" dirty="0">
                <a:solidFill>
                  <a:schemeClr val="tx2">
                    <a:lumMod val="75000"/>
                  </a:schemeClr>
                </a:solidFill>
                <a:cs typeface="Adobe Arabic" panose="02040503050201020203"/>
              </a:rPr>
              <a:t>زهد و رغبت </a:t>
            </a:r>
            <a:endParaRPr lang="en-US" sz="2600" dirty="0">
              <a:solidFill>
                <a:schemeClr val="tx2">
                  <a:lumMod val="75000"/>
                </a:schemeClr>
              </a:solidFill>
              <a:cs typeface="Adobe Arabic" panose="02040503050201020203"/>
            </a:endParaRPr>
          </a:p>
        </p:txBody>
      </p:sp>
      <p:sp>
        <p:nvSpPr>
          <p:cNvPr id="3" name="Rectangle 2"/>
          <p:cNvSpPr/>
          <p:nvPr/>
        </p:nvSpPr>
        <p:spPr>
          <a:xfrm>
            <a:off x="5773755" y="2561515"/>
            <a:ext cx="2853665" cy="523285"/>
          </a:xfrm>
          <a:prstGeom prst="rect">
            <a:avLst/>
          </a:prstGeom>
        </p:spPr>
        <p:txBody>
          <a:bodyPr wrap="none">
            <a:spAutoFit/>
          </a:bodyPr>
          <a:lstStyle/>
          <a:p>
            <a:pPr algn="just">
              <a:lnSpc>
                <a:spcPct val="115000"/>
              </a:lnSpc>
            </a:pPr>
            <a:r>
              <a:rPr lang="fa-IR" sz="2600" dirty="0">
                <a:solidFill>
                  <a:schemeClr val="tx2">
                    <a:lumMod val="75000"/>
                  </a:schemeClr>
                </a:solidFill>
                <a:cs typeface="Adobe Arabic" panose="02040503050201020203"/>
              </a:rPr>
              <a:t>مرحله </a:t>
            </a:r>
            <a:r>
              <a:rPr lang="fa-IR" sz="2600" dirty="0" smtClean="0">
                <a:solidFill>
                  <a:schemeClr val="tx2">
                    <a:lumMod val="75000"/>
                  </a:schemeClr>
                </a:solidFill>
                <a:cs typeface="Adobe Arabic" panose="02040503050201020203"/>
              </a:rPr>
              <a:t>سوم: </a:t>
            </a:r>
            <a:r>
              <a:rPr lang="fa-IR" sz="2600" dirty="0">
                <a:solidFill>
                  <a:schemeClr val="tx2">
                    <a:lumMod val="75000"/>
                  </a:schemeClr>
                </a:solidFill>
                <a:cs typeface="Adobe Arabic" panose="02040503050201020203"/>
              </a:rPr>
              <a:t>خوف و رجا</a:t>
            </a:r>
            <a:endParaRPr lang="en-US" sz="2600" dirty="0">
              <a:solidFill>
                <a:schemeClr val="tx2">
                  <a:lumMod val="75000"/>
                </a:schemeClr>
              </a:solidFill>
              <a:cs typeface="Adobe Arabic" panose="02040503050201020203"/>
            </a:endParaRPr>
          </a:p>
        </p:txBody>
      </p:sp>
      <p:sp>
        <p:nvSpPr>
          <p:cNvPr id="4" name="Rectangle 3"/>
          <p:cNvSpPr/>
          <p:nvPr/>
        </p:nvSpPr>
        <p:spPr>
          <a:xfrm>
            <a:off x="5538113" y="3451335"/>
            <a:ext cx="3089307" cy="523285"/>
          </a:xfrm>
          <a:prstGeom prst="rect">
            <a:avLst/>
          </a:prstGeom>
        </p:spPr>
        <p:txBody>
          <a:bodyPr wrap="none">
            <a:spAutoFit/>
          </a:bodyPr>
          <a:lstStyle/>
          <a:p>
            <a:pPr algn="just">
              <a:lnSpc>
                <a:spcPct val="115000"/>
              </a:lnSpc>
            </a:pPr>
            <a:r>
              <a:rPr lang="fa-IR" sz="2600" dirty="0">
                <a:solidFill>
                  <a:schemeClr val="tx2">
                    <a:lumMod val="75000"/>
                  </a:schemeClr>
                </a:solidFill>
                <a:cs typeface="Adobe Arabic" panose="02040503050201020203"/>
              </a:rPr>
              <a:t>مرحله </a:t>
            </a:r>
            <a:r>
              <a:rPr lang="fa-IR" sz="2600" dirty="0" smtClean="0">
                <a:solidFill>
                  <a:schemeClr val="tx2">
                    <a:lumMod val="75000"/>
                  </a:schemeClr>
                </a:solidFill>
                <a:cs typeface="Adobe Arabic" panose="02040503050201020203"/>
              </a:rPr>
              <a:t>چهارم: </a:t>
            </a:r>
            <a:r>
              <a:rPr lang="fa-IR" sz="2600" dirty="0">
                <a:solidFill>
                  <a:schemeClr val="tx2">
                    <a:lumMod val="75000"/>
                  </a:schemeClr>
                </a:solidFill>
                <a:cs typeface="Adobe Arabic" panose="02040503050201020203"/>
              </a:rPr>
              <a:t>طلب و اراده</a:t>
            </a:r>
            <a:endParaRPr lang="en-US" sz="2600" dirty="0">
              <a:solidFill>
                <a:schemeClr val="tx2">
                  <a:lumMod val="75000"/>
                </a:schemeClr>
              </a:solidFill>
              <a:cs typeface="Adobe Arabic" panose="02040503050201020203"/>
            </a:endParaRPr>
          </a:p>
        </p:txBody>
      </p:sp>
      <p:sp>
        <p:nvSpPr>
          <p:cNvPr id="18" name="Oval 17"/>
          <p:cNvSpPr/>
          <p:nvPr/>
        </p:nvSpPr>
        <p:spPr>
          <a:xfrm>
            <a:off x="8682340" y="276154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682340" y="363254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15671" y="4305403"/>
            <a:ext cx="3105337" cy="523285"/>
          </a:xfrm>
          <a:prstGeom prst="rect">
            <a:avLst/>
          </a:prstGeom>
        </p:spPr>
        <p:txBody>
          <a:bodyPr wrap="none">
            <a:spAutoFit/>
          </a:bodyPr>
          <a:lstStyle/>
          <a:p>
            <a:pPr algn="just">
              <a:lnSpc>
                <a:spcPct val="115000"/>
              </a:lnSpc>
            </a:pPr>
            <a:r>
              <a:rPr lang="fa-IR" sz="2600" dirty="0">
                <a:solidFill>
                  <a:schemeClr val="tx2">
                    <a:lumMod val="75000"/>
                  </a:schemeClr>
                </a:solidFill>
                <a:cs typeface="Adobe Arabic" panose="02040503050201020203"/>
              </a:rPr>
              <a:t>مرحله </a:t>
            </a:r>
            <a:r>
              <a:rPr lang="fa-IR" sz="2600" dirty="0" smtClean="0">
                <a:solidFill>
                  <a:schemeClr val="tx2">
                    <a:lumMod val="75000"/>
                  </a:schemeClr>
                </a:solidFill>
                <a:cs typeface="Adobe Arabic" panose="02040503050201020203"/>
              </a:rPr>
              <a:t>پنجم: </a:t>
            </a:r>
            <a:r>
              <a:rPr lang="fa-IR" sz="2600" dirty="0">
                <a:solidFill>
                  <a:schemeClr val="tx2">
                    <a:lumMod val="75000"/>
                  </a:schemeClr>
                </a:solidFill>
                <a:cs typeface="Adobe Arabic" panose="02040503050201020203"/>
              </a:rPr>
              <a:t>تدارک و اقدام </a:t>
            </a:r>
            <a:endParaRPr lang="en-US" sz="2600" dirty="0">
              <a:solidFill>
                <a:schemeClr val="tx2">
                  <a:lumMod val="75000"/>
                </a:schemeClr>
              </a:solidFill>
              <a:cs typeface="Adobe Arabic" panose="02040503050201020203"/>
            </a:endParaRPr>
          </a:p>
        </p:txBody>
      </p:sp>
      <p:sp>
        <p:nvSpPr>
          <p:cNvPr id="21" name="Oval 20"/>
          <p:cNvSpPr/>
          <p:nvPr/>
        </p:nvSpPr>
        <p:spPr>
          <a:xfrm>
            <a:off x="8682340" y="450354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17333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righ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right)">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p:bldP spid="30" grpId="0" animBg="1"/>
      <p:bldP spid="2" grpId="0"/>
      <p:bldP spid="3" grpId="0"/>
      <p:bldP spid="4" grpId="0"/>
      <p:bldP spid="18" grpId="0" animBg="1"/>
      <p:bldP spid="19" grpId="0" animBg="1"/>
      <p:bldP spid="6" grpId="0"/>
      <p:bldP spid="2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99160" y="155311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0" y="0"/>
            <a:ext cx="4800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اهمیت</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بستر‌ها‌ی</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اجتماعی</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77460" y="1376114"/>
            <a:ext cx="8521700" cy="1692771"/>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در صورتی که افراد بر اثر پیام رسل به انگیزش‌های صحیح و برگزیدن‌های درست نایل نشوند دچار طغیان گردیده و انبعاث و گزینشی بر خلاف حیات خود اتخاذ خواهند کرد.</a:t>
            </a:r>
            <a:endParaRPr lang="en-US" sz="2600" dirty="0">
              <a:solidFill>
                <a:schemeClr val="tx2">
                  <a:lumMod val="75000"/>
                </a:schemeClr>
              </a:solidFill>
              <a:cs typeface="Adobe Arabic" panose="02040503050201020203"/>
            </a:endParaRPr>
          </a:p>
          <a:p>
            <a:pPr algn="just"/>
            <a:endParaRPr lang="fa-IR" sz="2600" dirty="0">
              <a:solidFill>
                <a:schemeClr val="tx2">
                  <a:lumMod val="75000"/>
                </a:schemeClr>
              </a:solidFill>
              <a:cs typeface="Adobe Arabic" panose="02040503050201020203"/>
            </a:endParaRPr>
          </a:p>
        </p:txBody>
      </p:sp>
      <p:sp>
        <p:nvSpPr>
          <p:cNvPr id="12" name="Right Arrow 11">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7747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22700" y="-1"/>
            <a:ext cx="2882898"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a-IR" sz="2600" dirty="0" smtClean="0">
              <a:solidFill>
                <a:schemeClr val="bg1"/>
              </a:solidFill>
              <a:latin typeface="Adobe Arabic" pitchFamily="18" charset="-78"/>
              <a:cs typeface="Adobe Arabic" pitchFamily="18" charset="-78"/>
            </a:endParaRPr>
          </a:p>
          <a:p>
            <a:r>
              <a:rPr lang="fa-IR" sz="2600" dirty="0" smtClean="0">
                <a:solidFill>
                  <a:schemeClr val="bg1"/>
                </a:solidFill>
                <a:latin typeface="Adobe Arabic" pitchFamily="18" charset="-78"/>
                <a:cs typeface="Adobe Arabic" pitchFamily="18" charset="-78"/>
              </a:rPr>
              <a:t>ویژگی های خیر در قرآن</a:t>
            </a:r>
            <a:endParaRPr lang="fa-IR" sz="2600" dirty="0">
              <a:solidFill>
                <a:schemeClr val="bg1"/>
              </a:solidFill>
              <a:latin typeface="Adobe Arabic" pitchFamily="18" charset="-78"/>
              <a:cs typeface="Adobe Arabic" pitchFamily="18" charset="-78"/>
            </a:endParaRPr>
          </a:p>
          <a:p>
            <a:endParaRPr lang="en-US" sz="2600" dirty="0">
              <a:solidFill>
                <a:srgbClr val="C0504D">
                  <a:lumMod val="75000"/>
                </a:srgbClr>
              </a:solidFill>
              <a:latin typeface="Adobe Arabic" pitchFamily="18" charset="-78"/>
              <a:cs typeface="Adobe Arabic" pitchFamily="18" charset="-78"/>
            </a:endParaRPr>
          </a:p>
        </p:txBody>
      </p:sp>
      <p:sp>
        <p:nvSpPr>
          <p:cNvPr id="4" name="Rectangle 3"/>
          <p:cNvSpPr/>
          <p:nvPr/>
        </p:nvSpPr>
        <p:spPr>
          <a:xfrm>
            <a:off x="6705598"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5" name="Rectangle 4"/>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0" name="Rectangle 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355600" y="727485"/>
            <a:ext cx="8597900" cy="1012585"/>
          </a:xfrm>
          <a:prstGeom prst="rect">
            <a:avLst/>
          </a:prstGeom>
        </p:spPr>
        <p:txBody>
          <a:bodyPr wrap="square">
            <a:spAutoFit/>
          </a:bodyPr>
          <a:lstStyle/>
          <a:p>
            <a:pPr algn="just">
              <a:lnSpc>
                <a:spcPct val="115000"/>
              </a:lnSpc>
            </a:pPr>
            <a:r>
              <a:rPr lang="fa-IR" sz="2600" dirty="0">
                <a:solidFill>
                  <a:schemeClr val="tx2">
                    <a:lumMod val="75000"/>
                  </a:schemeClr>
                </a:solidFill>
                <a:latin typeface="Calibri" panose="020F0502020204030204" pitchFamily="34" charset="0"/>
                <a:ea typeface="Calibri" panose="020F0502020204030204" pitchFamily="34" charset="0"/>
                <a:cs typeface="Adobe Arabic"/>
              </a:rPr>
              <a:t>برخی از مطالبی که از مجموع نکات فوق به‌دست می‌آید و ما را به کشف مؤلفه‌های خیر می‌رساند عبارتند از:</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
        <p:nvSpPr>
          <p:cNvPr id="3" name="Rectangle 2"/>
          <p:cNvSpPr/>
          <p:nvPr/>
        </p:nvSpPr>
        <p:spPr>
          <a:xfrm>
            <a:off x="533400" y="1740070"/>
            <a:ext cx="8242300" cy="5153719"/>
          </a:xfrm>
          <a:prstGeom prst="rect">
            <a:avLst/>
          </a:prstGeom>
        </p:spPr>
        <p:txBody>
          <a:bodyPr wrap="square">
            <a:spAutoFit/>
          </a:bodyPr>
          <a:lstStyle/>
          <a:p>
            <a:pPr algn="just">
              <a:lnSpc>
                <a:spcPct val="115000"/>
              </a:lnSpc>
            </a:pP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مطلب اول: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در معنای خیر، نوعی انتخاب و برگزیدن وجود دارد.</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fa-IR" sz="2600"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دوم: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انتخاب کردن نیازمند قدرت است، بنابراین یکی از لوازم بسیار مهم برای خیر، استطاعت است.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fa-IR" sz="2600"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سوم: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فاعل خیر در قرآن، یا خداوند و یا انسان است.</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a:p>
            <a:pPr algn="just">
              <a:lnSpc>
                <a:spcPct val="115000"/>
              </a:lnSpc>
            </a:pPr>
            <a:endParaRPr lang="fa-IR" sz="2600" dirty="0" smtClean="0">
              <a:solidFill>
                <a:schemeClr val="accent6">
                  <a:lumMod val="75000"/>
                </a:schemeClr>
              </a:solidFill>
              <a:latin typeface="Calibri" panose="020F0502020204030204" pitchFamily="34" charset="0"/>
              <a:ea typeface="Calibri" panose="020F0502020204030204" pitchFamily="34" charset="0"/>
              <a:cs typeface="Adobe Arabic"/>
            </a:endParaRPr>
          </a:p>
          <a:p>
            <a:pPr algn="just">
              <a:lnSpc>
                <a:spcPct val="115000"/>
              </a:lnSpc>
            </a:pPr>
            <a:r>
              <a:rPr lang="fa-IR" sz="2600" dirty="0" smtClean="0">
                <a:solidFill>
                  <a:schemeClr val="accent6">
                    <a:lumMod val="75000"/>
                  </a:schemeClr>
                </a:solidFill>
                <a:latin typeface="Calibri" panose="020F0502020204030204" pitchFamily="34" charset="0"/>
                <a:ea typeface="Calibri" panose="020F0502020204030204" pitchFamily="34" charset="0"/>
                <a:cs typeface="Adobe Arabic"/>
              </a:rPr>
              <a:t>مطلب </a:t>
            </a:r>
            <a:r>
              <a:rPr lang="fa-IR" sz="2600" dirty="0">
                <a:solidFill>
                  <a:schemeClr val="accent6">
                    <a:lumMod val="75000"/>
                  </a:schemeClr>
                </a:solidFill>
                <a:latin typeface="Calibri" panose="020F0502020204030204" pitchFamily="34" charset="0"/>
                <a:ea typeface="Calibri" panose="020F0502020204030204" pitchFamily="34" charset="0"/>
                <a:cs typeface="Adobe Arabic"/>
              </a:rPr>
              <a:t>چهارم: </a:t>
            </a:r>
            <a:r>
              <a:rPr lang="fa-IR" sz="2600" dirty="0">
                <a:solidFill>
                  <a:schemeClr val="tx2">
                    <a:lumMod val="75000"/>
                  </a:schemeClr>
                </a:solidFill>
                <a:latin typeface="Calibri" panose="020F0502020204030204" pitchFamily="34" charset="0"/>
                <a:ea typeface="Calibri" panose="020F0502020204030204" pitchFamily="34" charset="0"/>
                <a:cs typeface="Adobe Arabic"/>
              </a:rPr>
              <a:t>فاعلیت خداوند در خیر، به معنای انتخاب گزینه بهتر از میان گزینه‌های مختلف نیست، بلکه همان جاری شدن اراده خداوند است که موجب تحقق و جلوه خیر می‌شود، از همین رو است که خداوند در قرآن مختار علی الاطلاق معرفی می‌شود</a:t>
            </a:r>
            <a:r>
              <a:rPr lang="fa-IR" sz="2600" dirty="0" smtClean="0">
                <a:solidFill>
                  <a:schemeClr val="tx2">
                    <a:lumMod val="75000"/>
                  </a:schemeClr>
                </a:solidFill>
                <a:latin typeface="Calibri" panose="020F0502020204030204" pitchFamily="34" charset="0"/>
                <a:ea typeface="Calibri" panose="020F0502020204030204" pitchFamily="34" charset="0"/>
                <a:cs typeface="Adobe Arabic"/>
              </a:rPr>
              <a:t>.</a:t>
            </a:r>
            <a:endParaRPr lang="en-US" sz="2600" dirty="0">
              <a:solidFill>
                <a:schemeClr val="tx2">
                  <a:lumMod val="75000"/>
                </a:schemeClr>
              </a:solidFill>
              <a:latin typeface="Calibri" panose="020F0502020204030204" pitchFamily="34" charset="0"/>
              <a:ea typeface="Calibri" panose="020F0502020204030204" pitchFamily="34" charset="0"/>
              <a:cs typeface="Adobe Arabic"/>
            </a:endParaRPr>
          </a:p>
        </p:txBody>
      </p:sp>
    </p:spTree>
    <p:extLst>
      <p:ext uri="{BB962C8B-B14F-4D97-AF65-F5344CB8AC3E}">
        <p14:creationId xmlns:p14="http://schemas.microsoft.com/office/powerpoint/2010/main" val="1394582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par>
                                <p:cTn id="13" presetID="2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right)">
                                      <p:cBhvr>
                                        <p:cTn id="15" dur="500"/>
                                        <p:tgtEl>
                                          <p:spTgt spid="3">
                                            <p:txEl>
                                              <p:pRg st="2" end="2"/>
                                            </p:txEl>
                                          </p:spTgt>
                                        </p:tgtEl>
                                      </p:cBhvr>
                                    </p:animEffect>
                                  </p:childTnLst>
                                </p:cTn>
                              </p:par>
                              <p:par>
                                <p:cTn id="16" presetID="22" presetClass="entr" presetSubtype="2"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right)">
                                      <p:cBhvr>
                                        <p:cTn id="18" dur="500"/>
                                        <p:tgtEl>
                                          <p:spTgt spid="3">
                                            <p:txEl>
                                              <p:pRg st="4" end="4"/>
                                            </p:txEl>
                                          </p:spTgt>
                                        </p:tgtEl>
                                      </p:cBhvr>
                                    </p:animEffect>
                                  </p:childTnLst>
                                </p:cTn>
                              </p:par>
                              <p:par>
                                <p:cTn id="19" presetID="22" presetClass="entr" presetSubtype="2"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righ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0" y="0"/>
            <a:ext cx="4800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اهمیت</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بستر‌ها‌ی</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اجتماعی</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endParaRPr lang="en-US"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2" name="Rectangle 1"/>
          <p:cNvSpPr/>
          <p:nvPr/>
        </p:nvSpPr>
        <p:spPr>
          <a:xfrm>
            <a:off x="254000" y="1178692"/>
            <a:ext cx="8373420" cy="1472711"/>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در قرآن کریم به جابجایی از بستر نامناسب به بستر اجتماعی مطلوب هجرت اطلاق کرده است و آن را بسیار ستوده و برای آن ارزش فراوانی قائل شده و گاهی که به دلایل دنیاطلبانه ترک می‌شود بسیار ترک آن را مذمت کرده است.</a:t>
            </a:r>
            <a:endParaRPr lang="en-US" sz="2600" dirty="0">
              <a:solidFill>
                <a:schemeClr val="tx2">
                  <a:lumMod val="75000"/>
                </a:schemeClr>
              </a:solidFill>
              <a:cs typeface="Adobe Arabic" panose="02040503050201020203"/>
            </a:endParaRPr>
          </a:p>
        </p:txBody>
      </p:sp>
      <p:sp>
        <p:nvSpPr>
          <p:cNvPr id="12" name="Oval 11"/>
          <p:cNvSpPr/>
          <p:nvPr/>
        </p:nvSpPr>
        <p:spPr>
          <a:xfrm>
            <a:off x="8627420" y="1319777"/>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hlinkClick r:id="rId3" action="ppaction://hlinksldjump"/>
          </p:cNvPr>
          <p:cNvSpPr/>
          <p:nvPr/>
        </p:nvSpPr>
        <p:spPr>
          <a:xfrm>
            <a:off x="8527831" y="62357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62420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right)">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192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1358900" y="0"/>
            <a:ext cx="34416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عوامل</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مؤثر</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05720" y="1020514"/>
            <a:ext cx="8521700"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طی مراحل تفصیل و ترجیح و تعیین </a:t>
            </a:r>
          </a:p>
        </p:txBody>
      </p:sp>
      <p:sp>
        <p:nvSpPr>
          <p:cNvPr id="2" name="Rectangle 1"/>
          <p:cNvSpPr/>
          <p:nvPr/>
        </p:nvSpPr>
        <p:spPr>
          <a:xfrm>
            <a:off x="5681548" y="2889089"/>
            <a:ext cx="2944000" cy="523285"/>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توجه به آداب  </a:t>
            </a:r>
            <a:endParaRPr lang="en-US" sz="2600" dirty="0">
              <a:solidFill>
                <a:schemeClr val="tx2">
                  <a:lumMod val="75000"/>
                </a:schemeClr>
              </a:solidFill>
              <a:cs typeface="Adobe Arabic" panose="02040503050201020203"/>
            </a:endParaRPr>
          </a:p>
        </p:txBody>
      </p:sp>
      <p:sp>
        <p:nvSpPr>
          <p:cNvPr id="12" name="Oval 11"/>
          <p:cNvSpPr/>
          <p:nvPr/>
        </p:nvSpPr>
        <p:spPr>
          <a:xfrm>
            <a:off x="8682340" y="3062691"/>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86460" y="240346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82340" y="179748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5720" y="1657138"/>
            <a:ext cx="8521700"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بالا بردن مهارت تصمیم‌گیری و سرعت در عمل </a:t>
            </a:r>
          </a:p>
        </p:txBody>
      </p:sp>
      <p:sp>
        <p:nvSpPr>
          <p:cNvPr id="20" name="Rectangle 19"/>
          <p:cNvSpPr/>
          <p:nvPr/>
        </p:nvSpPr>
        <p:spPr>
          <a:xfrm>
            <a:off x="147940" y="2280240"/>
            <a:ext cx="8521700"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تقوا و مراقبت از خود و کنترل نفس </a:t>
            </a:r>
          </a:p>
        </p:txBody>
      </p:sp>
      <p:sp>
        <p:nvSpPr>
          <p:cNvPr id="22" name="Oval 21"/>
          <p:cNvSpPr/>
          <p:nvPr/>
        </p:nvSpPr>
        <p:spPr>
          <a:xfrm>
            <a:off x="8690580" y="3743743"/>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552759" y="3497956"/>
            <a:ext cx="1998461" cy="1012585"/>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تقویت تدبر </a:t>
            </a:r>
            <a:endParaRPr lang="en-US" sz="2600" dirty="0">
              <a:solidFill>
                <a:schemeClr val="tx2">
                  <a:lumMod val="75000"/>
                </a:schemeClr>
              </a:solidFill>
              <a:cs typeface="Adobe Arabic" panose="02040503050201020203"/>
            </a:endParaRPr>
          </a:p>
          <a:p>
            <a:pPr algn="just">
              <a:lnSpc>
                <a:spcPct val="115000"/>
              </a:lnSpc>
            </a:pPr>
            <a:endParaRPr lang="en-US" sz="2600" dirty="0">
              <a:solidFill>
                <a:srgbClr val="0070C0"/>
              </a:solidFill>
              <a:cs typeface="Adobe Arabic" panose="02040503050201020203"/>
            </a:endParaRPr>
          </a:p>
        </p:txBody>
      </p:sp>
      <p:sp>
        <p:nvSpPr>
          <p:cNvPr id="21" name="Right Arrow 20">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4" name="Right Arrow 23">
            <a:hlinkClick r:id="rId3" action="ppaction://hlinksldjump"/>
          </p:cNvPr>
          <p:cNvSpPr/>
          <p:nvPr/>
        </p:nvSpPr>
        <p:spPr>
          <a:xfrm>
            <a:off x="8680231" y="6375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23121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right)">
                                      <p:cBhvr>
                                        <p:cTn id="46" dur="500"/>
                                        <p:tgtEl>
                                          <p:spTgt spid="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wipe(right)">
                                      <p:cBhvr>
                                        <p:cTn id="5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2" grpId="0" animBg="1"/>
      <p:bldP spid="14" grpId="0" animBg="1"/>
      <p:bldP spid="18" grpId="0" animBg="1"/>
      <p:bldP spid="19" grpId="0"/>
      <p:bldP spid="20" grpId="0"/>
      <p:bldP spid="2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192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2387600" y="0"/>
            <a:ext cx="24129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err="1" smtClean="0">
                <a:solidFill>
                  <a:schemeClr val="accent1">
                    <a:lumMod val="75000"/>
                  </a:schemeClr>
                </a:solidFill>
                <a:latin typeface="Adobe Arabic" pitchFamily="18" charset="-78"/>
                <a:cs typeface="Adobe Arabic" panose="02040503050201020203"/>
              </a:rPr>
              <a:t>موانع</a:t>
            </a:r>
            <a:r>
              <a:rPr lang="en-US" sz="2600" dirty="0" smtClean="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گزینش</a:t>
            </a:r>
            <a:r>
              <a:rPr lang="en-US" sz="2600" dirty="0">
                <a:solidFill>
                  <a:schemeClr val="accent1">
                    <a:lumMod val="75000"/>
                  </a:schemeClr>
                </a:solidFill>
                <a:latin typeface="Adobe Arabic" pitchFamily="18" charset="-78"/>
                <a:cs typeface="Adobe Arabic" panose="02040503050201020203"/>
              </a:rPr>
              <a:t> </a:t>
            </a:r>
            <a:r>
              <a:rPr lang="en-US" sz="2600" dirty="0" err="1">
                <a:solidFill>
                  <a:schemeClr val="accent1">
                    <a:lumMod val="75000"/>
                  </a:schemeClr>
                </a:solidFill>
                <a:latin typeface="Adobe Arabic" pitchFamily="18" charset="-78"/>
                <a:cs typeface="Adobe Arabic" panose="02040503050201020203"/>
              </a:rPr>
              <a:t>درست</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60640" y="989747"/>
            <a:ext cx="8521700" cy="923330"/>
          </a:xfrm>
          <a:prstGeom prst="rect">
            <a:avLst/>
          </a:prstGeom>
        </p:spPr>
        <p:txBody>
          <a:bodyPr wrap="square">
            <a:spAutoFit/>
          </a:bodyPr>
          <a:lstStyle/>
          <a:p>
            <a:pPr algn="just"/>
            <a:r>
              <a:rPr lang="ar-SA" sz="2600" dirty="0">
                <a:solidFill>
                  <a:schemeClr val="tx2">
                    <a:lumMod val="75000"/>
                  </a:schemeClr>
                </a:solidFill>
                <a:cs typeface="Adobe Arabic" panose="02040503050201020203"/>
              </a:rPr>
              <a:t>وسوسه</a:t>
            </a:r>
            <a:endParaRPr lang="en-US" sz="2600" dirty="0">
              <a:solidFill>
                <a:schemeClr val="tx2">
                  <a:lumMod val="75000"/>
                </a:schemeClr>
              </a:solidFill>
              <a:cs typeface="Adobe Arabic" panose="02040503050201020203"/>
            </a:endParaRPr>
          </a:p>
          <a:p>
            <a:pPr algn="just"/>
            <a:endParaRPr lang="fa-IR" sz="2600" dirty="0">
              <a:solidFill>
                <a:srgbClr val="0070C0"/>
              </a:solidFill>
              <a:cs typeface="Adobe Arabic" panose="02040503050201020203"/>
            </a:endParaRPr>
          </a:p>
        </p:txBody>
      </p:sp>
      <p:sp>
        <p:nvSpPr>
          <p:cNvPr id="2" name="Rectangle 1"/>
          <p:cNvSpPr/>
          <p:nvPr/>
        </p:nvSpPr>
        <p:spPr>
          <a:xfrm>
            <a:off x="2260600" y="3414974"/>
            <a:ext cx="6366820" cy="1012585"/>
          </a:xfrm>
          <a:prstGeom prst="rect">
            <a:avLst/>
          </a:prstGeom>
        </p:spPr>
        <p:txBody>
          <a:bodyPr wrap="square">
            <a:spAutoFit/>
          </a:bodyPr>
          <a:lstStyle/>
          <a:p>
            <a:pPr algn="just">
              <a:lnSpc>
                <a:spcPct val="115000"/>
              </a:lnSpc>
            </a:pPr>
            <a:r>
              <a:rPr lang="ar-SA" sz="2600" dirty="0">
                <a:solidFill>
                  <a:schemeClr val="tx2">
                    <a:lumMod val="75000"/>
                  </a:schemeClr>
                </a:solidFill>
                <a:cs typeface="Adobe Arabic" panose="02040503050201020203"/>
              </a:rPr>
              <a:t>منیات نفسانی </a:t>
            </a:r>
            <a:endParaRPr lang="en-US" sz="2600" dirty="0">
              <a:solidFill>
                <a:schemeClr val="tx2">
                  <a:lumMod val="75000"/>
                </a:schemeClr>
              </a:solidFill>
              <a:cs typeface="Adobe Arabic" panose="02040503050201020203"/>
            </a:endParaRPr>
          </a:p>
          <a:p>
            <a:pPr algn="just">
              <a:lnSpc>
                <a:spcPct val="115000"/>
              </a:lnSpc>
            </a:pPr>
            <a:endParaRPr lang="en-US" sz="2600" dirty="0">
              <a:solidFill>
                <a:srgbClr val="0070C0"/>
              </a:solidFill>
              <a:cs typeface="Adobe Arabic" panose="02040503050201020203"/>
            </a:endParaRPr>
          </a:p>
        </p:txBody>
      </p:sp>
      <p:sp>
        <p:nvSpPr>
          <p:cNvPr id="12" name="Oval 11"/>
          <p:cNvSpPr/>
          <p:nvPr/>
        </p:nvSpPr>
        <p:spPr>
          <a:xfrm>
            <a:off x="8690580" y="361316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90580" y="300831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86460" y="2403464"/>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682340" y="179748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5720" y="1657138"/>
            <a:ext cx="8521700" cy="492443"/>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کندی در عمل </a:t>
            </a:r>
          </a:p>
        </p:txBody>
      </p:sp>
      <p:sp>
        <p:nvSpPr>
          <p:cNvPr id="20" name="Rectangle 19"/>
          <p:cNvSpPr/>
          <p:nvPr/>
        </p:nvSpPr>
        <p:spPr>
          <a:xfrm>
            <a:off x="105720" y="2259685"/>
            <a:ext cx="8521700" cy="523220"/>
          </a:xfrm>
          <a:prstGeom prst="rect">
            <a:avLst/>
          </a:prstGeom>
        </p:spPr>
        <p:txBody>
          <a:bodyPr wrap="square">
            <a:spAutoFit/>
          </a:bodyPr>
          <a:lstStyle/>
          <a:p>
            <a:pPr algn="just"/>
            <a:r>
              <a:rPr lang="fa-IR" sz="2600" dirty="0">
                <a:solidFill>
                  <a:schemeClr val="tx2">
                    <a:lumMod val="75000"/>
                  </a:schemeClr>
                </a:solidFill>
                <a:cs typeface="Adobe Arabic" panose="02040503050201020203"/>
              </a:rPr>
              <a:t>عجله</a:t>
            </a:r>
            <a:r>
              <a:rPr lang="fa-IR" sz="2800" dirty="0"/>
              <a:t> </a:t>
            </a:r>
            <a:endParaRPr lang="fa-IR" sz="2600" dirty="0">
              <a:solidFill>
                <a:srgbClr val="0070C0"/>
              </a:solidFill>
              <a:cs typeface="Adobe Arabic" panose="02040503050201020203"/>
            </a:endParaRPr>
          </a:p>
        </p:txBody>
      </p:sp>
      <p:sp>
        <p:nvSpPr>
          <p:cNvPr id="21" name="Rectangle 20"/>
          <p:cNvSpPr/>
          <p:nvPr/>
        </p:nvSpPr>
        <p:spPr>
          <a:xfrm>
            <a:off x="254000" y="2830947"/>
            <a:ext cx="8373420" cy="523285"/>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عادات</a:t>
            </a:r>
            <a:endParaRPr lang="en-US" sz="2600" dirty="0">
              <a:solidFill>
                <a:schemeClr val="tx2">
                  <a:lumMod val="75000"/>
                </a:schemeClr>
              </a:solidFill>
              <a:cs typeface="Adobe Arabic" panose="02040503050201020203"/>
            </a:endParaRPr>
          </a:p>
        </p:txBody>
      </p:sp>
      <p:sp>
        <p:nvSpPr>
          <p:cNvPr id="22" name="Oval 21"/>
          <p:cNvSpPr/>
          <p:nvPr/>
        </p:nvSpPr>
        <p:spPr>
          <a:xfrm>
            <a:off x="8690580" y="421802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3001" y="4016388"/>
            <a:ext cx="3674419" cy="523285"/>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بروزحالات زایل‌کننده عقل </a:t>
            </a:r>
            <a:endParaRPr lang="en-US" sz="2600" dirty="0">
              <a:solidFill>
                <a:schemeClr val="tx2">
                  <a:lumMod val="75000"/>
                </a:schemeClr>
              </a:solidFill>
              <a:cs typeface="Adobe Arabic" panose="02040503050201020203"/>
            </a:endParaRPr>
          </a:p>
        </p:txBody>
      </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347637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righ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500"/>
                            </p:stCondLst>
                            <p:childTnLst>
                              <p:par>
                                <p:cTn id="44" presetID="22" presetClass="entr" presetSubtype="2" fill="hold"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wipe(right)">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right)">
                                      <p:cBhvr>
                                        <p:cTn id="57" dur="500"/>
                                        <p:tgtEl>
                                          <p:spTgt spid="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00"/>
                            </p:stCondLst>
                            <p:childTnLst>
                              <p:par>
                                <p:cTn id="66" presetID="22" presetClass="entr" presetSubtype="2" fill="hold" nodeType="afterEffect">
                                  <p:stCondLst>
                                    <p:cond delay="0"/>
                                  </p:stCondLst>
                                  <p:childTnLst>
                                    <p:set>
                                      <p:cBhvr>
                                        <p:cTn id="67" dur="1" fill="hold">
                                          <p:stCondLst>
                                            <p:cond delay="0"/>
                                          </p:stCondLst>
                                        </p:cTn>
                                        <p:tgtEl>
                                          <p:spTgt spid="23">
                                            <p:txEl>
                                              <p:pRg st="0" end="0"/>
                                            </p:txEl>
                                          </p:spTgt>
                                        </p:tgtEl>
                                        <p:attrNameLst>
                                          <p:attrName>style.visibility</p:attrName>
                                        </p:attrNameLst>
                                      </p:cBhvr>
                                      <p:to>
                                        <p:strVal val="visible"/>
                                      </p:to>
                                    </p:set>
                                    <p:animEffect transition="in" filter="wipe(right)">
                                      <p:cBhvr>
                                        <p:cTn id="6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2" grpId="0" animBg="1"/>
      <p:bldP spid="13" grpId="0" animBg="1"/>
      <p:bldP spid="14" grpId="0" animBg="1"/>
      <p:bldP spid="18" grpId="0" animBg="1"/>
      <p:bldP spid="19" grpId="0"/>
      <p:bldP spid="20" grpId="0"/>
      <p:bldP spid="2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192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2032000" y="0"/>
            <a:ext cx="2768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smtClean="0">
                <a:solidFill>
                  <a:schemeClr val="accent1">
                    <a:lumMod val="75000"/>
                  </a:schemeClr>
                </a:solidFill>
                <a:latin typeface="Adobe Arabic" pitchFamily="18" charset="-78"/>
                <a:cs typeface="Adobe Arabic" panose="02040503050201020203"/>
              </a:rPr>
              <a:t>م</a:t>
            </a:r>
            <a:r>
              <a:rPr lang="fa-IR" sz="2600" dirty="0" smtClean="0">
                <a:solidFill>
                  <a:schemeClr val="accent1">
                    <a:lumMod val="75000"/>
                  </a:schemeClr>
                </a:solidFill>
                <a:latin typeface="Adobe Arabic" pitchFamily="18" charset="-78"/>
                <a:cs typeface="Adobe Arabic" panose="02040503050201020203"/>
              </a:rPr>
              <a:t>راحل توانمندی گزینش</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5" name="Rectangle 4"/>
          <p:cNvSpPr/>
          <p:nvPr/>
        </p:nvSpPr>
        <p:spPr>
          <a:xfrm>
            <a:off x="160640" y="972626"/>
            <a:ext cx="8521700" cy="1895968"/>
          </a:xfrm>
          <a:prstGeom prst="rect">
            <a:avLst/>
          </a:prstGeom>
        </p:spPr>
        <p:txBody>
          <a:bodyPr wrap="square">
            <a:spAutoFit/>
          </a:bodyPr>
          <a:lstStyle/>
          <a:p>
            <a:pPr algn="just">
              <a:lnSpc>
                <a:spcPct val="115000"/>
              </a:lnSpc>
            </a:pPr>
            <a:r>
              <a:rPr lang="fa-IR" sz="2600" dirty="0">
                <a:solidFill>
                  <a:schemeClr val="tx2">
                    <a:lumMod val="75000"/>
                  </a:schemeClr>
                </a:solidFill>
                <a:cs typeface="Adobe Arabic" panose="02040503050201020203"/>
              </a:rPr>
              <a:t>قدرت گزینش در انسان عامل تکلیف و موجب پاداش و جزاست. بالاترین سطحی که فرد می‌تواند به آن برسد گزینش عبودیت تام است. در این صورت فرد غیر از باید و نباید خداوند به هیچ باید و نباید دیگری اعتنا ندارد. این مقام به عنوان غایت گزینشی است که انسان می‌تواند به آن نائل شود. </a:t>
            </a:r>
          </a:p>
        </p:txBody>
      </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Tree>
    <p:extLst>
      <p:ext uri="{BB962C8B-B14F-4D97-AF65-F5344CB8AC3E}">
        <p14:creationId xmlns:p14="http://schemas.microsoft.com/office/powerpoint/2010/main" val="42667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192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2032000" y="0"/>
            <a:ext cx="2768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smtClean="0">
                <a:solidFill>
                  <a:schemeClr val="accent1">
                    <a:lumMod val="75000"/>
                  </a:schemeClr>
                </a:solidFill>
                <a:latin typeface="Adobe Arabic" pitchFamily="18" charset="-78"/>
                <a:cs typeface="Adobe Arabic" panose="02040503050201020203"/>
              </a:rPr>
              <a:t>م</a:t>
            </a:r>
            <a:r>
              <a:rPr lang="fa-IR" sz="2600" dirty="0" smtClean="0">
                <a:solidFill>
                  <a:schemeClr val="accent1">
                    <a:lumMod val="75000"/>
                  </a:schemeClr>
                </a:solidFill>
                <a:latin typeface="Adobe Arabic" pitchFamily="18" charset="-78"/>
                <a:cs typeface="Adobe Arabic" panose="02040503050201020203"/>
              </a:rPr>
              <a:t>راحل توانمندی گزینش</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433910" y="962850"/>
            <a:ext cx="8248430" cy="5153719"/>
          </a:xfrm>
          <a:prstGeom prst="rect">
            <a:avLst/>
          </a:prstGeom>
        </p:spPr>
        <p:txBody>
          <a:bodyPr wrap="square">
            <a:spAutoFit/>
          </a:bodyPr>
          <a:lstStyle/>
          <a:p>
            <a:pPr algn="just">
              <a:lnSpc>
                <a:spcPct val="115000"/>
              </a:lnSpc>
              <a:tabLst>
                <a:tab pos="5731510" algn="l"/>
              </a:tabLst>
            </a:pPr>
            <a:r>
              <a:rPr lang="fa-IR" sz="2400" b="1" dirty="0">
                <a:solidFill>
                  <a:schemeClr val="accent2">
                    <a:lumMod val="75000"/>
                  </a:schemeClr>
                </a:solidFill>
                <a:cs typeface="Adobe Arabic" panose="02040503050201020203"/>
              </a:rPr>
              <a:t>گزینش در دوره اول:‌ </a:t>
            </a:r>
            <a:r>
              <a:rPr lang="fa-IR" sz="2600" dirty="0">
                <a:solidFill>
                  <a:schemeClr val="tx2">
                    <a:lumMod val="75000"/>
                  </a:schemeClr>
                </a:solidFill>
                <a:cs typeface="Adobe Arabic" panose="02040503050201020203"/>
              </a:rPr>
              <a:t>در این دوره مسئولیت هر گزینشی به عهده والدین است و کودک نمی‌تواند به صورت استقلالی گزینش داشته باشد. </a:t>
            </a:r>
          </a:p>
          <a:p>
            <a:pPr algn="just">
              <a:lnSpc>
                <a:spcPct val="115000"/>
              </a:lnSpc>
              <a:tabLst>
                <a:tab pos="5731510" algn="l"/>
              </a:tabLst>
            </a:pPr>
            <a:endParaRPr lang="en-US" sz="2600" dirty="0">
              <a:solidFill>
                <a:schemeClr val="tx2">
                  <a:lumMod val="75000"/>
                </a:schemeClr>
              </a:solidFill>
              <a:cs typeface="Adobe Arabic" panose="02040503050201020203"/>
            </a:endParaRPr>
          </a:p>
          <a:p>
            <a:pPr algn="just">
              <a:lnSpc>
                <a:spcPct val="115000"/>
              </a:lnSpc>
              <a:tabLst>
                <a:tab pos="5731510" algn="l"/>
              </a:tabLst>
            </a:pPr>
            <a:r>
              <a:rPr lang="fa-IR" sz="2400" b="1" dirty="0">
                <a:solidFill>
                  <a:schemeClr val="accent2">
                    <a:lumMod val="75000"/>
                  </a:schemeClr>
                </a:solidFill>
                <a:cs typeface="Adobe Arabic" panose="02040503050201020203"/>
              </a:rPr>
              <a:t>گزینش در دوره دوم: </a:t>
            </a:r>
            <a:r>
              <a:rPr lang="fa-IR" sz="2600" dirty="0">
                <a:solidFill>
                  <a:schemeClr val="tx2">
                    <a:lumMod val="75000"/>
                  </a:schemeClr>
                </a:solidFill>
                <a:cs typeface="Adobe Arabic" panose="02040503050201020203"/>
              </a:rPr>
              <a:t>در این دوره گزینش با مشورت تحقق می‌یابد. در این صورت لازم است قدرت مشورت‌خواهی در کودک فعال شود تا قدرت انتخاب در او تقویت شود. </a:t>
            </a:r>
          </a:p>
          <a:p>
            <a:pPr algn="just">
              <a:lnSpc>
                <a:spcPct val="115000"/>
              </a:lnSpc>
              <a:tabLst>
                <a:tab pos="5731510" algn="l"/>
              </a:tabLst>
            </a:pPr>
            <a:endParaRPr lang="en-US" sz="2600" dirty="0">
              <a:solidFill>
                <a:schemeClr val="tx2">
                  <a:lumMod val="75000"/>
                </a:schemeClr>
              </a:solidFill>
              <a:cs typeface="Adobe Arabic" panose="02040503050201020203"/>
            </a:endParaRPr>
          </a:p>
          <a:p>
            <a:pPr algn="just">
              <a:lnSpc>
                <a:spcPct val="115000"/>
              </a:lnSpc>
              <a:tabLst>
                <a:tab pos="5731510" algn="l"/>
              </a:tabLst>
            </a:pPr>
            <a:r>
              <a:rPr lang="fa-IR" sz="2600" dirty="0">
                <a:solidFill>
                  <a:schemeClr val="tx2">
                    <a:lumMod val="75000"/>
                  </a:schemeClr>
                </a:solidFill>
                <a:cs typeface="Adobe Arabic" panose="02040503050201020203"/>
              </a:rPr>
              <a:t> </a:t>
            </a:r>
            <a:r>
              <a:rPr lang="fa-IR" sz="2400" b="1" dirty="0">
                <a:solidFill>
                  <a:schemeClr val="accent2">
                    <a:lumMod val="75000"/>
                  </a:schemeClr>
                </a:solidFill>
                <a:cs typeface="Adobe Arabic" panose="02040503050201020203"/>
              </a:rPr>
              <a:t>گزینش در دوره سوم: </a:t>
            </a:r>
            <a:r>
              <a:rPr lang="fa-IR" sz="2600" dirty="0">
                <a:solidFill>
                  <a:schemeClr val="tx2">
                    <a:lumMod val="75000"/>
                  </a:schemeClr>
                </a:solidFill>
                <a:cs typeface="Adobe Arabic" panose="02040503050201020203"/>
              </a:rPr>
              <a:t>در این دوره گزینش بر اساس احکام شرعی و واجبات و محرمات و نیز بر اساس برنامه‌ریزی جهت افزایش علم و توانمندی صورت می‌پذیرد. </a:t>
            </a:r>
          </a:p>
          <a:p>
            <a:pPr algn="just">
              <a:lnSpc>
                <a:spcPct val="115000"/>
              </a:lnSpc>
              <a:tabLst>
                <a:tab pos="5731510" algn="l"/>
              </a:tabLst>
            </a:pPr>
            <a:endParaRPr lang="en-US" sz="2600" dirty="0">
              <a:solidFill>
                <a:schemeClr val="tx2">
                  <a:lumMod val="75000"/>
                </a:schemeClr>
              </a:solidFill>
              <a:cs typeface="Adobe Arabic" panose="02040503050201020203"/>
            </a:endParaRPr>
          </a:p>
        </p:txBody>
      </p:sp>
      <p:sp>
        <p:nvSpPr>
          <p:cNvPr id="12" name="Oval 11"/>
          <p:cNvSpPr/>
          <p:nvPr/>
        </p:nvSpPr>
        <p:spPr>
          <a:xfrm>
            <a:off x="8682340" y="2506256"/>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2340" y="4364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15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dirty="0" smtClean="0">
                <a:latin typeface="Adobe Arabic" pitchFamily="18" charset="-78"/>
                <a:cs typeface="Adobe Arabic" pitchFamily="18" charset="-78"/>
              </a:rPr>
              <a:t>خی</a:t>
            </a:r>
            <a:r>
              <a:rPr lang="en-US" sz="3600" dirty="0" smtClean="0">
                <a:latin typeface="Adobe Arabic" pitchFamily="18" charset="-78"/>
                <a:cs typeface="Adobe Arabic" pitchFamily="18" charset="-78"/>
              </a:rPr>
              <a:t>ر</a:t>
            </a:r>
            <a:endParaRPr lang="en-US" sz="3600" dirty="0">
              <a:solidFill>
                <a:schemeClr val="accent2">
                  <a:lumMod val="75000"/>
                </a:scheme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600" dirty="0" err="1" smtClean="0">
                <a:latin typeface="Adobe Arabic" pitchFamily="18" charset="-78"/>
                <a:cs typeface="Adobe Arabic" pitchFamily="18" charset="-78"/>
              </a:rPr>
              <a:t>فرآیند</a:t>
            </a:r>
            <a:r>
              <a:rPr lang="fa-IR" sz="3600" dirty="0" smtClean="0">
                <a:latin typeface="Adobe Arabic" pitchFamily="18" charset="-78"/>
                <a:cs typeface="Adobe Arabic" pitchFamily="18" charset="-78"/>
              </a:rPr>
              <a:t>شناسی</a:t>
            </a:r>
            <a:endParaRPr lang="en-US" sz="3000" dirty="0">
              <a:solidFill>
                <a:schemeClr val="accent2">
                  <a:lumMod val="75000"/>
                </a:schemeClr>
              </a:solidFill>
              <a:latin typeface="Adobe Arabic" pitchFamily="18" charset="-78"/>
              <a:cs typeface="Adobe Arabic" pitchFamily="18" charset="-78"/>
            </a:endParaRPr>
          </a:p>
        </p:txBody>
      </p:sp>
      <p:sp>
        <p:nvSpPr>
          <p:cNvPr id="26" name="Rectangle 25"/>
          <p:cNvSpPr/>
          <p:nvPr/>
        </p:nvSpPr>
        <p:spPr>
          <a:xfrm>
            <a:off x="4800600" y="-1502"/>
            <a:ext cx="1905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dirty="0" smtClean="0">
                <a:solidFill>
                  <a:schemeClr val="bg1"/>
                </a:solidFill>
                <a:latin typeface="Adobe Arabic" pitchFamily="18" charset="-78"/>
                <a:cs typeface="Adobe Arabic" pitchFamily="18" charset="-78"/>
              </a:rPr>
              <a:t>گزینش و اختیار</a:t>
            </a:r>
            <a:endParaRPr lang="en-US" sz="2600" dirty="0">
              <a:solidFill>
                <a:schemeClr val="bg1"/>
              </a:solidFill>
              <a:latin typeface="Adobe Arabic" pitchFamily="18" charset="-78"/>
              <a:cs typeface="Adobe Arabic" pitchFamily="18" charset="-78"/>
            </a:endParaRPr>
          </a:p>
        </p:txBody>
      </p:sp>
      <p:sp>
        <p:nvSpPr>
          <p:cNvPr id="8" name="Oval 7"/>
          <p:cNvSpPr/>
          <p:nvPr/>
        </p:nvSpPr>
        <p:spPr>
          <a:xfrm>
            <a:off x="8682340" y="1192628"/>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65459" y="1866900"/>
            <a:ext cx="268022" cy="515141"/>
          </a:xfrm>
          <a:prstGeom prst="rect">
            <a:avLst/>
          </a:prstGeom>
        </p:spPr>
        <p:txBody>
          <a:bodyPr wrap="none">
            <a:spAutoFit/>
          </a:bodyPr>
          <a:lstStyle/>
          <a:p>
            <a:pPr algn="just" rtl="1">
              <a:lnSpc>
                <a:spcPct val="115000"/>
              </a:lnSpc>
              <a:spcBef>
                <a:spcPts val="1200"/>
              </a:spcBef>
              <a:spcAft>
                <a:spcPts val="0"/>
              </a:spcAft>
            </a:pPr>
            <a:r>
              <a:rPr lang="ar-SA" sz="2600" b="1" dirty="0">
                <a:solidFill>
                  <a:srgbClr val="0070C0"/>
                </a:solidFill>
                <a:latin typeface="Cambria" panose="02040503050406030204" pitchFamily="18" charset="0"/>
                <a:ea typeface="Times New Roman" panose="02020603050405020304" pitchFamily="18" charset="0"/>
                <a:cs typeface="Adobe Arabic"/>
              </a:rPr>
              <a:t> </a:t>
            </a:r>
            <a:endParaRPr lang="en-US" sz="2600" b="1" i="1" dirty="0">
              <a:solidFill>
                <a:srgbClr val="0070C0"/>
              </a:solidFill>
              <a:latin typeface="Cambria" panose="02040503050406030204" pitchFamily="18" charset="0"/>
              <a:ea typeface="Times New Roman" panose="02020603050405020304" pitchFamily="18" charset="0"/>
              <a:cs typeface="Adobe Arabic"/>
            </a:endParaRPr>
          </a:p>
        </p:txBody>
      </p:sp>
      <p:sp>
        <p:nvSpPr>
          <p:cNvPr id="11" name="Rectangle 10"/>
          <p:cNvSpPr/>
          <p:nvPr/>
        </p:nvSpPr>
        <p:spPr>
          <a:xfrm>
            <a:off x="2032000" y="0"/>
            <a:ext cx="2768599" cy="53668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600" dirty="0" smtClean="0">
              <a:solidFill>
                <a:schemeClr val="accent1">
                  <a:lumMod val="75000"/>
                </a:schemeClr>
              </a:solidFill>
              <a:latin typeface="Adobe Arabic" pitchFamily="18" charset="-78"/>
              <a:cs typeface="Adobe Arabic" panose="02040503050201020203"/>
            </a:endParaRPr>
          </a:p>
          <a:p>
            <a:r>
              <a:rPr lang="en-US" sz="2600" dirty="0" smtClean="0">
                <a:solidFill>
                  <a:schemeClr val="accent1">
                    <a:lumMod val="75000"/>
                  </a:schemeClr>
                </a:solidFill>
                <a:latin typeface="Adobe Arabic" pitchFamily="18" charset="-78"/>
                <a:cs typeface="Adobe Arabic" panose="02040503050201020203"/>
              </a:rPr>
              <a:t>م</a:t>
            </a:r>
            <a:r>
              <a:rPr lang="fa-IR" sz="2600" dirty="0" smtClean="0">
                <a:solidFill>
                  <a:schemeClr val="accent1">
                    <a:lumMod val="75000"/>
                  </a:schemeClr>
                </a:solidFill>
                <a:latin typeface="Adobe Arabic" pitchFamily="18" charset="-78"/>
                <a:cs typeface="Adobe Arabic" panose="02040503050201020203"/>
              </a:rPr>
              <a:t>راحل توانمندی گزینش</a:t>
            </a:r>
            <a:endParaRPr lang="fa-IR" sz="2600" dirty="0">
              <a:solidFill>
                <a:schemeClr val="accent1">
                  <a:lumMod val="75000"/>
                </a:schemeClr>
              </a:solidFill>
              <a:latin typeface="Adobe Arabic" pitchFamily="18" charset="-78"/>
              <a:cs typeface="Adobe Arabic" panose="02040503050201020203"/>
            </a:endParaRPr>
          </a:p>
          <a:p>
            <a:pPr algn="r" rtl="1"/>
            <a:endParaRPr lang="en-US" sz="2600" dirty="0">
              <a:solidFill>
                <a:schemeClr val="accent1">
                  <a:lumMod val="75000"/>
                </a:schemeClr>
              </a:solidFill>
              <a:latin typeface="Adobe Arabic" pitchFamily="18" charset="-78"/>
              <a:cs typeface="Adobe Arabic" panose="02040503050201020203"/>
            </a:endParaRPr>
          </a:p>
        </p:txBody>
      </p:sp>
      <p:sp>
        <p:nvSpPr>
          <p:cNvPr id="24" name="Right Arrow 23">
            <a:hlinkClick r:id="rId3" action="ppaction://hlinksldjump"/>
          </p:cNvPr>
          <p:cNvSpPr/>
          <p:nvPr/>
        </p:nvSpPr>
        <p:spPr>
          <a:xfrm>
            <a:off x="8527831" y="62230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3" name="Rectangle 2"/>
          <p:cNvSpPr/>
          <p:nvPr/>
        </p:nvSpPr>
        <p:spPr>
          <a:xfrm>
            <a:off x="433910" y="962850"/>
            <a:ext cx="8248430" cy="3133165"/>
          </a:xfrm>
          <a:prstGeom prst="rect">
            <a:avLst/>
          </a:prstGeom>
        </p:spPr>
        <p:txBody>
          <a:bodyPr wrap="square">
            <a:spAutoFit/>
          </a:bodyPr>
          <a:lstStyle/>
          <a:p>
            <a:pPr algn="just">
              <a:lnSpc>
                <a:spcPct val="115000"/>
              </a:lnSpc>
              <a:tabLst>
                <a:tab pos="5731510" algn="l"/>
              </a:tabLst>
            </a:pPr>
            <a:r>
              <a:rPr lang="fa-IR" sz="2400" b="1" dirty="0" smtClean="0">
                <a:solidFill>
                  <a:schemeClr val="accent2">
                    <a:lumMod val="75000"/>
                  </a:schemeClr>
                </a:solidFill>
                <a:cs typeface="Adobe Arabic" panose="02040503050201020203"/>
              </a:rPr>
              <a:t>گزینش </a:t>
            </a:r>
            <a:r>
              <a:rPr lang="fa-IR" sz="2400" b="1" dirty="0">
                <a:solidFill>
                  <a:schemeClr val="accent2">
                    <a:lumMod val="75000"/>
                  </a:schemeClr>
                </a:solidFill>
                <a:cs typeface="Adobe Arabic" panose="02040503050201020203"/>
              </a:rPr>
              <a:t>در دوره چهارم: </a:t>
            </a:r>
            <a:r>
              <a:rPr lang="fa-IR" sz="2600" dirty="0">
                <a:solidFill>
                  <a:schemeClr val="tx2">
                    <a:lumMod val="75000"/>
                  </a:schemeClr>
                </a:solidFill>
                <a:cs typeface="Adobe Arabic" panose="02040503050201020203"/>
              </a:rPr>
              <a:t>در این دوره گزینش علاوه بر احکام شرعی و توانمندی علمی بر اساس رعایت مکارم اخلاق و نیز توانمندی در معنویت و مشارکت‌های اجتماعی می‌باشد. </a:t>
            </a:r>
          </a:p>
          <a:p>
            <a:pPr algn="just">
              <a:lnSpc>
                <a:spcPct val="115000"/>
              </a:lnSpc>
              <a:tabLst>
                <a:tab pos="5731510" algn="l"/>
              </a:tabLst>
            </a:pPr>
            <a:endParaRPr lang="en-US" sz="2600" dirty="0">
              <a:solidFill>
                <a:schemeClr val="tx2">
                  <a:lumMod val="75000"/>
                </a:schemeClr>
              </a:solidFill>
              <a:cs typeface="Adobe Arabic" panose="02040503050201020203"/>
            </a:endParaRPr>
          </a:p>
          <a:p>
            <a:r>
              <a:rPr lang="fa-IR" sz="2400" b="1" dirty="0">
                <a:solidFill>
                  <a:schemeClr val="accent2">
                    <a:lumMod val="75000"/>
                  </a:schemeClr>
                </a:solidFill>
                <a:cs typeface="Adobe Arabic" panose="02040503050201020203"/>
              </a:rPr>
              <a:t>گزینش در دوره پنجم: </a:t>
            </a:r>
            <a:r>
              <a:rPr lang="fa-IR" sz="2600" dirty="0">
                <a:solidFill>
                  <a:schemeClr val="tx2">
                    <a:lumMod val="75000"/>
                  </a:schemeClr>
                </a:solidFill>
                <a:cs typeface="Adobe Arabic" panose="02040503050201020203"/>
              </a:rPr>
              <a:t>در این دوره گزینش علاوه بر احکام شرعی و مکارم اخلاق، بر اساس توانمندی علمی و معنوی بر اساس آیات قرآنی و امر امام و اتصال به منابع غیبی صورت می‌پذیرد. </a:t>
            </a:r>
          </a:p>
        </p:txBody>
      </p:sp>
      <p:sp>
        <p:nvSpPr>
          <p:cNvPr id="12" name="Oval 11"/>
          <p:cNvSpPr/>
          <p:nvPr/>
        </p:nvSpPr>
        <p:spPr>
          <a:xfrm>
            <a:off x="8682340" y="2974800"/>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3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2492990"/>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en-US"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fa-IR"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p:txBody>
      </p:sp>
      <p:sp>
        <p:nvSpPr>
          <p:cNvPr id="11" name="TextBox 10"/>
          <p:cNvSpPr txBox="1"/>
          <p:nvPr/>
        </p:nvSpPr>
        <p:spPr>
          <a:xfrm>
            <a:off x="4267200" y="2997009"/>
            <a:ext cx="4495800" cy="892552"/>
          </a:xfrm>
          <a:prstGeom prst="rect">
            <a:avLst/>
          </a:prstGeom>
          <a:noFill/>
        </p:spPr>
        <p:txBody>
          <a:bodyPr wrap="square" rtlCol="0">
            <a:spAutoFit/>
          </a:bodyPr>
          <a:lstStyle/>
          <a:p>
            <a:endParaRPr lang="en-US" sz="2600" dirty="0">
              <a:solidFill>
                <a:srgbClr val="0070C0"/>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
        <p:nvSpPr>
          <p:cNvPr id="19" name="Oval 18">
            <a:hlinkClick r:id="" action="ppaction://noaction"/>
          </p:cNvPr>
          <p:cNvSpPr/>
          <p:nvPr/>
        </p:nvSpPr>
        <p:spPr>
          <a:xfrm>
            <a:off x="5646814" y="321526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5646814" y="35860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638800" y="394133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646814" y="429553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646814" y="465445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646814" y="501567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262218" y="3085216"/>
            <a:ext cx="5368679" cy="2677656"/>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rPr>
              <a:t>معنای</a:t>
            </a:r>
            <a:r>
              <a:rPr lang="en-US" sz="2400" dirty="0">
                <a:solidFill>
                  <a:srgbClr val="EEECE1">
                    <a:lumMod val="50000"/>
                  </a:srgbClr>
                </a:solidFill>
              </a:rPr>
              <a:t> </a:t>
            </a:r>
            <a:r>
              <a:rPr lang="en-US" sz="2400" dirty="0" err="1">
                <a:solidFill>
                  <a:srgbClr val="EEECE1">
                    <a:lumMod val="50000"/>
                  </a:srgbClr>
                </a:solidFill>
              </a:rPr>
              <a:t>تحقق</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ضرورت</a:t>
            </a:r>
            <a:r>
              <a:rPr lang="en-US" sz="2400" dirty="0">
                <a:solidFill>
                  <a:srgbClr val="EEECE1">
                    <a:lumMod val="50000"/>
                  </a:srgbClr>
                </a:solidFill>
              </a:rPr>
              <a:t> </a:t>
            </a:r>
            <a:r>
              <a:rPr lang="en-US" sz="2400" dirty="0" err="1">
                <a:solidFill>
                  <a:srgbClr val="EEECE1">
                    <a:lumMod val="50000"/>
                  </a:srgbClr>
                </a:solidFill>
              </a:rPr>
              <a:t>تحقق</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مراتب</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خیرات</a:t>
            </a:r>
            <a:r>
              <a:rPr lang="en-US" sz="2400" dirty="0">
                <a:solidFill>
                  <a:srgbClr val="EEECE1">
                    <a:lumMod val="50000"/>
                  </a:srgbClr>
                </a:solidFill>
              </a:rPr>
              <a:t> </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فاعلیت</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فاعل</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مراتب</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و </a:t>
            </a:r>
            <a:r>
              <a:rPr lang="en-US" sz="2400" dirty="0" err="1">
                <a:solidFill>
                  <a:srgbClr val="EEECE1">
                    <a:lumMod val="50000"/>
                  </a:srgbClr>
                </a:solidFill>
              </a:rPr>
              <a:t>فاعلیت</a:t>
            </a:r>
            <a:r>
              <a:rPr lang="en-US" sz="2400" dirty="0">
                <a:solidFill>
                  <a:srgbClr val="EEECE1">
                    <a:lumMod val="50000"/>
                  </a:srgbClr>
                </a:solidFill>
              </a:rPr>
              <a:t> </a:t>
            </a:r>
            <a:r>
              <a:rPr lang="en-US" sz="2400" dirty="0" err="1">
                <a:solidFill>
                  <a:srgbClr val="EEECE1">
                    <a:lumMod val="50000"/>
                  </a:srgbClr>
                </a:solidFill>
              </a:rPr>
              <a:t>آن</a:t>
            </a:r>
            <a:r>
              <a:rPr lang="en-US" sz="2400" dirty="0">
                <a:solidFill>
                  <a:srgbClr val="EEECE1">
                    <a:lumMod val="50000"/>
                  </a:srgbClr>
                </a:solidFill>
              </a:rPr>
              <a:t> </a:t>
            </a:r>
            <a:r>
              <a:rPr lang="en-US" sz="2400" dirty="0" err="1">
                <a:solidFill>
                  <a:srgbClr val="EEECE1">
                    <a:lumMod val="50000"/>
                  </a:srgbClr>
                </a:solidFill>
              </a:rPr>
              <a:t>متناسب</a:t>
            </a:r>
            <a:r>
              <a:rPr lang="en-US" sz="2400" dirty="0">
                <a:solidFill>
                  <a:srgbClr val="EEECE1">
                    <a:lumMod val="50000"/>
                  </a:srgbClr>
                </a:solidFill>
              </a:rPr>
              <a:t> </a:t>
            </a:r>
            <a:r>
              <a:rPr lang="en-US" sz="2400" dirty="0" err="1">
                <a:solidFill>
                  <a:srgbClr val="EEECE1">
                    <a:lumMod val="50000"/>
                  </a:srgbClr>
                </a:solidFill>
              </a:rPr>
              <a:t>با</a:t>
            </a:r>
            <a:r>
              <a:rPr lang="en-US" sz="2400" dirty="0">
                <a:solidFill>
                  <a:srgbClr val="EEECE1">
                    <a:lumMod val="50000"/>
                  </a:srgbClr>
                </a:solidFill>
              </a:rPr>
              <a:t> </a:t>
            </a: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بلوغ</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آسیب</a:t>
            </a:r>
            <a:r>
              <a:rPr lang="en-US" sz="2400" dirty="0">
                <a:solidFill>
                  <a:srgbClr val="EEECE1">
                    <a:lumMod val="50000"/>
                  </a:srgbClr>
                </a:solidFill>
              </a:rPr>
              <a:t> </a:t>
            </a:r>
            <a:r>
              <a:rPr lang="en-US" sz="2400" dirty="0" err="1">
                <a:solidFill>
                  <a:srgbClr val="EEECE1">
                    <a:lumMod val="50000"/>
                  </a:srgbClr>
                </a:solidFill>
              </a:rPr>
              <a:t>شناسی</a:t>
            </a:r>
            <a:r>
              <a:rPr lang="en-US" sz="2400" dirty="0">
                <a:solidFill>
                  <a:srgbClr val="EEECE1">
                    <a:lumMod val="50000"/>
                  </a:srgbClr>
                </a:solidFill>
              </a:rPr>
              <a:t> </a:t>
            </a:r>
            <a:r>
              <a:rPr lang="en-US" sz="2400" dirty="0" err="1">
                <a:solidFill>
                  <a:srgbClr val="EEECE1">
                    <a:lumMod val="50000"/>
                  </a:srgbClr>
                </a:solidFill>
              </a:rPr>
              <a:t>فقدان</a:t>
            </a:r>
            <a:r>
              <a:rPr lang="en-US" sz="2400" dirty="0">
                <a:solidFill>
                  <a:srgbClr val="EEECE1">
                    <a:lumMod val="50000"/>
                  </a:srgbClr>
                </a:solidFill>
              </a:rPr>
              <a:t> </a:t>
            </a:r>
            <a:r>
              <a:rPr lang="en-US" sz="2400" dirty="0" err="1">
                <a:solidFill>
                  <a:srgbClr val="EEECE1">
                    <a:lumMod val="50000"/>
                  </a:srgbClr>
                </a:solidFill>
              </a:rPr>
              <a:t>خیرات</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زندگی</a:t>
            </a:r>
            <a:r>
              <a:rPr lang="en-US" sz="2400" dirty="0">
                <a:solidFill>
                  <a:srgbClr val="EEECE1">
                    <a:lumMod val="50000"/>
                  </a:srgbClr>
                </a:solidFill>
              </a:rPr>
              <a:t> </a:t>
            </a:r>
            <a:r>
              <a:rPr lang="en-US" sz="2400" dirty="0" err="1">
                <a:solidFill>
                  <a:srgbClr val="EEECE1">
                    <a:lumMod val="50000"/>
                  </a:srgbClr>
                </a:solidFill>
              </a:rPr>
              <a:t>انسان</a:t>
            </a:r>
            <a:endParaRPr lang="fa-IR" sz="2400" dirty="0">
              <a:solidFill>
                <a:srgbClr val="EEECE1">
                  <a:lumMod val="50000"/>
                </a:srgbClr>
              </a:solidFill>
              <a:latin typeface="Adobe Arabic" pitchFamily="18" charset="-78"/>
              <a:cs typeface="Adobe Arabic" pitchFamily="18" charset="-78"/>
            </a:endParaRPr>
          </a:p>
        </p:txBody>
      </p:sp>
      <p:sp>
        <p:nvSpPr>
          <p:cNvPr id="24" name="Oval 23">
            <a:hlinkClick r:id="" action="ppaction://noaction"/>
          </p:cNvPr>
          <p:cNvSpPr/>
          <p:nvPr/>
        </p:nvSpPr>
        <p:spPr>
          <a:xfrm>
            <a:off x="5646814" y="537460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943600" y="-1502"/>
            <a:ext cx="762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تحقق</a:t>
            </a:r>
            <a:endParaRPr lang="en-US" sz="2600" dirty="0">
              <a:solidFill>
                <a:prstClr val="white"/>
              </a:solidFill>
              <a:latin typeface="Adobe Arabic" pitchFamily="18" charset="-78"/>
              <a:cs typeface="Adobe Arabic" pitchFamily="18" charset="-78"/>
            </a:endParaRPr>
          </a:p>
        </p:txBody>
      </p:sp>
    </p:spTree>
    <p:extLst>
      <p:ext uri="{BB962C8B-B14F-4D97-AF65-F5344CB8AC3E}">
        <p14:creationId xmlns:p14="http://schemas.microsoft.com/office/powerpoint/2010/main" val="292511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0 -3.7037E-7 L 0.00417 0.41505 " pathEditMode="relative" rAng="0" ptsTypes="AA">
                                      <p:cBhvr>
                                        <p:cTn id="16" dur="2000" fill="hold"/>
                                        <p:tgtEl>
                                          <p:spTgt spid="11"/>
                                        </p:tgtEl>
                                        <p:attrNameLst>
                                          <p:attrName>ppt_x</p:attrName>
                                          <p:attrName>ppt_y</p:attrName>
                                        </p:attrNameLst>
                                      </p:cBhvr>
                                      <p:rCtr x="208" y="20741"/>
                                    </p:animMotion>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500" fill="hold"/>
                                        <p:tgtEl>
                                          <p:spTgt spid="18">
                                            <p:txEl>
                                              <p:pRg st="1" end="1"/>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 calcmode="lin" valueType="num">
                                      <p:cBhvr additive="base">
                                        <p:cTn id="51" dur="500" fill="hold"/>
                                        <p:tgtEl>
                                          <p:spTgt spid="18">
                                            <p:txEl>
                                              <p:pRg st="2" end="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par>
                          <p:cTn id="60" fill="hold">
                            <p:stCondLst>
                              <p:cond delay="500"/>
                            </p:stCondLst>
                            <p:childTnLst>
                              <p:par>
                                <p:cTn id="61" presetID="2" presetClass="entr" presetSubtype="2" fill="hold" nodeType="afterEffect">
                                  <p:stCondLst>
                                    <p:cond delay="0"/>
                                  </p:stCondLst>
                                  <p:childTnLst>
                                    <p:set>
                                      <p:cBhvr>
                                        <p:cTn id="62" dur="1" fill="hold">
                                          <p:stCondLst>
                                            <p:cond delay="0"/>
                                          </p:stCondLst>
                                        </p:cTn>
                                        <p:tgtEl>
                                          <p:spTgt spid="18">
                                            <p:txEl>
                                              <p:pRg st="3" end="3"/>
                                            </p:txEl>
                                          </p:spTgt>
                                        </p:tgtEl>
                                        <p:attrNameLst>
                                          <p:attrName>style.visibility</p:attrName>
                                        </p:attrNameLst>
                                      </p:cBhvr>
                                      <p:to>
                                        <p:strVal val="visible"/>
                                      </p:to>
                                    </p:set>
                                    <p:anim calcmode="lin" valueType="num">
                                      <p:cBhvr additive="base">
                                        <p:cTn id="63" dur="500" fill="hold"/>
                                        <p:tgtEl>
                                          <p:spTgt spid="18">
                                            <p:txEl>
                                              <p:pRg st="3" end="3"/>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18">
                                            <p:txEl>
                                              <p:pRg st="4" end="4"/>
                                            </p:txEl>
                                          </p:spTgt>
                                        </p:tgtEl>
                                        <p:attrNameLst>
                                          <p:attrName>style.visibility</p:attrName>
                                        </p:attrNameLst>
                                      </p:cBhvr>
                                      <p:to>
                                        <p:strVal val="visible"/>
                                      </p:to>
                                    </p:set>
                                    <p:anim calcmode="lin" valueType="num">
                                      <p:cBhvr additive="base">
                                        <p:cTn id="75" dur="500" fill="hold"/>
                                        <p:tgtEl>
                                          <p:spTgt spid="18">
                                            <p:txEl>
                                              <p:pRg st="4" end="4"/>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p:cTn id="81" dur="500" fill="hold"/>
                                        <p:tgtEl>
                                          <p:spTgt spid="13"/>
                                        </p:tgtEl>
                                        <p:attrNameLst>
                                          <p:attrName>ppt_w</p:attrName>
                                        </p:attrNameLst>
                                      </p:cBhvr>
                                      <p:tavLst>
                                        <p:tav tm="0">
                                          <p:val>
                                            <p:fltVal val="0"/>
                                          </p:val>
                                        </p:tav>
                                        <p:tav tm="100000">
                                          <p:val>
                                            <p:strVal val="#ppt_w"/>
                                          </p:val>
                                        </p:tav>
                                      </p:tavLst>
                                    </p:anim>
                                    <p:anim calcmode="lin" valueType="num">
                                      <p:cBhvr>
                                        <p:cTn id="82" dur="500" fill="hold"/>
                                        <p:tgtEl>
                                          <p:spTgt spid="13"/>
                                        </p:tgtEl>
                                        <p:attrNameLst>
                                          <p:attrName>ppt_h</p:attrName>
                                        </p:attrNameLst>
                                      </p:cBhvr>
                                      <p:tavLst>
                                        <p:tav tm="0">
                                          <p:val>
                                            <p:fltVal val="0"/>
                                          </p:val>
                                        </p:tav>
                                        <p:tav tm="100000">
                                          <p:val>
                                            <p:strVal val="#ppt_h"/>
                                          </p:val>
                                        </p:tav>
                                      </p:tavLst>
                                    </p:anim>
                                    <p:animEffect transition="in" filter="fade">
                                      <p:cBhvr>
                                        <p:cTn id="83" dur="500"/>
                                        <p:tgtEl>
                                          <p:spTgt spid="13"/>
                                        </p:tgtEl>
                                      </p:cBhvr>
                                    </p:animEffect>
                                  </p:childTnLst>
                                </p:cTn>
                              </p:par>
                            </p:childTnLst>
                          </p:cTn>
                        </p:par>
                        <p:par>
                          <p:cTn id="84" fill="hold">
                            <p:stCondLst>
                              <p:cond delay="500"/>
                            </p:stCondLst>
                            <p:childTnLst>
                              <p:par>
                                <p:cTn id="85" presetID="2" presetClass="entr" presetSubtype="2" fill="hold" nodeType="afterEffect">
                                  <p:stCondLst>
                                    <p:cond delay="0"/>
                                  </p:stCondLst>
                                  <p:childTnLst>
                                    <p:set>
                                      <p:cBhvr>
                                        <p:cTn id="86" dur="1" fill="hold">
                                          <p:stCondLst>
                                            <p:cond delay="0"/>
                                          </p:stCondLst>
                                        </p:cTn>
                                        <p:tgtEl>
                                          <p:spTgt spid="18">
                                            <p:txEl>
                                              <p:pRg st="5" end="5"/>
                                            </p:txEl>
                                          </p:spTgt>
                                        </p:tgtEl>
                                        <p:attrNameLst>
                                          <p:attrName>style.visibility</p:attrName>
                                        </p:attrNameLst>
                                      </p:cBhvr>
                                      <p:to>
                                        <p:strVal val="visible"/>
                                      </p:to>
                                    </p:set>
                                    <p:anim calcmode="lin" valueType="num">
                                      <p:cBhvr additive="base">
                                        <p:cTn id="87" dur="500" fill="hold"/>
                                        <p:tgtEl>
                                          <p:spTgt spid="18">
                                            <p:txEl>
                                              <p:pRg st="5" end="5"/>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p:cTn id="93" dur="500" fill="hold"/>
                                        <p:tgtEl>
                                          <p:spTgt spid="24"/>
                                        </p:tgtEl>
                                        <p:attrNameLst>
                                          <p:attrName>ppt_w</p:attrName>
                                        </p:attrNameLst>
                                      </p:cBhvr>
                                      <p:tavLst>
                                        <p:tav tm="0">
                                          <p:val>
                                            <p:fltVal val="0"/>
                                          </p:val>
                                        </p:tav>
                                        <p:tav tm="100000">
                                          <p:val>
                                            <p:strVal val="#ppt_w"/>
                                          </p:val>
                                        </p:tav>
                                      </p:tavLst>
                                    </p:anim>
                                    <p:anim calcmode="lin" valueType="num">
                                      <p:cBhvr>
                                        <p:cTn id="94" dur="500" fill="hold"/>
                                        <p:tgtEl>
                                          <p:spTgt spid="24"/>
                                        </p:tgtEl>
                                        <p:attrNameLst>
                                          <p:attrName>ppt_h</p:attrName>
                                        </p:attrNameLst>
                                      </p:cBhvr>
                                      <p:tavLst>
                                        <p:tav tm="0">
                                          <p:val>
                                            <p:fltVal val="0"/>
                                          </p:val>
                                        </p:tav>
                                        <p:tav tm="100000">
                                          <p:val>
                                            <p:strVal val="#ppt_h"/>
                                          </p:val>
                                        </p:tav>
                                      </p:tavLst>
                                    </p:anim>
                                    <p:animEffect transition="in" filter="fade">
                                      <p:cBhvr>
                                        <p:cTn id="95" dur="500"/>
                                        <p:tgtEl>
                                          <p:spTgt spid="24"/>
                                        </p:tgtEl>
                                      </p:cBhvr>
                                    </p:animEffect>
                                  </p:childTnLst>
                                </p:cTn>
                              </p:par>
                            </p:childTnLst>
                          </p:cTn>
                        </p:par>
                        <p:par>
                          <p:cTn id="96" fill="hold">
                            <p:stCondLst>
                              <p:cond delay="500"/>
                            </p:stCondLst>
                            <p:childTnLst>
                              <p:par>
                                <p:cTn id="97" presetID="2" presetClass="entr" presetSubtype="2" fill="hold" nodeType="afterEffect">
                                  <p:stCondLst>
                                    <p:cond delay="0"/>
                                  </p:stCondLst>
                                  <p:childTnLst>
                                    <p:set>
                                      <p:cBhvr>
                                        <p:cTn id="98" dur="1" fill="hold">
                                          <p:stCondLst>
                                            <p:cond delay="0"/>
                                          </p:stCondLst>
                                        </p:cTn>
                                        <p:tgtEl>
                                          <p:spTgt spid="18">
                                            <p:txEl>
                                              <p:pRg st="6" end="6"/>
                                            </p:txEl>
                                          </p:spTgt>
                                        </p:tgtEl>
                                        <p:attrNameLst>
                                          <p:attrName>style.visibility</p:attrName>
                                        </p:attrNameLst>
                                      </p:cBhvr>
                                      <p:to>
                                        <p:strVal val="visible"/>
                                      </p:to>
                                    </p:set>
                                    <p:anim calcmode="lin" valueType="num">
                                      <p:cBhvr additive="base">
                                        <p:cTn id="99" dur="500" fill="hold"/>
                                        <p:tgtEl>
                                          <p:spTgt spid="18">
                                            <p:txEl>
                                              <p:pRg st="6" end="6"/>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P spid="20" grpId="0" animBg="1"/>
      <p:bldP spid="21" grpId="0" animBg="1"/>
      <p:bldP spid="22" grpId="0" animBg="1"/>
      <p:bldP spid="23" grpId="0" animBg="1"/>
      <p:bldP spid="13" grpId="0" animBg="1"/>
      <p:bldP spid="24"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990600"/>
            <a:ext cx="4648200" cy="2492990"/>
          </a:xfrm>
          <a:prstGeom prst="rect">
            <a:avLst/>
          </a:prstGeom>
          <a:noFill/>
        </p:spPr>
        <p:txBody>
          <a:bodyPr wrap="square" rtlCol="0">
            <a:spAutoFit/>
          </a:bodyPr>
          <a:lstStyle/>
          <a:p>
            <a:r>
              <a:rPr lang="fa-IR" sz="2600" b="1" dirty="0">
                <a:solidFill>
                  <a:srgbClr val="F79646">
                    <a:lumMod val="75000"/>
                  </a:srgbClr>
                </a:solidFill>
                <a:latin typeface="Adobe Arabic" pitchFamily="18" charset="-78"/>
                <a:cs typeface="Adobe Arabic" pitchFamily="18" charset="-78"/>
              </a:rPr>
              <a:t>فاتحه: 		</a:t>
            </a:r>
            <a:r>
              <a:rPr lang="fa-IR" sz="2600" dirty="0">
                <a:solidFill>
                  <a:schemeClr val="tx2">
                    <a:lumMod val="75000"/>
                  </a:schemeClr>
                </a:solidFill>
                <a:latin typeface="Adobe Arabic" pitchFamily="18" charset="-78"/>
                <a:cs typeface="Adobe Arabic" pitchFamily="18" charset="-78"/>
              </a:rPr>
              <a:t>سا</a:t>
            </a:r>
            <a:r>
              <a:rPr lang="en-US" sz="2600" dirty="0" err="1">
                <a:solidFill>
                  <a:schemeClr val="tx2">
                    <a:lumMod val="75000"/>
                  </a:schemeClr>
                </a:solidFill>
                <a:latin typeface="Adobe Arabic" pitchFamily="18" charset="-78"/>
                <a:cs typeface="Adobe Arabic" pitchFamily="18" charset="-78"/>
              </a:rPr>
              <a:t>ختار‌شناسی</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شر</a:t>
            </a:r>
            <a:endParaRPr lang="fa-IR"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اول</a:t>
            </a:r>
            <a:r>
              <a:rPr lang="fa-IR" sz="2600" dirty="0">
                <a:solidFill>
                  <a:srgbClr val="F79646">
                    <a:lumMod val="75000"/>
                  </a:srgbClr>
                </a:solidFill>
                <a:latin typeface="Adobe Arabic" pitchFamily="18" charset="-78"/>
                <a:cs typeface="Adobe Arabic" pitchFamily="18" charset="-78"/>
              </a:rPr>
              <a:t>:</a:t>
            </a:r>
            <a:r>
              <a:rPr lang="en-US" sz="2600"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تفصیل</a:t>
            </a:r>
            <a:endParaRPr lang="en-US" sz="2600"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دوم: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ترجیح</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سوم: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تعیین</a:t>
            </a:r>
            <a:endParaRPr lang="fa-IR" sz="2600" b="1" dirty="0">
              <a:solidFill>
                <a:schemeClr val="tx2">
                  <a:lumMod val="75000"/>
                </a:schemeClr>
              </a:solidFill>
              <a:latin typeface="Adobe Arabic" pitchFamily="18" charset="-78"/>
              <a:cs typeface="Adobe Arabic" pitchFamily="18" charset="-78"/>
            </a:endParaRPr>
          </a:p>
          <a:p>
            <a:r>
              <a:rPr lang="fa-IR" sz="2600" b="1" dirty="0">
                <a:solidFill>
                  <a:srgbClr val="F79646">
                    <a:lumMod val="75000"/>
                  </a:srgbClr>
                </a:solidFill>
                <a:latin typeface="Adobe Arabic" pitchFamily="18" charset="-78"/>
                <a:cs typeface="Adobe Arabic" pitchFamily="18" charset="-78"/>
              </a:rPr>
              <a:t>فصل چهارم:</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گزینش</a:t>
            </a:r>
            <a:r>
              <a:rPr lang="en-US" sz="2600" dirty="0">
                <a:solidFill>
                  <a:schemeClr val="tx2">
                    <a:lumMod val="75000"/>
                  </a:schemeClr>
                </a:solidFill>
                <a:latin typeface="Adobe Arabic" pitchFamily="18" charset="-78"/>
                <a:cs typeface="Adobe Arabic" pitchFamily="18" charset="-78"/>
              </a:rPr>
              <a:t> و </a:t>
            </a:r>
            <a:r>
              <a:rPr lang="en-US" sz="2600" dirty="0" err="1">
                <a:solidFill>
                  <a:schemeClr val="tx2">
                    <a:lumMod val="75000"/>
                  </a:schemeClr>
                </a:solidFill>
                <a:latin typeface="Adobe Arabic" pitchFamily="18" charset="-78"/>
                <a:cs typeface="Adobe Arabic" pitchFamily="18" charset="-78"/>
              </a:rPr>
              <a:t>اختیار</a:t>
            </a:r>
            <a:endParaRPr lang="fa-IR" sz="2600" dirty="0">
              <a:solidFill>
                <a:schemeClr val="tx2">
                  <a:lumMod val="75000"/>
                </a:schemeClr>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فصل</a:t>
            </a:r>
            <a:r>
              <a:rPr lang="en-US" sz="2600" b="1" dirty="0">
                <a:solidFill>
                  <a:srgbClr val="F79646">
                    <a:lumMod val="75000"/>
                  </a:srgbClr>
                </a:solidFill>
                <a:latin typeface="Adobe Arabic" pitchFamily="18" charset="-78"/>
                <a:cs typeface="Adobe Arabic" pitchFamily="18" charset="-78"/>
              </a:rPr>
              <a:t> </a:t>
            </a:r>
            <a:r>
              <a:rPr lang="en-US" sz="2600" b="1" dirty="0" err="1">
                <a:solidFill>
                  <a:srgbClr val="F79646">
                    <a:lumMod val="75000"/>
                  </a:srgbClr>
                </a:solidFill>
                <a:latin typeface="Adobe Arabic" pitchFamily="18" charset="-78"/>
                <a:cs typeface="Adobe Arabic" pitchFamily="18" charset="-78"/>
              </a:rPr>
              <a:t>پنجم</a:t>
            </a:r>
            <a:r>
              <a:rPr lang="fa-IR" sz="2600" b="1" dirty="0">
                <a:solidFill>
                  <a:srgbClr val="F79646">
                    <a:lumMod val="75000"/>
                  </a:srgbClr>
                </a:solidFill>
                <a:latin typeface="Adobe Arabic" pitchFamily="18" charset="-78"/>
                <a:cs typeface="Adobe Arabic" pitchFamily="18" charset="-78"/>
              </a:rPr>
              <a:t>:</a:t>
            </a:r>
            <a:r>
              <a:rPr lang="en-US" sz="2600" b="1" dirty="0">
                <a:solidFill>
                  <a:srgbClr val="F79646">
                    <a:lumMod val="75000"/>
                  </a:srgb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تحقق</a:t>
            </a:r>
            <a:endParaRPr lang="en-US" sz="2600" dirty="0">
              <a:solidFill>
                <a:schemeClr val="tx2">
                  <a:lumMod val="75000"/>
                </a:schemeClr>
              </a:solidFill>
              <a:latin typeface="Adobe Arabic" pitchFamily="18" charset="-78"/>
              <a:cs typeface="Adobe Arabic" pitchFamily="18" charset="-78"/>
            </a:endParaRPr>
          </a:p>
        </p:txBody>
      </p:sp>
      <p:sp>
        <p:nvSpPr>
          <p:cNvPr id="19" name="Oval 18">
            <a:hlinkClick r:id="" action="ppaction://noaction"/>
          </p:cNvPr>
          <p:cNvSpPr/>
          <p:nvPr/>
        </p:nvSpPr>
        <p:spPr>
          <a:xfrm>
            <a:off x="5646814" y="3215267"/>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0" name="Oval 19">
            <a:hlinkClick r:id="" action="ppaction://noaction"/>
          </p:cNvPr>
          <p:cNvSpPr/>
          <p:nvPr/>
        </p:nvSpPr>
        <p:spPr>
          <a:xfrm>
            <a:off x="5646814" y="358604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1" name="Oval 20">
            <a:hlinkClick r:id="" action="ppaction://noaction"/>
          </p:cNvPr>
          <p:cNvSpPr/>
          <p:nvPr/>
        </p:nvSpPr>
        <p:spPr>
          <a:xfrm>
            <a:off x="5638800" y="3941339"/>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2" name="Oval 21">
            <a:hlinkClick r:id="" action="ppaction://noaction"/>
          </p:cNvPr>
          <p:cNvSpPr/>
          <p:nvPr/>
        </p:nvSpPr>
        <p:spPr>
          <a:xfrm>
            <a:off x="5646814" y="429553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3" name="Oval 22">
            <a:hlinkClick r:id="" action="ppaction://noaction"/>
          </p:cNvPr>
          <p:cNvSpPr/>
          <p:nvPr/>
        </p:nvSpPr>
        <p:spPr>
          <a:xfrm>
            <a:off x="5646814" y="4654458"/>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3" name="Oval 12">
            <a:hlinkClick r:id="" action="ppaction://noaction"/>
          </p:cNvPr>
          <p:cNvSpPr/>
          <p:nvPr/>
        </p:nvSpPr>
        <p:spPr>
          <a:xfrm>
            <a:off x="5646814" y="5015676"/>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15" name="Rectangle 14"/>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16" name="Rectangle 15"/>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17" name="Rectangle 16"/>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18" name="TextBox 17"/>
          <p:cNvSpPr txBox="1"/>
          <p:nvPr/>
        </p:nvSpPr>
        <p:spPr>
          <a:xfrm>
            <a:off x="262218" y="3085216"/>
            <a:ext cx="5368679" cy="2677656"/>
          </a:xfrm>
          <a:prstGeom prst="rect">
            <a:avLst/>
          </a:prstGeom>
          <a:noFill/>
        </p:spPr>
        <p:txBody>
          <a:bodyPr wrap="square" rtlCol="0">
            <a:spAutoFit/>
          </a:bodyPr>
          <a:lstStyle/>
          <a:p>
            <a:pPr marL="514350" indent="-514350">
              <a:buFont typeface="+mj-lt"/>
              <a:buAutoNum type="arabicPeriod"/>
            </a:pPr>
            <a:r>
              <a:rPr lang="en-US" sz="2400" dirty="0" err="1">
                <a:solidFill>
                  <a:srgbClr val="EEECE1">
                    <a:lumMod val="50000"/>
                  </a:srgbClr>
                </a:solidFill>
              </a:rPr>
              <a:t>معنای</a:t>
            </a:r>
            <a:r>
              <a:rPr lang="en-US" sz="2400" dirty="0">
                <a:solidFill>
                  <a:srgbClr val="EEECE1">
                    <a:lumMod val="50000"/>
                  </a:srgbClr>
                </a:solidFill>
              </a:rPr>
              <a:t> </a:t>
            </a:r>
            <a:r>
              <a:rPr lang="en-US" sz="2400" dirty="0" err="1">
                <a:solidFill>
                  <a:srgbClr val="EEECE1">
                    <a:lumMod val="50000"/>
                  </a:srgbClr>
                </a:solidFill>
              </a:rPr>
              <a:t>تحقق</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ضرورت</a:t>
            </a:r>
            <a:r>
              <a:rPr lang="en-US" sz="2400" dirty="0">
                <a:solidFill>
                  <a:srgbClr val="EEECE1">
                    <a:lumMod val="50000"/>
                  </a:srgbClr>
                </a:solidFill>
              </a:rPr>
              <a:t> </a:t>
            </a:r>
            <a:r>
              <a:rPr lang="en-US" sz="2400" dirty="0" err="1">
                <a:solidFill>
                  <a:srgbClr val="EEECE1">
                    <a:lumMod val="50000"/>
                  </a:srgbClr>
                </a:solidFill>
              </a:rPr>
              <a:t>تحقق</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مراتب</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خیرات</a:t>
            </a:r>
            <a:r>
              <a:rPr lang="en-US" sz="2400" dirty="0">
                <a:solidFill>
                  <a:srgbClr val="EEECE1">
                    <a:lumMod val="50000"/>
                  </a:srgbClr>
                </a:solidFill>
              </a:rPr>
              <a:t> </a:t>
            </a:r>
            <a:endParaRPr lang="fa-IR" sz="2400" dirty="0">
              <a:solidFill>
                <a:srgbClr val="EEECE1">
                  <a:lumMod val="50000"/>
                </a:srgbClr>
              </a:solidFill>
            </a:endParaRPr>
          </a:p>
          <a:p>
            <a:pPr marL="514350" indent="-514350">
              <a:buFont typeface="+mj-lt"/>
              <a:buAutoNum type="arabicPeriod"/>
            </a:pPr>
            <a:r>
              <a:rPr lang="en-US" sz="2400" dirty="0" err="1">
                <a:solidFill>
                  <a:srgbClr val="EEECE1">
                    <a:lumMod val="50000"/>
                  </a:srgbClr>
                </a:solidFill>
              </a:rPr>
              <a:t>فاعلیت</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فاعل</a:t>
            </a:r>
            <a:r>
              <a:rPr lang="en-US" sz="2400" dirty="0">
                <a:solidFill>
                  <a:srgbClr val="EEECE1">
                    <a:lumMod val="50000"/>
                  </a:srgbClr>
                </a:solidFill>
              </a:rPr>
              <a:t> </a:t>
            </a:r>
            <a:r>
              <a:rPr lang="en-US" sz="2400" dirty="0" err="1">
                <a:solidFill>
                  <a:srgbClr val="EEECE1">
                    <a:lumMod val="50000"/>
                  </a:srgbClr>
                </a:solidFill>
              </a:rPr>
              <a:t>خیر</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مراتب</a:t>
            </a:r>
            <a:r>
              <a:rPr lang="en-US" sz="2400" dirty="0">
                <a:solidFill>
                  <a:srgbClr val="EEECE1">
                    <a:lumMod val="50000"/>
                  </a:srgbClr>
                </a:solidFill>
              </a:rPr>
              <a:t> </a:t>
            </a:r>
            <a:r>
              <a:rPr lang="en-US" sz="2400" dirty="0" err="1">
                <a:solidFill>
                  <a:srgbClr val="EEECE1">
                    <a:lumMod val="50000"/>
                  </a:srgbClr>
                </a:solidFill>
              </a:rPr>
              <a:t>خیر</a:t>
            </a:r>
            <a:r>
              <a:rPr lang="en-US" sz="2400" dirty="0">
                <a:solidFill>
                  <a:srgbClr val="EEECE1">
                    <a:lumMod val="50000"/>
                  </a:srgbClr>
                </a:solidFill>
              </a:rPr>
              <a:t> و </a:t>
            </a:r>
            <a:r>
              <a:rPr lang="en-US" sz="2400" dirty="0" err="1">
                <a:solidFill>
                  <a:srgbClr val="EEECE1">
                    <a:lumMod val="50000"/>
                  </a:srgbClr>
                </a:solidFill>
              </a:rPr>
              <a:t>فاعلیت</a:t>
            </a:r>
            <a:r>
              <a:rPr lang="en-US" sz="2400" dirty="0">
                <a:solidFill>
                  <a:srgbClr val="EEECE1">
                    <a:lumMod val="50000"/>
                  </a:srgbClr>
                </a:solidFill>
              </a:rPr>
              <a:t> </a:t>
            </a:r>
            <a:r>
              <a:rPr lang="en-US" sz="2400" dirty="0" err="1">
                <a:solidFill>
                  <a:srgbClr val="EEECE1">
                    <a:lumMod val="50000"/>
                  </a:srgbClr>
                </a:solidFill>
              </a:rPr>
              <a:t>آن</a:t>
            </a:r>
            <a:r>
              <a:rPr lang="en-US" sz="2400" dirty="0">
                <a:solidFill>
                  <a:srgbClr val="EEECE1">
                    <a:lumMod val="50000"/>
                  </a:srgbClr>
                </a:solidFill>
              </a:rPr>
              <a:t> </a:t>
            </a:r>
            <a:r>
              <a:rPr lang="en-US" sz="2400" dirty="0" err="1">
                <a:solidFill>
                  <a:srgbClr val="EEECE1">
                    <a:lumMod val="50000"/>
                  </a:srgbClr>
                </a:solidFill>
              </a:rPr>
              <a:t>متناسب</a:t>
            </a:r>
            <a:r>
              <a:rPr lang="en-US" sz="2400" dirty="0">
                <a:solidFill>
                  <a:srgbClr val="EEECE1">
                    <a:lumMod val="50000"/>
                  </a:srgbClr>
                </a:solidFill>
              </a:rPr>
              <a:t> </a:t>
            </a:r>
            <a:r>
              <a:rPr lang="en-US" sz="2400" dirty="0" err="1">
                <a:solidFill>
                  <a:srgbClr val="EEECE1">
                    <a:lumMod val="50000"/>
                  </a:srgbClr>
                </a:solidFill>
              </a:rPr>
              <a:t>با</a:t>
            </a:r>
            <a:r>
              <a:rPr lang="en-US" sz="2400" dirty="0">
                <a:solidFill>
                  <a:srgbClr val="EEECE1">
                    <a:lumMod val="50000"/>
                  </a:srgbClr>
                </a:solidFill>
              </a:rPr>
              <a:t> </a:t>
            </a:r>
            <a:r>
              <a:rPr lang="en-US" sz="2400" dirty="0" err="1">
                <a:solidFill>
                  <a:srgbClr val="EEECE1">
                    <a:lumMod val="50000"/>
                  </a:srgbClr>
                </a:solidFill>
              </a:rPr>
              <a:t>مراحل</a:t>
            </a:r>
            <a:r>
              <a:rPr lang="en-US" sz="2400" dirty="0">
                <a:solidFill>
                  <a:srgbClr val="EEECE1">
                    <a:lumMod val="50000"/>
                  </a:srgbClr>
                </a:solidFill>
              </a:rPr>
              <a:t> </a:t>
            </a:r>
            <a:r>
              <a:rPr lang="en-US" sz="2400" dirty="0" err="1">
                <a:solidFill>
                  <a:srgbClr val="EEECE1">
                    <a:lumMod val="50000"/>
                  </a:srgbClr>
                </a:solidFill>
              </a:rPr>
              <a:t>بلوغ</a:t>
            </a:r>
            <a:endParaRPr lang="en-US" sz="2400" dirty="0">
              <a:solidFill>
                <a:srgbClr val="EEECE1">
                  <a:lumMod val="50000"/>
                </a:srgbClr>
              </a:solidFill>
              <a:latin typeface="Adobe Arabic" pitchFamily="18" charset="-78"/>
              <a:cs typeface="Adobe Arabic" pitchFamily="18" charset="-78"/>
            </a:endParaRPr>
          </a:p>
          <a:p>
            <a:pPr marL="514350" indent="-514350">
              <a:buFont typeface="+mj-lt"/>
              <a:buAutoNum type="arabicPeriod"/>
            </a:pPr>
            <a:r>
              <a:rPr lang="en-US" sz="2400" dirty="0" err="1">
                <a:solidFill>
                  <a:srgbClr val="EEECE1">
                    <a:lumMod val="50000"/>
                  </a:srgbClr>
                </a:solidFill>
              </a:rPr>
              <a:t>آسیب</a:t>
            </a:r>
            <a:r>
              <a:rPr lang="en-US" sz="2400" dirty="0">
                <a:solidFill>
                  <a:srgbClr val="EEECE1">
                    <a:lumMod val="50000"/>
                  </a:srgbClr>
                </a:solidFill>
              </a:rPr>
              <a:t> </a:t>
            </a:r>
            <a:r>
              <a:rPr lang="en-US" sz="2400" dirty="0" err="1">
                <a:solidFill>
                  <a:srgbClr val="EEECE1">
                    <a:lumMod val="50000"/>
                  </a:srgbClr>
                </a:solidFill>
              </a:rPr>
              <a:t>شناسی</a:t>
            </a:r>
            <a:r>
              <a:rPr lang="en-US" sz="2400" dirty="0">
                <a:solidFill>
                  <a:srgbClr val="EEECE1">
                    <a:lumMod val="50000"/>
                  </a:srgbClr>
                </a:solidFill>
              </a:rPr>
              <a:t> </a:t>
            </a:r>
            <a:r>
              <a:rPr lang="en-US" sz="2400" dirty="0" err="1">
                <a:solidFill>
                  <a:srgbClr val="EEECE1">
                    <a:lumMod val="50000"/>
                  </a:srgbClr>
                </a:solidFill>
              </a:rPr>
              <a:t>فقدان</a:t>
            </a:r>
            <a:r>
              <a:rPr lang="en-US" sz="2400" dirty="0">
                <a:solidFill>
                  <a:srgbClr val="EEECE1">
                    <a:lumMod val="50000"/>
                  </a:srgbClr>
                </a:solidFill>
              </a:rPr>
              <a:t> </a:t>
            </a:r>
            <a:r>
              <a:rPr lang="en-US" sz="2400" dirty="0" err="1">
                <a:solidFill>
                  <a:srgbClr val="EEECE1">
                    <a:lumMod val="50000"/>
                  </a:srgbClr>
                </a:solidFill>
              </a:rPr>
              <a:t>خیرات</a:t>
            </a:r>
            <a:r>
              <a:rPr lang="en-US" sz="2400" dirty="0">
                <a:solidFill>
                  <a:srgbClr val="EEECE1">
                    <a:lumMod val="50000"/>
                  </a:srgbClr>
                </a:solidFill>
              </a:rPr>
              <a:t> </a:t>
            </a:r>
            <a:r>
              <a:rPr lang="en-US" sz="2400" dirty="0" err="1">
                <a:solidFill>
                  <a:srgbClr val="EEECE1">
                    <a:lumMod val="50000"/>
                  </a:srgbClr>
                </a:solidFill>
              </a:rPr>
              <a:t>در</a:t>
            </a:r>
            <a:r>
              <a:rPr lang="en-US" sz="2400" dirty="0">
                <a:solidFill>
                  <a:srgbClr val="EEECE1">
                    <a:lumMod val="50000"/>
                  </a:srgbClr>
                </a:solidFill>
              </a:rPr>
              <a:t> </a:t>
            </a:r>
            <a:r>
              <a:rPr lang="en-US" sz="2400" dirty="0" err="1">
                <a:solidFill>
                  <a:srgbClr val="EEECE1">
                    <a:lumMod val="50000"/>
                  </a:srgbClr>
                </a:solidFill>
              </a:rPr>
              <a:t>زندگی</a:t>
            </a:r>
            <a:r>
              <a:rPr lang="en-US" sz="2400" dirty="0">
                <a:solidFill>
                  <a:srgbClr val="EEECE1">
                    <a:lumMod val="50000"/>
                  </a:srgbClr>
                </a:solidFill>
              </a:rPr>
              <a:t> </a:t>
            </a:r>
            <a:r>
              <a:rPr lang="en-US" sz="2400" dirty="0" err="1">
                <a:solidFill>
                  <a:srgbClr val="EEECE1">
                    <a:lumMod val="50000"/>
                  </a:srgbClr>
                </a:solidFill>
              </a:rPr>
              <a:t>انسان</a:t>
            </a:r>
            <a:endParaRPr lang="fa-IR" sz="2400" dirty="0">
              <a:solidFill>
                <a:srgbClr val="EEECE1">
                  <a:lumMod val="50000"/>
                </a:srgbClr>
              </a:solidFill>
              <a:latin typeface="Adobe Arabic" pitchFamily="18" charset="-78"/>
              <a:cs typeface="Adobe Arabic" pitchFamily="18" charset="-78"/>
            </a:endParaRPr>
          </a:p>
        </p:txBody>
      </p:sp>
      <p:sp>
        <p:nvSpPr>
          <p:cNvPr id="24" name="Oval 23">
            <a:hlinkClick r:id="" action="ppaction://noaction"/>
          </p:cNvPr>
          <p:cNvSpPr/>
          <p:nvPr/>
        </p:nvSpPr>
        <p:spPr>
          <a:xfrm>
            <a:off x="5646814" y="5374602"/>
            <a:ext cx="185907" cy="185854"/>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6" name="Rectangle 25"/>
          <p:cNvSpPr/>
          <p:nvPr/>
        </p:nvSpPr>
        <p:spPr>
          <a:xfrm>
            <a:off x="5943600" y="-1502"/>
            <a:ext cx="762000"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a-IR" sz="2600" dirty="0">
                <a:solidFill>
                  <a:prstClr val="white"/>
                </a:solidFill>
                <a:latin typeface="Adobe Arabic" pitchFamily="18" charset="-78"/>
                <a:cs typeface="Adobe Arabic" pitchFamily="18" charset="-78"/>
              </a:rPr>
              <a:t>تحقق</a:t>
            </a:r>
            <a:endParaRPr lang="en-US" sz="2600" dirty="0">
              <a:solidFill>
                <a:prstClr val="white"/>
              </a:solidFill>
              <a:latin typeface="Adobe Arabic" pitchFamily="18" charset="-78"/>
              <a:cs typeface="Adobe Arabic" pitchFamily="18" charset="-78"/>
            </a:endParaRPr>
          </a:p>
        </p:txBody>
      </p:sp>
      <p:sp>
        <p:nvSpPr>
          <p:cNvPr id="27" name="TextBox 26"/>
          <p:cNvSpPr txBox="1"/>
          <p:nvPr/>
        </p:nvSpPr>
        <p:spPr>
          <a:xfrm>
            <a:off x="4312024" y="5839943"/>
            <a:ext cx="4495800" cy="892552"/>
          </a:xfrm>
          <a:prstGeom prst="rect">
            <a:avLst/>
          </a:prstGeom>
          <a:noFill/>
        </p:spPr>
        <p:txBody>
          <a:bodyPr wrap="square" rtlCol="0">
            <a:spAutoFit/>
          </a:bodyPr>
          <a:lstStyle/>
          <a:p>
            <a:endParaRPr lang="en-US" sz="2600" dirty="0">
              <a:solidFill>
                <a:srgbClr val="0070C0"/>
              </a:solidFill>
              <a:latin typeface="Adobe Arabic" pitchFamily="18" charset="-78"/>
              <a:cs typeface="Adobe Arabic" pitchFamily="18" charset="-78"/>
            </a:endParaRPr>
          </a:p>
          <a:p>
            <a:r>
              <a:rPr lang="en-US" sz="2600" b="1" dirty="0" err="1">
                <a:solidFill>
                  <a:srgbClr val="F79646">
                    <a:lumMod val="75000"/>
                  </a:srgbClr>
                </a:solidFill>
                <a:latin typeface="Adobe Arabic" pitchFamily="18" charset="-78"/>
                <a:cs typeface="Adobe Arabic" pitchFamily="18" charset="-78"/>
              </a:rPr>
              <a:t>خاتمه</a:t>
            </a:r>
            <a:r>
              <a:rPr lang="en-US" sz="2600" b="1" dirty="0">
                <a:solidFill>
                  <a:srgbClr val="F79646">
                    <a:lumMod val="75000"/>
                  </a:srgbClr>
                </a:solidFill>
                <a:latin typeface="Adobe Arabic" pitchFamily="18" charset="-78"/>
                <a:cs typeface="Adobe Arabic" pitchFamily="18" charset="-78"/>
              </a:rPr>
              <a:t>:</a:t>
            </a:r>
            <a:r>
              <a:rPr lang="en-US" sz="2600" dirty="0">
                <a:solidFill>
                  <a:srgbClr val="0070C0"/>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نظام</a:t>
            </a:r>
            <a:r>
              <a:rPr lang="en-US" sz="2600" dirty="0">
                <a:solidFill>
                  <a:schemeClr val="tx2">
                    <a:lumMod val="75000"/>
                  </a:schemeClr>
                </a:solidFill>
                <a:latin typeface="Adobe Arabic" pitchFamily="18" charset="-78"/>
                <a:cs typeface="Adobe Arabic" pitchFamily="18" charset="-78"/>
              </a:rPr>
              <a:t> </a:t>
            </a:r>
            <a:r>
              <a:rPr lang="en-US" sz="2600" dirty="0" err="1">
                <a:solidFill>
                  <a:schemeClr val="tx2">
                    <a:lumMod val="75000"/>
                  </a:schemeClr>
                </a:solidFill>
                <a:latin typeface="Adobe Arabic" pitchFamily="18" charset="-78"/>
                <a:cs typeface="Adobe Arabic" pitchFamily="18" charset="-78"/>
              </a:rPr>
              <a:t>خیر</a:t>
            </a:r>
            <a:endParaRPr lang="en-US" sz="2600" dirty="0">
              <a:solidFill>
                <a:schemeClr val="tx2">
                  <a:lumMod val="75000"/>
                </a:schemeClr>
              </a:solidFill>
              <a:latin typeface="Adobe Arabic" pitchFamily="18" charset="-78"/>
              <a:cs typeface="Adobe Arabic" pitchFamily="18" charset="-78"/>
            </a:endParaRPr>
          </a:p>
        </p:txBody>
      </p:sp>
    </p:spTree>
    <p:extLst>
      <p:ext uri="{BB962C8B-B14F-4D97-AF65-F5344CB8AC3E}">
        <p14:creationId xmlns:p14="http://schemas.microsoft.com/office/powerpoint/2010/main" val="1542034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014926"/>
            <a:ext cx="8763000" cy="4493538"/>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b="1" dirty="0" err="1">
                <a:solidFill>
                  <a:schemeClr val="tx2">
                    <a:lumMod val="75000"/>
                  </a:schemeClr>
                </a:solidFill>
                <a:latin typeface="Cambria" panose="02040503050406030204" pitchFamily="18" charset="0"/>
                <a:ea typeface="Times New Roman" panose="02020603050405020304" pitchFamily="18" charset="0"/>
                <a:cs typeface="Adobe Arabic"/>
              </a:rPr>
              <a:t>معنای</a:t>
            </a:r>
            <a:r>
              <a:rPr lang="en-US" b="1" dirty="0">
                <a:solidFill>
                  <a:schemeClr val="tx2">
                    <a:lumMod val="75000"/>
                  </a:schemeClr>
                </a:solidFill>
                <a:latin typeface="Cambria" panose="02040503050406030204" pitchFamily="18" charset="0"/>
                <a:ea typeface="Times New Roman" panose="02020603050405020304" pitchFamily="18" charset="0"/>
                <a:cs typeface="Adobe Arabic"/>
              </a:rPr>
              <a:t> </a:t>
            </a:r>
            <a:r>
              <a:rPr lang="en-US" b="1" dirty="0" err="1">
                <a:solidFill>
                  <a:schemeClr val="tx2">
                    <a:lumMod val="75000"/>
                  </a:schemeClr>
                </a:solidFill>
                <a:latin typeface="Cambria" panose="02040503050406030204" pitchFamily="18" charset="0"/>
                <a:ea typeface="Times New Roman" panose="02020603050405020304" pitchFamily="18" charset="0"/>
                <a:cs typeface="Adobe Arabic"/>
              </a:rPr>
              <a:t>اول</a:t>
            </a:r>
            <a:r>
              <a:rPr lang="en-US" b="1" dirty="0">
                <a:solidFill>
                  <a:schemeClr val="tx2">
                    <a:lumMod val="75000"/>
                  </a:schemeClr>
                </a:solidFill>
                <a:latin typeface="Cambria" panose="02040503050406030204" pitchFamily="18" charset="0"/>
                <a:ea typeface="Times New Roman" panose="02020603050405020304" pitchFamily="18" charset="0"/>
                <a:cs typeface="Adobe Arabic"/>
              </a:rPr>
              <a:t> </a:t>
            </a:r>
            <a:r>
              <a:rPr lang="en-US" b="1" dirty="0" err="1" smtClean="0">
                <a:solidFill>
                  <a:schemeClr val="tx2">
                    <a:lumMod val="75000"/>
                  </a:schemeClr>
                </a:solidFill>
                <a:latin typeface="Cambria" panose="02040503050406030204" pitchFamily="18" charset="0"/>
                <a:ea typeface="Times New Roman" panose="02020603050405020304" pitchFamily="18" charset="0"/>
                <a:cs typeface="Adobe Arabic"/>
              </a:rPr>
              <a:t>تحقق</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a:t>
            </a:r>
            <a:r>
              <a:rPr lang="fa-IR"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p>
          <a:p>
            <a:r>
              <a:rPr lang="fa-IR" dirty="0" smtClean="0">
                <a:solidFill>
                  <a:schemeClr val="tx2">
                    <a:lumMod val="75000"/>
                  </a:schemeClr>
                </a:solidFill>
              </a:rPr>
              <a:t>«</a:t>
            </a:r>
            <a:r>
              <a:rPr lang="fa-IR" dirty="0">
                <a:solidFill>
                  <a:schemeClr val="tx2">
                    <a:lumMod val="75000"/>
                  </a:schemeClr>
                </a:solidFill>
              </a:rPr>
              <a:t>گزیدنی» به معنای «مصادیقی برای اختیار و انتخاب کردن» </a:t>
            </a:r>
            <a:endParaRPr lang="fa-IR" b="1" dirty="0" smtClean="0">
              <a:solidFill>
                <a:schemeClr val="tx2">
                  <a:lumMod val="75000"/>
                </a:schemeClr>
              </a:solidFill>
              <a:latin typeface="Cambria" panose="02040503050406030204" pitchFamily="18" charset="0"/>
              <a:ea typeface="Times New Roman" panose="02020603050405020304" pitchFamily="18" charset="0"/>
              <a:cs typeface="Adobe Arabic"/>
            </a:endParaRPr>
          </a:p>
          <a:p>
            <a:endParaRPr lang="en-US" b="1" dirty="0" smtClean="0">
              <a:latin typeface="Cambria" panose="02040503050406030204" pitchFamily="18" charset="0"/>
              <a:ea typeface="Times New Roman" panose="02020603050405020304" pitchFamily="18" charset="0"/>
              <a:cs typeface="Adobe Arabic"/>
            </a:endParaRPr>
          </a:p>
          <a:p>
            <a:endParaRPr lang="en-US" b="1" dirty="0" smtClean="0">
              <a:latin typeface="Cambria" panose="02040503050406030204" pitchFamily="18" charset="0"/>
              <a:ea typeface="Times New Roman" panose="02020603050405020304" pitchFamily="18" charset="0"/>
              <a:cs typeface="Adobe Arabic"/>
            </a:endParaRPr>
          </a:p>
          <a:p>
            <a:endParaRPr lang="en-US" b="1" dirty="0">
              <a:latin typeface="Cambria" panose="02040503050406030204" pitchFamily="18" charset="0"/>
              <a:ea typeface="Times New Roman" panose="02020603050405020304" pitchFamily="18" charset="0"/>
              <a:cs typeface="Adobe Arabic"/>
            </a:endParaRPr>
          </a:p>
          <a:p>
            <a:endParaRPr lang="en-US" b="1" dirty="0" smtClean="0">
              <a:latin typeface="Cambria" panose="02040503050406030204" pitchFamily="18" charset="0"/>
              <a:ea typeface="Times New Roman" panose="02020603050405020304" pitchFamily="18" charset="0"/>
              <a:cs typeface="Adobe Arabic"/>
            </a:endParaRPr>
          </a:p>
          <a:p>
            <a:endParaRPr lang="en-US" b="1" dirty="0">
              <a:latin typeface="Cambria" panose="02040503050406030204" pitchFamily="18" charset="0"/>
              <a:ea typeface="Times New Roman" panose="02020603050405020304" pitchFamily="18" charset="0"/>
              <a:cs typeface="Adobe Arabic"/>
            </a:endParaRPr>
          </a:p>
          <a:p>
            <a:r>
              <a:rPr lang="en-US" b="1" dirty="0" err="1" smtClean="0">
                <a:solidFill>
                  <a:schemeClr val="tx2">
                    <a:lumMod val="75000"/>
                  </a:schemeClr>
                </a:solidFill>
                <a:latin typeface="Cambria" panose="02040503050406030204" pitchFamily="18" charset="0"/>
                <a:ea typeface="Times New Roman" panose="02020603050405020304" pitchFamily="18" charset="0"/>
                <a:cs typeface="Adobe Arabic"/>
              </a:rPr>
              <a:t>معنای</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r>
              <a:rPr lang="en-US" b="1" dirty="0" err="1">
                <a:solidFill>
                  <a:schemeClr val="tx2">
                    <a:lumMod val="75000"/>
                  </a:schemeClr>
                </a:solidFill>
                <a:latin typeface="Cambria" panose="02040503050406030204" pitchFamily="18" charset="0"/>
                <a:ea typeface="Times New Roman" panose="02020603050405020304" pitchFamily="18" charset="0"/>
                <a:cs typeface="Adobe Arabic"/>
              </a:rPr>
              <a:t>دوم</a:t>
            </a:r>
            <a:r>
              <a:rPr lang="en-US" b="1" dirty="0">
                <a:solidFill>
                  <a:schemeClr val="tx2">
                    <a:lumMod val="75000"/>
                  </a:schemeClr>
                </a:solidFill>
                <a:latin typeface="Cambria" panose="02040503050406030204" pitchFamily="18" charset="0"/>
                <a:ea typeface="Times New Roman" panose="02020603050405020304" pitchFamily="18" charset="0"/>
                <a:cs typeface="Adobe Arabic"/>
              </a:rPr>
              <a:t> </a:t>
            </a:r>
            <a:r>
              <a:rPr lang="en-US" b="1" dirty="0" err="1" smtClean="0">
                <a:solidFill>
                  <a:schemeClr val="tx2">
                    <a:lumMod val="75000"/>
                  </a:schemeClr>
                </a:solidFill>
                <a:latin typeface="Cambria" panose="02040503050406030204" pitchFamily="18" charset="0"/>
                <a:ea typeface="Times New Roman" panose="02020603050405020304" pitchFamily="18" charset="0"/>
                <a:cs typeface="Adobe Arabic"/>
              </a:rPr>
              <a:t>تحقق</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a:t>
            </a:r>
            <a:endParaRPr lang="fa-IR" b="1" dirty="0" smtClean="0">
              <a:solidFill>
                <a:schemeClr val="tx2">
                  <a:lumMod val="75000"/>
                </a:schemeClr>
              </a:solidFill>
              <a:latin typeface="Cambria" panose="02040503050406030204" pitchFamily="18" charset="0"/>
              <a:ea typeface="Times New Roman" panose="02020603050405020304" pitchFamily="18" charset="0"/>
              <a:cs typeface="Adobe Arabic"/>
            </a:endParaRPr>
          </a:p>
          <a:p>
            <a:r>
              <a:rPr lang="fa-IR" dirty="0">
                <a:solidFill>
                  <a:schemeClr val="tx2">
                    <a:lumMod val="75000"/>
                  </a:schemeClr>
                </a:solidFill>
              </a:rPr>
              <a:t>«وقوع خیر» یا «حتمیت یافتن خیر» یا «قضای خیر» که به معنای واقع شدن خیر پس از گزینش </a:t>
            </a:r>
            <a:endParaRPr lang="en-US" b="1" dirty="0">
              <a:solidFill>
                <a:schemeClr val="tx2">
                  <a:lumMod val="75000"/>
                </a:schemeClr>
              </a:solidFill>
              <a:latin typeface="Cambria" panose="02040503050406030204" pitchFamily="18" charset="0"/>
              <a:ea typeface="Times New Roman" panose="02020603050405020304" pitchFamily="18" charset="0"/>
              <a:cs typeface="Adobe Arabic"/>
            </a:endParaRPr>
          </a:p>
          <a:p>
            <a:r>
              <a:rPr lang="en-US" dirty="0" smtClean="0"/>
              <a:t> </a:t>
            </a:r>
          </a:p>
        </p:txBody>
      </p:sp>
      <p:sp>
        <p:nvSpPr>
          <p:cNvPr id="19" name="Oval 18"/>
          <p:cNvSpPr/>
          <p:nvPr/>
        </p:nvSpPr>
        <p:spPr>
          <a:xfrm>
            <a:off x="8809086" y="1200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809086" y="355706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01095" y="0"/>
            <a:ext cx="152229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4216400" y="0"/>
            <a:ext cx="1686777"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معنای</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تحقق</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 name="Rectangle 1"/>
          <p:cNvSpPr/>
          <p:nvPr/>
        </p:nvSpPr>
        <p:spPr>
          <a:xfrm>
            <a:off x="825500" y="2173897"/>
            <a:ext cx="7632700" cy="975267"/>
          </a:xfrm>
          <a:prstGeom prst="rect">
            <a:avLst/>
          </a:prstGeom>
        </p:spPr>
        <p:txBody>
          <a:bodyPr wrap="square">
            <a:spAutoFit/>
          </a:bodyPr>
          <a:lstStyle/>
          <a:p>
            <a:pPr algn="just">
              <a:lnSpc>
                <a:spcPct val="115000"/>
              </a:lnSpc>
              <a:tabLst>
                <a:tab pos="5731510" algn="l"/>
              </a:tabLst>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وَ لِكُلٍّ وِجْهَةٌ هُوَ مُوَلِّيها فَاسْتَبِقُوا الْخَيْراتِ أَيْنَ ما تَكُونُوا يَأْتِ بِكُمُ اللَّهُ جَميعاً إِنَّ اللَّهَ عَلى‏ كُلِّ شَيْ‏ءٍ </a:t>
            </a:r>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قَديرٌ</a:t>
            </a: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p:txBody>
      </p:sp>
      <p:sp>
        <p:nvSpPr>
          <p:cNvPr id="4" name="Rectangle 3"/>
          <p:cNvSpPr/>
          <p:nvPr/>
        </p:nvSpPr>
        <p:spPr>
          <a:xfrm>
            <a:off x="774700" y="5055680"/>
            <a:ext cx="7734300" cy="975267"/>
          </a:xfrm>
          <a:prstGeom prst="rect">
            <a:avLst/>
          </a:prstGeom>
        </p:spPr>
        <p:txBody>
          <a:bodyPr wrap="square">
            <a:spAutoFit/>
          </a:bodyPr>
          <a:lstStyle/>
          <a:p>
            <a:pPr algn="just">
              <a:lnSpc>
                <a:spcPct val="115000"/>
              </a:lnSpc>
              <a:tabLst>
                <a:tab pos="5731510" algn="l"/>
              </a:tabLst>
            </a:pPr>
            <a:r>
              <a:rPr lang="fa-IR" sz="2600" dirty="0">
                <a:solidFill>
                  <a:srgbClr val="00B050"/>
                </a:solidFill>
                <a:latin typeface="Times New Roman" panose="02020603050405020304" pitchFamily="18" charset="0"/>
                <a:ea typeface="Times New Roman" panose="02020603050405020304" pitchFamily="18" charset="0"/>
                <a:cs typeface="Adobe Arabic" panose="02040503050201020203"/>
              </a:rPr>
              <a:t>وَ أَقيمُوا الصَّلاةَ وَ آتُوا الزَّكاةَ وَ ما تُقَدِّمُوا لِأَنْفُسِكُمْ مِنْ خَيْرٍ تَجِدُوهُ عِنْدَ اللَّهِ إِنَّ اللَّهَ بِما تَعْمَلُونَ </a:t>
            </a:r>
            <a:r>
              <a:rPr lang="fa-IR" sz="2600" dirty="0" smtClean="0">
                <a:solidFill>
                  <a:srgbClr val="00B050"/>
                </a:solidFill>
                <a:latin typeface="Times New Roman" panose="02020603050405020304" pitchFamily="18" charset="0"/>
                <a:ea typeface="Times New Roman" panose="02020603050405020304" pitchFamily="18" charset="0"/>
                <a:cs typeface="Adobe Arabic" panose="02040503050201020203"/>
              </a:rPr>
              <a:t>بَصيرٌ</a:t>
            </a:r>
            <a:endParaRPr lang="en-US" sz="2600" dirty="0">
              <a:solidFill>
                <a:srgbClr val="00B050"/>
              </a:solidFill>
              <a:latin typeface="Times New Roman" panose="02020603050405020304" pitchFamily="18" charset="0"/>
              <a:ea typeface="Times New Roman" panose="02020603050405020304" pitchFamily="18" charset="0"/>
              <a:cs typeface="Adobe Arabic" panose="02040503050201020203"/>
            </a:endParaRPr>
          </a:p>
        </p:txBody>
      </p:sp>
      <p:sp>
        <p:nvSpPr>
          <p:cNvPr id="5" name="Rectangle 4"/>
          <p:cNvSpPr/>
          <p:nvPr/>
        </p:nvSpPr>
        <p:spPr>
          <a:xfrm>
            <a:off x="825500" y="2772080"/>
            <a:ext cx="2255746" cy="390363"/>
          </a:xfrm>
          <a:prstGeom prst="rect">
            <a:avLst/>
          </a:prstGeom>
        </p:spPr>
        <p:txBody>
          <a:bodyPr wrap="none">
            <a:spAutoFit/>
          </a:bodyPr>
          <a:lstStyle/>
          <a:p>
            <a:pPr algn="just">
              <a:lnSpc>
                <a:spcPct val="115000"/>
              </a:lnSpc>
            </a:pPr>
            <a:r>
              <a:rPr lang="fa-IR" dirty="0">
                <a:solidFill>
                  <a:schemeClr val="accent6">
                    <a:lumMod val="50000"/>
                  </a:schemeClr>
                </a:solidFill>
                <a:latin typeface="B Badr" panose="00000400000000000000" pitchFamily="2" charset="-78"/>
                <a:ea typeface="Calibri" panose="020F0502020204030204" pitchFamily="34" charset="0"/>
              </a:rPr>
              <a:t>سوره مبارکه بقره، آیه </a:t>
            </a:r>
            <a:r>
              <a:rPr lang="fa-IR" dirty="0" smtClean="0">
                <a:solidFill>
                  <a:schemeClr val="accent6">
                    <a:lumMod val="50000"/>
                  </a:schemeClr>
                </a:solidFill>
                <a:latin typeface="B Badr" panose="00000400000000000000" pitchFamily="2" charset="-78"/>
                <a:ea typeface="Calibri" panose="020F0502020204030204" pitchFamily="34" charset="0"/>
              </a:rPr>
              <a:t>148</a:t>
            </a:r>
            <a:endParaRPr lang="en-US"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25500" y="5825506"/>
            <a:ext cx="2255746" cy="410882"/>
          </a:xfrm>
          <a:prstGeom prst="rect">
            <a:avLst/>
          </a:prstGeom>
        </p:spPr>
        <p:txBody>
          <a:bodyPr wrap="none">
            <a:spAutoFit/>
          </a:bodyPr>
          <a:lstStyle/>
          <a:p>
            <a:pPr algn="just">
              <a:lnSpc>
                <a:spcPct val="115000"/>
              </a:lnSpc>
            </a:pPr>
            <a:r>
              <a:rPr lang="fa-IR" dirty="0">
                <a:solidFill>
                  <a:schemeClr val="accent6">
                    <a:lumMod val="50000"/>
                  </a:schemeClr>
                </a:solidFill>
                <a:latin typeface="B Badr" panose="00000400000000000000" pitchFamily="2" charset="-78"/>
                <a:ea typeface="Calibri" panose="020F0502020204030204" pitchFamily="34" charset="0"/>
              </a:rPr>
              <a:t>سوره مبارکه بقره، آیه 110</a:t>
            </a:r>
            <a:endParaRPr lang="en-US" dirty="0">
              <a:solidFill>
                <a:schemeClr val="accent6">
                  <a:lumMod val="50000"/>
                </a:schemeClr>
              </a:solidFill>
              <a:latin typeface="B Badr" panose="00000400000000000000" pitchFamily="2" charset="-78"/>
              <a:ea typeface="Calibri" panose="020F0502020204030204" pitchFamily="34" charset="0"/>
            </a:endParaRPr>
          </a:p>
        </p:txBody>
      </p:sp>
    </p:spTree>
    <p:extLst>
      <p:ext uri="{BB962C8B-B14F-4D97-AF65-F5344CB8AC3E}">
        <p14:creationId xmlns:p14="http://schemas.microsoft.com/office/powerpoint/2010/main" val="38424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right)">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animEffect transition="in" filter="wipe(right)">
                                      <p:cBhvr>
                                        <p:cTn id="35" dur="500"/>
                                        <p:tgtEl>
                                          <p:spTgt spid="18">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par>
                          <p:cTn id="47" fill="hold">
                            <p:stCondLst>
                              <p:cond delay="1500"/>
                            </p:stCondLst>
                            <p:childTnLst>
                              <p:par>
                                <p:cTn id="48" presetID="22" presetClass="entr" presetSubtype="2" fill="hold" nodeType="after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wipe(right)">
                                      <p:cBhvr>
                                        <p:cTn id="50" dur="500"/>
                                        <p:tgtEl>
                                          <p:spTgt spid="18">
                                            <p:txEl>
                                              <p:pRg st="1" end="1"/>
                                            </p:txEl>
                                          </p:spTgt>
                                        </p:tgtEl>
                                      </p:cBhvr>
                                    </p:animEffect>
                                  </p:childTnLst>
                                </p:cTn>
                              </p:par>
                            </p:childTnLst>
                          </p:cTn>
                        </p:par>
                        <p:par>
                          <p:cTn id="51" fill="hold">
                            <p:stCondLst>
                              <p:cond delay="2000"/>
                            </p:stCondLst>
                            <p:childTnLst>
                              <p:par>
                                <p:cTn id="52" presetID="22" presetClass="entr" presetSubtype="2" fill="hold" nodeType="afterEffect">
                                  <p:stCondLst>
                                    <p:cond delay="0"/>
                                  </p:stCondLst>
                                  <p:childTnLst>
                                    <p:set>
                                      <p:cBhvr>
                                        <p:cTn id="53" dur="1" fill="hold">
                                          <p:stCondLst>
                                            <p:cond delay="0"/>
                                          </p:stCondLst>
                                        </p:cTn>
                                        <p:tgtEl>
                                          <p:spTgt spid="18">
                                            <p:txEl>
                                              <p:pRg st="8" end="8"/>
                                            </p:txEl>
                                          </p:spTgt>
                                        </p:tgtEl>
                                        <p:attrNameLst>
                                          <p:attrName>style.visibility</p:attrName>
                                        </p:attrNameLst>
                                      </p:cBhvr>
                                      <p:to>
                                        <p:strVal val="visible"/>
                                      </p:to>
                                    </p:set>
                                    <p:animEffect transition="in" filter="wipe(right)">
                                      <p:cBhvr>
                                        <p:cTn id="54"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animBg="1"/>
      <p:bldP spid="2" grpId="0"/>
      <p:bldP spid="4" grpId="0"/>
      <p:bldP spid="5" grpId="0"/>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 action="ppaction://noaction"/>
          </p:cNvPr>
          <p:cNvSpPr/>
          <p:nvPr/>
        </p:nvSpPr>
        <p:spPr>
          <a:xfrm>
            <a:off x="8458200" y="6248400"/>
            <a:ext cx="533400" cy="533400"/>
          </a:xfrm>
          <a:prstGeom prst="rightArrow">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1014926"/>
            <a:ext cx="8763000" cy="2492990"/>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pPr marL="514350" indent="-514350">
              <a:buAutoNum type="arabicPeriod"/>
            </a:pPr>
            <a:r>
              <a:rPr lang="fa-IR" dirty="0" smtClean="0">
                <a:solidFill>
                  <a:schemeClr val="tx2">
                    <a:lumMod val="75000"/>
                  </a:schemeClr>
                </a:solidFill>
              </a:rPr>
              <a:t>تحقق </a:t>
            </a:r>
            <a:r>
              <a:rPr lang="fa-IR" dirty="0">
                <a:solidFill>
                  <a:schemeClr val="tx2">
                    <a:lumMod val="75000"/>
                  </a:schemeClr>
                </a:solidFill>
              </a:rPr>
              <a:t>خیر به معنای گزیدنی </a:t>
            </a:r>
            <a:r>
              <a:rPr lang="en-US" b="1" dirty="0" smtClean="0">
                <a:solidFill>
                  <a:schemeClr val="tx2">
                    <a:lumMod val="75000"/>
                  </a:schemeClr>
                </a:solidFill>
                <a:latin typeface="Cambria" panose="02040503050406030204" pitchFamily="18" charset="0"/>
                <a:ea typeface="Times New Roman" panose="02020603050405020304" pitchFamily="18" charset="0"/>
                <a:cs typeface="Adobe Arabic"/>
              </a:rPr>
              <a:t>:</a:t>
            </a:r>
            <a:r>
              <a:rPr lang="fa-IR" b="1" dirty="0" smtClean="0">
                <a:solidFill>
                  <a:schemeClr val="tx2">
                    <a:lumMod val="75000"/>
                  </a:schemeClr>
                </a:solidFill>
                <a:latin typeface="Cambria" panose="02040503050406030204" pitchFamily="18" charset="0"/>
                <a:ea typeface="Times New Roman" panose="02020603050405020304" pitchFamily="18" charset="0"/>
                <a:cs typeface="Adobe Arabic"/>
              </a:rPr>
              <a:t> </a:t>
            </a:r>
          </a:p>
          <a:p>
            <a:r>
              <a:rPr lang="fa-IR" b="1" dirty="0" smtClean="0">
                <a:solidFill>
                  <a:schemeClr val="tx2">
                    <a:lumMod val="75000"/>
                  </a:schemeClr>
                </a:solidFill>
                <a:latin typeface="Cambria" panose="02040503050406030204" pitchFamily="18" charset="0"/>
                <a:ea typeface="Times New Roman" panose="02020603050405020304" pitchFamily="18" charset="0"/>
                <a:cs typeface="Adobe Arabic"/>
              </a:rPr>
              <a:t>گزیدنی ها</a:t>
            </a:r>
          </a:p>
          <a:p>
            <a:endParaRPr lang="en-US" dirty="0"/>
          </a:p>
          <a:p>
            <a:r>
              <a:rPr lang="fa-IR" dirty="0">
                <a:solidFill>
                  <a:schemeClr val="tx2">
                    <a:lumMod val="75000"/>
                  </a:schemeClr>
                </a:solidFill>
              </a:rPr>
              <a:t>دسته اول، گزیدنی‌های تکوینی </a:t>
            </a:r>
            <a:endParaRPr lang="en-US" dirty="0">
              <a:solidFill>
                <a:schemeClr val="tx2">
                  <a:lumMod val="75000"/>
                </a:schemeClr>
              </a:solidFill>
            </a:endParaRPr>
          </a:p>
          <a:p>
            <a:r>
              <a:rPr lang="fa-IR" dirty="0">
                <a:solidFill>
                  <a:schemeClr val="tx2">
                    <a:lumMod val="75000"/>
                  </a:schemeClr>
                </a:solidFill>
              </a:rPr>
              <a:t>دسته دوم، گزیدنی‌های تشریعی </a:t>
            </a:r>
            <a:endParaRPr lang="en-US" dirty="0">
              <a:solidFill>
                <a:schemeClr val="tx2">
                  <a:lumMod val="75000"/>
                </a:schemeClr>
              </a:solidFill>
            </a:endParaRPr>
          </a:p>
          <a:p>
            <a:r>
              <a:rPr lang="en-US" dirty="0" smtClean="0"/>
              <a:t> </a:t>
            </a:r>
          </a:p>
        </p:txBody>
      </p:sp>
      <p:sp>
        <p:nvSpPr>
          <p:cNvPr id="19" name="Oval 18"/>
          <p:cNvSpPr/>
          <p:nvPr/>
        </p:nvSpPr>
        <p:spPr>
          <a:xfrm>
            <a:off x="8809086" y="1200525"/>
            <a:ext cx="152400" cy="152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01095" y="0"/>
            <a:ext cx="1522294" cy="533401"/>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3" name="TextBox 32"/>
          <p:cNvSpPr txBox="1"/>
          <p:nvPr/>
        </p:nvSpPr>
        <p:spPr>
          <a:xfrm>
            <a:off x="4216400" y="0"/>
            <a:ext cx="1686777" cy="492443"/>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en-US" dirty="0" err="1">
                <a:solidFill>
                  <a:schemeClr val="accent1">
                    <a:lumMod val="75000"/>
                  </a:schemeClr>
                </a:solidFill>
                <a:cs typeface="Adobe Arabic" panose="02040503050201020203"/>
              </a:rPr>
              <a:t>معنای</a:t>
            </a:r>
            <a:r>
              <a:rPr lang="en-US" dirty="0">
                <a:solidFill>
                  <a:schemeClr val="accent1">
                    <a:lumMod val="75000"/>
                  </a:schemeClr>
                </a:solidFill>
                <a:cs typeface="Adobe Arabic" panose="02040503050201020203"/>
              </a:rPr>
              <a:t> </a:t>
            </a:r>
            <a:r>
              <a:rPr lang="en-US" dirty="0" err="1">
                <a:solidFill>
                  <a:schemeClr val="accent1">
                    <a:lumMod val="75000"/>
                  </a:schemeClr>
                </a:solidFill>
                <a:cs typeface="Adobe Arabic" panose="02040503050201020203"/>
              </a:rPr>
              <a:t>تحقق</a:t>
            </a:r>
            <a:endParaRPr lang="ar-SA" dirty="0">
              <a:solidFill>
                <a:schemeClr val="accent1">
                  <a:lumMod val="75000"/>
                </a:schemeClr>
              </a:solidFill>
              <a:cs typeface="Adobe Arabic" panose="02040503050201020203"/>
            </a:endParaRPr>
          </a:p>
        </p:txBody>
      </p:sp>
      <p:sp>
        <p:nvSpPr>
          <p:cNvPr id="34" name="Rectangle 33"/>
          <p:cNvSpPr/>
          <p:nvPr/>
        </p:nvSpPr>
        <p:spPr>
          <a:xfrm>
            <a:off x="5923389" y="0"/>
            <a:ext cx="782211" cy="533401"/>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2">
                  <a:lumMod val="75000"/>
                </a:schemeClr>
              </a:solidFill>
              <a:latin typeface="Adobe Arabic" pitchFamily="18" charset="-78"/>
              <a:cs typeface="Adobe Arabic" pitchFamily="18" charset="-78"/>
            </a:endParaRPr>
          </a:p>
        </p:txBody>
      </p:sp>
      <p:sp>
        <p:nvSpPr>
          <p:cNvPr id="35" name="TextBox 34"/>
          <p:cNvSpPr txBox="1"/>
          <p:nvPr/>
        </p:nvSpPr>
        <p:spPr>
          <a:xfrm>
            <a:off x="5826977" y="5090"/>
            <a:ext cx="838200" cy="492443"/>
          </a:xfrm>
          <a:prstGeom prst="rect">
            <a:avLst/>
          </a:prstGeom>
          <a:noFill/>
        </p:spPr>
        <p:txBody>
          <a:bodyPr wrap="square" rtlCol="0">
            <a:spAutoFit/>
          </a:bodyPr>
          <a:lstStyle/>
          <a:p>
            <a:pPr algn="r" rtl="1"/>
            <a:r>
              <a:rPr lang="en-US" sz="2600" dirty="0" err="1" smtClean="0">
                <a:solidFill>
                  <a:schemeClr val="bg1"/>
                </a:solidFill>
                <a:latin typeface="Adobe Arabic" pitchFamily="18" charset="-78"/>
                <a:cs typeface="Adobe Arabic" pitchFamily="18" charset="-78"/>
              </a:rPr>
              <a:t>تحقق</a:t>
            </a:r>
            <a:endParaRPr lang="fa-IR" sz="2600" dirty="0" smtClean="0">
              <a:solidFill>
                <a:schemeClr val="bg1"/>
              </a:solidFill>
              <a:latin typeface="Adobe Arabic" pitchFamily="18" charset="-78"/>
              <a:cs typeface="Adobe Arabic" pitchFamily="18" charset="-78"/>
            </a:endParaRPr>
          </a:p>
        </p:txBody>
      </p:sp>
      <p:sp>
        <p:nvSpPr>
          <p:cNvPr id="17" name="Rectangle 16"/>
          <p:cNvSpPr/>
          <p:nvPr/>
        </p:nvSpPr>
        <p:spPr>
          <a:xfrm>
            <a:off x="6705600" y="0"/>
            <a:ext cx="2438400" cy="5334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3600" dirty="0">
              <a:solidFill>
                <a:srgbClr val="C0504D">
                  <a:lumMod val="75000"/>
                </a:srgbClr>
              </a:solidFill>
              <a:latin typeface="Adobe Arabic" pitchFamily="18" charset="-78"/>
              <a:cs typeface="Adobe Arabic" pitchFamily="18" charset="-78"/>
            </a:endParaRPr>
          </a:p>
        </p:txBody>
      </p:sp>
      <p:sp>
        <p:nvSpPr>
          <p:cNvPr id="20" name="Rectangle 19"/>
          <p:cNvSpPr/>
          <p:nvPr/>
        </p:nvSpPr>
        <p:spPr>
          <a:xfrm>
            <a:off x="7162800" y="0"/>
            <a:ext cx="1981200"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prstClr val="white"/>
                </a:solidFill>
                <a:latin typeface="Adobe Arabic" pitchFamily="18" charset="-78"/>
                <a:cs typeface="Adobe Arabic" pitchFamily="18" charset="-78"/>
              </a:rPr>
              <a:t>فرآیند</a:t>
            </a:r>
            <a:r>
              <a:rPr lang="fa-IR" sz="3600" dirty="0">
                <a:solidFill>
                  <a:prstClr val="white"/>
                </a:solidFill>
                <a:latin typeface="Adobe Arabic" pitchFamily="18" charset="-78"/>
                <a:cs typeface="Adobe Arabic" pitchFamily="18" charset="-78"/>
              </a:rPr>
              <a:t>شناسی</a:t>
            </a:r>
            <a:endParaRPr lang="en-US" sz="3000" dirty="0">
              <a:solidFill>
                <a:srgbClr val="C0504D">
                  <a:lumMod val="75000"/>
                </a:srgbClr>
              </a:solidFill>
              <a:latin typeface="Adobe Arabic" pitchFamily="18" charset="-78"/>
              <a:cs typeface="Adobe Arabic" pitchFamily="18" charset="-78"/>
            </a:endParaRPr>
          </a:p>
        </p:txBody>
      </p:sp>
      <p:sp>
        <p:nvSpPr>
          <p:cNvPr id="21" name="Rectangle 20"/>
          <p:cNvSpPr/>
          <p:nvPr/>
        </p:nvSpPr>
        <p:spPr>
          <a:xfrm>
            <a:off x="6705601" y="-76200"/>
            <a:ext cx="895894" cy="533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prstClr val="white"/>
                </a:solidFill>
                <a:latin typeface="Adobe Arabic" pitchFamily="18" charset="-78"/>
                <a:cs typeface="Adobe Arabic" pitchFamily="18" charset="-78"/>
              </a:rPr>
              <a:t>خی</a:t>
            </a:r>
            <a:r>
              <a:rPr lang="en-US" sz="3600" dirty="0">
                <a:solidFill>
                  <a:prstClr val="white"/>
                </a:solidFill>
                <a:latin typeface="Adobe Arabic" pitchFamily="18" charset="-78"/>
                <a:cs typeface="Adobe Arabic" pitchFamily="18" charset="-78"/>
              </a:rPr>
              <a:t>ر</a:t>
            </a:r>
            <a:endParaRPr lang="en-US" sz="3600" dirty="0">
              <a:solidFill>
                <a:srgbClr val="C0504D">
                  <a:lumMod val="75000"/>
                </a:srgbClr>
              </a:solidFill>
              <a:latin typeface="Adobe Arabic" pitchFamily="18" charset="-78"/>
              <a:cs typeface="Adobe Arabic" pitchFamily="18" charset="-78"/>
            </a:endParaRPr>
          </a:p>
        </p:txBody>
      </p:sp>
      <p:sp>
        <p:nvSpPr>
          <p:cNvPr id="22" name="TextBox 21"/>
          <p:cNvSpPr txBox="1"/>
          <p:nvPr/>
        </p:nvSpPr>
        <p:spPr>
          <a:xfrm>
            <a:off x="-38100" y="3440626"/>
            <a:ext cx="8763000" cy="2092881"/>
          </a:xfrm>
          <a:prstGeom prst="rect">
            <a:avLst/>
          </a:prstGeom>
          <a:noFill/>
        </p:spPr>
        <p:txBody>
          <a:bodyPr wrap="square" rtlCol="0">
            <a:spAutoFit/>
          </a:bodyPr>
          <a:lstStyle>
            <a:defPPr>
              <a:defRPr lang="en-US"/>
            </a:defPPr>
            <a:lvl1pPr algn="r" rtl="1">
              <a:defRPr sz="2600">
                <a:solidFill>
                  <a:srgbClr val="0070C0"/>
                </a:solidFill>
                <a:latin typeface="Adobe Arabic" pitchFamily="18" charset="-78"/>
                <a:cs typeface="Adobe Arabic" pitchFamily="18" charset="-78"/>
              </a:defRPr>
            </a:lvl1pPr>
          </a:lstStyle>
          <a:p>
            <a:r>
              <a:rPr lang="fa-IR" b="1" dirty="0">
                <a:solidFill>
                  <a:schemeClr val="tx2">
                    <a:lumMod val="75000"/>
                  </a:schemeClr>
                </a:solidFill>
                <a:latin typeface="Cambria" panose="02040503050406030204" pitchFamily="18" charset="0"/>
                <a:ea typeface="Times New Roman" panose="02020603050405020304" pitchFamily="18" charset="0"/>
                <a:cs typeface="Adobe Arabic"/>
              </a:rPr>
              <a:t>ناگزیدنی ها</a:t>
            </a:r>
          </a:p>
          <a:p>
            <a:endParaRPr lang="en-US" dirty="0">
              <a:solidFill>
                <a:schemeClr val="tx2">
                  <a:lumMod val="75000"/>
                </a:schemeClr>
              </a:solidFill>
            </a:endParaRPr>
          </a:p>
          <a:p>
            <a:r>
              <a:rPr lang="fa-IR" dirty="0">
                <a:solidFill>
                  <a:schemeClr val="tx2">
                    <a:lumMod val="75000"/>
                  </a:schemeClr>
                </a:solidFill>
              </a:rPr>
              <a:t>دسته اول، </a:t>
            </a:r>
            <a:r>
              <a:rPr lang="fa-IR" dirty="0" smtClean="0">
                <a:solidFill>
                  <a:schemeClr val="tx2">
                    <a:lumMod val="75000"/>
                  </a:schemeClr>
                </a:solidFill>
              </a:rPr>
              <a:t>ناگزیدنی‌های </a:t>
            </a:r>
            <a:r>
              <a:rPr lang="fa-IR" dirty="0">
                <a:solidFill>
                  <a:schemeClr val="tx2">
                    <a:lumMod val="75000"/>
                  </a:schemeClr>
                </a:solidFill>
              </a:rPr>
              <a:t>تکوینی </a:t>
            </a:r>
            <a:endParaRPr lang="en-US" dirty="0">
              <a:solidFill>
                <a:schemeClr val="tx2">
                  <a:lumMod val="75000"/>
                </a:schemeClr>
              </a:solidFill>
            </a:endParaRPr>
          </a:p>
          <a:p>
            <a:r>
              <a:rPr lang="fa-IR" dirty="0">
                <a:solidFill>
                  <a:schemeClr val="tx2">
                    <a:lumMod val="75000"/>
                  </a:schemeClr>
                </a:solidFill>
              </a:rPr>
              <a:t>دسته دوم، </a:t>
            </a:r>
            <a:r>
              <a:rPr lang="fa-IR" dirty="0" smtClean="0">
                <a:solidFill>
                  <a:schemeClr val="tx2">
                    <a:lumMod val="75000"/>
                  </a:schemeClr>
                </a:solidFill>
              </a:rPr>
              <a:t>ناگزیدنی‌های </a:t>
            </a:r>
            <a:r>
              <a:rPr lang="fa-IR" dirty="0">
                <a:solidFill>
                  <a:schemeClr val="tx2">
                    <a:lumMod val="75000"/>
                  </a:schemeClr>
                </a:solidFill>
              </a:rPr>
              <a:t>تشریعی </a:t>
            </a:r>
            <a:endParaRPr lang="en-US" dirty="0">
              <a:solidFill>
                <a:schemeClr val="tx2">
                  <a:lumMod val="75000"/>
                </a:schemeClr>
              </a:solidFill>
            </a:endParaRPr>
          </a:p>
          <a:p>
            <a:r>
              <a:rPr lang="en-US" dirty="0" smtClean="0"/>
              <a:t> </a:t>
            </a:r>
          </a:p>
        </p:txBody>
      </p:sp>
    </p:spTree>
    <p:extLst>
      <p:ext uri="{BB962C8B-B14F-4D97-AF65-F5344CB8AC3E}">
        <p14:creationId xmlns:p14="http://schemas.microsoft.com/office/powerpoint/2010/main" val="172741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wipe(right)">
                                      <p:cBhvr>
                                        <p:cTn id="13" dur="500"/>
                                        <p:tgtEl>
                                          <p:spTgt spid="18">
                                            <p:txEl>
                                              <p:pRg st="0" end="0"/>
                                            </p:txEl>
                                          </p:spTgt>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righ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right)">
                                      <p:cBhvr>
                                        <p:cTn id="22" dur="500"/>
                                        <p:tgtEl>
                                          <p:spTgt spid="18">
                                            <p:txEl>
                                              <p:pRg st="3" end="3"/>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animEffect transition="in" filter="wipe(right)">
                                      <p:cBhvr>
                                        <p:cTn id="25" dur="500"/>
                                        <p:tgtEl>
                                          <p:spTgt spid="18">
                                            <p:txEl>
                                              <p:pRg st="4" end="4"/>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18">
                                            <p:txEl>
                                              <p:pRg st="5" end="5"/>
                                            </p:txEl>
                                          </p:spTgt>
                                        </p:tgtEl>
                                        <p:attrNameLst>
                                          <p:attrName>style.visibility</p:attrName>
                                        </p:attrNameLst>
                                      </p:cBhvr>
                                      <p:to>
                                        <p:strVal val="visible"/>
                                      </p:to>
                                    </p:set>
                                    <p:animEffect transition="in" filter="wipe(right)">
                                      <p:cBhvr>
                                        <p:cTn id="28" dur="500"/>
                                        <p:tgtEl>
                                          <p:spTgt spid="1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TotalTime>
  <Words>10916</Words>
  <Application>Microsoft Office PowerPoint</Application>
  <PresentationFormat>On-screen Show (4:3)</PresentationFormat>
  <Paragraphs>1929</Paragraphs>
  <Slides>125</Slides>
  <Notes>113</Notes>
  <HiddenSlides>1</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125</vt:i4>
      </vt:variant>
    </vt:vector>
  </HeadingPairs>
  <TitlesOfParts>
    <vt:vector size="149" baseType="lpstr">
      <vt:lpstr>Adobe Arabic</vt:lpstr>
      <vt:lpstr>Arial</vt:lpstr>
      <vt:lpstr>B Badr</vt:lpstr>
      <vt:lpstr>B Lotus</vt:lpstr>
      <vt:lpstr>B Titr</vt:lpstr>
      <vt:lpstr>Calibri</vt:lpstr>
      <vt:lpstr>Cambria</vt:lpstr>
      <vt:lpstr>IranNastaliq</vt:lpstr>
      <vt:lpstr>Times New Roman</vt:lpstr>
      <vt:lpstr>1_Office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22_Office Theme</vt:lpstr>
      <vt:lpstr>فرآیندشناسی    خیـر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Reza</dc:creator>
  <cp:lastModifiedBy>pessyan</cp:lastModifiedBy>
  <cp:revision>312</cp:revision>
  <dcterms:created xsi:type="dcterms:W3CDTF">2015-08-22T07:09:10Z</dcterms:created>
  <dcterms:modified xsi:type="dcterms:W3CDTF">2019-07-18T04:22:29Z</dcterms:modified>
</cp:coreProperties>
</file>