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1"/>
  </p:notesMasterIdLst>
  <p:sldIdLst>
    <p:sldId id="256" r:id="rId2"/>
    <p:sldId id="257" r:id="rId3"/>
    <p:sldId id="332" r:id="rId4"/>
    <p:sldId id="258" r:id="rId5"/>
    <p:sldId id="488" r:id="rId6"/>
    <p:sldId id="276" r:id="rId7"/>
    <p:sldId id="277" r:id="rId8"/>
    <p:sldId id="260" r:id="rId9"/>
    <p:sldId id="279" r:id="rId10"/>
    <p:sldId id="281" r:id="rId11"/>
    <p:sldId id="282" r:id="rId12"/>
    <p:sldId id="283" r:id="rId13"/>
    <p:sldId id="278" r:id="rId14"/>
    <p:sldId id="284" r:id="rId15"/>
    <p:sldId id="285" r:id="rId16"/>
    <p:sldId id="286" r:id="rId17"/>
    <p:sldId id="267" r:id="rId18"/>
    <p:sldId id="287" r:id="rId19"/>
    <p:sldId id="288" r:id="rId20"/>
    <p:sldId id="289" r:id="rId21"/>
    <p:sldId id="290" r:id="rId22"/>
    <p:sldId id="291" r:id="rId23"/>
    <p:sldId id="292" r:id="rId24"/>
    <p:sldId id="293" r:id="rId25"/>
    <p:sldId id="294" r:id="rId26"/>
    <p:sldId id="295" r:id="rId27"/>
    <p:sldId id="296" r:id="rId28"/>
    <p:sldId id="297" r:id="rId29"/>
    <p:sldId id="299" r:id="rId30"/>
    <p:sldId id="298" r:id="rId31"/>
    <p:sldId id="304" r:id="rId32"/>
    <p:sldId id="301" r:id="rId33"/>
    <p:sldId id="303" r:id="rId34"/>
    <p:sldId id="310" r:id="rId35"/>
    <p:sldId id="305" r:id="rId36"/>
    <p:sldId id="306" r:id="rId37"/>
    <p:sldId id="307" r:id="rId38"/>
    <p:sldId id="308" r:id="rId39"/>
    <p:sldId id="309" r:id="rId40"/>
    <p:sldId id="312" r:id="rId41"/>
    <p:sldId id="311" r:id="rId42"/>
    <p:sldId id="313" r:id="rId43"/>
    <p:sldId id="314" r:id="rId44"/>
    <p:sldId id="315" r:id="rId45"/>
    <p:sldId id="316" r:id="rId46"/>
    <p:sldId id="317" r:id="rId47"/>
    <p:sldId id="318" r:id="rId48"/>
    <p:sldId id="268" r:id="rId49"/>
    <p:sldId id="319" r:id="rId50"/>
    <p:sldId id="320" r:id="rId51"/>
    <p:sldId id="321" r:id="rId52"/>
    <p:sldId id="323" r:id="rId53"/>
    <p:sldId id="324" r:id="rId54"/>
    <p:sldId id="325" r:id="rId55"/>
    <p:sldId id="322" r:id="rId56"/>
    <p:sldId id="326" r:id="rId57"/>
    <p:sldId id="327" r:id="rId58"/>
    <p:sldId id="328" r:id="rId59"/>
    <p:sldId id="329" r:id="rId60"/>
    <p:sldId id="330" r:id="rId61"/>
    <p:sldId id="337" r:id="rId62"/>
    <p:sldId id="338" r:id="rId63"/>
    <p:sldId id="339" r:id="rId64"/>
    <p:sldId id="340" r:id="rId65"/>
    <p:sldId id="341" r:id="rId66"/>
    <p:sldId id="342" r:id="rId67"/>
    <p:sldId id="343" r:id="rId68"/>
    <p:sldId id="345" r:id="rId69"/>
    <p:sldId id="344" r:id="rId70"/>
    <p:sldId id="346" r:id="rId71"/>
    <p:sldId id="347" r:id="rId72"/>
    <p:sldId id="348" r:id="rId73"/>
    <p:sldId id="349" r:id="rId74"/>
    <p:sldId id="350" r:id="rId75"/>
    <p:sldId id="351" r:id="rId76"/>
    <p:sldId id="352" r:id="rId77"/>
    <p:sldId id="353" r:id="rId78"/>
    <p:sldId id="354" r:id="rId79"/>
    <p:sldId id="356" r:id="rId80"/>
    <p:sldId id="357" r:id="rId81"/>
    <p:sldId id="359" r:id="rId82"/>
    <p:sldId id="360" r:id="rId83"/>
    <p:sldId id="361" r:id="rId84"/>
    <p:sldId id="362" r:id="rId85"/>
    <p:sldId id="363" r:id="rId86"/>
    <p:sldId id="364" r:id="rId87"/>
    <p:sldId id="365" r:id="rId88"/>
    <p:sldId id="366" r:id="rId89"/>
    <p:sldId id="367" r:id="rId90"/>
    <p:sldId id="368" r:id="rId91"/>
    <p:sldId id="369" r:id="rId92"/>
    <p:sldId id="371" r:id="rId93"/>
    <p:sldId id="372" r:id="rId94"/>
    <p:sldId id="373" r:id="rId95"/>
    <p:sldId id="374" r:id="rId96"/>
    <p:sldId id="375" r:id="rId97"/>
    <p:sldId id="377" r:id="rId98"/>
    <p:sldId id="380" r:id="rId99"/>
    <p:sldId id="378" r:id="rId100"/>
    <p:sldId id="382" r:id="rId101"/>
    <p:sldId id="384" r:id="rId102"/>
    <p:sldId id="383" r:id="rId103"/>
    <p:sldId id="385" r:id="rId104"/>
    <p:sldId id="386" r:id="rId105"/>
    <p:sldId id="387" r:id="rId106"/>
    <p:sldId id="389" r:id="rId107"/>
    <p:sldId id="388" r:id="rId108"/>
    <p:sldId id="390" r:id="rId109"/>
    <p:sldId id="391" r:id="rId110"/>
    <p:sldId id="392" r:id="rId111"/>
    <p:sldId id="393" r:id="rId112"/>
    <p:sldId id="404" r:id="rId113"/>
    <p:sldId id="395" r:id="rId114"/>
    <p:sldId id="401" r:id="rId115"/>
    <p:sldId id="396" r:id="rId116"/>
    <p:sldId id="397" r:id="rId117"/>
    <p:sldId id="398" r:id="rId118"/>
    <p:sldId id="402" r:id="rId119"/>
    <p:sldId id="403" r:id="rId120"/>
    <p:sldId id="405" r:id="rId121"/>
    <p:sldId id="489" r:id="rId122"/>
    <p:sldId id="270" r:id="rId123"/>
    <p:sldId id="407" r:id="rId124"/>
    <p:sldId id="408" r:id="rId125"/>
    <p:sldId id="409" r:id="rId126"/>
    <p:sldId id="411" r:id="rId127"/>
    <p:sldId id="410" r:id="rId128"/>
    <p:sldId id="412" r:id="rId129"/>
    <p:sldId id="413" r:id="rId130"/>
    <p:sldId id="414" r:id="rId131"/>
    <p:sldId id="415" r:id="rId132"/>
    <p:sldId id="416" r:id="rId133"/>
    <p:sldId id="417" r:id="rId134"/>
    <p:sldId id="418" r:id="rId135"/>
    <p:sldId id="421" r:id="rId136"/>
    <p:sldId id="420" r:id="rId137"/>
    <p:sldId id="424" r:id="rId138"/>
    <p:sldId id="422" r:id="rId139"/>
    <p:sldId id="423" r:id="rId140"/>
    <p:sldId id="425" r:id="rId141"/>
    <p:sldId id="426" r:id="rId142"/>
    <p:sldId id="428" r:id="rId143"/>
    <p:sldId id="429" r:id="rId144"/>
    <p:sldId id="430" r:id="rId145"/>
    <p:sldId id="431" r:id="rId146"/>
    <p:sldId id="432" r:id="rId147"/>
    <p:sldId id="433" r:id="rId148"/>
    <p:sldId id="434" r:id="rId149"/>
    <p:sldId id="435" r:id="rId150"/>
    <p:sldId id="436" r:id="rId151"/>
    <p:sldId id="437" r:id="rId152"/>
    <p:sldId id="438" r:id="rId153"/>
    <p:sldId id="439" r:id="rId154"/>
    <p:sldId id="440" r:id="rId155"/>
    <p:sldId id="441" r:id="rId156"/>
    <p:sldId id="442" r:id="rId157"/>
    <p:sldId id="448" r:id="rId158"/>
    <p:sldId id="443" r:id="rId159"/>
    <p:sldId id="446" r:id="rId160"/>
    <p:sldId id="444" r:id="rId161"/>
    <p:sldId id="445" r:id="rId162"/>
    <p:sldId id="447" r:id="rId163"/>
    <p:sldId id="449" r:id="rId164"/>
    <p:sldId id="451" r:id="rId165"/>
    <p:sldId id="452" r:id="rId166"/>
    <p:sldId id="454" r:id="rId167"/>
    <p:sldId id="490" r:id="rId168"/>
    <p:sldId id="453" r:id="rId169"/>
    <p:sldId id="455" r:id="rId170"/>
    <p:sldId id="456" r:id="rId171"/>
    <p:sldId id="457" r:id="rId172"/>
    <p:sldId id="458" r:id="rId173"/>
    <p:sldId id="459" r:id="rId174"/>
    <p:sldId id="460" r:id="rId175"/>
    <p:sldId id="461" r:id="rId176"/>
    <p:sldId id="462" r:id="rId177"/>
    <p:sldId id="463" r:id="rId178"/>
    <p:sldId id="464" r:id="rId179"/>
    <p:sldId id="465" r:id="rId180"/>
    <p:sldId id="466" r:id="rId181"/>
    <p:sldId id="467" r:id="rId182"/>
    <p:sldId id="468" r:id="rId183"/>
    <p:sldId id="469" r:id="rId184"/>
    <p:sldId id="470" r:id="rId185"/>
    <p:sldId id="471" r:id="rId186"/>
    <p:sldId id="472" r:id="rId187"/>
    <p:sldId id="473" r:id="rId188"/>
    <p:sldId id="474" r:id="rId189"/>
    <p:sldId id="475" r:id="rId190"/>
    <p:sldId id="476" r:id="rId191"/>
    <p:sldId id="477" r:id="rId192"/>
    <p:sldId id="478" r:id="rId193"/>
    <p:sldId id="481" r:id="rId194"/>
    <p:sldId id="483" r:id="rId195"/>
    <p:sldId id="484" r:id="rId196"/>
    <p:sldId id="485" r:id="rId197"/>
    <p:sldId id="486" r:id="rId198"/>
    <p:sldId id="487" r:id="rId199"/>
    <p:sldId id="491" r:id="rId2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70" d="100"/>
          <a:sy n="70" d="100"/>
        </p:scale>
        <p:origin x="14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AFE9D-FE00-4D38-B34D-CA192442A454}" type="datetimeFigureOut">
              <a:rPr lang="en-US" smtClean="0"/>
              <a:pPr/>
              <a:t>7/16/2019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066B6-64E3-4951-9E6B-A7E13E9A094F}" type="slidenum">
              <a:rPr lang="en-US" smtClean="0"/>
              <a:pPr/>
              <a:t>‹#›</a:t>
            </a:fld>
            <a:endParaRPr lang="en-US" dirty="0"/>
          </a:p>
        </p:txBody>
      </p:sp>
    </p:spTree>
    <p:extLst>
      <p:ext uri="{BB962C8B-B14F-4D97-AF65-F5344CB8AC3E}">
        <p14:creationId xmlns:p14="http://schemas.microsoft.com/office/powerpoint/2010/main" val="385513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066B6-64E3-4951-9E6B-A7E13E9A094F}" type="slidenum">
              <a:rPr lang="en-US" smtClean="0"/>
              <a:t>15</a:t>
            </a:fld>
            <a:endParaRPr lang="en-US" dirty="0"/>
          </a:p>
        </p:txBody>
      </p:sp>
    </p:spTree>
    <p:extLst>
      <p:ext uri="{BB962C8B-B14F-4D97-AF65-F5344CB8AC3E}">
        <p14:creationId xmlns:p14="http://schemas.microsoft.com/office/powerpoint/2010/main" val="329452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Freeform 17"/>
          <p:cNvSpPr>
            <a:spLocks/>
          </p:cNvSpPr>
          <p:nvPr/>
        </p:nvSpPr>
        <p:spPr bwMode="gray">
          <a:xfrm>
            <a:off x="-9525" y="1447800"/>
            <a:ext cx="9164638" cy="3832225"/>
          </a:xfrm>
          <a:custGeom>
            <a:avLst/>
            <a:gdLst>
              <a:gd name="T0" fmla="*/ 12 w 5773"/>
              <a:gd name="T1" fmla="*/ 124 h 2414"/>
              <a:gd name="T2" fmla="*/ 1381 w 5773"/>
              <a:gd name="T3" fmla="*/ 12 h 2414"/>
              <a:gd name="T4" fmla="*/ 4064 w 5773"/>
              <a:gd name="T5" fmla="*/ 581 h 2414"/>
              <a:gd name="T6" fmla="*/ 5773 w 5773"/>
              <a:gd name="T7" fmla="*/ 118 h 2414"/>
              <a:gd name="T8" fmla="*/ 5766 w 5773"/>
              <a:gd name="T9" fmla="*/ 2151 h 2414"/>
              <a:gd name="T10" fmla="*/ 3966 w 5773"/>
              <a:gd name="T11" fmla="*/ 2263 h 2414"/>
              <a:gd name="T12" fmla="*/ 1963 w 5773"/>
              <a:gd name="T13" fmla="*/ 1897 h 2414"/>
              <a:gd name="T14" fmla="*/ 6 w 5773"/>
              <a:gd name="T15" fmla="*/ 2407 h 2414"/>
              <a:gd name="T16" fmla="*/ 12 w 5773"/>
              <a:gd name="T17" fmla="*/ 124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3" h="2414">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90" name="Freeform 18"/>
          <p:cNvSpPr>
            <a:spLocks/>
          </p:cNvSpPr>
          <p:nvPr/>
        </p:nvSpPr>
        <p:spPr bwMode="gray">
          <a:xfrm>
            <a:off x="-9525" y="1730375"/>
            <a:ext cx="9150350" cy="3265488"/>
          </a:xfrm>
          <a:custGeom>
            <a:avLst/>
            <a:gdLst>
              <a:gd name="T0" fmla="*/ 6 w 5764"/>
              <a:gd name="T1" fmla="*/ 272 h 2057"/>
              <a:gd name="T2" fmla="*/ 1453 w 5764"/>
              <a:gd name="T3" fmla="*/ 10 h 2057"/>
              <a:gd name="T4" fmla="*/ 4182 w 5764"/>
              <a:gd name="T5" fmla="*/ 482 h 2057"/>
              <a:gd name="T6" fmla="*/ 5764 w 5764"/>
              <a:gd name="T7" fmla="*/ 154 h 2057"/>
              <a:gd name="T8" fmla="*/ 5764 w 5764"/>
              <a:gd name="T9" fmla="*/ 1806 h 2057"/>
              <a:gd name="T10" fmla="*/ 4005 w 5764"/>
              <a:gd name="T11" fmla="*/ 1994 h 2057"/>
              <a:gd name="T12" fmla="*/ 1891 w 5764"/>
              <a:gd name="T13" fmla="*/ 1522 h 2057"/>
              <a:gd name="T14" fmla="*/ 6 w 5764"/>
              <a:gd name="T15" fmla="*/ 1967 h 2057"/>
              <a:gd name="T16" fmla="*/ 6 w 5764"/>
              <a:gd name="T17" fmla="*/ 272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3091" name="Group 19"/>
          <p:cNvGrpSpPr>
            <a:grpSpLocks/>
          </p:cNvGrpSpPr>
          <p:nvPr/>
        </p:nvGrpSpPr>
        <p:grpSpPr bwMode="auto">
          <a:xfrm>
            <a:off x="7086600" y="1947863"/>
            <a:ext cx="533400" cy="533400"/>
            <a:chOff x="4752" y="1200"/>
            <a:chExt cx="288" cy="288"/>
          </a:xfrm>
        </p:grpSpPr>
        <p:sp>
          <p:nvSpPr>
            <p:cNvPr id="3092" name="Oval 20"/>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3" name="Oval 21"/>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094" name="Group 22"/>
          <p:cNvGrpSpPr>
            <a:grpSpLocks/>
          </p:cNvGrpSpPr>
          <p:nvPr/>
        </p:nvGrpSpPr>
        <p:grpSpPr bwMode="auto">
          <a:xfrm>
            <a:off x="7620000" y="1371600"/>
            <a:ext cx="914400" cy="914400"/>
            <a:chOff x="4992" y="816"/>
            <a:chExt cx="576" cy="576"/>
          </a:xfrm>
        </p:grpSpPr>
        <p:sp>
          <p:nvSpPr>
            <p:cNvPr id="3095" name="Oval 23"/>
            <p:cNvSpPr>
              <a:spLocks noChangeArrowheads="1"/>
            </p:cNvSpPr>
            <p:nvPr userDrawn="1"/>
          </p:nvSpPr>
          <p:spPr bwMode="gray">
            <a:xfrm>
              <a:off x="4992" y="816"/>
              <a:ext cx="576" cy="576"/>
            </a:xfrm>
            <a:prstGeom prst="ellipse">
              <a:avLst/>
            </a:prstGeom>
            <a:solidFill>
              <a:schemeClr val="accent1">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6" name="Oval 24"/>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097" name="Group 25"/>
          <p:cNvGrpSpPr>
            <a:grpSpLocks/>
          </p:cNvGrpSpPr>
          <p:nvPr/>
        </p:nvGrpSpPr>
        <p:grpSpPr bwMode="auto">
          <a:xfrm>
            <a:off x="304800" y="3429000"/>
            <a:ext cx="1295400" cy="1371600"/>
            <a:chOff x="4992" y="816"/>
            <a:chExt cx="576" cy="576"/>
          </a:xfrm>
        </p:grpSpPr>
        <p:sp>
          <p:nvSpPr>
            <p:cNvPr id="3098" name="Oval 26"/>
            <p:cNvSpPr>
              <a:spLocks noChangeArrowheads="1"/>
            </p:cNvSpPr>
            <p:nvPr userDrawn="1"/>
          </p:nvSpPr>
          <p:spPr bwMode="gray">
            <a:xfrm>
              <a:off x="4992" y="816"/>
              <a:ext cx="576" cy="576"/>
            </a:xfrm>
            <a:prstGeom prst="ellipse">
              <a:avLst/>
            </a:prstGeom>
            <a:solidFill>
              <a:schemeClr val="tx2">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9" name="Oval 27"/>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ltLang="en-US" dirty="0"/>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ltLang="en-US" dirty="0"/>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26DA93FE-FF89-4E81-B67B-FA0061E30B5C}" type="slidenum">
              <a:rPr lang="en-US" altLang="en-US" smtClean="0"/>
              <a:pPr/>
              <a:t>‹#›</a:t>
            </a:fld>
            <a:endParaRPr lang="en-US" altLang="en-US" dirty="0"/>
          </a:p>
        </p:txBody>
      </p:sp>
      <p:grpSp>
        <p:nvGrpSpPr>
          <p:cNvPr id="3088" name="Group 16"/>
          <p:cNvGrpSpPr>
            <a:grpSpLocks/>
          </p:cNvGrpSpPr>
          <p:nvPr/>
        </p:nvGrpSpPr>
        <p:grpSpPr bwMode="auto">
          <a:xfrm>
            <a:off x="228600" y="3048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chemeClr val="tx2"/>
                  </a:solidFill>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074" name="Rectangle 2"/>
          <p:cNvSpPr>
            <a:spLocks noGrp="1" noChangeArrowheads="1"/>
          </p:cNvSpPr>
          <p:nvPr>
            <p:ph type="ctrTitle"/>
          </p:nvPr>
        </p:nvSpPr>
        <p:spPr>
          <a:xfrm>
            <a:off x="1143000" y="2590800"/>
            <a:ext cx="7086600" cy="1012825"/>
          </a:xfrm>
          <a:effectLst>
            <a:outerShdw dist="53882" dir="2700000" algn="ctr" rotWithShape="0">
              <a:schemeClr val="tx1"/>
            </a:outerShdw>
          </a:effectLst>
        </p:spPr>
        <p:txBody>
          <a:bodyPr/>
          <a:lstStyle>
            <a:lvl1pPr>
              <a:defRPr sz="4800"/>
            </a:lvl1pPr>
          </a:lstStyle>
          <a:p>
            <a:pPr lvl="0"/>
            <a:r>
              <a:rPr lang="en-US" altLang="en-US" noProof="0" dirty="0" smtClean="0"/>
              <a:t>Click to edit Master title style</a:t>
            </a:r>
          </a:p>
        </p:txBody>
      </p:sp>
      <p:sp>
        <p:nvSpPr>
          <p:cNvPr id="3075" name="Rectangle 3"/>
          <p:cNvSpPr>
            <a:spLocks noGrp="1" noChangeArrowheads="1"/>
          </p:cNvSpPr>
          <p:nvPr>
            <p:ph type="subTitle" idx="1"/>
          </p:nvPr>
        </p:nvSpPr>
        <p:spPr bwMode="white">
          <a:xfrm>
            <a:off x="1295400" y="3581400"/>
            <a:ext cx="6705600" cy="381000"/>
          </a:xfrm>
        </p:spPr>
        <p:txBody>
          <a:bodyPr/>
          <a:lstStyle>
            <a:lvl1pPr marL="0" indent="0" algn="ctr">
              <a:buFont typeface="Wingdings" panose="05000000000000000000" pitchFamily="2" charset="2"/>
              <a:buNone/>
              <a:defRPr sz="2000"/>
            </a:lvl1pPr>
          </a:lstStyle>
          <a:p>
            <a:pPr lvl="0"/>
            <a:r>
              <a:rPr lang="en-US" altLang="en-US" noProof="0"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68CFE6B-3B79-4E41-91E7-F0D38AC51B2D}" type="slidenum">
              <a:rPr lang="en-US" altLang="en-US" smtClean="0"/>
              <a:pPr/>
              <a:t>‹#›</a:t>
            </a:fld>
            <a:endParaRPr lang="en-US" altLang="en-US" dirty="0"/>
          </a:p>
        </p:txBody>
      </p:sp>
    </p:spTree>
    <p:extLst>
      <p:ext uri="{BB962C8B-B14F-4D97-AF65-F5344CB8AC3E}">
        <p14:creationId xmlns:p14="http://schemas.microsoft.com/office/powerpoint/2010/main" val="113033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638800"/>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5800"/>
            <a:ext cx="6019800" cy="5638800"/>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A05DA1A-1023-4E2E-A5A4-32028B630148}" type="slidenum">
              <a:rPr lang="en-US" altLang="en-US" smtClean="0"/>
              <a:pPr/>
              <a:t>‹#›</a:t>
            </a:fld>
            <a:endParaRPr lang="en-US" altLang="en-US" dirty="0"/>
          </a:p>
        </p:txBody>
      </p:sp>
    </p:spTree>
    <p:extLst>
      <p:ext uri="{BB962C8B-B14F-4D97-AF65-F5344CB8AC3E}">
        <p14:creationId xmlns:p14="http://schemas.microsoft.com/office/powerpoint/2010/main" val="945711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563563"/>
          </a:xfrm>
        </p:spPr>
        <p:txBody>
          <a:bodyPr/>
          <a:lstStyle>
            <a:lvl1pP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828800"/>
            <a:ext cx="8229600" cy="4495800"/>
          </a:xfrm>
        </p:spPr>
        <p:txBody>
          <a:bodyPr/>
          <a:lstStyle>
            <a:lvl1pPr>
              <a:defRPr/>
            </a:lvl1pPr>
          </a:lstStyle>
          <a:p>
            <a:r>
              <a:rPr lang="en-US" dirty="0" smtClean="0"/>
              <a:t>Click icon to add table</a:t>
            </a:r>
            <a:endParaRPr lang="en-US" dirty="0"/>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ltLang="en-US" dirty="0"/>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C7615E1F-0C69-4E0E-A310-3536259937FE}" type="slidenum">
              <a:rPr lang="en-US" altLang="en-US" smtClean="0"/>
              <a:pPr/>
              <a:t>‹#›</a:t>
            </a:fld>
            <a:endParaRPr lang="en-US" altLang="en-US" dirty="0"/>
          </a:p>
        </p:txBody>
      </p:sp>
    </p:spTree>
    <p:extLst>
      <p:ext uri="{BB962C8B-B14F-4D97-AF65-F5344CB8AC3E}">
        <p14:creationId xmlns:p14="http://schemas.microsoft.com/office/powerpoint/2010/main" val="41156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E8E823F-AC02-4BD2-A285-A1D88A2A7020}" type="slidenum">
              <a:rPr lang="en-US" altLang="en-US" smtClean="0"/>
              <a:pPr/>
              <a:t>‹#›</a:t>
            </a:fld>
            <a:endParaRPr lang="en-US" altLang="en-US" dirty="0"/>
          </a:p>
        </p:txBody>
      </p:sp>
    </p:spTree>
    <p:extLst>
      <p:ext uri="{BB962C8B-B14F-4D97-AF65-F5344CB8AC3E}">
        <p14:creationId xmlns:p14="http://schemas.microsoft.com/office/powerpoint/2010/main" val="105226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5AA1EA1-E0EA-413E-AF9B-B7B7F3721C7C}" type="slidenum">
              <a:rPr lang="en-US" altLang="en-US" smtClean="0"/>
              <a:pPr/>
              <a:t>‹#›</a:t>
            </a:fld>
            <a:endParaRPr lang="en-US" altLang="en-US" dirty="0"/>
          </a:p>
        </p:txBody>
      </p:sp>
    </p:spTree>
    <p:extLst>
      <p:ext uri="{BB962C8B-B14F-4D97-AF65-F5344CB8AC3E}">
        <p14:creationId xmlns:p14="http://schemas.microsoft.com/office/powerpoint/2010/main" val="12646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495800"/>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495800"/>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42C47BE-8E8C-4B00-82FA-0AEEAC81BF4A}" type="slidenum">
              <a:rPr lang="en-US" altLang="en-US" smtClean="0"/>
              <a:pPr/>
              <a:t>‹#›</a:t>
            </a:fld>
            <a:endParaRPr lang="en-US" altLang="en-US" dirty="0"/>
          </a:p>
        </p:txBody>
      </p:sp>
    </p:spTree>
    <p:extLst>
      <p:ext uri="{BB962C8B-B14F-4D97-AF65-F5344CB8AC3E}">
        <p14:creationId xmlns:p14="http://schemas.microsoft.com/office/powerpoint/2010/main" val="11969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4DE9B1E6-E8E7-4974-8E93-87F4178810A7}" type="slidenum">
              <a:rPr lang="en-US" altLang="en-US" smtClean="0"/>
              <a:pPr/>
              <a:t>‹#›</a:t>
            </a:fld>
            <a:endParaRPr lang="en-US" altLang="en-US" dirty="0"/>
          </a:p>
        </p:txBody>
      </p:sp>
    </p:spTree>
    <p:extLst>
      <p:ext uri="{BB962C8B-B14F-4D97-AF65-F5344CB8AC3E}">
        <p14:creationId xmlns:p14="http://schemas.microsoft.com/office/powerpoint/2010/main" val="389339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8C13B613-D316-4C2A-9E16-07B60C74013D}" type="slidenum">
              <a:rPr lang="en-US" altLang="en-US" smtClean="0"/>
              <a:pPr/>
              <a:t>‹#›</a:t>
            </a:fld>
            <a:endParaRPr lang="en-US" altLang="en-US" dirty="0"/>
          </a:p>
        </p:txBody>
      </p:sp>
    </p:spTree>
    <p:extLst>
      <p:ext uri="{BB962C8B-B14F-4D97-AF65-F5344CB8AC3E}">
        <p14:creationId xmlns:p14="http://schemas.microsoft.com/office/powerpoint/2010/main" val="292801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3E83C9A5-11B1-4A9B-AB91-FF9D10664B1D}" type="slidenum">
              <a:rPr lang="en-US" altLang="en-US" smtClean="0"/>
              <a:pPr/>
              <a:t>‹#›</a:t>
            </a:fld>
            <a:endParaRPr lang="en-US" altLang="en-US" dirty="0"/>
          </a:p>
        </p:txBody>
      </p:sp>
    </p:spTree>
    <p:extLst>
      <p:ext uri="{BB962C8B-B14F-4D97-AF65-F5344CB8AC3E}">
        <p14:creationId xmlns:p14="http://schemas.microsoft.com/office/powerpoint/2010/main" val="287018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04B5600-24B8-4321-BF5A-265B3A5B3712}" type="slidenum">
              <a:rPr lang="en-US" altLang="en-US" smtClean="0"/>
              <a:pPr/>
              <a:t>‹#›</a:t>
            </a:fld>
            <a:endParaRPr lang="en-US" altLang="en-US" dirty="0"/>
          </a:p>
        </p:txBody>
      </p:sp>
    </p:spTree>
    <p:extLst>
      <p:ext uri="{BB962C8B-B14F-4D97-AF65-F5344CB8AC3E}">
        <p14:creationId xmlns:p14="http://schemas.microsoft.com/office/powerpoint/2010/main" val="12514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20BC190-F6D9-441C-BE54-61143CE01DC2}" type="slidenum">
              <a:rPr lang="en-US" altLang="en-US" smtClean="0"/>
              <a:pPr/>
              <a:t>‹#›</a:t>
            </a:fld>
            <a:endParaRPr lang="en-US" altLang="en-US" dirty="0"/>
          </a:p>
        </p:txBody>
      </p:sp>
    </p:spTree>
    <p:extLst>
      <p:ext uri="{BB962C8B-B14F-4D97-AF65-F5344CB8AC3E}">
        <p14:creationId xmlns:p14="http://schemas.microsoft.com/office/powerpoint/2010/main" val="253339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1" name="Object 27"/>
          <p:cNvGraphicFramePr>
            <a:graphicFrameLocks noChangeAspect="1"/>
          </p:cNvGraphicFramePr>
          <p:nvPr/>
        </p:nvGraphicFramePr>
        <p:xfrm>
          <a:off x="0" y="0"/>
          <a:ext cx="9144000" cy="1200150"/>
        </p:xfrm>
        <a:graphic>
          <a:graphicData uri="http://schemas.openxmlformats.org/presentationml/2006/ole">
            <mc:AlternateContent xmlns:mc="http://schemas.openxmlformats.org/markup-compatibility/2006">
              <mc:Choice xmlns:v="urn:schemas-microsoft-com:vml" Requires="v">
                <p:oleObj spid="_x0000_s1137" name="Image" r:id="rId15" imgW="9561905" imgH="1600000" progId="Photoshop.Image.6">
                  <p:embed/>
                </p:oleObj>
              </mc:Choice>
              <mc:Fallback>
                <p:oleObj name="Image" r:id="rId15" imgW="9561905" imgH="1600000" progId="Photoshop.Image.6">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white">
                      <a:xfrm>
                        <a:off x="0" y="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Freeform 16"/>
          <p:cNvSpPr>
            <a:spLocks/>
          </p:cNvSpPr>
          <p:nvPr/>
        </p:nvSpPr>
        <p:spPr bwMode="gray">
          <a:xfrm>
            <a:off x="-11113" y="280988"/>
            <a:ext cx="9155113" cy="1620837"/>
          </a:xfrm>
          <a:custGeom>
            <a:avLst/>
            <a:gdLst>
              <a:gd name="T0" fmla="*/ 6 w 5767"/>
              <a:gd name="T1" fmla="*/ 109 h 1021"/>
              <a:gd name="T2" fmla="*/ 1427 w 5767"/>
              <a:gd name="T3" fmla="*/ 46 h 1021"/>
              <a:gd name="T4" fmla="*/ 4032 w 5767"/>
              <a:gd name="T5" fmla="*/ 255 h 1021"/>
              <a:gd name="T6" fmla="*/ 5767 w 5767"/>
              <a:gd name="T7" fmla="*/ 0 h 1021"/>
              <a:gd name="T8" fmla="*/ 5767 w 5767"/>
              <a:gd name="T9" fmla="*/ 776 h 1021"/>
              <a:gd name="T10" fmla="*/ 4065 w 5767"/>
              <a:gd name="T11" fmla="*/ 831 h 1021"/>
              <a:gd name="T12" fmla="*/ 1984 w 5767"/>
              <a:gd name="T13" fmla="*/ 674 h 1021"/>
              <a:gd name="T14" fmla="*/ 14 w 5767"/>
              <a:gd name="T15" fmla="*/ 995 h 1021"/>
              <a:gd name="T16" fmla="*/ 6 w 5767"/>
              <a:gd name="T17" fmla="*/ 109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41" name="Freeform 17"/>
          <p:cNvSpPr>
            <a:spLocks/>
          </p:cNvSpPr>
          <p:nvPr/>
        </p:nvSpPr>
        <p:spPr bwMode="gray">
          <a:xfrm>
            <a:off x="-20638" y="533400"/>
            <a:ext cx="9161463" cy="1006475"/>
          </a:xfrm>
          <a:custGeom>
            <a:avLst/>
            <a:gdLst>
              <a:gd name="T0" fmla="*/ 20 w 5771"/>
              <a:gd name="T1" fmla="*/ 109 h 634"/>
              <a:gd name="T2" fmla="*/ 1442 w 5771"/>
              <a:gd name="T3" fmla="*/ 3 h 634"/>
              <a:gd name="T4" fmla="*/ 4150 w 5771"/>
              <a:gd name="T5" fmla="*/ 148 h 634"/>
              <a:gd name="T6" fmla="*/ 5771 w 5771"/>
              <a:gd name="T7" fmla="*/ 37 h 634"/>
              <a:gd name="T8" fmla="*/ 5771 w 5771"/>
              <a:gd name="T9" fmla="*/ 557 h 634"/>
              <a:gd name="T10" fmla="*/ 3942 w 5771"/>
              <a:gd name="T11" fmla="*/ 592 h 634"/>
              <a:gd name="T12" fmla="*/ 1839 w 5771"/>
              <a:gd name="T13" fmla="*/ 456 h 634"/>
              <a:gd name="T14" fmla="*/ 6 w 5771"/>
              <a:gd name="T15" fmla="*/ 620 h 634"/>
              <a:gd name="T16" fmla="*/ 20 w 5771"/>
              <a:gd name="T17" fmla="*/ 10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042" name="Group 18"/>
          <p:cNvGrpSpPr>
            <a:grpSpLocks/>
          </p:cNvGrpSpPr>
          <p:nvPr/>
        </p:nvGrpSpPr>
        <p:grpSpPr bwMode="auto">
          <a:xfrm>
            <a:off x="7740650" y="347663"/>
            <a:ext cx="387350" cy="366712"/>
            <a:chOff x="4752" y="1200"/>
            <a:chExt cx="288" cy="288"/>
          </a:xfrm>
        </p:grpSpPr>
        <p:sp>
          <p:nvSpPr>
            <p:cNvPr id="1043"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4"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045" name="Group 21"/>
          <p:cNvGrpSpPr>
            <a:grpSpLocks/>
          </p:cNvGrpSpPr>
          <p:nvPr/>
        </p:nvGrpSpPr>
        <p:grpSpPr bwMode="auto">
          <a:xfrm>
            <a:off x="8153400" y="53975"/>
            <a:ext cx="609600" cy="592138"/>
            <a:chOff x="4992" y="816"/>
            <a:chExt cx="576" cy="576"/>
          </a:xfrm>
        </p:grpSpPr>
        <p:sp>
          <p:nvSpPr>
            <p:cNvPr id="1046" name="Oval 22"/>
            <p:cNvSpPr>
              <a:spLocks noChangeArrowheads="1"/>
            </p:cNvSpPr>
            <p:nvPr userDrawn="1"/>
          </p:nvSpPr>
          <p:spPr bwMode="gray">
            <a:xfrm>
              <a:off x="4992" y="816"/>
              <a:ext cx="576" cy="576"/>
            </a:xfrm>
            <a:prstGeom prst="ellipse">
              <a:avLst/>
            </a:prstGeom>
            <a:solidFill>
              <a:schemeClr val="accent1">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7" name="Oval 23"/>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048" name="Group 24"/>
          <p:cNvGrpSpPr>
            <a:grpSpLocks/>
          </p:cNvGrpSpPr>
          <p:nvPr/>
        </p:nvGrpSpPr>
        <p:grpSpPr bwMode="auto">
          <a:xfrm>
            <a:off x="171450" y="819150"/>
            <a:ext cx="720725" cy="762000"/>
            <a:chOff x="4992" y="816"/>
            <a:chExt cx="576" cy="576"/>
          </a:xfrm>
        </p:grpSpPr>
        <p:sp>
          <p:nvSpPr>
            <p:cNvPr id="1049" name="Oval 25"/>
            <p:cNvSpPr>
              <a:spLocks noChangeArrowheads="1"/>
            </p:cNvSpPr>
            <p:nvPr userDrawn="1"/>
          </p:nvSpPr>
          <p:spPr bwMode="gray">
            <a:xfrm>
              <a:off x="4992" y="816"/>
              <a:ext cx="576" cy="576"/>
            </a:xfrm>
            <a:prstGeom prst="ellipse">
              <a:avLst/>
            </a:prstGeom>
            <a:solidFill>
              <a:schemeClr val="tx2">
                <a:alpha val="5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50"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27" name="Rectangle 3"/>
          <p:cNvSpPr>
            <a:spLocks noGrp="1" noChangeArrowheads="1"/>
          </p:cNvSpPr>
          <p:nvPr>
            <p:ph type="body" idx="1"/>
          </p:nvPr>
        </p:nvSpPr>
        <p:spPr bwMode="auto">
          <a:xfrm>
            <a:off x="457200" y="18288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D300AD-2D45-4B9B-B309-2018F5E5BAA0}" type="slidenum">
              <a:rPr lang="en-US" altLang="en-US" smtClean="0"/>
              <a:pPr/>
              <a:t>‹#›</a:t>
            </a:fld>
            <a:endParaRPr lang="en-US" altLang="en-US" dirty="0"/>
          </a:p>
        </p:txBody>
      </p:sp>
      <p:sp>
        <p:nvSpPr>
          <p:cNvPr id="1026" name="Rectangle 2"/>
          <p:cNvSpPr>
            <a:spLocks noGrp="1" noChangeArrowheads="1"/>
          </p:cNvSpPr>
          <p:nvPr>
            <p:ph type="title"/>
          </p:nvPr>
        </p:nvSpPr>
        <p:spPr bwMode="white">
          <a:xfrm>
            <a:off x="914400" y="6858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fa-IR" altLang="en-US" sz="4400" dirty="0" smtClean="0">
                <a:cs typeface="B Zar" panose="00000400000000000000" pitchFamily="2" charset="-78"/>
              </a:rPr>
              <a:t>بسم الله الرحمن الرحیم</a:t>
            </a:r>
            <a:br>
              <a:rPr lang="fa-IR" altLang="en-US" sz="4400" dirty="0" smtClean="0">
                <a:cs typeface="B Zar" panose="00000400000000000000" pitchFamily="2" charset="-78"/>
              </a:rPr>
            </a:br>
            <a:r>
              <a:rPr lang="fa-IR" altLang="en-US" sz="4400" dirty="0" smtClean="0">
                <a:cs typeface="B Zar" panose="00000400000000000000" pitchFamily="2" charset="-78"/>
              </a:rPr>
              <a:t>الحمدلله رب العالمین </a:t>
            </a:r>
            <a:br>
              <a:rPr lang="fa-IR" altLang="en-US" sz="4400" dirty="0" smtClean="0">
                <a:cs typeface="B Zar" panose="00000400000000000000" pitchFamily="2" charset="-78"/>
              </a:rPr>
            </a:br>
            <a:r>
              <a:rPr lang="fa-IR" altLang="en-US" sz="4400" dirty="0" smtClean="0">
                <a:cs typeface="B Zar" panose="00000400000000000000" pitchFamily="2" charset="-78"/>
              </a:rPr>
              <a:t>اللهم صل علی محمد و آل محمد </a:t>
            </a:r>
            <a:endParaRPr lang="en-US" altLang="en-US" sz="4400" dirty="0">
              <a:solidFill>
                <a:schemeClr val="bg2"/>
              </a:solidFill>
              <a:cs typeface="B Zar" panose="00000400000000000000" pitchFamily="2" charset="-78"/>
            </a:endParaRPr>
          </a:p>
        </p:txBody>
      </p:sp>
      <p:sp>
        <p:nvSpPr>
          <p:cNvPr id="2051" name="Rectangle 3"/>
          <p:cNvSpPr>
            <a:spLocks noGrp="1" noChangeArrowheads="1"/>
          </p:cNvSpPr>
          <p:nvPr>
            <p:ph type="subTitle" idx="1"/>
          </p:nvPr>
        </p:nvSpPr>
        <p:spPr>
          <a:xfrm>
            <a:off x="1333500" y="5791200"/>
            <a:ext cx="6705600" cy="413982"/>
          </a:xfrm>
        </p:spPr>
        <p:txBody>
          <a:bodyPr/>
          <a:lstStyle/>
          <a:p>
            <a:pPr>
              <a:lnSpc>
                <a:spcPct val="90000"/>
              </a:lnSpc>
            </a:pPr>
            <a:r>
              <a:rPr lang="fa-IR" altLang="en-US" dirty="0" smtClean="0">
                <a:cs typeface="B Zar" panose="00000400000000000000" pitchFamily="2" charset="-78"/>
              </a:rPr>
              <a:t>بر اساس کتاب فعل در ساختار انسان </a:t>
            </a:r>
          </a:p>
          <a:p>
            <a:pPr rtl="1">
              <a:lnSpc>
                <a:spcPct val="90000"/>
              </a:lnSpc>
            </a:pPr>
            <a:r>
              <a:rPr lang="fa-IR" altLang="en-US" dirty="0" smtClean="0">
                <a:cs typeface="B Zar" panose="00000400000000000000" pitchFamily="2" charset="-78"/>
              </a:rPr>
              <a:t>نویسنده : احمدرضا اخوت</a:t>
            </a:r>
          </a:p>
          <a:p>
            <a:pPr>
              <a:lnSpc>
                <a:spcPct val="90000"/>
              </a:lnSpc>
            </a:pPr>
            <a:endParaRPr lang="fa-IR" altLang="en-US" dirty="0">
              <a:cs typeface="B Zar" panose="00000400000000000000" pitchFamily="2" charset="-78"/>
            </a:endParaRPr>
          </a:p>
        </p:txBody>
      </p:sp>
      <p:sp>
        <p:nvSpPr>
          <p:cNvPr id="2" name="Slide Number Placeholder 1"/>
          <p:cNvSpPr>
            <a:spLocks noGrp="1"/>
          </p:cNvSpPr>
          <p:nvPr>
            <p:ph type="sldNum" sz="quarter" idx="4"/>
          </p:nvPr>
        </p:nvSpPr>
        <p:spPr/>
        <p:txBody>
          <a:bodyPr/>
          <a:lstStyle/>
          <a:p>
            <a:fld id="{26DA93FE-FF89-4E81-B67B-FA0061E30B5C}" type="slidenum">
              <a:rPr lang="en-US" altLang="en-US" smtClean="0"/>
              <a:pPr/>
              <a:t>1</a:t>
            </a:fld>
            <a:endParaRPr lang="en-US" altLang="en-US" dirty="0"/>
          </a:p>
        </p:txBody>
      </p:sp>
      <p:pic>
        <p:nvPicPr>
          <p:cNvPr id="3" name="Picture 2"/>
          <p:cNvPicPr>
            <a:picLocks noChangeAspect="1"/>
          </p:cNvPicPr>
          <p:nvPr/>
        </p:nvPicPr>
        <p:blipFill>
          <a:blip r:embed="rId2"/>
          <a:stretch>
            <a:fillRect/>
          </a:stretch>
        </p:blipFill>
        <p:spPr>
          <a:xfrm>
            <a:off x="0" y="75679"/>
            <a:ext cx="1752600" cy="16514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761754"/>
            <a:ext cx="7391400" cy="563563"/>
          </a:xfrm>
        </p:spPr>
        <p:txBody>
          <a:bodyPr/>
          <a:lstStyle/>
          <a:p>
            <a:pPr eaLnBrk="0" hangingPunct="0"/>
            <a:r>
              <a:rPr lang="fa-IR" altLang="en-US" sz="3200" dirty="0" smtClean="0">
                <a:latin typeface="Verdana" panose="020B0604030504040204" pitchFamily="34" charset="0"/>
                <a:cs typeface="B Zar" panose="00000400000000000000" pitchFamily="2" charset="-78"/>
              </a:rPr>
              <a:t>حکمتها و قوانین وضع و تبیین شده</a:t>
            </a:r>
          </a:p>
        </p:txBody>
      </p:sp>
      <p:sp>
        <p:nvSpPr>
          <p:cNvPr id="43011" name="AutoShape 3"/>
          <p:cNvSpPr>
            <a:spLocks noChangeArrowheads="1"/>
          </p:cNvSpPr>
          <p:nvPr/>
        </p:nvSpPr>
        <p:spPr bwMode="auto">
          <a:xfrm>
            <a:off x="55626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2" name="Text Box 4"/>
          <p:cNvSpPr txBox="1">
            <a:spLocks noChangeArrowheads="1"/>
          </p:cNvSpPr>
          <p:nvPr/>
        </p:nvSpPr>
        <p:spPr bwMode="auto">
          <a:xfrm>
            <a:off x="5715000" y="3471863"/>
            <a:ext cx="2057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altLang="en-US" sz="2000" b="1" dirty="0" smtClean="0">
                <a:solidFill>
                  <a:srgbClr val="000000"/>
                </a:solidFill>
                <a:cs typeface="B Zar" panose="00000400000000000000" pitchFamily="2" charset="-78"/>
              </a:rPr>
              <a:t>در مومن</a:t>
            </a:r>
          </a:p>
          <a:p>
            <a:pPr algn="ctr" eaLnBrk="0" hangingPunct="0"/>
            <a:endParaRPr lang="fa-IR" altLang="en-US" sz="2000" b="1" dirty="0" smtClean="0">
              <a:solidFill>
                <a:srgbClr val="000000"/>
              </a:solidFill>
              <a:cs typeface="B Zar" panose="00000400000000000000" pitchFamily="2" charset="-78"/>
            </a:endParaRPr>
          </a:p>
          <a:p>
            <a:pPr algn="ctr" eaLnBrk="0" hangingPunct="0"/>
            <a:r>
              <a:rPr lang="fa-IR" altLang="en-US" sz="2400" dirty="0" smtClean="0">
                <a:solidFill>
                  <a:srgbClr val="000000"/>
                </a:solidFill>
                <a:cs typeface="B Zar" panose="00000400000000000000" pitchFamily="2" charset="-78"/>
              </a:rPr>
              <a:t>حجتی که برای طلب و دعای او، او را به سوی خدا می کشاند و نیز مبنای دعوت انبیا</a:t>
            </a:r>
            <a:endParaRPr lang="en-US" altLang="en-US" sz="1600" dirty="0">
              <a:solidFill>
                <a:srgbClr val="000000"/>
              </a:solidFill>
              <a:cs typeface="B Zar" panose="00000400000000000000" pitchFamily="2" charset="-78"/>
            </a:endParaRPr>
          </a:p>
        </p:txBody>
      </p:sp>
      <p:sp>
        <p:nvSpPr>
          <p:cNvPr id="43013" name="AutoShape 5"/>
          <p:cNvSpPr>
            <a:spLocks noChangeArrowheads="1"/>
          </p:cNvSpPr>
          <p:nvPr/>
        </p:nvSpPr>
        <p:spPr bwMode="auto">
          <a:xfrm>
            <a:off x="11430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4" name="Text Box 6"/>
          <p:cNvSpPr txBox="1">
            <a:spLocks noChangeArrowheads="1"/>
          </p:cNvSpPr>
          <p:nvPr/>
        </p:nvSpPr>
        <p:spPr bwMode="auto">
          <a:xfrm>
            <a:off x="1228458" y="3565894"/>
            <a:ext cx="20383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altLang="en-US" sz="2000" b="1" dirty="0" smtClean="0">
                <a:solidFill>
                  <a:srgbClr val="000000"/>
                </a:solidFill>
                <a:cs typeface="B Zar" panose="00000400000000000000" pitchFamily="2" charset="-78"/>
              </a:rPr>
              <a:t>در کافر</a:t>
            </a:r>
          </a:p>
          <a:p>
            <a:pPr algn="ctr" eaLnBrk="0" hangingPunct="0"/>
            <a:endParaRPr lang="fa-IR" altLang="en-US" sz="2000" b="1" dirty="0" smtClean="0">
              <a:solidFill>
                <a:srgbClr val="000000"/>
              </a:solidFill>
              <a:cs typeface="B Zar" panose="00000400000000000000" pitchFamily="2" charset="-78"/>
            </a:endParaRPr>
          </a:p>
          <a:p>
            <a:pPr algn="ctr" eaLnBrk="0" hangingPunct="0"/>
            <a:r>
              <a:rPr lang="fa-IR" altLang="en-US" sz="2400" dirty="0" smtClean="0">
                <a:solidFill>
                  <a:srgbClr val="000000"/>
                </a:solidFill>
                <a:cs typeface="B Zar" panose="00000400000000000000" pitchFamily="2" charset="-78"/>
              </a:rPr>
              <a:t>عدول از دعای صرف یگانه هستی </a:t>
            </a:r>
            <a:endParaRPr lang="en-US" altLang="en-US" sz="1400" dirty="0">
              <a:solidFill>
                <a:srgbClr val="000000"/>
              </a:solidFill>
            </a:endParaRPr>
          </a:p>
        </p:txBody>
      </p:sp>
      <p:sp>
        <p:nvSpPr>
          <p:cNvPr id="43016" name="Freeform 8"/>
          <p:cNvSpPr>
            <a:spLocks/>
          </p:cNvSpPr>
          <p:nvPr/>
        </p:nvSpPr>
        <p:spPr bwMode="gray">
          <a:xfrm>
            <a:off x="3222625" y="31797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sp>
        <p:nvSpPr>
          <p:cNvPr id="43017" name="AutoShape 9"/>
          <p:cNvSpPr>
            <a:spLocks noChangeAspect="1" noChangeArrowheads="1" noTextEdit="1"/>
          </p:cNvSpPr>
          <p:nvPr/>
        </p:nvSpPr>
        <p:spPr bwMode="gray">
          <a:xfrm flipH="1">
            <a:off x="4944796" y="32019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3018" name="Freeform 10"/>
          <p:cNvSpPr>
            <a:spLocks/>
          </p:cNvSpPr>
          <p:nvPr/>
        </p:nvSpPr>
        <p:spPr bwMode="gray">
          <a:xfrm flipH="1">
            <a:off x="4875213" y="31797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grpSp>
        <p:nvGrpSpPr>
          <p:cNvPr id="43019" name="Group 11"/>
          <p:cNvGrpSpPr>
            <a:grpSpLocks/>
          </p:cNvGrpSpPr>
          <p:nvPr/>
        </p:nvGrpSpPr>
        <p:grpSpPr bwMode="auto">
          <a:xfrm>
            <a:off x="3048000" y="1552575"/>
            <a:ext cx="2998788" cy="1601788"/>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2" name="Rectangle 1"/>
          <p:cNvSpPr/>
          <p:nvPr/>
        </p:nvSpPr>
        <p:spPr>
          <a:xfrm>
            <a:off x="2245045" y="1953122"/>
            <a:ext cx="4572000" cy="954107"/>
          </a:xfrm>
          <a:prstGeom prst="rect">
            <a:avLst/>
          </a:prstGeom>
        </p:spPr>
        <p:txBody>
          <a:bodyPr>
            <a:spAutoFit/>
          </a:bodyPr>
          <a:lstStyle/>
          <a:p>
            <a:pPr algn="ctr" eaLnBrk="0" hangingPunct="0"/>
            <a:r>
              <a:rPr lang="fa-IR" altLang="en-US" sz="2800" dirty="0" smtClean="0">
                <a:latin typeface="Verdana" panose="020B0604030504040204" pitchFamily="34" charset="0"/>
                <a:cs typeface="B Zar" panose="00000400000000000000" pitchFamily="2" charset="-78"/>
              </a:rPr>
              <a:t>مثل شاء خداوند </a:t>
            </a:r>
          </a:p>
          <a:p>
            <a:pPr algn="ctr" eaLnBrk="0" hangingPunct="0"/>
            <a:endParaRPr lang="fa-IR" altLang="en-US" sz="2800" dirty="0" smtClean="0">
              <a:latin typeface="Verdana" panose="020B060403050404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4E8E823F-AC02-4BD2-A285-A1D88A2A7020}" type="slidenum">
              <a:rPr lang="en-US" altLang="en-US" smtClean="0"/>
              <a:pPr/>
              <a:t>10</a:t>
            </a:fld>
            <a:endParaRPr lang="en-US" altLang="en-US" dirty="0"/>
          </a:p>
        </p:txBody>
      </p:sp>
    </p:spTree>
    <p:extLst>
      <p:ext uri="{BB962C8B-B14F-4D97-AF65-F5344CB8AC3E}">
        <p14:creationId xmlns:p14="http://schemas.microsoft.com/office/powerpoint/2010/main" val="15736101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smtClean="0">
                <a:cs typeface="B Zar" panose="00000400000000000000" pitchFamily="2" charset="-78"/>
              </a:rPr>
              <a:t>ویژگی‌های شاء خدا بر اساس آیات</a:t>
            </a:r>
            <a:endParaRPr lang="en-US" sz="3200" dirty="0"/>
          </a:p>
        </p:txBody>
      </p:sp>
      <p:sp>
        <p:nvSpPr>
          <p:cNvPr id="3" name="Slide Number Placeholder 2"/>
          <p:cNvSpPr>
            <a:spLocks noGrp="1"/>
          </p:cNvSpPr>
          <p:nvPr>
            <p:ph type="sldNum" sz="quarter" idx="12"/>
          </p:nvPr>
        </p:nvSpPr>
        <p:spPr/>
        <p:txBody>
          <a:bodyPr/>
          <a:lstStyle/>
          <a:p>
            <a:fld id="{8C13B613-D316-4C2A-9E16-07B60C74013D}" type="slidenum">
              <a:rPr lang="en-US" altLang="en-US" smtClean="0"/>
              <a:pPr/>
              <a:t>100</a:t>
            </a:fld>
            <a:endParaRPr lang="en-US" altLang="en-US" dirty="0"/>
          </a:p>
        </p:txBody>
      </p:sp>
      <p:sp>
        <p:nvSpPr>
          <p:cNvPr id="4" name="Rectangle 3"/>
          <p:cNvSpPr/>
          <p:nvPr/>
        </p:nvSpPr>
        <p:spPr>
          <a:xfrm>
            <a:off x="-17172" y="1524000"/>
            <a:ext cx="9084972" cy="4316118"/>
          </a:xfrm>
          <a:prstGeom prst="rect">
            <a:avLst/>
          </a:prstGeom>
        </p:spPr>
        <p:txBody>
          <a:bodyPr wrap="square">
            <a:spAutoFit/>
          </a:bodyPr>
          <a:lstStyle/>
          <a:p>
            <a:pPr algn="just" rtl="1">
              <a:lnSpc>
                <a:spcPct val="115000"/>
              </a:lnSpc>
              <a:spcBef>
                <a:spcPts val="0"/>
              </a:spcBef>
              <a:spcAft>
                <a:spcPts val="0"/>
              </a:spcAft>
            </a:pPr>
            <a:r>
              <a:rPr lang="fa-IR" dirty="0" smtClean="0">
                <a:latin typeface="W_lotus"/>
                <a:ea typeface="Calibri" panose="020F0502020204030204" pitchFamily="34" charset="0"/>
                <a:cs typeface="B Zar" panose="00000400000000000000" pitchFamily="2" charset="-78"/>
              </a:rPr>
              <a:t>8. </a:t>
            </a:r>
            <a:r>
              <a:rPr lang="fa-IR" dirty="0" smtClean="0">
                <a:effectLst/>
                <a:latin typeface="W_lotus"/>
                <a:ea typeface="Calibri" panose="020F0502020204030204" pitchFamily="34" charset="0"/>
                <a:cs typeface="B Zar" panose="00000400000000000000" pitchFamily="2" charset="-78"/>
              </a:rPr>
              <a:t> </a:t>
            </a:r>
            <a:r>
              <a:rPr lang="ar-SA" dirty="0" smtClean="0">
                <a:effectLst/>
                <a:latin typeface="W_lotus"/>
                <a:ea typeface="Calibri" panose="020F0502020204030204" pitchFamily="34" charset="0"/>
                <a:cs typeface="B Zar" panose="00000400000000000000" pitchFamily="2" charset="-78"/>
              </a:rPr>
              <a:t>در بین آیات عنایت خاص خداوند برای هدایت که با ارسال رسل و انزال ملائکه و روح و وحی و کتب همراه است به صورت خاص مورد تأکید است.  در ضمن این آیات با اینکه ضلالت نیز به خدا نسبت داده شده است ولی نقش خود افراد در افتادن در ضلات بسیار مشهود است که آیات در صدد انذار آنها هستند.   </a:t>
            </a:r>
            <a:endParaRPr lang="fa-IR" dirty="0" smtClean="0">
              <a:latin typeface="W_lotus"/>
              <a:ea typeface="Times New Roman" panose="02020603050405020304" pitchFamily="18" charset="0"/>
              <a:cs typeface="B Zar" panose="00000400000000000000" pitchFamily="2" charset="-78"/>
            </a:endParaRPr>
          </a:p>
          <a:p>
            <a:pPr marR="0" lvl="0" algn="just" rtl="1">
              <a:lnSpc>
                <a:spcPct val="115000"/>
              </a:lnSpc>
              <a:spcBef>
                <a:spcPts val="0"/>
              </a:spcBef>
              <a:spcAft>
                <a:spcPts val="0"/>
              </a:spcAft>
            </a:pPr>
            <a:r>
              <a:rPr lang="fa-IR" sz="2000" dirty="0" smtClean="0">
                <a:effectLst/>
                <a:latin typeface="W_lotus"/>
                <a:ea typeface="Times New Roman" panose="02020603050405020304" pitchFamily="18" charset="0"/>
                <a:cs typeface="B Zar" panose="00000400000000000000" pitchFamily="2" charset="-78"/>
              </a:rPr>
              <a:t>9. </a:t>
            </a:r>
            <a:r>
              <a:rPr lang="ar-SA" sz="2000" dirty="0" smtClean="0">
                <a:effectLst/>
                <a:latin typeface="W_lotus"/>
                <a:ea typeface="Times New Roman" panose="02020603050405020304" pitchFamily="18" charset="0"/>
                <a:cs typeface="B Zar" panose="00000400000000000000" pitchFamily="2" charset="-78"/>
              </a:rPr>
              <a:t>یکی از نکات مهمی که آیات شاء‌ در صدد بیان آن هستند اینست که «خداى سبحان يگانه كسى است كه همواره غالب بر امر خود، و قاهر در اراده خود، و مسلط بر خلق خويش است. و این در حالی است که انسانهاى گمراه خيال مى‏كنند كه هر چه مى‏كنند تنها به اراده خود مى‏كنند، و هر تصرفى را كه در هر چيز مى‏كنند تنها بخواست خود مى‏كنند، و اين خودشان هستند كه با اعمال خويش نظام متصل و به هم پيوسته خلقت را برهم مى‏زنند، و به گمان خود از قضا و قدر الهى پيشى مى‏گيرند، غافل از اينكه خود اين نيز، قدر الهى است.»</a:t>
            </a:r>
            <a:endParaRPr lang="en-US" sz="2000" dirty="0" smtClean="0">
              <a:effectLst/>
              <a:latin typeface="Times New Roman" panose="02020603050405020304" pitchFamily="18" charset="0"/>
              <a:ea typeface="Calibri" panose="020F0502020204030204" pitchFamily="34" charset="0"/>
              <a:cs typeface="B Zar" panose="00000400000000000000" pitchFamily="2" charset="-78"/>
            </a:endParaRPr>
          </a:p>
          <a:p>
            <a:pPr marR="0" lvl="0" algn="just" rtl="1">
              <a:lnSpc>
                <a:spcPct val="107000"/>
              </a:lnSpc>
              <a:spcBef>
                <a:spcPts val="0"/>
              </a:spcBef>
              <a:spcAft>
                <a:spcPts val="0"/>
              </a:spcAft>
            </a:pPr>
            <a:r>
              <a:rPr lang="fa-IR" sz="2000" dirty="0" smtClean="0">
                <a:effectLst/>
                <a:latin typeface="W_lotus"/>
                <a:ea typeface="Times New Roman" panose="02020603050405020304" pitchFamily="18" charset="0"/>
                <a:cs typeface="B Zar" panose="00000400000000000000" pitchFamily="2" charset="-78"/>
              </a:rPr>
              <a:t>10. </a:t>
            </a:r>
            <a:r>
              <a:rPr lang="ar-SA" sz="2000" dirty="0" smtClean="0">
                <a:effectLst/>
                <a:latin typeface="W_lotus"/>
                <a:ea typeface="Times New Roman" panose="02020603050405020304" pitchFamily="18" charset="0"/>
                <a:cs typeface="B Zar" panose="00000400000000000000" pitchFamily="2" charset="-78"/>
              </a:rPr>
              <a:t>شاء به دلیل صدور فعل از جانب خداوند از سویی به حاکمیت مطلق و بی‌چون و چرای اراده خدا دلالت دارد و از سوی دیگر به قابلیت مخلوق و ظرفیت او وابسته شده است. ظرفیت مخلوق در انسان در دو وضعیت قرار دارد، ظرفیت اولیه و ظرفیت ثانویه. ظرفیت اولیه تابع اراده خداوند است و انسان در آن دخیل نیست و ظرفیت ثانویه مربوط به فعل انسان است و بدین ترتیب در ینکه چه شائی به انسان تعلق بگیرد وابسته به فعل انسان می‌شود. </a:t>
            </a:r>
            <a:endParaRPr lang="en-US" sz="2000" dirty="0" smtClean="0">
              <a:effectLst/>
              <a:latin typeface="Times New Roman" panose="02020603050405020304" pitchFamily="18" charset="0"/>
              <a:ea typeface="Calibri" panose="020F0502020204030204" pitchFamily="34" charset="0"/>
              <a:cs typeface="B Zar" panose="00000400000000000000" pitchFamily="2" charset="-78"/>
            </a:endParaRPr>
          </a:p>
          <a:p>
            <a:pPr marL="0" marR="0" algn="just" rtl="1">
              <a:lnSpc>
                <a:spcPct val="107000"/>
              </a:lnSpc>
              <a:spcBef>
                <a:spcPts val="0"/>
              </a:spcBef>
              <a:spcAft>
                <a:spcPts val="0"/>
              </a:spcAft>
            </a:pPr>
            <a:endParaRPr lang="en-US" sz="1100" dirty="0">
              <a:effectLst/>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0539736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effectLst/>
                <a:cs typeface="B Zar" panose="00000400000000000000" pitchFamily="2" charset="-78"/>
              </a:rPr>
              <a:t>عناوین قوانین مربوط به فعل خاص خدا بر اساس شاء او</a:t>
            </a:r>
            <a:endParaRPr lang="en-US" sz="2800" dirty="0"/>
          </a:p>
        </p:txBody>
      </p:sp>
      <p:sp>
        <p:nvSpPr>
          <p:cNvPr id="3" name="Slide Number Placeholder 2"/>
          <p:cNvSpPr>
            <a:spLocks noGrp="1"/>
          </p:cNvSpPr>
          <p:nvPr>
            <p:ph type="sldNum" sz="quarter" idx="12"/>
          </p:nvPr>
        </p:nvSpPr>
        <p:spPr/>
        <p:txBody>
          <a:bodyPr/>
          <a:lstStyle/>
          <a:p>
            <a:fld id="{8C13B613-D316-4C2A-9E16-07B60C74013D}" type="slidenum">
              <a:rPr lang="en-US" altLang="en-US" smtClean="0"/>
              <a:pPr/>
              <a:t>101</a:t>
            </a:fld>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2025242476"/>
              </p:ext>
            </p:extLst>
          </p:nvPr>
        </p:nvGraphicFramePr>
        <p:xfrm>
          <a:off x="5486400" y="1249363"/>
          <a:ext cx="1611630" cy="373380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563880">
                <a:tc>
                  <a:txBody>
                    <a:bodyPr/>
                    <a:lstStyle/>
                    <a:p>
                      <a:pPr marL="0" marR="0" algn="ctr" rtl="1">
                        <a:spcBef>
                          <a:spcPts val="0"/>
                        </a:spcBef>
                        <a:spcAft>
                          <a:spcPts val="0"/>
                        </a:spcAft>
                      </a:pPr>
                      <a:r>
                        <a:rPr lang="fa-IR" sz="1600" b="0" kern="1200" dirty="0" smtClean="0">
                          <a:solidFill>
                            <a:schemeClr val="tx1"/>
                          </a:solidFill>
                          <a:effectLst/>
                          <a:latin typeface="+mn-lt"/>
                          <a:ea typeface="+mn-ea"/>
                          <a:cs typeface="B Zar" panose="00000400000000000000" pitchFamily="2" charset="-78"/>
                        </a:rPr>
                        <a:t>قانون عذاب و رحمت خداوند</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nchor="ctr"/>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اختصاص رحمت به مؤمنین با وجود عدم تمایل کافرین و مشرکین به این موضوع</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هدایت به صراط مستقیم در اثر رعایت احکام دین</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رزق بی‌شمار برای متقینی که مورد تمسخر کفارند</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هدایت به صراط مستقیم در اثر بعثت پیامبران</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0100994"/>
              </p:ext>
            </p:extLst>
          </p:nvPr>
        </p:nvGraphicFramePr>
        <p:xfrm>
          <a:off x="3657600" y="1371600"/>
          <a:ext cx="1611630" cy="1962092"/>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490523">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عطای ملک در اثر فراوانی علم و جسم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490523">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تعلیم به داود علیه السلام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490523">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مضاعف شدن اجر در اثر انفاق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490523">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عطای حکمت و خیر کثیر</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12045960"/>
              </p:ext>
            </p:extLst>
          </p:nvPr>
        </p:nvGraphicFramePr>
        <p:xfrm>
          <a:off x="1981200" y="1249363"/>
          <a:ext cx="1611630" cy="316992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73152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هدایت خداوند که منحصرا توسط خداوند انجام می‌پذیرد</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غفران و عذاب خداوند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صورت‌ داده شده به انسان توسط خدا در رحم</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تأیید شدن به نصرت خدا در اثر مجاهدت در راه او</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رزق بی‌شمار در اثر عبادت مقبول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89073950"/>
              </p:ext>
            </p:extLst>
          </p:nvPr>
        </p:nvGraphicFramePr>
        <p:xfrm>
          <a:off x="7239000" y="1229484"/>
          <a:ext cx="1611630" cy="268224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محدود نشدن فعل خداوند با هیچ سبب و مانعی</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a:solidFill>
                            <a:schemeClr val="tx1"/>
                          </a:solidFill>
                          <a:effectLst/>
                          <a:cs typeface="B Zar" panose="00000400000000000000" pitchFamily="2" charset="-78"/>
                        </a:rPr>
                        <a:t>قانون خلق خداوند بدون اسباب </a:t>
                      </a:r>
                      <a:endParaRPr lang="en-US" sz="1400" b="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a:solidFill>
                            <a:schemeClr val="tx1"/>
                          </a:solidFill>
                          <a:effectLst/>
                          <a:cs typeface="B Zar" panose="00000400000000000000" pitchFamily="2" charset="-78"/>
                        </a:rPr>
                        <a:t>قانون  عطای فضل در اثر پایفشاری در راه دین</a:t>
                      </a:r>
                      <a:endParaRPr lang="en-US" sz="1400" b="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a:solidFill>
                            <a:schemeClr val="tx1"/>
                          </a:solidFill>
                          <a:effectLst/>
                          <a:cs typeface="B Zar" panose="00000400000000000000" pitchFamily="2" charset="-78"/>
                        </a:rPr>
                        <a:t>قانون اختصاص رحمت و فضل</a:t>
                      </a:r>
                      <a:endParaRPr lang="en-US" sz="1400" b="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غفران و عذاب خداوند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91501685"/>
              </p:ext>
            </p:extLst>
          </p:nvPr>
        </p:nvGraphicFramePr>
        <p:xfrm>
          <a:off x="108585" y="1265285"/>
          <a:ext cx="1611630" cy="341376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473941">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اجتبا و جداسازی عده‌ای برای رسالت</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710911">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عدم غفران شرک و غفران غیر شرک و بیان شرک به عنوان اثم عظیم</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23697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تزکیه خداوند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710911">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عدم غفران شرک و غفران غیر شرک و بیان شرک به عنوان ضلال بعید</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473941">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خلق و هلاکت بدون در نظر داشتن اسباب</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36920523"/>
              </p:ext>
            </p:extLst>
          </p:nvPr>
        </p:nvGraphicFramePr>
        <p:xfrm>
          <a:off x="7499985" y="3886200"/>
          <a:ext cx="1611630" cy="341376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قرار داشتن غفران و عذاب صرفا به دست خداوند برای احتراز از قائل شدن ویژگی خاص برای خود نزد خدا از جانب انسان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a:solidFill>
                            <a:schemeClr val="tx1"/>
                          </a:solidFill>
                          <a:effectLst/>
                          <a:cs typeface="B Zar" panose="00000400000000000000" pitchFamily="2" charset="-78"/>
                        </a:rPr>
                        <a:t>قانون انحصار عذاب و غفران به دست خداوند به دلیل انحصار مُلک برای او </a:t>
                      </a:r>
                      <a:endParaRPr lang="en-US" sz="1400" b="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a:solidFill>
                            <a:schemeClr val="tx1"/>
                          </a:solidFill>
                          <a:effectLst/>
                          <a:cs typeface="B Zar" panose="00000400000000000000" pitchFamily="2" charset="-78"/>
                        </a:rPr>
                        <a:t>قانون عطای فضل برای مجاهدین </a:t>
                      </a:r>
                      <a:endParaRPr lang="en-US" sz="1400" b="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انفاق خدا به هر کسی که بخواهد</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4932636"/>
              </p:ext>
            </p:extLst>
          </p:nvPr>
        </p:nvGraphicFramePr>
        <p:xfrm>
          <a:off x="3886200" y="3352800"/>
          <a:ext cx="1611630" cy="365760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35052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هدایت الهی در اثر ایمان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بی‌نیاز بودن و صاحب رحمت بودن خدا و قدرت او بر جایگزینی انسان‌ها به جای هم</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به ارث رساندن توسط خدا</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توجه و توبه خدا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پذیرش توبه توسط خدا</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هدایت به صراط مستقیم و دعوت به دار السلام</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1833073"/>
              </p:ext>
            </p:extLst>
          </p:nvPr>
        </p:nvGraphicFramePr>
        <p:xfrm>
          <a:off x="2286000" y="4038600"/>
          <a:ext cx="1611630" cy="292608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655955">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اصابه فضل در حالی که کسی را قدرت جلوگیری از آن را نیست</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نصیب کردن رحمت با توجه دادن به جریان زندگی حضرت یوسف علیه السلام</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لطیف بودن خداوند با توجه دادن به عنایت یوسف به پدر و مادر خود علیهم السلام</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رساندن صاعقه‌ها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07622482"/>
              </p:ext>
            </p:extLst>
          </p:nvPr>
        </p:nvGraphicFramePr>
        <p:xfrm>
          <a:off x="533400" y="3444240"/>
          <a:ext cx="1611630" cy="341376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گشایش و تنگی رزق </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ضلالت که مخصوص کافران است</a:t>
                      </a:r>
                      <a:endParaRPr lang="en-US" sz="1600" b="0" dirty="0">
                        <a:solidFill>
                          <a:schemeClr val="tx1"/>
                        </a:solidFill>
                        <a:effectLst/>
                        <a:cs typeface="B Zar" panose="00000400000000000000" pitchFamily="2" charset="-78"/>
                      </a:endParaRPr>
                    </a:p>
                    <a:p>
                      <a:pPr marL="0" marR="0" algn="ctr" rtl="1">
                        <a:spcBef>
                          <a:spcPts val="0"/>
                        </a:spcBef>
                        <a:spcAft>
                          <a:spcPts val="0"/>
                        </a:spcAft>
                      </a:pPr>
                      <a:r>
                        <a:rPr lang="fa-IR" sz="1600" b="0" dirty="0">
                          <a:solidFill>
                            <a:schemeClr val="tx1"/>
                          </a:solidFill>
                          <a:effectLst/>
                          <a:cs typeface="B Zar" panose="00000400000000000000" pitchFamily="2" charset="-78"/>
                        </a:rPr>
                        <a:t>قانون هدایت که مخصوص منیبین است</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هدایت که </a:t>
                      </a:r>
                      <a:r>
                        <a:rPr lang="fa-IR" sz="1600" b="0" dirty="0" smtClean="0">
                          <a:solidFill>
                            <a:schemeClr val="tx1"/>
                          </a:solidFill>
                          <a:effectLst/>
                          <a:cs typeface="B Zar" panose="00000400000000000000" pitchFamily="2" charset="-78"/>
                        </a:rPr>
                        <a:t>مخصوص </a:t>
                      </a:r>
                      <a:r>
                        <a:rPr lang="fa-IR" sz="1600" b="0" dirty="0">
                          <a:solidFill>
                            <a:schemeClr val="tx1"/>
                          </a:solidFill>
                          <a:effectLst/>
                          <a:cs typeface="B Zar" panose="00000400000000000000" pitchFamily="2" charset="-78"/>
                        </a:rPr>
                        <a:t>همه مردم نیست</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محو و اثبات کتاب</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ضلالت و هدایت بعد از ارسال رسول و تبیین حقایق</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منت بر رسل </a:t>
                      </a:r>
                      <a:endParaRPr lang="en-US" sz="16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29318760"/>
              </p:ext>
            </p:extLst>
          </p:nvPr>
        </p:nvGraphicFramePr>
        <p:xfrm>
          <a:off x="5747385" y="5029200"/>
          <a:ext cx="1611630" cy="1950720"/>
        </p:xfrm>
        <a:graphic>
          <a:graphicData uri="http://schemas.openxmlformats.org/drawingml/2006/table">
            <a:tbl>
              <a:tblPr rtl="1" firstRow="1" firstCol="1" bandRow="1">
                <a:tableStyleId>{5C22544A-7EE6-4342-B048-85BDC9FD1C3A}</a:tableStyleId>
              </a:tblPr>
              <a:tblGrid>
                <a:gridCol w="1611630">
                  <a:extLst>
                    <a:ext uri="{9D8B030D-6E8A-4147-A177-3AD203B41FA5}">
                      <a16:colId xmlns="" xmlns:a16="http://schemas.microsoft.com/office/drawing/2014/main" val="20000"/>
                    </a:ext>
                  </a:extLst>
                </a:gridCol>
              </a:tblGrid>
              <a:tr h="433771">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گشایش و تنگی رزق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نصرت خداوند</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گشایش و تنگی رزق که آیه‌ای برای مؤمنین </a:t>
                      </a:r>
                      <a:r>
                        <a:rPr lang="fa-IR" sz="1600" b="0" dirty="0" smtClean="0">
                          <a:solidFill>
                            <a:schemeClr val="tx1"/>
                          </a:solidFill>
                          <a:effectLst/>
                          <a:cs typeface="B Zar" panose="00000400000000000000" pitchFamily="2" charset="-78"/>
                        </a:rPr>
                        <a:t>است</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ctr" rtl="1">
                        <a:spcBef>
                          <a:spcPts val="0"/>
                        </a:spcBef>
                        <a:spcAft>
                          <a:spcPts val="0"/>
                        </a:spcAft>
                      </a:pPr>
                      <a:r>
                        <a:rPr lang="fa-IR" sz="1600" b="0" dirty="0">
                          <a:solidFill>
                            <a:schemeClr val="tx1"/>
                          </a:solidFill>
                          <a:effectLst/>
                          <a:cs typeface="B Zar" panose="00000400000000000000" pitchFamily="2" charset="-78"/>
                        </a:rPr>
                        <a:t>قانون ارسال باد و ابر و بهره‌مندی عده‌ای از آن </a:t>
                      </a:r>
                      <a:endParaRPr lang="en-US" sz="1400" b="0" dirty="0">
                        <a:solidFill>
                          <a:schemeClr val="tx1"/>
                        </a:solidFill>
                        <a:effectLst/>
                        <a:latin typeface="Calibri" panose="020F0502020204030204" pitchFamily="34" charset="0"/>
                        <a:ea typeface="Times New Roman" panose="02020603050405020304" pitchFamily="18"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467635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altLang="en-US" sz="3200" dirty="0">
                <a:cs typeface="B Zar" panose="00000400000000000000" pitchFamily="2" charset="-78"/>
              </a:rPr>
              <a:t>2. </a:t>
            </a:r>
            <a:r>
              <a:rPr lang="ar-SA" sz="3200" dirty="0">
                <a:cs typeface="B Zar" panose="00000400000000000000" pitchFamily="2" charset="-78"/>
              </a:rPr>
              <a:t>شاء انسان</a:t>
            </a:r>
            <a:r>
              <a:rPr lang="ar-SA" sz="3200" dirty="0" smtClean="0">
                <a:cs typeface="B Zar" panose="00000400000000000000" pitchFamily="2" charset="-78"/>
              </a:rPr>
              <a:t>، </a:t>
            </a:r>
            <a:r>
              <a:rPr lang="ar-SA" sz="3200" dirty="0">
                <a:cs typeface="B Zar" panose="00000400000000000000" pitchFamily="2" charset="-78"/>
              </a:rPr>
              <a:t>وابسته به شاء </a:t>
            </a:r>
            <a:r>
              <a:rPr lang="ar-SA" sz="3200" dirty="0" smtClean="0">
                <a:cs typeface="B Zar" panose="00000400000000000000" pitchFamily="2" charset="-78"/>
              </a:rPr>
              <a:t>خدا</a:t>
            </a:r>
            <a:endParaRPr lang="en-US" sz="3200"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انسان در هر حالتی در سیطره شاء خداوند قرار </a:t>
            </a:r>
            <a:r>
              <a:rPr lang="ar-SA" sz="2400" dirty="0" smtClean="0">
                <a:cs typeface="B Zar" panose="00000400000000000000" pitchFamily="2" charset="-78"/>
              </a:rPr>
              <a:t>دارد</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و نمی‌تواند در هیچ حالتی از آن خارج شود </a:t>
            </a:r>
            <a:r>
              <a:rPr lang="ar-SA" sz="2400" dirty="0" smtClean="0">
                <a:cs typeface="B Zar" panose="00000400000000000000" pitchFamily="2" charset="-78"/>
              </a:rPr>
              <a:t>چه </a:t>
            </a:r>
            <a:r>
              <a:rPr lang="ar-SA" sz="2400" dirty="0">
                <a:cs typeface="B Zar" panose="00000400000000000000" pitchFamily="2" charset="-78"/>
              </a:rPr>
              <a:t>در مسیر هدایت قرار گیرد و یا آن را نپذیرد </a:t>
            </a:r>
            <a:r>
              <a:rPr lang="ar-SA" sz="2400" dirty="0" smtClean="0">
                <a:cs typeface="B Zar" panose="00000400000000000000" pitchFamily="2" charset="-78"/>
              </a:rPr>
              <a:t>و </a:t>
            </a:r>
            <a:r>
              <a:rPr lang="ar-SA" sz="2400" dirty="0">
                <a:cs typeface="B Zar" panose="00000400000000000000" pitchFamily="2" charset="-78"/>
              </a:rPr>
              <a:t>مسیر ضلالت را در پیش بگیرد.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102</a:t>
            </a:fld>
            <a:endParaRPr lang="en-US" altLang="en-US" dirty="0"/>
          </a:p>
        </p:txBody>
      </p:sp>
    </p:spTree>
    <p:extLst>
      <p:ext uri="{BB962C8B-B14F-4D97-AF65-F5344CB8AC3E}">
        <p14:creationId xmlns:p14="http://schemas.microsoft.com/office/powerpoint/2010/main" val="165397957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1"/>
            <a:r>
              <a:rPr lang="fa-IR" altLang="en-US" sz="3200" dirty="0" smtClean="0">
                <a:cs typeface="B Zar" panose="00000400000000000000" pitchFamily="2" charset="-78"/>
              </a:rPr>
              <a:t>2. </a:t>
            </a:r>
            <a:r>
              <a:rPr lang="ar-SA" sz="3200" dirty="0" smtClean="0">
                <a:cs typeface="B Zar" panose="00000400000000000000" pitchFamily="2" charset="-78"/>
              </a:rPr>
              <a:t>شاء انسان، وابسته به شاء خدا</a:t>
            </a:r>
            <a:endParaRPr lang="en-US" altLang="en-US" sz="1800" dirty="0">
              <a:cs typeface="B Zar" panose="00000400000000000000" pitchFamily="2" charset="-78"/>
            </a:endParaRPr>
          </a:p>
        </p:txBody>
      </p:sp>
      <p:grpSp>
        <p:nvGrpSpPr>
          <p:cNvPr id="52243" name="Group 19"/>
          <p:cNvGrpSpPr>
            <a:grpSpLocks/>
          </p:cNvGrpSpPr>
          <p:nvPr/>
        </p:nvGrpSpPr>
        <p:grpSpPr bwMode="auto">
          <a:xfrm>
            <a:off x="2377654" y="1984825"/>
            <a:ext cx="2170113" cy="4031551"/>
            <a:chOff x="528" y="1061"/>
            <a:chExt cx="1680" cy="3122"/>
          </a:xfrm>
        </p:grpSpPr>
        <p:grpSp>
          <p:nvGrpSpPr>
            <p:cNvPr id="52244" name="Group 20"/>
            <p:cNvGrpSpPr>
              <a:grpSpLocks/>
            </p:cNvGrpSpPr>
            <p:nvPr/>
          </p:nvGrpSpPr>
          <p:grpSpPr bwMode="auto">
            <a:xfrm>
              <a:off x="528" y="1296"/>
              <a:ext cx="1680" cy="2887"/>
              <a:chOff x="720" y="905"/>
              <a:chExt cx="2263" cy="3319"/>
            </a:xfrm>
          </p:grpSpPr>
          <p:sp>
            <p:nvSpPr>
              <p:cNvPr id="52245" name="AutoShape 21"/>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6" name="AutoShape 22"/>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7" name="AutoShape 23"/>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88EA9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8" name="AutoShape 24"/>
              <p:cNvSpPr>
                <a:spLocks noChangeArrowheads="1"/>
              </p:cNvSpPr>
              <p:nvPr/>
            </p:nvSpPr>
            <p:spPr bwMode="gray">
              <a:xfrm>
                <a:off x="773" y="932"/>
                <a:ext cx="2158" cy="631"/>
              </a:xfrm>
              <a:prstGeom prst="roundRect">
                <a:avLst>
                  <a:gd name="adj" fmla="val 50000"/>
                </a:avLst>
              </a:prstGeom>
              <a:gradFill rotWithShape="1">
                <a:gsLst>
                  <a:gs pos="0">
                    <a:srgbClr val="88EA91">
                      <a:gamma/>
                      <a:tint val="33333"/>
                      <a:invGamma/>
                    </a:srgbClr>
                  </a:gs>
                  <a:gs pos="100000">
                    <a:srgbClr val="88EA91">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9" name="AutoShape 25"/>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50" name="AutoShape 26"/>
              <p:cNvSpPr>
                <a:spLocks noChangeArrowheads="1"/>
              </p:cNvSpPr>
              <p:nvPr/>
            </p:nvSpPr>
            <p:spPr bwMode="gray">
              <a:xfrm>
                <a:off x="773" y="3470"/>
                <a:ext cx="2158" cy="631"/>
              </a:xfrm>
              <a:prstGeom prst="roundRect">
                <a:avLst>
                  <a:gd name="adj" fmla="val 50000"/>
                </a:avLst>
              </a:prstGeom>
              <a:gradFill rotWithShape="1">
                <a:gsLst>
                  <a:gs pos="0">
                    <a:srgbClr val="21D347">
                      <a:gamma/>
                      <a:tint val="33333"/>
                      <a:invGamma/>
                      <a:alpha val="50000"/>
                    </a:srgbClr>
                  </a:gs>
                  <a:gs pos="100000">
                    <a:srgbClr val="21D34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51" name="Group 27"/>
            <p:cNvGrpSpPr>
              <a:grpSpLocks/>
            </p:cNvGrpSpPr>
            <p:nvPr/>
          </p:nvGrpSpPr>
          <p:grpSpPr bwMode="auto">
            <a:xfrm>
              <a:off x="1104" y="1061"/>
              <a:ext cx="498" cy="482"/>
              <a:chOff x="1289" y="587"/>
              <a:chExt cx="668" cy="647"/>
            </a:xfrm>
          </p:grpSpPr>
          <p:sp>
            <p:nvSpPr>
              <p:cNvPr id="52252" name="Oval 28"/>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53" name="Oval 2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4"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5" name="Oval 3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6" name="Oval 3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57" name="Text Box 33"/>
          <p:cNvSpPr txBox="1">
            <a:spLocks noChangeArrowheads="1"/>
          </p:cNvSpPr>
          <p:nvPr/>
        </p:nvSpPr>
        <p:spPr bwMode="gray">
          <a:xfrm>
            <a:off x="3262988" y="203666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dirty="0">
                <a:solidFill>
                  <a:srgbClr val="000000"/>
                </a:solidFill>
              </a:rPr>
              <a:t>2</a:t>
            </a:r>
          </a:p>
        </p:txBody>
      </p:sp>
      <p:sp>
        <p:nvSpPr>
          <p:cNvPr id="52258" name="Text Box 34"/>
          <p:cNvSpPr txBox="1">
            <a:spLocks noChangeArrowheads="1"/>
          </p:cNvSpPr>
          <p:nvPr/>
        </p:nvSpPr>
        <p:spPr bwMode="gray">
          <a:xfrm>
            <a:off x="2380600" y="3123652"/>
            <a:ext cx="205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400" dirty="0">
                <a:cs typeface="B Zar" panose="00000400000000000000" pitchFamily="2" charset="-78"/>
              </a:rPr>
              <a:t>ویژگی‌های شاء هدایت و ضلالت</a:t>
            </a:r>
            <a:endParaRPr lang="en-US" altLang="en-US" sz="2400" dirty="0">
              <a:solidFill>
                <a:srgbClr val="000000"/>
              </a:solidFill>
              <a:latin typeface="Verdana" panose="020B0604030504040204" pitchFamily="34" charset="0"/>
              <a:cs typeface="B Zar" panose="00000400000000000000" pitchFamily="2" charset="-78"/>
            </a:endParaRPr>
          </a:p>
        </p:txBody>
      </p:sp>
      <p:grpSp>
        <p:nvGrpSpPr>
          <p:cNvPr id="52259" name="Group 35"/>
          <p:cNvGrpSpPr>
            <a:grpSpLocks/>
          </p:cNvGrpSpPr>
          <p:nvPr/>
        </p:nvGrpSpPr>
        <p:grpSpPr bwMode="auto">
          <a:xfrm>
            <a:off x="6171104" y="1988249"/>
            <a:ext cx="2170113" cy="4031551"/>
            <a:chOff x="528" y="1061"/>
            <a:chExt cx="1680" cy="3122"/>
          </a:xfrm>
        </p:grpSpPr>
        <p:grpSp>
          <p:nvGrpSpPr>
            <p:cNvPr id="52260" name="Group 36"/>
            <p:cNvGrpSpPr>
              <a:grpSpLocks/>
            </p:cNvGrpSpPr>
            <p:nvPr/>
          </p:nvGrpSpPr>
          <p:grpSpPr bwMode="auto">
            <a:xfrm>
              <a:off x="528" y="1296"/>
              <a:ext cx="1680" cy="2887"/>
              <a:chOff x="720" y="905"/>
              <a:chExt cx="2263" cy="3319"/>
            </a:xfrm>
          </p:grpSpPr>
          <p:sp>
            <p:nvSpPr>
              <p:cNvPr id="52261" name="AutoShape 37"/>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2" name="AutoShape 38"/>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3" name="AutoShape 39"/>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AEC86">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4" name="AutoShape 40"/>
              <p:cNvSpPr>
                <a:spLocks noChangeArrowheads="1"/>
              </p:cNvSpPr>
              <p:nvPr/>
            </p:nvSpPr>
            <p:spPr bwMode="gray">
              <a:xfrm>
                <a:off x="773" y="932"/>
                <a:ext cx="2158" cy="631"/>
              </a:xfrm>
              <a:prstGeom prst="roundRect">
                <a:avLst>
                  <a:gd name="adj" fmla="val 50000"/>
                </a:avLst>
              </a:prstGeom>
              <a:gradFill rotWithShape="1">
                <a:gsLst>
                  <a:gs pos="0">
                    <a:srgbClr val="EAEC86">
                      <a:gamma/>
                      <a:tint val="33333"/>
                      <a:invGamma/>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5" name="AutoShape 41"/>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6" name="AutoShape 42"/>
              <p:cNvSpPr>
                <a:spLocks noChangeArrowheads="1"/>
              </p:cNvSpPr>
              <p:nvPr/>
            </p:nvSpPr>
            <p:spPr bwMode="gray">
              <a:xfrm>
                <a:off x="773" y="3470"/>
                <a:ext cx="2158" cy="631"/>
              </a:xfrm>
              <a:prstGeom prst="roundRect">
                <a:avLst>
                  <a:gd name="adj" fmla="val 50000"/>
                </a:avLst>
              </a:prstGeom>
              <a:gradFill rotWithShape="1">
                <a:gsLst>
                  <a:gs pos="0">
                    <a:srgbClr val="EAEC86">
                      <a:gamma/>
                      <a:tint val="33333"/>
                      <a:invGamma/>
                      <a:alpha val="50000"/>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67" name="Group 43"/>
            <p:cNvGrpSpPr>
              <a:grpSpLocks/>
            </p:cNvGrpSpPr>
            <p:nvPr/>
          </p:nvGrpSpPr>
          <p:grpSpPr bwMode="auto">
            <a:xfrm>
              <a:off x="1104" y="1061"/>
              <a:ext cx="498" cy="482"/>
              <a:chOff x="1289" y="587"/>
              <a:chExt cx="668" cy="647"/>
            </a:xfrm>
          </p:grpSpPr>
          <p:sp>
            <p:nvSpPr>
              <p:cNvPr id="52268" name="Oval 44"/>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69" name="Oval 4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0" name="Oval 4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1" name="Oval 4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2" name="Oval 4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73" name="Text Box 49"/>
          <p:cNvSpPr txBox="1">
            <a:spLocks noChangeArrowheads="1"/>
          </p:cNvSpPr>
          <p:nvPr/>
        </p:nvSpPr>
        <p:spPr bwMode="gray">
          <a:xfrm>
            <a:off x="7047134" y="201485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400" dirty="0">
                <a:solidFill>
                  <a:srgbClr val="000000"/>
                </a:solidFill>
              </a:rPr>
              <a:t>1</a:t>
            </a:r>
            <a:endParaRPr lang="en-US" altLang="en-US" sz="2400" dirty="0">
              <a:solidFill>
                <a:srgbClr val="000000"/>
              </a:solidFill>
            </a:endParaRPr>
          </a:p>
        </p:txBody>
      </p:sp>
      <p:sp>
        <p:nvSpPr>
          <p:cNvPr id="52274" name="Text Box 50"/>
          <p:cNvSpPr txBox="1">
            <a:spLocks noChangeArrowheads="1"/>
          </p:cNvSpPr>
          <p:nvPr/>
        </p:nvSpPr>
        <p:spPr bwMode="gray">
          <a:xfrm>
            <a:off x="6177817" y="2991673"/>
            <a:ext cx="205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400" dirty="0">
                <a:cs typeface="B Zar" panose="00000400000000000000" pitchFamily="2" charset="-78"/>
              </a:rPr>
              <a:t>انسان در دوراهی گزینش شاء هدایت و ضلالت</a:t>
            </a:r>
            <a:endParaRPr lang="en-US" altLang="en-US" sz="1600" dirty="0">
              <a:solidFill>
                <a:srgbClr val="000000"/>
              </a:solidFill>
              <a:latin typeface="Verdana" panose="020B0604030504040204" pitchFamily="34" charset="0"/>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103</a:t>
            </a:fld>
            <a:endParaRPr lang="en-US" altLang="en-US" dirty="0"/>
          </a:p>
        </p:txBody>
      </p:sp>
    </p:spTree>
    <p:extLst>
      <p:ext uri="{BB962C8B-B14F-4D97-AF65-F5344CB8AC3E}">
        <p14:creationId xmlns:p14="http://schemas.microsoft.com/office/powerpoint/2010/main" val="19196828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2800" dirty="0" smtClean="0">
                <a:cs typeface="B Zar" panose="00000400000000000000" pitchFamily="2" charset="-78"/>
              </a:rPr>
              <a:t>1-2. انسان در دوراهی گزینش شاء هدایت و ضلالت</a:t>
            </a:r>
            <a:endParaRPr lang="en-US" sz="28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انسان در مواقف مختلف زندگی انسان مخیر به انتخاب شده و در هر انتخابی به یکی از شاء‌ هدایت یا ضلالت سوق می‌یابد. مهم‌ترین و اصلی‌ترین موضوعی که به آن مختار شده است پرستش خدای یگانه است</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مختار شدن انسان به این امر یا هر امر دیگر به معنای اختیار با تفکر و تعقل بدون جبر و اکراه است. طبیعی است اگر انسان لازم باشد موضوعی را بر اساس تفکر و تعقل قبول کند و تفکر و تعقل خود را فعال نکند قدرت گزینش آن را نخواهد داشت مگر به زور و جبر.</a:t>
            </a:r>
            <a:endParaRPr lang="en-US" sz="2400" dirty="0">
              <a:cs typeface="B Zar" panose="00000400000000000000" pitchFamily="2" charset="-78"/>
            </a:endParaRPr>
          </a:p>
          <a:p>
            <a:pPr algn="just" rtl="1"/>
            <a:r>
              <a:rPr lang="fa-IR" sz="2400" dirty="0">
                <a:cs typeface="B Zar" panose="00000400000000000000" pitchFamily="2" charset="-78"/>
              </a:rPr>
              <a:t>در واقع تعطیل شدن تفکر وتعقل باعث می‌شود تا انسان اولاً از عبودیت خالصانه خداوند محروم باشد و ثانیاً به صورت جبری خود را در ورطه عبودیت غیر خدا قرار دهد. به همین دلیل در آیات زیر به چنین افرادی امر به عبودیت غیر خدا داده می‌شود که جنبه تهدید و انذار شدید را دارد.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104</a:t>
            </a:fld>
            <a:endParaRPr lang="en-US" altLang="en-US" dirty="0"/>
          </a:p>
        </p:txBody>
      </p:sp>
    </p:spTree>
    <p:extLst>
      <p:ext uri="{BB962C8B-B14F-4D97-AF65-F5344CB8AC3E}">
        <p14:creationId xmlns:p14="http://schemas.microsoft.com/office/powerpoint/2010/main" val="19513107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2-2. ویژگی‌های شاء هدایت</a:t>
            </a:r>
            <a:endParaRPr lang="en-US" sz="3200" dirty="0">
              <a:cs typeface="B Zar" panose="00000400000000000000" pitchFamily="2" charset="-78"/>
            </a:endParaRPr>
          </a:p>
        </p:txBody>
      </p:sp>
      <p:sp>
        <p:nvSpPr>
          <p:cNvPr id="3" name="Content Placeholder 2"/>
          <p:cNvSpPr>
            <a:spLocks noGrp="1"/>
          </p:cNvSpPr>
          <p:nvPr>
            <p:ph idx="1"/>
          </p:nvPr>
        </p:nvSpPr>
        <p:spPr>
          <a:xfrm>
            <a:off x="190500" y="1676400"/>
            <a:ext cx="8839200" cy="4495800"/>
          </a:xfrm>
        </p:spPr>
        <p:txBody>
          <a:bodyPr/>
          <a:lstStyle/>
          <a:p>
            <a:pPr marL="457200" lvl="0" indent="-457200" algn="just" rtl="1">
              <a:buFont typeface="+mj-lt"/>
              <a:buAutoNum type="arabicParenR"/>
            </a:pPr>
            <a:r>
              <a:rPr lang="fa-IR" sz="2400" dirty="0">
                <a:cs typeface="B Zar" panose="00000400000000000000" pitchFamily="2" charset="-78"/>
              </a:rPr>
              <a:t>خداوند ظرفیت هدایت را در همه انسان‌ها قرار داده است و برای فعال‌سازی این ظرفیت انبیا و اولیای الهی را مأمور به هدایت‌های عام و خاص ساخته است.</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خداوند راه هدایت را صراط مستقیم نامیده است زیرا در درون واجد خودشکوفایی، توانمندسازی، ارتقا، تعالی، بقا و جریان‌سازی است.  </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هر قدر فرد خود را در معرض عبودیت خداوند قرار دهد ظرفیت او برای دریافت هدایت بیشتر می‌شود.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عبودیت خالصانه انسان، خداوند را در عطای پاداش به او مجبور نمی‌کند.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با اینکه این عبودیت، اختیار خداوند را در عطا و عدم عطا نمی‌بندد. </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پاداشی که خداوند به بندگان مؤمن می‌دهد ادامه و استمرار رحمتی است که در هر چیزی وسعت یافته است.</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 خدوند راه‌های متعددی را قرار داده است تا فرد مسیر هدایت را انتخاب کند و اگر در پاره‌ای از کارها و یا مقطعی از عمر خود در ضلالت بوده، امکان بازگشت داشته باشد.</a:t>
            </a:r>
            <a:endParaRPr lang="en-US" sz="2400" dirty="0">
              <a:cs typeface="B Zar" panose="00000400000000000000" pitchFamily="2" charset="-78"/>
            </a:endParaRPr>
          </a:p>
          <a:p>
            <a:pPr marL="457200" indent="-457200" algn="just">
              <a:buFont typeface="+mj-lt"/>
              <a:buAutoNum type="arabicParenR"/>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105</a:t>
            </a:fld>
            <a:endParaRPr lang="en-US" altLang="en-US" dirty="0"/>
          </a:p>
        </p:txBody>
      </p:sp>
    </p:spTree>
    <p:extLst>
      <p:ext uri="{BB962C8B-B14F-4D97-AF65-F5344CB8AC3E}">
        <p14:creationId xmlns:p14="http://schemas.microsoft.com/office/powerpoint/2010/main" val="12822837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ویژگی های اختصاصی شاء ضلالت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marL="457200" lvl="0" indent="-457200" algn="just" rtl="1">
              <a:buFont typeface="+mj-lt"/>
              <a:buAutoNum type="arabicParenR"/>
            </a:pPr>
            <a:r>
              <a:rPr lang="fa-IR" sz="2400" dirty="0">
                <a:cs typeface="B Zar" panose="00000400000000000000" pitchFamily="2" charset="-78"/>
              </a:rPr>
              <a:t>قرار گرفتن در ضلالت در عین حال در شاء خداست، مورد رضایت او نیست.</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کسانی که در ضلالت قرار می‌گیرند در ظلمات هستند و می‌‌توانند خود را چنان محبوس در ظلمات کنند که دیگر از آن خارج نشوند.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خداوند مسیر ضلالت را بر خلاف صراط مستقیم قرار داده است به همین دلیل واجد خودفراموشی، نادانی، ناتوانی، ناداری، محدودیت و درد و اندوه است.</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قوانین فروافتادن در ضلالت طبق مشیت خداوند اراده شده است و به همین دلیل قطعی است ولی در عین حال دست خدا را در نقض آنها نمی‌بندد.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کسانی که در ضلالت قرار می‌گیرند ساختار ادراکی خود را مسدود می‌کنند. </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106</a:t>
            </a:fld>
            <a:endParaRPr lang="en-US" altLang="en-US" dirty="0"/>
          </a:p>
        </p:txBody>
      </p:sp>
    </p:spTree>
    <p:extLst>
      <p:ext uri="{BB962C8B-B14F-4D97-AF65-F5344CB8AC3E}">
        <p14:creationId xmlns:p14="http://schemas.microsoft.com/office/powerpoint/2010/main" val="31441640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altLang="en-US" sz="3200" dirty="0">
                <a:cs typeface="B Zar" panose="00000400000000000000" pitchFamily="2" charset="-78"/>
              </a:rPr>
              <a:t>3. </a:t>
            </a:r>
            <a:r>
              <a:rPr lang="fa-IR" sz="3200" dirty="0">
                <a:cs typeface="B Zar" panose="00000400000000000000" pitchFamily="2" charset="-78"/>
              </a:rPr>
              <a:t>دعوت </a:t>
            </a:r>
            <a:r>
              <a:rPr lang="fa-IR" sz="3200" dirty="0" smtClean="0">
                <a:cs typeface="B Zar" panose="00000400000000000000" pitchFamily="2" charset="-78"/>
              </a:rPr>
              <a:t>انبیا برای </a:t>
            </a:r>
            <a:r>
              <a:rPr lang="fa-IR" sz="3200" dirty="0">
                <a:cs typeface="B Zar" panose="00000400000000000000" pitchFamily="2" charset="-78"/>
              </a:rPr>
              <a:t>تحقق شاء </a:t>
            </a:r>
            <a:r>
              <a:rPr lang="fa-IR" sz="3200" dirty="0" smtClean="0">
                <a:cs typeface="B Zar" panose="00000400000000000000" pitchFamily="2" charset="-78"/>
              </a:rPr>
              <a:t>هدایت</a:t>
            </a:r>
            <a:endParaRPr lang="en-US" sz="3200" dirty="0"/>
          </a:p>
        </p:txBody>
      </p:sp>
      <p:sp>
        <p:nvSpPr>
          <p:cNvPr id="3" name="Content Placeholder 2"/>
          <p:cNvSpPr>
            <a:spLocks noGrp="1"/>
          </p:cNvSpPr>
          <p:nvPr>
            <p:ph idx="1"/>
          </p:nvPr>
        </p:nvSpPr>
        <p:spPr/>
        <p:txBody>
          <a:bodyPr/>
          <a:lstStyle/>
          <a:p>
            <a:pPr marL="514350" lvl="0" indent="-514350" algn="r" rtl="1">
              <a:buFont typeface="+mj-lt"/>
              <a:buAutoNum type="arabicPeriod"/>
            </a:pPr>
            <a:r>
              <a:rPr lang="ar-SA" sz="2400" dirty="0">
                <a:cs typeface="B Zar" panose="00000400000000000000" pitchFamily="2" charset="-78"/>
              </a:rPr>
              <a:t>دعوت انبیا هم‌راستا با شاء خدا</a:t>
            </a:r>
            <a:endParaRPr lang="en-US" sz="2400" dirty="0">
              <a:cs typeface="B Zar" panose="00000400000000000000" pitchFamily="2" charset="-78"/>
            </a:endParaRPr>
          </a:p>
          <a:p>
            <a:pPr marL="514350" lvl="0" indent="-514350" algn="r" rtl="1">
              <a:buFont typeface="+mj-lt"/>
              <a:buAutoNum type="arabicPeriod"/>
            </a:pPr>
            <a:r>
              <a:rPr lang="ar-SA" sz="2400" dirty="0">
                <a:cs typeface="B Zar" panose="00000400000000000000" pitchFamily="2" charset="-78"/>
              </a:rPr>
              <a:t>اجابت دعوت انبیا با دعای خالص از خدا</a:t>
            </a:r>
            <a:endParaRPr lang="en-US" sz="2400" dirty="0">
              <a:cs typeface="B Zar" panose="00000400000000000000" pitchFamily="2" charset="-78"/>
            </a:endParaRPr>
          </a:p>
          <a:p>
            <a:pPr marL="514350" indent="-514350" algn="r">
              <a:buFont typeface="+mj-lt"/>
              <a:buAutoNum type="arabicPeriod"/>
            </a:pPr>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107</a:t>
            </a:fld>
            <a:endParaRPr lang="en-US" altLang="en-US" dirty="0"/>
          </a:p>
        </p:txBody>
      </p:sp>
    </p:spTree>
    <p:extLst>
      <p:ext uri="{BB962C8B-B14F-4D97-AF65-F5344CB8AC3E}">
        <p14:creationId xmlns:p14="http://schemas.microsoft.com/office/powerpoint/2010/main" val="32187735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1-3. </a:t>
            </a:r>
            <a:r>
              <a:rPr lang="ar-SA" sz="3200" dirty="0" smtClean="0">
                <a:cs typeface="B Zar" panose="00000400000000000000" pitchFamily="2" charset="-78"/>
              </a:rPr>
              <a:t>دعوت انبیا هم‌راستا با شاء خدا</a:t>
            </a:r>
            <a:endParaRPr lang="en-US" sz="3200"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آنچه در رابطه با دعوت انبیا بسیار با اهمیت است نحوه حاکمیت بخشیدن دین توسط آنهاست که به هیچ‌وجه شباهتی به پادشاهان نداشته و با احیای عقول و فعال‌سازی قوه اختیار صورت می‌پذیرد. </a:t>
            </a:r>
            <a:endParaRPr lang="fa-IR" sz="2400" dirty="0" smtClean="0">
              <a:cs typeface="B Zar" panose="00000400000000000000" pitchFamily="2" charset="-78"/>
            </a:endParaRPr>
          </a:p>
          <a:p>
            <a:pPr algn="just" rtl="1"/>
            <a:r>
              <a:rPr lang="fa-IR" sz="2400" dirty="0" smtClean="0">
                <a:cs typeface="B Zar" panose="00000400000000000000" pitchFamily="2" charset="-78"/>
              </a:rPr>
              <a:t>بر </a:t>
            </a:r>
            <a:r>
              <a:rPr lang="fa-IR" sz="2400" dirty="0">
                <a:cs typeface="B Zar" panose="00000400000000000000" pitchFamily="2" charset="-78"/>
              </a:rPr>
              <a:t>همین است مهم‌ترین مؤلفه در حاکمیت دین و جریان‌سازی هدایت «دعوت» است. دعوت از ریشه «دعو» هم خانواده با دعاست. </a:t>
            </a:r>
            <a:endParaRPr lang="fa-IR" sz="2400" dirty="0" smtClean="0">
              <a:cs typeface="B Zar" panose="00000400000000000000" pitchFamily="2" charset="-78"/>
            </a:endParaRPr>
          </a:p>
          <a:p>
            <a:pPr algn="just" rtl="1"/>
            <a:r>
              <a:rPr lang="fa-IR" sz="2400" dirty="0" smtClean="0">
                <a:cs typeface="B Zar" panose="00000400000000000000" pitchFamily="2" charset="-78"/>
              </a:rPr>
              <a:t>لذا </a:t>
            </a:r>
            <a:r>
              <a:rPr lang="fa-IR" sz="2400" dirty="0">
                <a:cs typeface="B Zar" panose="00000400000000000000" pitchFamily="2" charset="-78"/>
              </a:rPr>
              <a:t>در جریان هدایت انبیا، آنها با فعال‌سازی نیاز حقیقی افراد، آنها را متوجه به علم فطری‌ خود کرده با استمداد از آن علم فطری، آنها را به عهد درونی عبودیت خداوند دلالت داده تا از رهگذر فعال‌سازی عبودیت و ایمان فطری شریعت بر زندگی آنها حاکم شود.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108</a:t>
            </a:fld>
            <a:endParaRPr lang="en-US" altLang="en-US" dirty="0"/>
          </a:p>
        </p:txBody>
      </p:sp>
    </p:spTree>
    <p:extLst>
      <p:ext uri="{BB962C8B-B14F-4D97-AF65-F5344CB8AC3E}">
        <p14:creationId xmlns:p14="http://schemas.microsoft.com/office/powerpoint/2010/main" val="7401331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2-3. </a:t>
            </a:r>
            <a:r>
              <a:rPr lang="ar-SA" sz="3200" dirty="0" smtClean="0">
                <a:cs typeface="B Zar" panose="00000400000000000000" pitchFamily="2" charset="-78"/>
              </a:rPr>
              <a:t>اجابت دعوت انبیا با دعای خالص از خدا</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اجابت دعوت انبیای الهی در هدایت افراد در صورتی تحقق می‌یابد که آنها همانند انبیا با دعای خالص خود تنها خداوند را بخوانند و از خواندن غیر خدا دور شوند. </a:t>
            </a:r>
            <a:endParaRPr lang="fa-IR" sz="2400" dirty="0" smtClean="0">
              <a:cs typeface="B Zar" panose="00000400000000000000" pitchFamily="2" charset="-78"/>
            </a:endParaRPr>
          </a:p>
          <a:p>
            <a:pPr algn="just" rtl="1"/>
            <a:r>
              <a:rPr lang="fa-IR" sz="2400" dirty="0" smtClean="0">
                <a:cs typeface="B Zar" panose="00000400000000000000" pitchFamily="2" charset="-78"/>
              </a:rPr>
              <a:t>بدین </a:t>
            </a:r>
            <a:r>
              <a:rPr lang="fa-IR" sz="2400" dirty="0">
                <a:cs typeface="B Zar" panose="00000400000000000000" pitchFamily="2" charset="-78"/>
              </a:rPr>
              <a:t>ترتیب انسان با دعای خالص خداوند، خود را در مسیر شاء هدایت الهی قرار می‌‌دهد.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109</a:t>
            </a:fld>
            <a:endParaRPr lang="en-US" altLang="en-US" dirty="0"/>
          </a:p>
        </p:txBody>
      </p:sp>
    </p:spTree>
    <p:extLst>
      <p:ext uri="{BB962C8B-B14F-4D97-AF65-F5344CB8AC3E}">
        <p14:creationId xmlns:p14="http://schemas.microsoft.com/office/powerpoint/2010/main" val="382588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761754"/>
            <a:ext cx="7391400" cy="563563"/>
          </a:xfrm>
        </p:spPr>
        <p:txBody>
          <a:bodyPr/>
          <a:lstStyle/>
          <a:p>
            <a:pPr eaLnBrk="0" hangingPunct="0"/>
            <a:r>
              <a:rPr lang="fa-IR" altLang="en-US" sz="3200" dirty="0" smtClean="0">
                <a:latin typeface="Verdana" panose="020B0604030504040204" pitchFamily="34" charset="0"/>
                <a:cs typeface="B Zar" panose="00000400000000000000" pitchFamily="2" charset="-78"/>
              </a:rPr>
              <a:t>اراده خدا نسبت به اشیاء</a:t>
            </a:r>
          </a:p>
        </p:txBody>
      </p:sp>
      <p:sp>
        <p:nvSpPr>
          <p:cNvPr id="43011" name="AutoShape 3"/>
          <p:cNvSpPr>
            <a:spLocks noChangeArrowheads="1"/>
          </p:cNvSpPr>
          <p:nvPr/>
        </p:nvSpPr>
        <p:spPr bwMode="auto">
          <a:xfrm>
            <a:off x="55626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3" name="AutoShape 5"/>
          <p:cNvSpPr>
            <a:spLocks noChangeArrowheads="1"/>
          </p:cNvSpPr>
          <p:nvPr/>
        </p:nvSpPr>
        <p:spPr bwMode="auto">
          <a:xfrm>
            <a:off x="1145779" y="3238746"/>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4" name="Text Box 6"/>
          <p:cNvSpPr txBox="1">
            <a:spLocks noChangeArrowheads="1"/>
          </p:cNvSpPr>
          <p:nvPr/>
        </p:nvSpPr>
        <p:spPr bwMode="auto">
          <a:xfrm>
            <a:off x="1201447" y="3681824"/>
            <a:ext cx="20383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b="1" dirty="0">
                <a:cs typeface="B Zar" panose="00000400000000000000" pitchFamily="2" charset="-78"/>
              </a:rPr>
              <a:t>در </a:t>
            </a:r>
            <a:r>
              <a:rPr lang="fa-IR" sz="2000" b="1" dirty="0" smtClean="0">
                <a:cs typeface="B Zar" panose="00000400000000000000" pitchFamily="2" charset="-78"/>
              </a:rPr>
              <a:t>کافر</a:t>
            </a:r>
          </a:p>
          <a:p>
            <a:pPr algn="ctr" eaLnBrk="0" hangingPunct="0"/>
            <a:endParaRPr lang="fa-IR" sz="2000" b="1" dirty="0" smtClean="0">
              <a:cs typeface="B Zar" panose="00000400000000000000" pitchFamily="2" charset="-78"/>
            </a:endParaRPr>
          </a:p>
          <a:p>
            <a:pPr algn="ctr" eaLnBrk="0" hangingPunct="0"/>
            <a:r>
              <a:rPr lang="fa-IR" sz="2000" dirty="0" smtClean="0">
                <a:cs typeface="B Zar" panose="00000400000000000000" pitchFamily="2" charset="-78"/>
              </a:rPr>
              <a:t> </a:t>
            </a:r>
            <a:r>
              <a:rPr lang="fa-IR" sz="2000" dirty="0">
                <a:cs typeface="B Zar" panose="00000400000000000000" pitchFamily="2" charset="-78"/>
              </a:rPr>
              <a:t>سبب انجام شرور و اراده ثواب و حیات دنیا و وضعیت عاجل می‌گردد</a:t>
            </a:r>
            <a:endParaRPr lang="en-US" altLang="en-US" sz="2000" dirty="0">
              <a:solidFill>
                <a:srgbClr val="000000"/>
              </a:solidFill>
              <a:cs typeface="B Zar" panose="00000400000000000000" pitchFamily="2" charset="-78"/>
            </a:endParaRPr>
          </a:p>
        </p:txBody>
      </p:sp>
      <p:sp>
        <p:nvSpPr>
          <p:cNvPr id="43016" name="Freeform 8"/>
          <p:cNvSpPr>
            <a:spLocks/>
          </p:cNvSpPr>
          <p:nvPr/>
        </p:nvSpPr>
        <p:spPr bwMode="gray">
          <a:xfrm>
            <a:off x="3222625" y="31797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sp>
        <p:nvSpPr>
          <p:cNvPr id="43017" name="AutoShape 9"/>
          <p:cNvSpPr>
            <a:spLocks noChangeAspect="1" noChangeArrowheads="1" noTextEdit="1"/>
          </p:cNvSpPr>
          <p:nvPr/>
        </p:nvSpPr>
        <p:spPr bwMode="gray">
          <a:xfrm flipH="1">
            <a:off x="4944796" y="32019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3018" name="Freeform 10"/>
          <p:cNvSpPr>
            <a:spLocks/>
          </p:cNvSpPr>
          <p:nvPr/>
        </p:nvSpPr>
        <p:spPr bwMode="gray">
          <a:xfrm flipH="1">
            <a:off x="4875213" y="31797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grpSp>
        <p:nvGrpSpPr>
          <p:cNvPr id="43019" name="Group 11"/>
          <p:cNvGrpSpPr>
            <a:grpSpLocks/>
          </p:cNvGrpSpPr>
          <p:nvPr/>
        </p:nvGrpSpPr>
        <p:grpSpPr bwMode="auto">
          <a:xfrm>
            <a:off x="3048000" y="1552575"/>
            <a:ext cx="2998788" cy="1601788"/>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2" name="Rectangle 1"/>
          <p:cNvSpPr/>
          <p:nvPr/>
        </p:nvSpPr>
        <p:spPr>
          <a:xfrm>
            <a:off x="2243855" y="1748322"/>
            <a:ext cx="4572000" cy="954107"/>
          </a:xfrm>
          <a:prstGeom prst="rect">
            <a:avLst/>
          </a:prstGeom>
        </p:spPr>
        <p:txBody>
          <a:bodyPr>
            <a:spAutoFit/>
          </a:bodyPr>
          <a:lstStyle/>
          <a:p>
            <a:pPr algn="ctr" eaLnBrk="0" hangingPunct="0"/>
            <a:r>
              <a:rPr lang="fa-IR" altLang="en-US" sz="2800" dirty="0" smtClean="0">
                <a:latin typeface="Verdana" panose="020B0604030504040204" pitchFamily="34" charset="0"/>
                <a:cs typeface="B Zar" panose="00000400000000000000" pitchFamily="2" charset="-78"/>
              </a:rPr>
              <a:t>مثل اراده </a:t>
            </a:r>
          </a:p>
          <a:p>
            <a:pPr algn="ctr" eaLnBrk="0" hangingPunct="0"/>
            <a:r>
              <a:rPr lang="fa-IR" altLang="en-US" sz="2800" dirty="0" smtClean="0">
                <a:latin typeface="Verdana" panose="020B0604030504040204" pitchFamily="34" charset="0"/>
                <a:cs typeface="B Zar" panose="00000400000000000000" pitchFamily="2" charset="-78"/>
              </a:rPr>
              <a:t>خداوند </a:t>
            </a:r>
          </a:p>
        </p:txBody>
      </p:sp>
      <p:sp>
        <p:nvSpPr>
          <p:cNvPr id="3" name="Rectangle 2"/>
          <p:cNvSpPr/>
          <p:nvPr/>
        </p:nvSpPr>
        <p:spPr>
          <a:xfrm>
            <a:off x="5815333" y="3441250"/>
            <a:ext cx="1780534" cy="2554545"/>
          </a:xfrm>
          <a:prstGeom prst="rect">
            <a:avLst/>
          </a:prstGeom>
        </p:spPr>
        <p:txBody>
          <a:bodyPr wrap="square">
            <a:spAutoFit/>
          </a:bodyPr>
          <a:lstStyle/>
          <a:p>
            <a:pPr algn="ctr" rtl="1"/>
            <a:r>
              <a:rPr lang="fa-IR" sz="2000" b="1" dirty="0" smtClean="0">
                <a:effectLst/>
                <a:latin typeface="W_lotus"/>
                <a:ea typeface="Calibri" panose="020F0502020204030204" pitchFamily="34" charset="0"/>
                <a:cs typeface="B Zar" panose="00000400000000000000" pitchFamily="2" charset="-78"/>
              </a:rPr>
              <a:t>در مومن</a:t>
            </a:r>
          </a:p>
          <a:p>
            <a:pPr algn="ctr" rtl="1"/>
            <a:r>
              <a:rPr lang="fa-IR" sz="2000" b="1" dirty="0" smtClean="0">
                <a:effectLst/>
                <a:latin typeface="W_lotus"/>
                <a:ea typeface="Calibri" panose="020F0502020204030204" pitchFamily="34" charset="0"/>
                <a:cs typeface="B Zar" panose="00000400000000000000" pitchFamily="2" charset="-78"/>
              </a:rPr>
              <a:t> </a:t>
            </a:r>
          </a:p>
          <a:p>
            <a:pPr algn="ctr" rtl="1"/>
            <a:r>
              <a:rPr lang="fa-IR" sz="2000" dirty="0" smtClean="0">
                <a:effectLst/>
                <a:latin typeface="W_lotus"/>
                <a:ea typeface="Calibri" panose="020F0502020204030204" pitchFamily="34" charset="0"/>
                <a:cs typeface="B Zar" panose="00000400000000000000" pitchFamily="2" charset="-78"/>
              </a:rPr>
              <a:t>به فعل خیرات و گسترش حسنات می‌انجامد و اراده او نسبت به آخرت و امور آخرتی تعلق می‌گیرد </a:t>
            </a:r>
            <a:endParaRPr lang="en-US" sz="2000"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a:t>
            </a:fld>
            <a:endParaRPr lang="en-US" altLang="en-US" dirty="0"/>
          </a:p>
        </p:txBody>
      </p:sp>
    </p:spTree>
    <p:extLst>
      <p:ext uri="{BB962C8B-B14F-4D97-AF65-F5344CB8AC3E}">
        <p14:creationId xmlns:p14="http://schemas.microsoft.com/office/powerpoint/2010/main" val="25794399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altLang="en-US" sz="3200" dirty="0">
                <a:cs typeface="B Zar" panose="00000400000000000000" pitchFamily="2" charset="-78"/>
              </a:rPr>
              <a:t>4. </a:t>
            </a:r>
            <a:r>
              <a:rPr lang="fa-IR" sz="3200" dirty="0">
                <a:cs typeface="B Zar" panose="00000400000000000000" pitchFamily="2" charset="-78"/>
              </a:rPr>
              <a:t>دعا هم‌سو </a:t>
            </a:r>
            <a:r>
              <a:rPr lang="fa-IR" sz="3200" dirty="0" smtClean="0">
                <a:cs typeface="B Zar" panose="00000400000000000000" pitchFamily="2" charset="-78"/>
              </a:rPr>
              <a:t>سازانسان </a:t>
            </a:r>
            <a:r>
              <a:rPr lang="fa-IR" sz="3200" dirty="0">
                <a:cs typeface="B Zar" panose="00000400000000000000" pitchFamily="2" charset="-78"/>
              </a:rPr>
              <a:t>با شاء </a:t>
            </a:r>
            <a:r>
              <a:rPr lang="fa-IR" sz="3200" dirty="0" smtClean="0">
                <a:cs typeface="B Zar" panose="00000400000000000000" pitchFamily="2" charset="-78"/>
              </a:rPr>
              <a:t>خداوند</a:t>
            </a:r>
            <a:endParaRPr lang="en-US" sz="3200"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دعا به معنای طلب کردن و خواستن چیزی است که بر اساس پاسخ به نیازی از مخلوق صادر می‌شود به همین دلیل به معنای خواندن کسی برای رفع نیاز نیز  آمده است. </a:t>
            </a:r>
            <a:endParaRPr lang="en-US" sz="2400" dirty="0">
              <a:cs typeface="B Zar" panose="00000400000000000000" pitchFamily="2" charset="-78"/>
            </a:endParaRPr>
          </a:p>
          <a:p>
            <a:pPr algn="just" rtl="1"/>
            <a:r>
              <a:rPr lang="fa-IR" sz="2400" dirty="0">
                <a:cs typeface="B Zar" panose="00000400000000000000" pitchFamily="2" charset="-78"/>
              </a:rPr>
              <a:t>دعا از ویژگی‌های ذاتی هر مخلوقی است که در انسان موجب سوگیری او نسبت به رحمت و هدایت و نیز ضلالت و محرومیت از رحمت می‌شود.</a:t>
            </a:r>
            <a:endParaRPr lang="en-US" sz="2400" dirty="0">
              <a:cs typeface="B Zar" panose="00000400000000000000" pitchFamily="2" charset="-78"/>
            </a:endParaRPr>
          </a:p>
          <a:p>
            <a:pPr marL="0" indent="0" algn="just" rtl="1">
              <a:buNone/>
            </a:pPr>
            <a:r>
              <a:rPr lang="fa-IR" sz="2400" dirty="0" smtClean="0">
                <a:cs typeface="B Zar" panose="00000400000000000000" pitchFamily="2" charset="-78"/>
              </a:rPr>
              <a:t>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110</a:t>
            </a:fld>
            <a:endParaRPr lang="en-US" altLang="en-US" dirty="0"/>
          </a:p>
        </p:txBody>
      </p:sp>
    </p:spTree>
    <p:extLst>
      <p:ext uri="{BB962C8B-B14F-4D97-AF65-F5344CB8AC3E}">
        <p14:creationId xmlns:p14="http://schemas.microsoft.com/office/powerpoint/2010/main" val="18801392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دو وضعیت انسان نسبت به دعا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smtClean="0">
                <a:cs typeface="B Zar" panose="00000400000000000000" pitchFamily="2" charset="-78"/>
              </a:rPr>
              <a:t>هر انسانی در هیچ حالتی از دعا خالی نیست و در هر حالتی که باشد در یکی از دو وضعیت زیر قرار دارد:</a:t>
            </a:r>
            <a:endParaRPr lang="en-US" sz="2400" dirty="0" smtClean="0">
              <a:cs typeface="B Zar" panose="00000400000000000000" pitchFamily="2" charset="-78"/>
            </a:endParaRPr>
          </a:p>
          <a:p>
            <a:pPr algn="just" rtl="1"/>
            <a:r>
              <a:rPr lang="fa-IR" sz="2400" dirty="0" smtClean="0">
                <a:cs typeface="B Zar" panose="00000400000000000000" pitchFamily="2" charset="-78"/>
              </a:rPr>
              <a:t>وضعیت اول:‌ دعای خالصانه از خدا</a:t>
            </a:r>
            <a:endParaRPr lang="en-US" sz="2400" dirty="0" smtClean="0">
              <a:cs typeface="B Zar" panose="00000400000000000000" pitchFamily="2" charset="-78"/>
            </a:endParaRPr>
          </a:p>
          <a:p>
            <a:pPr algn="just" rtl="1"/>
            <a:r>
              <a:rPr lang="fa-IR" sz="2400" dirty="0" smtClean="0">
                <a:cs typeface="B Zar" panose="00000400000000000000" pitchFamily="2" charset="-78"/>
              </a:rPr>
              <a:t>وضعیت دوم: دعای از غیر خدا و یا دعای ناحالص از خدا</a:t>
            </a:r>
            <a:endParaRPr lang="en-US" sz="2400" dirty="0" smtClean="0">
              <a:cs typeface="B Zar" panose="00000400000000000000" pitchFamily="2" charset="-78"/>
            </a:endParaRPr>
          </a:p>
          <a:p>
            <a:pPr algn="just" rtl="1"/>
            <a:r>
              <a:rPr lang="fa-IR" sz="2400" dirty="0" smtClean="0">
                <a:cs typeface="B Zar" panose="00000400000000000000" pitchFamily="2" charset="-78"/>
              </a:rPr>
              <a:t>به وضعیت دعای خالصانه از خدا،‌ «عبودیت خالصانه» گفته می‌شود. و کسی که از دعای خالص محروم باشد به  «عبودیت  غیر خدا» رو آورده است. </a:t>
            </a:r>
            <a:endParaRPr lang="en-US" sz="2400" dirty="0" smtClean="0">
              <a:cs typeface="B Zar" panose="00000400000000000000" pitchFamily="2" charset="-78"/>
            </a:endParaRPr>
          </a:p>
          <a:p>
            <a:pPr algn="just" rtl="1"/>
            <a:r>
              <a:rPr lang="fa-IR" sz="2400" dirty="0" smtClean="0">
                <a:cs typeface="B Zar" panose="00000400000000000000" pitchFamily="2" charset="-78"/>
              </a:rPr>
              <a:t>عبودیت و دعا دو وجه از یک حقیقت‌اند. در عبودیت حرف‌شنوی و اطاعات از اوامر و نواهی مورد نظر است و در دعا اظهار نیاز و فقر و خواندن و رو کردن مورد نظر است که هر دو لازم و ملزوم هم هستند</a:t>
            </a:r>
            <a:endParaRPr lang="en-US" sz="2400"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111</a:t>
            </a:fld>
            <a:endParaRPr lang="en-US" altLang="en-US" dirty="0"/>
          </a:p>
        </p:txBody>
      </p:sp>
    </p:spTree>
    <p:extLst>
      <p:ext uri="{BB962C8B-B14F-4D97-AF65-F5344CB8AC3E}">
        <p14:creationId xmlns:p14="http://schemas.microsoft.com/office/powerpoint/2010/main" val="40059795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112</a:t>
            </a:fld>
            <a:endParaRPr lang="en-US" alt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685800" y="1828800"/>
            <a:ext cx="7336026" cy="4181889"/>
          </a:xfrm>
          <a:prstGeom prst="rect">
            <a:avLst/>
          </a:prstGeom>
        </p:spPr>
      </p:pic>
    </p:spTree>
    <p:extLst>
      <p:ext uri="{BB962C8B-B14F-4D97-AF65-F5344CB8AC3E}">
        <p14:creationId xmlns:p14="http://schemas.microsoft.com/office/powerpoint/2010/main" val="9735727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ویژگی های دعای ناخالص</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با توجه به اینکه انسان نمی‌‌تواند از مملکت خداوند خارج شود به طور حتم بخشی از دعایش به درگاه خداوند خواهد بود و به همان نسبت نیز اثراتی از افعال خود مشاهده می‌کند</a:t>
            </a:r>
            <a:r>
              <a:rPr lang="fa-IR" sz="2400" dirty="0" smtClean="0">
                <a:cs typeface="B Zar" panose="00000400000000000000" pitchFamily="2" charset="-78"/>
              </a:rPr>
              <a:t>. </a:t>
            </a:r>
          </a:p>
          <a:p>
            <a:pPr algn="just" rtl="1"/>
            <a:r>
              <a:rPr lang="fa-IR" sz="2400" dirty="0" smtClean="0">
                <a:cs typeface="B Zar" panose="00000400000000000000" pitchFamily="2" charset="-78"/>
              </a:rPr>
              <a:t> </a:t>
            </a:r>
            <a:r>
              <a:rPr lang="fa-IR" sz="2400" dirty="0">
                <a:cs typeface="B Zar" panose="00000400000000000000" pitchFamily="2" charset="-78"/>
              </a:rPr>
              <a:t>در این صورت می‌توان همه آثاری که از افعال دیده می‌شود را جلوه‌های حق دانست زیرا غیر حق در عالم هیچ ظهوری ندارد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افعالی از انسان که جنبه منفی و سوء دارد و ظلم و تعدی به دیگری است نیز به واسطه فعلی که جلوه حق است بروز می‌یابد</a:t>
            </a:r>
            <a:r>
              <a:rPr lang="fa-IR" sz="2400" dirty="0" smtClean="0">
                <a:cs typeface="B Zar" panose="00000400000000000000" pitchFamily="2" charset="-78"/>
              </a:rPr>
              <a:t>.</a:t>
            </a: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113</a:t>
            </a:fld>
            <a:endParaRPr lang="en-US" altLang="en-US" dirty="0"/>
          </a:p>
        </p:txBody>
      </p:sp>
    </p:spTree>
    <p:extLst>
      <p:ext uri="{BB962C8B-B14F-4D97-AF65-F5344CB8AC3E}">
        <p14:creationId xmlns:p14="http://schemas.microsoft.com/office/powerpoint/2010/main" val="7344368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114</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457200" y="2209800"/>
            <a:ext cx="8211911" cy="3381375"/>
          </a:xfrm>
          <a:prstGeom prst="rect">
            <a:avLst/>
          </a:prstGeom>
        </p:spPr>
      </p:pic>
    </p:spTree>
    <p:extLst>
      <p:ext uri="{BB962C8B-B14F-4D97-AF65-F5344CB8AC3E}">
        <p14:creationId xmlns:p14="http://schemas.microsoft.com/office/powerpoint/2010/main" val="40899194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cs typeface="B Zar" panose="00000400000000000000" pitchFamily="2" charset="-78"/>
              </a:rPr>
              <a:t>چند مطلب از كليات معارف </a:t>
            </a:r>
            <a:r>
              <a:rPr lang="fa-IR" sz="2400" dirty="0" smtClean="0">
                <a:cs typeface="B Zar" panose="00000400000000000000" pitchFamily="2" charset="-78"/>
              </a:rPr>
              <a:t>الهى بر اساس آیه 17 سوره رعد</a:t>
            </a:r>
            <a:endParaRPr lang="en-US" sz="2400" dirty="0">
              <a:cs typeface="B Zar" panose="00000400000000000000" pitchFamily="2" charset="-78"/>
            </a:endParaRPr>
          </a:p>
        </p:txBody>
      </p:sp>
      <p:sp>
        <p:nvSpPr>
          <p:cNvPr id="3" name="Content Placeholder 2"/>
          <p:cNvSpPr>
            <a:spLocks noGrp="1"/>
          </p:cNvSpPr>
          <p:nvPr>
            <p:ph idx="1"/>
          </p:nvPr>
        </p:nvSpPr>
        <p:spPr/>
        <p:txBody>
          <a:bodyPr/>
          <a:lstStyle/>
          <a:p>
            <a:pPr marL="457200" indent="-457200" algn="just" rtl="1">
              <a:buFont typeface="+mj-lt"/>
              <a:buAutoNum type="arabicPeriod"/>
            </a:pPr>
            <a:r>
              <a:rPr lang="fa-IR" sz="2000" dirty="0">
                <a:cs typeface="B Zar" panose="00000400000000000000" pitchFamily="2" charset="-78"/>
              </a:rPr>
              <a:t>وجودى كه از ناحيه خداى تعالى به موجودات افاضه مى‏شود در حقيقت مانند بارانى كه از آسمان به زمين نازل مى‏شود رحمتى است كه از ناحيه خداوند به موجودات افاضه مى‏گردد. در اصل از هر صورت و محدوديت و اندازه خالى مى‏باشد، و از ناحيه خود موجودات است كه محدود به حدود و داراى اندازه مى‏شوند، مانند آب باران كه اگر داراى قدر معين و شكلى معين مى‏شود بخاطر آب‏گيرهاى مختلف است، كه هر كدام قالب يك اندازه معين و شكلى معين است، موجودات عالم هر كدام به مقدار ظرفيت و قابليت و استعداد خود، وجود را كه عطيه‏ايست الهى مى‏گيرند</a:t>
            </a:r>
            <a:r>
              <a:rPr lang="fa-IR" sz="2000" dirty="0" smtClean="0">
                <a:cs typeface="B Zar" panose="00000400000000000000" pitchFamily="2" charset="-78"/>
              </a:rPr>
              <a:t>.</a:t>
            </a:r>
          </a:p>
          <a:p>
            <a:pPr marL="457200" indent="-457200" algn="just" rtl="1">
              <a:buFont typeface="+mj-lt"/>
              <a:buAutoNum type="arabicPeriod"/>
            </a:pPr>
            <a:r>
              <a:rPr lang="fa-IR" sz="2000" dirty="0">
                <a:cs typeface="B Zar" panose="00000400000000000000" pitchFamily="2" charset="-78"/>
              </a:rPr>
              <a:t>متفرق شدن اين رحمت آسمانى در مسيل‏هاى عالم، و به قالب درآمدنش در آن قالب‏هاى مختلف، بدون كثافات صورت نخواهد گرفت و خواه ناخواه فضولاتى بر بالاى آنها خواهد نشست، چيزى كه هست آن فضولات باطل و از بين رفتنى است، بخلاف خود رحمت نازله، كه حق است، يعنى بقاء و ثبوت دارد، اينجاست كه تمامى موجودات بدو قسم تقسيم مى‏شوند: يكى حق يعنى ثابت و باقى، و ديگرى باطل يعنى زائل و بى‏دوام. آنچه حق است از ناحيه خداست، ولى آنچه باطل است مستند به او نيست، هر چند كه‏ به اذن او موجود مى‏</a:t>
            </a:r>
            <a:r>
              <a:rPr lang="fa-IR" sz="2000" dirty="0" smtClean="0">
                <a:cs typeface="B Zar" panose="00000400000000000000" pitchFamily="2" charset="-78"/>
              </a:rPr>
              <a:t>شود.</a:t>
            </a:r>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115</a:t>
            </a:fld>
            <a:endParaRPr lang="en-US" altLang="en-US" dirty="0"/>
          </a:p>
        </p:txBody>
      </p:sp>
    </p:spTree>
    <p:extLst>
      <p:ext uri="{BB962C8B-B14F-4D97-AF65-F5344CB8AC3E}">
        <p14:creationId xmlns:p14="http://schemas.microsoft.com/office/powerpoint/2010/main" val="37091791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fa-IR" sz="2000" dirty="0" smtClean="0">
                <a:cs typeface="B Zar" panose="00000400000000000000" pitchFamily="2" charset="-78"/>
              </a:rPr>
              <a:t>3. از </a:t>
            </a:r>
            <a:r>
              <a:rPr lang="fa-IR" sz="2000" dirty="0">
                <a:cs typeface="B Zar" panose="00000400000000000000" pitchFamily="2" charset="-78"/>
              </a:rPr>
              <a:t>احكام حق يكى اين است كه با حق ديگر معارضه نمى‏كند، و مزاحم آن نمى‏شود، بلكه هر حقى ساير حقها را در طريق رسيدن به كمالشان كمك نموده و سود مى‏بخشد، و آنها را به سوى سعادتشان سوق مى‏دهد، اين نكته از آيه مورد بحث بخوبى استفاده مى‏شود، زيرا بقاء و مكث را معلق بحق نموده كه مردم را سود مى‏بخشد و اينكه گفتيم هيچ حقى معارض و مزاحم حق ديگر نيست مقصودمان نفى تعارض در بين موجودات اين عالم نيست، چه عالم مشهود ما عالم تنازع و تزاحم است، آتشش را آبى خاموش، و آبش را آتشى فانى و زمينش خوراك گياهان و گياهش طعمه حيوانات و حيواناتش صيد يكديگرند، و دوباره زمينش همه را در خود فرو مى‏برد. بلكه مرادمان اين است كه همين موجودات در عين افتراس يكديگر، در تحصيل اغراض الهى يك‏دل و يك جهتند و هر كدام براى رسيدن به غرض نوعى خود از ديگران استمداد مى‏كنند، مثل آنها مثل تيشه و چوب است براى نجار، كه در عين تزاحم و تعارضشان در خدمت كردن به نجار و تحصيل غرض او كه همان‏ ساختن درب و پنجره باشد يكديگر را كمك مى‏كنند، و مثل دو كفه ترازو است كه در عين ناسازگارى با هم در سنجيدن كالا مطيع صاحب خويشند. به خلاف باطل كه معارض غرض حق است، و همه سعيش آنست كه كوشش حق را بى‏ثمر كند و بدون هيچ اصلاحى افساد، و بدون هيچ نفعى ضرر برساند.</a:t>
            </a:r>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116</a:t>
            </a:fld>
            <a:endParaRPr lang="en-US" altLang="en-US" dirty="0"/>
          </a:p>
        </p:txBody>
      </p:sp>
    </p:spTree>
    <p:extLst>
      <p:ext uri="{BB962C8B-B14F-4D97-AF65-F5344CB8AC3E}">
        <p14:creationId xmlns:p14="http://schemas.microsoft.com/office/powerpoint/2010/main" val="22713929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2-4. </a:t>
            </a:r>
            <a:r>
              <a:rPr lang="fa-IR" sz="3200" dirty="0">
                <a:cs typeface="B Zar" panose="00000400000000000000" pitchFamily="2" charset="-78"/>
              </a:rPr>
              <a:t>ویژگی دعای خالصانه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دعا و طلب خالصانه دعایی است که صرفا متوجه پروردگار است و او به عنوان علیم به هر چیزی و قدیر بر هر چیزی تکیه‌گاه فرد شمرده می‌شود. </a:t>
            </a:r>
            <a:r>
              <a:rPr lang="fa-IR" sz="2400" dirty="0" smtClean="0">
                <a:cs typeface="B Zar" panose="00000400000000000000" pitchFamily="2" charset="-78"/>
              </a:rPr>
              <a:t> </a:t>
            </a:r>
          </a:p>
          <a:p>
            <a:pPr algn="just" rtl="1"/>
            <a:r>
              <a:rPr lang="fa-IR" sz="2400" dirty="0" smtClean="0">
                <a:cs typeface="B Zar" panose="00000400000000000000" pitchFamily="2" charset="-78"/>
              </a:rPr>
              <a:t>چنین </a:t>
            </a:r>
            <a:r>
              <a:rPr lang="fa-IR" sz="2400" dirty="0">
                <a:cs typeface="B Zar" panose="00000400000000000000" pitchFamily="2" charset="-78"/>
              </a:rPr>
              <a:t>طلبی می‌تواند با هر فعلی همراه شود و به هر شکلی متناسب با شرایط و موقعیت‌ها بروز یابد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بنابراین همه افعال فرد را می‌تواند در برداشته و زبان صدق همه افعال باشد. در این صورت هر فعلی که از فرد بروز می‌یابد را به دعایی خالصانه تبدیل می‌کند.</a:t>
            </a:r>
            <a:endParaRPr lang="en-US" sz="2400" dirty="0">
              <a:cs typeface="B Zar" panose="00000400000000000000" pitchFamily="2" charset="-78"/>
            </a:endParaRPr>
          </a:p>
          <a:p>
            <a:pPr algn="just" rtl="1"/>
            <a:r>
              <a:rPr lang="fa-IR" sz="2400" dirty="0">
                <a:cs typeface="B Zar" panose="00000400000000000000" pitchFamily="2" charset="-78"/>
              </a:rPr>
              <a:t>داشتن توجه قلبی به خداوند و مراقبت همیشگی در این زمینه و توجه به فقر و ناتوانی ذاتی و نیاز به هدایت در هر زمینه می‌تواند جهت‌گیری کلی زندگی انسان را در جهت خداوند تنظیم کند. </a:t>
            </a:r>
            <a:endParaRPr lang="fa-IR" sz="2400" dirty="0" smtClean="0">
              <a:cs typeface="B Zar" panose="00000400000000000000" pitchFamily="2" charset="-78"/>
            </a:endParaRPr>
          </a:p>
          <a:p>
            <a:pPr algn="just" rtl="1"/>
            <a:r>
              <a:rPr lang="fa-IR" sz="2400" dirty="0" smtClean="0">
                <a:cs typeface="B Zar" panose="00000400000000000000" pitchFamily="2" charset="-78"/>
              </a:rPr>
              <a:t>در </a:t>
            </a:r>
            <a:r>
              <a:rPr lang="fa-IR" sz="2400" dirty="0">
                <a:cs typeface="B Zar" panose="00000400000000000000" pitchFamily="2" charset="-78"/>
              </a:rPr>
              <a:t>این صورت فرد دارای دعایی دائم و همیشگی خواهد بود و روح دعا در افعال او انعکاس می‌یابد.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117</a:t>
            </a:fld>
            <a:endParaRPr lang="en-US" altLang="en-US" dirty="0"/>
          </a:p>
        </p:txBody>
      </p:sp>
    </p:spTree>
    <p:extLst>
      <p:ext uri="{BB962C8B-B14F-4D97-AF65-F5344CB8AC3E}">
        <p14:creationId xmlns:p14="http://schemas.microsoft.com/office/powerpoint/2010/main" val="22688350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ویژگی افعال ناشی از دعای خالصانه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marL="457200" lvl="0" indent="-457200" algn="just" rtl="1">
              <a:buFont typeface="+mj-lt"/>
              <a:buAutoNum type="arabicParenR"/>
            </a:pPr>
            <a:r>
              <a:rPr lang="fa-IR" sz="2400" dirty="0">
                <a:cs typeface="B Zar" panose="00000400000000000000" pitchFamily="2" charset="-78"/>
              </a:rPr>
              <a:t>افعالی خالی از ظلم خواهد داشت. زیرا ظلم کردن در اثر بی‌توجهی به خداوند اتفاق می‌افتد.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افعال او نازل‌کننده رحمت است و بنابراین دارای اثر و خاصیت رشددهنده می‌باشد و در آن نشانه‌های رحمت و عطوفت وجود دارد.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افعال هم خود صلاحیت بروز دارند و هم موجب اصلاح بقیه بروزها می‌شوند.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افعال دارای جلوه حُسن هستند. </a:t>
            </a:r>
            <a:endParaRPr lang="en-US" sz="2400" dirty="0">
              <a:cs typeface="B Zar" panose="00000400000000000000" pitchFamily="2" charset="-78"/>
            </a:endParaRPr>
          </a:p>
          <a:p>
            <a:pPr marL="457200" indent="-457200" algn="just">
              <a:buFont typeface="+mj-lt"/>
              <a:buAutoNum type="arabicParenR"/>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118</a:t>
            </a:fld>
            <a:endParaRPr lang="en-US" altLang="en-US" dirty="0"/>
          </a:p>
        </p:txBody>
      </p:sp>
    </p:spTree>
    <p:extLst>
      <p:ext uri="{BB962C8B-B14F-4D97-AF65-F5344CB8AC3E}">
        <p14:creationId xmlns:p14="http://schemas.microsoft.com/office/powerpoint/2010/main" val="1579459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119</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2133600"/>
            <a:ext cx="8812658" cy="3581400"/>
          </a:xfrm>
          <a:prstGeom prst="rect">
            <a:avLst/>
          </a:prstGeom>
        </p:spPr>
      </p:pic>
    </p:spTree>
    <p:extLst>
      <p:ext uri="{BB962C8B-B14F-4D97-AF65-F5344CB8AC3E}">
        <p14:creationId xmlns:p14="http://schemas.microsoft.com/office/powerpoint/2010/main" val="424804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761754"/>
            <a:ext cx="7391400" cy="563563"/>
          </a:xfrm>
        </p:spPr>
        <p:txBody>
          <a:bodyPr/>
          <a:lstStyle/>
          <a:p>
            <a:pPr eaLnBrk="0" hangingPunct="0"/>
            <a:r>
              <a:rPr lang="fa-IR" sz="2400" dirty="0">
                <a:cs typeface="B Zar" panose="00000400000000000000" pitchFamily="2" charset="-78"/>
              </a:rPr>
              <a:t>مَثل امر خدا </a:t>
            </a:r>
            <a:r>
              <a:rPr lang="fa-IR" sz="2400" dirty="0" smtClean="0">
                <a:cs typeface="B Zar" panose="00000400000000000000" pitchFamily="2" charset="-78"/>
              </a:rPr>
              <a:t>همان </a:t>
            </a:r>
            <a:r>
              <a:rPr lang="fa-IR" sz="2400" dirty="0">
                <a:cs typeface="B Zar" panose="00000400000000000000" pitchFamily="2" charset="-78"/>
              </a:rPr>
              <a:t>اراده </a:t>
            </a:r>
            <a:r>
              <a:rPr lang="fa-IR" sz="2400" dirty="0" smtClean="0">
                <a:cs typeface="B Zar" panose="00000400000000000000" pitchFamily="2" charset="-78"/>
              </a:rPr>
              <a:t>او </a:t>
            </a:r>
            <a:r>
              <a:rPr lang="fa-IR" sz="2400" dirty="0">
                <a:cs typeface="B Zar" panose="00000400000000000000" pitchFamily="2" charset="-78"/>
              </a:rPr>
              <a:t>و تعیین‌کننده شأن و حال موجودات و هدایت آنها</a:t>
            </a:r>
            <a:endParaRPr lang="en-US" altLang="en-US" sz="2400" dirty="0">
              <a:latin typeface="Verdana" panose="020B0604030504040204" pitchFamily="34" charset="0"/>
              <a:cs typeface="B Zar" panose="00000400000000000000" pitchFamily="2" charset="-78"/>
            </a:endParaRPr>
          </a:p>
        </p:txBody>
      </p:sp>
      <p:sp>
        <p:nvSpPr>
          <p:cNvPr id="43011" name="AutoShape 3"/>
          <p:cNvSpPr>
            <a:spLocks noChangeArrowheads="1"/>
          </p:cNvSpPr>
          <p:nvPr/>
        </p:nvSpPr>
        <p:spPr bwMode="auto">
          <a:xfrm>
            <a:off x="55626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2" name="Text Box 4"/>
          <p:cNvSpPr txBox="1">
            <a:spLocks noChangeArrowheads="1"/>
          </p:cNvSpPr>
          <p:nvPr/>
        </p:nvSpPr>
        <p:spPr bwMode="auto">
          <a:xfrm>
            <a:off x="5715000" y="3471863"/>
            <a:ext cx="2057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altLang="en-US" sz="2000" b="1" dirty="0">
                <a:solidFill>
                  <a:srgbClr val="000000"/>
                </a:solidFill>
                <a:cs typeface="B Zar" panose="00000400000000000000" pitchFamily="2" charset="-78"/>
              </a:rPr>
              <a:t>در </a:t>
            </a:r>
            <a:r>
              <a:rPr lang="fa-IR" altLang="en-US" sz="2000" b="1" dirty="0" smtClean="0">
                <a:solidFill>
                  <a:srgbClr val="000000"/>
                </a:solidFill>
                <a:cs typeface="B Zar" panose="00000400000000000000" pitchFamily="2" charset="-78"/>
              </a:rPr>
              <a:t>مومن</a:t>
            </a:r>
          </a:p>
          <a:p>
            <a:pPr algn="ctr" eaLnBrk="0" hangingPunct="0"/>
            <a:endParaRPr lang="fa-IR" altLang="en-US" sz="2000" b="1" dirty="0">
              <a:solidFill>
                <a:srgbClr val="000000"/>
              </a:solidFill>
              <a:cs typeface="B Zar" panose="00000400000000000000" pitchFamily="2" charset="-78"/>
            </a:endParaRPr>
          </a:p>
          <a:p>
            <a:pPr algn="ctr" eaLnBrk="0" hangingPunct="0"/>
            <a:r>
              <a:rPr lang="fa-IR" sz="2000" dirty="0" smtClean="0">
                <a:cs typeface="B Zar" panose="00000400000000000000" pitchFamily="2" charset="-78"/>
              </a:rPr>
              <a:t>عاملی برای توجه به حقایق قرب خداوند نورانی شدن  حال و روز او را به واسطه نزول امر</a:t>
            </a:r>
            <a:endParaRPr lang="en-US" altLang="en-US" sz="1400" dirty="0">
              <a:solidFill>
                <a:srgbClr val="000000"/>
              </a:solidFill>
              <a:cs typeface="B Zar" panose="00000400000000000000" pitchFamily="2" charset="-78"/>
            </a:endParaRPr>
          </a:p>
        </p:txBody>
      </p:sp>
      <p:sp>
        <p:nvSpPr>
          <p:cNvPr id="43013" name="AutoShape 5"/>
          <p:cNvSpPr>
            <a:spLocks noChangeArrowheads="1"/>
          </p:cNvSpPr>
          <p:nvPr/>
        </p:nvSpPr>
        <p:spPr bwMode="auto">
          <a:xfrm>
            <a:off x="11430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4" name="Text Box 6"/>
          <p:cNvSpPr txBox="1">
            <a:spLocks noChangeArrowheads="1"/>
          </p:cNvSpPr>
          <p:nvPr/>
        </p:nvSpPr>
        <p:spPr bwMode="auto">
          <a:xfrm>
            <a:off x="1228458" y="3565894"/>
            <a:ext cx="2038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0" hangingPunct="0"/>
            <a:r>
              <a:rPr lang="fa-IR" altLang="en-US" sz="2400" b="1" dirty="0">
                <a:solidFill>
                  <a:srgbClr val="000000"/>
                </a:solidFill>
                <a:cs typeface="B Zar" panose="00000400000000000000" pitchFamily="2" charset="-78"/>
              </a:rPr>
              <a:t>در </a:t>
            </a:r>
            <a:r>
              <a:rPr lang="fa-IR" altLang="en-US" sz="2400" b="1" dirty="0" smtClean="0">
                <a:solidFill>
                  <a:srgbClr val="000000"/>
                </a:solidFill>
                <a:cs typeface="B Zar" panose="00000400000000000000" pitchFamily="2" charset="-78"/>
              </a:rPr>
              <a:t>کافر</a:t>
            </a:r>
          </a:p>
          <a:p>
            <a:pPr algn="ctr" rtl="1" eaLnBrk="0" hangingPunct="0"/>
            <a:endParaRPr lang="fa-IR" altLang="en-US" sz="2400" b="1" dirty="0">
              <a:solidFill>
                <a:srgbClr val="000000"/>
              </a:solidFill>
              <a:cs typeface="B Zar" panose="00000400000000000000" pitchFamily="2" charset="-78"/>
            </a:endParaRPr>
          </a:p>
          <a:p>
            <a:pPr algn="ctr" eaLnBrk="0" hangingPunct="0"/>
            <a:r>
              <a:rPr lang="fa-IR" sz="2400" dirty="0" smtClean="0">
                <a:cs typeface="B Zar" panose="00000400000000000000" pitchFamily="2" charset="-78"/>
              </a:rPr>
              <a:t>سبب فرورفتن در ظلمات</a:t>
            </a:r>
            <a:endParaRPr lang="en-US" altLang="en-US" sz="2400" dirty="0">
              <a:solidFill>
                <a:srgbClr val="000000"/>
              </a:solidFill>
            </a:endParaRPr>
          </a:p>
        </p:txBody>
      </p:sp>
      <p:sp>
        <p:nvSpPr>
          <p:cNvPr id="43016" name="Freeform 8"/>
          <p:cNvSpPr>
            <a:spLocks/>
          </p:cNvSpPr>
          <p:nvPr/>
        </p:nvSpPr>
        <p:spPr bwMode="gray">
          <a:xfrm>
            <a:off x="3222625" y="31797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sp>
        <p:nvSpPr>
          <p:cNvPr id="43017" name="AutoShape 9"/>
          <p:cNvSpPr>
            <a:spLocks noChangeAspect="1" noChangeArrowheads="1" noTextEdit="1"/>
          </p:cNvSpPr>
          <p:nvPr/>
        </p:nvSpPr>
        <p:spPr bwMode="gray">
          <a:xfrm flipH="1">
            <a:off x="4944796" y="32019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3018" name="Freeform 10"/>
          <p:cNvSpPr>
            <a:spLocks/>
          </p:cNvSpPr>
          <p:nvPr/>
        </p:nvSpPr>
        <p:spPr bwMode="gray">
          <a:xfrm flipH="1">
            <a:off x="4875213" y="31797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grpSp>
        <p:nvGrpSpPr>
          <p:cNvPr id="43019" name="Group 11"/>
          <p:cNvGrpSpPr>
            <a:grpSpLocks/>
          </p:cNvGrpSpPr>
          <p:nvPr/>
        </p:nvGrpSpPr>
        <p:grpSpPr bwMode="auto">
          <a:xfrm>
            <a:off x="3048000" y="1552575"/>
            <a:ext cx="2998788" cy="1601788"/>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2" name="Rectangle 1"/>
          <p:cNvSpPr/>
          <p:nvPr/>
        </p:nvSpPr>
        <p:spPr>
          <a:xfrm>
            <a:off x="2243855" y="1748322"/>
            <a:ext cx="4572000" cy="954107"/>
          </a:xfrm>
          <a:prstGeom prst="rect">
            <a:avLst/>
          </a:prstGeom>
        </p:spPr>
        <p:txBody>
          <a:bodyPr>
            <a:spAutoFit/>
          </a:bodyPr>
          <a:lstStyle/>
          <a:p>
            <a:pPr algn="ctr" eaLnBrk="0" hangingPunct="0"/>
            <a:r>
              <a:rPr lang="fa-IR" altLang="en-US" sz="2800" dirty="0" smtClean="0">
                <a:latin typeface="Verdana" panose="020B0604030504040204" pitchFamily="34" charset="0"/>
                <a:cs typeface="B Zar" panose="00000400000000000000" pitchFamily="2" charset="-78"/>
              </a:rPr>
              <a:t>مثل امر </a:t>
            </a:r>
          </a:p>
          <a:p>
            <a:pPr algn="ctr" eaLnBrk="0" hangingPunct="0"/>
            <a:r>
              <a:rPr lang="fa-IR" altLang="en-US" sz="2800" dirty="0" smtClean="0">
                <a:latin typeface="Verdana" panose="020B0604030504040204" pitchFamily="34" charset="0"/>
                <a:cs typeface="B Zar" panose="00000400000000000000" pitchFamily="2" charset="-78"/>
              </a:rPr>
              <a:t>خداوند </a:t>
            </a:r>
          </a:p>
        </p:txBody>
      </p:sp>
      <p:sp>
        <p:nvSpPr>
          <p:cNvPr id="3" name="Slide Number Placeholder 2"/>
          <p:cNvSpPr>
            <a:spLocks noGrp="1"/>
          </p:cNvSpPr>
          <p:nvPr>
            <p:ph type="sldNum" sz="quarter" idx="12"/>
          </p:nvPr>
        </p:nvSpPr>
        <p:spPr/>
        <p:txBody>
          <a:bodyPr/>
          <a:lstStyle/>
          <a:p>
            <a:fld id="{4E8E823F-AC02-4BD2-A285-A1D88A2A7020}" type="slidenum">
              <a:rPr lang="en-US" altLang="en-US" smtClean="0"/>
              <a:pPr/>
              <a:t>12</a:t>
            </a:fld>
            <a:endParaRPr lang="en-US" altLang="en-US" dirty="0"/>
          </a:p>
        </p:txBody>
      </p:sp>
    </p:spTree>
    <p:extLst>
      <p:ext uri="{BB962C8B-B14F-4D97-AF65-F5344CB8AC3E}">
        <p14:creationId xmlns:p14="http://schemas.microsoft.com/office/powerpoint/2010/main" val="42106719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5. </a:t>
            </a:r>
            <a:r>
              <a:rPr lang="ar-SA" sz="3200" dirty="0">
                <a:cs typeface="B Zar" panose="00000400000000000000" pitchFamily="2" charset="-78"/>
              </a:rPr>
              <a:t>دعا امام افعال </a:t>
            </a:r>
            <a:r>
              <a:rPr lang="ar-SA" sz="3200" dirty="0" smtClean="0">
                <a:cs typeface="B Zar" panose="00000400000000000000" pitchFamily="2" charset="-78"/>
              </a:rPr>
              <a:t>انسان</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دعا به معنای خواندن، طلب و اظهار نیاز فعلی است که در قالب افعال دیگر خود را نشان می‌دهد. </a:t>
            </a:r>
            <a:endParaRPr lang="fa-IR" sz="2400" dirty="0" smtClean="0">
              <a:cs typeface="B Zar" panose="00000400000000000000" pitchFamily="2" charset="-78"/>
            </a:endParaRPr>
          </a:p>
          <a:p>
            <a:pPr algn="just" rtl="1"/>
            <a:r>
              <a:rPr lang="ar-SA" sz="2400" dirty="0" smtClean="0">
                <a:cs typeface="B Zar" panose="00000400000000000000" pitchFamily="2" charset="-78"/>
              </a:rPr>
              <a:t>بدین </a:t>
            </a:r>
            <a:r>
              <a:rPr lang="ar-SA" sz="2400" dirty="0">
                <a:cs typeface="B Zar" panose="00000400000000000000" pitchFamily="2" charset="-78"/>
              </a:rPr>
              <a:t>ترتیب هر کاری که از انسان بروز می‌کند در باطن خود دارای دعایی موحدانه یا مشرکانه است.</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120</a:t>
            </a:fld>
            <a:endParaRPr lang="en-US" altLang="en-US" dirty="0"/>
          </a:p>
        </p:txBody>
      </p:sp>
    </p:spTree>
    <p:extLst>
      <p:ext uri="{BB962C8B-B14F-4D97-AF65-F5344CB8AC3E}">
        <p14:creationId xmlns:p14="http://schemas.microsoft.com/office/powerpoint/2010/main" val="35674298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33400" y="2091519"/>
            <a:ext cx="3810000" cy="3447143"/>
          </a:xfrm>
          <a:prstGeom prst="rect">
            <a:avLst/>
          </a:prstGeom>
        </p:spPr>
      </p:pic>
      <p:sp>
        <p:nvSpPr>
          <p:cNvPr id="4" name="Slide Number Placeholder 3"/>
          <p:cNvSpPr>
            <a:spLocks noGrp="1"/>
          </p:cNvSpPr>
          <p:nvPr>
            <p:ph type="sldNum" sz="quarter" idx="12"/>
          </p:nvPr>
        </p:nvSpPr>
        <p:spPr/>
        <p:txBody>
          <a:bodyPr/>
          <a:lstStyle/>
          <a:p>
            <a:fld id="{4E8E823F-AC02-4BD2-A285-A1D88A2A7020}" type="slidenum">
              <a:rPr lang="en-US" altLang="en-US" smtClean="0"/>
              <a:pPr/>
              <a:t>121</a:t>
            </a:fld>
            <a:endParaRPr lang="en-US" altLang="en-US" dirty="0"/>
          </a:p>
        </p:txBody>
      </p:sp>
      <p:pic>
        <p:nvPicPr>
          <p:cNvPr id="6" name="Picture 5"/>
          <p:cNvPicPr>
            <a:picLocks noChangeAspect="1"/>
          </p:cNvPicPr>
          <p:nvPr/>
        </p:nvPicPr>
        <p:blipFill>
          <a:blip r:embed="rId3"/>
          <a:stretch>
            <a:fillRect/>
          </a:stretch>
        </p:blipFill>
        <p:spPr>
          <a:xfrm>
            <a:off x="4884590" y="2057400"/>
            <a:ext cx="4051913" cy="3657600"/>
          </a:xfrm>
          <a:prstGeom prst="rect">
            <a:avLst/>
          </a:prstGeom>
        </p:spPr>
      </p:pic>
    </p:spTree>
    <p:extLst>
      <p:ext uri="{BB962C8B-B14F-4D97-AF65-F5344CB8AC3E}">
        <p14:creationId xmlns:p14="http://schemas.microsoft.com/office/powerpoint/2010/main" val="4670362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a-IR" sz="3200" dirty="0" smtClean="0">
                <a:cs typeface="B Zar" panose="00000400000000000000" pitchFamily="2" charset="-78"/>
              </a:rPr>
              <a:t>5. </a:t>
            </a:r>
            <a:r>
              <a:rPr lang="ar-SA" sz="3200" dirty="0" smtClean="0">
                <a:cs typeface="B Zar" panose="00000400000000000000" pitchFamily="2" charset="-78"/>
              </a:rPr>
              <a:t>دعا امام افعال انسان</a:t>
            </a:r>
            <a:endParaRPr lang="en-US" altLang="en-US" sz="3200" dirty="0"/>
          </a:p>
        </p:txBody>
      </p:sp>
      <p:sp>
        <p:nvSpPr>
          <p:cNvPr id="54275" name="AutoShape 3"/>
          <p:cNvSpPr>
            <a:spLocks noChangeArrowheads="1"/>
          </p:cNvSpPr>
          <p:nvPr/>
        </p:nvSpPr>
        <p:spPr bwMode="gray">
          <a:xfrm>
            <a:off x="5443538" y="2595116"/>
            <a:ext cx="2819400" cy="707886"/>
          </a:xfrm>
          <a:prstGeom prst="chevron">
            <a:avLst>
              <a:gd name="adj" fmla="val 16468"/>
            </a:avLst>
          </a:prstGeom>
          <a:gradFill rotWithShape="1">
            <a:gsLst>
              <a:gs pos="0">
                <a:schemeClr val="accent2"/>
              </a:gs>
              <a:gs pos="100000">
                <a:schemeClr val="accent2">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rtl="1"/>
            <a:r>
              <a:rPr lang="fa-IR" sz="2000" b="1" dirty="0">
                <a:cs typeface="B Zar" panose="00000400000000000000" pitchFamily="2" charset="-78"/>
              </a:rPr>
              <a:t>دعا، </a:t>
            </a:r>
            <a:endParaRPr lang="fa-IR" sz="2000" b="1" dirty="0" smtClean="0">
              <a:cs typeface="B Zar" panose="00000400000000000000" pitchFamily="2" charset="-78"/>
            </a:endParaRPr>
          </a:p>
          <a:p>
            <a:pPr algn="ctr" rtl="1"/>
            <a:r>
              <a:rPr lang="fa-IR" sz="2000" b="1" dirty="0" smtClean="0">
                <a:cs typeface="B Zar" panose="00000400000000000000" pitchFamily="2" charset="-78"/>
              </a:rPr>
              <a:t>روح </a:t>
            </a:r>
            <a:r>
              <a:rPr lang="fa-IR" sz="2000" b="1" dirty="0">
                <a:cs typeface="B Zar" panose="00000400000000000000" pitchFamily="2" charset="-78"/>
              </a:rPr>
              <a:t>جاری در همه افعال</a:t>
            </a:r>
            <a:endParaRPr lang="en-US" sz="2000" dirty="0">
              <a:cs typeface="B Zar" panose="00000400000000000000" pitchFamily="2" charset="-78"/>
            </a:endParaRPr>
          </a:p>
        </p:txBody>
      </p:sp>
      <p:sp>
        <p:nvSpPr>
          <p:cNvPr id="54276" name="AutoShape 4"/>
          <p:cNvSpPr>
            <a:spLocks noChangeArrowheads="1"/>
          </p:cNvSpPr>
          <p:nvPr/>
        </p:nvSpPr>
        <p:spPr bwMode="gray">
          <a:xfrm>
            <a:off x="3352800" y="4105731"/>
            <a:ext cx="2971800" cy="461665"/>
          </a:xfrm>
          <a:prstGeom prst="chevron">
            <a:avLst>
              <a:gd name="adj" fmla="val 17842"/>
            </a:avLst>
          </a:prstGeom>
          <a:gradFill rotWithShape="1">
            <a:gsLst>
              <a:gs pos="0">
                <a:schemeClr val="hlink"/>
              </a:gs>
              <a:gs pos="100000">
                <a:schemeClr val="hlink">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fa-IR" sz="2400" b="1" dirty="0">
                <a:cs typeface="B Zar" panose="00000400000000000000" pitchFamily="2" charset="-78"/>
              </a:rPr>
              <a:t>دعا محکم‌ترین فعل</a:t>
            </a:r>
            <a:endParaRPr lang="en-US" sz="2400" dirty="0">
              <a:cs typeface="B Zar" panose="00000400000000000000" pitchFamily="2" charset="-78"/>
            </a:endParaRPr>
          </a:p>
        </p:txBody>
      </p:sp>
      <p:sp>
        <p:nvSpPr>
          <p:cNvPr id="54277" name="AutoShape 5"/>
          <p:cNvSpPr>
            <a:spLocks noChangeArrowheads="1"/>
          </p:cNvSpPr>
          <p:nvPr/>
        </p:nvSpPr>
        <p:spPr bwMode="gray">
          <a:xfrm>
            <a:off x="699283" y="5139293"/>
            <a:ext cx="2971800" cy="461665"/>
          </a:xfrm>
          <a:prstGeom prst="chevron">
            <a:avLst>
              <a:gd name="adj" fmla="val 17842"/>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a:r>
              <a:rPr lang="fa-IR" sz="2400" b="1" dirty="0">
                <a:cs typeface="B Zar" panose="00000400000000000000" pitchFamily="2" charset="-78"/>
              </a:rPr>
              <a:t>دعا هم‌شأن با شاء</a:t>
            </a:r>
            <a:endParaRPr lang="en-US" sz="2400" dirty="0">
              <a:cs typeface="B Zar" panose="00000400000000000000" pitchFamily="2" charset="-78"/>
            </a:endParaRPr>
          </a:p>
        </p:txBody>
      </p:sp>
      <p:sp>
        <p:nvSpPr>
          <p:cNvPr id="54278" name="AutoShape 6"/>
          <p:cNvSpPr>
            <a:spLocks noChangeArrowheads="1"/>
          </p:cNvSpPr>
          <p:nvPr/>
        </p:nvSpPr>
        <p:spPr bwMode="gray">
          <a:xfrm>
            <a:off x="1066800" y="4528423"/>
            <a:ext cx="2057400" cy="574675"/>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fa-IR" altLang="en-US" sz="2800" dirty="0" smtClean="0">
                <a:solidFill>
                  <a:schemeClr val="bg1"/>
                </a:solidFill>
                <a:cs typeface="B Zar" panose="00000400000000000000" pitchFamily="2" charset="-78"/>
              </a:rPr>
              <a:t>3-5</a:t>
            </a:r>
            <a:endParaRPr lang="en-US" altLang="en-US" sz="2800" dirty="0">
              <a:solidFill>
                <a:schemeClr val="bg1"/>
              </a:solidFill>
              <a:cs typeface="B Zar" panose="00000400000000000000" pitchFamily="2" charset="-78"/>
            </a:endParaRPr>
          </a:p>
        </p:txBody>
      </p:sp>
      <p:sp>
        <p:nvSpPr>
          <p:cNvPr id="54279" name="AutoShape 7"/>
          <p:cNvSpPr>
            <a:spLocks noChangeArrowheads="1"/>
          </p:cNvSpPr>
          <p:nvPr/>
        </p:nvSpPr>
        <p:spPr bwMode="gray">
          <a:xfrm>
            <a:off x="3679669" y="3440112"/>
            <a:ext cx="2057400" cy="574675"/>
          </a:xfrm>
          <a:prstGeom prst="roundRect">
            <a:avLst>
              <a:gd name="adj" fmla="val 50000"/>
            </a:avLst>
          </a:prstGeom>
          <a:gradFill rotWithShape="1">
            <a:gsLst>
              <a:gs pos="0">
                <a:schemeClr val="hlink"/>
              </a:gs>
              <a:gs pos="100000">
                <a:schemeClr val="hlink">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rtl="1"/>
            <a:r>
              <a:rPr lang="fa-IR" altLang="en-US" sz="2800" dirty="0" smtClean="0">
                <a:solidFill>
                  <a:schemeClr val="bg1"/>
                </a:solidFill>
                <a:cs typeface="B Zar" panose="00000400000000000000" pitchFamily="2" charset="-78"/>
              </a:rPr>
              <a:t>2-5</a:t>
            </a:r>
            <a:endParaRPr lang="en-US" altLang="en-US" sz="2800" dirty="0">
              <a:solidFill>
                <a:schemeClr val="bg1"/>
              </a:solidFill>
              <a:cs typeface="B Zar" panose="00000400000000000000" pitchFamily="2" charset="-78"/>
            </a:endParaRPr>
          </a:p>
        </p:txBody>
      </p:sp>
      <p:sp>
        <p:nvSpPr>
          <p:cNvPr id="54280" name="AutoShape 8"/>
          <p:cNvSpPr>
            <a:spLocks noChangeArrowheads="1"/>
          </p:cNvSpPr>
          <p:nvPr/>
        </p:nvSpPr>
        <p:spPr bwMode="gray">
          <a:xfrm>
            <a:off x="5715000" y="2057400"/>
            <a:ext cx="2057400" cy="574675"/>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fa-IR" altLang="en-US" sz="2800" dirty="0" smtClean="0">
                <a:solidFill>
                  <a:schemeClr val="bg1"/>
                </a:solidFill>
                <a:cs typeface="B Zar" panose="00000400000000000000" pitchFamily="2" charset="-78"/>
              </a:rPr>
              <a:t>1-5</a:t>
            </a:r>
            <a:endParaRPr lang="en-US" altLang="en-US" sz="2800" dirty="0">
              <a:solidFill>
                <a:schemeClr val="bg1"/>
              </a:solidFill>
              <a:cs typeface="B Zar" panose="00000400000000000000" pitchFamily="2" charset="-78"/>
            </a:endParaRPr>
          </a:p>
        </p:txBody>
      </p:sp>
      <p:sp>
        <p:nvSpPr>
          <p:cNvPr id="2" name="Slide Number Placeholder 1"/>
          <p:cNvSpPr>
            <a:spLocks noGrp="1"/>
          </p:cNvSpPr>
          <p:nvPr>
            <p:ph type="sldNum" sz="quarter" idx="12"/>
          </p:nvPr>
        </p:nvSpPr>
        <p:spPr/>
        <p:txBody>
          <a:bodyPr/>
          <a:lstStyle/>
          <a:p>
            <a:fld id="{8C13B613-D316-4C2A-9E16-07B60C74013D}" type="slidenum">
              <a:rPr lang="en-US" altLang="en-US" smtClean="0"/>
              <a:pPr/>
              <a:t>122</a:t>
            </a:fld>
            <a:endParaRPr lang="en-US" alt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8C13B613-D316-4C2A-9E16-07B60C74013D}" type="slidenum">
              <a:rPr lang="en-US" altLang="en-US" smtClean="0"/>
              <a:pPr/>
              <a:t>123</a:t>
            </a:fld>
            <a:endParaRPr lang="en-US" altLang="en-US" dirty="0"/>
          </a:p>
        </p:txBody>
      </p:sp>
      <p:pic>
        <p:nvPicPr>
          <p:cNvPr id="5" name="Picture 4"/>
          <p:cNvPicPr>
            <a:picLocks noChangeAspect="1"/>
          </p:cNvPicPr>
          <p:nvPr/>
        </p:nvPicPr>
        <p:blipFill>
          <a:blip r:embed="rId2"/>
          <a:stretch>
            <a:fillRect/>
          </a:stretch>
        </p:blipFill>
        <p:spPr>
          <a:xfrm>
            <a:off x="930322" y="1752600"/>
            <a:ext cx="7162800" cy="4008539"/>
          </a:xfrm>
          <a:prstGeom prst="rect">
            <a:avLst/>
          </a:prstGeom>
        </p:spPr>
      </p:pic>
    </p:spTree>
    <p:extLst>
      <p:ext uri="{BB962C8B-B14F-4D97-AF65-F5344CB8AC3E}">
        <p14:creationId xmlns:p14="http://schemas.microsoft.com/office/powerpoint/2010/main" val="9068609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124</a:t>
            </a:fld>
            <a:endParaRPr lang="en-US" altLang="en-US" dirty="0"/>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76200"/>
            <a:ext cx="4505195" cy="990600"/>
          </a:xfrm>
          <a:prstGeom prst="rect">
            <a:avLst/>
          </a:prstGeom>
        </p:spPr>
      </p:pic>
    </p:spTree>
    <p:extLst>
      <p:ext uri="{BB962C8B-B14F-4D97-AF65-F5344CB8AC3E}">
        <p14:creationId xmlns:p14="http://schemas.microsoft.com/office/powerpoint/2010/main" val="25340617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anose="00000400000000000000" pitchFamily="2" charset="-78"/>
              </a:rPr>
              <a:t>چکیده فصل چهارم </a:t>
            </a:r>
            <a:endParaRPr lang="en-US"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این فصل به لازمه تحقق فعل در هستی آفرین اشاره دارد و به دلیل ضرورت تعیّن یافتن هر فعل، چنین لازمه‌ای را در اراده فاعل نسبت به چیزی یا کاری مشخص می‌داند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به همین نسبت برای اراده کردن، تعیین شیء یا امر ضروری است و برای تعیین شیء یا امر لازم است مطابق شاء، آن شیء و امر مشخص شود. این موضوع برای انسان به شکل خاص و در زنجیره‌ای مشخص رخ می‌دهد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انسان برای انجام هر فعلی لازم است چیزی را اراده کند. برای چنین اراده‌ای لازم است نسبت به  کاری یا چیزی توجهش جلب شود.  آنچه توجه او را به چیزی یا کاری جلب می‌کند امر است که یا از جانب محلی معتبر یا نامعتبر بر او القا می‌شود سپس توجه او به آن امر جلب شده، گرایش یا عدم گرایش در او تحریک شده، طلب در او فعال می‌شود و پس از فعال شدن طلب  در صورتی که بتواند مقدمات و شرایط تحقق آن امر را مهیا کند اراده به آن چیز یا کار محقق شده و فعل از او صادر می‌شود.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125</a:t>
            </a:fld>
            <a:endParaRPr lang="en-US" altLang="en-US" dirty="0"/>
          </a:p>
        </p:txBody>
      </p:sp>
    </p:spTree>
    <p:extLst>
      <p:ext uri="{BB962C8B-B14F-4D97-AF65-F5344CB8AC3E}">
        <p14:creationId xmlns:p14="http://schemas.microsoft.com/office/powerpoint/2010/main" val="14200594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a-IR" altLang="en-US" dirty="0" smtClean="0">
                <a:cs typeface="B Zar" panose="00000400000000000000" pitchFamily="2" charset="-78"/>
              </a:rPr>
              <a:t>عناوین فصل چهارم </a:t>
            </a:r>
            <a:endParaRPr lang="en-US" altLang="en-US" sz="2000" dirty="0">
              <a:cs typeface="B Zar" panose="00000400000000000000" pitchFamily="2" charset="-78"/>
            </a:endParaRPr>
          </a:p>
        </p:txBody>
      </p:sp>
      <p:grpSp>
        <p:nvGrpSpPr>
          <p:cNvPr id="46083" name="Group 3"/>
          <p:cNvGrpSpPr>
            <a:grpSpLocks/>
          </p:cNvGrpSpPr>
          <p:nvPr/>
        </p:nvGrpSpPr>
        <p:grpSpPr bwMode="auto">
          <a:xfrm>
            <a:off x="2895600" y="2057400"/>
            <a:ext cx="3197225" cy="2890838"/>
            <a:chOff x="1872" y="1824"/>
            <a:chExt cx="2014" cy="1821"/>
          </a:xfrm>
        </p:grpSpPr>
        <p:sp>
          <p:nvSpPr>
            <p:cNvPr id="46084" name="AutoShape 4"/>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6085" name="AutoShape 5"/>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6086"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6087"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6088" name="Oval 8"/>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6089" name="Oval 9"/>
            <p:cNvSpPr>
              <a:spLocks noChangeArrowheads="1"/>
            </p:cNvSpPr>
            <p:nvPr/>
          </p:nvSpPr>
          <p:spPr bwMode="gray">
            <a:xfrm>
              <a:off x="2254" y="2468"/>
              <a:ext cx="164" cy="32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6090" name="Oval 10"/>
            <p:cNvSpPr>
              <a:spLocks noChangeArrowheads="1"/>
            </p:cNvSpPr>
            <p:nvPr/>
          </p:nvSpPr>
          <p:spPr bwMode="gray">
            <a:xfrm>
              <a:off x="2254" y="2468"/>
              <a:ext cx="164" cy="327"/>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6091" name="Oval 11"/>
            <p:cNvSpPr>
              <a:spLocks noChangeArrowheads="1"/>
            </p:cNvSpPr>
            <p:nvPr/>
          </p:nvSpPr>
          <p:spPr bwMode="gray">
            <a:xfrm>
              <a:off x="2337" y="2468"/>
              <a:ext cx="1096" cy="32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6092" name="Oval 12"/>
            <p:cNvSpPr>
              <a:spLocks noChangeArrowheads="1"/>
            </p:cNvSpPr>
            <p:nvPr/>
          </p:nvSpPr>
          <p:spPr bwMode="gray">
            <a:xfrm>
              <a:off x="2337" y="2468"/>
              <a:ext cx="1096" cy="327"/>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sp>
        <p:nvSpPr>
          <p:cNvPr id="46093" name="AutoShape 13"/>
          <p:cNvSpPr>
            <a:spLocks noChangeArrowheads="1"/>
          </p:cNvSpPr>
          <p:nvPr/>
        </p:nvSpPr>
        <p:spPr bwMode="gray">
          <a:xfrm>
            <a:off x="533400" y="3657600"/>
            <a:ext cx="2133600"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4" name="AutoShape 14"/>
          <p:cNvSpPr>
            <a:spLocks noChangeArrowheads="1"/>
          </p:cNvSpPr>
          <p:nvPr/>
        </p:nvSpPr>
        <p:spPr bwMode="gray">
          <a:xfrm>
            <a:off x="533400" y="3124200"/>
            <a:ext cx="2133600"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5" name="AutoShape 15"/>
          <p:cNvSpPr>
            <a:spLocks noChangeArrowheads="1"/>
          </p:cNvSpPr>
          <p:nvPr/>
        </p:nvSpPr>
        <p:spPr bwMode="gray">
          <a:xfrm>
            <a:off x="533400" y="2590800"/>
            <a:ext cx="2133600"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6" name="AutoShape 16"/>
          <p:cNvSpPr>
            <a:spLocks noChangeArrowheads="1"/>
          </p:cNvSpPr>
          <p:nvPr/>
        </p:nvSpPr>
        <p:spPr bwMode="gray">
          <a:xfrm>
            <a:off x="6324600" y="3657600"/>
            <a:ext cx="22098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7" name="AutoShape 17"/>
          <p:cNvSpPr>
            <a:spLocks noChangeArrowheads="1"/>
          </p:cNvSpPr>
          <p:nvPr/>
        </p:nvSpPr>
        <p:spPr bwMode="gray">
          <a:xfrm>
            <a:off x="6324599" y="3124200"/>
            <a:ext cx="2209799"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8" name="AutoShape 18"/>
          <p:cNvSpPr>
            <a:spLocks noChangeArrowheads="1"/>
          </p:cNvSpPr>
          <p:nvPr/>
        </p:nvSpPr>
        <p:spPr bwMode="gray">
          <a:xfrm>
            <a:off x="6324600" y="2590800"/>
            <a:ext cx="2209798"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9" name="Text Box 19"/>
          <p:cNvSpPr txBox="1">
            <a:spLocks noChangeArrowheads="1"/>
          </p:cNvSpPr>
          <p:nvPr/>
        </p:nvSpPr>
        <p:spPr bwMode="gray">
          <a:xfrm>
            <a:off x="3770235" y="2865864"/>
            <a:ext cx="14606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400" b="1" dirty="0" smtClean="0">
                <a:cs typeface="B Zar" panose="00000400000000000000" pitchFamily="2" charset="-78"/>
              </a:rPr>
              <a:t>تحقق فعل</a:t>
            </a:r>
          </a:p>
          <a:p>
            <a:pPr algn="ctr" eaLnBrk="0" hangingPunct="0"/>
            <a:r>
              <a:rPr lang="fa-IR" altLang="en-US" sz="2400" b="1" dirty="0" smtClean="0">
                <a:cs typeface="B Zar" panose="00000400000000000000" pitchFamily="2" charset="-78"/>
              </a:rPr>
              <a:t> (اراده امر) </a:t>
            </a:r>
            <a:endParaRPr lang="en-US" altLang="en-US" sz="2400" b="1" dirty="0">
              <a:cs typeface="B Zar" panose="00000400000000000000" pitchFamily="2" charset="-78"/>
            </a:endParaRPr>
          </a:p>
        </p:txBody>
      </p:sp>
      <p:sp>
        <p:nvSpPr>
          <p:cNvPr id="46101" name="Text Box 21"/>
          <p:cNvSpPr txBox="1">
            <a:spLocks noChangeArrowheads="1"/>
          </p:cNvSpPr>
          <p:nvPr/>
        </p:nvSpPr>
        <p:spPr bwMode="gray">
          <a:xfrm>
            <a:off x="809814" y="2752032"/>
            <a:ext cx="13740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000" dirty="0">
                <a:cs typeface="B Zar" panose="00000400000000000000" pitchFamily="2" charset="-78"/>
              </a:rPr>
              <a:t>5.اراده در </a:t>
            </a:r>
            <a:r>
              <a:rPr lang="fa-IR" sz="2000" dirty="0" smtClean="0">
                <a:cs typeface="B Zar" panose="00000400000000000000" pitchFamily="2" charset="-78"/>
              </a:rPr>
              <a:t>انسان</a:t>
            </a:r>
            <a:endParaRPr lang="en-US" sz="2000" dirty="0">
              <a:cs typeface="B Zar" panose="00000400000000000000" pitchFamily="2" charset="-78"/>
            </a:endParaRPr>
          </a:p>
        </p:txBody>
      </p:sp>
      <p:sp>
        <p:nvSpPr>
          <p:cNvPr id="46102" name="Text Box 22"/>
          <p:cNvSpPr txBox="1">
            <a:spLocks noChangeArrowheads="1"/>
          </p:cNvSpPr>
          <p:nvPr/>
        </p:nvSpPr>
        <p:spPr bwMode="gray">
          <a:xfrm>
            <a:off x="351199" y="3255962"/>
            <a:ext cx="23920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000" dirty="0">
                <a:cs typeface="B Zar" panose="00000400000000000000" pitchFamily="2" charset="-78"/>
              </a:rPr>
              <a:t>6.مراحل تحقق اراده در </a:t>
            </a:r>
            <a:r>
              <a:rPr lang="fa-IR" sz="2000" dirty="0" smtClean="0">
                <a:cs typeface="B Zar" panose="00000400000000000000" pitchFamily="2" charset="-78"/>
              </a:rPr>
              <a:t>انسان</a:t>
            </a:r>
            <a:endParaRPr lang="en-US" sz="2000" dirty="0">
              <a:cs typeface="B Zar" panose="00000400000000000000" pitchFamily="2" charset="-78"/>
            </a:endParaRPr>
          </a:p>
        </p:txBody>
      </p:sp>
      <p:sp>
        <p:nvSpPr>
          <p:cNvPr id="46103" name="Text Box 23"/>
          <p:cNvSpPr txBox="1">
            <a:spLocks noChangeArrowheads="1"/>
          </p:cNvSpPr>
          <p:nvPr/>
        </p:nvSpPr>
        <p:spPr bwMode="gray">
          <a:xfrm>
            <a:off x="-21465" y="3751919"/>
            <a:ext cx="32143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fa-IR" sz="2000" dirty="0" smtClean="0">
                <a:cs typeface="B Zar" panose="00000400000000000000" pitchFamily="2" charset="-78"/>
              </a:rPr>
              <a:t>7.اراده </a:t>
            </a:r>
            <a:r>
              <a:rPr lang="fa-IR" sz="2000" dirty="0">
                <a:cs typeface="B Zar" panose="00000400000000000000" pitchFamily="2" charset="-78"/>
              </a:rPr>
              <a:t>در انسان سبب جهت‌دهی زندگی</a:t>
            </a:r>
            <a:endParaRPr lang="en-US" sz="2000" dirty="0">
              <a:cs typeface="B Zar" panose="00000400000000000000" pitchFamily="2" charset="-78"/>
            </a:endParaRPr>
          </a:p>
        </p:txBody>
      </p:sp>
      <p:sp>
        <p:nvSpPr>
          <p:cNvPr id="46104" name="Text Box 24"/>
          <p:cNvSpPr txBox="1">
            <a:spLocks noChangeArrowheads="1"/>
          </p:cNvSpPr>
          <p:nvPr/>
        </p:nvSpPr>
        <p:spPr bwMode="gray">
          <a:xfrm>
            <a:off x="6553200" y="2772468"/>
            <a:ext cx="1471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fa-IR" sz="2000" dirty="0" smtClean="0">
                <a:cs typeface="B Zar" panose="00000400000000000000" pitchFamily="2" charset="-78"/>
              </a:rPr>
              <a:t>1.سیر </a:t>
            </a:r>
            <a:r>
              <a:rPr lang="fa-IR" sz="2000" dirty="0">
                <a:cs typeface="B Zar" panose="00000400000000000000" pitchFamily="2" charset="-78"/>
              </a:rPr>
              <a:t>تحقق فعل </a:t>
            </a:r>
            <a:endParaRPr lang="en-US" sz="2000" dirty="0">
              <a:cs typeface="B Zar" panose="00000400000000000000" pitchFamily="2" charset="-78"/>
            </a:endParaRPr>
          </a:p>
        </p:txBody>
      </p:sp>
      <p:sp>
        <p:nvSpPr>
          <p:cNvPr id="46105" name="Text Box 25"/>
          <p:cNvSpPr txBox="1">
            <a:spLocks noChangeArrowheads="1"/>
          </p:cNvSpPr>
          <p:nvPr/>
        </p:nvSpPr>
        <p:spPr bwMode="gray">
          <a:xfrm>
            <a:off x="6005523" y="3305868"/>
            <a:ext cx="26812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fa-IR" sz="2000" dirty="0">
                <a:cs typeface="B Zar" panose="00000400000000000000" pitchFamily="2" charset="-78"/>
              </a:rPr>
              <a:t>2.رابطه اراده و ‌ فعل خداوند </a:t>
            </a:r>
            <a:endParaRPr lang="en-US" altLang="en-US" sz="2000" dirty="0">
              <a:solidFill>
                <a:schemeClr val="bg1"/>
              </a:solidFill>
              <a:cs typeface="B Zar" panose="00000400000000000000" pitchFamily="2" charset="-78"/>
            </a:endParaRPr>
          </a:p>
        </p:txBody>
      </p:sp>
      <p:sp>
        <p:nvSpPr>
          <p:cNvPr id="46106" name="Text Box 26"/>
          <p:cNvSpPr txBox="1">
            <a:spLocks noChangeArrowheads="1"/>
          </p:cNvSpPr>
          <p:nvPr/>
        </p:nvSpPr>
        <p:spPr bwMode="gray">
          <a:xfrm>
            <a:off x="6655830" y="3814356"/>
            <a:ext cx="15600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fa-IR" sz="2000" dirty="0">
                <a:cs typeface="B Zar" panose="00000400000000000000" pitchFamily="2" charset="-78"/>
              </a:rPr>
              <a:t>3.فعل، اراده شیء </a:t>
            </a:r>
            <a:endParaRPr lang="en-US" sz="200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126</a:t>
            </a:fld>
            <a:endParaRPr lang="en-US" altLang="en-US" dirty="0"/>
          </a:p>
        </p:txBody>
      </p:sp>
      <p:sp>
        <p:nvSpPr>
          <p:cNvPr id="28" name="AutoShape 16"/>
          <p:cNvSpPr>
            <a:spLocks noChangeArrowheads="1"/>
          </p:cNvSpPr>
          <p:nvPr/>
        </p:nvSpPr>
        <p:spPr bwMode="gray">
          <a:xfrm>
            <a:off x="6324600" y="4253707"/>
            <a:ext cx="22098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Text Box 26"/>
          <p:cNvSpPr txBox="1">
            <a:spLocks noChangeArrowheads="1"/>
          </p:cNvSpPr>
          <p:nvPr/>
        </p:nvSpPr>
        <p:spPr bwMode="gray">
          <a:xfrm>
            <a:off x="6209452" y="4446527"/>
            <a:ext cx="24400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000" dirty="0">
                <a:cs typeface="B Zar" panose="00000400000000000000" pitchFamily="2" charset="-78"/>
              </a:rPr>
              <a:t>4.اراده خدا در خصوص </a:t>
            </a:r>
            <a:r>
              <a:rPr lang="fa-IR" sz="2000" dirty="0" smtClean="0">
                <a:cs typeface="B Zar" panose="00000400000000000000" pitchFamily="2" charset="-78"/>
              </a:rPr>
              <a:t>انسان</a:t>
            </a:r>
            <a:endParaRPr lang="en-US" sz="2000" dirty="0">
              <a:cs typeface="B Zar" panose="00000400000000000000" pitchFamily="2" charset="-78"/>
            </a:endParaRPr>
          </a:p>
        </p:txBody>
      </p:sp>
      <p:sp>
        <p:nvSpPr>
          <p:cNvPr id="30" name="AutoShape 13"/>
          <p:cNvSpPr>
            <a:spLocks noChangeArrowheads="1"/>
          </p:cNvSpPr>
          <p:nvPr/>
        </p:nvSpPr>
        <p:spPr bwMode="gray">
          <a:xfrm>
            <a:off x="533400" y="4237037"/>
            <a:ext cx="2130425"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Text Box 23"/>
          <p:cNvSpPr txBox="1">
            <a:spLocks noChangeArrowheads="1"/>
          </p:cNvSpPr>
          <p:nvPr/>
        </p:nvSpPr>
        <p:spPr bwMode="gray">
          <a:xfrm>
            <a:off x="-173274" y="4374997"/>
            <a:ext cx="31133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r>
              <a:rPr lang="fa-IR" sz="2000" dirty="0" smtClean="0">
                <a:cs typeface="B Zar" panose="00000400000000000000" pitchFamily="2" charset="-78"/>
              </a:rPr>
              <a:t> 8. اراده‌های </a:t>
            </a:r>
            <a:r>
              <a:rPr lang="fa-IR" sz="2000" dirty="0">
                <a:cs typeface="B Zar" panose="00000400000000000000" pitchFamily="2" charset="-78"/>
              </a:rPr>
              <a:t>رحمت‌‌بخش و ویرانگر   </a:t>
            </a:r>
            <a:endParaRPr lang="en-US" sz="2000" dirty="0">
              <a:cs typeface="B Zar" panose="00000400000000000000" pitchFamily="2" charset="-78"/>
            </a:endParaRPr>
          </a:p>
          <a:p>
            <a:pPr algn="ctr" eaLnBrk="0" hangingPunct="0"/>
            <a:endParaRPr lang="en-US" altLang="en-US" sz="2000" dirty="0">
              <a:solidFill>
                <a:schemeClr val="bg1"/>
              </a:solidFill>
              <a:cs typeface="B Zar" panose="00000400000000000000" pitchFamily="2" charset="-78"/>
            </a:endParaRPr>
          </a:p>
        </p:txBody>
      </p:sp>
    </p:spTree>
    <p:extLst>
      <p:ext uri="{BB962C8B-B14F-4D97-AF65-F5344CB8AC3E}">
        <p14:creationId xmlns:p14="http://schemas.microsoft.com/office/powerpoint/2010/main" val="364501454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1. سیر تحقق فعل </a:t>
            </a:r>
            <a:endParaRPr lang="en-US" sz="3200"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خداوند در قرآن خود را «فعال لما یرید» معرفی کرده است. یعنی« او هر چه بخواهد مى‏كند، و چيزى نيست كه او را از آنچه اراده كرده منصرف سازد، نه از داخل ذات خود، كه مثلا دچار كسالت و خستگى شود، و يا اراده‏اش مبدل به اراده‏اى ديگر شود، و يا به هر جهت ديگر از اراده‏اش صرفنظر كند، و نه از خارج، مثل اينكه كسى جلو او را از انفاذ اراده‏اش بگيرد، پس او مى‏تواند به كسانى كه مؤمنين را شكنجه مى‏دهند وعده آتش دوزخ بدهد، و به كسانى كه ايمان آورده و عمل صالح مى‏كنند وعده بهشت بدهد، براى اينكه او هم ذو العرش است و هم مجيد، و او خلف وعده نمى‏كند، چون‏" فَعَّالٌ لِما يُرِيدُ" است.» </a:t>
            </a:r>
            <a:endParaRPr lang="en-US" sz="2400" dirty="0">
              <a:cs typeface="B Zar" panose="00000400000000000000" pitchFamily="2" charset="-78"/>
            </a:endParaRPr>
          </a:p>
          <a:p>
            <a:pPr algn="just" rtl="1"/>
            <a:r>
              <a:rPr lang="fa-IR" sz="2400" dirty="0">
                <a:cs typeface="B Zar" panose="00000400000000000000" pitchFamily="2" charset="-78"/>
              </a:rPr>
              <a:t>ارتباط فعل و اراده یکی از مواردی است که از این تعبیر برداشت </a:t>
            </a:r>
            <a:r>
              <a:rPr lang="fa-IR" sz="2400" dirty="0" smtClean="0">
                <a:cs typeface="B Zar" panose="00000400000000000000" pitchFamily="2" charset="-78"/>
              </a:rPr>
              <a:t>می‌شود.</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127</a:t>
            </a:fld>
            <a:endParaRPr lang="en-US" altLang="en-US" dirty="0"/>
          </a:p>
        </p:txBody>
      </p:sp>
    </p:spTree>
    <p:extLst>
      <p:ext uri="{BB962C8B-B14F-4D97-AF65-F5344CB8AC3E}">
        <p14:creationId xmlns:p14="http://schemas.microsoft.com/office/powerpoint/2010/main" val="37413877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رابطه شاء، فعل و اراده</a:t>
            </a:r>
            <a:endParaRPr lang="en-US" sz="32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128</a:t>
            </a:fld>
            <a:endParaRPr lang="en-US" alt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1172649" y="2514600"/>
            <a:ext cx="7133151" cy="2871788"/>
          </a:xfrm>
          <a:prstGeom prst="rect">
            <a:avLst/>
          </a:prstGeom>
        </p:spPr>
      </p:pic>
    </p:spTree>
    <p:extLst>
      <p:ext uri="{BB962C8B-B14F-4D97-AF65-F5344CB8AC3E}">
        <p14:creationId xmlns:p14="http://schemas.microsoft.com/office/powerpoint/2010/main" val="154198466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شاء و اراده و قاعده اتفاقات عالم</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شاء در مقام تبیین خطوط کلی و جزیی و وضع قانون است که در ابتدای فعل قرار دارد و در حکم مصلحت و حکمت فعل تلقی می‌شود. در این صورت فعل مبتنی بر آن انجام می‌شود. </a:t>
            </a:r>
            <a:endParaRPr lang="en-US" sz="2400" dirty="0">
              <a:cs typeface="B Zar" panose="00000400000000000000" pitchFamily="2" charset="-78"/>
            </a:endParaRPr>
          </a:p>
          <a:p>
            <a:pPr algn="just" rtl="1"/>
            <a:r>
              <a:rPr lang="fa-IR" sz="2400" dirty="0">
                <a:cs typeface="B Zar" panose="00000400000000000000" pitchFamily="2" charset="-78"/>
              </a:rPr>
              <a:t>اراده در مقام تعیین موقعیت فعل و ایجاد جریان فعل است و پس از شاء با تعیین مقام تحقق شاء واقع می‌شود و ملازم با فعل می‌باشد. یعنی همان موقع که اراده صورت می‌گیرد فعل نیز تحقق یافته است.  در این صورت مقام اراده مقام تعیین تفصیلی و موردی است و ناظربه تحقق فعل است.</a:t>
            </a:r>
            <a:endParaRPr lang="en-US" sz="2400" dirty="0">
              <a:cs typeface="B Zar" panose="00000400000000000000" pitchFamily="2" charset="-78"/>
            </a:endParaRPr>
          </a:p>
          <a:p>
            <a:pPr algn="just" rtl="1"/>
            <a:r>
              <a:rPr lang="fa-IR" sz="2400" dirty="0">
                <a:cs typeface="B Zar" panose="00000400000000000000" pitchFamily="2" charset="-78"/>
              </a:rPr>
              <a:t>هر اتفاقی در این عالم می‌افتد طبق همین قاعده است. یعنی در شاء خدا هست و خدا به آن اراده کرده است که اتفاق افتاده است</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129</a:t>
            </a:fld>
            <a:endParaRPr lang="en-US" altLang="en-US" dirty="0"/>
          </a:p>
        </p:txBody>
      </p:sp>
    </p:spTree>
    <p:extLst>
      <p:ext uri="{BB962C8B-B14F-4D97-AF65-F5344CB8AC3E}">
        <p14:creationId xmlns:p14="http://schemas.microsoft.com/office/powerpoint/2010/main" val="3768457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0" hangingPunct="0"/>
            <a:r>
              <a:rPr lang="fa-IR" altLang="en-US" sz="2800" dirty="0" smtClean="0">
                <a:latin typeface="Verdana" panose="020B0604030504040204" pitchFamily="34" charset="0"/>
                <a:cs typeface="B Zar" panose="00000400000000000000" pitchFamily="2" charset="-78"/>
              </a:rPr>
              <a:t>نو به نو شدن و لحظه به لحظه موجودات و آثار </a:t>
            </a:r>
            <a:endParaRPr lang="en-US" altLang="en-US" sz="2800" dirty="0">
              <a:latin typeface="Verdana" panose="020B0604030504040204" pitchFamily="34" charset="0"/>
            </a:endParaRPr>
          </a:p>
        </p:txBody>
      </p:sp>
      <p:sp>
        <p:nvSpPr>
          <p:cNvPr id="43011" name="AutoShape 3"/>
          <p:cNvSpPr>
            <a:spLocks noChangeArrowheads="1"/>
          </p:cNvSpPr>
          <p:nvPr/>
        </p:nvSpPr>
        <p:spPr bwMode="auto">
          <a:xfrm>
            <a:off x="55626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2" name="Text Box 4"/>
          <p:cNvSpPr txBox="1">
            <a:spLocks noChangeArrowheads="1"/>
          </p:cNvSpPr>
          <p:nvPr/>
        </p:nvSpPr>
        <p:spPr bwMode="auto">
          <a:xfrm>
            <a:off x="5715000" y="3471863"/>
            <a:ext cx="2057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altLang="en-US" sz="2000" b="1" dirty="0">
                <a:solidFill>
                  <a:srgbClr val="000000"/>
                </a:solidFill>
                <a:cs typeface="B Zar" panose="00000400000000000000" pitchFamily="2" charset="-78"/>
              </a:rPr>
              <a:t>در </a:t>
            </a:r>
            <a:r>
              <a:rPr lang="fa-IR" altLang="en-US" sz="2000" b="1" dirty="0" smtClean="0">
                <a:solidFill>
                  <a:srgbClr val="000000"/>
                </a:solidFill>
                <a:cs typeface="B Zar" panose="00000400000000000000" pitchFamily="2" charset="-78"/>
              </a:rPr>
              <a:t>مومن</a:t>
            </a:r>
          </a:p>
          <a:p>
            <a:pPr algn="ctr" eaLnBrk="0" hangingPunct="0"/>
            <a:endParaRPr lang="fa-IR" altLang="en-US" sz="2000" dirty="0" smtClean="0">
              <a:solidFill>
                <a:srgbClr val="000000"/>
              </a:solidFill>
              <a:cs typeface="B Zar" panose="00000400000000000000" pitchFamily="2" charset="-78"/>
            </a:endParaRPr>
          </a:p>
          <a:p>
            <a:pPr algn="ctr" eaLnBrk="0" hangingPunct="0"/>
            <a:r>
              <a:rPr lang="fa-IR" sz="2000" dirty="0">
                <a:cs typeface="B Zar" panose="00000400000000000000" pitchFamily="2" charset="-78"/>
              </a:rPr>
              <a:t>عمل صالح جاری سازنده پر نتیجه </a:t>
            </a:r>
            <a:endParaRPr lang="en-US" altLang="en-US" sz="2000" dirty="0" smtClean="0">
              <a:solidFill>
                <a:srgbClr val="000000"/>
              </a:solidFill>
              <a:cs typeface="B Zar" panose="00000400000000000000" pitchFamily="2" charset="-78"/>
            </a:endParaRPr>
          </a:p>
          <a:p>
            <a:pPr eaLnBrk="0" hangingPunct="0"/>
            <a:endParaRPr lang="en-US" altLang="en-US" sz="2000" dirty="0">
              <a:solidFill>
                <a:srgbClr val="000000"/>
              </a:solidFill>
              <a:cs typeface="B Zar" panose="00000400000000000000" pitchFamily="2" charset="-78"/>
            </a:endParaRPr>
          </a:p>
        </p:txBody>
      </p:sp>
      <p:sp>
        <p:nvSpPr>
          <p:cNvPr id="43013" name="AutoShape 5"/>
          <p:cNvSpPr>
            <a:spLocks noChangeArrowheads="1"/>
          </p:cNvSpPr>
          <p:nvPr/>
        </p:nvSpPr>
        <p:spPr bwMode="auto">
          <a:xfrm>
            <a:off x="11430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4" name="Text Box 6"/>
          <p:cNvSpPr txBox="1">
            <a:spLocks noChangeArrowheads="1"/>
          </p:cNvSpPr>
          <p:nvPr/>
        </p:nvSpPr>
        <p:spPr bwMode="auto">
          <a:xfrm>
            <a:off x="1238250" y="3476625"/>
            <a:ext cx="20383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altLang="en-US" sz="2000" b="1" dirty="0">
                <a:solidFill>
                  <a:srgbClr val="000000"/>
                </a:solidFill>
                <a:cs typeface="B Zar" panose="00000400000000000000" pitchFamily="2" charset="-78"/>
              </a:rPr>
              <a:t>در </a:t>
            </a:r>
            <a:r>
              <a:rPr lang="fa-IR" altLang="en-US" sz="2000" b="1" dirty="0" smtClean="0">
                <a:solidFill>
                  <a:srgbClr val="000000"/>
                </a:solidFill>
                <a:cs typeface="B Zar" panose="00000400000000000000" pitchFamily="2" charset="-78"/>
              </a:rPr>
              <a:t>کافر</a:t>
            </a:r>
          </a:p>
          <a:p>
            <a:pPr algn="ctr" eaLnBrk="0" hangingPunct="0"/>
            <a:endParaRPr lang="fa-IR" altLang="en-US" sz="2000" b="1" dirty="0">
              <a:solidFill>
                <a:srgbClr val="000000"/>
              </a:solidFill>
              <a:cs typeface="B Zar" panose="00000400000000000000" pitchFamily="2" charset="-78"/>
            </a:endParaRPr>
          </a:p>
          <a:p>
            <a:pPr algn="ctr" eaLnBrk="0" hangingPunct="0"/>
            <a:r>
              <a:rPr lang="fa-IR" sz="2000" dirty="0">
                <a:cs typeface="B Zar" panose="00000400000000000000" pitchFamily="2" charset="-78"/>
              </a:rPr>
              <a:t>عمل دچار فساد و تباهی </a:t>
            </a:r>
            <a:endParaRPr lang="en-US" altLang="en-US" sz="2000" dirty="0">
              <a:solidFill>
                <a:srgbClr val="000000"/>
              </a:solidFill>
              <a:cs typeface="B Zar" panose="00000400000000000000" pitchFamily="2" charset="-78"/>
            </a:endParaRPr>
          </a:p>
        </p:txBody>
      </p:sp>
      <p:sp>
        <p:nvSpPr>
          <p:cNvPr id="43016" name="Freeform 8"/>
          <p:cNvSpPr>
            <a:spLocks/>
          </p:cNvSpPr>
          <p:nvPr/>
        </p:nvSpPr>
        <p:spPr bwMode="gray">
          <a:xfrm>
            <a:off x="3222625" y="31797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sp>
        <p:nvSpPr>
          <p:cNvPr id="43017"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3018" name="Freeform 10"/>
          <p:cNvSpPr>
            <a:spLocks/>
          </p:cNvSpPr>
          <p:nvPr/>
        </p:nvSpPr>
        <p:spPr bwMode="gray">
          <a:xfrm flipH="1">
            <a:off x="4875213" y="31797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grpSp>
        <p:nvGrpSpPr>
          <p:cNvPr id="43019" name="Group 11"/>
          <p:cNvGrpSpPr>
            <a:grpSpLocks/>
          </p:cNvGrpSpPr>
          <p:nvPr/>
        </p:nvGrpSpPr>
        <p:grpSpPr bwMode="auto">
          <a:xfrm>
            <a:off x="3048000" y="1552575"/>
            <a:ext cx="2998788" cy="1601788"/>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43027" name="Text Box 19"/>
          <p:cNvSpPr txBox="1">
            <a:spLocks noChangeArrowheads="1"/>
          </p:cNvSpPr>
          <p:nvPr/>
        </p:nvSpPr>
        <p:spPr bwMode="auto">
          <a:xfrm>
            <a:off x="3544412" y="1781846"/>
            <a:ext cx="18710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000" dirty="0">
                <a:cs typeface="B Zar" panose="00000400000000000000" pitchFamily="2" charset="-78"/>
              </a:rPr>
              <a:t>مَثَل تحقق فعل و اراده </a:t>
            </a:r>
            <a:endParaRPr lang="fa-IR" sz="2000" dirty="0" smtClean="0">
              <a:cs typeface="B Zar" panose="00000400000000000000" pitchFamily="2" charset="-78"/>
            </a:endParaRPr>
          </a:p>
          <a:p>
            <a:pPr algn="ctr" eaLnBrk="0" hangingPunct="0"/>
            <a:r>
              <a:rPr lang="fa-IR" sz="2000" dirty="0" smtClean="0">
                <a:cs typeface="B Zar" panose="00000400000000000000" pitchFamily="2" charset="-78"/>
              </a:rPr>
              <a:t>و </a:t>
            </a:r>
            <a:r>
              <a:rPr lang="fa-IR" sz="2000" dirty="0">
                <a:cs typeface="B Zar" panose="00000400000000000000" pitchFamily="2" charset="-78"/>
              </a:rPr>
              <a:t>امر و قضای الهی</a:t>
            </a:r>
            <a:endParaRPr lang="en-US" altLang="en-US" sz="2000" dirty="0">
              <a:solidFill>
                <a:srgbClr val="000000"/>
              </a:solidFill>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13</a:t>
            </a:fld>
            <a:endParaRPr lang="en-US" altLang="en-US" dirty="0"/>
          </a:p>
        </p:txBody>
      </p:sp>
    </p:spTree>
    <p:extLst>
      <p:ext uri="{BB962C8B-B14F-4D97-AF65-F5344CB8AC3E}">
        <p14:creationId xmlns:p14="http://schemas.microsoft.com/office/powerpoint/2010/main" val="15539970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سیر تحقق فعل</a:t>
            </a:r>
            <a:endParaRPr lang="en-US" sz="3200" dirty="0">
              <a:cs typeface="B Zar" panose="000004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1121024" y="2362200"/>
            <a:ext cx="7184776" cy="2157412"/>
          </a:xfrm>
          <a:prstGeom prst="rect">
            <a:avLst/>
          </a:prstGeom>
        </p:spPr>
      </p:pic>
      <p:sp>
        <p:nvSpPr>
          <p:cNvPr id="4" name="Slide Number Placeholder 3"/>
          <p:cNvSpPr>
            <a:spLocks noGrp="1"/>
          </p:cNvSpPr>
          <p:nvPr>
            <p:ph type="sldNum" sz="quarter" idx="12"/>
          </p:nvPr>
        </p:nvSpPr>
        <p:spPr/>
        <p:txBody>
          <a:bodyPr/>
          <a:lstStyle/>
          <a:p>
            <a:fld id="{4E8E823F-AC02-4BD2-A285-A1D88A2A7020}" type="slidenum">
              <a:rPr lang="en-US" altLang="en-US" smtClean="0"/>
              <a:pPr/>
              <a:t>130</a:t>
            </a:fld>
            <a:endParaRPr lang="en-US" altLang="en-US" dirty="0"/>
          </a:p>
        </p:txBody>
      </p:sp>
    </p:spTree>
    <p:extLst>
      <p:ext uri="{BB962C8B-B14F-4D97-AF65-F5344CB8AC3E}">
        <p14:creationId xmlns:p14="http://schemas.microsoft.com/office/powerpoint/2010/main" val="26414421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2.رابطه اراده و ‌ فعل خداوند </a:t>
            </a:r>
            <a:endParaRPr lang="en-US" sz="3200"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اراده، نقش تحقق فعل را دارد و آن را از مقام شاء به مقام تحقق می‌کشاند. بنابراین واسطه ورود فعل به تعین و تشخص و داشتن ویژگی‌های خاص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در واقع به واسطه اراده است که افعال از هم متمایز می‌شوند.  به همین دلیل اراده نیازمند اشاره و تعیین جزیی و تفصیلی نسبت به چیزی مشخص است.</a:t>
            </a:r>
            <a:endParaRPr lang="en-US" sz="2400" dirty="0">
              <a:cs typeface="B Zar" panose="00000400000000000000" pitchFamily="2" charset="-78"/>
            </a:endParaRPr>
          </a:p>
          <a:p>
            <a:pPr algn="just" rtl="1"/>
            <a:r>
              <a:rPr lang="ar-SA" sz="2400" dirty="0">
                <a:cs typeface="B Zar" panose="00000400000000000000" pitchFamily="2" charset="-78"/>
              </a:rPr>
              <a:t>با توجه به آیات نورانی قرآن اراده و فعل خداوند در رابطه با فیض‌رسانی و افاضه رحمت اوست که موجب خلق مخلوقات و همه رخدادهای هستی شده و پیوسته در حال شدن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اراده </a:t>
            </a:r>
            <a:r>
              <a:rPr lang="ar-SA" sz="2400" dirty="0">
                <a:cs typeface="B Zar" panose="00000400000000000000" pitchFamily="2" charset="-78"/>
              </a:rPr>
              <a:t>و فعل خداوند صفت فعل خداست و به واسطه ذات جلوه می‌کند و مستلزم خروج چیزی از او و یا قلمرو او نیست.</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131</a:t>
            </a:fld>
            <a:endParaRPr lang="en-US" altLang="en-US" dirty="0"/>
          </a:p>
        </p:txBody>
      </p:sp>
    </p:spTree>
    <p:extLst>
      <p:ext uri="{BB962C8B-B14F-4D97-AF65-F5344CB8AC3E}">
        <p14:creationId xmlns:p14="http://schemas.microsoft.com/office/powerpoint/2010/main" val="389470421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رابطه فعل و اراده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بدین ترتیب در رابطه با فعل و اراده می‌توان چنین گفت:</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فعل به مقام تحقق اراده خداوند اشاره دارد.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اراده وقتی به چیزی تعلق می‌گیرد فعل جاری می‌شود.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آنچه خداوند اراده می‌کند که متعلق شاء او نیز بوده به طور حتم محقق می‌شود. اساسا به این محقق شدن شاء و اراده فعل گفته می‌شود لذا فعل خدا غیر از اراده و شاء او نیست.</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132</a:t>
            </a:fld>
            <a:endParaRPr lang="en-US" altLang="en-US" dirty="0"/>
          </a:p>
        </p:txBody>
      </p:sp>
    </p:spTree>
    <p:extLst>
      <p:ext uri="{BB962C8B-B14F-4D97-AF65-F5344CB8AC3E}">
        <p14:creationId xmlns:p14="http://schemas.microsoft.com/office/powerpoint/2010/main" val="14033111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3.فعل، اراده شیء </a:t>
            </a:r>
            <a:endParaRPr lang="en-US" sz="3200" dirty="0"/>
          </a:p>
        </p:txBody>
      </p:sp>
      <p:sp>
        <p:nvSpPr>
          <p:cNvPr id="3" name="Content Placeholder 2"/>
          <p:cNvSpPr>
            <a:spLocks noGrp="1"/>
          </p:cNvSpPr>
          <p:nvPr>
            <p:ph idx="1"/>
          </p:nvPr>
        </p:nvSpPr>
        <p:spPr/>
        <p:txBody>
          <a:bodyPr/>
          <a:lstStyle/>
          <a:p>
            <a:pPr algn="r" rtl="1"/>
            <a:r>
              <a:rPr lang="ar-SA" sz="2400" dirty="0">
                <a:cs typeface="B Zar" panose="00000400000000000000" pitchFamily="2" charset="-78"/>
              </a:rPr>
              <a:t>در آیات نورانی قرآن اراده خداوند به </a:t>
            </a:r>
            <a:r>
              <a:rPr lang="ar-SA" sz="2400" dirty="0" smtClean="0">
                <a:cs typeface="B Zar" panose="00000400000000000000" pitchFamily="2" charset="-78"/>
              </a:rPr>
              <a:t>شیء تعلق می‌گیرد و آن شیء ایجاد می‌شود. </a:t>
            </a:r>
            <a:endParaRPr lang="fa-IR" sz="2400" dirty="0" smtClean="0">
              <a:cs typeface="B Zar" panose="00000400000000000000" pitchFamily="2" charset="-78"/>
            </a:endParaRPr>
          </a:p>
          <a:p>
            <a:pPr algn="just" rtl="1"/>
            <a:r>
              <a:rPr lang="fa-IR" sz="2400" dirty="0">
                <a:cs typeface="B Zar" panose="00000400000000000000" pitchFamily="2" charset="-78"/>
              </a:rPr>
              <a:t>اراده خدا در به وجود آمدن اشیاء، ‌رخدادها و احکام دو وجه دارد:</a:t>
            </a:r>
            <a:endParaRPr lang="en-US" sz="2400" dirty="0">
              <a:cs typeface="B Zar" panose="00000400000000000000" pitchFamily="2" charset="-78"/>
            </a:endParaRPr>
          </a:p>
          <a:p>
            <a:pPr algn="just" rtl="1"/>
            <a:r>
              <a:rPr lang="fa-IR" sz="2400" dirty="0">
                <a:cs typeface="B Zar" panose="00000400000000000000" pitchFamily="2" charset="-78"/>
              </a:rPr>
              <a:t>یک وجه که به شاء خدا معطوف می‌شود و بر اساس شاء اراده صورت می‌گیرد. این وجه همان وجه علم و قدرت تامّ الهی است و در هر صورت در اثر اراده او رحمت جاری می‌شود. </a:t>
            </a:r>
            <a:endParaRPr lang="en-US" sz="2400" dirty="0">
              <a:cs typeface="B Zar" panose="00000400000000000000" pitchFamily="2" charset="-78"/>
            </a:endParaRPr>
          </a:p>
          <a:p>
            <a:pPr algn="just" rtl="1"/>
            <a:r>
              <a:rPr lang="fa-IR" sz="2400" dirty="0">
                <a:cs typeface="B Zar" panose="00000400000000000000" pitchFamily="2" charset="-78"/>
              </a:rPr>
              <a:t>وجه دیگر مربوط به مخلوق و محدودیت‌های او می‌شود که در این صورت متناسب با هر پدیده‌ای اراده دارای وضعیتی است. </a:t>
            </a:r>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133</a:t>
            </a:fld>
            <a:endParaRPr lang="en-US" altLang="en-US" dirty="0"/>
          </a:p>
        </p:txBody>
      </p:sp>
    </p:spTree>
    <p:extLst>
      <p:ext uri="{BB962C8B-B14F-4D97-AF65-F5344CB8AC3E}">
        <p14:creationId xmlns:p14="http://schemas.microsoft.com/office/powerpoint/2010/main" val="35261090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اراده در پدیده ها و رخدادها </a:t>
            </a:r>
            <a:endParaRPr lang="en-US" sz="3200" dirty="0">
              <a:cs typeface="B Zar" panose="00000400000000000000" pitchFamily="2" charset="-78"/>
            </a:endParaRPr>
          </a:p>
        </p:txBody>
      </p:sp>
      <p:sp>
        <p:nvSpPr>
          <p:cNvPr id="3" name="Content Placeholder 2"/>
          <p:cNvSpPr>
            <a:spLocks noGrp="1"/>
          </p:cNvSpPr>
          <p:nvPr>
            <p:ph idx="1"/>
          </p:nvPr>
        </p:nvSpPr>
        <p:spPr>
          <a:xfrm>
            <a:off x="762000" y="1917879"/>
            <a:ext cx="8534400" cy="4495800"/>
          </a:xfrm>
        </p:spPr>
        <p:txBody>
          <a:bodyPr/>
          <a:lstStyle/>
          <a:p>
            <a:pPr algn="just" rtl="1"/>
            <a:r>
              <a:rPr lang="fa-IR" sz="2400" dirty="0">
                <a:cs typeface="B Zar" panose="00000400000000000000" pitchFamily="2" charset="-78"/>
              </a:rPr>
              <a:t>در برخی از پدیده‌ها و رخدادها که وقوع آن پدیده و رخداد نیازمند ترکیب اجزا و یا شرایط است اراده به معنای فراهم شدن اجزا و شرایط می‌باشد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در مواردی که موضوع اراده مربوط به حکم و قضای رانده شده می‌باشد، اراده همان جاری شدن قضا و حکم  است</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به همین دلیل وجه دیگر اراده که مربوط به موضوع اراده شده است متناسب با آن اعمال می‌شود و لازم است محدودیت‌های آن در اراده در نظر گرفته شود. </a:t>
            </a:r>
            <a:endParaRPr lang="fa-IR" sz="2400" dirty="0" smtClean="0">
              <a:cs typeface="B Zar" panose="00000400000000000000" pitchFamily="2" charset="-78"/>
            </a:endParaRPr>
          </a:p>
          <a:p>
            <a:pPr algn="just" rtl="1"/>
            <a:r>
              <a:rPr lang="fa-IR" sz="2400" dirty="0" smtClean="0">
                <a:cs typeface="B Zar" panose="00000400000000000000" pitchFamily="2" charset="-78"/>
              </a:rPr>
              <a:t>در </a:t>
            </a:r>
            <a:r>
              <a:rPr lang="fa-IR" sz="2400" dirty="0">
                <a:cs typeface="B Zar" panose="00000400000000000000" pitchFamily="2" charset="-78"/>
              </a:rPr>
              <a:t>واقع محدودیت‌ها و حد مخلوق هم در شاء و هم در اراده و به تبع در فعل خدا در نظر گرفته می‌شود که مربوط به مخلوق است و ربطی به خداوند ندارد.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134</a:t>
            </a:fld>
            <a:endParaRPr lang="en-US" altLang="en-US" dirty="0"/>
          </a:p>
        </p:txBody>
      </p:sp>
    </p:spTree>
    <p:extLst>
      <p:ext uri="{BB962C8B-B14F-4D97-AF65-F5344CB8AC3E}">
        <p14:creationId xmlns:p14="http://schemas.microsoft.com/office/powerpoint/2010/main" val="21965064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dirty="0"/>
          </a:p>
        </p:txBody>
      </p:sp>
      <p:sp>
        <p:nvSpPr>
          <p:cNvPr id="58371" name="AutoShape 3"/>
          <p:cNvSpPr>
            <a:spLocks noChangeArrowheads="1"/>
          </p:cNvSpPr>
          <p:nvPr/>
        </p:nvSpPr>
        <p:spPr bwMode="gray">
          <a:xfrm>
            <a:off x="1668463" y="2555875"/>
            <a:ext cx="5759450" cy="2159000"/>
          </a:xfrm>
          <a:prstGeom prst="upArrow">
            <a:avLst>
              <a:gd name="adj1" fmla="val 57296"/>
              <a:gd name="adj2" fmla="val 62796"/>
            </a:avLst>
          </a:prstGeom>
          <a:gradFill rotWithShape="1">
            <a:gsLst>
              <a:gs pos="0">
                <a:schemeClr val="bg2"/>
              </a:gs>
              <a:gs pos="100000">
                <a:schemeClr val="bg2">
                  <a:gamma/>
                  <a:tint val="33333"/>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nvGrpSpPr>
          <p:cNvPr id="58372" name="Group 4"/>
          <p:cNvGrpSpPr>
            <a:grpSpLocks/>
          </p:cNvGrpSpPr>
          <p:nvPr/>
        </p:nvGrpSpPr>
        <p:grpSpPr bwMode="auto">
          <a:xfrm>
            <a:off x="5143047" y="2985798"/>
            <a:ext cx="1413781" cy="735446"/>
            <a:chOff x="2200" y="1954"/>
            <a:chExt cx="1398" cy="728"/>
          </a:xfrm>
        </p:grpSpPr>
        <p:sp>
          <p:nvSpPr>
            <p:cNvPr id="58373" name="Oval 5"/>
            <p:cNvSpPr>
              <a:spLocks noChangeArrowheads="1"/>
            </p:cNvSpPr>
            <p:nvPr/>
          </p:nvSpPr>
          <p:spPr bwMode="gray">
            <a:xfrm>
              <a:off x="2200" y="2061"/>
              <a:ext cx="257" cy="51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8374" name="Oval 6"/>
            <p:cNvSpPr>
              <a:spLocks noChangeArrowheads="1"/>
            </p:cNvSpPr>
            <p:nvPr/>
          </p:nvSpPr>
          <p:spPr bwMode="gray">
            <a:xfrm>
              <a:off x="2200" y="2061"/>
              <a:ext cx="257" cy="514"/>
            </a:xfrm>
            <a:prstGeom prst="ellipse">
              <a:avLst/>
            </a:prstGeom>
            <a:gradFill rotWithShape="1">
              <a:gsLst>
                <a:gs pos="0">
                  <a:schemeClr val="accent1">
                    <a:gamma/>
                    <a:tint val="57255"/>
                    <a:invGamma/>
                  </a:schemeClr>
                </a:gs>
                <a:gs pos="100000">
                  <a:schemeClr val="accent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8375" name="Oval 7"/>
            <p:cNvSpPr>
              <a:spLocks noChangeArrowheads="1"/>
            </p:cNvSpPr>
            <p:nvPr/>
          </p:nvSpPr>
          <p:spPr bwMode="gray">
            <a:xfrm>
              <a:off x="2298" y="2061"/>
              <a:ext cx="1300" cy="51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8376" name="Oval 8"/>
            <p:cNvSpPr>
              <a:spLocks noChangeArrowheads="1"/>
            </p:cNvSpPr>
            <p:nvPr/>
          </p:nvSpPr>
          <p:spPr bwMode="gray">
            <a:xfrm>
              <a:off x="2298" y="2061"/>
              <a:ext cx="1300" cy="514"/>
            </a:xfrm>
            <a:prstGeom prst="ellipse">
              <a:avLst/>
            </a:prstGeom>
            <a:gradFill rotWithShape="1">
              <a:gsLst>
                <a:gs pos="0">
                  <a:schemeClr val="accent1"/>
                </a:gs>
                <a:gs pos="100000">
                  <a:schemeClr val="accent1">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8377" name="Oval 9"/>
            <p:cNvSpPr>
              <a:spLocks noChangeArrowheads="1"/>
            </p:cNvSpPr>
            <p:nvPr/>
          </p:nvSpPr>
          <p:spPr bwMode="gray">
            <a:xfrm>
              <a:off x="2363" y="1954"/>
              <a:ext cx="1170" cy="728"/>
            </a:xfrm>
            <a:prstGeom prst="ellipse">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rtl="1"/>
              <a:r>
                <a:rPr lang="fa-IR" sz="2800" dirty="0" smtClean="0">
                  <a:cs typeface="B Zar" panose="00000400000000000000" pitchFamily="2" charset="-78"/>
                </a:rPr>
                <a:t>1. امر</a:t>
              </a:r>
              <a:endParaRPr lang="en-US" sz="2800" dirty="0">
                <a:cs typeface="B Zar" panose="00000400000000000000" pitchFamily="2" charset="-78"/>
              </a:endParaRPr>
            </a:p>
          </p:txBody>
        </p:sp>
      </p:grpSp>
      <p:grpSp>
        <p:nvGrpSpPr>
          <p:cNvPr id="58390" name="Group 22"/>
          <p:cNvGrpSpPr>
            <a:grpSpLocks/>
          </p:cNvGrpSpPr>
          <p:nvPr/>
        </p:nvGrpSpPr>
        <p:grpSpPr bwMode="auto">
          <a:xfrm>
            <a:off x="1915888" y="2955791"/>
            <a:ext cx="1578622" cy="649577"/>
            <a:chOff x="2200" y="1997"/>
            <a:chExt cx="1561" cy="643"/>
          </a:xfrm>
        </p:grpSpPr>
        <p:sp>
          <p:nvSpPr>
            <p:cNvPr id="58391" name="Oval 23"/>
            <p:cNvSpPr>
              <a:spLocks noChangeArrowheads="1"/>
            </p:cNvSpPr>
            <p:nvPr/>
          </p:nvSpPr>
          <p:spPr bwMode="gray">
            <a:xfrm>
              <a:off x="2200" y="2061"/>
              <a:ext cx="257" cy="51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8392" name="Oval 24"/>
            <p:cNvSpPr>
              <a:spLocks noChangeArrowheads="1"/>
            </p:cNvSpPr>
            <p:nvPr/>
          </p:nvSpPr>
          <p:spPr bwMode="gray">
            <a:xfrm>
              <a:off x="2200" y="2061"/>
              <a:ext cx="257" cy="514"/>
            </a:xfrm>
            <a:prstGeom prst="ellipse">
              <a:avLst/>
            </a:prstGeom>
            <a:gradFill rotWithShape="1">
              <a:gsLst>
                <a:gs pos="0">
                  <a:schemeClr val="hlink">
                    <a:gamma/>
                    <a:tint val="69804"/>
                    <a:invGamma/>
                  </a:schemeClr>
                </a:gs>
                <a:gs pos="100000">
                  <a:schemeClr val="hlink"/>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8393" name="Oval 25"/>
            <p:cNvSpPr>
              <a:spLocks noChangeArrowheads="1"/>
            </p:cNvSpPr>
            <p:nvPr/>
          </p:nvSpPr>
          <p:spPr bwMode="gray">
            <a:xfrm>
              <a:off x="2298" y="2061"/>
              <a:ext cx="1300" cy="51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8394" name="Oval 26"/>
            <p:cNvSpPr>
              <a:spLocks noChangeArrowheads="1"/>
            </p:cNvSpPr>
            <p:nvPr/>
          </p:nvSpPr>
          <p:spPr bwMode="gray">
            <a:xfrm>
              <a:off x="2298" y="2061"/>
              <a:ext cx="1300" cy="514"/>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8395" name="Oval 27"/>
            <p:cNvSpPr>
              <a:spLocks noChangeArrowheads="1"/>
            </p:cNvSpPr>
            <p:nvPr/>
          </p:nvSpPr>
          <p:spPr bwMode="gray">
            <a:xfrm>
              <a:off x="2363" y="1997"/>
              <a:ext cx="1398" cy="643"/>
            </a:xfrm>
            <a:prstGeom prst="ellipse">
              <a:avLst/>
            </a:pr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pPr algn="ctr"/>
              <a:r>
                <a:rPr lang="fa-IR" sz="2400" dirty="0" smtClean="0">
                  <a:cs typeface="B Zar" panose="00000400000000000000" pitchFamily="2" charset="-78"/>
                </a:rPr>
                <a:t>2. شیء</a:t>
              </a:r>
              <a:endParaRPr lang="en-US" sz="2400" dirty="0">
                <a:cs typeface="B Zar" panose="00000400000000000000" pitchFamily="2" charset="-78"/>
              </a:endParaRPr>
            </a:p>
          </p:txBody>
        </p:sp>
      </p:grpSp>
      <p:sp>
        <p:nvSpPr>
          <p:cNvPr id="58396" name="AutoShape 28"/>
          <p:cNvSpPr>
            <a:spLocks noChangeArrowheads="1"/>
          </p:cNvSpPr>
          <p:nvPr/>
        </p:nvSpPr>
        <p:spPr bwMode="auto">
          <a:xfrm>
            <a:off x="2109788" y="1917700"/>
            <a:ext cx="4876800" cy="457200"/>
          </a:xfrm>
          <a:prstGeom prst="roundRect">
            <a:avLst>
              <a:gd name="adj" fmla="val 50000"/>
            </a:avLst>
          </a:prstGeom>
          <a:gradFill rotWithShape="1">
            <a:gsLst>
              <a:gs pos="0">
                <a:schemeClr val="hlink"/>
              </a:gs>
              <a:gs pos="50000">
                <a:schemeClr val="hlink">
                  <a:gamma/>
                  <a:tint val="18039"/>
                  <a:invGamma/>
                </a:schemeClr>
              </a:gs>
              <a:gs pos="100000">
                <a:schemeClr val="hlink"/>
              </a:gs>
            </a:gsLst>
            <a:lin ang="0" scaled="1"/>
          </a:gra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3200" dirty="0">
                <a:cs typeface="B Zar" panose="00000400000000000000" pitchFamily="2" charset="-78"/>
              </a:rPr>
              <a:t>3.فعل، اراده شیء </a:t>
            </a:r>
            <a:endParaRPr lang="en-US" altLang="en-US" sz="3200" b="1" dirty="0"/>
          </a:p>
        </p:txBody>
      </p:sp>
      <p:sp>
        <p:nvSpPr>
          <p:cNvPr id="58398" name="Rectangle 30"/>
          <p:cNvSpPr>
            <a:spLocks noChangeArrowheads="1"/>
          </p:cNvSpPr>
          <p:nvPr/>
        </p:nvSpPr>
        <p:spPr bwMode="white">
          <a:xfrm>
            <a:off x="5081588" y="490378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rPr>
              <a:t>TEXT</a:t>
            </a:r>
          </a:p>
        </p:txBody>
      </p:sp>
      <p:sp>
        <p:nvSpPr>
          <p:cNvPr id="58399" name="Rectangle 31"/>
          <p:cNvSpPr>
            <a:spLocks noChangeArrowheads="1"/>
          </p:cNvSpPr>
          <p:nvPr/>
        </p:nvSpPr>
        <p:spPr bwMode="white">
          <a:xfrm>
            <a:off x="3252788" y="490378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rPr>
              <a:t>TEXT</a:t>
            </a:r>
          </a:p>
        </p:txBody>
      </p:sp>
      <p:sp>
        <p:nvSpPr>
          <p:cNvPr id="58400" name="Rectangle 32"/>
          <p:cNvSpPr>
            <a:spLocks noChangeArrowheads="1"/>
          </p:cNvSpPr>
          <p:nvPr/>
        </p:nvSpPr>
        <p:spPr bwMode="white">
          <a:xfrm>
            <a:off x="6986588" y="4889500"/>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rPr>
              <a:t>TEXT</a:t>
            </a:r>
          </a:p>
        </p:txBody>
      </p:sp>
      <p:sp>
        <p:nvSpPr>
          <p:cNvPr id="58407" name="Rectangle 39"/>
          <p:cNvSpPr>
            <a:spLocks noChangeArrowheads="1"/>
          </p:cNvSpPr>
          <p:nvPr/>
        </p:nvSpPr>
        <p:spPr bwMode="white">
          <a:xfrm>
            <a:off x="1479550" y="4903788"/>
            <a:ext cx="436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en-US" dirty="0" smtClean="0">
                <a:solidFill>
                  <a:schemeClr val="bg1"/>
                </a:solidFill>
              </a:rPr>
              <a:t>امر</a:t>
            </a:r>
            <a:endParaRPr lang="en-US" altLang="en-US" dirty="0">
              <a:solidFill>
                <a:schemeClr val="bg1"/>
              </a:solidFill>
            </a:endParaRPr>
          </a:p>
        </p:txBody>
      </p:sp>
      <p:sp>
        <p:nvSpPr>
          <p:cNvPr id="2" name="Slide Number Placeholder 1"/>
          <p:cNvSpPr>
            <a:spLocks noGrp="1"/>
          </p:cNvSpPr>
          <p:nvPr>
            <p:ph type="sldNum" sz="quarter" idx="12"/>
          </p:nvPr>
        </p:nvSpPr>
        <p:spPr/>
        <p:txBody>
          <a:bodyPr/>
          <a:lstStyle/>
          <a:p>
            <a:fld id="{8C13B613-D316-4C2A-9E16-07B60C74013D}" type="slidenum">
              <a:rPr lang="en-US" altLang="en-US" smtClean="0"/>
              <a:pPr/>
              <a:t>135</a:t>
            </a:fld>
            <a:endParaRPr lang="en-US" altLang="en-US" dirty="0"/>
          </a:p>
        </p:txBody>
      </p:sp>
    </p:spTree>
    <p:extLst>
      <p:ext uri="{BB962C8B-B14F-4D97-AF65-F5344CB8AC3E}">
        <p14:creationId xmlns:p14="http://schemas.microsoft.com/office/powerpoint/2010/main" val="31222591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1-3. امر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امر به معنای طلب چیزی همراه با چیرگی است و به تدریج برای هر چیزی که مطلوب است چه از جانب مولا و چه برای خود فرد به کار رفته است. امر در آیه اراده به معنای همان اراده محقق شده و معادل فعل است. وجه استعمال امر به جای فعل به دلیل تبیین ساختار فعل و فرایند ایجاد فعل از ناحیه ذات ربوبی است که به صرف امر باش، موجود موجودیت خود را می‌یابد.</a:t>
            </a:r>
            <a:endParaRPr lang="en-US" sz="2400" dirty="0">
              <a:cs typeface="B Zar" panose="00000400000000000000" pitchFamily="2" charset="-78"/>
            </a:endParaRPr>
          </a:p>
          <a:p>
            <a:pPr algn="just" rtl="1"/>
            <a:r>
              <a:rPr lang="fa-IR" sz="2400" dirty="0">
                <a:cs typeface="B Zar" panose="00000400000000000000" pitchFamily="2" charset="-78"/>
              </a:rPr>
              <a:t>بدین ترتیب امر خداوند هم به معنای فعل و هم به معنای حکم و هم به معنای قضای حتمی است به همین دلیل کلمه قول که به معنای حکم است در آیه جای امر نشسته است.</a:t>
            </a:r>
            <a:endParaRPr lang="en-US" sz="2400" dirty="0">
              <a:cs typeface="B Zar" panose="00000400000000000000" pitchFamily="2" charset="-78"/>
            </a:endParaRPr>
          </a:p>
          <a:p>
            <a:pPr algn="just" rtl="1"/>
            <a:r>
              <a:rPr lang="fa-IR" sz="2400" dirty="0">
                <a:cs typeface="B Zar" panose="00000400000000000000" pitchFamily="2" charset="-78"/>
              </a:rPr>
              <a:t>التحقیق، ماده «امر»: أنّ الأصل الواحد في هذه المادّة هو الطلب و التكليف مع الاستعلاء. ثمّ يطلق على كلّ ما يكون مطلوبا و موردا لتوجّه تكليف من جانب مولى أو من جانب‏نفسه، صريحا أو مقدّرا.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136</a:t>
            </a:fld>
            <a:endParaRPr lang="en-US" altLang="en-US" dirty="0"/>
          </a:p>
        </p:txBody>
      </p:sp>
    </p:spTree>
    <p:extLst>
      <p:ext uri="{BB962C8B-B14F-4D97-AF65-F5344CB8AC3E}">
        <p14:creationId xmlns:p14="http://schemas.microsoft.com/office/powerpoint/2010/main" val="1503814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بر این اساس اثر خداوند دو وجه دارد:</a:t>
            </a:r>
            <a:endParaRPr lang="en-US" sz="2400" dirty="0">
              <a:cs typeface="B Zar" panose="00000400000000000000" pitchFamily="2" charset="-78"/>
            </a:endParaRPr>
          </a:p>
          <a:p>
            <a:pPr algn="just" rtl="1"/>
            <a:r>
              <a:rPr lang="ar-SA" sz="2400" dirty="0">
                <a:cs typeface="B Zar" panose="00000400000000000000" pitchFamily="2" charset="-78"/>
              </a:rPr>
              <a:t>وجه اول اتصال به ذات ربوبی که با معنای امری که مصطلح است همخوانی دارد.</a:t>
            </a:r>
            <a:endParaRPr lang="en-US" sz="2400" dirty="0">
              <a:cs typeface="B Zar" panose="00000400000000000000" pitchFamily="2" charset="-78"/>
            </a:endParaRPr>
          </a:p>
          <a:p>
            <a:pPr algn="just" rtl="1"/>
            <a:r>
              <a:rPr lang="ar-SA" sz="2400" dirty="0">
                <a:cs typeface="B Zar" panose="00000400000000000000" pitchFamily="2" charset="-78"/>
              </a:rPr>
              <a:t>وجه دوم: اتصال به مخلوق که آن را به مقام تعین وارد می‌سازد و فیض وجودی را به او می‌رساند.</a:t>
            </a:r>
            <a:endParaRPr lang="en-US" sz="2400" dirty="0">
              <a:cs typeface="B Zar" panose="00000400000000000000" pitchFamily="2" charset="-78"/>
            </a:endParaRPr>
          </a:p>
          <a:p>
            <a:pPr algn="just" rtl="1"/>
            <a:r>
              <a:rPr lang="ar-SA" sz="2400" dirty="0">
                <a:cs typeface="B Zar" panose="00000400000000000000" pitchFamily="2" charset="-78"/>
              </a:rPr>
              <a:t>دو وجه فوق امر را با شاء بسیار نزدیک می‌کند زیرا در شاء نیز این دو وجه وجود دارد تمایز امر و شاء در ظهور بیشتر امر نسبت به شاء است که منجر به آشکار شدن شاء می‌شود</a:t>
            </a:r>
            <a:r>
              <a:rPr lang="fa-IR" sz="2400" dirty="0">
                <a:cs typeface="B Zar" panose="00000400000000000000" pitchFamily="2" charset="-78"/>
              </a:rPr>
              <a:t>. </a:t>
            </a:r>
            <a:endParaRPr lang="en-US" sz="2400" dirty="0">
              <a:cs typeface="B Zar" panose="00000400000000000000" pitchFamily="2" charset="-78"/>
            </a:endParaRPr>
          </a:p>
          <a:p>
            <a:endParaRPr lang="en-US" sz="2400"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137</a:t>
            </a:fld>
            <a:endParaRPr lang="en-US" altLang="en-US" dirty="0"/>
          </a:p>
        </p:txBody>
      </p:sp>
    </p:spTree>
    <p:extLst>
      <p:ext uri="{BB962C8B-B14F-4D97-AF65-F5344CB8AC3E}">
        <p14:creationId xmlns:p14="http://schemas.microsoft.com/office/powerpoint/2010/main" val="23200110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2-3. شیء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شیء را به هر چیزی که به طلب در ‌آید تعریف </a:t>
            </a:r>
            <a:r>
              <a:rPr lang="fa-IR" sz="2400" dirty="0" smtClean="0">
                <a:cs typeface="B Zar" panose="00000400000000000000" pitchFamily="2" charset="-78"/>
              </a:rPr>
              <a:t>کرده‌‌اند و  </a:t>
            </a:r>
            <a:r>
              <a:rPr lang="fa-IR" sz="2400" dirty="0">
                <a:cs typeface="B Zar" panose="00000400000000000000" pitchFamily="2" charset="-78"/>
              </a:rPr>
              <a:t>با کلمه شاء هم‌خانواده است</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لذا گفته شده آن چیزی است که به «شاء» یا خواست در آمده است و می‌تواند موضوع، حکم، عمل و ... باشد.</a:t>
            </a:r>
            <a:r>
              <a:rPr lang="en-US" sz="2400" dirty="0">
                <a:cs typeface="B Zar" panose="00000400000000000000" pitchFamily="2" charset="-78"/>
              </a:rPr>
              <a:t> </a:t>
            </a:r>
            <a:endParaRPr lang="fa-IR" sz="2400" dirty="0" smtClean="0">
              <a:cs typeface="B Zar" panose="00000400000000000000" pitchFamily="2" charset="-78"/>
            </a:endParaRPr>
          </a:p>
          <a:p>
            <a:pPr algn="just" rtl="1"/>
            <a:r>
              <a:rPr lang="fa-IR" sz="2400" dirty="0" smtClean="0">
                <a:cs typeface="B Zar" panose="00000400000000000000" pitchFamily="2" charset="-78"/>
              </a:rPr>
              <a:t>التحقیق</a:t>
            </a:r>
            <a:r>
              <a:rPr lang="fa-IR" sz="2400" dirty="0">
                <a:cs typeface="B Zar" panose="00000400000000000000" pitchFamily="2" charset="-78"/>
              </a:rPr>
              <a:t>، ماده «شیء»: هو تمايل يصل الى حدّ الطلب. الشَّيْ‏ءُ في الأصل مصدر كَالْمَشِيئَةِ، و يطلق على كلّ ما يصحّ أن يطلب، فيشمل الواجب فانّه مطلوب لكلّ موجود، و سائر الموجودات الممكنة.</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138</a:t>
            </a:fld>
            <a:endParaRPr lang="en-US" altLang="en-US" dirty="0"/>
          </a:p>
        </p:txBody>
      </p:sp>
    </p:spTree>
    <p:extLst>
      <p:ext uri="{BB962C8B-B14F-4D97-AF65-F5344CB8AC3E}">
        <p14:creationId xmlns:p14="http://schemas.microsoft.com/office/powerpoint/2010/main" val="22655475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نکاتی در مورد شیء</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marL="457200" lvl="0" indent="-457200" algn="just" rtl="1">
              <a:buFont typeface="+mj-lt"/>
              <a:buAutoNum type="arabicParenR"/>
            </a:pPr>
            <a:r>
              <a:rPr lang="ar-SA" sz="2400" dirty="0">
                <a:cs typeface="B Zar" panose="00000400000000000000" pitchFamily="2" charset="-78"/>
              </a:rPr>
              <a:t>شیء مفهومی نزدیک به معنای معلوم و یا موجود و یا مخلوق دارد و منظور چیزی است که تشخص کلی یافته است.</a:t>
            </a:r>
            <a:endParaRPr lang="en-US" sz="2400" dirty="0">
              <a:cs typeface="B Zar" panose="00000400000000000000" pitchFamily="2" charset="-78"/>
            </a:endParaRPr>
          </a:p>
          <a:p>
            <a:pPr marL="457200" lvl="0" indent="-457200" algn="just" rtl="1">
              <a:buFont typeface="+mj-lt"/>
              <a:buAutoNum type="arabicParenR"/>
            </a:pPr>
            <a:r>
              <a:rPr lang="ar-SA" sz="2400" dirty="0">
                <a:cs typeface="B Zar" panose="00000400000000000000" pitchFamily="2" charset="-78"/>
              </a:rPr>
              <a:t>با توجه به ابهامی که در مفهوم شیء وجود دارد در آیات گوناگون می‌تواند مصداق شیء متفاوت باشد که از سیاق می‌توان مصداق آن را به خوبی و وضوح متوجه شد.</a:t>
            </a:r>
            <a:endParaRPr lang="en-US" sz="2400" dirty="0">
              <a:cs typeface="B Zar" panose="00000400000000000000" pitchFamily="2" charset="-78"/>
            </a:endParaRPr>
          </a:p>
          <a:p>
            <a:pPr marL="457200" lvl="0" indent="-457200" algn="just" rtl="1">
              <a:buFont typeface="+mj-lt"/>
              <a:buAutoNum type="arabicParenR"/>
            </a:pPr>
            <a:r>
              <a:rPr lang="ar-SA" sz="2400" dirty="0">
                <a:cs typeface="B Zar" panose="00000400000000000000" pitchFamily="2" charset="-78"/>
              </a:rPr>
              <a:t>یکی از مصادیقی که برای شیء به صورت متعدد در قرآن آمده است نوعی بی‌نیازی و چیزی است که کمترین سطح برطرف‌کنندگی نیاز را داشته باشد.</a:t>
            </a:r>
            <a:endParaRPr lang="en-US" sz="2400" dirty="0">
              <a:cs typeface="B Zar" panose="00000400000000000000" pitchFamily="2" charset="-78"/>
            </a:endParaRPr>
          </a:p>
          <a:p>
            <a:pPr marL="457200" indent="-457200" algn="just">
              <a:buFont typeface="+mj-lt"/>
              <a:buAutoNum type="arabicParenR"/>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139</a:t>
            </a:fld>
            <a:endParaRPr lang="en-US" altLang="en-US" dirty="0"/>
          </a:p>
        </p:txBody>
      </p:sp>
    </p:spTree>
    <p:extLst>
      <p:ext uri="{BB962C8B-B14F-4D97-AF65-F5344CB8AC3E}">
        <p14:creationId xmlns:p14="http://schemas.microsoft.com/office/powerpoint/2010/main" val="78806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5300" y="1981200"/>
            <a:ext cx="8229600" cy="4495800"/>
          </a:xfrm>
        </p:spPr>
        <p:txBody>
          <a:bodyPr/>
          <a:lstStyle/>
          <a:p>
            <a:pPr algn="ctr" rtl="1"/>
            <a:r>
              <a:rPr lang="ar-SA" sz="3600" dirty="0">
                <a:cs typeface="B Zar" panose="00000400000000000000" pitchFamily="2" charset="-78"/>
              </a:rPr>
              <a:t>سخن از فعل خدا سخن از عظمت وصف ناشدنی و متحیرکننده است</a:t>
            </a:r>
            <a:r>
              <a:rPr lang="ar-SA" sz="3600" dirty="0" smtClean="0">
                <a:cs typeface="B Zar" panose="00000400000000000000" pitchFamily="2" charset="-78"/>
              </a:rPr>
              <a:t>؛</a:t>
            </a:r>
            <a:endParaRPr lang="fa-IR" sz="3600" dirty="0" smtClean="0">
              <a:cs typeface="B Zar" panose="00000400000000000000" pitchFamily="2" charset="-78"/>
            </a:endParaRPr>
          </a:p>
          <a:p>
            <a:pPr algn="ctr" rtl="1"/>
            <a:r>
              <a:rPr lang="ar-SA" sz="3600" dirty="0" smtClean="0">
                <a:cs typeface="B Zar" panose="00000400000000000000" pitchFamily="2" charset="-78"/>
              </a:rPr>
              <a:t> </a:t>
            </a:r>
            <a:r>
              <a:rPr lang="ar-SA" sz="3600" dirty="0">
                <a:cs typeface="B Zar" panose="00000400000000000000" pitchFamily="2" charset="-78"/>
              </a:rPr>
              <a:t>و سخن از فعل انسان سخن از راه‌های دستیابی به قرب است.</a:t>
            </a:r>
            <a:endParaRPr lang="en-US" sz="3600" dirty="0">
              <a:cs typeface="B Zar" panose="00000400000000000000" pitchFamily="2" charset="-78"/>
            </a:endParaRPr>
          </a:p>
          <a:p>
            <a:pPr algn="ctr" rtl="1"/>
            <a:endParaRPr lang="en-US" sz="36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a:t>
            </a:fld>
            <a:endParaRPr lang="en-US" altLang="en-US" dirty="0"/>
          </a:p>
        </p:txBody>
      </p:sp>
    </p:spTree>
    <p:extLst>
      <p:ext uri="{BB962C8B-B14F-4D97-AF65-F5344CB8AC3E}">
        <p14:creationId xmlns:p14="http://schemas.microsoft.com/office/powerpoint/2010/main" val="402296252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4.اراده خدا در خصوص </a:t>
            </a:r>
            <a:r>
              <a:rPr lang="fa-IR" sz="3200" dirty="0" smtClean="0">
                <a:cs typeface="B Zar" panose="00000400000000000000" pitchFamily="2" charset="-78"/>
              </a:rPr>
              <a:t>انسان</a:t>
            </a:r>
            <a:endParaRPr lang="en-US" sz="3200"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خداوند همانطور که برای انسان شاء مخصوصی دارد برای او اراده‌ای مخصوص در نظر دارد. </a:t>
            </a:r>
            <a:endParaRPr lang="fa-IR" sz="2400" dirty="0" smtClean="0">
              <a:cs typeface="B Zar" panose="00000400000000000000" pitchFamily="2" charset="-78"/>
            </a:endParaRPr>
          </a:p>
          <a:p>
            <a:pPr algn="just" rtl="1"/>
            <a:r>
              <a:rPr lang="fa-IR" sz="2400" dirty="0" smtClean="0">
                <a:cs typeface="B Zar" panose="00000400000000000000" pitchFamily="2" charset="-78"/>
              </a:rPr>
              <a:t>در </a:t>
            </a:r>
            <a:r>
              <a:rPr lang="fa-IR" sz="2400" dirty="0">
                <a:cs typeface="B Zar" panose="00000400000000000000" pitchFamily="2" charset="-78"/>
              </a:rPr>
              <a:t>واقع انسان در بین موجودات قابلیت بهره‌مندی بیشتری از اراده خدا در ساحت‌های مختلف را یافته است که در اثر چنین قابلیتی از خیر و فضل ویژه‌ای برخوردار شده است</a:t>
            </a:r>
            <a:r>
              <a:rPr lang="fa-IR" sz="2400" dirty="0" smtClean="0">
                <a:cs typeface="B Zar" panose="00000400000000000000" pitchFamily="2" charset="-78"/>
              </a:rPr>
              <a:t>.</a:t>
            </a: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140</a:t>
            </a:fld>
            <a:endParaRPr lang="en-US" altLang="en-US" dirty="0"/>
          </a:p>
        </p:txBody>
      </p:sp>
    </p:spTree>
    <p:extLst>
      <p:ext uri="{BB962C8B-B14F-4D97-AF65-F5344CB8AC3E}">
        <p14:creationId xmlns:p14="http://schemas.microsoft.com/office/powerpoint/2010/main" val="218731851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lgn="r" rtl="1"/>
            <a:r>
              <a:rPr lang="fa-IR" sz="2400" dirty="0">
                <a:cs typeface="B Zar" panose="00000400000000000000" pitchFamily="2" charset="-78"/>
              </a:rPr>
              <a:t>اراده خدا در خیر و فضل رساندن  </a:t>
            </a:r>
            <a:endParaRPr lang="en-US" sz="2400" dirty="0">
              <a:cs typeface="B Zar" panose="00000400000000000000" pitchFamily="2" charset="-78"/>
            </a:endParaRPr>
          </a:p>
          <a:p>
            <a:pPr lvl="0" algn="r" rtl="1"/>
            <a:r>
              <a:rPr lang="fa-IR" sz="2400" dirty="0">
                <a:cs typeface="B Zar" panose="00000400000000000000" pitchFamily="2" charset="-78"/>
              </a:rPr>
              <a:t>اراده خدا در تبیین ولایت و نصرت خود  </a:t>
            </a:r>
            <a:endParaRPr lang="en-US" sz="2400" dirty="0">
              <a:cs typeface="B Zar" panose="00000400000000000000" pitchFamily="2" charset="-78"/>
            </a:endParaRPr>
          </a:p>
          <a:p>
            <a:pPr lvl="0" algn="r" rtl="1"/>
            <a:r>
              <a:rPr lang="fa-IR" sz="2400" dirty="0">
                <a:cs typeface="B Zar" panose="00000400000000000000" pitchFamily="2" charset="-78"/>
              </a:rPr>
              <a:t>اراده خداوند در ارائه حکم‌های تکوینی و تشریعی </a:t>
            </a:r>
            <a:endParaRPr lang="en-US" sz="2400" dirty="0">
              <a:cs typeface="B Zar" panose="00000400000000000000" pitchFamily="2" charset="-78"/>
            </a:endParaRPr>
          </a:p>
          <a:p>
            <a:pPr lvl="0" algn="r" rtl="1"/>
            <a:r>
              <a:rPr lang="fa-IR" sz="2400" dirty="0">
                <a:cs typeface="B Zar" panose="00000400000000000000" pitchFamily="2" charset="-78"/>
              </a:rPr>
              <a:t>اراده خدا در نداشتن هیچ گونه ظلمی نسبت به هیچ کس</a:t>
            </a:r>
            <a:endParaRPr lang="en-US" sz="2400" dirty="0">
              <a:cs typeface="B Zar" panose="00000400000000000000" pitchFamily="2" charset="-78"/>
            </a:endParaRPr>
          </a:p>
          <a:p>
            <a:pPr lvl="0" algn="r" rtl="1"/>
            <a:r>
              <a:rPr lang="fa-IR" sz="2400" dirty="0">
                <a:cs typeface="B Zar" panose="00000400000000000000" pitchFamily="2" charset="-78"/>
              </a:rPr>
              <a:t>اراده خدا در تبیین و روشنگری و هدایت‌گری از طریق سنت‌های گذشتگان</a:t>
            </a:r>
            <a:endParaRPr lang="en-US" sz="2400" dirty="0">
              <a:cs typeface="B Zar" panose="00000400000000000000" pitchFamily="2" charset="-78"/>
            </a:endParaRPr>
          </a:p>
          <a:p>
            <a:pPr lvl="0" algn="r" rtl="1"/>
            <a:r>
              <a:rPr lang="fa-IR" sz="2400" dirty="0">
                <a:cs typeface="B Zar" panose="00000400000000000000" pitchFamily="2" charset="-78"/>
              </a:rPr>
              <a:t>اراده خدا در توجه و توبه دائمی بر مردم </a:t>
            </a:r>
            <a:endParaRPr lang="fa-IR" sz="2400" dirty="0" smtClean="0">
              <a:cs typeface="B Zar" panose="00000400000000000000" pitchFamily="2" charset="-78"/>
            </a:endParaRPr>
          </a:p>
          <a:p>
            <a:pPr lvl="0" algn="r" rtl="1"/>
            <a:r>
              <a:rPr lang="fa-IR" sz="2400" dirty="0">
                <a:cs typeface="B Zar" panose="00000400000000000000" pitchFamily="2" charset="-78"/>
              </a:rPr>
              <a:t>اراده خدا برای به حرج و سختی نینداختن مردم </a:t>
            </a:r>
            <a:endParaRPr lang="en-US" sz="2400" dirty="0">
              <a:cs typeface="B Zar" panose="00000400000000000000" pitchFamily="2" charset="-78"/>
            </a:endParaRPr>
          </a:p>
          <a:p>
            <a:pPr lvl="0" algn="r" rtl="1"/>
            <a:r>
              <a:rPr lang="fa-IR" sz="2400" dirty="0">
                <a:cs typeface="B Zar" panose="00000400000000000000" pitchFamily="2" charset="-78"/>
              </a:rPr>
              <a:t>اراده خدا برای پاک کردن مردم</a:t>
            </a:r>
            <a:endParaRPr lang="en-US" sz="2400" dirty="0">
              <a:cs typeface="B Zar" panose="00000400000000000000" pitchFamily="2" charset="-78"/>
            </a:endParaRPr>
          </a:p>
          <a:p>
            <a:pPr lvl="0" algn="r" rtl="1"/>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141</a:t>
            </a:fld>
            <a:endParaRPr lang="en-US" altLang="en-US" dirty="0"/>
          </a:p>
        </p:txBody>
      </p:sp>
    </p:spTree>
    <p:extLst>
      <p:ext uri="{BB962C8B-B14F-4D97-AF65-F5344CB8AC3E}">
        <p14:creationId xmlns:p14="http://schemas.microsoft.com/office/powerpoint/2010/main" val="287054124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lgn="r" rtl="1"/>
            <a:r>
              <a:rPr lang="fa-IR" sz="2400" dirty="0">
                <a:cs typeface="B Zar" panose="00000400000000000000" pitchFamily="2" charset="-78"/>
              </a:rPr>
              <a:t>اراده خدا در اتمام نعمت بر مردم</a:t>
            </a:r>
            <a:endParaRPr lang="en-US" sz="2400" dirty="0">
              <a:cs typeface="B Zar" panose="00000400000000000000" pitchFamily="2" charset="-78"/>
            </a:endParaRPr>
          </a:p>
          <a:p>
            <a:pPr lvl="0" algn="r" rtl="1"/>
            <a:r>
              <a:rPr lang="fa-IR" sz="2400" dirty="0">
                <a:cs typeface="B Zar" panose="00000400000000000000" pitchFamily="2" charset="-78"/>
              </a:rPr>
              <a:t>اراده خدا برای بهره‌مند نشدن کسانی که در کفر شتابانند در آخرت</a:t>
            </a:r>
            <a:endParaRPr lang="en-US" sz="2400" dirty="0">
              <a:cs typeface="B Zar" panose="00000400000000000000" pitchFamily="2" charset="-78"/>
            </a:endParaRPr>
          </a:p>
          <a:p>
            <a:pPr lvl="0" algn="r" rtl="1"/>
            <a:r>
              <a:rPr lang="fa-IR" sz="2400" dirty="0">
                <a:cs typeface="B Zar" panose="00000400000000000000" pitchFamily="2" charset="-78"/>
              </a:rPr>
              <a:t>و اراده خدا در پاک نکردن قلب ایشان </a:t>
            </a:r>
            <a:endParaRPr lang="fa-IR" sz="2400" dirty="0" smtClean="0">
              <a:cs typeface="B Zar" panose="00000400000000000000" pitchFamily="2" charset="-78"/>
            </a:endParaRPr>
          </a:p>
          <a:p>
            <a:pPr lvl="0" algn="r" rtl="1"/>
            <a:r>
              <a:rPr lang="fa-IR" sz="2400" dirty="0" smtClean="0">
                <a:cs typeface="B Zar" panose="00000400000000000000" pitchFamily="2" charset="-78"/>
              </a:rPr>
              <a:t>اراده  </a:t>
            </a:r>
            <a:r>
              <a:rPr lang="fa-IR" sz="2400" dirty="0">
                <a:cs typeface="B Zar" panose="00000400000000000000" pitchFamily="2" charset="-78"/>
              </a:rPr>
              <a:t>عذاب در دنیا اهل نفاق با اینکه دارای امکانات مالی و دنیایی هستند</a:t>
            </a:r>
            <a:endParaRPr lang="en-US" sz="2400" dirty="0">
              <a:cs typeface="B Zar" panose="00000400000000000000" pitchFamily="2" charset="-78"/>
            </a:endParaRPr>
          </a:p>
          <a:p>
            <a:pPr lvl="0" algn="r" rtl="1"/>
            <a:r>
              <a:rPr lang="fa-IR" sz="2400" dirty="0">
                <a:cs typeface="B Zar" panose="00000400000000000000" pitchFamily="2" charset="-78"/>
              </a:rPr>
              <a:t>اراده خدا در محقق ساختن حق و ریشه‌کن کردن باطل</a:t>
            </a:r>
            <a:endParaRPr lang="en-US" sz="2400" dirty="0">
              <a:cs typeface="B Zar" panose="00000400000000000000" pitchFamily="2" charset="-78"/>
            </a:endParaRPr>
          </a:p>
          <a:p>
            <a:pPr lvl="0" algn="r" rtl="1"/>
            <a:r>
              <a:rPr lang="fa-IR" sz="2400" dirty="0">
                <a:cs typeface="B Zar" panose="00000400000000000000" pitchFamily="2" charset="-78"/>
              </a:rPr>
              <a:t>اراده خدا در خواستن آخرت برای زندگی انسان</a:t>
            </a:r>
            <a:endParaRPr lang="en-US" sz="2400" dirty="0">
              <a:cs typeface="B Zar" panose="00000400000000000000" pitchFamily="2" charset="-78"/>
            </a:endParaRPr>
          </a:p>
          <a:p>
            <a:pPr lvl="0" algn="r" rtl="1"/>
            <a:r>
              <a:rPr lang="fa-IR" sz="2400" dirty="0">
                <a:cs typeface="B Zar" panose="00000400000000000000" pitchFamily="2" charset="-78"/>
              </a:rPr>
              <a:t>اراده خدا در پیشوا شدن و وارث شدن مستضعفین</a:t>
            </a:r>
            <a:endParaRPr lang="en-US" sz="2400" dirty="0">
              <a:cs typeface="B Zar" panose="00000400000000000000" pitchFamily="2" charset="-78"/>
            </a:endParaRPr>
          </a:p>
          <a:p>
            <a:pPr lvl="0" algn="r" rtl="1"/>
            <a:r>
              <a:rPr lang="fa-IR" sz="2400" dirty="0">
                <a:cs typeface="B Zar" panose="00000400000000000000" pitchFamily="2" charset="-78"/>
              </a:rPr>
              <a:t>اراده خدا در برطرف کردن هر گونه پلیدی از اهل بیت علیهم السلام </a:t>
            </a:r>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142</a:t>
            </a:fld>
            <a:endParaRPr lang="en-US" altLang="en-US" dirty="0"/>
          </a:p>
        </p:txBody>
      </p:sp>
    </p:spTree>
    <p:extLst>
      <p:ext uri="{BB962C8B-B14F-4D97-AF65-F5344CB8AC3E}">
        <p14:creationId xmlns:p14="http://schemas.microsoft.com/office/powerpoint/2010/main" val="173394517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Zar" panose="00000400000000000000" pitchFamily="2" charset="-78"/>
              </a:rPr>
              <a:t>5. اراده </a:t>
            </a:r>
            <a:r>
              <a:rPr lang="fa-IR" dirty="0">
                <a:cs typeface="B Zar" panose="00000400000000000000" pitchFamily="2" charset="-78"/>
              </a:rPr>
              <a:t>در </a:t>
            </a:r>
            <a:r>
              <a:rPr lang="fa-IR" dirty="0" smtClean="0">
                <a:cs typeface="B Zar" panose="00000400000000000000" pitchFamily="2" charset="-78"/>
              </a:rPr>
              <a:t>انسان</a:t>
            </a:r>
            <a:endParaRPr lang="en-US"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همانطور که خداوند فعل را به انسان نسبت داده است اراده را نیز به او نسبت داده است و همانطور که انسان می‌تواند فعل با جهت منفی داشته باشد اراده‌اش می‌تواند با جهت باشد. </a:t>
            </a:r>
            <a:endParaRPr lang="en-US" sz="2400" dirty="0">
              <a:cs typeface="B Zar" panose="00000400000000000000" pitchFamily="2" charset="-78"/>
            </a:endParaRPr>
          </a:p>
          <a:p>
            <a:pPr marL="0" indent="0" algn="r" rtl="1">
              <a:buNone/>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143</a:t>
            </a:fld>
            <a:endParaRPr lang="en-US" altLang="en-US" dirty="0"/>
          </a:p>
        </p:txBody>
      </p:sp>
    </p:spTree>
    <p:extLst>
      <p:ext uri="{BB962C8B-B14F-4D97-AF65-F5344CB8AC3E}">
        <p14:creationId xmlns:p14="http://schemas.microsoft.com/office/powerpoint/2010/main" val="83907351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اراده جزیی از معنای فعل</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تمایزهایی در به کار بردن اراده و فعل در قرآن وجود دارد که از دقت در آنها می‌توان نسبت بین این دو کلمه و رابطه آنها را با هم را در رابطه با خدا و انسان به طور مشخص </a:t>
            </a:r>
            <a:r>
              <a:rPr lang="fa-IR" sz="2400" dirty="0" smtClean="0">
                <a:cs typeface="B Zar" panose="00000400000000000000" pitchFamily="2" charset="-78"/>
              </a:rPr>
              <a:t>بیان کرد: </a:t>
            </a:r>
          </a:p>
          <a:p>
            <a:pPr marL="0" lvl="0" indent="0" algn="just" rtl="1">
              <a:buNone/>
            </a:pPr>
            <a:r>
              <a:rPr lang="fa-IR" sz="2400" dirty="0" smtClean="0">
                <a:cs typeface="B Zar" panose="00000400000000000000" pitchFamily="2" charset="-78"/>
              </a:rPr>
              <a:t>خداوند </a:t>
            </a:r>
            <a:r>
              <a:rPr lang="fa-IR" sz="2400" dirty="0">
                <a:cs typeface="B Zar" panose="00000400000000000000" pitchFamily="2" charset="-78"/>
              </a:rPr>
              <a:t>اراده را بعد از مرگ نیز به انسان نسبت داده است. این به معنای اینست که بعد مرگ انسان‌ها عمل ندارند ولی  فعل دارند</a:t>
            </a:r>
            <a:r>
              <a:rPr lang="fa-IR" sz="2400" dirty="0" smtClean="0">
                <a:cs typeface="B Zar" panose="00000400000000000000" pitchFamily="2" charset="-78"/>
              </a:rPr>
              <a:t>.</a:t>
            </a:r>
          </a:p>
          <a:p>
            <a:pPr marL="0" lvl="0" indent="0" algn="just" rtl="1">
              <a:buNone/>
            </a:pPr>
            <a:r>
              <a:rPr lang="fa-IR" sz="2400" dirty="0" smtClean="0">
                <a:cs typeface="B Zar" panose="00000400000000000000" pitchFamily="2" charset="-78"/>
              </a:rPr>
              <a:t> </a:t>
            </a:r>
            <a:r>
              <a:rPr lang="fa-IR" sz="2400" dirty="0">
                <a:cs typeface="B Zar" panose="00000400000000000000" pitchFamily="2" charset="-78"/>
              </a:rPr>
              <a:t>بدین ترتیب اراده در انسان نشانه و لازمه فعل داشتن اوست که این فعل داشتن برای او دائمی است. همچنین اراده در انسان مستلزم تحقق فعل نیست. یعنی ممکن است نسبت به چیزی اراده کند ولی محقق نشود به همین دلیل اراده جزیی از فعل است و ممکن است به فعل نینجامد. </a:t>
            </a:r>
            <a:endParaRPr lang="fa-IR" sz="2400" dirty="0" smtClean="0">
              <a:cs typeface="B Zar" panose="00000400000000000000" pitchFamily="2" charset="-78"/>
            </a:endParaRPr>
          </a:p>
          <a:p>
            <a:pPr marL="0" indent="0" algn="r" rtl="1">
              <a:buNone/>
            </a:pPr>
            <a:r>
              <a:rPr lang="fa-IR" sz="2400" dirty="0">
                <a:cs typeface="B Zar" panose="00000400000000000000" pitchFamily="2" charset="-78"/>
              </a:rPr>
              <a:t>بر این اساس می‌توان اراده فعلی به علاوه تحقق آن را به عنوان فعل مطرح کرد و اراده را جزیی از معنای فعل تلقی نمود. </a:t>
            </a:r>
            <a:endParaRPr lang="en-US" sz="2400" dirty="0">
              <a:cs typeface="B Zar" panose="00000400000000000000" pitchFamily="2" charset="-78"/>
            </a:endParaRPr>
          </a:p>
          <a:p>
            <a:pPr marL="0" lvl="0" indent="0" algn="r" rtl="1">
              <a:buNone/>
            </a:pPr>
            <a:endParaRPr lang="en-US" sz="2400" dirty="0">
              <a:cs typeface="B Zar" panose="00000400000000000000" pitchFamily="2" charset="-78"/>
            </a:endParaRPr>
          </a:p>
          <a:p>
            <a:pPr marL="0" indent="0" algn="r" rtl="1">
              <a:buNone/>
            </a:pPr>
            <a:endParaRPr lang="fa-IR" sz="2400" dirty="0" smtClean="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144</a:t>
            </a:fld>
            <a:endParaRPr lang="en-US" altLang="en-US" dirty="0"/>
          </a:p>
        </p:txBody>
      </p:sp>
    </p:spTree>
    <p:extLst>
      <p:ext uri="{BB962C8B-B14F-4D97-AF65-F5344CB8AC3E}">
        <p14:creationId xmlns:p14="http://schemas.microsoft.com/office/powerpoint/2010/main" val="18406974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مقایسه اراده انسان و خدا</a:t>
            </a:r>
            <a:endParaRPr lang="en-US" sz="3200" dirty="0">
              <a:cs typeface="B Zar" panose="00000400000000000000" pitchFamily="2" charset="-78"/>
            </a:endParaRPr>
          </a:p>
        </p:txBody>
      </p:sp>
      <p:sp>
        <p:nvSpPr>
          <p:cNvPr id="3" name="Content Placeholder 2"/>
          <p:cNvSpPr>
            <a:spLocks noGrp="1"/>
          </p:cNvSpPr>
          <p:nvPr>
            <p:ph idx="1"/>
          </p:nvPr>
        </p:nvSpPr>
        <p:spPr>
          <a:xfrm>
            <a:off x="495300" y="1577181"/>
            <a:ext cx="8229600" cy="4495800"/>
          </a:xfrm>
        </p:spPr>
        <p:txBody>
          <a:bodyPr/>
          <a:lstStyle/>
          <a:p>
            <a:pPr algn="just" rtl="1"/>
            <a:r>
              <a:rPr lang="fa-IR" sz="2400" dirty="0">
                <a:cs typeface="B Zar" panose="00000400000000000000" pitchFamily="2" charset="-78"/>
              </a:rPr>
              <a:t>اراده انسان با اراده خدا مقایسه شده است. قطعا اراده خدا بر اراده انسان و هر چیز دیگر فائق و غالب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آنچه </a:t>
            </a:r>
            <a:r>
              <a:rPr lang="fa-IR" sz="2400" dirty="0">
                <a:cs typeface="B Zar" panose="00000400000000000000" pitchFamily="2" charset="-78"/>
              </a:rPr>
              <a:t>از این مقایسه می‌توان به دست آورد چگونگی اراده خدا و چگونگی اراده انسان است</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اراده انسان به لحاظ ساختار وجودی‌اش از مجموعه‌ای از باورها و توان‌ها و طلب‌ها ناشی می‌شود ولی اراده خدا منوط به شاء او بوده و در صورتی محقق می‌شود که مجموعه شرایط برای پدید آمدن چیزی فراهم شود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به همین دلیل به فراهم شدن شرایط برای شدن یک چیز، اراده خداوند گفته می‌شود. بر اساس این موضوع هر چه در عالم تحقق یافته و می‌یابد تحت اراده و شاء خداوند است ولو این امر مورد رضایت خود او نباشد</a:t>
            </a:r>
            <a:r>
              <a:rPr lang="fa-IR" sz="2400" dirty="0" smtClean="0">
                <a:cs typeface="B Zar" panose="00000400000000000000" pitchFamily="2" charset="-78"/>
              </a:rPr>
              <a:t>.</a:t>
            </a:r>
          </a:p>
          <a:p>
            <a:pPr lvl="0" algn="just" rtl="1"/>
            <a:r>
              <a:rPr lang="fa-IR" sz="2400" dirty="0">
                <a:cs typeface="B Zar" panose="00000400000000000000" pitchFamily="2" charset="-78"/>
              </a:rPr>
              <a:t>اراده خدا به معنای حتمیت یافتن وقوع چیزی است در حالی که اراده انسان به منزله وقوع حتمی چیزی نیست.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145</a:t>
            </a:fld>
            <a:endParaRPr lang="en-US" altLang="en-US" dirty="0"/>
          </a:p>
        </p:txBody>
      </p:sp>
    </p:spTree>
    <p:extLst>
      <p:ext uri="{BB962C8B-B14F-4D97-AF65-F5344CB8AC3E}">
        <p14:creationId xmlns:p14="http://schemas.microsoft.com/office/powerpoint/2010/main" val="20985723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اراده انسان دارای نشانه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lvl="0" algn="just" rtl="1"/>
            <a:r>
              <a:rPr lang="fa-IR" sz="2400" dirty="0">
                <a:cs typeface="B Zar" panose="00000400000000000000" pitchFamily="2" charset="-78"/>
              </a:rPr>
              <a:t>با توجه به اینکه اراده انسان بر کاری دلیل بر وقوع آن نیست در عین حال فاقد نشانه هم نیست و افراد می‌توانند از آن با خبر شوند. اساساً در اراده جدیتی وجود دارد که نمایان است.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146</a:t>
            </a:fld>
            <a:endParaRPr lang="en-US" altLang="en-US" dirty="0"/>
          </a:p>
        </p:txBody>
      </p:sp>
    </p:spTree>
    <p:extLst>
      <p:ext uri="{BB962C8B-B14F-4D97-AF65-F5344CB8AC3E}">
        <p14:creationId xmlns:p14="http://schemas.microsoft.com/office/powerpoint/2010/main" val="23388891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cs typeface="B Zar" panose="00000400000000000000" pitchFamily="2" charset="-78"/>
              </a:rPr>
              <a:t>اراده غالب خداوند و استناد دادن اراده انسان به خدا</a:t>
            </a:r>
            <a:endParaRPr lang="en-US" sz="2800" dirty="0">
              <a:cs typeface="B Zar" panose="00000400000000000000" pitchFamily="2" charset="-78"/>
            </a:endParaRPr>
          </a:p>
        </p:txBody>
      </p:sp>
      <p:sp>
        <p:nvSpPr>
          <p:cNvPr id="3" name="Content Placeholder 2"/>
          <p:cNvSpPr>
            <a:spLocks noGrp="1"/>
          </p:cNvSpPr>
          <p:nvPr>
            <p:ph idx="1"/>
          </p:nvPr>
        </p:nvSpPr>
        <p:spPr/>
        <p:txBody>
          <a:bodyPr/>
          <a:lstStyle/>
          <a:p>
            <a:pPr lvl="0" algn="just" rtl="1"/>
            <a:r>
              <a:rPr lang="fa-IR" sz="2400" dirty="0">
                <a:cs typeface="B Zar" panose="00000400000000000000" pitchFamily="2" charset="-78"/>
              </a:rPr>
              <a:t>انسان لازم است اراده خداوند را در هر حالتی غالب بر همه چیز بداند</a:t>
            </a:r>
            <a:r>
              <a:rPr lang="fa-IR" sz="2400" dirty="0" smtClean="0">
                <a:cs typeface="B Zar" panose="00000400000000000000" pitchFamily="2" charset="-78"/>
              </a:rPr>
              <a:t>.</a:t>
            </a:r>
          </a:p>
          <a:p>
            <a:pPr lvl="0" algn="just" rtl="1"/>
            <a:r>
              <a:rPr lang="fa-IR" sz="2400" dirty="0" smtClean="0">
                <a:cs typeface="B Zar" panose="00000400000000000000" pitchFamily="2" charset="-78"/>
              </a:rPr>
              <a:t> </a:t>
            </a:r>
            <a:r>
              <a:rPr lang="fa-IR" sz="2400" dirty="0">
                <a:cs typeface="B Zar" panose="00000400000000000000" pitchFamily="2" charset="-78"/>
              </a:rPr>
              <a:t>این غلبه اراده به منزله تعطیل کردن اراده نیست بلکه به توحیدی کردن اراده و صرفا در جهت او صرف کردنش منجر می‌شود</a:t>
            </a:r>
            <a:r>
              <a:rPr lang="fa-IR" sz="2400" dirty="0" smtClean="0">
                <a:cs typeface="B Zar" panose="00000400000000000000" pitchFamily="2" charset="-78"/>
              </a:rPr>
              <a:t>.</a:t>
            </a:r>
          </a:p>
          <a:p>
            <a:pPr lvl="0" algn="just" rtl="1"/>
            <a:r>
              <a:rPr lang="fa-IR" sz="2400" dirty="0" smtClean="0">
                <a:cs typeface="B Zar" panose="00000400000000000000" pitchFamily="2" charset="-78"/>
              </a:rPr>
              <a:t> </a:t>
            </a:r>
            <a:r>
              <a:rPr lang="fa-IR" sz="2400" dirty="0">
                <a:cs typeface="B Zar" panose="00000400000000000000" pitchFamily="2" charset="-78"/>
              </a:rPr>
              <a:t>چنین رویکردی است که در انسان ایمان و اطمینان به خدا را رقم می‌زند و انسان را از بی‌تکیه‌گاهی خارج می‌کند</a:t>
            </a:r>
            <a:r>
              <a:rPr lang="fa-IR" sz="2400" dirty="0" smtClean="0">
                <a:cs typeface="B Zar" panose="00000400000000000000" pitchFamily="2" charset="-78"/>
              </a:rPr>
              <a:t>.</a:t>
            </a:r>
          </a:p>
          <a:p>
            <a:pPr lvl="0" algn="just" rtl="1"/>
            <a:r>
              <a:rPr lang="fa-IR" sz="2400" dirty="0" smtClean="0">
                <a:cs typeface="B Zar" panose="00000400000000000000" pitchFamily="2" charset="-78"/>
              </a:rPr>
              <a:t> </a:t>
            </a:r>
            <a:r>
              <a:rPr lang="fa-IR" sz="2400" dirty="0">
                <a:cs typeface="B Zar" panose="00000400000000000000" pitchFamily="2" charset="-78"/>
              </a:rPr>
              <a:t>به عبارت دیگر انسان لازم است زندگی و مقدارت و همه طلب‌ها و اراده‌های خود را به اراده خدا مستند کند تا بتواند بر او تکیه زند و اعتماد کند.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147</a:t>
            </a:fld>
            <a:endParaRPr lang="en-US" altLang="en-US" dirty="0"/>
          </a:p>
        </p:txBody>
      </p:sp>
    </p:spTree>
    <p:extLst>
      <p:ext uri="{BB962C8B-B14F-4D97-AF65-F5344CB8AC3E}">
        <p14:creationId xmlns:p14="http://schemas.microsoft.com/office/powerpoint/2010/main" val="211548474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اراده اصلاح</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lvl="0" algn="just" rtl="1"/>
            <a:r>
              <a:rPr lang="fa-IR" sz="2400" dirty="0">
                <a:cs typeface="B Zar" panose="00000400000000000000" pitchFamily="2" charset="-78"/>
              </a:rPr>
              <a:t>اراده اصلاح کامل‌ترین وضعیتی است که می‌‌توان برای اراده انسان تصور کرد زیرا به منزله جریان‌سازی رحمت در عالم و متناسب با شاء هدایت و آیه کریمه کتب علی نفسه الرحمه است</a:t>
            </a:r>
            <a:r>
              <a:rPr lang="fa-IR" sz="2400" dirty="0" smtClean="0">
                <a:cs typeface="B Zar" panose="00000400000000000000" pitchFamily="2" charset="-78"/>
              </a:rPr>
              <a:t>.</a:t>
            </a:r>
          </a:p>
          <a:p>
            <a:pPr lvl="0" algn="just" rtl="1"/>
            <a:r>
              <a:rPr lang="fa-IR" sz="2400" dirty="0" smtClean="0">
                <a:cs typeface="B Zar" panose="00000400000000000000" pitchFamily="2" charset="-78"/>
              </a:rPr>
              <a:t> </a:t>
            </a:r>
            <a:r>
              <a:rPr lang="fa-IR" sz="2400" dirty="0">
                <a:cs typeface="B Zar" panose="00000400000000000000" pitchFamily="2" charset="-78"/>
              </a:rPr>
              <a:t>نمونه اظهار چنین اراده‌ای مربوط به همه انبیا و اولیای الهی است.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148</a:t>
            </a:fld>
            <a:endParaRPr lang="en-US" altLang="en-US" dirty="0"/>
          </a:p>
        </p:txBody>
      </p:sp>
    </p:spTree>
    <p:extLst>
      <p:ext uri="{BB962C8B-B14F-4D97-AF65-F5344CB8AC3E}">
        <p14:creationId xmlns:p14="http://schemas.microsoft.com/office/powerpoint/2010/main" val="39062850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اراده </a:t>
            </a:r>
            <a:r>
              <a:rPr lang="fa-IR" sz="3200" dirty="0" smtClean="0">
                <a:cs typeface="B Zar" panose="00000400000000000000" pitchFamily="2" charset="-78"/>
              </a:rPr>
              <a:t>تولیدکننده </a:t>
            </a:r>
            <a:r>
              <a:rPr lang="fa-IR" sz="3200" dirty="0" smtClean="0">
                <a:cs typeface="B Zar" panose="00000400000000000000" pitchFamily="2" charset="-78"/>
              </a:rPr>
              <a:t>سبک زندگی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lvl="0" algn="just" rtl="1"/>
            <a:r>
              <a:rPr lang="fa-IR" sz="2400" dirty="0">
                <a:cs typeface="B Zar" panose="00000400000000000000" pitchFamily="2" charset="-78"/>
              </a:rPr>
              <a:t>اراده انسان در او تولید سبکی از زندگی می‌کند و سایر امور زندگی را به سمت آن می‌چرخاند. </a:t>
            </a:r>
            <a:endParaRPr lang="fa-IR" sz="2400" dirty="0" smtClean="0">
              <a:cs typeface="B Zar" panose="00000400000000000000" pitchFamily="2" charset="-78"/>
            </a:endParaRPr>
          </a:p>
          <a:p>
            <a:pPr lvl="0" algn="just" rtl="1"/>
            <a:r>
              <a:rPr lang="fa-IR" sz="2400" dirty="0" smtClean="0">
                <a:cs typeface="B Zar" panose="00000400000000000000" pitchFamily="2" charset="-78"/>
              </a:rPr>
              <a:t>در </a:t>
            </a:r>
            <a:r>
              <a:rPr lang="fa-IR" sz="2400" dirty="0">
                <a:cs typeface="B Zar" panose="00000400000000000000" pitchFamily="2" charset="-78"/>
              </a:rPr>
              <a:t>این صورت اراده مستلزم هدف‌گذاری و مقصد‌چینی است که در کل زندگی فرد اثر می‌گذارد.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149</a:t>
            </a:fld>
            <a:endParaRPr lang="en-US" altLang="en-US" dirty="0"/>
          </a:p>
        </p:txBody>
      </p:sp>
    </p:spTree>
    <p:extLst>
      <p:ext uri="{BB962C8B-B14F-4D97-AF65-F5344CB8AC3E}">
        <p14:creationId xmlns:p14="http://schemas.microsoft.com/office/powerpoint/2010/main" val="1259276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a-IR" altLang="en-US" sz="3200" dirty="0" smtClean="0">
                <a:cs typeface="B Zar" panose="00000400000000000000" pitchFamily="2" charset="-78"/>
              </a:rPr>
              <a:t>ریشه فعل در قران </a:t>
            </a:r>
            <a:endParaRPr lang="en-US" altLang="en-US" sz="1800" dirty="0">
              <a:cs typeface="B Zar" panose="00000400000000000000" pitchFamily="2" charset="-78"/>
            </a:endParaRPr>
          </a:p>
        </p:txBody>
      </p:sp>
      <p:sp>
        <p:nvSpPr>
          <p:cNvPr id="48131" name="AutoShape 3"/>
          <p:cNvSpPr>
            <a:spLocks noChangeArrowheads="1"/>
          </p:cNvSpPr>
          <p:nvPr/>
        </p:nvSpPr>
        <p:spPr bwMode="auto">
          <a:xfrm>
            <a:off x="457200" y="1828800"/>
            <a:ext cx="5715000" cy="4495800"/>
          </a:xfrm>
          <a:prstGeom prst="rightArrow">
            <a:avLst>
              <a:gd name="adj1" fmla="val 79306"/>
              <a:gd name="adj2" fmla="val 31485"/>
            </a:avLst>
          </a:prstGeom>
          <a:gradFill rotWithShape="1">
            <a:gsLst>
              <a:gs pos="0">
                <a:schemeClr val="bg2">
                  <a:alpha val="14999"/>
                </a:schemeClr>
              </a:gs>
              <a:gs pos="100000">
                <a:schemeClr val="bg2">
                  <a:gamma/>
                  <a:tint val="57647"/>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132" name="AutoShape 4"/>
          <p:cNvSpPr>
            <a:spLocks noChangeArrowheads="1"/>
          </p:cNvSpPr>
          <p:nvPr/>
        </p:nvSpPr>
        <p:spPr bwMode="gray">
          <a:xfrm>
            <a:off x="838200" y="2438400"/>
            <a:ext cx="4572000" cy="990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rtl="1"/>
            <a:r>
              <a:rPr lang="ar-SA" sz="2000" dirty="0" smtClean="0">
                <a:cs typeface="B Zar" panose="00000400000000000000" pitchFamily="2" charset="-78"/>
              </a:rPr>
              <a:t>دسته </a:t>
            </a:r>
            <a:r>
              <a:rPr lang="ar-SA" sz="2000" dirty="0">
                <a:cs typeface="B Zar" panose="00000400000000000000" pitchFamily="2" charset="-78"/>
              </a:rPr>
              <a:t>اول: مواردی که فعل برای خداوند به کار رفته است. </a:t>
            </a:r>
            <a:endParaRPr lang="en-US" sz="2000" dirty="0">
              <a:cs typeface="B Zar" panose="00000400000000000000" pitchFamily="2" charset="-78"/>
            </a:endParaRPr>
          </a:p>
        </p:txBody>
      </p:sp>
      <p:sp>
        <p:nvSpPr>
          <p:cNvPr id="48133" name="AutoShape 5"/>
          <p:cNvSpPr>
            <a:spLocks noChangeArrowheads="1"/>
          </p:cNvSpPr>
          <p:nvPr/>
        </p:nvSpPr>
        <p:spPr bwMode="gray">
          <a:xfrm>
            <a:off x="838200" y="3581400"/>
            <a:ext cx="4614930" cy="990600"/>
          </a:xfrm>
          <a:prstGeom prst="roundRect">
            <a:avLst>
              <a:gd name="adj" fmla="val 9106"/>
            </a:avLst>
          </a:prstGeom>
          <a:gradFill rotWithShape="1">
            <a:gsLst>
              <a:gs pos="0">
                <a:srgbClr val="699D5F"/>
              </a:gs>
              <a:gs pos="100000">
                <a:srgbClr val="699D5F">
                  <a:gamma/>
                  <a:shade val="46275"/>
                  <a:invGamma/>
                </a:srgb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ar-SA" sz="2000" dirty="0" smtClean="0">
                <a:cs typeface="B Zar" panose="00000400000000000000" pitchFamily="2" charset="-78"/>
              </a:rPr>
              <a:t>دسته دوم: مواردی که فعل برای ملائکه به کار رفته است</a:t>
            </a:r>
            <a:r>
              <a:rPr lang="fa-IR" sz="2000" dirty="0" smtClean="0">
                <a:cs typeface="B Zar" panose="00000400000000000000" pitchFamily="2" charset="-78"/>
              </a:rPr>
              <a:t>.</a:t>
            </a:r>
            <a:endParaRPr lang="en-US" altLang="en-US" sz="2000" dirty="0">
              <a:solidFill>
                <a:schemeClr val="bg1"/>
              </a:solidFill>
            </a:endParaRPr>
          </a:p>
        </p:txBody>
      </p:sp>
      <p:sp>
        <p:nvSpPr>
          <p:cNvPr id="48134" name="AutoShape 6"/>
          <p:cNvSpPr>
            <a:spLocks noChangeArrowheads="1"/>
          </p:cNvSpPr>
          <p:nvPr/>
        </p:nvSpPr>
        <p:spPr bwMode="gray">
          <a:xfrm>
            <a:off x="838200" y="4724400"/>
            <a:ext cx="4614930" cy="9906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rtl="1"/>
            <a:endParaRPr lang="en-US" dirty="0" smtClean="0">
              <a:cs typeface="B Zar" panose="00000400000000000000" pitchFamily="2" charset="-78"/>
            </a:endParaRPr>
          </a:p>
          <a:p>
            <a:pPr algn="just" rtl="1"/>
            <a:r>
              <a:rPr lang="ar-SA" sz="2000" dirty="0" smtClean="0">
                <a:cs typeface="B Zar" panose="00000400000000000000" pitchFamily="2" charset="-78"/>
              </a:rPr>
              <a:t>دسته سوم: مواردی که فعل برای بروزات موجودات</a:t>
            </a:r>
            <a:endParaRPr lang="fa-IR" sz="2000" dirty="0" smtClean="0">
              <a:cs typeface="B Zar" panose="00000400000000000000" pitchFamily="2" charset="-78"/>
            </a:endParaRPr>
          </a:p>
          <a:p>
            <a:pPr algn="just" rtl="1"/>
            <a:r>
              <a:rPr lang="ar-SA" sz="2000" dirty="0" smtClean="0">
                <a:cs typeface="B Zar" panose="00000400000000000000" pitchFamily="2" charset="-78"/>
              </a:rPr>
              <a:t> به کار رفته است.</a:t>
            </a:r>
            <a:endParaRPr lang="en-US" sz="2000" dirty="0" smtClean="0">
              <a:cs typeface="B Zar" panose="00000400000000000000" pitchFamily="2" charset="-78"/>
            </a:endParaRPr>
          </a:p>
          <a:p>
            <a:pPr algn="ctr" eaLnBrk="0" hangingPunct="0"/>
            <a:endParaRPr lang="en-US" altLang="en-US" dirty="0">
              <a:solidFill>
                <a:schemeClr val="bg1"/>
              </a:solidFill>
            </a:endParaRPr>
          </a:p>
        </p:txBody>
      </p:sp>
      <p:sp>
        <p:nvSpPr>
          <p:cNvPr id="48135" name="AutoShape 7"/>
          <p:cNvSpPr>
            <a:spLocks noChangeArrowheads="1"/>
          </p:cNvSpPr>
          <p:nvPr/>
        </p:nvSpPr>
        <p:spPr bwMode="auto">
          <a:xfrm>
            <a:off x="5562600" y="1790700"/>
            <a:ext cx="3200400" cy="1295400"/>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rtl="1"/>
            <a:r>
              <a:rPr lang="ar-SA" sz="2400" dirty="0">
                <a:cs typeface="B Zar" panose="00000400000000000000" pitchFamily="2" charset="-78"/>
              </a:rPr>
              <a:t>در قرآن کریم 102 مرتبه از ریشه فعل یاد شده است. موضوعات این 102 مرتبه را می‌توان در موارد زیر تفکیک کرد</a:t>
            </a:r>
            <a:endParaRPr lang="en-US" altLang="en-US" sz="2400" b="1" dirty="0">
              <a:effectLst>
                <a:outerShdw blurRad="38100" dist="38100" dir="2700000" algn="tl">
                  <a:srgbClr val="C0C0C0"/>
                </a:outerShdw>
              </a:effectLst>
              <a:cs typeface="B Zar" panose="00000400000000000000" pitchFamily="2" charset="-78"/>
            </a:endParaRPr>
          </a:p>
        </p:txBody>
      </p:sp>
      <p:sp>
        <p:nvSpPr>
          <p:cNvPr id="11" name="AutoShape 4"/>
          <p:cNvSpPr>
            <a:spLocks noChangeArrowheads="1"/>
          </p:cNvSpPr>
          <p:nvPr/>
        </p:nvSpPr>
        <p:spPr bwMode="gray">
          <a:xfrm>
            <a:off x="881130" y="5813167"/>
            <a:ext cx="4572000" cy="990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rtl="1"/>
            <a:r>
              <a:rPr lang="ar-SA" sz="2000" dirty="0" smtClean="0">
                <a:cs typeface="B Zar" panose="00000400000000000000" pitchFamily="2" charset="-78"/>
              </a:rPr>
              <a:t>دسته چهارم: مواردی که فعل برای افعال انسان‌</a:t>
            </a:r>
            <a:r>
              <a:rPr lang="fa-IR" sz="2000" dirty="0" smtClean="0">
                <a:cs typeface="B Zar" panose="00000400000000000000" pitchFamily="2" charset="-78"/>
              </a:rPr>
              <a:t>ها</a:t>
            </a:r>
          </a:p>
          <a:p>
            <a:pPr algn="just" rtl="1"/>
            <a:r>
              <a:rPr lang="ar-SA" sz="2000" dirty="0" smtClean="0">
                <a:cs typeface="B Zar" panose="00000400000000000000" pitchFamily="2" charset="-78"/>
              </a:rPr>
              <a:t> به کار رفته است.</a:t>
            </a:r>
            <a:endParaRPr lang="en-US" sz="2000" dirty="0" smtClean="0">
              <a:cs typeface="B Zar" panose="00000400000000000000" pitchFamily="2" charset="-78"/>
            </a:endParaRPr>
          </a:p>
        </p:txBody>
      </p:sp>
      <p:sp>
        <p:nvSpPr>
          <p:cNvPr id="3" name="Slide Number Placeholder 2"/>
          <p:cNvSpPr>
            <a:spLocks noGrp="1"/>
          </p:cNvSpPr>
          <p:nvPr>
            <p:ph type="sldNum" sz="quarter" idx="12"/>
          </p:nvPr>
        </p:nvSpPr>
        <p:spPr/>
        <p:txBody>
          <a:bodyPr/>
          <a:lstStyle/>
          <a:p>
            <a:fld id="{4E8E823F-AC02-4BD2-A285-A1D88A2A7020}" type="slidenum">
              <a:rPr lang="en-US" altLang="en-US" smtClean="0"/>
              <a:pPr/>
              <a:t>15</a:t>
            </a:fld>
            <a:endParaRPr lang="en-US" altLang="en-US" dirty="0"/>
          </a:p>
        </p:txBody>
      </p:sp>
    </p:spTree>
    <p:extLst>
      <p:ext uri="{BB962C8B-B14F-4D97-AF65-F5344CB8AC3E}">
        <p14:creationId xmlns:p14="http://schemas.microsoft.com/office/powerpoint/2010/main" val="80569498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اراده انسان و تحقق اراده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smtClean="0">
                <a:cs typeface="B Zar" panose="00000400000000000000" pitchFamily="2" charset="-78"/>
              </a:rPr>
              <a:t> </a:t>
            </a:r>
            <a:r>
              <a:rPr lang="fa-IR" sz="2400" dirty="0">
                <a:cs typeface="B Zar" panose="00000400000000000000" pitchFamily="2" charset="-78"/>
              </a:rPr>
              <a:t>به واسطه اراده خداوند و یا انسان است که چیزی تحقق یافته و یا کاری اتفاق می‌افتد بنابراین لازم است اراده نسبت به موضوعی صورت پذیرد. موضوع می‌تواند از جنس هر چیزی باشد. </a:t>
            </a:r>
            <a:endParaRPr lang="en-US" sz="2400" dirty="0">
              <a:cs typeface="B Zar" panose="00000400000000000000" pitchFamily="2" charset="-78"/>
            </a:endParaRPr>
          </a:p>
          <a:p>
            <a:pPr algn="r" rtl="1"/>
            <a:r>
              <a:rPr lang="fa-IR" sz="2400" dirty="0">
                <a:cs typeface="B Zar" panose="00000400000000000000" pitchFamily="2" charset="-78"/>
              </a:rPr>
              <a:t>اراده انسان می‌تواند به چیزهایی واقع شود که:</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نسبت به آن علم داشته باشد.</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توان تحقق آن را در خود ببیند.</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آن را طلب کند و بخواهد.</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مقدمات تحقق آن را فراهم کند.</a:t>
            </a:r>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150</a:t>
            </a:fld>
            <a:endParaRPr lang="en-US" altLang="en-US" dirty="0"/>
          </a:p>
        </p:txBody>
      </p:sp>
    </p:spTree>
    <p:extLst>
      <p:ext uri="{BB962C8B-B14F-4D97-AF65-F5344CB8AC3E}">
        <p14:creationId xmlns:p14="http://schemas.microsoft.com/office/powerpoint/2010/main" val="394760823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تعریف اراده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اراده عبارتست از: فراهم آوردن مقدمات «آن چیزی که طلب شده» تا به تحقق برسد.</a:t>
            </a:r>
            <a:endParaRPr lang="en-US" sz="2400" dirty="0">
              <a:cs typeface="B Zar" panose="00000400000000000000" pitchFamily="2" charset="-78"/>
            </a:endParaRPr>
          </a:p>
          <a:p>
            <a:pPr algn="just" rtl="1"/>
            <a:r>
              <a:rPr lang="fa-IR" sz="2400" dirty="0">
                <a:cs typeface="B Zar" panose="00000400000000000000" pitchFamily="2" charset="-78"/>
              </a:rPr>
              <a:t>بنابراین نفس با تعیین موضوعی که برایش مطلوب است علمش را در رابطه با آن موضوع و چیزهایی که موجب تحقق آن موضوع می‌دهد افزایش می‌دهد سپس قدرت خود را در مسیر تحقق آن صرف می‌کند. </a:t>
            </a:r>
            <a:endParaRPr lang="fa-IR" sz="2400" dirty="0" smtClean="0">
              <a:cs typeface="B Zar" panose="00000400000000000000" pitchFamily="2" charset="-78"/>
            </a:endParaRPr>
          </a:p>
          <a:p>
            <a:pPr algn="just" rtl="1"/>
            <a:r>
              <a:rPr lang="fa-IR" sz="2400" dirty="0" smtClean="0">
                <a:cs typeface="B Zar" panose="00000400000000000000" pitchFamily="2" charset="-78"/>
              </a:rPr>
              <a:t>در </a:t>
            </a:r>
            <a:r>
              <a:rPr lang="fa-IR" sz="2400" dirty="0">
                <a:cs typeface="B Zar" panose="00000400000000000000" pitchFamily="2" charset="-78"/>
              </a:rPr>
              <a:t>نهایت با تحقق اراده فعلی متناسب با موضوع در نظر گرفته شده از نفس صادر می‌شود. ممکن است فعل صادر شده ظهور بیرونی داشته باشد و یا مخفی باشد و ظاهرا کسی از آن مطلع نگردد.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151</a:t>
            </a:fld>
            <a:endParaRPr lang="en-US" altLang="en-US" dirty="0"/>
          </a:p>
        </p:txBody>
      </p:sp>
    </p:spTree>
    <p:extLst>
      <p:ext uri="{BB962C8B-B14F-4D97-AF65-F5344CB8AC3E}">
        <p14:creationId xmlns:p14="http://schemas.microsoft.com/office/powerpoint/2010/main" val="120897673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6.مراحل تحقق اراده در انسان</a:t>
            </a:r>
            <a:endParaRPr lang="en-US" sz="3200" dirty="0"/>
          </a:p>
        </p:txBody>
      </p:sp>
      <p:sp>
        <p:nvSpPr>
          <p:cNvPr id="3" name="Content Placeholder 2"/>
          <p:cNvSpPr>
            <a:spLocks noGrp="1"/>
          </p:cNvSpPr>
          <p:nvPr>
            <p:ph idx="1"/>
          </p:nvPr>
        </p:nvSpPr>
        <p:spPr>
          <a:xfrm>
            <a:off x="495300" y="1752600"/>
            <a:ext cx="8229600" cy="4495800"/>
          </a:xfrm>
        </p:spPr>
        <p:txBody>
          <a:bodyPr/>
          <a:lstStyle/>
          <a:p>
            <a:pPr algn="just" rtl="1"/>
            <a:r>
              <a:rPr lang="fa-IR" sz="2000" dirty="0">
                <a:cs typeface="B Zar" panose="00000400000000000000" pitchFamily="2" charset="-78"/>
              </a:rPr>
              <a:t>مرحله </a:t>
            </a:r>
            <a:r>
              <a:rPr lang="fa-IR" sz="1800" b="1" dirty="0">
                <a:cs typeface="B Zar" panose="00000400000000000000" pitchFamily="2" charset="-78"/>
              </a:rPr>
              <a:t>اول</a:t>
            </a:r>
            <a:r>
              <a:rPr lang="fa-IR" sz="2000" dirty="0">
                <a:cs typeface="B Zar" panose="00000400000000000000" pitchFamily="2" charset="-78"/>
              </a:rPr>
              <a:t>:‌توجه نسبت به شیء بر اساس </a:t>
            </a:r>
            <a:r>
              <a:rPr lang="fa-IR" sz="2000" dirty="0" smtClean="0">
                <a:cs typeface="B Zar" panose="00000400000000000000" pitchFamily="2" charset="-78"/>
              </a:rPr>
              <a:t>امر</a:t>
            </a:r>
            <a:r>
              <a:rPr lang="fa-IR" sz="2000" dirty="0">
                <a:cs typeface="B Zar" panose="00000400000000000000" pitchFamily="2" charset="-78"/>
              </a:rPr>
              <a:t> </a:t>
            </a:r>
            <a:r>
              <a:rPr lang="fa-IR" sz="2000" dirty="0" smtClean="0">
                <a:cs typeface="B Zar" panose="00000400000000000000" pitchFamily="2" charset="-78"/>
              </a:rPr>
              <a:t>:  </a:t>
            </a:r>
            <a:r>
              <a:rPr lang="fa-IR" sz="2000" dirty="0">
                <a:cs typeface="B Zar" panose="00000400000000000000" pitchFamily="2" charset="-78"/>
              </a:rPr>
              <a:t>امر در دو ساحت شأن و دستور یا حکم اساس توجه انسان به شیءاست. شأن به معنای اعتباری است که فرد برای آن شیء قائل است و حکم مراعاتی است که برای آن انجام دهد.   </a:t>
            </a:r>
            <a:endParaRPr lang="en-US" sz="2000" dirty="0">
              <a:cs typeface="B Zar" panose="00000400000000000000" pitchFamily="2" charset="-78"/>
            </a:endParaRPr>
          </a:p>
          <a:p>
            <a:pPr algn="just" rtl="1"/>
            <a:r>
              <a:rPr lang="fa-IR" sz="2000" dirty="0">
                <a:cs typeface="B Zar" panose="00000400000000000000" pitchFamily="2" charset="-78"/>
              </a:rPr>
              <a:t>مرحله</a:t>
            </a:r>
            <a:r>
              <a:rPr lang="fa-IR" sz="1800" b="1" dirty="0">
                <a:cs typeface="B Zar" panose="00000400000000000000" pitchFamily="2" charset="-78"/>
              </a:rPr>
              <a:t> دوم</a:t>
            </a:r>
            <a:r>
              <a:rPr lang="fa-IR" sz="2000" dirty="0">
                <a:cs typeface="B Zar" panose="00000400000000000000" pitchFamily="2" charset="-78"/>
              </a:rPr>
              <a:t>: نسبت‌سنجی بین خود و آن شیء </a:t>
            </a:r>
            <a:r>
              <a:rPr lang="fa-IR" sz="2000" dirty="0" smtClean="0">
                <a:cs typeface="B Zar" panose="00000400000000000000" pitchFamily="2" charset="-78"/>
              </a:rPr>
              <a:t>: پس </a:t>
            </a:r>
            <a:r>
              <a:rPr lang="fa-IR" sz="2000" dirty="0">
                <a:cs typeface="B Zar" panose="00000400000000000000" pitchFamily="2" charset="-78"/>
              </a:rPr>
              <a:t>از توجه نفس به شیء، نفس با قدرت شهودش نسبت خود با آن را نظر قرب و بُعد می‌سنجد. هر قدر نفس خود را با آن شیء نزدیک‌تر ببیند نسبت به آن گرایش بیشتری نشان می‌دهد و انگیزه بیشتری برای وقوع آن خواهد داشت.   </a:t>
            </a:r>
            <a:endParaRPr lang="en-US" sz="2000" dirty="0">
              <a:cs typeface="B Zar" panose="00000400000000000000" pitchFamily="2" charset="-78"/>
            </a:endParaRPr>
          </a:p>
          <a:p>
            <a:pPr algn="just" rtl="1"/>
            <a:r>
              <a:rPr lang="fa-IR" sz="2000" dirty="0">
                <a:cs typeface="B Zar" panose="00000400000000000000" pitchFamily="2" charset="-78"/>
              </a:rPr>
              <a:t>مرحله </a:t>
            </a:r>
            <a:r>
              <a:rPr lang="fa-IR" sz="1800" b="1" dirty="0">
                <a:cs typeface="B Zar" panose="00000400000000000000" pitchFamily="2" charset="-78"/>
              </a:rPr>
              <a:t>سوم</a:t>
            </a:r>
            <a:r>
              <a:rPr lang="fa-IR" sz="2000" dirty="0">
                <a:cs typeface="B Zar" panose="00000400000000000000" pitchFamily="2" charset="-78"/>
              </a:rPr>
              <a:t>: فعال‌سازی طلب بر اساس میزان اعتبار </a:t>
            </a:r>
            <a:r>
              <a:rPr lang="fa-IR" sz="2000" dirty="0" smtClean="0">
                <a:cs typeface="B Zar" panose="00000400000000000000" pitchFamily="2" charset="-78"/>
              </a:rPr>
              <a:t>امر: احساس </a:t>
            </a:r>
            <a:r>
              <a:rPr lang="fa-IR" sz="2000" dirty="0">
                <a:cs typeface="B Zar" panose="00000400000000000000" pitchFamily="2" charset="-78"/>
              </a:rPr>
              <a:t>نیاز به شیء ایجاب می‌کند که نفس نسبت به تحقق آن طلب داشته باشد. احساس نیاز بر اساس میزان اعتبار امر صورت می‌گیرد.  </a:t>
            </a:r>
            <a:endParaRPr lang="en-US" sz="2000" dirty="0">
              <a:cs typeface="B Zar" panose="00000400000000000000" pitchFamily="2" charset="-78"/>
            </a:endParaRPr>
          </a:p>
          <a:p>
            <a:pPr algn="just" rtl="1"/>
            <a:r>
              <a:rPr lang="fa-IR" sz="2000" dirty="0">
                <a:cs typeface="B Zar" panose="00000400000000000000" pitchFamily="2" charset="-78"/>
              </a:rPr>
              <a:t>مرحله</a:t>
            </a:r>
            <a:r>
              <a:rPr lang="fa-IR" sz="1800" b="1" dirty="0">
                <a:cs typeface="B Zar" panose="00000400000000000000" pitchFamily="2" charset="-78"/>
              </a:rPr>
              <a:t> چهارم</a:t>
            </a:r>
            <a:r>
              <a:rPr lang="fa-IR" sz="2000" dirty="0">
                <a:cs typeface="B Zar" panose="00000400000000000000" pitchFamily="2" charset="-78"/>
              </a:rPr>
              <a:t>: علم به مقدمات و لوازم تحقق آن </a:t>
            </a:r>
            <a:r>
              <a:rPr lang="fa-IR" sz="2000" dirty="0" smtClean="0">
                <a:cs typeface="B Zar" panose="00000400000000000000" pitchFamily="2" charset="-78"/>
              </a:rPr>
              <a:t>شیء: طبیعی </a:t>
            </a:r>
            <a:r>
              <a:rPr lang="fa-IR" sz="2000" dirty="0">
                <a:cs typeface="B Zar" panose="00000400000000000000" pitchFamily="2" charset="-78"/>
              </a:rPr>
              <a:t>است در صورتی که نفس بخواهد شیئی را محقق کند، لازم است در صورت داشتن مقدماتی، آن مقدمات را شناخته و راه‌های تحقق آن را بشناسد، زیرا بدون آن مقدمات، امکان تحقق آن چیز نیست.     </a:t>
            </a:r>
            <a:endParaRPr lang="en-US" sz="2000" dirty="0">
              <a:cs typeface="B Zar" panose="00000400000000000000" pitchFamily="2" charset="-78"/>
            </a:endParaRPr>
          </a:p>
          <a:p>
            <a:pPr algn="just" rtl="1"/>
            <a:r>
              <a:rPr lang="fa-IR" sz="2000" dirty="0">
                <a:cs typeface="B Zar" panose="00000400000000000000" pitchFamily="2" charset="-78"/>
              </a:rPr>
              <a:t>مرحله </a:t>
            </a:r>
            <a:r>
              <a:rPr lang="fa-IR" sz="1800" b="1" dirty="0">
                <a:cs typeface="B Zar" panose="00000400000000000000" pitchFamily="2" charset="-78"/>
              </a:rPr>
              <a:t>پنجم</a:t>
            </a:r>
            <a:r>
              <a:rPr lang="fa-IR" sz="2000" dirty="0">
                <a:cs typeface="B Zar" panose="00000400000000000000" pitchFamily="2" charset="-78"/>
              </a:rPr>
              <a:t>: فراهم ساختن مقدمات تحقق آن شیء به صورت کامل </a:t>
            </a:r>
            <a:r>
              <a:rPr lang="fa-IR" sz="2000" dirty="0" smtClean="0">
                <a:cs typeface="B Zar" panose="00000400000000000000" pitchFamily="2" charset="-78"/>
              </a:rPr>
              <a:t>: بعد </a:t>
            </a:r>
            <a:r>
              <a:rPr lang="fa-IR" sz="2000" dirty="0">
                <a:cs typeface="B Zar" panose="00000400000000000000" pitchFamily="2" charset="-78"/>
              </a:rPr>
              <a:t>از شناخت مقدمات تحقق شیء، برای تحقق شیء لازم است آن مقدمات را فراهم کند. طبیعی است پس از تدارک مقدمات، آن شیء به وجود می‌آید. </a:t>
            </a:r>
            <a:endParaRPr lang="en-US" sz="2000" dirty="0">
              <a:cs typeface="B Zar" panose="00000400000000000000" pitchFamily="2" charset="-78"/>
            </a:endParaRPr>
          </a:p>
          <a:p>
            <a:pPr algn="r"/>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152</a:t>
            </a:fld>
            <a:endParaRPr lang="en-US" altLang="en-US" dirty="0"/>
          </a:p>
        </p:txBody>
      </p:sp>
    </p:spTree>
    <p:extLst>
      <p:ext uri="{BB962C8B-B14F-4D97-AF65-F5344CB8AC3E}">
        <p14:creationId xmlns:p14="http://schemas.microsoft.com/office/powerpoint/2010/main" val="223822155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153</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071688" y="1263011"/>
            <a:ext cx="4481512" cy="5662885"/>
          </a:xfrm>
          <a:prstGeom prst="rect">
            <a:avLst/>
          </a:prstGeom>
        </p:spPr>
      </p:pic>
    </p:spTree>
    <p:extLst>
      <p:ext uri="{BB962C8B-B14F-4D97-AF65-F5344CB8AC3E}">
        <p14:creationId xmlns:p14="http://schemas.microsoft.com/office/powerpoint/2010/main" val="121888292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7.اراده </a:t>
            </a:r>
            <a:r>
              <a:rPr lang="fa-IR" sz="3200" dirty="0">
                <a:cs typeface="B Zar" panose="00000400000000000000" pitchFamily="2" charset="-78"/>
              </a:rPr>
              <a:t>در انسان سبب جهت‌دهی زندگی</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انسان در دنیا به داشتن انواعی از اراده توفیق یافته است. توجه به این انواع در جهت‌گیری کلی زندگی بسیار مؤثر است زیرا در پس هر اراده‌ای توجه، امر، علم، اطاعت، طلب و دعا قرار دارد. </a:t>
            </a:r>
            <a:endParaRPr lang="fa-IR" sz="2400" dirty="0" smtClean="0">
              <a:cs typeface="B Zar" panose="00000400000000000000" pitchFamily="2" charset="-78"/>
            </a:endParaRPr>
          </a:p>
          <a:p>
            <a:pPr algn="just" rtl="1"/>
            <a:r>
              <a:rPr lang="fa-IR" sz="2400" dirty="0" smtClean="0">
                <a:cs typeface="B Zar" panose="00000400000000000000" pitchFamily="2" charset="-78"/>
              </a:rPr>
              <a:t>بدین </a:t>
            </a:r>
            <a:r>
              <a:rPr lang="fa-IR" sz="2400" dirty="0">
                <a:cs typeface="B Zar" panose="00000400000000000000" pitchFamily="2" charset="-78"/>
              </a:rPr>
              <a:t>ترتیب وقتی گفته می‌شود فلان انسان دارای فلان اراده است، یعنی متناسب با آن، ساختار توجهی، علمی، اطاعتی و دعایی دارد</a:t>
            </a:r>
            <a:r>
              <a:rPr lang="fa-IR" sz="2400" dirty="0" smtClean="0">
                <a:cs typeface="B Zar" panose="00000400000000000000" pitchFamily="2" charset="-78"/>
              </a:rPr>
              <a:t>.</a:t>
            </a:r>
          </a:p>
          <a:p>
            <a:pPr algn="just" rtl="1"/>
            <a:r>
              <a:rPr lang="fa-IR" sz="2400" dirty="0">
                <a:cs typeface="B Zar" panose="00000400000000000000" pitchFamily="2" charset="-78"/>
              </a:rPr>
              <a:t>به همین دلیل در قرآن مواردی که در خصوص اراده در انسان است همان موارد کلیدی جهت‌دهنده زندگی اوست و در اثر توجه یا عدم توجه به این موارد همه زندگی انسان را تحت تأثیر قرار می‌دهد. </a:t>
            </a:r>
            <a:endParaRPr lang="en-US" sz="2400" dirty="0">
              <a:cs typeface="B Zar" panose="00000400000000000000" pitchFamily="2" charset="-78"/>
            </a:endParaRPr>
          </a:p>
          <a:p>
            <a:pPr algn="r" rtl="1"/>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154</a:t>
            </a:fld>
            <a:endParaRPr lang="en-US" altLang="en-US" dirty="0"/>
          </a:p>
        </p:txBody>
      </p:sp>
    </p:spTree>
    <p:extLst>
      <p:ext uri="{BB962C8B-B14F-4D97-AF65-F5344CB8AC3E}">
        <p14:creationId xmlns:p14="http://schemas.microsoft.com/office/powerpoint/2010/main" val="21852610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نقش اراده انسان در جهت‌دهی زندگی‌اش</a:t>
            </a:r>
            <a:endParaRPr lang="en-US" sz="3200" dirty="0"/>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مواردی که در قرآن به نقش اراده انسان در جهت‌دهی زندگی‌اش اشاره داشته است به شرح زیر است:</a:t>
            </a:r>
            <a:endParaRPr lang="en-US" sz="2400" dirty="0">
              <a:cs typeface="B Zar" panose="00000400000000000000" pitchFamily="2" charset="-78"/>
            </a:endParaRPr>
          </a:p>
          <a:p>
            <a:pPr algn="r" rtl="1"/>
            <a:r>
              <a:rPr lang="fa-IR" sz="2400" dirty="0">
                <a:cs typeface="B Zar" panose="00000400000000000000" pitchFamily="2" charset="-78"/>
              </a:rPr>
              <a:t>جهت‌دهی زندگی از منظر اراده ثواب دنیا و ثواب آخرت</a:t>
            </a:r>
            <a:endParaRPr lang="en-US" sz="2400" dirty="0">
              <a:cs typeface="B Zar" panose="00000400000000000000" pitchFamily="2" charset="-78"/>
            </a:endParaRPr>
          </a:p>
          <a:p>
            <a:pPr algn="r" rtl="1"/>
            <a:r>
              <a:rPr lang="fa-IR" sz="2400" dirty="0">
                <a:cs typeface="B Zar" panose="00000400000000000000" pitchFamily="2" charset="-78"/>
              </a:rPr>
              <a:t>جهت‌دهی زندگی از منظر اراده حیات دنیا و آخرت</a:t>
            </a:r>
            <a:endParaRPr lang="en-US" sz="2400" dirty="0">
              <a:cs typeface="B Zar" panose="00000400000000000000" pitchFamily="2" charset="-78"/>
            </a:endParaRPr>
          </a:p>
          <a:p>
            <a:pPr algn="r" rtl="1"/>
            <a:r>
              <a:rPr lang="fa-IR" sz="2400" dirty="0">
                <a:cs typeface="B Zar" panose="00000400000000000000" pitchFamily="2" charset="-78"/>
              </a:rPr>
              <a:t>جهت‌دهی زندگی از منظر اراده عاجله و آخرت</a:t>
            </a:r>
            <a:endParaRPr lang="en-US" sz="2400" dirty="0">
              <a:cs typeface="B Zar" panose="00000400000000000000" pitchFamily="2" charset="-78"/>
            </a:endParaRPr>
          </a:p>
          <a:p>
            <a:pPr algn="r" rtl="1"/>
            <a:r>
              <a:rPr lang="fa-IR" sz="2400" dirty="0">
                <a:cs typeface="B Zar" panose="00000400000000000000" pitchFamily="2" charset="-78"/>
              </a:rPr>
              <a:t>جهت‌دهی زندگی از منظر اراده عزت </a:t>
            </a:r>
            <a:endParaRPr lang="en-US" sz="2400" dirty="0">
              <a:cs typeface="B Zar" panose="00000400000000000000" pitchFamily="2" charset="-78"/>
            </a:endParaRPr>
          </a:p>
          <a:p>
            <a:pPr algn="r" rtl="1"/>
            <a:r>
              <a:rPr lang="fa-IR" sz="2400" dirty="0">
                <a:cs typeface="B Zar" panose="00000400000000000000" pitchFamily="2" charset="-78"/>
              </a:rPr>
              <a:t>جهت‌دهی زندگی از منظر اراده گمراهی دیگران یا هدایت آنها</a:t>
            </a:r>
            <a:endParaRPr lang="en-US" sz="2400" dirty="0">
              <a:cs typeface="B Zar" panose="00000400000000000000" pitchFamily="2" charset="-78"/>
            </a:endParaRPr>
          </a:p>
          <a:p>
            <a:pPr algn="r" rtl="1"/>
            <a:r>
              <a:rPr lang="fa-IR" sz="2400" dirty="0">
                <a:cs typeface="B Zar" panose="00000400000000000000" pitchFamily="2" charset="-78"/>
              </a:rPr>
              <a:t>جهت‌دهی زندگی از منظر اراده رجوع برای داوری به طاغوت</a:t>
            </a:r>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155</a:t>
            </a:fld>
            <a:endParaRPr lang="en-US" altLang="en-US" dirty="0"/>
          </a:p>
        </p:txBody>
      </p:sp>
    </p:spTree>
    <p:extLst>
      <p:ext uri="{BB962C8B-B14F-4D97-AF65-F5344CB8AC3E}">
        <p14:creationId xmlns:p14="http://schemas.microsoft.com/office/powerpoint/2010/main" val="14203297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156</a:t>
            </a:fld>
            <a:endParaRPr lang="en-US" altLang="en-US" dirty="0"/>
          </a:p>
        </p:txBody>
      </p:sp>
      <p:pic>
        <p:nvPicPr>
          <p:cNvPr id="6" name="Picture 5"/>
          <p:cNvPicPr>
            <a:picLocks noChangeAspect="1"/>
          </p:cNvPicPr>
          <p:nvPr/>
        </p:nvPicPr>
        <p:blipFill>
          <a:blip r:embed="rId2"/>
          <a:stretch>
            <a:fillRect/>
          </a:stretch>
        </p:blipFill>
        <p:spPr>
          <a:xfrm>
            <a:off x="1432989" y="1395317"/>
            <a:ext cx="6278021" cy="4897438"/>
          </a:xfrm>
          <a:prstGeom prst="rect">
            <a:avLst/>
          </a:prstGeom>
        </p:spPr>
      </p:pic>
    </p:spTree>
    <p:extLst>
      <p:ext uri="{BB962C8B-B14F-4D97-AF65-F5344CB8AC3E}">
        <p14:creationId xmlns:p14="http://schemas.microsoft.com/office/powerpoint/2010/main" val="99876634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7.اراده در انسان سبب جهت‌دهی زندگی</a:t>
            </a:r>
            <a:endParaRPr lang="en-US" sz="32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157</a:t>
            </a:fld>
            <a:endParaRPr lang="en-US" altLang="en-US" dirty="0"/>
          </a:p>
        </p:txBody>
      </p:sp>
      <p:sp>
        <p:nvSpPr>
          <p:cNvPr id="6" name="Rounded Rectangle 5"/>
          <p:cNvSpPr/>
          <p:nvPr/>
        </p:nvSpPr>
        <p:spPr>
          <a:xfrm>
            <a:off x="1219200" y="4076700"/>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B Zar" panose="00000400000000000000" pitchFamily="2" charset="-78"/>
              </a:rPr>
              <a:t>3-7. اراده‌های اغواگر</a:t>
            </a:r>
            <a:endParaRPr lang="en-US" sz="2400" dirty="0"/>
          </a:p>
        </p:txBody>
      </p:sp>
      <p:sp>
        <p:nvSpPr>
          <p:cNvPr id="7" name="Rounded Rectangle 6"/>
          <p:cNvSpPr/>
          <p:nvPr/>
        </p:nvSpPr>
        <p:spPr>
          <a:xfrm>
            <a:off x="3124200" y="2887663"/>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B Zar" panose="00000400000000000000" pitchFamily="2" charset="-78"/>
              </a:rPr>
              <a:t>2-7. اراده های ویرانگر</a:t>
            </a:r>
            <a:endParaRPr lang="en-US" sz="2400" dirty="0"/>
          </a:p>
        </p:txBody>
      </p:sp>
      <p:sp>
        <p:nvSpPr>
          <p:cNvPr id="8" name="Rounded Rectangle 7"/>
          <p:cNvSpPr/>
          <p:nvPr/>
        </p:nvSpPr>
        <p:spPr>
          <a:xfrm>
            <a:off x="5029200" y="1731039"/>
            <a:ext cx="2133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B Zar" panose="00000400000000000000" pitchFamily="2" charset="-78"/>
              </a:rPr>
              <a:t>1-7. اراده‌های رحمت‌‌بخش و هدایت آفرین</a:t>
            </a:r>
            <a:endParaRPr lang="en-US" sz="2400" dirty="0"/>
          </a:p>
        </p:txBody>
      </p:sp>
    </p:spTree>
    <p:extLst>
      <p:ext uri="{BB962C8B-B14F-4D97-AF65-F5344CB8AC3E}">
        <p14:creationId xmlns:p14="http://schemas.microsoft.com/office/powerpoint/2010/main" val="342698883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1-7. اراده‌های </a:t>
            </a:r>
            <a:r>
              <a:rPr lang="fa-IR" sz="3200" dirty="0">
                <a:cs typeface="B Zar" panose="00000400000000000000" pitchFamily="2" charset="-78"/>
              </a:rPr>
              <a:t>رحمت‌‌بخش و </a:t>
            </a:r>
            <a:r>
              <a:rPr lang="fa-IR" sz="3200" dirty="0" smtClean="0">
                <a:cs typeface="B Zar" panose="00000400000000000000" pitchFamily="2" charset="-78"/>
              </a:rPr>
              <a:t>هدایت آفرین</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کسی که اراده ذکر یا شکر داشته باشد، از موقعیت شب و روز و منافع آن بهره‌مند می‌شود.  </a:t>
            </a:r>
            <a:endParaRPr lang="en-US" sz="2400" dirty="0">
              <a:cs typeface="B Zar" panose="00000400000000000000" pitchFamily="2" charset="-78"/>
            </a:endParaRPr>
          </a:p>
          <a:p>
            <a:pPr algn="just" rtl="1"/>
            <a:r>
              <a:rPr lang="fa-IR" sz="2400" dirty="0">
                <a:cs typeface="B Zar" panose="00000400000000000000" pitchFamily="2" charset="-78"/>
              </a:rPr>
              <a:t>کسانی که اراده وجه الهی را دارند و خداوند را در صبح و شام می‌خوانند در ظلّ حمایت و عنایت رسول اعظم صلی الله و اولیای الهی قرار می‌گیرند. </a:t>
            </a:r>
            <a:endParaRPr lang="en-US" sz="2400" dirty="0">
              <a:cs typeface="B Zar" panose="00000400000000000000" pitchFamily="2" charset="-78"/>
            </a:endParaRPr>
          </a:p>
          <a:p>
            <a:pPr algn="just" rtl="1"/>
            <a:r>
              <a:rPr lang="fa-IR" sz="2400" dirty="0">
                <a:cs typeface="B Zar" panose="00000400000000000000" pitchFamily="2" charset="-78"/>
              </a:rPr>
              <a:t>کسانی که برای وجه خدا به دیگران عنایت دارند و از آنها اراده قدردانی نداشته باشند، خداوند آنها را از شرّ روز قیامت حفظ می‌کند و به آنها پاداش فراوانی در روز قیامت عطا می‌‌کند.  </a:t>
            </a:r>
            <a:endParaRPr lang="en-US" sz="2400" dirty="0">
              <a:cs typeface="B Zar" panose="00000400000000000000" pitchFamily="2" charset="-78"/>
            </a:endParaRPr>
          </a:p>
          <a:p>
            <a:pPr algn="just" rtl="1"/>
            <a:r>
              <a:rPr lang="fa-IR" sz="2400" dirty="0">
                <a:cs typeface="B Zar" panose="00000400000000000000" pitchFamily="2" charset="-78"/>
              </a:rPr>
              <a:t>اقتضای اراده وجه خدا عطای حق به ذوی القربی و مساکین و ابن السبیل است. ثمره چنین اراده‌ای فلاح </a:t>
            </a:r>
            <a:r>
              <a:rPr lang="fa-IR" sz="2400" dirty="0" smtClean="0">
                <a:cs typeface="B Zar" panose="00000400000000000000" pitchFamily="2" charset="-78"/>
              </a:rPr>
              <a:t>است</a:t>
            </a:r>
          </a:p>
          <a:p>
            <a:pPr algn="just" rtl="1"/>
            <a:r>
              <a:rPr lang="fa-IR" sz="2400" dirty="0">
                <a:cs typeface="B Zar" panose="00000400000000000000" pitchFamily="2" charset="-78"/>
              </a:rPr>
              <a:t>ثمره اراده وجه خدا در انفاق و اعطای مال چندین برابر شدن اموال است</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158</a:t>
            </a:fld>
            <a:endParaRPr lang="en-US" altLang="en-US" dirty="0"/>
          </a:p>
        </p:txBody>
      </p:sp>
    </p:spTree>
    <p:extLst>
      <p:ext uri="{BB962C8B-B14F-4D97-AF65-F5344CB8AC3E}">
        <p14:creationId xmlns:p14="http://schemas.microsoft.com/office/powerpoint/2010/main" val="3752778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159</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371599" y="1676826"/>
            <a:ext cx="5883769" cy="4876374"/>
          </a:xfrm>
          <a:prstGeom prst="rect">
            <a:avLst/>
          </a:prstGeom>
        </p:spPr>
      </p:pic>
    </p:spTree>
    <p:extLst>
      <p:ext uri="{BB962C8B-B14F-4D97-AF65-F5344CB8AC3E}">
        <p14:creationId xmlns:p14="http://schemas.microsoft.com/office/powerpoint/2010/main" val="2660678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a-IR" altLang="en-US" sz="3200" dirty="0" smtClean="0">
                <a:cs typeface="B Zar" panose="00000400000000000000" pitchFamily="2" charset="-78"/>
              </a:rPr>
              <a:t>دسته بندی فعل در قران </a:t>
            </a:r>
            <a:endParaRPr lang="en-US" altLang="en-US" sz="1800" dirty="0">
              <a:cs typeface="B Zar" panose="00000400000000000000" pitchFamily="2" charset="-78"/>
            </a:endParaRPr>
          </a:p>
        </p:txBody>
      </p:sp>
      <p:grpSp>
        <p:nvGrpSpPr>
          <p:cNvPr id="47107" name="Group 3"/>
          <p:cNvGrpSpPr>
            <a:grpSpLocks/>
          </p:cNvGrpSpPr>
          <p:nvPr/>
        </p:nvGrpSpPr>
        <p:grpSpPr bwMode="auto">
          <a:xfrm>
            <a:off x="891862" y="1449912"/>
            <a:ext cx="7117415" cy="5259757"/>
            <a:chOff x="1075" y="920"/>
            <a:chExt cx="4614" cy="2832"/>
          </a:xfrm>
        </p:grpSpPr>
        <p:sp>
          <p:nvSpPr>
            <p:cNvPr id="47108" name="Freeform 4"/>
            <p:cNvSpPr>
              <a:spLocks/>
            </p:cNvSpPr>
            <p:nvPr/>
          </p:nvSpPr>
          <p:spPr bwMode="gray">
            <a:xfrm>
              <a:off x="5089" y="960"/>
              <a:ext cx="441" cy="705"/>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dirty="0"/>
            </a:p>
          </p:txBody>
        </p:sp>
        <p:sp>
          <p:nvSpPr>
            <p:cNvPr id="47109" name="Freeform 5"/>
            <p:cNvSpPr>
              <a:spLocks/>
            </p:cNvSpPr>
            <p:nvPr/>
          </p:nvSpPr>
          <p:spPr bwMode="gray">
            <a:xfrm>
              <a:off x="2976" y="960"/>
              <a:ext cx="2559" cy="451"/>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dirty="0"/>
            </a:p>
          </p:txBody>
        </p:sp>
        <p:sp>
          <p:nvSpPr>
            <p:cNvPr id="47110" name="Freeform 6"/>
            <p:cNvSpPr>
              <a:spLocks/>
            </p:cNvSpPr>
            <p:nvPr/>
          </p:nvSpPr>
          <p:spPr bwMode="gray">
            <a:xfrm>
              <a:off x="4645" y="1660"/>
              <a:ext cx="441" cy="701"/>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dirty="0"/>
            </a:p>
          </p:txBody>
        </p:sp>
        <p:sp>
          <p:nvSpPr>
            <p:cNvPr id="47111" name="Freeform 7"/>
            <p:cNvSpPr>
              <a:spLocks/>
            </p:cNvSpPr>
            <p:nvPr/>
          </p:nvSpPr>
          <p:spPr bwMode="gray">
            <a:xfrm>
              <a:off x="2340" y="1660"/>
              <a:ext cx="2751" cy="450"/>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dirty="0"/>
            </a:p>
          </p:txBody>
        </p:sp>
        <p:sp>
          <p:nvSpPr>
            <p:cNvPr id="47112" name="Freeform 8"/>
            <p:cNvSpPr>
              <a:spLocks/>
            </p:cNvSpPr>
            <p:nvPr/>
          </p:nvSpPr>
          <p:spPr bwMode="gray">
            <a:xfrm>
              <a:off x="4200" y="2353"/>
              <a:ext cx="439" cy="704"/>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dirty="0"/>
            </a:p>
          </p:txBody>
        </p:sp>
        <p:sp>
          <p:nvSpPr>
            <p:cNvPr id="47113" name="Freeform 9"/>
            <p:cNvSpPr>
              <a:spLocks/>
            </p:cNvSpPr>
            <p:nvPr/>
          </p:nvSpPr>
          <p:spPr bwMode="gray">
            <a:xfrm>
              <a:off x="3758" y="3047"/>
              <a:ext cx="442" cy="705"/>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n-US" dirty="0"/>
            </a:p>
          </p:txBody>
        </p:sp>
        <p:sp>
          <p:nvSpPr>
            <p:cNvPr id="47114" name="Freeform 10"/>
            <p:cNvSpPr>
              <a:spLocks/>
            </p:cNvSpPr>
            <p:nvPr/>
          </p:nvSpPr>
          <p:spPr bwMode="gray">
            <a:xfrm>
              <a:off x="1076" y="3051"/>
              <a:ext cx="3124" cy="450"/>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rgbClr val="F2E160"/>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dirty="0"/>
            </a:p>
          </p:txBody>
        </p:sp>
        <p:sp>
          <p:nvSpPr>
            <p:cNvPr id="47124" name="Freeform 20"/>
            <p:cNvSpPr>
              <a:spLocks/>
            </p:cNvSpPr>
            <p:nvPr/>
          </p:nvSpPr>
          <p:spPr bwMode="gray">
            <a:xfrm>
              <a:off x="1529" y="1096"/>
              <a:ext cx="1407" cy="2268"/>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w="0">
                  <a:solidFill>
                    <a:srgbClr val="FACD69"/>
                  </a:solidFill>
                  <a:prstDash val="solid"/>
                  <a:round/>
                  <a:headEnd/>
                  <a:tailEnd/>
                </a14:hiddenLine>
              </a:ext>
            </a:extLst>
          </p:spPr>
          <p:txBody>
            <a:bodyPr/>
            <a:lstStyle/>
            <a:p>
              <a:endParaRPr lang="en-US" dirty="0"/>
            </a:p>
          </p:txBody>
        </p:sp>
        <p:sp>
          <p:nvSpPr>
            <p:cNvPr id="47125" name="Rectangle 21"/>
            <p:cNvSpPr>
              <a:spLocks noChangeArrowheads="1"/>
            </p:cNvSpPr>
            <p:nvPr/>
          </p:nvSpPr>
          <p:spPr bwMode="gray">
            <a:xfrm>
              <a:off x="2980" y="1411"/>
              <a:ext cx="2119" cy="253"/>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a-IR" altLang="en-US" sz="2800" b="1" dirty="0" smtClean="0">
                  <a:solidFill>
                    <a:schemeClr val="bg1"/>
                  </a:solidFill>
                  <a:latin typeface="Verdana" panose="020B0604030504040204" pitchFamily="34" charset="0"/>
                  <a:cs typeface="B Zar" panose="00000400000000000000" pitchFamily="2" charset="-78"/>
                </a:rPr>
                <a:t>خدا </a:t>
              </a:r>
              <a:endParaRPr lang="en-US" altLang="en-US" sz="2800" b="1" dirty="0">
                <a:solidFill>
                  <a:schemeClr val="bg1"/>
                </a:solidFill>
                <a:latin typeface="Verdana" panose="020B0604030504040204" pitchFamily="34" charset="0"/>
                <a:cs typeface="B Zar" panose="00000400000000000000" pitchFamily="2" charset="-78"/>
              </a:endParaRPr>
            </a:p>
          </p:txBody>
        </p:sp>
        <p:sp>
          <p:nvSpPr>
            <p:cNvPr id="47126" name="Rectangle 22"/>
            <p:cNvSpPr>
              <a:spLocks noChangeArrowheads="1"/>
            </p:cNvSpPr>
            <p:nvPr/>
          </p:nvSpPr>
          <p:spPr bwMode="gray">
            <a:xfrm>
              <a:off x="2341" y="2110"/>
              <a:ext cx="2309" cy="248"/>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a-IR" altLang="en-US" sz="2800" b="1" dirty="0" smtClean="0">
                  <a:solidFill>
                    <a:schemeClr val="bg1"/>
                  </a:solidFill>
                  <a:latin typeface="Verdana" panose="020B0604030504040204" pitchFamily="34" charset="0"/>
                  <a:cs typeface="B Zar" panose="00000400000000000000" pitchFamily="2" charset="-78"/>
                </a:rPr>
                <a:t>ملائکه </a:t>
              </a:r>
              <a:endParaRPr lang="en-US" altLang="en-US" sz="2800" b="1" dirty="0">
                <a:solidFill>
                  <a:schemeClr val="bg1"/>
                </a:solidFill>
                <a:latin typeface="Verdana" panose="020B0604030504040204" pitchFamily="34" charset="0"/>
                <a:cs typeface="B Zar" panose="00000400000000000000" pitchFamily="2" charset="-78"/>
              </a:endParaRPr>
            </a:p>
          </p:txBody>
        </p:sp>
        <p:sp>
          <p:nvSpPr>
            <p:cNvPr id="47127" name="Freeform 23"/>
            <p:cNvSpPr>
              <a:spLocks/>
            </p:cNvSpPr>
            <p:nvPr/>
          </p:nvSpPr>
          <p:spPr bwMode="gray">
            <a:xfrm>
              <a:off x="1709" y="2353"/>
              <a:ext cx="2935" cy="454"/>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rgbClr val="FF9966"/>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dirty="0"/>
            </a:p>
          </p:txBody>
        </p:sp>
        <p:sp>
          <p:nvSpPr>
            <p:cNvPr id="47128" name="Rectangle 24"/>
            <p:cNvSpPr>
              <a:spLocks noChangeArrowheads="1"/>
            </p:cNvSpPr>
            <p:nvPr/>
          </p:nvSpPr>
          <p:spPr bwMode="gray">
            <a:xfrm>
              <a:off x="1711" y="2806"/>
              <a:ext cx="2499" cy="248"/>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a-IR" altLang="en-US" sz="2400" b="1" dirty="0" smtClean="0">
                  <a:solidFill>
                    <a:schemeClr val="bg1"/>
                  </a:solidFill>
                  <a:latin typeface="Verdana" panose="020B0604030504040204" pitchFamily="34" charset="0"/>
                  <a:cs typeface="B Zar" panose="00000400000000000000" pitchFamily="2" charset="-78"/>
                </a:rPr>
                <a:t>بروزات موجودات </a:t>
              </a:r>
              <a:endParaRPr lang="en-US" altLang="en-US" sz="2400" b="1" dirty="0">
                <a:solidFill>
                  <a:schemeClr val="bg1"/>
                </a:solidFill>
                <a:latin typeface="Verdana" panose="020B0604030504040204" pitchFamily="34" charset="0"/>
                <a:cs typeface="B Zar" panose="00000400000000000000" pitchFamily="2" charset="-78"/>
              </a:endParaRPr>
            </a:p>
          </p:txBody>
        </p:sp>
        <p:sp>
          <p:nvSpPr>
            <p:cNvPr id="47129" name="Rectangle 25"/>
            <p:cNvSpPr>
              <a:spLocks noChangeArrowheads="1"/>
            </p:cNvSpPr>
            <p:nvPr/>
          </p:nvSpPr>
          <p:spPr bwMode="gray">
            <a:xfrm>
              <a:off x="1075" y="3502"/>
              <a:ext cx="2689" cy="248"/>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a-IR" altLang="en-US" sz="2400" b="1" dirty="0" smtClean="0">
                  <a:solidFill>
                    <a:schemeClr val="bg1"/>
                  </a:solidFill>
                  <a:latin typeface="Verdana" panose="020B0604030504040204" pitchFamily="34" charset="0"/>
                  <a:cs typeface="B Zar" panose="00000400000000000000" pitchFamily="2" charset="-78"/>
                </a:rPr>
                <a:t>افعال انسان </a:t>
              </a:r>
              <a:endParaRPr lang="en-US" altLang="en-US" sz="2400" b="1" dirty="0">
                <a:solidFill>
                  <a:schemeClr val="bg1"/>
                </a:solidFill>
                <a:latin typeface="Verdana" panose="020B0604030504040204" pitchFamily="34" charset="0"/>
                <a:cs typeface="B Zar" panose="00000400000000000000" pitchFamily="2" charset="-78"/>
              </a:endParaRPr>
            </a:p>
          </p:txBody>
        </p:sp>
        <p:sp>
          <p:nvSpPr>
            <p:cNvPr id="47130" name="Text Box 26"/>
            <p:cNvSpPr txBox="1">
              <a:spLocks noChangeArrowheads="1"/>
            </p:cNvSpPr>
            <p:nvPr/>
          </p:nvSpPr>
          <p:spPr bwMode="gray">
            <a:xfrm>
              <a:off x="1890" y="920"/>
              <a:ext cx="3799" cy="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000" dirty="0">
                  <a:cs typeface="B Zar" panose="00000400000000000000" pitchFamily="2" charset="-78"/>
                </a:rPr>
                <a:t>- فعل خدا تابع اراده و شاء </a:t>
              </a:r>
              <a:r>
                <a:rPr lang="fa-IR" sz="2000" dirty="0" smtClean="0">
                  <a:cs typeface="B Zar" panose="00000400000000000000" pitchFamily="2" charset="-78"/>
                </a:rPr>
                <a:t>او.  </a:t>
              </a:r>
              <a:endParaRPr lang="en-US" sz="2000" dirty="0">
                <a:cs typeface="B Zar" panose="00000400000000000000" pitchFamily="2" charset="-78"/>
              </a:endParaRPr>
            </a:p>
            <a:p>
              <a:pPr algn="r" rtl="1"/>
              <a:r>
                <a:rPr lang="fa-IR" sz="2000" dirty="0">
                  <a:cs typeface="B Zar" panose="00000400000000000000" pitchFamily="2" charset="-78"/>
                </a:rPr>
                <a:t>- فعل‌ خدا شامل خلق، حیات، موت، ابداء، اعاده و جریان </a:t>
              </a:r>
              <a:r>
                <a:rPr lang="fa-IR" sz="2000" dirty="0" smtClean="0">
                  <a:cs typeface="B Zar" panose="00000400000000000000" pitchFamily="2" charset="-78"/>
                </a:rPr>
                <a:t>سنت‌. </a:t>
              </a:r>
              <a:endParaRPr lang="en-US" sz="2000" dirty="0">
                <a:cs typeface="B Zar" panose="00000400000000000000" pitchFamily="2" charset="-78"/>
              </a:endParaRPr>
            </a:p>
            <a:p>
              <a:pPr algn="r" rtl="1"/>
              <a:r>
                <a:rPr lang="fa-IR" sz="2000" dirty="0">
                  <a:cs typeface="B Zar" panose="00000400000000000000" pitchFamily="2" charset="-78"/>
                </a:rPr>
                <a:t>- فعل خداوند به صورت وعده و امر محقق‌شده قابل مشاهده است.</a:t>
              </a:r>
              <a:endParaRPr lang="en-US" sz="2000" dirty="0">
                <a:cs typeface="B Zar" panose="00000400000000000000" pitchFamily="2" charset="-78"/>
              </a:endParaRPr>
            </a:p>
          </p:txBody>
        </p:sp>
      </p:grpSp>
      <p:sp>
        <p:nvSpPr>
          <p:cNvPr id="2" name="Slide Number Placeholder 1"/>
          <p:cNvSpPr>
            <a:spLocks noGrp="1"/>
          </p:cNvSpPr>
          <p:nvPr>
            <p:ph type="sldNum" sz="quarter" idx="12"/>
          </p:nvPr>
        </p:nvSpPr>
        <p:spPr/>
        <p:txBody>
          <a:bodyPr/>
          <a:lstStyle/>
          <a:p>
            <a:fld id="{4E8E823F-AC02-4BD2-A285-A1D88A2A7020}" type="slidenum">
              <a:rPr lang="en-US" altLang="en-US" smtClean="0"/>
              <a:pPr/>
              <a:t>16</a:t>
            </a:fld>
            <a:endParaRPr lang="en-US" altLang="en-US" dirty="0"/>
          </a:p>
        </p:txBody>
      </p:sp>
      <p:sp>
        <p:nvSpPr>
          <p:cNvPr id="3" name="Rectangle 2"/>
          <p:cNvSpPr/>
          <p:nvPr/>
        </p:nvSpPr>
        <p:spPr>
          <a:xfrm>
            <a:off x="326540" y="2788859"/>
            <a:ext cx="8055460" cy="1047979"/>
          </a:xfrm>
          <a:prstGeom prst="rect">
            <a:avLst/>
          </a:prstGeom>
        </p:spPr>
        <p:txBody>
          <a:bodyPr wrap="square">
            <a:spAutoFit/>
          </a:bodyPr>
          <a:lstStyle/>
          <a:p>
            <a:pPr marL="342900" marR="0" lvl="0" indent="-342900" algn="just" rtl="1">
              <a:lnSpc>
                <a:spcPct val="115000"/>
              </a:lnSpc>
              <a:spcBef>
                <a:spcPts val="0"/>
              </a:spcBef>
              <a:spcAft>
                <a:spcPts val="0"/>
              </a:spcAft>
              <a:buFont typeface="W_lotus"/>
              <a:buChar char="-"/>
              <a:tabLst>
                <a:tab pos="2158365" algn="l"/>
                <a:tab pos="2829560" algn="l"/>
              </a:tabLst>
            </a:pPr>
            <a:r>
              <a:rPr lang="fa-IR" dirty="0" smtClean="0">
                <a:effectLst/>
                <a:latin typeface="W_lotus"/>
                <a:ea typeface="Calibri" panose="020F0502020204030204" pitchFamily="34" charset="0"/>
                <a:cs typeface="B Zar" panose="00000400000000000000" pitchFamily="2" charset="-78"/>
              </a:rPr>
              <a:t>خداوند فعل را به ملائکه نسبت داده است بنابراین آنها به صورت مستمر دارای فعل هستند.</a:t>
            </a:r>
            <a:endParaRPr lang="en-US" dirty="0" smtClean="0">
              <a:effectLst/>
              <a:latin typeface="Calibri" panose="020F0502020204030204" pitchFamily="34" charset="0"/>
              <a:ea typeface="Calibri" panose="020F0502020204030204" pitchFamily="34" charset="0"/>
              <a:cs typeface="B Zar" panose="00000400000000000000" pitchFamily="2" charset="-78"/>
            </a:endParaRPr>
          </a:p>
          <a:p>
            <a:pPr marL="342900" marR="0" lvl="0" indent="-342900" algn="just" rtl="1">
              <a:lnSpc>
                <a:spcPct val="115000"/>
              </a:lnSpc>
              <a:spcBef>
                <a:spcPts val="0"/>
              </a:spcBef>
              <a:spcAft>
                <a:spcPts val="0"/>
              </a:spcAft>
              <a:buFont typeface="W_lotus"/>
              <a:buChar char="-"/>
              <a:tabLst>
                <a:tab pos="2158365" algn="l"/>
                <a:tab pos="2829560" algn="l"/>
              </a:tabLst>
            </a:pPr>
            <a:r>
              <a:rPr lang="fa-IR" dirty="0" smtClean="0">
                <a:effectLst/>
                <a:latin typeface="W_lotus"/>
                <a:ea typeface="Calibri" panose="020F0502020204030204" pitchFamily="34" charset="0"/>
                <a:cs typeface="B Zar" panose="00000400000000000000" pitchFamily="2" charset="-78"/>
              </a:rPr>
              <a:t>فعل ملائکه به طور مطلق و همیشه و بدون هیچ تخطی تابع امر خداوند است.</a:t>
            </a:r>
            <a:endParaRPr lang="en-US" dirty="0" smtClean="0">
              <a:effectLst/>
              <a:latin typeface="Calibri" panose="020F0502020204030204" pitchFamily="34" charset="0"/>
              <a:ea typeface="Calibri" panose="020F0502020204030204" pitchFamily="34" charset="0"/>
              <a:cs typeface="B Zar" panose="00000400000000000000" pitchFamily="2" charset="-78"/>
            </a:endParaRPr>
          </a:p>
          <a:p>
            <a:pPr marL="342900" marR="0" lvl="0" indent="-342900" algn="just" rtl="1">
              <a:lnSpc>
                <a:spcPct val="115000"/>
              </a:lnSpc>
              <a:spcBef>
                <a:spcPts val="0"/>
              </a:spcBef>
              <a:spcAft>
                <a:spcPts val="0"/>
              </a:spcAft>
              <a:buFont typeface="W_lotus"/>
              <a:buChar char="-"/>
              <a:tabLst>
                <a:tab pos="2158365" algn="l"/>
                <a:tab pos="2829560" algn="l"/>
              </a:tabLst>
            </a:pPr>
            <a:r>
              <a:rPr lang="fa-IR" dirty="0" smtClean="0">
                <a:effectLst/>
                <a:latin typeface="W_lotus"/>
                <a:ea typeface="Calibri" panose="020F0502020204030204" pitchFamily="34" charset="0"/>
                <a:cs typeface="B Zar" panose="00000400000000000000" pitchFamily="2" charset="-78"/>
              </a:rPr>
              <a:t>علم ملائکه مهیمن بر افعال انسان‌هاست.</a:t>
            </a:r>
            <a:endParaRPr lang="en-US" dirty="0">
              <a:effectLst/>
              <a:latin typeface="Calibri" panose="020F0502020204030204" pitchFamily="34" charset="0"/>
              <a:ea typeface="Calibri" panose="020F0502020204030204" pitchFamily="34" charset="0"/>
              <a:cs typeface="B Zar" panose="00000400000000000000" pitchFamily="2" charset="-78"/>
            </a:endParaRPr>
          </a:p>
        </p:txBody>
      </p:sp>
      <p:sp>
        <p:nvSpPr>
          <p:cNvPr id="4" name="Rectangle 3"/>
          <p:cNvSpPr/>
          <p:nvPr/>
        </p:nvSpPr>
        <p:spPr>
          <a:xfrm>
            <a:off x="-415765" y="4151323"/>
            <a:ext cx="8480101" cy="729430"/>
          </a:xfrm>
          <a:prstGeom prst="rect">
            <a:avLst/>
          </a:prstGeom>
        </p:spPr>
        <p:txBody>
          <a:bodyPr wrap="square">
            <a:spAutoFit/>
          </a:bodyPr>
          <a:lstStyle/>
          <a:p>
            <a:pPr marL="342900" marR="0" lvl="0" indent="-342900" algn="just" rtl="1">
              <a:lnSpc>
                <a:spcPct val="115000"/>
              </a:lnSpc>
              <a:spcBef>
                <a:spcPts val="0"/>
              </a:spcBef>
              <a:spcAft>
                <a:spcPts val="0"/>
              </a:spcAft>
              <a:buFont typeface="W_lotus"/>
              <a:buChar char="-"/>
              <a:tabLst>
                <a:tab pos="2158365" algn="l"/>
                <a:tab pos="2829560" algn="l"/>
              </a:tabLst>
            </a:pPr>
            <a:r>
              <a:rPr lang="fa-IR" dirty="0" smtClean="0">
                <a:effectLst/>
                <a:latin typeface="W_lotus"/>
                <a:ea typeface="Calibri" panose="020F0502020204030204" pitchFamily="34" charset="0"/>
                <a:cs typeface="B Zar" panose="00000400000000000000" pitchFamily="2" charset="-78"/>
              </a:rPr>
              <a:t>هر موجودی به اعتبار تکوینی که یافته است دارای فعلی است که همان بروزهای آن موجود است.</a:t>
            </a:r>
            <a:endParaRPr lang="en-US" sz="1400" dirty="0" smtClean="0">
              <a:effectLst/>
              <a:latin typeface="Calibri" panose="020F0502020204030204" pitchFamily="34" charset="0"/>
              <a:ea typeface="Calibri" panose="020F0502020204030204" pitchFamily="34" charset="0"/>
              <a:cs typeface="B Zar" panose="00000400000000000000" pitchFamily="2" charset="-78"/>
            </a:endParaRPr>
          </a:p>
          <a:p>
            <a:pPr marL="342900" marR="0" lvl="0" indent="-342900" algn="just" rtl="1">
              <a:lnSpc>
                <a:spcPct val="115000"/>
              </a:lnSpc>
              <a:spcBef>
                <a:spcPts val="0"/>
              </a:spcBef>
              <a:spcAft>
                <a:spcPts val="0"/>
              </a:spcAft>
              <a:buFont typeface="W_lotus"/>
              <a:buChar char="-"/>
              <a:tabLst>
                <a:tab pos="2158365" algn="l"/>
                <a:tab pos="2829560" algn="l"/>
              </a:tabLst>
            </a:pPr>
            <a:r>
              <a:rPr lang="fa-IR" dirty="0" smtClean="0">
                <a:effectLst/>
                <a:latin typeface="W_lotus"/>
                <a:ea typeface="Calibri" panose="020F0502020204030204" pitchFamily="34" charset="0"/>
                <a:cs typeface="B Zar" panose="00000400000000000000" pitchFamily="2" charset="-78"/>
              </a:rPr>
              <a:t>تسبیح هر موجودی با فعل آن هر موجود قرین است. بدین ترتیب هیچ فعلی از موجود بی‌ارتباط با تسبیح نیست. </a:t>
            </a:r>
            <a:endParaRPr lang="en-US" sz="1400" dirty="0">
              <a:effectLst/>
              <a:latin typeface="Calibri" panose="020F0502020204030204" pitchFamily="34" charset="0"/>
              <a:ea typeface="Calibri" panose="020F0502020204030204" pitchFamily="34" charset="0"/>
              <a:cs typeface="B Zar" panose="00000400000000000000" pitchFamily="2" charset="-78"/>
            </a:endParaRPr>
          </a:p>
        </p:txBody>
      </p:sp>
      <p:sp>
        <p:nvSpPr>
          <p:cNvPr id="5" name="Rectangle 4"/>
          <p:cNvSpPr/>
          <p:nvPr/>
        </p:nvSpPr>
        <p:spPr>
          <a:xfrm>
            <a:off x="662766" y="5517040"/>
            <a:ext cx="4606159" cy="646331"/>
          </a:xfrm>
          <a:prstGeom prst="rect">
            <a:avLst/>
          </a:prstGeom>
        </p:spPr>
        <p:txBody>
          <a:bodyPr wrap="square">
            <a:spAutoFit/>
          </a:bodyPr>
          <a:lstStyle/>
          <a:p>
            <a:pPr algn="r"/>
            <a:r>
              <a:rPr lang="fa-IR" dirty="0" smtClean="0">
                <a:effectLst/>
                <a:latin typeface="w_Mitra Bold"/>
                <a:ea typeface="Calibri" panose="020F0502020204030204" pitchFamily="34" charset="0"/>
                <a:cs typeface="B Zar" panose="00000400000000000000" pitchFamily="2" charset="-78"/>
              </a:rPr>
              <a:t>گروه اول : در رابطه با معنا و مهم‌ترین مصادیق  فعل</a:t>
            </a:r>
          </a:p>
          <a:p>
            <a:pPr algn="r"/>
            <a:r>
              <a:rPr lang="fa-IR" dirty="0" smtClean="0">
                <a:latin typeface="w_Mitra Bold"/>
                <a:cs typeface="B Zar" panose="00000400000000000000" pitchFamily="2" charset="-78"/>
              </a:rPr>
              <a:t>گروه دوم: بیان قوانین فعل در زندگی </a:t>
            </a:r>
            <a:endParaRPr lang="en-US" dirty="0"/>
          </a:p>
        </p:txBody>
      </p:sp>
    </p:spTree>
    <p:extLst>
      <p:ext uri="{BB962C8B-B14F-4D97-AF65-F5344CB8AC3E}">
        <p14:creationId xmlns:p14="http://schemas.microsoft.com/office/powerpoint/2010/main" val="237407371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2-7. اراده های ویرانگر</a:t>
            </a:r>
            <a:endParaRPr lang="en-US" sz="3200" dirty="0">
              <a:cs typeface="B Zar" panose="00000400000000000000" pitchFamily="2" charset="-78"/>
            </a:endParaRPr>
          </a:p>
        </p:txBody>
      </p:sp>
      <p:sp>
        <p:nvSpPr>
          <p:cNvPr id="3" name="Content Placeholder 2"/>
          <p:cNvSpPr>
            <a:spLocks noGrp="1"/>
          </p:cNvSpPr>
          <p:nvPr>
            <p:ph idx="1"/>
          </p:nvPr>
        </p:nvSpPr>
        <p:spPr>
          <a:xfrm>
            <a:off x="457200" y="1447800"/>
            <a:ext cx="8229600" cy="4495800"/>
          </a:xfrm>
        </p:spPr>
        <p:txBody>
          <a:bodyPr/>
          <a:lstStyle/>
          <a:p>
            <a:pPr marL="0" indent="0" algn="just" rtl="1">
              <a:buNone/>
            </a:pPr>
            <a:r>
              <a:rPr lang="fa-IR" sz="2400" dirty="0" smtClean="0">
                <a:cs typeface="B Zar" panose="00000400000000000000" pitchFamily="2" charset="-78"/>
              </a:rPr>
              <a:t>1. </a:t>
            </a:r>
            <a:r>
              <a:rPr lang="fa-IR" sz="2400" dirty="0">
                <a:cs typeface="B Zar" panose="00000400000000000000" pitchFamily="2" charset="-78"/>
              </a:rPr>
              <a:t>افرادی که محبت به طاغوت را از قلب خود خارج نکرده‌اند هر چند ادعای موافقت و احسان با حق داشته باشند ولی در مواقع منفعت نفسانی، میل و گرایش به باطل پیدا می‌کنند.  </a:t>
            </a:r>
            <a:endParaRPr lang="en-US" sz="2400" dirty="0">
              <a:cs typeface="B Zar" panose="00000400000000000000" pitchFamily="2" charset="-78"/>
            </a:endParaRPr>
          </a:p>
          <a:p>
            <a:pPr marL="0" indent="0" algn="just" rtl="1">
              <a:buNone/>
            </a:pPr>
            <a:r>
              <a:rPr lang="fa-IR" sz="2400" dirty="0" smtClean="0">
                <a:cs typeface="B Zar" panose="00000400000000000000" pitchFamily="2" charset="-78"/>
              </a:rPr>
              <a:t>2. </a:t>
            </a:r>
            <a:r>
              <a:rPr lang="fa-IR" sz="2400" dirty="0">
                <a:cs typeface="B Zar" panose="00000400000000000000" pitchFamily="2" charset="-78"/>
              </a:rPr>
              <a:t>افرادی که اهل نفاق‌اند و در این موقعیت تثبیت شده‌اند امکانی برای هدایت ندارند. </a:t>
            </a:r>
            <a:endParaRPr lang="en-US" sz="2400" dirty="0">
              <a:cs typeface="B Zar" panose="00000400000000000000" pitchFamily="2" charset="-78"/>
            </a:endParaRPr>
          </a:p>
          <a:p>
            <a:pPr marL="0" indent="0" algn="just" rtl="1">
              <a:buNone/>
            </a:pPr>
            <a:r>
              <a:rPr lang="fa-IR" sz="2400" dirty="0" smtClean="0">
                <a:cs typeface="B Zar" panose="00000400000000000000" pitchFamily="2" charset="-78"/>
              </a:rPr>
              <a:t>3. کسانی </a:t>
            </a:r>
            <a:r>
              <a:rPr lang="fa-IR" sz="2400" dirty="0">
                <a:cs typeface="B Zar" panose="00000400000000000000" pitchFamily="2" charset="-78"/>
              </a:rPr>
              <a:t>که تنها اراده حیات دنیا دارند از حمایت پیامبر صلی الله علیه و اله و اولیای الهی محرومند.</a:t>
            </a:r>
            <a:endParaRPr lang="en-US" sz="2400" dirty="0">
              <a:cs typeface="B Zar" panose="00000400000000000000" pitchFamily="2" charset="-78"/>
            </a:endParaRPr>
          </a:p>
          <a:p>
            <a:pPr marL="0" indent="0" algn="just" rtl="1">
              <a:buNone/>
            </a:pPr>
            <a:r>
              <a:rPr lang="fa-IR" sz="2400" dirty="0" smtClean="0">
                <a:cs typeface="B Zar" panose="00000400000000000000" pitchFamily="2" charset="-78"/>
              </a:rPr>
              <a:t>4. طبیعت </a:t>
            </a:r>
            <a:r>
              <a:rPr lang="fa-IR" sz="2400" dirty="0">
                <a:cs typeface="B Zar" panose="00000400000000000000" pitchFamily="2" charset="-78"/>
              </a:rPr>
              <a:t>انسان اراده‌اش به توجیه‌گری در انجام گناهان است که باید از این وضعیت خود را رها کند. </a:t>
            </a:r>
            <a:endParaRPr lang="en-US" sz="2400" dirty="0">
              <a:cs typeface="B Zar" panose="00000400000000000000" pitchFamily="2" charset="-78"/>
            </a:endParaRPr>
          </a:p>
          <a:p>
            <a:pPr marL="0" indent="0" algn="just" rtl="1">
              <a:buNone/>
            </a:pPr>
            <a:r>
              <a:rPr lang="fa-IR" sz="2400" dirty="0" smtClean="0">
                <a:cs typeface="B Zar" panose="00000400000000000000" pitchFamily="2" charset="-78"/>
              </a:rPr>
              <a:t>5. </a:t>
            </a:r>
            <a:r>
              <a:rPr lang="fa-IR" sz="2400" dirty="0">
                <a:cs typeface="B Zar" panose="00000400000000000000" pitchFamily="2" charset="-78"/>
              </a:rPr>
              <a:t>از آنجا که هر فعلی بیان‌کننده اراده‌ای است اتخاذ کافرین به عنوان ولیّ به معنای اراده دلیل محکم بر علیه خود در پیشگاه الهی است. </a:t>
            </a:r>
            <a:endParaRPr lang="en-US" sz="2400" dirty="0">
              <a:cs typeface="B Zar" panose="00000400000000000000" pitchFamily="2" charset="-78"/>
            </a:endParaRPr>
          </a:p>
          <a:p>
            <a:pPr marL="0" indent="0" algn="just" rtl="1">
              <a:buNone/>
            </a:pPr>
            <a:r>
              <a:rPr lang="fa-IR" sz="2400" dirty="0">
                <a:cs typeface="B Zar" panose="00000400000000000000" pitchFamily="2" charset="-78"/>
              </a:rPr>
              <a:t>کافران حقیقی کسانی هستند که ضمن اینکه به خدا و رسول کفر می‌ورزند اراده کرده‌اند تا بین خدا و رسول تفرقه بیندازند و ادعا دارند که به برخی از حقایق ایمان و به برخی را قبول ندارند و خود از اجتهاد خود راه میانه‌ای را انتخاب می‌کنند.</a:t>
            </a:r>
            <a:endParaRPr lang="en-US" sz="2400" dirty="0">
              <a:cs typeface="B Zar" panose="00000400000000000000" pitchFamily="2" charset="-78"/>
            </a:endParaRPr>
          </a:p>
          <a:p>
            <a:pPr marL="0" indent="0" algn="just" rtl="1">
              <a:buNone/>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160</a:t>
            </a:fld>
            <a:endParaRPr lang="en-US" altLang="en-US" dirty="0"/>
          </a:p>
        </p:txBody>
      </p:sp>
    </p:spTree>
    <p:extLst>
      <p:ext uri="{BB962C8B-B14F-4D97-AF65-F5344CB8AC3E}">
        <p14:creationId xmlns:p14="http://schemas.microsoft.com/office/powerpoint/2010/main" val="300509205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161</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600200" y="1828800"/>
            <a:ext cx="5745480" cy="4419600"/>
          </a:xfrm>
          <a:prstGeom prst="rect">
            <a:avLst/>
          </a:prstGeom>
        </p:spPr>
      </p:pic>
    </p:spTree>
    <p:extLst>
      <p:ext uri="{BB962C8B-B14F-4D97-AF65-F5344CB8AC3E}">
        <p14:creationId xmlns:p14="http://schemas.microsoft.com/office/powerpoint/2010/main" val="160636947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3-7. </a:t>
            </a:r>
            <a:r>
              <a:rPr lang="fa-IR" sz="3200" dirty="0">
                <a:cs typeface="B Zar" panose="00000400000000000000" pitchFamily="2" charset="-78"/>
              </a:rPr>
              <a:t>اراده‌های اغواگر</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خداوند در قرآن از ساختارهایی سخن گفته که سعی در اغوا و انحراف دیگران هستند. اراده‌های اغواگر به شدت درصدد سیطره یافتن بر دیگران و استثمار آنها </a:t>
            </a:r>
            <a:r>
              <a:rPr lang="fa-IR" sz="2400" dirty="0" smtClean="0">
                <a:cs typeface="B Zar" panose="00000400000000000000" pitchFamily="2" charset="-78"/>
              </a:rPr>
              <a:t>می‌باشند. </a:t>
            </a:r>
          </a:p>
          <a:p>
            <a:pPr marL="0" indent="0" algn="r" rtl="1">
              <a:buNone/>
            </a:pPr>
            <a:r>
              <a:rPr lang="fa-IR" sz="2400" dirty="0" smtClean="0">
                <a:cs typeface="B Zar" panose="00000400000000000000" pitchFamily="2" charset="-78"/>
              </a:rPr>
              <a:t>1. </a:t>
            </a:r>
            <a:r>
              <a:rPr lang="fa-IR" sz="2400" dirty="0">
                <a:cs typeface="B Zar" panose="00000400000000000000" pitchFamily="2" charset="-78"/>
              </a:rPr>
              <a:t>اراده شیطان </a:t>
            </a:r>
            <a:endParaRPr lang="en-US" sz="2400" dirty="0">
              <a:cs typeface="B Zar" panose="00000400000000000000" pitchFamily="2" charset="-78"/>
            </a:endParaRPr>
          </a:p>
          <a:p>
            <a:pPr marL="0" indent="0" algn="r" rtl="1">
              <a:buNone/>
            </a:pPr>
            <a:r>
              <a:rPr lang="fa-IR" sz="2400" dirty="0" smtClean="0">
                <a:cs typeface="B Zar" panose="00000400000000000000" pitchFamily="2" charset="-78"/>
              </a:rPr>
              <a:t>2. افراد </a:t>
            </a:r>
            <a:r>
              <a:rPr lang="fa-IR" sz="2400" dirty="0">
                <a:cs typeface="B Zar" panose="00000400000000000000" pitchFamily="2" charset="-78"/>
              </a:rPr>
              <a:t>ضد دین </a:t>
            </a:r>
            <a:endParaRPr lang="en-US" sz="2400" dirty="0">
              <a:cs typeface="B Zar" panose="00000400000000000000" pitchFamily="2" charset="-78"/>
            </a:endParaRPr>
          </a:p>
          <a:p>
            <a:pPr marL="0" indent="0" algn="r" rtl="1">
              <a:buNone/>
            </a:pPr>
            <a:r>
              <a:rPr lang="fa-IR" sz="2400" dirty="0" smtClean="0">
                <a:cs typeface="B Zar" panose="00000400000000000000" pitchFamily="2" charset="-78"/>
              </a:rPr>
              <a:t>3. اراده‌های </a:t>
            </a:r>
            <a:r>
              <a:rPr lang="fa-IR" sz="2400" dirty="0">
                <a:cs typeface="B Zar" panose="00000400000000000000" pitchFamily="2" charset="-78"/>
              </a:rPr>
              <a:t>شیطانی </a:t>
            </a:r>
            <a:endParaRPr lang="en-US" sz="2400" dirty="0">
              <a:cs typeface="B Zar" panose="00000400000000000000" pitchFamily="2" charset="-78"/>
            </a:endParaRPr>
          </a:p>
          <a:p>
            <a:pPr marL="0" indent="0" algn="r" rtl="1">
              <a:buNone/>
            </a:pPr>
            <a:endParaRPr lang="fa-IR" sz="2400" dirty="0" smtClean="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162</a:t>
            </a:fld>
            <a:endParaRPr lang="en-US" altLang="en-US" dirty="0"/>
          </a:p>
        </p:txBody>
      </p:sp>
    </p:spTree>
    <p:extLst>
      <p:ext uri="{BB962C8B-B14F-4D97-AF65-F5344CB8AC3E}">
        <p14:creationId xmlns:p14="http://schemas.microsoft.com/office/powerpoint/2010/main" val="260692059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163</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501894" y="1482418"/>
            <a:ext cx="6081712" cy="4918382"/>
          </a:xfrm>
          <a:prstGeom prst="rect">
            <a:avLst/>
          </a:prstGeom>
        </p:spPr>
      </p:pic>
    </p:spTree>
    <p:extLst>
      <p:ext uri="{BB962C8B-B14F-4D97-AF65-F5344CB8AC3E}">
        <p14:creationId xmlns:p14="http://schemas.microsoft.com/office/powerpoint/2010/main" val="370508818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164</a:t>
            </a:fld>
            <a:endParaRPr lang="en-US" altLang="en-US" dirty="0"/>
          </a:p>
        </p:txBody>
      </p:sp>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146713"/>
            <a:ext cx="5809129" cy="1219200"/>
          </a:xfrm>
          <a:prstGeom prst="rect">
            <a:avLst/>
          </a:prstGeom>
        </p:spPr>
      </p:pic>
    </p:spTree>
    <p:extLst>
      <p:ext uri="{BB962C8B-B14F-4D97-AF65-F5344CB8AC3E}">
        <p14:creationId xmlns:p14="http://schemas.microsoft.com/office/powerpoint/2010/main" val="292817680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چکیده فصل پنجم</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000" dirty="0">
                <a:cs typeface="B Zar" panose="00000400000000000000" pitchFamily="2" charset="-78"/>
              </a:rPr>
              <a:t>این فصل بر اساس مراتب فعل - که در فصول گذشته به تفصیل بیان شد - زنجیره‌ای از وقایعی که به واسطه هر مرتبه در قرآن از آنها یاد شده را متذکر می‌شود. طبیعی است هر مرتبه از مراتب یاد شده مشتمل بر سایر مراتب نیز هست ولی گاهی قرآن این مراتب را از هم متمایز می‌سازد، که بر اساس تفکیک قرآن می‌توان از مراتب به تمایز نیز یاد کرد. </a:t>
            </a:r>
            <a:endParaRPr lang="en-US" sz="2000" dirty="0">
              <a:cs typeface="B Zar" panose="00000400000000000000" pitchFamily="2" charset="-78"/>
            </a:endParaRPr>
          </a:p>
          <a:p>
            <a:pPr algn="just" rtl="1"/>
            <a:r>
              <a:rPr lang="fa-IR" sz="2000" dirty="0" smtClean="0">
                <a:cs typeface="B Zar" panose="00000400000000000000" pitchFamily="2" charset="-78"/>
              </a:rPr>
              <a:t>بالاترین </a:t>
            </a:r>
            <a:r>
              <a:rPr lang="fa-IR" sz="2000" dirty="0">
                <a:cs typeface="B Zar" panose="00000400000000000000" pitchFamily="2" charset="-78"/>
              </a:rPr>
              <a:t>مرتبه تحقق فعل خداوند است و مربوط به جاری شدن رحمت در کل عالم و زندگی انسان است و مشتمل بر همه آیات هستی‌بخش می‌شود.</a:t>
            </a:r>
            <a:endParaRPr lang="en-US" sz="2000" dirty="0">
              <a:cs typeface="B Zar" panose="00000400000000000000" pitchFamily="2" charset="-78"/>
            </a:endParaRPr>
          </a:p>
          <a:p>
            <a:pPr algn="just" rtl="1"/>
            <a:r>
              <a:rPr lang="fa-IR" sz="2000" dirty="0">
                <a:cs typeface="B Zar" panose="00000400000000000000" pitchFamily="2" charset="-78"/>
              </a:rPr>
              <a:t>سپس مرتبه تحقق شاء خداوند است که اساس و شالوده وعده و وعید‌ها در قرآن به آن باز می‌گردد.</a:t>
            </a:r>
            <a:endParaRPr lang="en-US" sz="2000" dirty="0">
              <a:cs typeface="B Zar" panose="00000400000000000000" pitchFamily="2" charset="-78"/>
            </a:endParaRPr>
          </a:p>
          <a:p>
            <a:pPr algn="just" rtl="1"/>
            <a:r>
              <a:rPr lang="fa-IR" sz="2000" dirty="0">
                <a:cs typeface="B Zar" panose="00000400000000000000" pitchFamily="2" charset="-78"/>
              </a:rPr>
              <a:t>آنگاه مرتبه تحقق اراده خداوند است که درصدد تبیین مفهوم نجات و هلاکت و عطاهای نجات‌بخش و یا هلاکت‌بخش  است.</a:t>
            </a:r>
            <a:endParaRPr lang="en-US" sz="2000" dirty="0">
              <a:cs typeface="B Zar" panose="00000400000000000000" pitchFamily="2" charset="-78"/>
            </a:endParaRPr>
          </a:p>
          <a:p>
            <a:pPr algn="just" rtl="1"/>
            <a:r>
              <a:rPr lang="fa-IR" sz="2000" dirty="0">
                <a:cs typeface="B Zar" panose="00000400000000000000" pitchFamily="2" charset="-78"/>
              </a:rPr>
              <a:t>مرتبه بعد مربوط به جریان امر خداوند است که تعیین‌کننده شئونات و احوالات موجودات و صفات و اعمال مثبت و منفی انسان‌ها می‌شود.</a:t>
            </a:r>
            <a:endParaRPr lang="en-US" sz="2000" dirty="0">
              <a:cs typeface="B Zar" panose="00000400000000000000" pitchFamily="2" charset="-78"/>
            </a:endParaRPr>
          </a:p>
          <a:p>
            <a:pPr algn="just" rtl="1"/>
            <a:r>
              <a:rPr lang="fa-IR" sz="2000" dirty="0">
                <a:cs typeface="B Zar" panose="00000400000000000000" pitchFamily="2" charset="-78"/>
              </a:rPr>
              <a:t>مرتبه بعد مربوط به آثار تحقق فعل تا امر الهی است که مربوط به زندگی انسان و جن است و باعث تحقق پاداش و عذاب دائمی الهی می‌شود.      </a:t>
            </a:r>
            <a:endParaRPr lang="en-US" sz="2000" dirty="0">
              <a:cs typeface="B Zar" panose="00000400000000000000" pitchFamily="2" charset="-78"/>
            </a:endParaRPr>
          </a:p>
          <a:p>
            <a:pPr algn="just"/>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165</a:t>
            </a:fld>
            <a:endParaRPr lang="en-US" altLang="en-US" dirty="0"/>
          </a:p>
        </p:txBody>
      </p:sp>
    </p:spTree>
    <p:extLst>
      <p:ext uri="{BB962C8B-B14F-4D97-AF65-F5344CB8AC3E}">
        <p14:creationId xmlns:p14="http://schemas.microsoft.com/office/powerpoint/2010/main" val="264322671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91400" cy="563563"/>
          </a:xfrm>
        </p:spPr>
        <p:txBody>
          <a:bodyPr/>
          <a:lstStyle/>
          <a:p>
            <a:pPr rtl="1"/>
            <a:r>
              <a:rPr lang="fa-IR" sz="3200" dirty="0" smtClean="0">
                <a:cs typeface="B Zar" panose="00000400000000000000" pitchFamily="2" charset="-78"/>
              </a:rPr>
              <a:t>عناوین فصل پنجم</a:t>
            </a:r>
            <a:endParaRPr lang="en-US" sz="3200" dirty="0">
              <a:cs typeface="B Zar" panose="00000400000000000000" pitchFamily="2" charset="-78"/>
            </a:endParaRPr>
          </a:p>
        </p:txBody>
      </p:sp>
      <p:sp>
        <p:nvSpPr>
          <p:cNvPr id="3" name="Content Placeholder 2"/>
          <p:cNvSpPr>
            <a:spLocks noGrp="1"/>
          </p:cNvSpPr>
          <p:nvPr>
            <p:ph idx="1"/>
          </p:nvPr>
        </p:nvSpPr>
        <p:spPr>
          <a:xfrm>
            <a:off x="0" y="1740066"/>
            <a:ext cx="8839200" cy="4495800"/>
          </a:xfrm>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166</a:t>
            </a:fld>
            <a:endParaRPr lang="en-US" altLang="en-US" dirty="0"/>
          </a:p>
        </p:txBody>
      </p:sp>
      <p:sp>
        <p:nvSpPr>
          <p:cNvPr id="5" name="Rounded Rectangle 4"/>
          <p:cNvSpPr/>
          <p:nvPr/>
        </p:nvSpPr>
        <p:spPr>
          <a:xfrm>
            <a:off x="6934200" y="21336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Zar" panose="00000400000000000000" pitchFamily="2" charset="-78"/>
              </a:rPr>
              <a:t>1. جریان فعل خدا</a:t>
            </a:r>
            <a:endParaRPr lang="en-US" dirty="0">
              <a:solidFill>
                <a:schemeClr val="tx1"/>
              </a:solidFill>
            </a:endParaRPr>
          </a:p>
        </p:txBody>
      </p:sp>
      <p:sp>
        <p:nvSpPr>
          <p:cNvPr id="6" name="Rounded Rectangle 5"/>
          <p:cNvSpPr/>
          <p:nvPr/>
        </p:nvSpPr>
        <p:spPr>
          <a:xfrm>
            <a:off x="6875407" y="4817091"/>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Zar" panose="00000400000000000000" pitchFamily="2" charset="-78"/>
              </a:rPr>
              <a:t>3.جریان اراده خدا</a:t>
            </a:r>
            <a:endParaRPr lang="en-US" dirty="0">
              <a:solidFill>
                <a:schemeClr val="tx1"/>
              </a:solidFill>
            </a:endParaRPr>
          </a:p>
        </p:txBody>
      </p:sp>
      <p:sp>
        <p:nvSpPr>
          <p:cNvPr id="7" name="Rounded Rectangle 6"/>
          <p:cNvSpPr/>
          <p:nvPr/>
        </p:nvSpPr>
        <p:spPr>
          <a:xfrm>
            <a:off x="6898153" y="3352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Zar" panose="00000400000000000000" pitchFamily="2" charset="-78"/>
              </a:rPr>
              <a:t>2.جریان مشیت خدا</a:t>
            </a:r>
            <a:endParaRPr lang="en-US" dirty="0">
              <a:solidFill>
                <a:schemeClr val="tx1"/>
              </a:solidFill>
            </a:endParaRPr>
          </a:p>
        </p:txBody>
      </p:sp>
      <p:sp>
        <p:nvSpPr>
          <p:cNvPr id="8" name="Rounded Rectangle 7"/>
          <p:cNvSpPr/>
          <p:nvPr/>
        </p:nvSpPr>
        <p:spPr>
          <a:xfrm>
            <a:off x="1676400" y="2524836"/>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Zar" panose="00000400000000000000" pitchFamily="2" charset="-78"/>
              </a:rPr>
              <a:t>4.جریان امر خدا</a:t>
            </a:r>
            <a:endParaRPr lang="en-US" dirty="0">
              <a:solidFill>
                <a:schemeClr val="tx1"/>
              </a:solidFill>
            </a:endParaRPr>
          </a:p>
        </p:txBody>
      </p:sp>
      <p:sp>
        <p:nvSpPr>
          <p:cNvPr id="9" name="Rounded Rectangle 8"/>
          <p:cNvSpPr/>
          <p:nvPr/>
        </p:nvSpPr>
        <p:spPr>
          <a:xfrm>
            <a:off x="1620277" y="3745102"/>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Zar" panose="00000400000000000000" pitchFamily="2" charset="-78"/>
              </a:rPr>
              <a:t>5.آثار دائمی تحقق فعل تا امر در زندگی </a:t>
            </a:r>
            <a:endParaRPr lang="en-US" dirty="0">
              <a:solidFill>
                <a:schemeClr val="tx1"/>
              </a:solidFill>
            </a:endParaRPr>
          </a:p>
        </p:txBody>
      </p:sp>
      <p:cxnSp>
        <p:nvCxnSpPr>
          <p:cNvPr id="11" name="Straight Arrow Connector 10"/>
          <p:cNvCxnSpPr>
            <a:stCxn id="5" idx="1"/>
          </p:cNvCxnSpPr>
          <p:nvPr/>
        </p:nvCxnSpPr>
        <p:spPr>
          <a:xfrm flipH="1" flipV="1">
            <a:off x="5813946" y="2133600"/>
            <a:ext cx="1120254"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15000" y="2563851"/>
            <a:ext cx="1120254"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77899" y="2590800"/>
            <a:ext cx="1120254"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13946" y="2590800"/>
            <a:ext cx="1120254"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66424" y="1976069"/>
            <a:ext cx="2111475" cy="369332"/>
          </a:xfrm>
          <a:prstGeom prst="rect">
            <a:avLst/>
          </a:prstGeom>
          <a:noFill/>
        </p:spPr>
        <p:txBody>
          <a:bodyPr wrap="none" rtlCol="0">
            <a:spAutoFit/>
          </a:bodyPr>
          <a:lstStyle/>
          <a:p>
            <a:r>
              <a:rPr lang="fa-IR" dirty="0">
                <a:cs typeface="B Zar" panose="00000400000000000000" pitchFamily="2" charset="-78"/>
              </a:rPr>
              <a:t>1-1. تحقق علم، جریان علم </a:t>
            </a:r>
            <a:endParaRPr lang="en-US" dirty="0"/>
          </a:p>
        </p:txBody>
      </p:sp>
      <p:sp>
        <p:nvSpPr>
          <p:cNvPr id="19" name="TextBox 18"/>
          <p:cNvSpPr txBox="1"/>
          <p:nvPr/>
        </p:nvSpPr>
        <p:spPr>
          <a:xfrm>
            <a:off x="3399395" y="2494548"/>
            <a:ext cx="2367956" cy="369332"/>
          </a:xfrm>
          <a:prstGeom prst="rect">
            <a:avLst/>
          </a:prstGeom>
          <a:noFill/>
        </p:spPr>
        <p:txBody>
          <a:bodyPr wrap="none" rtlCol="0">
            <a:spAutoFit/>
          </a:bodyPr>
          <a:lstStyle/>
          <a:p>
            <a:r>
              <a:rPr lang="fa-IR" dirty="0">
                <a:cs typeface="B Zar" panose="00000400000000000000" pitchFamily="2" charset="-78"/>
              </a:rPr>
              <a:t>2-1.تحقق قدرت، جریان قدرت</a:t>
            </a:r>
            <a:endParaRPr lang="en-US" dirty="0"/>
          </a:p>
        </p:txBody>
      </p:sp>
      <p:sp>
        <p:nvSpPr>
          <p:cNvPr id="20" name="TextBox 19"/>
          <p:cNvSpPr txBox="1"/>
          <p:nvPr/>
        </p:nvSpPr>
        <p:spPr>
          <a:xfrm>
            <a:off x="3495218" y="3051620"/>
            <a:ext cx="2313454" cy="369332"/>
          </a:xfrm>
          <a:prstGeom prst="rect">
            <a:avLst/>
          </a:prstGeom>
          <a:noFill/>
        </p:spPr>
        <p:txBody>
          <a:bodyPr wrap="none" rtlCol="0">
            <a:spAutoFit/>
          </a:bodyPr>
          <a:lstStyle/>
          <a:p>
            <a:r>
              <a:rPr lang="fa-IR" dirty="0">
                <a:cs typeface="B Zar" panose="00000400000000000000" pitchFamily="2" charset="-78"/>
              </a:rPr>
              <a:t>3-1.تحقق حیات، جریان حیات</a:t>
            </a:r>
            <a:endParaRPr lang="en-US" dirty="0"/>
          </a:p>
        </p:txBody>
      </p:sp>
      <p:sp>
        <p:nvSpPr>
          <p:cNvPr id="21" name="TextBox 20"/>
          <p:cNvSpPr txBox="1"/>
          <p:nvPr/>
        </p:nvSpPr>
        <p:spPr>
          <a:xfrm>
            <a:off x="3352800" y="3476958"/>
            <a:ext cx="2528256" cy="369332"/>
          </a:xfrm>
          <a:prstGeom prst="rect">
            <a:avLst/>
          </a:prstGeom>
          <a:noFill/>
        </p:spPr>
        <p:txBody>
          <a:bodyPr wrap="none" rtlCol="0">
            <a:spAutoFit/>
          </a:bodyPr>
          <a:lstStyle/>
          <a:p>
            <a:r>
              <a:rPr lang="fa-IR" dirty="0">
                <a:cs typeface="B Zar" panose="00000400000000000000" pitchFamily="2" charset="-78"/>
              </a:rPr>
              <a:t>4-1. تحقق رحمت،‌ جریان رحمت</a:t>
            </a:r>
            <a:endParaRPr lang="en-US" dirty="0"/>
          </a:p>
        </p:txBody>
      </p:sp>
      <p:cxnSp>
        <p:nvCxnSpPr>
          <p:cNvPr id="23" name="Straight Arrow Connector 22"/>
          <p:cNvCxnSpPr/>
          <p:nvPr/>
        </p:nvCxnSpPr>
        <p:spPr>
          <a:xfrm flipH="1">
            <a:off x="5715000" y="3846290"/>
            <a:ext cx="1120254" cy="141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81056" y="3846290"/>
            <a:ext cx="954198" cy="725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0719" y="3870157"/>
            <a:ext cx="1342034" cy="369332"/>
          </a:xfrm>
          <a:prstGeom prst="rect">
            <a:avLst/>
          </a:prstGeom>
          <a:noFill/>
        </p:spPr>
        <p:txBody>
          <a:bodyPr wrap="none" rtlCol="0">
            <a:spAutoFit/>
          </a:bodyPr>
          <a:lstStyle/>
          <a:p>
            <a:r>
              <a:rPr lang="fa-IR" dirty="0">
                <a:cs typeface="B Zar" panose="00000400000000000000" pitchFamily="2" charset="-78"/>
              </a:rPr>
              <a:t>1-2. تحقق وعده</a:t>
            </a:r>
            <a:endParaRPr lang="en-US" dirty="0"/>
          </a:p>
        </p:txBody>
      </p:sp>
      <p:sp>
        <p:nvSpPr>
          <p:cNvPr id="27" name="TextBox 26"/>
          <p:cNvSpPr txBox="1"/>
          <p:nvPr/>
        </p:nvSpPr>
        <p:spPr>
          <a:xfrm>
            <a:off x="4381500" y="4488263"/>
            <a:ext cx="1322798" cy="369332"/>
          </a:xfrm>
          <a:prstGeom prst="rect">
            <a:avLst/>
          </a:prstGeom>
          <a:noFill/>
        </p:spPr>
        <p:txBody>
          <a:bodyPr wrap="none" rtlCol="0">
            <a:spAutoFit/>
          </a:bodyPr>
          <a:lstStyle/>
          <a:p>
            <a:r>
              <a:rPr lang="fa-IR" dirty="0">
                <a:cs typeface="B Zar" panose="00000400000000000000" pitchFamily="2" charset="-78"/>
              </a:rPr>
              <a:t>2-2. تحقق وعید</a:t>
            </a:r>
            <a:endParaRPr lang="en-US" dirty="0"/>
          </a:p>
        </p:txBody>
      </p:sp>
      <p:sp>
        <p:nvSpPr>
          <p:cNvPr id="28" name="Rectangle 27"/>
          <p:cNvSpPr/>
          <p:nvPr/>
        </p:nvSpPr>
        <p:spPr>
          <a:xfrm>
            <a:off x="4342541" y="5143900"/>
            <a:ext cx="1513556" cy="369332"/>
          </a:xfrm>
          <a:prstGeom prst="rect">
            <a:avLst/>
          </a:prstGeom>
        </p:spPr>
        <p:txBody>
          <a:bodyPr wrap="none">
            <a:spAutoFit/>
          </a:bodyPr>
          <a:lstStyle/>
          <a:p>
            <a:r>
              <a:rPr lang="fa-IR" dirty="0">
                <a:cs typeface="B Zar" panose="00000400000000000000" pitchFamily="2" charset="-78"/>
              </a:rPr>
              <a:t>1-3.نجات و پاداش</a:t>
            </a:r>
            <a:endParaRPr lang="en-US" dirty="0"/>
          </a:p>
        </p:txBody>
      </p:sp>
      <p:cxnSp>
        <p:nvCxnSpPr>
          <p:cNvPr id="30" name="Straight Arrow Connector 29"/>
          <p:cNvCxnSpPr/>
          <p:nvPr/>
        </p:nvCxnSpPr>
        <p:spPr>
          <a:xfrm flipH="1">
            <a:off x="5881056" y="5274291"/>
            <a:ext cx="9943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350557" y="5761109"/>
            <a:ext cx="1505540" cy="369332"/>
          </a:xfrm>
          <a:prstGeom prst="rect">
            <a:avLst/>
          </a:prstGeom>
        </p:spPr>
        <p:txBody>
          <a:bodyPr wrap="none">
            <a:spAutoFit/>
          </a:bodyPr>
          <a:lstStyle/>
          <a:p>
            <a:r>
              <a:rPr lang="fa-IR" dirty="0">
                <a:cs typeface="B Zar" panose="00000400000000000000" pitchFamily="2" charset="-78"/>
              </a:rPr>
              <a:t>2-3. هلاکت و جزا</a:t>
            </a:r>
            <a:endParaRPr lang="en-US" dirty="0"/>
          </a:p>
        </p:txBody>
      </p:sp>
      <p:cxnSp>
        <p:nvCxnSpPr>
          <p:cNvPr id="33" name="Straight Arrow Connector 32"/>
          <p:cNvCxnSpPr>
            <a:stCxn id="6" idx="1"/>
          </p:cNvCxnSpPr>
          <p:nvPr/>
        </p:nvCxnSpPr>
        <p:spPr>
          <a:xfrm flipH="1">
            <a:off x="5943600" y="5274291"/>
            <a:ext cx="931807" cy="73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611574" y="4965368"/>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Zar" panose="00000400000000000000" pitchFamily="2" charset="-78"/>
              </a:rPr>
              <a:t>6.جلوه‌های تحقق فعل در ساختار انسان </a:t>
            </a:r>
            <a:endParaRPr lang="en-US" dirty="0">
              <a:solidFill>
                <a:schemeClr val="tx1"/>
              </a:solidFill>
            </a:endParaRPr>
          </a:p>
        </p:txBody>
      </p:sp>
    </p:spTree>
    <p:extLst>
      <p:ext uri="{BB962C8B-B14F-4D97-AF65-F5344CB8AC3E}">
        <p14:creationId xmlns:p14="http://schemas.microsoft.com/office/powerpoint/2010/main" val="244344089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414320" y="1391883"/>
            <a:ext cx="6234113" cy="5144233"/>
          </a:xfrm>
          <a:prstGeom prst="rect">
            <a:avLst/>
          </a:prstGeom>
        </p:spPr>
      </p:pic>
      <p:sp>
        <p:nvSpPr>
          <p:cNvPr id="4" name="Slide Number Placeholder 3"/>
          <p:cNvSpPr>
            <a:spLocks noGrp="1"/>
          </p:cNvSpPr>
          <p:nvPr>
            <p:ph type="sldNum" sz="quarter" idx="12"/>
          </p:nvPr>
        </p:nvSpPr>
        <p:spPr/>
        <p:txBody>
          <a:bodyPr/>
          <a:lstStyle/>
          <a:p>
            <a:fld id="{4E8E823F-AC02-4BD2-A285-A1D88A2A7020}" type="slidenum">
              <a:rPr lang="en-US" altLang="en-US" smtClean="0"/>
              <a:pPr/>
              <a:t>167</a:t>
            </a:fld>
            <a:endParaRPr lang="en-US" altLang="en-US" dirty="0"/>
          </a:p>
        </p:txBody>
      </p:sp>
    </p:spTree>
    <p:extLst>
      <p:ext uri="{BB962C8B-B14F-4D97-AF65-F5344CB8AC3E}">
        <p14:creationId xmlns:p14="http://schemas.microsoft.com/office/powerpoint/2010/main" val="81841020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1. جریان </a:t>
            </a:r>
            <a:r>
              <a:rPr lang="fa-IR" sz="3200" dirty="0">
                <a:cs typeface="B Zar" panose="00000400000000000000" pitchFamily="2" charset="-78"/>
              </a:rPr>
              <a:t>فعل خدا</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کلام وحی از فعل خدا با انسان سخن می‌گوید و خود فعل الله است و به صورت حدیث یعنی کلامی نو به نو، همه چیز در عالم و زندگی انسان را فعل الله معرفی می‌کند. </a:t>
            </a:r>
            <a:endParaRPr lang="en-US" sz="2400" dirty="0">
              <a:cs typeface="B Zar" panose="00000400000000000000" pitchFamily="2" charset="-78"/>
            </a:endParaRPr>
          </a:p>
          <a:p>
            <a:pPr lvl="0" algn="r" rtl="1"/>
            <a:r>
              <a:rPr lang="fa-IR" sz="2400" dirty="0">
                <a:cs typeface="B Zar" panose="00000400000000000000" pitchFamily="2" charset="-78"/>
              </a:rPr>
              <a:t>فعل خدا باقی و زوال‌ ناپذیر است. </a:t>
            </a:r>
            <a:endParaRPr lang="en-US" sz="2400" dirty="0">
              <a:cs typeface="B Zar" panose="00000400000000000000" pitchFamily="2" charset="-78"/>
            </a:endParaRPr>
          </a:p>
          <a:p>
            <a:pPr lvl="0" algn="r" rtl="1"/>
            <a:r>
              <a:rPr lang="fa-IR" sz="2400" dirty="0">
                <a:cs typeface="B Zar" panose="00000400000000000000" pitchFamily="2" charset="-78"/>
              </a:rPr>
              <a:t>فعل خدا عزیز حکیم است و هیچ چیزی نمی‌تواند بر آن غلبه کند.</a:t>
            </a:r>
            <a:endParaRPr lang="en-US" sz="2400" dirty="0">
              <a:cs typeface="B Zar" panose="00000400000000000000" pitchFamily="2" charset="-78"/>
            </a:endParaRPr>
          </a:p>
          <a:p>
            <a:pPr lvl="0" algn="r" rtl="1"/>
            <a:r>
              <a:rPr lang="fa-IR" sz="2400" dirty="0">
                <a:cs typeface="B Zar" panose="00000400000000000000" pitchFamily="2" charset="-78"/>
              </a:rPr>
              <a:t>فعل خدا بیانی از ذات اوست و به واسطه آن است که خدا شناخته می‌شود.</a:t>
            </a:r>
            <a:endParaRPr lang="en-US" sz="2400" dirty="0">
              <a:cs typeface="B Zar" panose="00000400000000000000" pitchFamily="2" charset="-78"/>
            </a:endParaRPr>
          </a:p>
          <a:p>
            <a:pPr lvl="0" algn="r" rtl="1"/>
            <a:r>
              <a:rPr lang="fa-IR" sz="2400" dirty="0">
                <a:cs typeface="B Zar" panose="00000400000000000000" pitchFamily="2" charset="-78"/>
              </a:rPr>
              <a:t>فعل خدا پیوسته در حال خلق و امر است. به همین دلیل خداوند خود را در هر روزی در شأنی معرفی می‌کند و هر موجودی را در سؤال و نیازی.</a:t>
            </a:r>
            <a:endParaRPr lang="en-US" sz="2400" dirty="0">
              <a:cs typeface="B Zar" panose="00000400000000000000" pitchFamily="2" charset="-78"/>
            </a:endParaRPr>
          </a:p>
          <a:p>
            <a:pPr algn="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168</a:t>
            </a:fld>
            <a:endParaRPr lang="en-US" altLang="en-US" dirty="0"/>
          </a:p>
        </p:txBody>
      </p:sp>
    </p:spTree>
    <p:extLst>
      <p:ext uri="{BB962C8B-B14F-4D97-AF65-F5344CB8AC3E}">
        <p14:creationId xmlns:p14="http://schemas.microsoft.com/office/powerpoint/2010/main" val="60278962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اتصال دائمی موجود با وجود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smtClean="0">
                <a:cs typeface="B Zar" panose="00000400000000000000" pitchFamily="2" charset="-78"/>
              </a:rPr>
              <a:t>هر </a:t>
            </a:r>
            <a:r>
              <a:rPr lang="fa-IR" sz="2400" dirty="0">
                <a:cs typeface="B Zar" panose="00000400000000000000" pitchFamily="2" charset="-78"/>
              </a:rPr>
              <a:t>موجود و مخلوق در هستی پیوسته در سیطره فعل خداست و این به معنای اتصال دائمی آن موجود با وجود در هر لحظه است.</a:t>
            </a:r>
            <a:endParaRPr lang="en-US" sz="2400" dirty="0">
              <a:cs typeface="B Zar" panose="00000400000000000000" pitchFamily="2" charset="-78"/>
            </a:endParaRPr>
          </a:p>
          <a:p>
            <a:pPr algn="just" rtl="1"/>
            <a:r>
              <a:rPr lang="fa-IR" sz="2400" dirty="0">
                <a:cs typeface="B Zar" panose="00000400000000000000" pitchFamily="2" charset="-78"/>
              </a:rPr>
              <a:t>در واقع نیاز به موجود است که او را به وجود متصل می‌کند زیرا در صورت عدم اتصال به وجود از موجودیت ساقط می‌شود. </a:t>
            </a:r>
            <a:endParaRPr lang="en-US" sz="2400" dirty="0">
              <a:cs typeface="B Zar" panose="00000400000000000000" pitchFamily="2" charset="-78"/>
            </a:endParaRPr>
          </a:p>
          <a:p>
            <a:pPr algn="just" rtl="1"/>
            <a:r>
              <a:rPr lang="fa-IR" sz="2400" dirty="0">
                <a:cs typeface="B Zar" panose="00000400000000000000" pitchFamily="2" charset="-78"/>
              </a:rPr>
              <a:t>بنابراین هر کاری که هر موجودی انجام می‌دهد بهره‌ای از وجود دارد و از آن جهت متصل به خداوند است و فعل اوست.  به همین دلیل موجود خالق چیزی نیست و هر چه از او صادر می‌شود جلوه‌ای از وجود است.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169</a:t>
            </a:fld>
            <a:endParaRPr lang="en-US" altLang="en-US" dirty="0"/>
          </a:p>
        </p:txBody>
      </p:sp>
    </p:spTree>
    <p:extLst>
      <p:ext uri="{BB962C8B-B14F-4D97-AF65-F5344CB8AC3E}">
        <p14:creationId xmlns:p14="http://schemas.microsoft.com/office/powerpoint/2010/main" val="3907685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fa-IR" sz="2800" dirty="0" smtClean="0">
                <a:effectLst/>
                <a:latin typeface="w_Mitra Bold"/>
                <a:ea typeface="Calibri" panose="020F0502020204030204" pitchFamily="34" charset="0"/>
                <a:cs typeface="B Zar" panose="00000400000000000000" pitchFamily="2" charset="-78"/>
              </a:rPr>
              <a:t>معنا و مهم‌ترین مصادیق  فعل در انسان </a:t>
            </a:r>
          </a:p>
        </p:txBody>
      </p:sp>
      <p:sp>
        <p:nvSpPr>
          <p:cNvPr id="51203" name="AutoShape 3"/>
          <p:cNvSpPr>
            <a:spLocks noChangeArrowheads="1"/>
          </p:cNvSpPr>
          <p:nvPr/>
        </p:nvSpPr>
        <p:spPr bwMode="gray">
          <a:xfrm rot="39573186">
            <a:off x="4777581" y="26106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4" name="AutoShape 4"/>
          <p:cNvSpPr>
            <a:spLocks noChangeArrowheads="1"/>
          </p:cNvSpPr>
          <p:nvPr/>
        </p:nvSpPr>
        <p:spPr bwMode="gray">
          <a:xfrm rot="3465783">
            <a:off x="4777582" y="4774406"/>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5" name="AutoShape 5"/>
          <p:cNvSpPr>
            <a:spLocks noChangeArrowheads="1"/>
          </p:cNvSpPr>
          <p:nvPr/>
        </p:nvSpPr>
        <p:spPr bwMode="gray">
          <a:xfrm rot="35969022">
            <a:off x="3558381" y="26868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6" name="AutoShape 6"/>
          <p:cNvSpPr>
            <a:spLocks noChangeArrowheads="1"/>
          </p:cNvSpPr>
          <p:nvPr/>
        </p:nvSpPr>
        <p:spPr bwMode="gray">
          <a:xfrm rot="7535209">
            <a:off x="3520281" y="4741069"/>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7" name="AutoShape 7"/>
          <p:cNvSpPr>
            <a:spLocks noChangeArrowheads="1"/>
          </p:cNvSpPr>
          <p:nvPr/>
        </p:nvSpPr>
        <p:spPr bwMode="gray">
          <a:xfrm>
            <a:off x="5356225" y="3738563"/>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8" name="AutoShape 8"/>
          <p:cNvSpPr>
            <a:spLocks noChangeArrowheads="1"/>
          </p:cNvSpPr>
          <p:nvPr/>
        </p:nvSpPr>
        <p:spPr bwMode="gray">
          <a:xfrm rot="-10800000">
            <a:off x="2946400" y="3732213"/>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9" name="Oval 9"/>
          <p:cNvSpPr>
            <a:spLocks noChangeArrowheads="1"/>
          </p:cNvSpPr>
          <p:nvPr/>
        </p:nvSpPr>
        <p:spPr bwMode="gray">
          <a:xfrm>
            <a:off x="2692400" y="3582868"/>
            <a:ext cx="3743325" cy="519351"/>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51210" name="Group 10"/>
          <p:cNvGrpSpPr>
            <a:grpSpLocks/>
          </p:cNvGrpSpPr>
          <p:nvPr/>
        </p:nvGrpSpPr>
        <p:grpSpPr bwMode="auto">
          <a:xfrm>
            <a:off x="3429000" y="2028825"/>
            <a:ext cx="360363" cy="360363"/>
            <a:chOff x="1973" y="1706"/>
            <a:chExt cx="227" cy="227"/>
          </a:xfrm>
        </p:grpSpPr>
        <p:sp>
          <p:nvSpPr>
            <p:cNvPr id="51211" name="Oval 11"/>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12" name="Oval 12"/>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13" name="Group 13"/>
          <p:cNvGrpSpPr>
            <a:grpSpLocks/>
          </p:cNvGrpSpPr>
          <p:nvPr/>
        </p:nvGrpSpPr>
        <p:grpSpPr bwMode="auto">
          <a:xfrm>
            <a:off x="2484438" y="3684588"/>
            <a:ext cx="360362" cy="360362"/>
            <a:chOff x="1565" y="2659"/>
            <a:chExt cx="227" cy="227"/>
          </a:xfrm>
        </p:grpSpPr>
        <p:sp>
          <p:nvSpPr>
            <p:cNvPr id="51214" name="Oval 14"/>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15" name="Oval 15"/>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16" name="Group 16"/>
          <p:cNvGrpSpPr>
            <a:grpSpLocks/>
          </p:cNvGrpSpPr>
          <p:nvPr/>
        </p:nvGrpSpPr>
        <p:grpSpPr bwMode="auto">
          <a:xfrm>
            <a:off x="3348038" y="5227638"/>
            <a:ext cx="360362" cy="360362"/>
            <a:chOff x="2109" y="3612"/>
            <a:chExt cx="227" cy="227"/>
          </a:xfrm>
        </p:grpSpPr>
        <p:sp>
          <p:nvSpPr>
            <p:cNvPr id="51217" name="Oval 17"/>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18" name="Oval 18"/>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19" name="Group 19"/>
          <p:cNvGrpSpPr>
            <a:grpSpLocks/>
          </p:cNvGrpSpPr>
          <p:nvPr/>
        </p:nvGrpSpPr>
        <p:grpSpPr bwMode="auto">
          <a:xfrm>
            <a:off x="5278438" y="2008188"/>
            <a:ext cx="360362" cy="360362"/>
            <a:chOff x="3470" y="1706"/>
            <a:chExt cx="227" cy="227"/>
          </a:xfrm>
        </p:grpSpPr>
        <p:sp>
          <p:nvSpPr>
            <p:cNvPr id="51220"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21"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22" name="Group 22"/>
          <p:cNvGrpSpPr>
            <a:grpSpLocks/>
          </p:cNvGrpSpPr>
          <p:nvPr/>
        </p:nvGrpSpPr>
        <p:grpSpPr bwMode="auto">
          <a:xfrm>
            <a:off x="6227763" y="3684588"/>
            <a:ext cx="360362" cy="360362"/>
            <a:chOff x="3923" y="2659"/>
            <a:chExt cx="227" cy="227"/>
          </a:xfrm>
        </p:grpSpPr>
        <p:sp>
          <p:nvSpPr>
            <p:cNvPr id="51223" name="Oval 23"/>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24" name="Oval 24"/>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25" name="Group 25"/>
          <p:cNvGrpSpPr>
            <a:grpSpLocks/>
          </p:cNvGrpSpPr>
          <p:nvPr/>
        </p:nvGrpSpPr>
        <p:grpSpPr bwMode="auto">
          <a:xfrm>
            <a:off x="5334000" y="5284788"/>
            <a:ext cx="360363" cy="360362"/>
            <a:chOff x="3515" y="3521"/>
            <a:chExt cx="227" cy="227"/>
          </a:xfrm>
        </p:grpSpPr>
        <p:sp>
          <p:nvSpPr>
            <p:cNvPr id="51226" name="Oval 26"/>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27" name="Oval 27"/>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sp>
        <p:nvSpPr>
          <p:cNvPr id="51228" name="Oval 28"/>
          <p:cNvSpPr>
            <a:spLocks noChangeArrowheads="1"/>
          </p:cNvSpPr>
          <p:nvPr/>
        </p:nvSpPr>
        <p:spPr bwMode="gray">
          <a:xfrm>
            <a:off x="3624263" y="3635256"/>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1229" name="Oval 29"/>
          <p:cNvSpPr>
            <a:spLocks noChangeArrowheads="1"/>
          </p:cNvSpPr>
          <p:nvPr/>
        </p:nvSpPr>
        <p:spPr bwMode="gray">
          <a:xfrm>
            <a:off x="3617913" y="3619381"/>
            <a:ext cx="259766" cy="519351"/>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1230" name="Oval 30"/>
          <p:cNvSpPr>
            <a:spLocks noChangeArrowheads="1"/>
          </p:cNvSpPr>
          <p:nvPr/>
        </p:nvSpPr>
        <p:spPr bwMode="gray">
          <a:xfrm>
            <a:off x="3751263" y="3635256"/>
            <a:ext cx="1690687"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1231" name="Oval 31"/>
          <p:cNvSpPr>
            <a:spLocks noChangeArrowheads="1"/>
          </p:cNvSpPr>
          <p:nvPr/>
        </p:nvSpPr>
        <p:spPr bwMode="gray">
          <a:xfrm>
            <a:off x="3733800" y="3608268"/>
            <a:ext cx="1690688" cy="51935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1232" name="Oval 32"/>
          <p:cNvSpPr>
            <a:spLocks noChangeArrowheads="1"/>
          </p:cNvSpPr>
          <p:nvPr/>
        </p:nvSpPr>
        <p:spPr bwMode="gray">
          <a:xfrm>
            <a:off x="3835400" y="3635256"/>
            <a:ext cx="1522413"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1233" name="Oval 33"/>
          <p:cNvSpPr>
            <a:spLocks noChangeArrowheads="1"/>
          </p:cNvSpPr>
          <p:nvPr/>
        </p:nvSpPr>
        <p:spPr bwMode="auto">
          <a:xfrm>
            <a:off x="3857625" y="3152775"/>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4" name="Oval 34"/>
          <p:cNvSpPr>
            <a:spLocks noChangeArrowheads="1"/>
          </p:cNvSpPr>
          <p:nvPr/>
        </p:nvSpPr>
        <p:spPr bwMode="auto">
          <a:xfrm>
            <a:off x="3875088" y="3162300"/>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5" name="Oval 35"/>
          <p:cNvSpPr>
            <a:spLocks noChangeArrowheads="1"/>
          </p:cNvSpPr>
          <p:nvPr/>
        </p:nvSpPr>
        <p:spPr bwMode="auto">
          <a:xfrm>
            <a:off x="3890963" y="3176588"/>
            <a:ext cx="1366837" cy="13414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6" name="Oval 36"/>
          <p:cNvSpPr>
            <a:spLocks noChangeArrowheads="1"/>
          </p:cNvSpPr>
          <p:nvPr/>
        </p:nvSpPr>
        <p:spPr bwMode="auto">
          <a:xfrm>
            <a:off x="3971925" y="3213100"/>
            <a:ext cx="1214438" cy="109061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7" name="Text Box 37"/>
          <p:cNvSpPr txBox="1">
            <a:spLocks noChangeArrowheads="1"/>
          </p:cNvSpPr>
          <p:nvPr/>
        </p:nvSpPr>
        <p:spPr bwMode="auto">
          <a:xfrm>
            <a:off x="3998581" y="3622675"/>
            <a:ext cx="11849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800" dirty="0" smtClean="0">
                <a:solidFill>
                  <a:srgbClr val="000000"/>
                </a:solidFill>
                <a:cs typeface="B Zar" panose="00000400000000000000" pitchFamily="2" charset="-78"/>
              </a:rPr>
              <a:t>گروه اول</a:t>
            </a:r>
            <a:endParaRPr lang="en-US" altLang="en-US" sz="2800" dirty="0">
              <a:solidFill>
                <a:srgbClr val="000000"/>
              </a:solidFill>
              <a:cs typeface="B Zar" panose="00000400000000000000" pitchFamily="2" charset="-78"/>
            </a:endParaRPr>
          </a:p>
        </p:txBody>
      </p:sp>
      <p:sp>
        <p:nvSpPr>
          <p:cNvPr id="51238" name="Text Box 38"/>
          <p:cNvSpPr txBox="1">
            <a:spLocks noChangeArrowheads="1"/>
          </p:cNvSpPr>
          <p:nvPr/>
        </p:nvSpPr>
        <p:spPr bwMode="auto">
          <a:xfrm>
            <a:off x="5967942" y="2036512"/>
            <a:ext cx="25555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rtl="1"/>
            <a:r>
              <a:rPr lang="ar-SA" sz="2000" dirty="0" smtClean="0">
                <a:cs typeface="B Zar" panose="00000400000000000000" pitchFamily="2" charset="-78"/>
              </a:rPr>
              <a:t>استعمال فعل در انجام کاری</a:t>
            </a:r>
            <a:endParaRPr lang="fa-IR" sz="2000" dirty="0" smtClean="0">
              <a:cs typeface="B Zar" panose="00000400000000000000" pitchFamily="2" charset="-78"/>
            </a:endParaRPr>
          </a:p>
          <a:p>
            <a:pPr lvl="0" algn="ctr" rtl="1"/>
            <a:r>
              <a:rPr lang="ar-SA" sz="2000" dirty="0" smtClean="0">
                <a:cs typeface="B Zar" panose="00000400000000000000" pitchFamily="2" charset="-78"/>
              </a:rPr>
              <a:t> با  عزمی جزم در حمایت عملی</a:t>
            </a:r>
            <a:endParaRPr lang="en-US" sz="2000" dirty="0">
              <a:cs typeface="B Zar" panose="00000400000000000000" pitchFamily="2" charset="-78"/>
            </a:endParaRPr>
          </a:p>
        </p:txBody>
      </p:sp>
      <p:sp>
        <p:nvSpPr>
          <p:cNvPr id="51239" name="Text Box 39"/>
          <p:cNvSpPr txBox="1">
            <a:spLocks noChangeArrowheads="1"/>
          </p:cNvSpPr>
          <p:nvPr/>
        </p:nvSpPr>
        <p:spPr bwMode="auto">
          <a:xfrm>
            <a:off x="193447" y="1903759"/>
            <a:ext cx="3432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rtl="1"/>
            <a:r>
              <a:rPr lang="ar-SA" sz="2000" dirty="0" smtClean="0">
                <a:cs typeface="B Zar" panose="00000400000000000000" pitchFamily="2" charset="-78"/>
              </a:rPr>
              <a:t>فعل  </a:t>
            </a:r>
            <a:r>
              <a:rPr lang="ar-SA" sz="2000" dirty="0">
                <a:cs typeface="B Zar" panose="00000400000000000000" pitchFamily="2" charset="-78"/>
              </a:rPr>
              <a:t>در انجام دادن یا ندادن </a:t>
            </a:r>
            <a:r>
              <a:rPr lang="ar-SA" sz="2000" dirty="0" smtClean="0">
                <a:cs typeface="B Zar" panose="00000400000000000000" pitchFamily="2" charset="-78"/>
              </a:rPr>
              <a:t>کاری</a:t>
            </a:r>
            <a:endParaRPr lang="fa-IR" sz="2000" dirty="0" smtClean="0">
              <a:cs typeface="B Zar" panose="00000400000000000000" pitchFamily="2" charset="-78"/>
            </a:endParaRPr>
          </a:p>
          <a:p>
            <a:pPr lvl="0" algn="ctr" rtl="1"/>
            <a:r>
              <a:rPr lang="ar-SA" sz="2000" dirty="0" smtClean="0">
                <a:cs typeface="B Zar" panose="00000400000000000000" pitchFamily="2" charset="-78"/>
              </a:rPr>
              <a:t> </a:t>
            </a:r>
            <a:r>
              <a:rPr lang="ar-SA" sz="2000" dirty="0">
                <a:cs typeface="B Zar" panose="00000400000000000000" pitchFamily="2" charset="-78"/>
              </a:rPr>
              <a:t>به دلیل وفای به عهد و نقض نکردن </a:t>
            </a:r>
            <a:r>
              <a:rPr lang="ar-SA" sz="2000" dirty="0" smtClean="0">
                <a:cs typeface="B Zar" panose="00000400000000000000" pitchFamily="2" charset="-78"/>
              </a:rPr>
              <a:t>سوگند</a:t>
            </a:r>
            <a:endParaRPr lang="en-US" sz="2000" dirty="0">
              <a:cs typeface="B Zar" panose="00000400000000000000" pitchFamily="2" charset="-78"/>
            </a:endParaRPr>
          </a:p>
        </p:txBody>
      </p:sp>
      <p:sp>
        <p:nvSpPr>
          <p:cNvPr id="51240" name="Text Box 40"/>
          <p:cNvSpPr txBox="1">
            <a:spLocks noChangeArrowheads="1"/>
          </p:cNvSpPr>
          <p:nvPr/>
        </p:nvSpPr>
        <p:spPr bwMode="auto">
          <a:xfrm>
            <a:off x="6403461" y="3514784"/>
            <a:ext cx="25571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rtl="1"/>
            <a:r>
              <a:rPr lang="ar-SA" sz="2000" dirty="0" smtClean="0">
                <a:cs typeface="B Zar" panose="00000400000000000000" pitchFamily="2" charset="-78"/>
              </a:rPr>
              <a:t>فعل به معنای داشتن قصد،‌انگیزه</a:t>
            </a:r>
            <a:endParaRPr lang="fa-IR" sz="2000" dirty="0" smtClean="0">
              <a:cs typeface="B Zar" panose="00000400000000000000" pitchFamily="2" charset="-78"/>
            </a:endParaRPr>
          </a:p>
          <a:p>
            <a:pPr lvl="0" algn="ctr" rtl="1"/>
            <a:r>
              <a:rPr lang="ar-SA" sz="2000" dirty="0" smtClean="0">
                <a:cs typeface="B Zar" panose="00000400000000000000" pitchFamily="2" charset="-78"/>
              </a:rPr>
              <a:t> و تصمیم انجام کاری</a:t>
            </a:r>
            <a:endParaRPr lang="en-US" sz="2000" dirty="0">
              <a:cs typeface="B Zar" panose="00000400000000000000" pitchFamily="2" charset="-78"/>
            </a:endParaRPr>
          </a:p>
        </p:txBody>
      </p:sp>
      <p:sp>
        <p:nvSpPr>
          <p:cNvPr id="51241" name="Text Box 41"/>
          <p:cNvSpPr txBox="1">
            <a:spLocks noChangeArrowheads="1"/>
          </p:cNvSpPr>
          <p:nvPr/>
        </p:nvSpPr>
        <p:spPr bwMode="auto">
          <a:xfrm>
            <a:off x="5760353" y="5354795"/>
            <a:ext cx="27350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rtl="1"/>
            <a:r>
              <a:rPr lang="ar-SA" sz="2000" dirty="0" smtClean="0">
                <a:cs typeface="B Zar" panose="00000400000000000000" pitchFamily="2" charset="-78"/>
              </a:rPr>
              <a:t>فعل به معنای تمایل در قرار گرفتن</a:t>
            </a:r>
            <a:endParaRPr lang="fa-IR" sz="2000" dirty="0" smtClean="0">
              <a:cs typeface="B Zar" panose="00000400000000000000" pitchFamily="2" charset="-78"/>
            </a:endParaRPr>
          </a:p>
          <a:p>
            <a:pPr lvl="0" algn="ctr" rtl="1"/>
            <a:r>
              <a:rPr lang="ar-SA" sz="2000" dirty="0" smtClean="0">
                <a:cs typeface="B Zar" panose="00000400000000000000" pitchFamily="2" charset="-78"/>
              </a:rPr>
              <a:t> در مجرای کاری </a:t>
            </a:r>
            <a:endParaRPr lang="en-US" sz="2000" dirty="0">
              <a:cs typeface="B Zar" panose="00000400000000000000" pitchFamily="2" charset="-78"/>
            </a:endParaRPr>
          </a:p>
        </p:txBody>
      </p:sp>
      <p:sp>
        <p:nvSpPr>
          <p:cNvPr id="51242" name="Text Box 42"/>
          <p:cNvSpPr txBox="1">
            <a:spLocks noChangeArrowheads="1"/>
          </p:cNvSpPr>
          <p:nvPr/>
        </p:nvSpPr>
        <p:spPr bwMode="auto">
          <a:xfrm>
            <a:off x="-7041" y="3704957"/>
            <a:ext cx="28793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rtl="1"/>
            <a:r>
              <a:rPr lang="ar-SA" sz="2000" dirty="0" smtClean="0">
                <a:cs typeface="B Zar" panose="00000400000000000000" pitchFamily="2" charset="-78"/>
              </a:rPr>
              <a:t>فعل، به معنای انجام کاری </a:t>
            </a:r>
            <a:endParaRPr lang="fa-IR" sz="2000" dirty="0" smtClean="0">
              <a:cs typeface="B Zar" panose="00000400000000000000" pitchFamily="2" charset="-78"/>
            </a:endParaRPr>
          </a:p>
          <a:p>
            <a:pPr lvl="0" algn="ctr" rtl="1"/>
            <a:r>
              <a:rPr lang="ar-SA" sz="2000" dirty="0" smtClean="0">
                <a:cs typeface="B Zar" panose="00000400000000000000" pitchFamily="2" charset="-78"/>
              </a:rPr>
              <a:t>با رویه و روشی خاص و تثبیت شده </a:t>
            </a:r>
            <a:endParaRPr lang="en-US" sz="2000" dirty="0">
              <a:cs typeface="B Zar" panose="00000400000000000000" pitchFamily="2" charset="-78"/>
            </a:endParaRPr>
          </a:p>
        </p:txBody>
      </p:sp>
      <p:sp>
        <p:nvSpPr>
          <p:cNvPr id="51243" name="Text Box 43"/>
          <p:cNvSpPr txBox="1">
            <a:spLocks noChangeArrowheads="1"/>
          </p:cNvSpPr>
          <p:nvPr/>
        </p:nvSpPr>
        <p:spPr bwMode="auto">
          <a:xfrm>
            <a:off x="954697" y="5246688"/>
            <a:ext cx="23663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SA" sz="2000" dirty="0" smtClean="0">
                <a:cs typeface="B Zar" panose="00000400000000000000" pitchFamily="2" charset="-78"/>
              </a:rPr>
              <a:t>فعل، به معنای انجام دادن کار</a:t>
            </a:r>
            <a:endParaRPr lang="en-US" altLang="en-US" sz="200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17</a:t>
            </a:fld>
            <a:endParaRPr lang="en-US" alt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1-1. تحقق علم، جریان علم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به واسطه جریان فعل خدا، علم در عالم جاری می‌شود و هر موجودی به علم در آمده و به اندازه‌ای که می‌تواند از وجود علم دریافت کند دارای وسعت می‌شود. به همین دلیل خداوند به هر آنچه در سیطره او قرار دارد عالمین اطلاق می‌کند. بنابراین اولین و مهم‌ترین ظهور فعل در عالَم ظهور علم خداوند با همه شئونات ممکن است</a:t>
            </a:r>
            <a:r>
              <a:rPr lang="fa-IR" sz="2400" dirty="0" smtClean="0">
                <a:cs typeface="B Zar" panose="00000400000000000000" pitchFamily="2" charset="-78"/>
              </a:rPr>
              <a:t>.</a:t>
            </a:r>
          </a:p>
          <a:p>
            <a:pPr algn="just" rtl="1"/>
            <a:r>
              <a:rPr lang="fa-IR" sz="2400" dirty="0">
                <a:cs typeface="B Zar" panose="00000400000000000000" pitchFamily="2" charset="-78"/>
              </a:rPr>
              <a:t>بر اساس این ظهور، هر موجودی بر اساس علم، افعالی را متناسب با ظرفیت خود، از خود بروز می‌دهد. این ویژگی در انسان با علمِ به علم تبدیل به آگاهی مضاعف و تحقق ذکر، مراقبت و تقوا می‌شود.  </a:t>
            </a:r>
            <a:endParaRPr lang="en-US" sz="2400" dirty="0">
              <a:cs typeface="B Zar" panose="00000400000000000000" pitchFamily="2" charset="-78"/>
            </a:endParaRPr>
          </a:p>
          <a:p>
            <a:pPr algn="just" rtl="1"/>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170</a:t>
            </a:fld>
            <a:endParaRPr lang="en-US" altLang="en-US" dirty="0"/>
          </a:p>
        </p:txBody>
      </p:sp>
    </p:spTree>
    <p:extLst>
      <p:ext uri="{BB962C8B-B14F-4D97-AF65-F5344CB8AC3E}">
        <p14:creationId xmlns:p14="http://schemas.microsoft.com/office/powerpoint/2010/main" val="52727205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2-1.تحقق قدرت، جریان </a:t>
            </a:r>
            <a:r>
              <a:rPr lang="fa-IR" sz="3200" dirty="0" smtClean="0">
                <a:cs typeface="B Zar" panose="00000400000000000000" pitchFamily="2" charset="-78"/>
              </a:rPr>
              <a:t>قدرت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به واسطه جریان فعلِ خداوند، هر موجودی به اندازه وسعتی که از علم یافته واجد قدرت می‌شود و به قدر خود قادر به انجام یا ترک فعل می‌گردد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این جریان در انسان به دلیل علم به علم به استطاعت تبدیل شده و توان ترک فعل یا انجام آن را بر اساس نظام اختیار پیدا می‌کند.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171</a:t>
            </a:fld>
            <a:endParaRPr lang="en-US" altLang="en-US" dirty="0"/>
          </a:p>
        </p:txBody>
      </p:sp>
    </p:spTree>
    <p:extLst>
      <p:ext uri="{BB962C8B-B14F-4D97-AF65-F5344CB8AC3E}">
        <p14:creationId xmlns:p14="http://schemas.microsoft.com/office/powerpoint/2010/main" val="25457034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3-1.تحقق </a:t>
            </a:r>
            <a:r>
              <a:rPr lang="fa-IR" sz="3200" dirty="0">
                <a:cs typeface="B Zar" panose="00000400000000000000" pitchFamily="2" charset="-78"/>
              </a:rPr>
              <a:t>حیات، جریان </a:t>
            </a:r>
            <a:r>
              <a:rPr lang="fa-IR" sz="3200" dirty="0" smtClean="0">
                <a:cs typeface="B Zar" panose="00000400000000000000" pitchFamily="2" charset="-78"/>
              </a:rPr>
              <a:t>حیات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به واسطه فعل خداوند، حیات و زندگی در ارکان هستی جاری می‌شود و موجودات به واسطه حیّ بودن خداوند از نعمت حیات برخوردار می‌شوند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در این بین انسان به دلیل بهره‌مندی از انواع علم به انواعی از حیات مفتخر می‌شود.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172</a:t>
            </a:fld>
            <a:endParaRPr lang="en-US" altLang="en-US" dirty="0"/>
          </a:p>
        </p:txBody>
      </p:sp>
    </p:spTree>
    <p:extLst>
      <p:ext uri="{BB962C8B-B14F-4D97-AF65-F5344CB8AC3E}">
        <p14:creationId xmlns:p14="http://schemas.microsoft.com/office/powerpoint/2010/main" val="412601316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4-1. تحقق </a:t>
            </a:r>
            <a:r>
              <a:rPr lang="fa-IR" sz="3200" dirty="0" smtClean="0">
                <a:cs typeface="B Zar" panose="00000400000000000000" pitchFamily="2" charset="-78"/>
              </a:rPr>
              <a:t>رحمت،‌ جریان رحمت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به واسطه فعل خدا رحمت در سراسر عالم جریان می‌یابد زیرا اساس فعل خدا بر این اساس از خداوند صادر شده است. </a:t>
            </a:r>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173</a:t>
            </a:fld>
            <a:endParaRPr lang="en-US" altLang="en-US" dirty="0"/>
          </a:p>
        </p:txBody>
      </p:sp>
    </p:spTree>
    <p:extLst>
      <p:ext uri="{BB962C8B-B14F-4D97-AF65-F5344CB8AC3E}">
        <p14:creationId xmlns:p14="http://schemas.microsoft.com/office/powerpoint/2010/main" val="7302604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2.جریان مشیت </a:t>
            </a:r>
            <a:r>
              <a:rPr lang="fa-IR" sz="3200" dirty="0" smtClean="0">
                <a:cs typeface="B Zar" panose="00000400000000000000" pitchFamily="2" charset="-78"/>
              </a:rPr>
              <a:t>خدا</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خداوند فعل خود را بر اساس مشیت‌اش بنا کرده است بر این اساس هر فعلی دارای مشیتی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شاء </a:t>
            </a:r>
            <a:r>
              <a:rPr lang="fa-IR" sz="2400" dirty="0">
                <a:cs typeface="B Zar" panose="00000400000000000000" pitchFamily="2" charset="-78"/>
              </a:rPr>
              <a:t>خدا در سیطره علم خدا و مبتنی بر قدرت اوست و منجر به جریان‌ یافتن یا منع حیاتی می‌شود. </a:t>
            </a:r>
            <a:endParaRPr lang="fa-IR" sz="2400" dirty="0" smtClean="0">
              <a:cs typeface="B Zar" panose="00000400000000000000" pitchFamily="2" charset="-78"/>
            </a:endParaRPr>
          </a:p>
          <a:p>
            <a:pPr algn="just" rtl="1"/>
            <a:r>
              <a:rPr lang="fa-IR" sz="2400" dirty="0" smtClean="0">
                <a:cs typeface="B Zar" panose="00000400000000000000" pitchFamily="2" charset="-78"/>
              </a:rPr>
              <a:t>شاء </a:t>
            </a:r>
            <a:r>
              <a:rPr lang="fa-IR" sz="2400" dirty="0">
                <a:cs typeface="B Zar" panose="00000400000000000000" pitchFamily="2" charset="-78"/>
              </a:rPr>
              <a:t>خدا تعیین‌کننده حکمت و مصلحت در عالم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حکمت </a:t>
            </a:r>
            <a:r>
              <a:rPr lang="fa-IR" sz="2400" dirty="0">
                <a:cs typeface="B Zar" panose="00000400000000000000" pitchFamily="2" charset="-78"/>
              </a:rPr>
              <a:t>و مصلحتی که خداوند برای هر مخلوقی در نظر گرفته و نیز راهی که می‌‌تواند خود را به آن برساند در کتاب ثبت است و قابل تغییر نیست. </a:t>
            </a:r>
            <a:endParaRPr lang="fa-IR" sz="2400" dirty="0" smtClean="0">
              <a:cs typeface="B Zar" panose="00000400000000000000" pitchFamily="2" charset="-78"/>
            </a:endParaRPr>
          </a:p>
          <a:p>
            <a:pPr algn="just" rtl="1"/>
            <a:r>
              <a:rPr lang="fa-IR" sz="2400" dirty="0" smtClean="0">
                <a:cs typeface="B Zar" panose="00000400000000000000" pitchFamily="2" charset="-78"/>
              </a:rPr>
              <a:t>بر </a:t>
            </a:r>
            <a:r>
              <a:rPr lang="fa-IR" sz="2400" dirty="0">
                <a:cs typeface="B Zar" panose="00000400000000000000" pitchFamily="2" charset="-78"/>
              </a:rPr>
              <a:t>اساس مشیت خدا هر موجودی و هر فعلی از هر موجودی دارای ظرفیتی از پاداش و جزاست. </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174</a:t>
            </a:fld>
            <a:endParaRPr lang="en-US" altLang="en-US" dirty="0"/>
          </a:p>
        </p:txBody>
      </p:sp>
    </p:spTree>
    <p:extLst>
      <p:ext uri="{BB962C8B-B14F-4D97-AF65-F5344CB8AC3E}">
        <p14:creationId xmlns:p14="http://schemas.microsoft.com/office/powerpoint/2010/main" val="271438244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همچنین بر اساس مشیت خدا هر موجودی دارای نیازهایی است و لازم است از راه‌هایی نیاز خود را برطرف کند. </a:t>
            </a:r>
            <a:endParaRPr lang="fa-IR" sz="2400" dirty="0" smtClean="0">
              <a:cs typeface="B Zar" panose="00000400000000000000" pitchFamily="2" charset="-78"/>
            </a:endParaRPr>
          </a:p>
          <a:p>
            <a:pPr algn="just" rtl="1"/>
            <a:r>
              <a:rPr lang="fa-IR" sz="2400" dirty="0" smtClean="0">
                <a:cs typeface="B Zar" panose="00000400000000000000" pitchFamily="2" charset="-78"/>
              </a:rPr>
              <a:t>در </a:t>
            </a:r>
            <a:r>
              <a:rPr lang="fa-IR" sz="2400" dirty="0">
                <a:cs typeface="B Zar" panose="00000400000000000000" pitchFamily="2" charset="-78"/>
              </a:rPr>
              <a:t>این بین انسان به دلیل برخورداری از ظرفیت بیشتر مکلف به تکلیف عبودیت خاص شده است و نیاز و رفع نیاز او به صورت دعا و اجابت به وعده و تحقق وعده سوق می‌یابد. </a:t>
            </a:r>
            <a:endParaRPr lang="fa-IR" sz="2400" dirty="0" smtClean="0">
              <a:cs typeface="B Zar" panose="00000400000000000000" pitchFamily="2" charset="-78"/>
            </a:endParaRPr>
          </a:p>
          <a:p>
            <a:pPr algn="just" rtl="1"/>
            <a:r>
              <a:rPr lang="fa-IR" sz="2400" dirty="0" smtClean="0">
                <a:cs typeface="B Zar" panose="00000400000000000000" pitchFamily="2" charset="-78"/>
              </a:rPr>
              <a:t>بدین </a:t>
            </a:r>
            <a:r>
              <a:rPr lang="fa-IR" sz="2400" dirty="0">
                <a:cs typeface="B Zar" panose="00000400000000000000" pitchFamily="2" charset="-78"/>
              </a:rPr>
              <a:t>ترتیب برای مطالعه شاء خدا در نظام انسانی می‌توان به وعده‌های خداوند در قرآن رجوع شود. </a:t>
            </a:r>
            <a:endParaRPr lang="fa-IR" sz="2400" dirty="0" smtClean="0">
              <a:cs typeface="B Zar" panose="00000400000000000000" pitchFamily="2" charset="-78"/>
            </a:endParaRPr>
          </a:p>
          <a:p>
            <a:pPr algn="just" rtl="1"/>
            <a:r>
              <a:rPr lang="fa-IR" sz="2400" dirty="0" smtClean="0">
                <a:cs typeface="B Zar" panose="00000400000000000000" pitchFamily="2" charset="-78"/>
              </a:rPr>
              <a:t>وعده‌های </a:t>
            </a:r>
            <a:r>
              <a:rPr lang="fa-IR" sz="2400" dirty="0">
                <a:cs typeface="B Zar" panose="00000400000000000000" pitchFamily="2" charset="-78"/>
              </a:rPr>
              <a:t>خدا نوعا در قالب قوانین و حقایق محقق الوقوع اشاره شده که بخش‌های مهمی از انذارهای قرآن را در بر می‌گیرد و لازم است فرد به عنوان حجت به آن رجوع کند.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175</a:t>
            </a:fld>
            <a:endParaRPr lang="en-US" altLang="en-US" dirty="0"/>
          </a:p>
        </p:txBody>
      </p:sp>
    </p:spTree>
    <p:extLst>
      <p:ext uri="{BB962C8B-B14F-4D97-AF65-F5344CB8AC3E}">
        <p14:creationId xmlns:p14="http://schemas.microsoft.com/office/powerpoint/2010/main" val="390529376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1-2. تحقق </a:t>
            </a:r>
            <a:r>
              <a:rPr lang="fa-IR" sz="3200" dirty="0" smtClean="0">
                <a:cs typeface="B Zar" panose="00000400000000000000" pitchFamily="2" charset="-78"/>
              </a:rPr>
              <a:t>وعده</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مشیت خداوند چنین است که انسان‌ هر گاه بر اساس علمی که خدا به او داده به عبودیتی که لایق است توفیق یابد، هدایت الهی را که نور و رشد است دریافت </a:t>
            </a:r>
            <a:r>
              <a:rPr lang="fa-IR" sz="2400" dirty="0" smtClean="0">
                <a:cs typeface="B Zar" panose="00000400000000000000" pitchFamily="2" charset="-78"/>
              </a:rPr>
              <a:t>‌کند</a:t>
            </a:r>
          </a:p>
          <a:p>
            <a:pPr algn="just" rtl="1"/>
            <a:r>
              <a:rPr lang="fa-IR" sz="2400" dirty="0" smtClean="0">
                <a:cs typeface="B Zar" panose="00000400000000000000" pitchFamily="2" charset="-78"/>
              </a:rPr>
              <a:t> </a:t>
            </a:r>
            <a:r>
              <a:rPr lang="fa-IR" sz="2400" dirty="0">
                <a:cs typeface="B Zar" panose="00000400000000000000" pitchFamily="2" charset="-78"/>
              </a:rPr>
              <a:t>و هر فعلی از او، مستوجب پاداش و بهره‌مند از اجری بی‌نهایت شود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به چنین قرار و جعلی که خداوند در خصوص فعل انسان کتابت کرده است وعده گفته شده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وعده‌های </a:t>
            </a:r>
            <a:r>
              <a:rPr lang="fa-IR" sz="2400" dirty="0">
                <a:cs typeface="B Zar" panose="00000400000000000000" pitchFamily="2" charset="-78"/>
              </a:rPr>
              <a:t>خداوند قطعی است و جای هیچ نقضی ندارد.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176</a:t>
            </a:fld>
            <a:endParaRPr lang="en-US" altLang="en-US" dirty="0"/>
          </a:p>
        </p:txBody>
      </p:sp>
    </p:spTree>
    <p:extLst>
      <p:ext uri="{BB962C8B-B14F-4D97-AF65-F5344CB8AC3E}">
        <p14:creationId xmlns:p14="http://schemas.microsoft.com/office/powerpoint/2010/main" val="337028530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2-2. تحقق </a:t>
            </a:r>
            <a:r>
              <a:rPr lang="fa-IR" sz="3200" dirty="0" smtClean="0">
                <a:cs typeface="B Zar" panose="00000400000000000000" pitchFamily="2" charset="-78"/>
              </a:rPr>
              <a:t>وعید</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از آنجایی که انسان و جن در بین موجودات مفتخر به علم و قدرت تکلیف شده‌اند هر فعلی از افعالی که در وسع آنها باشد و نتوانند آن را به شیوه هدایت صادر کنند مستوجب عقاب خواهند بود. </a:t>
            </a:r>
            <a:endParaRPr lang="fa-IR" sz="2400" dirty="0" smtClean="0">
              <a:cs typeface="B Zar" panose="00000400000000000000" pitchFamily="2" charset="-78"/>
            </a:endParaRPr>
          </a:p>
          <a:p>
            <a:pPr algn="just" rtl="1"/>
            <a:r>
              <a:rPr lang="fa-IR" sz="2400" dirty="0" smtClean="0">
                <a:cs typeface="B Zar" panose="00000400000000000000" pitchFamily="2" charset="-78"/>
              </a:rPr>
              <a:t>عقابی </a:t>
            </a:r>
            <a:r>
              <a:rPr lang="fa-IR" sz="2400" dirty="0">
                <a:cs typeface="B Zar" panose="00000400000000000000" pitchFamily="2" charset="-78"/>
              </a:rPr>
              <a:t>که خداوند در پیامد افعال صادر شده یا نشده‌ای که خارج از مصلحت و حکمت است می‌دهد وعده‌ای حتمی است.</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177</a:t>
            </a:fld>
            <a:endParaRPr lang="en-US" altLang="en-US" dirty="0"/>
          </a:p>
        </p:txBody>
      </p:sp>
    </p:spTree>
    <p:extLst>
      <p:ext uri="{BB962C8B-B14F-4D97-AF65-F5344CB8AC3E}">
        <p14:creationId xmlns:p14="http://schemas.microsoft.com/office/powerpoint/2010/main" val="384012297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3.جریان اراده </a:t>
            </a:r>
            <a:r>
              <a:rPr lang="fa-IR" sz="3200" dirty="0" smtClean="0">
                <a:cs typeface="B Zar" panose="00000400000000000000" pitchFamily="2" charset="-78"/>
              </a:rPr>
              <a:t>خدا</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اراده که لازمه فعل خداوند است و در اثر آن هویت شیء یا مخلوق و یا اثر آن هویدا می‌شود. </a:t>
            </a:r>
            <a:endParaRPr lang="fa-IR" sz="2400" dirty="0" smtClean="0">
              <a:cs typeface="B Zar" panose="00000400000000000000" pitchFamily="2" charset="-78"/>
            </a:endParaRPr>
          </a:p>
          <a:p>
            <a:pPr algn="just" rtl="1"/>
            <a:r>
              <a:rPr lang="fa-IR" sz="2400" dirty="0" smtClean="0">
                <a:cs typeface="B Zar" panose="00000400000000000000" pitchFamily="2" charset="-78"/>
              </a:rPr>
              <a:t>جریان </a:t>
            </a:r>
            <a:r>
              <a:rPr lang="fa-IR" sz="2400" dirty="0">
                <a:cs typeface="B Zar" panose="00000400000000000000" pitchFamily="2" charset="-78"/>
              </a:rPr>
              <a:t>اراده خدا در قرآن نوعا در تنوعی از کارهای دارای اثرات مثبت و منفی پدیدار شده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و </a:t>
            </a:r>
            <a:r>
              <a:rPr lang="fa-IR" sz="2400" dirty="0">
                <a:cs typeface="B Zar" panose="00000400000000000000" pitchFamily="2" charset="-78"/>
              </a:rPr>
              <a:t>نتیجه اراده خدا به صورت نجات و در نهایت پاداش و یا به صورت هلاکت و در نهایت عذاب تبیین شده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در </a:t>
            </a:r>
            <a:r>
              <a:rPr lang="fa-IR" sz="2400" dirty="0">
                <a:cs typeface="B Zar" panose="00000400000000000000" pitchFamily="2" charset="-78"/>
              </a:rPr>
              <a:t>واقع جریان اراده خدا را می‌توان با اثر آن که به صورت پاداش و هلاکت است مشاهده کرد.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178</a:t>
            </a:fld>
            <a:endParaRPr lang="en-US" altLang="en-US" dirty="0"/>
          </a:p>
        </p:txBody>
      </p:sp>
    </p:spTree>
    <p:extLst>
      <p:ext uri="{BB962C8B-B14F-4D97-AF65-F5344CB8AC3E}">
        <p14:creationId xmlns:p14="http://schemas.microsoft.com/office/powerpoint/2010/main" val="191695591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1-3.نجات و </a:t>
            </a:r>
            <a:r>
              <a:rPr lang="fa-IR" sz="3200" dirty="0" smtClean="0">
                <a:cs typeface="B Zar" panose="00000400000000000000" pitchFamily="2" charset="-78"/>
              </a:rPr>
              <a:t>پاداش</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نجات و پاداش در اثر انطباق با حق و برخورداری از صدق برای انسان محقق می‌شود و در این نجات و پاداش وضعی تکوینی وجود دارد. </a:t>
            </a:r>
            <a:endParaRPr lang="fa-IR" sz="2400" dirty="0" smtClean="0">
              <a:cs typeface="B Zar" panose="00000400000000000000" pitchFamily="2" charset="-78"/>
            </a:endParaRPr>
          </a:p>
          <a:p>
            <a:pPr algn="just" rtl="1"/>
            <a:r>
              <a:rPr lang="fa-IR" sz="2400" dirty="0" smtClean="0">
                <a:cs typeface="B Zar" panose="00000400000000000000" pitchFamily="2" charset="-78"/>
              </a:rPr>
              <a:t>بدین </a:t>
            </a:r>
            <a:r>
              <a:rPr lang="fa-IR" sz="2400" dirty="0">
                <a:cs typeface="B Zar" panose="00000400000000000000" pitchFamily="2" charset="-78"/>
              </a:rPr>
              <a:t>ترتیب خداوند اراده کرده است اموری انسان را به نجات و اموری انسان را به سمت هلاکت سوق دهند و انسان مختار شده است تا مسیر نجات را برگزیده و از مسیر هلاکت با جدیت دوری کند.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179</a:t>
            </a:fld>
            <a:endParaRPr lang="en-US" altLang="en-US" dirty="0"/>
          </a:p>
        </p:txBody>
      </p:sp>
    </p:spTree>
    <p:extLst>
      <p:ext uri="{BB962C8B-B14F-4D97-AF65-F5344CB8AC3E}">
        <p14:creationId xmlns:p14="http://schemas.microsoft.com/office/powerpoint/2010/main" val="1979194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19974" y="570672"/>
            <a:ext cx="7391400" cy="553559"/>
          </a:xfrm>
        </p:spPr>
        <p:txBody>
          <a:bodyPr/>
          <a:lstStyle/>
          <a:p>
            <a:pPr lvl="0" rtl="1"/>
            <a:r>
              <a:rPr lang="ar-SA" sz="2800" dirty="0">
                <a:cs typeface="B Zar" panose="00000400000000000000" pitchFamily="2" charset="-78"/>
              </a:rPr>
              <a:t>بیان قوانین فعل در زندگی انسان</a:t>
            </a:r>
            <a:endParaRPr lang="en-US" sz="2800" dirty="0">
              <a:cs typeface="B Zar" panose="00000400000000000000" pitchFamily="2" charset="-78"/>
            </a:endParaRPr>
          </a:p>
        </p:txBody>
      </p:sp>
      <p:sp>
        <p:nvSpPr>
          <p:cNvPr id="51203" name="AutoShape 3"/>
          <p:cNvSpPr>
            <a:spLocks noChangeArrowheads="1"/>
          </p:cNvSpPr>
          <p:nvPr/>
        </p:nvSpPr>
        <p:spPr bwMode="gray">
          <a:xfrm rot="39573186">
            <a:off x="4739331" y="2171544"/>
            <a:ext cx="792163" cy="283796"/>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4" name="AutoShape 4"/>
          <p:cNvSpPr>
            <a:spLocks noChangeArrowheads="1"/>
          </p:cNvSpPr>
          <p:nvPr/>
        </p:nvSpPr>
        <p:spPr bwMode="gray">
          <a:xfrm rot="3465783">
            <a:off x="4747882" y="4337424"/>
            <a:ext cx="778100"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5" name="AutoShape 5"/>
          <p:cNvSpPr>
            <a:spLocks noChangeArrowheads="1"/>
          </p:cNvSpPr>
          <p:nvPr/>
        </p:nvSpPr>
        <p:spPr bwMode="gray">
          <a:xfrm rot="35969022">
            <a:off x="3520109" y="2245177"/>
            <a:ext cx="792163" cy="283796"/>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6" name="AutoShape 6"/>
          <p:cNvSpPr>
            <a:spLocks noChangeArrowheads="1"/>
          </p:cNvSpPr>
          <p:nvPr/>
        </p:nvSpPr>
        <p:spPr bwMode="gray">
          <a:xfrm rot="7535209">
            <a:off x="3482739" y="4303858"/>
            <a:ext cx="778101"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7" name="AutoShape 7"/>
          <p:cNvSpPr>
            <a:spLocks noChangeArrowheads="1"/>
          </p:cNvSpPr>
          <p:nvPr/>
        </p:nvSpPr>
        <p:spPr bwMode="gray">
          <a:xfrm>
            <a:off x="5315744" y="3300763"/>
            <a:ext cx="792163" cy="283796"/>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8" name="AutoShape 8"/>
          <p:cNvSpPr>
            <a:spLocks noChangeArrowheads="1"/>
          </p:cNvSpPr>
          <p:nvPr/>
        </p:nvSpPr>
        <p:spPr bwMode="gray">
          <a:xfrm rot="-10800000">
            <a:off x="2905919" y="3294412"/>
            <a:ext cx="863600" cy="283796"/>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9" name="Oval 9"/>
          <p:cNvSpPr>
            <a:spLocks noChangeArrowheads="1"/>
          </p:cNvSpPr>
          <p:nvPr/>
        </p:nvSpPr>
        <p:spPr bwMode="gray">
          <a:xfrm>
            <a:off x="2651919" y="3139939"/>
            <a:ext cx="3743325" cy="519351"/>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51210" name="Group 10"/>
          <p:cNvGrpSpPr>
            <a:grpSpLocks/>
          </p:cNvGrpSpPr>
          <p:nvPr/>
        </p:nvGrpSpPr>
        <p:grpSpPr bwMode="auto">
          <a:xfrm>
            <a:off x="3388519" y="1592293"/>
            <a:ext cx="360363" cy="353966"/>
            <a:chOff x="1973" y="1706"/>
            <a:chExt cx="227" cy="227"/>
          </a:xfrm>
        </p:grpSpPr>
        <p:sp>
          <p:nvSpPr>
            <p:cNvPr id="51211" name="Oval 11"/>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12" name="Oval 12"/>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13" name="Group 13"/>
          <p:cNvGrpSpPr>
            <a:grpSpLocks/>
          </p:cNvGrpSpPr>
          <p:nvPr/>
        </p:nvGrpSpPr>
        <p:grpSpPr bwMode="auto">
          <a:xfrm>
            <a:off x="2443957" y="3248055"/>
            <a:ext cx="360362" cy="353965"/>
            <a:chOff x="1565" y="2659"/>
            <a:chExt cx="227" cy="227"/>
          </a:xfrm>
        </p:grpSpPr>
        <p:sp>
          <p:nvSpPr>
            <p:cNvPr id="51214" name="Oval 14"/>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15" name="Oval 15"/>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16" name="Group 16"/>
          <p:cNvGrpSpPr>
            <a:grpSpLocks/>
          </p:cNvGrpSpPr>
          <p:nvPr/>
        </p:nvGrpSpPr>
        <p:grpSpPr bwMode="auto">
          <a:xfrm>
            <a:off x="3307557" y="4791105"/>
            <a:ext cx="360362" cy="353965"/>
            <a:chOff x="2109" y="3612"/>
            <a:chExt cx="227" cy="227"/>
          </a:xfrm>
        </p:grpSpPr>
        <p:sp>
          <p:nvSpPr>
            <p:cNvPr id="51217" name="Oval 17"/>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18" name="Oval 18"/>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19" name="Group 19"/>
          <p:cNvGrpSpPr>
            <a:grpSpLocks/>
          </p:cNvGrpSpPr>
          <p:nvPr/>
        </p:nvGrpSpPr>
        <p:grpSpPr bwMode="auto">
          <a:xfrm>
            <a:off x="5237957" y="1571655"/>
            <a:ext cx="360362" cy="353965"/>
            <a:chOff x="3470" y="1706"/>
            <a:chExt cx="227" cy="227"/>
          </a:xfrm>
        </p:grpSpPr>
        <p:sp>
          <p:nvSpPr>
            <p:cNvPr id="51220"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21"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22" name="Group 22"/>
          <p:cNvGrpSpPr>
            <a:grpSpLocks/>
          </p:cNvGrpSpPr>
          <p:nvPr/>
        </p:nvGrpSpPr>
        <p:grpSpPr bwMode="auto">
          <a:xfrm>
            <a:off x="6187282" y="3248055"/>
            <a:ext cx="360362" cy="353965"/>
            <a:chOff x="3923" y="2659"/>
            <a:chExt cx="227" cy="227"/>
          </a:xfrm>
        </p:grpSpPr>
        <p:sp>
          <p:nvSpPr>
            <p:cNvPr id="51223" name="Oval 23"/>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24" name="Oval 24"/>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grpSp>
        <p:nvGrpSpPr>
          <p:cNvPr id="51225" name="Group 25"/>
          <p:cNvGrpSpPr>
            <a:grpSpLocks/>
          </p:cNvGrpSpPr>
          <p:nvPr/>
        </p:nvGrpSpPr>
        <p:grpSpPr bwMode="auto">
          <a:xfrm>
            <a:off x="5293519" y="4848255"/>
            <a:ext cx="360363" cy="353965"/>
            <a:chOff x="3515" y="3521"/>
            <a:chExt cx="227" cy="227"/>
          </a:xfrm>
        </p:grpSpPr>
        <p:sp>
          <p:nvSpPr>
            <p:cNvPr id="51226" name="Oval 26"/>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dirty="0"/>
            </a:p>
          </p:txBody>
        </p:sp>
        <p:sp>
          <p:nvSpPr>
            <p:cNvPr id="51227" name="Oval 27"/>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sp>
        <p:nvSpPr>
          <p:cNvPr id="51228" name="Oval 28"/>
          <p:cNvSpPr>
            <a:spLocks noChangeArrowheads="1"/>
          </p:cNvSpPr>
          <p:nvPr/>
        </p:nvSpPr>
        <p:spPr bwMode="gray">
          <a:xfrm>
            <a:off x="3583782" y="3192327"/>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1229" name="Oval 29"/>
          <p:cNvSpPr>
            <a:spLocks noChangeArrowheads="1"/>
          </p:cNvSpPr>
          <p:nvPr/>
        </p:nvSpPr>
        <p:spPr bwMode="gray">
          <a:xfrm>
            <a:off x="3577432" y="3176452"/>
            <a:ext cx="259766" cy="519351"/>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51230" name="Oval 30"/>
          <p:cNvSpPr>
            <a:spLocks noChangeArrowheads="1"/>
          </p:cNvSpPr>
          <p:nvPr/>
        </p:nvSpPr>
        <p:spPr bwMode="gray">
          <a:xfrm>
            <a:off x="3710782" y="3192327"/>
            <a:ext cx="1690687"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1231" name="Oval 31"/>
          <p:cNvSpPr>
            <a:spLocks noChangeArrowheads="1"/>
          </p:cNvSpPr>
          <p:nvPr/>
        </p:nvSpPr>
        <p:spPr bwMode="gray">
          <a:xfrm>
            <a:off x="3693319" y="3165339"/>
            <a:ext cx="1690688" cy="51935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1232" name="Oval 32"/>
          <p:cNvSpPr>
            <a:spLocks noChangeArrowheads="1"/>
          </p:cNvSpPr>
          <p:nvPr/>
        </p:nvSpPr>
        <p:spPr bwMode="gray">
          <a:xfrm>
            <a:off x="3794919" y="3192327"/>
            <a:ext cx="1522413"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1233" name="Oval 33"/>
          <p:cNvSpPr>
            <a:spLocks noChangeArrowheads="1"/>
          </p:cNvSpPr>
          <p:nvPr/>
        </p:nvSpPr>
        <p:spPr bwMode="auto">
          <a:xfrm>
            <a:off x="3817144" y="2735996"/>
            <a:ext cx="1471613" cy="144704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4" name="Oval 34"/>
          <p:cNvSpPr>
            <a:spLocks noChangeArrowheads="1"/>
          </p:cNvSpPr>
          <p:nvPr/>
        </p:nvSpPr>
        <p:spPr bwMode="auto">
          <a:xfrm>
            <a:off x="3834607" y="2744845"/>
            <a:ext cx="1438275" cy="1409625"/>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5" name="Oval 35"/>
          <p:cNvSpPr>
            <a:spLocks noChangeArrowheads="1"/>
          </p:cNvSpPr>
          <p:nvPr/>
        </p:nvSpPr>
        <p:spPr bwMode="auto">
          <a:xfrm>
            <a:off x="3850482" y="2757471"/>
            <a:ext cx="1366837" cy="131762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6" name="Oval 36"/>
          <p:cNvSpPr>
            <a:spLocks noChangeArrowheads="1"/>
          </p:cNvSpPr>
          <p:nvPr/>
        </p:nvSpPr>
        <p:spPr bwMode="auto">
          <a:xfrm>
            <a:off x="3970811" y="2841015"/>
            <a:ext cx="1214438" cy="107125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1237" name="Text Box 37"/>
          <p:cNvSpPr txBox="1">
            <a:spLocks noChangeArrowheads="1"/>
          </p:cNvSpPr>
          <p:nvPr/>
        </p:nvSpPr>
        <p:spPr bwMode="auto">
          <a:xfrm>
            <a:off x="3943673" y="3179746"/>
            <a:ext cx="1213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800" dirty="0" smtClean="0">
                <a:solidFill>
                  <a:srgbClr val="000000"/>
                </a:solidFill>
                <a:cs typeface="B Zar" panose="00000400000000000000" pitchFamily="2" charset="-78"/>
              </a:rPr>
              <a:t>گروه دوم</a:t>
            </a:r>
            <a:endParaRPr lang="en-US" altLang="en-US" sz="2800" dirty="0">
              <a:solidFill>
                <a:srgbClr val="000000"/>
              </a:solidFill>
              <a:cs typeface="B Zar" panose="00000400000000000000" pitchFamily="2" charset="-78"/>
            </a:endParaRPr>
          </a:p>
        </p:txBody>
      </p:sp>
      <p:sp>
        <p:nvSpPr>
          <p:cNvPr id="51238" name="Text Box 38"/>
          <p:cNvSpPr txBox="1">
            <a:spLocks noChangeArrowheads="1"/>
          </p:cNvSpPr>
          <p:nvPr/>
        </p:nvSpPr>
        <p:spPr bwMode="auto">
          <a:xfrm>
            <a:off x="4363383" y="1232627"/>
            <a:ext cx="468660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r" rtl="1"/>
            <a:r>
              <a:rPr lang="fa-IR" dirty="0" smtClean="0">
                <a:cs typeface="B Zar" panose="00000400000000000000" pitchFamily="2" charset="-78"/>
              </a:rPr>
              <a:t>1. </a:t>
            </a:r>
            <a:r>
              <a:rPr lang="ar-SA" dirty="0" smtClean="0">
                <a:cs typeface="B Zar" panose="00000400000000000000" pitchFamily="2" charset="-78"/>
              </a:rPr>
              <a:t>قانون </a:t>
            </a:r>
            <a:r>
              <a:rPr lang="ar-SA" dirty="0">
                <a:cs typeface="B Zar" panose="00000400000000000000" pitchFamily="2" charset="-78"/>
              </a:rPr>
              <a:t>علیم و خبیر بودن </a:t>
            </a:r>
            <a:r>
              <a:rPr lang="ar-SA" dirty="0" smtClean="0">
                <a:cs typeface="B Zar" panose="00000400000000000000" pitchFamily="2" charset="-78"/>
              </a:rPr>
              <a:t>خداوند </a:t>
            </a:r>
            <a:r>
              <a:rPr lang="ar-SA" dirty="0">
                <a:cs typeface="B Zar" panose="00000400000000000000" pitchFamily="2" charset="-78"/>
              </a:rPr>
              <a:t>نسبت به افعال انسان‌ها </a:t>
            </a:r>
            <a:endParaRPr lang="fa-IR" dirty="0" smtClean="0">
              <a:cs typeface="B Zar" panose="00000400000000000000" pitchFamily="2" charset="-78"/>
            </a:endParaRPr>
          </a:p>
          <a:p>
            <a:pPr algn="r" rtl="1"/>
            <a:r>
              <a:rPr lang="fa-IR" dirty="0" smtClean="0">
                <a:cs typeface="B Zar" panose="00000400000000000000" pitchFamily="2" charset="-78"/>
              </a:rPr>
              <a:t>2. </a:t>
            </a:r>
            <a:r>
              <a:rPr lang="ar-SA" dirty="0">
                <a:cs typeface="B Zar" panose="00000400000000000000" pitchFamily="2" charset="-78"/>
              </a:rPr>
              <a:t>قانون ارتباط بین عمل و فعل انسان و تمایز این دو از هم</a:t>
            </a:r>
            <a:endParaRPr lang="en-US" dirty="0">
              <a:cs typeface="B Zar" panose="00000400000000000000" pitchFamily="2" charset="-78"/>
            </a:endParaRPr>
          </a:p>
          <a:p>
            <a:pPr lvl="0" algn="r" rtl="1"/>
            <a:r>
              <a:rPr lang="fa-IR" dirty="0" smtClean="0">
                <a:cs typeface="B Zar" panose="00000400000000000000" pitchFamily="2" charset="-78"/>
              </a:rPr>
              <a:t>3. </a:t>
            </a:r>
            <a:r>
              <a:rPr lang="ar-SA" dirty="0">
                <a:cs typeface="B Zar" panose="00000400000000000000" pitchFamily="2" charset="-78"/>
              </a:rPr>
              <a:t>قانون قرار گرفتن افعال انسان در ذیل مشیت خداوند</a:t>
            </a:r>
            <a:endParaRPr lang="en-US" dirty="0">
              <a:cs typeface="B Zar" panose="00000400000000000000" pitchFamily="2" charset="-78"/>
            </a:endParaRPr>
          </a:p>
          <a:p>
            <a:pPr lvl="0" algn="r" rtl="1"/>
            <a:r>
              <a:rPr lang="fa-IR" dirty="0" smtClean="0">
                <a:cs typeface="B Zar" panose="00000400000000000000" pitchFamily="2" charset="-78"/>
              </a:rPr>
              <a:t>4. </a:t>
            </a:r>
            <a:r>
              <a:rPr lang="ar-SA" dirty="0" smtClean="0">
                <a:cs typeface="B Zar" panose="00000400000000000000" pitchFamily="2" charset="-78"/>
              </a:rPr>
              <a:t>قانون </a:t>
            </a:r>
            <a:r>
              <a:rPr lang="ar-SA" dirty="0">
                <a:cs typeface="B Zar" panose="00000400000000000000" pitchFamily="2" charset="-78"/>
              </a:rPr>
              <a:t>چگونگی انحراف فعل از جهت الهی </a:t>
            </a:r>
            <a:endParaRPr lang="en-US" dirty="0">
              <a:cs typeface="B Zar" panose="00000400000000000000" pitchFamily="2" charset="-78"/>
            </a:endParaRPr>
          </a:p>
          <a:p>
            <a:pPr algn="r" rtl="1"/>
            <a:r>
              <a:rPr lang="fa-IR" dirty="0" smtClean="0">
                <a:cs typeface="B Zar" panose="00000400000000000000" pitchFamily="2" charset="-78"/>
              </a:rPr>
              <a:t>5. </a:t>
            </a:r>
            <a:r>
              <a:rPr lang="ar-SA" dirty="0" smtClean="0">
                <a:cs typeface="B Zar" panose="00000400000000000000" pitchFamily="2" charset="-78"/>
              </a:rPr>
              <a:t>قانون </a:t>
            </a:r>
            <a:r>
              <a:rPr lang="ar-SA" dirty="0">
                <a:cs typeface="B Zar" panose="00000400000000000000" pitchFamily="2" charset="-78"/>
              </a:rPr>
              <a:t>درونی و جهت‌دار بودن فعل در </a:t>
            </a:r>
            <a:r>
              <a:rPr lang="ar-SA" dirty="0" smtClean="0">
                <a:cs typeface="B Zar" panose="00000400000000000000" pitchFamily="2" charset="-78"/>
              </a:rPr>
              <a:t>انسان</a:t>
            </a:r>
            <a:endParaRPr lang="fa-IR" dirty="0" smtClean="0">
              <a:cs typeface="B Zar" panose="00000400000000000000" pitchFamily="2" charset="-78"/>
            </a:endParaRPr>
          </a:p>
          <a:p>
            <a:endParaRPr lang="en-US" dirty="0">
              <a:cs typeface="B Zar" panose="00000400000000000000" pitchFamily="2" charset="-78"/>
            </a:endParaRPr>
          </a:p>
        </p:txBody>
      </p:sp>
      <p:sp>
        <p:nvSpPr>
          <p:cNvPr id="51239" name="Text Box 39"/>
          <p:cNvSpPr txBox="1">
            <a:spLocks noChangeArrowheads="1"/>
          </p:cNvSpPr>
          <p:nvPr/>
        </p:nvSpPr>
        <p:spPr bwMode="auto">
          <a:xfrm>
            <a:off x="97726" y="992885"/>
            <a:ext cx="32319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rtl="1"/>
            <a:r>
              <a:rPr lang="fa-IR" dirty="0" smtClean="0">
                <a:cs typeface="B Zar" panose="00000400000000000000" pitchFamily="2" charset="-78"/>
              </a:rPr>
              <a:t>15. </a:t>
            </a:r>
            <a:r>
              <a:rPr lang="ar-SA" dirty="0" smtClean="0">
                <a:cs typeface="B Zar" panose="00000400000000000000" pitchFamily="2" charset="-78"/>
              </a:rPr>
              <a:t>قانون </a:t>
            </a:r>
            <a:r>
              <a:rPr lang="ar-SA" dirty="0">
                <a:cs typeface="B Zar" panose="00000400000000000000" pitchFamily="2" charset="-78"/>
              </a:rPr>
              <a:t>سلب اختیار از انسان </a:t>
            </a:r>
            <a:r>
              <a:rPr lang="ar-SA" dirty="0" smtClean="0">
                <a:cs typeface="B Zar" panose="00000400000000000000" pitchFamily="2" charset="-78"/>
              </a:rPr>
              <a:t>نسبت</a:t>
            </a:r>
            <a:endParaRPr lang="fa-IR" dirty="0" smtClean="0">
              <a:cs typeface="B Zar" panose="00000400000000000000" pitchFamily="2" charset="-78"/>
            </a:endParaRPr>
          </a:p>
          <a:p>
            <a:pPr lvl="0" algn="ctr" rtl="1"/>
            <a:r>
              <a:rPr lang="ar-SA" dirty="0" smtClean="0">
                <a:cs typeface="B Zar" panose="00000400000000000000" pitchFamily="2" charset="-78"/>
              </a:rPr>
              <a:t> </a:t>
            </a:r>
            <a:r>
              <a:rPr lang="ar-SA" dirty="0">
                <a:cs typeface="B Zar" panose="00000400000000000000" pitchFamily="2" charset="-78"/>
              </a:rPr>
              <a:t>به خواسته‌هایش  به واسطه فعل تکوینی خدا  </a:t>
            </a:r>
            <a:endParaRPr lang="en-US" dirty="0">
              <a:cs typeface="B Zar" panose="00000400000000000000" pitchFamily="2" charset="-78"/>
            </a:endParaRPr>
          </a:p>
          <a:p>
            <a:pPr lvl="0" algn="ctr" rtl="1"/>
            <a:r>
              <a:rPr lang="fa-IR" dirty="0" smtClean="0">
                <a:cs typeface="B Zar" panose="00000400000000000000" pitchFamily="2" charset="-78"/>
              </a:rPr>
              <a:t>16. </a:t>
            </a:r>
            <a:r>
              <a:rPr lang="ar-SA" dirty="0" smtClean="0">
                <a:cs typeface="B Zar" panose="00000400000000000000" pitchFamily="2" charset="-78"/>
              </a:rPr>
              <a:t>قانون </a:t>
            </a:r>
            <a:r>
              <a:rPr lang="ar-SA" dirty="0">
                <a:cs typeface="B Zar" panose="00000400000000000000" pitchFamily="2" charset="-78"/>
              </a:rPr>
              <a:t>ضرورت توجه به احاطه علم </a:t>
            </a:r>
            <a:r>
              <a:rPr lang="ar-SA" dirty="0" smtClean="0">
                <a:cs typeface="B Zar" panose="00000400000000000000" pitchFamily="2" charset="-78"/>
              </a:rPr>
              <a:t>خدا</a:t>
            </a:r>
            <a:endParaRPr lang="fa-IR" dirty="0" smtClean="0">
              <a:cs typeface="B Zar" panose="00000400000000000000" pitchFamily="2" charset="-78"/>
            </a:endParaRPr>
          </a:p>
          <a:p>
            <a:pPr lvl="0" algn="ctr" rtl="1"/>
            <a:r>
              <a:rPr lang="ar-SA" dirty="0" smtClean="0">
                <a:cs typeface="B Zar" panose="00000400000000000000" pitchFamily="2" charset="-78"/>
              </a:rPr>
              <a:t> </a:t>
            </a:r>
            <a:r>
              <a:rPr lang="ar-SA" dirty="0">
                <a:cs typeface="B Zar" panose="00000400000000000000" pitchFamily="2" charset="-78"/>
              </a:rPr>
              <a:t>به افعال خیر </a:t>
            </a:r>
            <a:endParaRPr lang="en-US" dirty="0">
              <a:cs typeface="B Zar" panose="00000400000000000000" pitchFamily="2" charset="-78"/>
            </a:endParaRPr>
          </a:p>
          <a:p>
            <a:pPr lvl="0" algn="ctr" rtl="1"/>
            <a:r>
              <a:rPr lang="fa-IR" dirty="0" smtClean="0">
                <a:cs typeface="B Zar" panose="00000400000000000000" pitchFamily="2" charset="-78"/>
              </a:rPr>
              <a:t>17. </a:t>
            </a:r>
            <a:r>
              <a:rPr lang="ar-SA" dirty="0" smtClean="0">
                <a:cs typeface="B Zar" panose="00000400000000000000" pitchFamily="2" charset="-78"/>
              </a:rPr>
              <a:t>قانون </a:t>
            </a:r>
            <a:r>
              <a:rPr lang="ar-SA" dirty="0">
                <a:cs typeface="B Zar" panose="00000400000000000000" pitchFamily="2" charset="-78"/>
              </a:rPr>
              <a:t>ضرورت توجه به انجام فعل </a:t>
            </a:r>
            <a:r>
              <a:rPr lang="ar-SA" dirty="0" smtClean="0">
                <a:cs typeface="B Zar" panose="00000400000000000000" pitchFamily="2" charset="-78"/>
              </a:rPr>
              <a:t>ب</a:t>
            </a:r>
            <a:endParaRPr lang="fa-IR" dirty="0" smtClean="0">
              <a:cs typeface="B Zar" panose="00000400000000000000" pitchFamily="2" charset="-78"/>
            </a:endParaRPr>
          </a:p>
          <a:p>
            <a:pPr lvl="0" algn="ctr" rtl="1"/>
            <a:r>
              <a:rPr lang="ar-SA" dirty="0" smtClean="0">
                <a:cs typeface="B Zar" panose="00000400000000000000" pitchFamily="2" charset="-78"/>
              </a:rPr>
              <a:t>ه </a:t>
            </a:r>
            <a:r>
              <a:rPr lang="ar-SA" dirty="0">
                <a:cs typeface="B Zar" panose="00000400000000000000" pitchFamily="2" charset="-78"/>
              </a:rPr>
              <a:t>منظور رضایت خداوند</a:t>
            </a:r>
            <a:endParaRPr lang="en-US" dirty="0">
              <a:cs typeface="B Zar" panose="00000400000000000000" pitchFamily="2" charset="-78"/>
            </a:endParaRPr>
          </a:p>
          <a:p>
            <a:pPr lvl="0" algn="ctr" rtl="1"/>
            <a:r>
              <a:rPr lang="fa-IR" dirty="0" smtClean="0">
                <a:cs typeface="B Zar" panose="00000400000000000000" pitchFamily="2" charset="-78"/>
              </a:rPr>
              <a:t>18. </a:t>
            </a:r>
            <a:r>
              <a:rPr lang="ar-SA" dirty="0" smtClean="0">
                <a:cs typeface="B Zar" panose="00000400000000000000" pitchFamily="2" charset="-78"/>
              </a:rPr>
              <a:t>قانون </a:t>
            </a:r>
            <a:r>
              <a:rPr lang="ar-SA" dirty="0">
                <a:cs typeface="B Zar" panose="00000400000000000000" pitchFamily="2" charset="-78"/>
              </a:rPr>
              <a:t>ضرورت توجه به کفران </a:t>
            </a:r>
            <a:r>
              <a:rPr lang="ar-SA" dirty="0" smtClean="0">
                <a:cs typeface="B Zar" panose="00000400000000000000" pitchFamily="2" charset="-78"/>
              </a:rPr>
              <a:t>نشدن</a:t>
            </a:r>
            <a:endParaRPr lang="fa-IR" dirty="0" smtClean="0">
              <a:cs typeface="B Zar" panose="00000400000000000000" pitchFamily="2" charset="-78"/>
            </a:endParaRPr>
          </a:p>
          <a:p>
            <a:pPr lvl="0" algn="ctr" rtl="1"/>
            <a:r>
              <a:rPr lang="ar-SA" dirty="0" smtClean="0">
                <a:cs typeface="B Zar" panose="00000400000000000000" pitchFamily="2" charset="-78"/>
              </a:rPr>
              <a:t> </a:t>
            </a:r>
            <a:r>
              <a:rPr lang="ar-SA" dirty="0">
                <a:cs typeface="B Zar" panose="00000400000000000000" pitchFamily="2" charset="-78"/>
              </a:rPr>
              <a:t>پاداش فعل خیر</a:t>
            </a:r>
            <a:endParaRPr lang="en-US" dirty="0">
              <a:cs typeface="B Zar" panose="00000400000000000000" pitchFamily="2" charset="-78"/>
            </a:endParaRPr>
          </a:p>
          <a:p>
            <a:pPr lvl="0" algn="ctr" rtl="1"/>
            <a:endParaRPr lang="en-US" dirty="0">
              <a:cs typeface="B Zar" panose="00000400000000000000" pitchFamily="2" charset="-78"/>
            </a:endParaRPr>
          </a:p>
        </p:txBody>
      </p:sp>
      <p:sp>
        <p:nvSpPr>
          <p:cNvPr id="51240" name="Text Box 40"/>
          <p:cNvSpPr txBox="1">
            <a:spLocks noChangeArrowheads="1"/>
          </p:cNvSpPr>
          <p:nvPr/>
        </p:nvSpPr>
        <p:spPr bwMode="auto">
          <a:xfrm>
            <a:off x="5856954" y="2900189"/>
            <a:ext cx="310052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r" rtl="1"/>
            <a:r>
              <a:rPr lang="fa-IR" dirty="0" smtClean="0">
                <a:cs typeface="B Zar" panose="00000400000000000000" pitchFamily="2" charset="-78"/>
              </a:rPr>
              <a:t>6. </a:t>
            </a:r>
            <a:r>
              <a:rPr lang="ar-SA" dirty="0" smtClean="0">
                <a:cs typeface="B Zar" panose="00000400000000000000" pitchFamily="2" charset="-78"/>
              </a:rPr>
              <a:t>قانون </a:t>
            </a:r>
            <a:r>
              <a:rPr lang="ar-SA" dirty="0">
                <a:cs typeface="B Zar" panose="00000400000000000000" pitchFamily="2" charset="-78"/>
              </a:rPr>
              <a:t>ویژگی فعل ائمه هدایت‌کننده </a:t>
            </a:r>
            <a:r>
              <a:rPr lang="ar-SA" dirty="0" smtClean="0">
                <a:cs typeface="B Zar" panose="00000400000000000000" pitchFamily="2" charset="-78"/>
              </a:rPr>
              <a:t>که</a:t>
            </a:r>
            <a:endParaRPr lang="fa-IR" dirty="0" smtClean="0">
              <a:cs typeface="B Zar" panose="00000400000000000000" pitchFamily="2" charset="-78"/>
            </a:endParaRPr>
          </a:p>
          <a:p>
            <a:pPr lvl="0" algn="r" rtl="1"/>
            <a:r>
              <a:rPr lang="ar-SA" dirty="0" smtClean="0">
                <a:cs typeface="B Zar" panose="00000400000000000000" pitchFamily="2" charset="-78"/>
              </a:rPr>
              <a:t> </a:t>
            </a:r>
            <a:r>
              <a:rPr lang="ar-SA" dirty="0">
                <a:cs typeface="B Zar" panose="00000400000000000000" pitchFamily="2" charset="-78"/>
              </a:rPr>
              <a:t>فعل آنها متأثر  از وحی </a:t>
            </a:r>
            <a:r>
              <a:rPr lang="ar-SA" dirty="0" smtClean="0">
                <a:cs typeface="B Zar" panose="00000400000000000000" pitchFamily="2" charset="-78"/>
              </a:rPr>
              <a:t>است</a:t>
            </a:r>
            <a:r>
              <a:rPr lang="fa-IR" dirty="0" smtClean="0">
                <a:cs typeface="B Zar" panose="00000400000000000000" pitchFamily="2" charset="-78"/>
              </a:rPr>
              <a:t>.</a:t>
            </a:r>
          </a:p>
          <a:p>
            <a:pPr lvl="0" algn="r" rtl="1"/>
            <a:r>
              <a:rPr lang="fa-IR" dirty="0" smtClean="0">
                <a:cs typeface="B Zar" panose="00000400000000000000" pitchFamily="2" charset="-78"/>
              </a:rPr>
              <a:t>7. </a:t>
            </a:r>
            <a:r>
              <a:rPr lang="ar-SA" dirty="0">
                <a:cs typeface="B Zar" panose="00000400000000000000" pitchFamily="2" charset="-78"/>
              </a:rPr>
              <a:t>قانون تأثیر امر و نهی الهی در ایجاد فعل  </a:t>
            </a:r>
            <a:endParaRPr lang="en-US" dirty="0">
              <a:cs typeface="B Zar" panose="00000400000000000000" pitchFamily="2" charset="-78"/>
            </a:endParaRPr>
          </a:p>
          <a:p>
            <a:pPr lvl="0" algn="r" rtl="1"/>
            <a:r>
              <a:rPr lang="fa-IR" dirty="0" smtClean="0">
                <a:cs typeface="B Zar" panose="00000400000000000000" pitchFamily="2" charset="-78"/>
              </a:rPr>
              <a:t>8. </a:t>
            </a:r>
            <a:r>
              <a:rPr lang="ar-SA" dirty="0" smtClean="0">
                <a:cs typeface="B Zar" panose="00000400000000000000" pitchFamily="2" charset="-78"/>
              </a:rPr>
              <a:t>قانون </a:t>
            </a:r>
            <a:r>
              <a:rPr lang="ar-SA" dirty="0">
                <a:cs typeface="B Zar" panose="00000400000000000000" pitchFamily="2" charset="-78"/>
              </a:rPr>
              <a:t>تأثیر ایمان بر فعل</a:t>
            </a:r>
            <a:endParaRPr lang="en-US" dirty="0">
              <a:cs typeface="B Zar" panose="00000400000000000000" pitchFamily="2" charset="-78"/>
            </a:endParaRPr>
          </a:p>
          <a:p>
            <a:pPr lvl="0" algn="r" rtl="1"/>
            <a:r>
              <a:rPr lang="fa-IR" dirty="0" smtClean="0">
                <a:cs typeface="B Zar" panose="00000400000000000000" pitchFamily="2" charset="-78"/>
              </a:rPr>
              <a:t>9. </a:t>
            </a:r>
            <a:r>
              <a:rPr lang="ar-SA" dirty="0" smtClean="0">
                <a:cs typeface="B Zar" panose="00000400000000000000" pitchFamily="2" charset="-78"/>
              </a:rPr>
              <a:t>قانون </a:t>
            </a:r>
            <a:r>
              <a:rPr lang="ar-SA" dirty="0">
                <a:cs typeface="B Zar" panose="00000400000000000000" pitchFamily="2" charset="-78"/>
              </a:rPr>
              <a:t>ثبت فعل در کتاب</a:t>
            </a:r>
            <a:endParaRPr lang="en-US" dirty="0">
              <a:cs typeface="B Zar" panose="00000400000000000000" pitchFamily="2" charset="-78"/>
            </a:endParaRPr>
          </a:p>
          <a:p>
            <a:pPr lvl="0" algn="r" rtl="1"/>
            <a:r>
              <a:rPr lang="ar-SA" dirty="0" smtClean="0">
                <a:cs typeface="B Zar" panose="00000400000000000000" pitchFamily="2" charset="-78"/>
              </a:rPr>
              <a:t> </a:t>
            </a:r>
            <a:endParaRPr lang="en-US" dirty="0">
              <a:cs typeface="B Zar" panose="00000400000000000000" pitchFamily="2" charset="-78"/>
            </a:endParaRPr>
          </a:p>
        </p:txBody>
      </p:sp>
      <p:sp>
        <p:nvSpPr>
          <p:cNvPr id="51241" name="Text Box 41"/>
          <p:cNvSpPr txBox="1">
            <a:spLocks noChangeArrowheads="1"/>
          </p:cNvSpPr>
          <p:nvPr/>
        </p:nvSpPr>
        <p:spPr bwMode="auto">
          <a:xfrm>
            <a:off x="4617787" y="4395544"/>
            <a:ext cx="433969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rtl="1"/>
            <a:r>
              <a:rPr lang="fa-IR" sz="1600" dirty="0" smtClean="0">
                <a:cs typeface="B Zar" panose="00000400000000000000" pitchFamily="2" charset="-78"/>
              </a:rPr>
              <a:t>10. </a:t>
            </a:r>
            <a:r>
              <a:rPr lang="ar-SA" dirty="0" smtClean="0">
                <a:cs typeface="B Zar" panose="00000400000000000000" pitchFamily="2" charset="-78"/>
              </a:rPr>
              <a:t>قانون </a:t>
            </a:r>
            <a:r>
              <a:rPr lang="ar-SA" dirty="0">
                <a:cs typeface="B Zar" panose="00000400000000000000" pitchFamily="2" charset="-78"/>
              </a:rPr>
              <a:t>ارتباط قول به عنوان آشکارسازی باورها و </a:t>
            </a:r>
            <a:r>
              <a:rPr lang="ar-SA" dirty="0" smtClean="0">
                <a:cs typeface="B Zar" panose="00000400000000000000" pitchFamily="2" charset="-78"/>
              </a:rPr>
              <a:t>توان‌ها</a:t>
            </a:r>
            <a:endParaRPr lang="fa-IR" dirty="0" smtClean="0">
              <a:cs typeface="B Zar" panose="00000400000000000000" pitchFamily="2" charset="-78"/>
            </a:endParaRPr>
          </a:p>
          <a:p>
            <a:pPr lvl="0" algn="r" rtl="1"/>
            <a:r>
              <a:rPr lang="ar-SA" dirty="0" smtClean="0">
                <a:cs typeface="B Zar" panose="00000400000000000000" pitchFamily="2" charset="-78"/>
              </a:rPr>
              <a:t> </a:t>
            </a:r>
            <a:r>
              <a:rPr lang="ar-SA" dirty="0">
                <a:cs typeface="B Zar" panose="00000400000000000000" pitchFamily="2" charset="-78"/>
              </a:rPr>
              <a:t>و فعل به عنوان توان‌ها و باورهای درونی و ضرورت انطباق قول با فعل مثبت</a:t>
            </a:r>
            <a:endParaRPr lang="en-US" dirty="0">
              <a:cs typeface="B Zar" panose="00000400000000000000" pitchFamily="2" charset="-78"/>
            </a:endParaRPr>
          </a:p>
          <a:p>
            <a:pPr lvl="0" algn="r" rtl="1"/>
            <a:r>
              <a:rPr lang="fa-IR" dirty="0" smtClean="0">
                <a:cs typeface="B Zar" panose="00000400000000000000" pitchFamily="2" charset="-78"/>
              </a:rPr>
              <a:t>11. </a:t>
            </a:r>
            <a:r>
              <a:rPr lang="ar-SA" dirty="0" smtClean="0">
                <a:cs typeface="B Zar" panose="00000400000000000000" pitchFamily="2" charset="-78"/>
              </a:rPr>
              <a:t>قانون </a:t>
            </a:r>
            <a:r>
              <a:rPr lang="ar-SA" dirty="0">
                <a:cs typeface="B Zar" panose="00000400000000000000" pitchFamily="2" charset="-78"/>
              </a:rPr>
              <a:t>امکان تثبیت فعل به عنوان صفت  </a:t>
            </a:r>
            <a:endParaRPr lang="en-US" dirty="0">
              <a:cs typeface="B Zar" panose="00000400000000000000" pitchFamily="2" charset="-78"/>
            </a:endParaRPr>
          </a:p>
          <a:p>
            <a:pPr lvl="0" algn="r" rtl="1"/>
            <a:r>
              <a:rPr lang="fa-IR" dirty="0" smtClean="0">
                <a:cs typeface="B Zar" panose="00000400000000000000" pitchFamily="2" charset="-78"/>
              </a:rPr>
              <a:t>12. </a:t>
            </a:r>
            <a:r>
              <a:rPr lang="ar-SA" dirty="0" smtClean="0">
                <a:cs typeface="B Zar" panose="00000400000000000000" pitchFamily="2" charset="-78"/>
              </a:rPr>
              <a:t>قانون </a:t>
            </a:r>
            <a:r>
              <a:rPr lang="ar-SA" dirty="0">
                <a:cs typeface="B Zar" panose="00000400000000000000" pitchFamily="2" charset="-78"/>
              </a:rPr>
              <a:t>ضرورت شناخت خیر، گرایش به آن و طلب تحقق آن برای دستیابی به فعل خیر   </a:t>
            </a:r>
            <a:endParaRPr lang="en-US" dirty="0">
              <a:cs typeface="B Zar" panose="00000400000000000000" pitchFamily="2" charset="-78"/>
            </a:endParaRPr>
          </a:p>
          <a:p>
            <a:pPr lvl="0" algn="r" rtl="1"/>
            <a:r>
              <a:rPr lang="fa-IR" dirty="0" smtClean="0">
                <a:cs typeface="B Zar" panose="00000400000000000000" pitchFamily="2" charset="-78"/>
              </a:rPr>
              <a:t>13. </a:t>
            </a:r>
            <a:r>
              <a:rPr lang="ar-SA" dirty="0" smtClean="0">
                <a:cs typeface="B Zar" panose="00000400000000000000" pitchFamily="2" charset="-78"/>
              </a:rPr>
              <a:t>قانون </a:t>
            </a:r>
            <a:r>
              <a:rPr lang="ar-SA" dirty="0">
                <a:cs typeface="B Zar" panose="00000400000000000000" pitchFamily="2" charset="-78"/>
              </a:rPr>
              <a:t>امکان اثرپذیری فعل از دیگران و لزوم انذار در این خصوص </a:t>
            </a:r>
            <a:endParaRPr lang="en-US" dirty="0">
              <a:cs typeface="B Zar" panose="00000400000000000000" pitchFamily="2" charset="-78"/>
            </a:endParaRPr>
          </a:p>
          <a:p>
            <a:pPr lvl="0" algn="r" rtl="1"/>
            <a:r>
              <a:rPr lang="fa-IR" dirty="0" smtClean="0">
                <a:cs typeface="B Zar" panose="00000400000000000000" pitchFamily="2" charset="-78"/>
              </a:rPr>
              <a:t>14. </a:t>
            </a:r>
            <a:r>
              <a:rPr lang="ar-SA" dirty="0" smtClean="0">
                <a:cs typeface="B Zar" panose="00000400000000000000" pitchFamily="2" charset="-78"/>
              </a:rPr>
              <a:t>قانون </a:t>
            </a:r>
            <a:r>
              <a:rPr lang="ar-SA" dirty="0">
                <a:cs typeface="B Zar" panose="00000400000000000000" pitchFamily="2" charset="-78"/>
              </a:rPr>
              <a:t>اختیار  برای فعلی مبتنی بر آیات کتاب الهی </a:t>
            </a:r>
            <a:endParaRPr lang="en-US" dirty="0">
              <a:cs typeface="B Zar" panose="00000400000000000000" pitchFamily="2" charset="-78"/>
            </a:endParaRPr>
          </a:p>
        </p:txBody>
      </p:sp>
      <p:sp>
        <p:nvSpPr>
          <p:cNvPr id="51242" name="Text Box 42"/>
          <p:cNvSpPr txBox="1">
            <a:spLocks noChangeArrowheads="1"/>
          </p:cNvSpPr>
          <p:nvPr/>
        </p:nvSpPr>
        <p:spPr bwMode="auto">
          <a:xfrm>
            <a:off x="-265488" y="3384323"/>
            <a:ext cx="35509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r" rtl="1"/>
            <a:r>
              <a:rPr lang="fa-IR" dirty="0" smtClean="0">
                <a:cs typeface="B Zar" panose="00000400000000000000" pitchFamily="2" charset="-78"/>
              </a:rPr>
              <a:t>19. </a:t>
            </a:r>
            <a:r>
              <a:rPr lang="ar-SA" dirty="0" smtClean="0">
                <a:cs typeface="B Zar" panose="00000400000000000000" pitchFamily="2" charset="-78"/>
              </a:rPr>
              <a:t>قانون </a:t>
            </a:r>
            <a:r>
              <a:rPr lang="ar-SA" dirty="0">
                <a:cs typeface="B Zar" panose="00000400000000000000" pitchFamily="2" charset="-78"/>
              </a:rPr>
              <a:t>امتناع برخی از فعل‌ها برای انسان</a:t>
            </a:r>
            <a:endParaRPr lang="en-US" dirty="0">
              <a:cs typeface="B Zar" panose="00000400000000000000" pitchFamily="2" charset="-78"/>
            </a:endParaRPr>
          </a:p>
          <a:p>
            <a:pPr lvl="0" algn="r" rtl="1"/>
            <a:r>
              <a:rPr lang="fa-IR" dirty="0" smtClean="0">
                <a:cs typeface="B Zar" panose="00000400000000000000" pitchFamily="2" charset="-78"/>
              </a:rPr>
              <a:t>20. </a:t>
            </a:r>
            <a:r>
              <a:rPr lang="ar-SA" dirty="0" smtClean="0">
                <a:cs typeface="B Zar" panose="00000400000000000000" pitchFamily="2" charset="-78"/>
              </a:rPr>
              <a:t>قانون </a:t>
            </a:r>
            <a:r>
              <a:rPr lang="ar-SA" dirty="0">
                <a:cs typeface="B Zar" panose="00000400000000000000" pitchFamily="2" charset="-78"/>
              </a:rPr>
              <a:t>امکان بروز و ظهور فعل به گونه‌ای </a:t>
            </a:r>
            <a:endParaRPr lang="fa-IR" dirty="0" smtClean="0">
              <a:cs typeface="B Zar" panose="00000400000000000000" pitchFamily="2" charset="-78"/>
            </a:endParaRPr>
          </a:p>
          <a:p>
            <a:pPr lvl="0" algn="r" rtl="1"/>
            <a:r>
              <a:rPr lang="ar-SA" dirty="0" smtClean="0">
                <a:cs typeface="B Zar" panose="00000400000000000000" pitchFamily="2" charset="-78"/>
              </a:rPr>
              <a:t>که </a:t>
            </a:r>
            <a:r>
              <a:rPr lang="ar-SA" dirty="0">
                <a:cs typeface="B Zar" panose="00000400000000000000" pitchFamily="2" charset="-78"/>
              </a:rPr>
              <a:t>دارای قابلیت شهادت‌باشد </a:t>
            </a:r>
            <a:endParaRPr lang="en-US" dirty="0">
              <a:cs typeface="B Zar" panose="00000400000000000000" pitchFamily="2" charset="-78"/>
            </a:endParaRPr>
          </a:p>
          <a:p>
            <a:pPr lvl="0" algn="r" rtl="1"/>
            <a:r>
              <a:rPr lang="fa-IR" dirty="0" smtClean="0">
                <a:cs typeface="B Zar" panose="00000400000000000000" pitchFamily="2" charset="-78"/>
              </a:rPr>
              <a:t>21. </a:t>
            </a:r>
            <a:r>
              <a:rPr lang="ar-SA" dirty="0" smtClean="0">
                <a:cs typeface="B Zar" panose="00000400000000000000" pitchFamily="2" charset="-78"/>
              </a:rPr>
              <a:t>قانون </a:t>
            </a:r>
            <a:r>
              <a:rPr lang="ar-SA" dirty="0">
                <a:cs typeface="B Zar" panose="00000400000000000000" pitchFamily="2" charset="-78"/>
              </a:rPr>
              <a:t>امکان تغییر فعل منفی به مثبت با استغفار </a:t>
            </a:r>
            <a:endParaRPr lang="en-US" dirty="0">
              <a:cs typeface="B Zar" panose="00000400000000000000" pitchFamily="2" charset="-78"/>
            </a:endParaRPr>
          </a:p>
          <a:p>
            <a:pPr lvl="0" algn="r" rtl="1"/>
            <a:r>
              <a:rPr lang="fa-IR" dirty="0" smtClean="0">
                <a:cs typeface="B Zar" panose="00000400000000000000" pitchFamily="2" charset="-78"/>
              </a:rPr>
              <a:t>22. </a:t>
            </a:r>
            <a:r>
              <a:rPr lang="ar-SA" dirty="0" smtClean="0">
                <a:cs typeface="B Zar" panose="00000400000000000000" pitchFamily="2" charset="-78"/>
              </a:rPr>
              <a:t>قانون </a:t>
            </a:r>
            <a:r>
              <a:rPr lang="ar-SA" dirty="0">
                <a:cs typeface="B Zar" panose="00000400000000000000" pitchFamily="2" charset="-78"/>
              </a:rPr>
              <a:t>امکان تغییر حکم خدا </a:t>
            </a:r>
            <a:endParaRPr lang="fa-IR" dirty="0" smtClean="0">
              <a:cs typeface="B Zar" panose="00000400000000000000" pitchFamily="2" charset="-78"/>
            </a:endParaRPr>
          </a:p>
          <a:p>
            <a:pPr lvl="0" algn="r" rtl="1"/>
            <a:r>
              <a:rPr lang="ar-SA" dirty="0" smtClean="0">
                <a:cs typeface="B Zar" panose="00000400000000000000" pitchFamily="2" charset="-78"/>
              </a:rPr>
              <a:t>به </a:t>
            </a:r>
            <a:r>
              <a:rPr lang="ar-SA" dirty="0">
                <a:cs typeface="B Zar" panose="00000400000000000000" pitchFamily="2" charset="-78"/>
              </a:rPr>
              <a:t>واسطه کیفیت فعل افراد جامعه  </a:t>
            </a:r>
            <a:endParaRPr lang="en-US" dirty="0">
              <a:cs typeface="B Zar" panose="00000400000000000000" pitchFamily="2" charset="-78"/>
            </a:endParaRPr>
          </a:p>
        </p:txBody>
      </p:sp>
      <p:sp>
        <p:nvSpPr>
          <p:cNvPr id="51243" name="Text Box 43"/>
          <p:cNvSpPr txBox="1">
            <a:spLocks noChangeArrowheads="1"/>
          </p:cNvSpPr>
          <p:nvPr/>
        </p:nvSpPr>
        <p:spPr bwMode="auto">
          <a:xfrm>
            <a:off x="-147151" y="5178458"/>
            <a:ext cx="47815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rtl="1"/>
            <a:r>
              <a:rPr lang="fa-IR" dirty="0" smtClean="0">
                <a:cs typeface="B Zar" panose="00000400000000000000" pitchFamily="2" charset="-78"/>
              </a:rPr>
              <a:t>23. </a:t>
            </a:r>
            <a:r>
              <a:rPr lang="ar-SA" dirty="0" smtClean="0">
                <a:cs typeface="B Zar" panose="00000400000000000000" pitchFamily="2" charset="-78"/>
              </a:rPr>
              <a:t>قانون چگونگی تبدیل فعل منفی به ویژگی ثابت و تثبیت شده </a:t>
            </a:r>
            <a:endParaRPr lang="en-US" dirty="0" smtClean="0">
              <a:cs typeface="B Zar" panose="00000400000000000000" pitchFamily="2" charset="-78"/>
            </a:endParaRPr>
          </a:p>
          <a:p>
            <a:pPr lvl="0" algn="ctr" rtl="1"/>
            <a:r>
              <a:rPr lang="fa-IR" dirty="0" smtClean="0">
                <a:cs typeface="B Zar" panose="00000400000000000000" pitchFamily="2" charset="-78"/>
              </a:rPr>
              <a:t>24. </a:t>
            </a:r>
            <a:r>
              <a:rPr lang="ar-SA" dirty="0" smtClean="0">
                <a:cs typeface="B Zar" panose="00000400000000000000" pitchFamily="2" charset="-78"/>
              </a:rPr>
              <a:t>قانون عوامل دور شدن از فعل‌های مورد رضایت خداوند  </a:t>
            </a:r>
            <a:endParaRPr lang="en-US" dirty="0" smtClean="0">
              <a:cs typeface="B Zar" panose="00000400000000000000" pitchFamily="2" charset="-78"/>
            </a:endParaRPr>
          </a:p>
          <a:p>
            <a:pPr lvl="0" algn="ctr" rtl="1"/>
            <a:r>
              <a:rPr lang="fa-IR" dirty="0" smtClean="0">
                <a:cs typeface="B Zar" panose="00000400000000000000" pitchFamily="2" charset="-78"/>
              </a:rPr>
              <a:t>25. </a:t>
            </a:r>
            <a:r>
              <a:rPr lang="ar-SA" dirty="0" smtClean="0">
                <a:cs typeface="B Zar" panose="00000400000000000000" pitchFamily="2" charset="-78"/>
              </a:rPr>
              <a:t>قانون چگونگی قرار گرفتن انسان در جایگاه ربوبی در امر به فعل‌های انحرافی </a:t>
            </a:r>
            <a:endParaRPr lang="en-US" dirty="0" smtClean="0">
              <a:cs typeface="B Zar" panose="00000400000000000000" pitchFamily="2" charset="-78"/>
            </a:endParaRPr>
          </a:p>
          <a:p>
            <a:pPr lvl="0" algn="ctr" rtl="1"/>
            <a:r>
              <a:rPr lang="fa-IR" dirty="0" smtClean="0">
                <a:cs typeface="B Zar" panose="00000400000000000000" pitchFamily="2" charset="-78"/>
              </a:rPr>
              <a:t>26. </a:t>
            </a:r>
            <a:r>
              <a:rPr lang="ar-SA" dirty="0" smtClean="0">
                <a:cs typeface="B Zar" panose="00000400000000000000" pitchFamily="2" charset="-78"/>
              </a:rPr>
              <a:t>قانون تعیین جزاهای مهم‌ترین افعال زندگی انسان برای انذار و تنبه </a:t>
            </a:r>
            <a:endParaRPr lang="en-US" dirty="0">
              <a:cs typeface="B Zar" panose="00000400000000000000" pitchFamily="2" charset="-78"/>
            </a:endParaRPr>
          </a:p>
        </p:txBody>
      </p:sp>
      <p:sp>
        <p:nvSpPr>
          <p:cNvPr id="2" name="Slide Number Placeholder 1"/>
          <p:cNvSpPr>
            <a:spLocks noGrp="1"/>
          </p:cNvSpPr>
          <p:nvPr>
            <p:ph type="sldNum" sz="quarter" idx="12"/>
          </p:nvPr>
        </p:nvSpPr>
        <p:spPr>
          <a:xfrm>
            <a:off x="6512719" y="5963563"/>
            <a:ext cx="2133600" cy="314983"/>
          </a:xfrm>
        </p:spPr>
        <p:txBody>
          <a:bodyPr/>
          <a:lstStyle/>
          <a:p>
            <a:fld id="{4E8E823F-AC02-4BD2-A285-A1D88A2A7020}" type="slidenum">
              <a:rPr lang="en-US" altLang="en-US" smtClean="0"/>
              <a:pPr/>
              <a:t>18</a:t>
            </a:fld>
            <a:endParaRPr lang="en-US" altLang="en-US" dirty="0"/>
          </a:p>
        </p:txBody>
      </p:sp>
    </p:spTree>
    <p:extLst>
      <p:ext uri="{BB962C8B-B14F-4D97-AF65-F5344CB8AC3E}">
        <p14:creationId xmlns:p14="http://schemas.microsoft.com/office/powerpoint/2010/main" val="392151832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2-3. هلاکت و </a:t>
            </a:r>
            <a:r>
              <a:rPr lang="fa-IR" sz="3200" dirty="0" smtClean="0">
                <a:cs typeface="B Zar" panose="00000400000000000000" pitchFamily="2" charset="-78"/>
              </a:rPr>
              <a:t>جزا</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هلاکت و جزا در اثر انطباق با غیر </a:t>
            </a:r>
            <a:r>
              <a:rPr lang="fa-IR" sz="2400" dirty="0" smtClean="0">
                <a:cs typeface="B Zar" panose="00000400000000000000" pitchFamily="2" charset="-78"/>
              </a:rPr>
              <a:t>حق و </a:t>
            </a:r>
            <a:r>
              <a:rPr lang="fa-IR" sz="2400" dirty="0">
                <a:cs typeface="B Zar" panose="00000400000000000000" pitchFamily="2" charset="-78"/>
              </a:rPr>
              <a:t>برخورداری از کذب برای انسان محقق می‌شود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وضع تکوینی هلاکت به گونه‌ای است که هر کس به سمت باورها، صفات، افعال و اعمالی که او را از قرب الهی و هدایت انبیا دور کند به گمراهی و هلاکت کشیده می‌شود.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180</a:t>
            </a:fld>
            <a:endParaRPr lang="en-US" altLang="en-US" dirty="0"/>
          </a:p>
        </p:txBody>
      </p:sp>
    </p:spTree>
    <p:extLst>
      <p:ext uri="{BB962C8B-B14F-4D97-AF65-F5344CB8AC3E}">
        <p14:creationId xmlns:p14="http://schemas.microsoft.com/office/powerpoint/2010/main" val="205895941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4.جریان امر </a:t>
            </a:r>
            <a:r>
              <a:rPr lang="fa-IR" sz="3200" dirty="0" smtClean="0">
                <a:cs typeface="B Zar" panose="00000400000000000000" pitchFamily="2" charset="-78"/>
              </a:rPr>
              <a:t>خدا</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انسان به مشیت الهی توفیق یافته است تا دارای اراده و افعال اختیاری باشد. </a:t>
            </a:r>
            <a:endParaRPr lang="fa-IR" sz="2400" dirty="0" smtClean="0">
              <a:cs typeface="B Zar" panose="00000400000000000000" pitchFamily="2" charset="-78"/>
            </a:endParaRPr>
          </a:p>
          <a:p>
            <a:pPr algn="just" rtl="1"/>
            <a:r>
              <a:rPr lang="fa-IR" sz="2400" dirty="0" smtClean="0">
                <a:cs typeface="B Zar" panose="00000400000000000000" pitchFamily="2" charset="-78"/>
              </a:rPr>
              <a:t>اراده </a:t>
            </a:r>
            <a:r>
              <a:rPr lang="fa-IR" sz="2400" dirty="0">
                <a:cs typeface="B Zar" panose="00000400000000000000" pitchFamily="2" charset="-78"/>
              </a:rPr>
              <a:t>و افعال اختیاری در انسان مبتنی بر باورها و تعاریفی است که او برای خود در زندگی‌اش با سعی و تلاش به دست می‌آورد و البته می‌تواند باورها و تعاریفش را تغییر </a:t>
            </a:r>
            <a:r>
              <a:rPr lang="fa-IR" sz="2400" dirty="0" smtClean="0">
                <a:cs typeface="B Zar" panose="00000400000000000000" pitchFamily="2" charset="-78"/>
              </a:rPr>
              <a:t>دهد </a:t>
            </a:r>
            <a:r>
              <a:rPr lang="fa-IR" sz="2400" dirty="0">
                <a:cs typeface="B Zar" panose="00000400000000000000" pitchFamily="2" charset="-78"/>
              </a:rPr>
              <a:t>و بهبود بخشیده یا به باورهای و تعاریف موهوم رو آورد. </a:t>
            </a:r>
            <a:endParaRPr lang="fa-IR" sz="2400" dirty="0" smtClean="0">
              <a:cs typeface="B Zar" panose="00000400000000000000" pitchFamily="2" charset="-78"/>
            </a:endParaRPr>
          </a:p>
          <a:p>
            <a:pPr algn="just" rtl="1"/>
            <a:r>
              <a:rPr lang="fa-IR" sz="2400" dirty="0" smtClean="0">
                <a:cs typeface="B Zar" panose="00000400000000000000" pitchFamily="2" charset="-78"/>
              </a:rPr>
              <a:t>همه </a:t>
            </a:r>
            <a:r>
              <a:rPr lang="fa-IR" sz="2400" dirty="0">
                <a:cs typeface="B Zar" panose="00000400000000000000" pitchFamily="2" charset="-78"/>
              </a:rPr>
              <a:t>این افعال اختیاری تحت تأثیر امر خداوند قرار می‌گیرند. </a:t>
            </a:r>
            <a:endParaRPr lang="en-US" sz="2400" dirty="0">
              <a:cs typeface="B Zar" panose="00000400000000000000" pitchFamily="2" charset="-78"/>
            </a:endParaRPr>
          </a:p>
          <a:p>
            <a:pPr algn="just" rtl="1"/>
            <a:r>
              <a:rPr lang="fa-IR" sz="2400" dirty="0">
                <a:cs typeface="B Zar" panose="00000400000000000000" pitchFamily="2" charset="-78"/>
              </a:rPr>
              <a:t>بر اساس جریان امر خداوند در زندگی، انسان به داشتن باورها و تعاریف می‌انجامد صفات از یک سو و اعمال از سوی دیگر بروز می‌یابند.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181</a:t>
            </a:fld>
            <a:endParaRPr lang="en-US" altLang="en-US" dirty="0"/>
          </a:p>
        </p:txBody>
      </p:sp>
    </p:spTree>
    <p:extLst>
      <p:ext uri="{BB962C8B-B14F-4D97-AF65-F5344CB8AC3E}">
        <p14:creationId xmlns:p14="http://schemas.microsoft.com/office/powerpoint/2010/main" val="294274150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صفات وضعیت تثبیت شده فعل و اراده را می‌تواند رقم بزند </a:t>
            </a:r>
            <a:endParaRPr lang="fa-IR" sz="2400" dirty="0" smtClean="0">
              <a:cs typeface="B Zar" panose="00000400000000000000" pitchFamily="2" charset="-78"/>
            </a:endParaRPr>
          </a:p>
          <a:p>
            <a:pPr algn="just" rtl="1"/>
            <a:r>
              <a:rPr lang="fa-IR" sz="2400" dirty="0" smtClean="0">
                <a:cs typeface="B Zar" panose="00000400000000000000" pitchFamily="2" charset="-78"/>
              </a:rPr>
              <a:t>و </a:t>
            </a:r>
            <a:r>
              <a:rPr lang="fa-IR" sz="2400" dirty="0">
                <a:cs typeface="B Zar" panose="00000400000000000000" pitchFamily="2" charset="-78"/>
              </a:rPr>
              <a:t>عمل می‌تواند فعل را به ظهور رسانده و جریان آن را برای اثربخشی بیشتر به بیرون از نفس انتقال دهد.  </a:t>
            </a:r>
            <a:endParaRPr lang="en-US" sz="2400" dirty="0">
              <a:cs typeface="B Zar" panose="00000400000000000000" pitchFamily="2" charset="-78"/>
            </a:endParaRPr>
          </a:p>
          <a:p>
            <a:pPr algn="just" rtl="1"/>
            <a:r>
              <a:rPr lang="fa-IR" sz="2400" dirty="0">
                <a:cs typeface="B Zar" panose="00000400000000000000" pitchFamily="2" charset="-78"/>
              </a:rPr>
              <a:t>نوعا امرهای الهی در مکان‌هایی نقل شده است که انسان را مکلف به اعمال و داشتن صفات یا منع اعمال و صفات کرده باشد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به همین دلیل با مطالعه امرهای قرآن می‌توان چگونگی جریان یافتن امر خدا در زندگی انسان و هستی را مطالعه کرد. این امرها مربوط به اصلاح باورها، اعمال، حالات و صفات می‌شوند.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182</a:t>
            </a:fld>
            <a:endParaRPr lang="en-US" altLang="en-US" dirty="0"/>
          </a:p>
        </p:txBody>
      </p:sp>
    </p:spTree>
    <p:extLst>
      <p:ext uri="{BB962C8B-B14F-4D97-AF65-F5344CB8AC3E}">
        <p14:creationId xmlns:p14="http://schemas.microsoft.com/office/powerpoint/2010/main" val="124909180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1-4.باور</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باور  عبارتست از حقایق پذیرفته شده که مبنای زندگی فرد است</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این باورها که گاهی از آن به ایمان نیز تعبیر می‌شود همان تعاریف زندگی انسان است که مورد اتکا و اعتماد اوست.</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183</a:t>
            </a:fld>
            <a:endParaRPr lang="en-US" altLang="en-US" dirty="0"/>
          </a:p>
        </p:txBody>
      </p:sp>
    </p:spTree>
    <p:extLst>
      <p:ext uri="{BB962C8B-B14F-4D97-AF65-F5344CB8AC3E}">
        <p14:creationId xmlns:p14="http://schemas.microsoft.com/office/powerpoint/2010/main" val="121686517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2-4.صفت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smtClean="0">
                <a:cs typeface="B Zar" panose="00000400000000000000" pitchFamily="2" charset="-78"/>
              </a:rPr>
              <a:t>صفت وضعیت </a:t>
            </a:r>
            <a:r>
              <a:rPr lang="fa-IR" sz="2400" dirty="0">
                <a:cs typeface="B Zar" panose="00000400000000000000" pitchFamily="2" charset="-78"/>
              </a:rPr>
              <a:t>نسبتا پایدار یا پایداری از فعل و اراده فرد است که در اثر آن، در مواجهه با پدیده‌ها و رخدادها</a:t>
            </a:r>
            <a:r>
              <a:rPr lang="fa-IR" sz="2400" dirty="0" smtClean="0">
                <a:cs typeface="B Zar" panose="00000400000000000000" pitchFamily="2" charset="-78"/>
              </a:rPr>
              <a:t>، ‌اشخاص </a:t>
            </a:r>
            <a:r>
              <a:rPr lang="fa-IR" sz="2400" dirty="0">
                <a:cs typeface="B Zar" panose="00000400000000000000" pitchFamily="2" charset="-78"/>
              </a:rPr>
              <a:t>و اشیاء واکنش‌های تعریف شده معینی از خود بروز </a:t>
            </a:r>
            <a:r>
              <a:rPr lang="fa-IR" sz="2400" dirty="0" smtClean="0">
                <a:cs typeface="B Zar" panose="00000400000000000000" pitchFamily="2" charset="-78"/>
              </a:rPr>
              <a:t>می‌دهد.</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184</a:t>
            </a:fld>
            <a:endParaRPr lang="en-US" altLang="en-US" dirty="0"/>
          </a:p>
        </p:txBody>
      </p:sp>
    </p:spTree>
    <p:extLst>
      <p:ext uri="{BB962C8B-B14F-4D97-AF65-F5344CB8AC3E}">
        <p14:creationId xmlns:p14="http://schemas.microsoft.com/office/powerpoint/2010/main" val="284143253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3-4.حالات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منظور از حالات وضعیت‌هایی است که متناسب با شرایط به وجود می‌آید و با از بین رفت شرایط ان حالات نیز از بین می‌روند.   </a:t>
            </a:r>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185</a:t>
            </a:fld>
            <a:endParaRPr lang="en-US" altLang="en-US" dirty="0"/>
          </a:p>
        </p:txBody>
      </p:sp>
    </p:spTree>
    <p:extLst>
      <p:ext uri="{BB962C8B-B14F-4D97-AF65-F5344CB8AC3E}">
        <p14:creationId xmlns:p14="http://schemas.microsoft.com/office/powerpoint/2010/main" val="64801405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4-4.عمل</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به خروج فعل از فرد و سریان آن به خارج عمل گفته می‌شود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در این صورت هر عملی دارای  آثار مشخصی در بیرون از فرد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عمل </a:t>
            </a:r>
            <a:r>
              <a:rPr lang="fa-IR" sz="2400" dirty="0">
                <a:cs typeface="B Zar" panose="00000400000000000000" pitchFamily="2" charset="-78"/>
              </a:rPr>
              <a:t>مانند فرزند انسان است و می‌تواند در فرایندی تقویت و یا تضعیف شود و خود منشأ اعمال دیگر گردد و یا نابود گردد.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186</a:t>
            </a:fld>
            <a:endParaRPr lang="en-US" altLang="en-US" dirty="0"/>
          </a:p>
        </p:txBody>
      </p:sp>
    </p:spTree>
    <p:extLst>
      <p:ext uri="{BB962C8B-B14F-4D97-AF65-F5344CB8AC3E}">
        <p14:creationId xmlns:p14="http://schemas.microsoft.com/office/powerpoint/2010/main" val="26653579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5.آثار دائمی تحقق فعل تا امر در زندگی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هر  باور، حالت و صفتی که در انسان هویدا می‌شود  سبب پدیداری اعمال </a:t>
            </a:r>
            <a:r>
              <a:rPr lang="fa-IR" sz="2400" dirty="0" smtClean="0">
                <a:cs typeface="B Zar" panose="00000400000000000000" pitchFamily="2" charset="-78"/>
              </a:rPr>
              <a:t>می‌گردد.</a:t>
            </a:r>
          </a:p>
          <a:p>
            <a:pPr algn="just" rtl="1"/>
            <a:r>
              <a:rPr lang="fa-IR" sz="2400" dirty="0" smtClean="0">
                <a:cs typeface="B Zar" panose="00000400000000000000" pitchFamily="2" charset="-78"/>
              </a:rPr>
              <a:t>عمل </a:t>
            </a:r>
            <a:r>
              <a:rPr lang="fa-IR" sz="2400" dirty="0">
                <a:cs typeface="B Zar" panose="00000400000000000000" pitchFamily="2" charset="-78"/>
              </a:rPr>
              <a:t>در زندگی انسان در حکم قضای رانده شده برای فعل او و امضای آن قضا می‌باشد. </a:t>
            </a:r>
            <a:endParaRPr lang="fa-IR" sz="2400" dirty="0" smtClean="0">
              <a:cs typeface="B Zar" panose="00000400000000000000" pitchFamily="2" charset="-78"/>
            </a:endParaRPr>
          </a:p>
          <a:p>
            <a:pPr algn="just" rtl="1"/>
            <a:r>
              <a:rPr lang="fa-IR" sz="2400" dirty="0" smtClean="0">
                <a:cs typeface="B Zar" panose="00000400000000000000" pitchFamily="2" charset="-78"/>
              </a:rPr>
              <a:t>به </a:t>
            </a:r>
            <a:r>
              <a:rPr lang="fa-IR" sz="2400" dirty="0">
                <a:cs typeface="B Zar" panose="00000400000000000000" pitchFamily="2" charset="-78"/>
              </a:rPr>
              <a:t>همین دلیل در کتابی برای او ثبت می‌شود. البته این عمل می‌‌تواند در مدت زندگی فرد همچنان ثبت بماند یا محو گردد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عمل مادامی که در کتاب نفس انسان ثبت شده است دارای آثار یا تبعاتی متناسب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آثار </a:t>
            </a:r>
            <a:r>
              <a:rPr lang="fa-IR" sz="2400" dirty="0">
                <a:cs typeface="B Zar" panose="00000400000000000000" pitchFamily="2" charset="-78"/>
              </a:rPr>
              <a:t>تحقق فعل تا امر در زندگی را می‌توان در عمل‌های یادآوردی شده در قرآن مورد مطالعه قرار داد. </a:t>
            </a:r>
            <a:endParaRPr lang="fa-IR" sz="2400" dirty="0" smtClean="0">
              <a:cs typeface="B Zar" panose="00000400000000000000" pitchFamily="2" charset="-78"/>
            </a:endParaRPr>
          </a:p>
          <a:p>
            <a:pPr algn="just" rtl="1"/>
            <a:r>
              <a:rPr lang="fa-IR" sz="2400" dirty="0" smtClean="0">
                <a:cs typeface="B Zar" panose="00000400000000000000" pitchFamily="2" charset="-78"/>
              </a:rPr>
              <a:t>به </a:t>
            </a:r>
            <a:r>
              <a:rPr lang="fa-IR" sz="2400" dirty="0">
                <a:cs typeface="B Zar" panose="00000400000000000000" pitchFamily="2" charset="-78"/>
              </a:rPr>
              <a:t>هر حال هر عملی در آیات با باور، حالات و صفاتی مرتبط می‌شوند که عمل چه مثبت یا چه منفی به آنها دلالت دارد.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187</a:t>
            </a:fld>
            <a:endParaRPr lang="en-US" altLang="en-US" dirty="0"/>
          </a:p>
        </p:txBody>
      </p:sp>
    </p:spTree>
    <p:extLst>
      <p:ext uri="{BB962C8B-B14F-4D97-AF65-F5344CB8AC3E}">
        <p14:creationId xmlns:p14="http://schemas.microsoft.com/office/powerpoint/2010/main" val="403328525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1-5.عمل مستوجب رحمت یا </a:t>
            </a:r>
            <a:r>
              <a:rPr lang="fa-IR" sz="3200" dirty="0" smtClean="0">
                <a:cs typeface="B Zar" panose="00000400000000000000" pitchFamily="2" charset="-78"/>
              </a:rPr>
              <a:t>عذاب</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هر عملی از انسان که از منشأ علم و  ایمان به خداوند و دعای خالص از او خارج شده باشد مستوجب رحمت الهی شده،‌رحمت‌بخش و سعادت‌آفرین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هر </a:t>
            </a:r>
            <a:r>
              <a:rPr lang="fa-IR" sz="2400" dirty="0">
                <a:cs typeface="B Zar" panose="00000400000000000000" pitchFamily="2" charset="-78"/>
              </a:rPr>
              <a:t>عملی که غیر انی باشد از حق نصیبی ندارد و نمی‌تواند رحمت الهی را جلب کند از این رو مستوجب محرومیت می‌گردد. </a:t>
            </a:r>
            <a:endParaRPr lang="en-US" sz="2400" dirty="0">
              <a:cs typeface="B Zar" panose="00000400000000000000" pitchFamily="2" charset="-78"/>
            </a:endParaRPr>
          </a:p>
          <a:p>
            <a:pPr algn="just" rtl="1"/>
            <a:r>
              <a:rPr lang="fa-IR" sz="2400" dirty="0">
                <a:cs typeface="B Zar" panose="00000400000000000000" pitchFamily="2" charset="-78"/>
              </a:rPr>
              <a:t>به عبارت دیگر هر عملی صالحی بر اساس قانون هدایت الهی رخ داده مشمول وعده‌ای از وعده‌های خداست و سیر هدایتی خاصی را برای فرد رقم می‌زند و متقابلا هر عمل غیرصالحی بر اساس قانون ضلالت خداوند رخ داده و مشمول وعید‌های خداوند قرار می‌گیرد و سرنوشت انسان را به سمت تباهی سوق می‌دهد.</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188</a:t>
            </a:fld>
            <a:endParaRPr lang="en-US" altLang="en-US" dirty="0"/>
          </a:p>
        </p:txBody>
      </p:sp>
    </p:spTree>
    <p:extLst>
      <p:ext uri="{BB962C8B-B14F-4D97-AF65-F5344CB8AC3E}">
        <p14:creationId xmlns:p14="http://schemas.microsoft.com/office/powerpoint/2010/main" val="96548684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2-5.عمل </a:t>
            </a:r>
            <a:r>
              <a:rPr lang="fa-IR" sz="3200" dirty="0">
                <a:cs typeface="B Zar" panose="00000400000000000000" pitchFamily="2" charset="-78"/>
              </a:rPr>
              <a:t>مشمول </a:t>
            </a:r>
            <a:r>
              <a:rPr lang="fa-IR" sz="3200" dirty="0" smtClean="0">
                <a:cs typeface="B Zar" panose="00000400000000000000" pitchFamily="2" charset="-78"/>
              </a:rPr>
              <a:t>جزا</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خداوند بر اساس فعل،‌ شاء و اراده خود برای هر عملی از اعمال انسان نهایتی قرار داده </a:t>
            </a:r>
            <a:r>
              <a:rPr lang="fa-IR" sz="2400" dirty="0" smtClean="0">
                <a:cs typeface="B Zar" panose="00000400000000000000" pitchFamily="2" charset="-78"/>
              </a:rPr>
              <a:t>است.</a:t>
            </a:r>
          </a:p>
          <a:p>
            <a:pPr algn="just" rtl="1"/>
            <a:r>
              <a:rPr lang="fa-IR" sz="2400" dirty="0" smtClean="0">
                <a:cs typeface="B Zar" panose="00000400000000000000" pitchFamily="2" charset="-78"/>
              </a:rPr>
              <a:t> </a:t>
            </a:r>
            <a:r>
              <a:rPr lang="fa-IR" sz="2400" dirty="0">
                <a:cs typeface="B Zar" panose="00000400000000000000" pitchFamily="2" charset="-78"/>
              </a:rPr>
              <a:t>اگر عمل بر اساس قواعد هدایت باشد جزا به صورت پاداش آن هم به صورت دائمی خواهد بود. زیرا جزا پس از تعلق به عمل به عامل آن و به فعل تعلق می‌گیرد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همچنین اگر عمل بر اساس قواعد ضلالت باشد جزا به صورت عقاب آن هم به صورت دائمی خواهد بود زیرا جزا پس از تعلق به عامل آن به فعل تعلق می‌گیرد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و این موضوع را می‌توان یکی از بالاترین انذارها و بشارت‌های خداوند به حساب آورد.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189</a:t>
            </a:fld>
            <a:endParaRPr lang="en-US" altLang="en-US" dirty="0"/>
          </a:p>
        </p:txBody>
      </p:sp>
    </p:spTree>
    <p:extLst>
      <p:ext uri="{BB962C8B-B14F-4D97-AF65-F5344CB8AC3E}">
        <p14:creationId xmlns:p14="http://schemas.microsoft.com/office/powerpoint/2010/main" val="3838031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2800" dirty="0" smtClean="0">
                <a:cs typeface="B Zar" panose="00000400000000000000" pitchFamily="2" charset="-78"/>
              </a:rPr>
              <a:t>برخی از مهم‌ترین نکات از آیات فعل در خصوص انسان</a:t>
            </a:r>
            <a:endParaRPr lang="en-US" sz="2800" dirty="0"/>
          </a:p>
        </p:txBody>
      </p:sp>
      <p:sp>
        <p:nvSpPr>
          <p:cNvPr id="3" name="Content Placeholder 2"/>
          <p:cNvSpPr>
            <a:spLocks noGrp="1"/>
          </p:cNvSpPr>
          <p:nvPr>
            <p:ph idx="1"/>
          </p:nvPr>
        </p:nvSpPr>
        <p:spPr/>
        <p:txBody>
          <a:bodyPr/>
          <a:lstStyle/>
          <a:p>
            <a:pPr lvl="0" algn="r" rtl="1"/>
            <a:r>
              <a:rPr lang="ar-SA" sz="2000" dirty="0" smtClean="0">
                <a:cs typeface="B Zar" panose="00000400000000000000" pitchFamily="2" charset="-78"/>
              </a:rPr>
              <a:t>فعل </a:t>
            </a:r>
            <a:r>
              <a:rPr lang="ar-SA" sz="2000" dirty="0">
                <a:cs typeface="B Zar" panose="00000400000000000000" pitchFamily="2" charset="-78"/>
              </a:rPr>
              <a:t>انسان در تسلط علم و قدرت خداوند است و هیچ فعلی نمی‌تواند از علم و قدرت او خارج باشد. </a:t>
            </a:r>
            <a:endParaRPr lang="en-US" sz="2000" dirty="0">
              <a:cs typeface="B Zar" panose="00000400000000000000" pitchFamily="2" charset="-78"/>
            </a:endParaRPr>
          </a:p>
          <a:p>
            <a:pPr lvl="0" algn="r" rtl="1"/>
            <a:r>
              <a:rPr lang="ar-SA" sz="2000" dirty="0">
                <a:cs typeface="B Zar" panose="00000400000000000000" pitchFamily="2" charset="-78"/>
              </a:rPr>
              <a:t>یکی از مهم‌ترین تمایزهای انسان با موجودات در استطاعت او در برخورداری از افعال مطلوب و نامطلوب است. </a:t>
            </a:r>
            <a:endParaRPr lang="en-US" sz="2000" dirty="0">
              <a:cs typeface="B Zar" panose="00000400000000000000" pitchFamily="2" charset="-78"/>
            </a:endParaRPr>
          </a:p>
          <a:p>
            <a:pPr lvl="0" algn="r" rtl="1"/>
            <a:r>
              <a:rPr lang="ar-SA" sz="2000" dirty="0">
                <a:cs typeface="B Zar" panose="00000400000000000000" pitchFamily="2" charset="-78"/>
              </a:rPr>
              <a:t>جزا و پاداش به فعل تعلق می‌گیرد.</a:t>
            </a:r>
            <a:endParaRPr lang="en-US" sz="2000" dirty="0">
              <a:cs typeface="B Zar" panose="00000400000000000000" pitchFamily="2" charset="-78"/>
            </a:endParaRPr>
          </a:p>
          <a:p>
            <a:pPr lvl="0" algn="r" rtl="1"/>
            <a:r>
              <a:rPr lang="ar-SA" sz="2000" dirty="0">
                <a:cs typeface="B Zar" panose="00000400000000000000" pitchFamily="2" charset="-78"/>
              </a:rPr>
              <a:t>عمل و قول از فعل متمایز است و مراحل بعد از فعل قرار دارد. عمل به عنوان عینیت‌بخش فعل و قول به عنوان آشکارساز فعل می‌باشد.</a:t>
            </a:r>
            <a:endParaRPr lang="en-US" sz="2000" dirty="0">
              <a:cs typeface="B Zar" panose="00000400000000000000" pitchFamily="2" charset="-78"/>
            </a:endParaRPr>
          </a:p>
          <a:p>
            <a:pPr lvl="0" algn="r" rtl="1"/>
            <a:r>
              <a:rPr lang="ar-SA" sz="2000" dirty="0">
                <a:cs typeface="B Zar" panose="00000400000000000000" pitchFamily="2" charset="-78"/>
              </a:rPr>
              <a:t>امر و نهی به عنوان ایجادکننده فعل‌اند این امر و نهی می‌تواند از ناحیه غیر خدا به انسان القا شود و در این صورت است که انسان دچار اغوا و انحراف می‌گردد.</a:t>
            </a:r>
            <a:endParaRPr lang="en-US" sz="2000" dirty="0">
              <a:cs typeface="B Zar" panose="00000400000000000000" pitchFamily="2" charset="-78"/>
            </a:endParaRPr>
          </a:p>
          <a:p>
            <a:pPr lvl="0" algn="r" rtl="1"/>
            <a:r>
              <a:rPr lang="ar-SA" sz="2000" dirty="0">
                <a:cs typeface="B Zar" panose="00000400000000000000" pitchFamily="2" charset="-78"/>
              </a:rPr>
              <a:t>خداوند قوانین فعل انسان را در قرآن تبیین کرده است که بر اساس انسان بتواند افعالی مورد رضایت خداوند داشته باشد. </a:t>
            </a:r>
            <a:endParaRPr lang="en-US" sz="2000" dirty="0">
              <a:cs typeface="B Zar" panose="00000400000000000000" pitchFamily="2" charset="-78"/>
            </a:endParaRPr>
          </a:p>
          <a:p>
            <a:pPr lvl="0" algn="r" rtl="1"/>
            <a:r>
              <a:rPr lang="ar-SA" sz="2000" dirty="0">
                <a:cs typeface="B Zar" panose="00000400000000000000" pitchFamily="2" charset="-78"/>
              </a:rPr>
              <a:t>باورها و اعتقادات به عنوان زمینه‌ساز فعل و مقدمه آن هستند. </a:t>
            </a:r>
            <a:endParaRPr lang="en-US" sz="2000" dirty="0">
              <a:cs typeface="B Zar" panose="00000400000000000000" pitchFamily="2" charset="-78"/>
            </a:endParaRPr>
          </a:p>
          <a:p>
            <a:pPr algn="r"/>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a:t>
            </a:fld>
            <a:endParaRPr lang="en-US" altLang="en-US" dirty="0"/>
          </a:p>
        </p:txBody>
      </p:sp>
    </p:spTree>
    <p:extLst>
      <p:ext uri="{BB962C8B-B14F-4D97-AF65-F5344CB8AC3E}">
        <p14:creationId xmlns:p14="http://schemas.microsoft.com/office/powerpoint/2010/main" val="277473365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190</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4562475" y="3419475"/>
            <a:ext cx="19050" cy="19050"/>
          </a:xfrm>
          <a:prstGeom prst="rect">
            <a:avLst/>
          </a:prstGeom>
        </p:spPr>
      </p:pic>
      <p:pic>
        <p:nvPicPr>
          <p:cNvPr id="7" name="Picture 6"/>
          <p:cNvPicPr>
            <a:picLocks noChangeAspect="1"/>
          </p:cNvPicPr>
          <p:nvPr/>
        </p:nvPicPr>
        <p:blipFill>
          <a:blip r:embed="rId3"/>
          <a:stretch>
            <a:fillRect/>
          </a:stretch>
        </p:blipFill>
        <p:spPr>
          <a:xfrm>
            <a:off x="1519629" y="1543050"/>
            <a:ext cx="6123791" cy="4819650"/>
          </a:xfrm>
          <a:prstGeom prst="rect">
            <a:avLst/>
          </a:prstGeom>
        </p:spPr>
      </p:pic>
    </p:spTree>
    <p:extLst>
      <p:ext uri="{BB962C8B-B14F-4D97-AF65-F5344CB8AC3E}">
        <p14:creationId xmlns:p14="http://schemas.microsoft.com/office/powerpoint/2010/main" val="107705988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6.جلوه‌های تحقق فعل در ساختار انسان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بر اساس آنچه در فصول قبل گذشت جلوه‌ها فعل در ساختار انسان را می‌توان به شکل زیر تبیین کرد:</a:t>
            </a:r>
            <a:endParaRPr lang="en-US" sz="2400" dirty="0">
              <a:cs typeface="B Zar" panose="00000400000000000000" pitchFamily="2" charset="-78"/>
            </a:endParaRPr>
          </a:p>
          <a:p>
            <a:pPr algn="just" rtl="1"/>
            <a:r>
              <a:rPr lang="fa-IR" sz="2400" dirty="0">
                <a:cs typeface="B Zar" panose="00000400000000000000" pitchFamily="2" charset="-78"/>
              </a:rPr>
              <a:t>آنچه در نمودار قبل ترسیم شده است مربوط اراده خدا به ویژه اراده خدا مربوط به زندگی انسان است. ولی آنچه در این نمودار تبیین شده مربوط به فعل انسان در رابطه با خود و دیگران و خدای خود است.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191</a:t>
            </a:fld>
            <a:endParaRPr lang="en-US" altLang="en-US" dirty="0"/>
          </a:p>
        </p:txBody>
      </p:sp>
    </p:spTree>
    <p:extLst>
      <p:ext uri="{BB962C8B-B14F-4D97-AF65-F5344CB8AC3E}">
        <p14:creationId xmlns:p14="http://schemas.microsoft.com/office/powerpoint/2010/main" val="110241447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192</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762000" y="37590"/>
            <a:ext cx="7696200" cy="6647491"/>
          </a:xfrm>
          <a:prstGeom prst="rect">
            <a:avLst/>
          </a:prstGeom>
        </p:spPr>
      </p:pic>
    </p:spTree>
    <p:extLst>
      <p:ext uri="{BB962C8B-B14F-4D97-AF65-F5344CB8AC3E}">
        <p14:creationId xmlns:p14="http://schemas.microsoft.com/office/powerpoint/2010/main" val="381663926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193</a:t>
            </a:fld>
            <a:endParaRPr lang="en-US" altLang="en-US" dirty="0"/>
          </a:p>
        </p:txBody>
      </p:sp>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137" y="76200"/>
            <a:ext cx="4833553" cy="1158922"/>
          </a:xfrm>
          <a:prstGeom prst="rect">
            <a:avLst/>
          </a:prstGeom>
        </p:spPr>
      </p:pic>
    </p:spTree>
    <p:extLst>
      <p:ext uri="{BB962C8B-B14F-4D97-AF65-F5344CB8AC3E}">
        <p14:creationId xmlns:p14="http://schemas.microsoft.com/office/powerpoint/2010/main" val="14748250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مخلوقات همگی مظهر فعل خدا هستند زیرا مخلوق خداهستند و خداوند خالق آنها.</a:t>
            </a:r>
            <a:endParaRPr lang="en-US" sz="2400" dirty="0">
              <a:cs typeface="B Zar" panose="00000400000000000000" pitchFamily="2" charset="-78"/>
            </a:endParaRPr>
          </a:p>
          <a:p>
            <a:pPr algn="just" rtl="1"/>
            <a:r>
              <a:rPr lang="fa-IR" sz="2400" dirty="0">
                <a:cs typeface="B Zar" panose="00000400000000000000" pitchFamily="2" charset="-78"/>
              </a:rPr>
              <a:t>آنها همگی مملوک خداوند هستند و خداوند مالک آنها.</a:t>
            </a:r>
            <a:endParaRPr lang="en-US" sz="2400" dirty="0">
              <a:cs typeface="B Zar" panose="00000400000000000000" pitchFamily="2" charset="-78"/>
            </a:endParaRPr>
          </a:p>
          <a:p>
            <a:pPr algn="just" rtl="1"/>
            <a:r>
              <a:rPr lang="fa-IR" sz="2400" dirty="0">
                <a:cs typeface="B Zar" panose="00000400000000000000" pitchFamily="2" charset="-78"/>
              </a:rPr>
              <a:t>در مناجات زیر به برخی از ویژگی‌های بندگان که نشان‌دهنده فعلی از افعال پروردگار است دلالت داده شده است:</a:t>
            </a:r>
            <a:endParaRPr lang="en-US" sz="2400" dirty="0">
              <a:cs typeface="B Zar" panose="00000400000000000000" pitchFamily="2" charset="-78"/>
            </a:endParaRPr>
          </a:p>
          <a:p>
            <a:pPr algn="just" rtl="1"/>
            <a:r>
              <a:rPr lang="fa-IR" sz="2400" dirty="0">
                <a:cs typeface="B Zar" panose="00000400000000000000" pitchFamily="2" charset="-78"/>
              </a:rPr>
              <a:t>مَوْلاَيَ يَا مَوْلاَيَ أَنْتَ الْمَوْلَى وَ أَنَا الْعَبْدُ وَ هَلْ يَرْحَمُ الْعَبْدَ إِلاَّ الْمَوْلَى</a:t>
            </a:r>
            <a:r>
              <a:rPr lang="fa-IR" sz="2400" dirty="0" smtClean="0">
                <a:cs typeface="B Zar" panose="00000400000000000000" pitchFamily="2" charset="-78"/>
              </a:rPr>
              <a:t>‏ ....</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194</a:t>
            </a:fld>
            <a:endParaRPr lang="en-US" altLang="en-US" dirty="0"/>
          </a:p>
        </p:txBody>
      </p:sp>
    </p:spTree>
    <p:extLst>
      <p:ext uri="{BB962C8B-B14F-4D97-AF65-F5344CB8AC3E}">
        <p14:creationId xmlns:p14="http://schemas.microsoft.com/office/powerpoint/2010/main" val="243814413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Zar" panose="00000400000000000000" pitchFamily="2" charset="-78"/>
              </a:rPr>
              <a:t>توجه به وجوه مختلف </a:t>
            </a:r>
            <a:r>
              <a:rPr lang="fa-IR" dirty="0" smtClean="0">
                <a:cs typeface="B Zar" panose="00000400000000000000" pitchFamily="2" charset="-78"/>
              </a:rPr>
              <a:t>نیازها</a:t>
            </a:r>
            <a:endParaRPr lang="en-US"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توجه به وجوه مختلف نیازهای خود می‌تواند ما را به افعال خود واقف سازد زیرا متناسب با هر نیازی فعلی از افعال خدا وجود دارد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در واقع ما از شناخت نیاز به ویژگی برطرف‌کننده نیاز  پی‌ می‌بریم و او را از داشتن آن نیاز تنزیه می‌دانیم. </a:t>
            </a:r>
            <a:endParaRPr lang="fa-IR" sz="2400" dirty="0" smtClean="0">
              <a:cs typeface="B Zar" panose="00000400000000000000" pitchFamily="2" charset="-78"/>
            </a:endParaRPr>
          </a:p>
          <a:p>
            <a:pPr algn="just" rtl="1"/>
            <a:r>
              <a:rPr lang="fa-IR" sz="2400" dirty="0" smtClean="0">
                <a:cs typeface="B Zar" panose="00000400000000000000" pitchFamily="2" charset="-78"/>
              </a:rPr>
              <a:t>بنابراین </a:t>
            </a:r>
            <a:r>
              <a:rPr lang="fa-IR" sz="2400" dirty="0">
                <a:cs typeface="B Zar" panose="00000400000000000000" pitchFamily="2" charset="-78"/>
              </a:rPr>
              <a:t>انسان هر قدر به قرب الهی بیشتر برسد به نیازهای بیشتری از خود پی برده دعا در او فعال‌تر می‌شود و به همین نسبت تجلی افعال بیشتر از خدا می‌شود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به همین دلیل است که انسان کامل جامع کسی است که فقر خود در برابر خدا را کشف کرده و هر روز به این فقر بیشتر واقف می‌شود و بر اساس نیازی که یافته است دعا‌ در او فعال گردیده و اراده خود را متناسب با آن دعا قرار داده رحمتی که به واسطه نیاز و برطرف شدن آن در خود جاری می‌شود را به دیگران انتقال می‌دهد.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195</a:t>
            </a:fld>
            <a:endParaRPr lang="en-US" altLang="en-US" dirty="0"/>
          </a:p>
        </p:txBody>
      </p:sp>
    </p:spTree>
    <p:extLst>
      <p:ext uri="{BB962C8B-B14F-4D97-AF65-F5344CB8AC3E}">
        <p14:creationId xmlns:p14="http://schemas.microsoft.com/office/powerpoint/2010/main" val="133970620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تامّ بودن اهل بیت علیهم السلام به عنوان فعل الله</a:t>
            </a:r>
            <a:endParaRPr lang="en-US" sz="3200"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در </a:t>
            </a:r>
            <a:r>
              <a:rPr lang="fa-IR" sz="2400" dirty="0" smtClean="0">
                <a:cs typeface="B Zar" panose="00000400000000000000" pitchFamily="2" charset="-78"/>
              </a:rPr>
              <a:t>این دعا دلیل </a:t>
            </a:r>
            <a:r>
              <a:rPr lang="fa-IR" sz="2400" dirty="0">
                <a:cs typeface="B Zar" panose="00000400000000000000" pitchFamily="2" charset="-78"/>
              </a:rPr>
              <a:t>تامّ بودن اهل بیت علیهم </a:t>
            </a:r>
            <a:r>
              <a:rPr lang="fa-IR" sz="2400" dirty="0" smtClean="0">
                <a:cs typeface="B Zar" panose="00000400000000000000" pitchFamily="2" charset="-78"/>
              </a:rPr>
              <a:t>السلام </a:t>
            </a:r>
            <a:r>
              <a:rPr lang="fa-IR" sz="2400" dirty="0">
                <a:cs typeface="B Zar" panose="00000400000000000000" pitchFamily="2" charset="-78"/>
              </a:rPr>
              <a:t>به عنوان فعل الله بیان شده است</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توجه به کلماتی که در دعا به کار رفته و تطبیق آن با فصول قبل می‌تواند دستاوردهای بسیاری داشته باشد و ما را به شکل ویژه و منحصر به فردی با اهل بیت علیهم السلام متصل نماید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بر اساس تحلیل این واژگان و ارتباط آنها با واژگان فعل خدا می‌توان فعل الله تامّ بودن ایشان را به خوبی متوجه شد و از آن به راحتی و سهولت بهره‌مند گردید</a:t>
            </a:r>
            <a:r>
              <a:rPr lang="fa-IR" sz="2400" dirty="0" smtClean="0">
                <a:cs typeface="B Zar" panose="00000400000000000000" pitchFamily="2" charset="-78"/>
              </a:rPr>
              <a:t>.</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196</a:t>
            </a:fld>
            <a:endParaRPr lang="en-US" altLang="en-US" dirty="0"/>
          </a:p>
        </p:txBody>
      </p:sp>
    </p:spTree>
    <p:extLst>
      <p:ext uri="{BB962C8B-B14F-4D97-AF65-F5344CB8AC3E}">
        <p14:creationId xmlns:p14="http://schemas.microsoft.com/office/powerpoint/2010/main" val="259696053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برخی از نکاتی که در رابطه با این دعا می‌توان به دست آورد به شرح زیر است:</a:t>
            </a:r>
            <a:endParaRPr lang="en-US" sz="2400" dirty="0">
              <a:cs typeface="B Zar" panose="00000400000000000000" pitchFamily="2" charset="-78"/>
            </a:endParaRPr>
          </a:p>
          <a:p>
            <a:pPr marL="514350" lvl="0" indent="-514350" algn="just" rtl="1">
              <a:buFont typeface="+mj-lt"/>
              <a:buAutoNum type="arabicParenR"/>
            </a:pPr>
            <a:r>
              <a:rPr lang="fa-IR" sz="2400" dirty="0">
                <a:cs typeface="B Zar" panose="00000400000000000000" pitchFamily="2" charset="-78"/>
              </a:rPr>
              <a:t>بالاترین وصف برای انسان کامل بنده تامّ خداوند بودن است. </a:t>
            </a:r>
            <a:endParaRPr lang="en-US" sz="2400" dirty="0">
              <a:cs typeface="B Zar" panose="00000400000000000000" pitchFamily="2" charset="-78"/>
            </a:endParaRPr>
          </a:p>
          <a:p>
            <a:pPr marL="514350" lvl="0" indent="-514350" algn="just" rtl="1">
              <a:buFont typeface="+mj-lt"/>
              <a:buAutoNum type="arabicParenR"/>
            </a:pPr>
            <a:r>
              <a:rPr lang="fa-IR" sz="2400" dirty="0">
                <a:cs typeface="B Zar" panose="00000400000000000000" pitchFamily="2" charset="-78"/>
              </a:rPr>
              <a:t>بالاترین وصف برای بنده تامّ خدا بودن بالا بودن ظرفیت دعایی اوست. </a:t>
            </a:r>
            <a:endParaRPr lang="en-US" sz="2400" dirty="0">
              <a:cs typeface="B Zar" panose="00000400000000000000" pitchFamily="2" charset="-78"/>
            </a:endParaRPr>
          </a:p>
          <a:p>
            <a:pPr marL="514350" lvl="0" indent="-514350" algn="just" rtl="1">
              <a:buFont typeface="+mj-lt"/>
              <a:buAutoNum type="arabicParenR"/>
            </a:pPr>
            <a:r>
              <a:rPr lang="fa-IR" sz="2400" dirty="0">
                <a:cs typeface="B Zar" panose="00000400000000000000" pitchFamily="2" charset="-78"/>
              </a:rPr>
              <a:t>بالاترین وصف برای بالا بودن ظرفیت دعایی بودن فقری است که او نسبت به خداوند احساس می‌کند و با تمام معانی‌ای که می‌داند و می‌شناسد خدا را می‌خواند. </a:t>
            </a:r>
            <a:endParaRPr lang="en-US" sz="2400" dirty="0">
              <a:cs typeface="B Zar" panose="00000400000000000000" pitchFamily="2" charset="-78"/>
            </a:endParaRPr>
          </a:p>
          <a:p>
            <a:pPr marL="514350" indent="-514350" algn="just" rtl="1">
              <a:buFont typeface="+mj-lt"/>
              <a:buAutoNum type="arabicParenR"/>
            </a:pPr>
            <a:r>
              <a:rPr lang="fa-IR" sz="2400" dirty="0">
                <a:cs typeface="B Zar" panose="00000400000000000000" pitchFamily="2" charset="-78"/>
              </a:rPr>
              <a:t>بالاترین توانی که چنین بنده‌ای دارد نشان‌دادن امر، قدرت و عظمت خداوند </a:t>
            </a:r>
            <a:r>
              <a:rPr lang="fa-IR" sz="2400" dirty="0" smtClean="0">
                <a:cs typeface="B Zar" panose="00000400000000000000" pitchFamily="2" charset="-78"/>
              </a:rPr>
              <a:t>است.</a:t>
            </a:r>
          </a:p>
          <a:p>
            <a:pPr marL="457200" lvl="0" indent="-457200" algn="just" rtl="1">
              <a:buFont typeface="+mj-lt"/>
              <a:buAutoNum type="arabicParenR"/>
            </a:pPr>
            <a:r>
              <a:rPr lang="fa-IR" sz="2400" dirty="0">
                <a:cs typeface="B Zar" panose="00000400000000000000" pitchFamily="2" charset="-78"/>
              </a:rPr>
              <a:t>بالاترین جلوه‌ای که در بیان امر و قدرت و عظمت دارد در تبیین کلمات الهی است.</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بالاترین ذخیره  و معدن کلماتی که چنین بنده‌ای در بر دارد مربوط به توحید و بیان وحدانیت خدا و تبیین مشیت ربوبی است.</a:t>
            </a:r>
            <a:endParaRPr lang="en-US" sz="2400" dirty="0">
              <a:cs typeface="B Zar" panose="00000400000000000000" pitchFamily="2" charset="-78"/>
            </a:endParaRPr>
          </a:p>
          <a:p>
            <a:pPr marL="514350" indent="-514350" algn="just" rtl="1">
              <a:buFont typeface="+mj-lt"/>
              <a:buAutoNum type="arabicParenR"/>
            </a:pPr>
            <a:endParaRPr lang="en-US" sz="2400" dirty="0">
              <a:cs typeface="B Zar" panose="00000400000000000000" pitchFamily="2" charset="-78"/>
            </a:endParaRPr>
          </a:p>
          <a:p>
            <a:endParaRPr lang="en-US" sz="2400"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197</a:t>
            </a:fld>
            <a:endParaRPr lang="en-US" altLang="en-US" dirty="0"/>
          </a:p>
        </p:txBody>
      </p:sp>
    </p:spTree>
    <p:extLst>
      <p:ext uri="{BB962C8B-B14F-4D97-AF65-F5344CB8AC3E}">
        <p14:creationId xmlns:p14="http://schemas.microsoft.com/office/powerpoint/2010/main" val="85807466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5300" y="1577181"/>
            <a:ext cx="8229600" cy="4495800"/>
          </a:xfrm>
        </p:spPr>
        <p:txBody>
          <a:bodyPr/>
          <a:lstStyle/>
          <a:p>
            <a:pPr marL="457200" lvl="0" indent="-457200" algn="just" rtl="1">
              <a:buFont typeface="+mj-lt"/>
              <a:buAutoNum type="arabicParenR"/>
            </a:pPr>
            <a:r>
              <a:rPr lang="fa-IR" sz="2200" dirty="0" smtClean="0">
                <a:cs typeface="B Zar" panose="00000400000000000000" pitchFamily="2" charset="-78"/>
              </a:rPr>
              <a:t>تبیین </a:t>
            </a:r>
            <a:r>
              <a:rPr lang="fa-IR" sz="2200" dirty="0">
                <a:cs typeface="B Zar" panose="00000400000000000000" pitchFamily="2" charset="-78"/>
              </a:rPr>
              <a:t>ایشان از فعل خدا با تمام وجودشان اتفاق می‌افتد و توان تبیین همه صفات فعل خداوند را یافته‌اند.</a:t>
            </a:r>
            <a:endParaRPr lang="en-US" sz="2200" dirty="0">
              <a:cs typeface="B Zar" panose="00000400000000000000" pitchFamily="2" charset="-78"/>
            </a:endParaRPr>
          </a:p>
          <a:p>
            <a:pPr marL="457200" lvl="0" indent="-457200" algn="just" rtl="1">
              <a:buFont typeface="+mj-lt"/>
              <a:buAutoNum type="arabicParenR"/>
            </a:pPr>
            <a:r>
              <a:rPr lang="fa-IR" sz="2200" dirty="0">
                <a:cs typeface="B Zar" panose="00000400000000000000" pitchFamily="2" charset="-78"/>
              </a:rPr>
              <a:t>به واسطه روشنگری که برای فعل خدا دارند تمام شئون حمایت دین خدا را دارا هستند.</a:t>
            </a:r>
            <a:endParaRPr lang="en-US" sz="2200" dirty="0">
              <a:cs typeface="B Zar" panose="00000400000000000000" pitchFamily="2" charset="-78"/>
            </a:endParaRPr>
          </a:p>
          <a:p>
            <a:pPr marL="457200" lvl="0" indent="-457200" algn="just" rtl="1">
              <a:buFont typeface="+mj-lt"/>
              <a:buAutoNum type="arabicParenR"/>
            </a:pPr>
            <a:r>
              <a:rPr lang="fa-IR" sz="2200" dirty="0">
                <a:cs typeface="B Zar" panose="00000400000000000000" pitchFamily="2" charset="-78"/>
              </a:rPr>
              <a:t>به واسطه دین خدا رحمت او جاری می‌شود پس ایشان به عنوان جاری‌کننده رحمت او هستند.</a:t>
            </a:r>
            <a:endParaRPr lang="en-US" sz="2200" dirty="0">
              <a:cs typeface="B Zar" panose="00000400000000000000" pitchFamily="2" charset="-78"/>
            </a:endParaRPr>
          </a:p>
          <a:p>
            <a:pPr marL="457200" lvl="0" indent="-457200" algn="just" rtl="1">
              <a:buFont typeface="+mj-lt"/>
              <a:buAutoNum type="arabicParenR"/>
            </a:pPr>
            <a:r>
              <a:rPr lang="fa-IR" sz="2200" dirty="0">
                <a:cs typeface="B Zar" panose="00000400000000000000" pitchFamily="2" charset="-78"/>
              </a:rPr>
              <a:t>فعلی که از ایشان در روشنگری توحید سر می‌زند جلوه‌ای از نورانیت خداست.</a:t>
            </a:r>
            <a:endParaRPr lang="en-US" sz="2200" dirty="0">
              <a:cs typeface="B Zar" panose="00000400000000000000" pitchFamily="2" charset="-78"/>
            </a:endParaRPr>
          </a:p>
          <a:p>
            <a:pPr marL="457200" lvl="0" indent="-457200" algn="just" rtl="1">
              <a:buFont typeface="+mj-lt"/>
              <a:buAutoNum type="arabicParenR"/>
            </a:pPr>
            <a:r>
              <a:rPr lang="fa-IR" sz="2200" dirty="0">
                <a:cs typeface="B Zar" panose="00000400000000000000" pitchFamily="2" charset="-78"/>
              </a:rPr>
              <a:t>صفات یاد شده از صفات ربوبی مثل شاهد،‌عالم و ...در اثر توجه ایشان به خداوند برای انسان معنا پیدا کرده است. در این صورت ایشان نمایان‌کننده توحید ربوبی هستند.</a:t>
            </a:r>
            <a:endParaRPr lang="en-US" sz="2200" dirty="0">
              <a:cs typeface="B Zar" panose="00000400000000000000" pitchFamily="2" charset="-78"/>
            </a:endParaRPr>
          </a:p>
          <a:p>
            <a:pPr marL="457200" lvl="0" indent="-457200" algn="just" rtl="1">
              <a:buFont typeface="+mj-lt"/>
              <a:buAutoNum type="arabicParenR"/>
            </a:pPr>
            <a:r>
              <a:rPr lang="fa-IR" sz="2200" dirty="0">
                <a:cs typeface="B Zar" panose="00000400000000000000" pitchFamily="2" charset="-78"/>
              </a:rPr>
              <a:t>دعاهایی که در این دعا از خداوند خواسته شده همگی دعاهایی هستند که در جهت‌گیری کلی زندگی انسان مؤثر است و موجب انعکاس نورانیت و خیر و رحمت بیکران خدا از فرد می‌گردد. طبیعی است این دعاها برای انسان کامل جامع اجابت شده است و خود مظهر تامّ اجابت این دعاهاست.  </a:t>
            </a:r>
            <a:endParaRPr lang="en-US" sz="2200" dirty="0">
              <a:cs typeface="B Zar" panose="00000400000000000000" pitchFamily="2" charset="-78"/>
            </a:endParaRPr>
          </a:p>
          <a:p>
            <a:pPr algn="just"/>
            <a:endParaRPr lang="en-US" sz="22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198</a:t>
            </a:fld>
            <a:endParaRPr lang="en-US" altLang="en-US" dirty="0"/>
          </a:p>
        </p:txBody>
      </p:sp>
    </p:spTree>
    <p:extLst>
      <p:ext uri="{BB962C8B-B14F-4D97-AF65-F5344CB8AC3E}">
        <p14:creationId xmlns:p14="http://schemas.microsoft.com/office/powerpoint/2010/main" val="245101896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199</a:t>
            </a:fld>
            <a:endParaRPr lang="en-US" altLang="en-US" dirty="0"/>
          </a:p>
        </p:txBody>
      </p:sp>
      <p:sp>
        <p:nvSpPr>
          <p:cNvPr id="3" name="Title 2"/>
          <p:cNvSpPr>
            <a:spLocks noGrp="1"/>
          </p:cNvSpPr>
          <p:nvPr>
            <p:ph type="ctrTitle"/>
          </p:nvPr>
        </p:nvSpPr>
        <p:spPr/>
        <p:txBody>
          <a:bodyPr/>
          <a:lstStyle/>
          <a:p>
            <a:r>
              <a:rPr lang="fa-IR" sz="4400" dirty="0" smtClean="0">
                <a:cs typeface="B Zar" panose="00000400000000000000" pitchFamily="2" charset="-78"/>
              </a:rPr>
              <a:t>اللهم صل علی محمد و آل محمد </a:t>
            </a:r>
            <a:endParaRPr lang="en-US" sz="4400" dirty="0">
              <a:cs typeface="B Zar" panose="00000400000000000000" pitchFamily="2" charset="-78"/>
            </a:endParaRPr>
          </a:p>
        </p:txBody>
      </p:sp>
      <p:sp>
        <p:nvSpPr>
          <p:cNvPr id="4" name="Subtitle 3"/>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14785" y="92122"/>
            <a:ext cx="3177778" cy="1295400"/>
          </a:xfrm>
          <a:prstGeom prst="rect">
            <a:avLst/>
          </a:prstGeom>
        </p:spPr>
      </p:pic>
    </p:spTree>
    <p:extLst>
      <p:ext uri="{BB962C8B-B14F-4D97-AF65-F5344CB8AC3E}">
        <p14:creationId xmlns:p14="http://schemas.microsoft.com/office/powerpoint/2010/main" val="309809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01534" y="744213"/>
            <a:ext cx="7391400" cy="563563"/>
          </a:xfrm>
        </p:spPr>
        <p:txBody>
          <a:bodyPr/>
          <a:lstStyle/>
          <a:p>
            <a:pPr rtl="1"/>
            <a:r>
              <a:rPr lang="fa-IR" sz="3200" dirty="0">
                <a:cs typeface="B Zar" panose="00000400000000000000" pitchFamily="2" charset="-78"/>
              </a:rPr>
              <a:t>فعل </a:t>
            </a:r>
            <a:r>
              <a:rPr lang="fa-IR" sz="3200" dirty="0" smtClean="0">
                <a:cs typeface="B Zar" panose="00000400000000000000" pitchFamily="2" charset="-78"/>
              </a:rPr>
              <a:t>در </a:t>
            </a:r>
            <a:r>
              <a:rPr lang="fa-IR" sz="3200" dirty="0">
                <a:cs typeface="B Zar" panose="00000400000000000000" pitchFamily="2" charset="-78"/>
              </a:rPr>
              <a:t>ساختار انسان </a:t>
            </a:r>
            <a:endParaRPr lang="en-US" sz="3200" dirty="0">
              <a:cs typeface="B Zar" panose="00000400000000000000" pitchFamily="2" charset="-78"/>
            </a:endParaRPr>
          </a:p>
        </p:txBody>
      </p:sp>
      <p:grpSp>
        <p:nvGrpSpPr>
          <p:cNvPr id="40963" name="Group 3"/>
          <p:cNvGrpSpPr>
            <a:grpSpLocks/>
          </p:cNvGrpSpPr>
          <p:nvPr/>
        </p:nvGrpSpPr>
        <p:grpSpPr bwMode="auto">
          <a:xfrm>
            <a:off x="7086600" y="1828800"/>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40967" name="Group 7"/>
          <p:cNvGrpSpPr>
            <a:grpSpLocks/>
          </p:cNvGrpSpPr>
          <p:nvPr/>
        </p:nvGrpSpPr>
        <p:grpSpPr bwMode="auto">
          <a:xfrm>
            <a:off x="7130202" y="2514600"/>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grpSp>
      <p:sp>
        <p:nvSpPr>
          <p:cNvPr id="40971" name="Line 11"/>
          <p:cNvSpPr>
            <a:spLocks noChangeShapeType="1"/>
          </p:cNvSpPr>
          <p:nvPr/>
        </p:nvSpPr>
        <p:spPr bwMode="auto">
          <a:xfrm>
            <a:off x="2286000" y="22098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sp>
        <p:nvSpPr>
          <p:cNvPr id="40974" name="Line 14"/>
          <p:cNvSpPr>
            <a:spLocks noChangeShapeType="1"/>
          </p:cNvSpPr>
          <p:nvPr/>
        </p:nvSpPr>
        <p:spPr bwMode="auto">
          <a:xfrm>
            <a:off x="2286000" y="28956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sp>
        <p:nvSpPr>
          <p:cNvPr id="40975" name="Text Box 15"/>
          <p:cNvSpPr txBox="1">
            <a:spLocks noChangeArrowheads="1"/>
          </p:cNvSpPr>
          <p:nvPr/>
        </p:nvSpPr>
        <p:spPr bwMode="auto">
          <a:xfrm>
            <a:off x="4848171" y="3962400"/>
            <a:ext cx="22156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sz="2400" dirty="0">
                <a:cs typeface="B Zar" panose="00000400000000000000" pitchFamily="2" charset="-78"/>
              </a:rPr>
              <a:t>جهت فعل (شاء و دعا)</a:t>
            </a:r>
            <a:endParaRPr lang="en-US" altLang="en-US" sz="2400" dirty="0">
              <a:cs typeface="B Zar" panose="00000400000000000000" pitchFamily="2" charset="-78"/>
            </a:endParaRPr>
          </a:p>
        </p:txBody>
      </p:sp>
      <p:sp>
        <p:nvSpPr>
          <p:cNvPr id="40976" name="Text Box 16"/>
          <p:cNvSpPr txBox="1">
            <a:spLocks noChangeArrowheads="1"/>
          </p:cNvSpPr>
          <p:nvPr/>
        </p:nvSpPr>
        <p:spPr bwMode="gray">
          <a:xfrm>
            <a:off x="7347410" y="2590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altLang="en-US" sz="2400" b="1" dirty="0" smtClean="0">
                <a:solidFill>
                  <a:schemeClr val="bg1"/>
                </a:solidFill>
              </a:rPr>
              <a:t>1</a:t>
            </a:r>
            <a:endParaRPr lang="en-US" altLang="en-US" sz="2400" b="1" dirty="0">
              <a:solidFill>
                <a:schemeClr val="bg1"/>
              </a:solidFill>
            </a:endParaRPr>
          </a:p>
        </p:txBody>
      </p:sp>
      <p:grpSp>
        <p:nvGrpSpPr>
          <p:cNvPr id="40977" name="Group 17"/>
          <p:cNvGrpSpPr>
            <a:grpSpLocks/>
          </p:cNvGrpSpPr>
          <p:nvPr/>
        </p:nvGrpSpPr>
        <p:grpSpPr bwMode="auto">
          <a:xfrm>
            <a:off x="7140220" y="3200400"/>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grpSp>
      <p:grpSp>
        <p:nvGrpSpPr>
          <p:cNvPr id="40981" name="Group 21"/>
          <p:cNvGrpSpPr>
            <a:grpSpLocks/>
          </p:cNvGrpSpPr>
          <p:nvPr/>
        </p:nvGrpSpPr>
        <p:grpSpPr bwMode="auto">
          <a:xfrm>
            <a:off x="7201666" y="3962400"/>
            <a:ext cx="762000" cy="665162"/>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0985" name="Line 25"/>
          <p:cNvSpPr>
            <a:spLocks noChangeShapeType="1"/>
          </p:cNvSpPr>
          <p:nvPr/>
        </p:nvSpPr>
        <p:spPr bwMode="auto">
          <a:xfrm>
            <a:off x="2312809" y="35814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sp>
        <p:nvSpPr>
          <p:cNvPr id="40987" name="Text Box 27"/>
          <p:cNvSpPr txBox="1">
            <a:spLocks noChangeArrowheads="1"/>
          </p:cNvSpPr>
          <p:nvPr/>
        </p:nvSpPr>
        <p:spPr bwMode="gray">
          <a:xfrm>
            <a:off x="7347410" y="3352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altLang="en-US" sz="2400" b="1" dirty="0" smtClean="0">
                <a:solidFill>
                  <a:schemeClr val="bg1"/>
                </a:solidFill>
              </a:rPr>
              <a:t>2</a:t>
            </a:r>
            <a:endParaRPr lang="en-US" altLang="en-US" sz="2400" b="1" dirty="0">
              <a:solidFill>
                <a:schemeClr val="bg1"/>
              </a:solidFill>
            </a:endParaRPr>
          </a:p>
        </p:txBody>
      </p:sp>
      <p:sp>
        <p:nvSpPr>
          <p:cNvPr id="40988" name="Line 28"/>
          <p:cNvSpPr>
            <a:spLocks noChangeShapeType="1"/>
          </p:cNvSpPr>
          <p:nvPr/>
        </p:nvSpPr>
        <p:spPr bwMode="auto">
          <a:xfrm>
            <a:off x="2389009" y="43434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990" name="Text Box 30"/>
          <p:cNvSpPr txBox="1">
            <a:spLocks noChangeArrowheads="1"/>
          </p:cNvSpPr>
          <p:nvPr/>
        </p:nvSpPr>
        <p:spPr bwMode="gray">
          <a:xfrm>
            <a:off x="7418209" y="4114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altLang="en-US" sz="2400" b="1" dirty="0" smtClean="0">
                <a:solidFill>
                  <a:schemeClr val="bg1"/>
                </a:solidFill>
              </a:rPr>
              <a:t>3</a:t>
            </a:r>
            <a:endParaRPr lang="en-US" altLang="en-US" sz="2400" b="1" dirty="0">
              <a:solidFill>
                <a:schemeClr val="bg1"/>
              </a:solidFill>
            </a:endParaRPr>
          </a:p>
        </p:txBody>
      </p:sp>
      <p:sp>
        <p:nvSpPr>
          <p:cNvPr id="33" name="Text Box 15"/>
          <p:cNvSpPr txBox="1">
            <a:spLocks noChangeArrowheads="1"/>
          </p:cNvSpPr>
          <p:nvPr/>
        </p:nvSpPr>
        <p:spPr bwMode="auto">
          <a:xfrm>
            <a:off x="4489414" y="2590800"/>
            <a:ext cx="2597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sz="2400" dirty="0">
                <a:cs typeface="B Zar" panose="00000400000000000000" pitchFamily="2" charset="-78"/>
              </a:rPr>
              <a:t>ظهور فعل (رحمت و میل )</a:t>
            </a:r>
            <a:endParaRPr lang="en-US" altLang="en-US" sz="2400" dirty="0">
              <a:cs typeface="B Zar" panose="00000400000000000000" pitchFamily="2" charset="-78"/>
            </a:endParaRPr>
          </a:p>
        </p:txBody>
      </p:sp>
      <p:sp>
        <p:nvSpPr>
          <p:cNvPr id="34" name="Text Box 15"/>
          <p:cNvSpPr txBox="1">
            <a:spLocks noChangeArrowheads="1"/>
          </p:cNvSpPr>
          <p:nvPr/>
        </p:nvSpPr>
        <p:spPr bwMode="auto">
          <a:xfrm>
            <a:off x="3172746" y="3276600"/>
            <a:ext cx="3892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sz="2400" dirty="0">
                <a:cs typeface="B Zar" panose="00000400000000000000" pitchFamily="2" charset="-78"/>
              </a:rPr>
              <a:t>منشأ فعل (علم و ایمان) و محل صدور آن</a:t>
            </a:r>
            <a:endParaRPr lang="en-US" altLang="en-US" sz="2400" dirty="0">
              <a:cs typeface="B Zar" panose="00000400000000000000" pitchFamily="2" charset="-78"/>
            </a:endParaRPr>
          </a:p>
        </p:txBody>
      </p:sp>
      <p:sp>
        <p:nvSpPr>
          <p:cNvPr id="35" name="Text Box 15"/>
          <p:cNvSpPr txBox="1">
            <a:spLocks noChangeArrowheads="1"/>
          </p:cNvSpPr>
          <p:nvPr/>
        </p:nvSpPr>
        <p:spPr bwMode="auto">
          <a:xfrm>
            <a:off x="5065446" y="1939889"/>
            <a:ext cx="1962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sz="2400" dirty="0" smtClean="0">
                <a:cs typeface="B Zar" panose="00000400000000000000" pitchFamily="2" charset="-78"/>
              </a:rPr>
              <a:t>فاتحه</a:t>
            </a:r>
            <a:r>
              <a:rPr lang="fa-IR" sz="2400" dirty="0">
                <a:cs typeface="B Zar" panose="00000400000000000000" pitchFamily="2" charset="-78"/>
              </a:rPr>
              <a:t>، فعل در </a:t>
            </a:r>
            <a:r>
              <a:rPr lang="fa-IR" sz="2400" dirty="0" smtClean="0">
                <a:cs typeface="B Zar" panose="00000400000000000000" pitchFamily="2" charset="-78"/>
              </a:rPr>
              <a:t>قرآن</a:t>
            </a:r>
            <a:endParaRPr lang="en-US" altLang="en-US" sz="2400" dirty="0">
              <a:cs typeface="B Zar" panose="00000400000000000000" pitchFamily="2" charset="-78"/>
            </a:endParaRPr>
          </a:p>
        </p:txBody>
      </p:sp>
      <p:sp>
        <p:nvSpPr>
          <p:cNvPr id="36" name="Text Box 15"/>
          <p:cNvSpPr txBox="1">
            <a:spLocks noChangeArrowheads="1"/>
          </p:cNvSpPr>
          <p:nvPr/>
        </p:nvSpPr>
        <p:spPr bwMode="auto">
          <a:xfrm>
            <a:off x="4818755" y="4872335"/>
            <a:ext cx="21387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sz="2400" dirty="0">
                <a:cs typeface="B Zar" panose="00000400000000000000" pitchFamily="2" charset="-78"/>
              </a:rPr>
              <a:t>تحقق فعل (اراده  امر)</a:t>
            </a:r>
            <a:endParaRPr lang="en-US" altLang="en-US" sz="2400" dirty="0">
              <a:cs typeface="B Zar" panose="00000400000000000000" pitchFamily="2" charset="-78"/>
            </a:endParaRPr>
          </a:p>
        </p:txBody>
      </p:sp>
      <p:sp>
        <p:nvSpPr>
          <p:cNvPr id="37" name="Text Box 15"/>
          <p:cNvSpPr txBox="1">
            <a:spLocks noChangeArrowheads="1"/>
          </p:cNvSpPr>
          <p:nvPr/>
        </p:nvSpPr>
        <p:spPr bwMode="auto">
          <a:xfrm>
            <a:off x="4860624" y="5562600"/>
            <a:ext cx="2183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sz="2400" dirty="0">
                <a:cs typeface="B Zar" panose="00000400000000000000" pitchFamily="2" charset="-78"/>
              </a:rPr>
              <a:t>جریان فعل (دوام جزا)</a:t>
            </a:r>
            <a:endParaRPr lang="en-US" altLang="en-US" sz="2400" dirty="0">
              <a:cs typeface="B Zar" panose="00000400000000000000" pitchFamily="2" charset="-78"/>
            </a:endParaRPr>
          </a:p>
        </p:txBody>
      </p:sp>
      <p:grpSp>
        <p:nvGrpSpPr>
          <p:cNvPr id="42" name="Group 3"/>
          <p:cNvGrpSpPr>
            <a:grpSpLocks/>
          </p:cNvGrpSpPr>
          <p:nvPr/>
        </p:nvGrpSpPr>
        <p:grpSpPr bwMode="auto">
          <a:xfrm>
            <a:off x="7211264" y="4800600"/>
            <a:ext cx="762000" cy="665162"/>
            <a:chOff x="1110" y="2656"/>
            <a:chExt cx="1549" cy="1351"/>
          </a:xfrm>
        </p:grpSpPr>
        <p:sp>
          <p:nvSpPr>
            <p:cNvPr id="4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 name="Text Box 13"/>
          <p:cNvSpPr txBox="1">
            <a:spLocks noChangeArrowheads="1"/>
          </p:cNvSpPr>
          <p:nvPr/>
        </p:nvSpPr>
        <p:spPr bwMode="gray">
          <a:xfrm>
            <a:off x="7381162" y="495300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altLang="en-US" sz="2400" b="1" dirty="0" smtClean="0">
                <a:solidFill>
                  <a:schemeClr val="bg1"/>
                </a:solidFill>
              </a:rPr>
              <a:t>4</a:t>
            </a:r>
            <a:endParaRPr lang="en-US" altLang="en-US" sz="2400" b="1" dirty="0">
              <a:solidFill>
                <a:schemeClr val="bg1"/>
              </a:solidFill>
            </a:endParaRPr>
          </a:p>
        </p:txBody>
      </p:sp>
      <p:sp>
        <p:nvSpPr>
          <p:cNvPr id="47" name="Line 11"/>
          <p:cNvSpPr>
            <a:spLocks noChangeShapeType="1"/>
          </p:cNvSpPr>
          <p:nvPr/>
        </p:nvSpPr>
        <p:spPr bwMode="auto">
          <a:xfrm>
            <a:off x="2389009" y="51816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dirty="0"/>
          </a:p>
        </p:txBody>
      </p:sp>
      <p:grpSp>
        <p:nvGrpSpPr>
          <p:cNvPr id="48" name="Group 21"/>
          <p:cNvGrpSpPr>
            <a:grpSpLocks/>
          </p:cNvGrpSpPr>
          <p:nvPr/>
        </p:nvGrpSpPr>
        <p:grpSpPr bwMode="auto">
          <a:xfrm>
            <a:off x="7201666" y="5562600"/>
            <a:ext cx="762000" cy="665162"/>
            <a:chOff x="3174" y="2656"/>
            <a:chExt cx="1549" cy="1351"/>
          </a:xfrm>
        </p:grpSpPr>
        <p:sp>
          <p:nvSpPr>
            <p:cNvPr id="49"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2" name="Line 28"/>
          <p:cNvSpPr>
            <a:spLocks noChangeShapeType="1"/>
          </p:cNvSpPr>
          <p:nvPr/>
        </p:nvSpPr>
        <p:spPr bwMode="auto">
          <a:xfrm>
            <a:off x="2362200" y="5867400"/>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Text Box 30"/>
          <p:cNvSpPr txBox="1">
            <a:spLocks noChangeArrowheads="1"/>
          </p:cNvSpPr>
          <p:nvPr/>
        </p:nvSpPr>
        <p:spPr bwMode="gray">
          <a:xfrm>
            <a:off x="7382608" y="5715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altLang="en-US" sz="2400" b="1" dirty="0" smtClean="0">
                <a:solidFill>
                  <a:schemeClr val="bg1"/>
                </a:solidFill>
              </a:rPr>
              <a:t>5</a:t>
            </a:r>
            <a:endParaRPr lang="en-US" altLang="en-US" sz="2400" b="1" dirty="0">
              <a:solidFill>
                <a:schemeClr val="bg1"/>
              </a:solidFill>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2</a:t>
            </a:fld>
            <a:endParaRPr lang="en-US" altLang="en-US" dirty="0"/>
          </a:p>
        </p:txBody>
      </p:sp>
      <p:grpSp>
        <p:nvGrpSpPr>
          <p:cNvPr id="54" name="Group 3"/>
          <p:cNvGrpSpPr>
            <a:grpSpLocks/>
          </p:cNvGrpSpPr>
          <p:nvPr/>
        </p:nvGrpSpPr>
        <p:grpSpPr bwMode="auto">
          <a:xfrm>
            <a:off x="7239000" y="6248400"/>
            <a:ext cx="762000" cy="665162"/>
            <a:chOff x="1110" y="2656"/>
            <a:chExt cx="1549" cy="1351"/>
          </a:xfrm>
        </p:grpSpPr>
        <p:sp>
          <p:nvSpPr>
            <p:cNvPr id="5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8" name="Text Box 15"/>
          <p:cNvSpPr txBox="1">
            <a:spLocks noChangeArrowheads="1"/>
          </p:cNvSpPr>
          <p:nvPr/>
        </p:nvSpPr>
        <p:spPr bwMode="auto">
          <a:xfrm>
            <a:off x="3600068" y="6248400"/>
            <a:ext cx="3530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fa-IR" sz="2400" dirty="0" smtClean="0">
                <a:cs typeface="B Zar" panose="00000400000000000000" pitchFamily="2" charset="-78"/>
              </a:rPr>
              <a:t>خاتمه، انسان کامل مظهر تامّ فعل خدا</a:t>
            </a:r>
            <a:endParaRPr lang="en-US" altLang="en-US" sz="2400"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20</a:t>
            </a:fld>
            <a:endParaRPr lang="en-US" altLang="en-US" dirty="0"/>
          </a:p>
        </p:txBody>
      </p:sp>
      <p:pic>
        <p:nvPicPr>
          <p:cNvPr id="5" name="Content Placeholder 4"/>
          <p:cNvPicPr>
            <a:picLocks noGrp="1"/>
          </p:cNvPicPr>
          <p:nvPr>
            <p:ph idx="1"/>
          </p:nvPr>
        </p:nvPicPr>
        <p:blipFill>
          <a:blip r:embed="rId2"/>
          <a:stretch>
            <a:fillRect/>
          </a:stretch>
        </p:blipFill>
        <p:spPr>
          <a:xfrm>
            <a:off x="1304924" y="2819400"/>
            <a:ext cx="6696075" cy="2209800"/>
          </a:xfrm>
          <a:prstGeom prst="rect">
            <a:avLst/>
          </a:prstGeom>
        </p:spPr>
      </p:pic>
    </p:spTree>
    <p:extLst>
      <p:ext uri="{BB962C8B-B14F-4D97-AF65-F5344CB8AC3E}">
        <p14:creationId xmlns:p14="http://schemas.microsoft.com/office/powerpoint/2010/main" val="485141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a:cs typeface="B Zar" panose="00000400000000000000" pitchFamily="2" charset="-78"/>
              </a:rPr>
              <a:t>شبکه مفهومی فعل در قران </a:t>
            </a:r>
            <a:endParaRPr lang="en-US" sz="32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21</a:t>
            </a:fld>
            <a:endParaRPr lang="en-US" altLang="en-US" dirty="0"/>
          </a:p>
        </p:txBody>
      </p:sp>
      <p:pic>
        <p:nvPicPr>
          <p:cNvPr id="5" name="Content Placeholder 4"/>
          <p:cNvPicPr>
            <a:picLocks noGrp="1"/>
          </p:cNvPicPr>
          <p:nvPr>
            <p:ph idx="1"/>
          </p:nvPr>
        </p:nvPicPr>
        <p:blipFill>
          <a:blip r:embed="rId2"/>
          <a:stretch>
            <a:fillRect/>
          </a:stretch>
        </p:blipFill>
        <p:spPr>
          <a:xfrm>
            <a:off x="1352550" y="2133600"/>
            <a:ext cx="6515100" cy="3609975"/>
          </a:xfrm>
          <a:prstGeom prst="rect">
            <a:avLst/>
          </a:prstGeom>
        </p:spPr>
      </p:pic>
    </p:spTree>
    <p:extLst>
      <p:ext uri="{BB962C8B-B14F-4D97-AF65-F5344CB8AC3E}">
        <p14:creationId xmlns:p14="http://schemas.microsoft.com/office/powerpoint/2010/main" val="4134144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22</a:t>
            </a:fld>
            <a:endParaRPr lang="en-US" alt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699373" y="349155"/>
            <a:ext cx="7745254" cy="5943600"/>
          </a:xfrm>
          <a:prstGeom prst="rect">
            <a:avLst/>
          </a:prstGeom>
        </p:spPr>
      </p:pic>
    </p:spTree>
    <p:extLst>
      <p:ext uri="{BB962C8B-B14F-4D97-AF65-F5344CB8AC3E}">
        <p14:creationId xmlns:p14="http://schemas.microsoft.com/office/powerpoint/2010/main" val="4132829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a:cs typeface="B Zar" panose="00000400000000000000" pitchFamily="2" charset="-78"/>
              </a:rPr>
              <a:t>ویژگی‌های </a:t>
            </a:r>
            <a:r>
              <a:rPr lang="ar-SA" sz="3200" dirty="0" smtClean="0">
                <a:cs typeface="B Zar" panose="00000400000000000000" pitchFamily="2" charset="-78"/>
              </a:rPr>
              <a:t>فعل</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lvl="0" algn="just" rtl="1"/>
            <a:r>
              <a:rPr lang="ar-SA" sz="2400" dirty="0">
                <a:cs typeface="B Zar" panose="00000400000000000000" pitchFamily="2" charset="-78"/>
              </a:rPr>
              <a:t>منشأ همه افعال به نوعی خداوند است. زیرا همه افعال بر اساس مشیت او محقق می‌شود و هیچ چیز بدون اذن او شکل نمی‌گیرد. به عبارت دیگر هر فعلی در عالم به اذن و شاء و علم خدا تحقق می‌یابد.</a:t>
            </a:r>
            <a:endParaRPr lang="en-US" sz="2400" dirty="0">
              <a:cs typeface="B Zar" panose="00000400000000000000" pitchFamily="2" charset="-78"/>
            </a:endParaRPr>
          </a:p>
          <a:p>
            <a:pPr lvl="0" algn="just" rtl="1"/>
            <a:r>
              <a:rPr lang="ar-SA" sz="2400" dirty="0">
                <a:cs typeface="B Zar" panose="00000400000000000000" pitchFamily="2" charset="-78"/>
              </a:rPr>
              <a:t>فعل برای تحقق خود سه مرتبه و جایگاه دارد:</a:t>
            </a:r>
            <a:endParaRPr lang="en-US" sz="2400" dirty="0">
              <a:cs typeface="B Zar" panose="00000400000000000000" pitchFamily="2" charset="-78"/>
            </a:endParaRPr>
          </a:p>
          <a:p>
            <a:pPr algn="just" rtl="1"/>
            <a:r>
              <a:rPr lang="ar-SA" sz="2400" dirty="0">
                <a:cs typeface="B Zar" panose="00000400000000000000" pitchFamily="2" charset="-78"/>
              </a:rPr>
              <a:t>جایگاه اول: جایگاه مقدمه‌ای که مقدمات فعل را رقم می‌زند.</a:t>
            </a:r>
            <a:endParaRPr lang="en-US" sz="2400" dirty="0">
              <a:cs typeface="B Zar" panose="00000400000000000000" pitchFamily="2" charset="-78"/>
            </a:endParaRPr>
          </a:p>
          <a:p>
            <a:pPr algn="just" rtl="1"/>
            <a:r>
              <a:rPr lang="ar-SA" sz="2400" dirty="0">
                <a:cs typeface="B Zar" panose="00000400000000000000" pitchFamily="2" charset="-78"/>
              </a:rPr>
              <a:t>جایگاه دوم: جایگاه لازمه‌ای که موجب شکل‌گیری فعل است.</a:t>
            </a:r>
            <a:endParaRPr lang="en-US" sz="2400" dirty="0">
              <a:cs typeface="B Zar" panose="00000400000000000000" pitchFamily="2" charset="-78"/>
            </a:endParaRPr>
          </a:p>
          <a:p>
            <a:pPr algn="just" rtl="1"/>
            <a:r>
              <a:rPr lang="ar-SA" sz="2400" dirty="0">
                <a:cs typeface="B Zar" panose="00000400000000000000" pitchFamily="2" charset="-78"/>
              </a:rPr>
              <a:t>جایگاه سوم: جایگاه نتیجه‌ای که پس از شکل‌گیری فعل رخ می‌دهد.  </a:t>
            </a:r>
            <a:endParaRPr lang="en-US" sz="2400" dirty="0">
              <a:cs typeface="B Zar" panose="00000400000000000000" pitchFamily="2" charset="-78"/>
            </a:endParaRPr>
          </a:p>
          <a:p>
            <a:pPr algn="just" rtl="1"/>
            <a:r>
              <a:rPr lang="fa-IR" sz="2400" dirty="0">
                <a:cs typeface="B Zar" panose="00000400000000000000" pitchFamily="2" charset="-78"/>
              </a:rPr>
              <a:t>ویژگی فعل هر موجودی وابسته به این سه جایگاه است و ویژگی‌های این سه  جایگاه وابسته به ذات آن موجود است.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23</a:t>
            </a:fld>
            <a:endParaRPr lang="en-US" altLang="en-US" dirty="0"/>
          </a:p>
        </p:txBody>
      </p:sp>
    </p:spTree>
    <p:extLst>
      <p:ext uri="{BB962C8B-B14F-4D97-AF65-F5344CB8AC3E}">
        <p14:creationId xmlns:p14="http://schemas.microsoft.com/office/powerpoint/2010/main" val="3594503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a:cs typeface="B Zar" panose="00000400000000000000" pitchFamily="2" charset="-78"/>
              </a:rPr>
              <a:t>فعل در ساحت </a:t>
            </a:r>
            <a:r>
              <a:rPr lang="ar-SA" sz="3200" dirty="0" smtClean="0">
                <a:cs typeface="B Zar" panose="00000400000000000000" pitchFamily="2" charset="-78"/>
              </a:rPr>
              <a:t>ربوبی</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به دلیل اینکه خداوند وجود احد و واحد و صمد است فعل در مرتبه و جایگاه مقدمه، لازمه و نتیجه یکی است و هر یک از مؤلفه‌های ذکر شده برای فعل بیان‌کننده حقیقت فعل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در این صورت با ذکر هر یکی از مؤلفه‌ها می‌توان به فعل پروردگار واقف شد. </a:t>
            </a:r>
            <a:endParaRPr lang="en-US" sz="2400" dirty="0">
              <a:cs typeface="B Zar" panose="00000400000000000000" pitchFamily="2" charset="-78"/>
            </a:endParaRPr>
          </a:p>
          <a:p>
            <a:endParaRPr lang="en-US" sz="2400"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24</a:t>
            </a:fld>
            <a:endParaRPr lang="en-US" altLang="en-US" dirty="0"/>
          </a:p>
        </p:txBody>
      </p:sp>
    </p:spTree>
    <p:extLst>
      <p:ext uri="{BB962C8B-B14F-4D97-AF65-F5344CB8AC3E}">
        <p14:creationId xmlns:p14="http://schemas.microsoft.com/office/powerpoint/2010/main" val="322650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a:cs typeface="B Zar" panose="00000400000000000000" pitchFamily="2" charset="-78"/>
              </a:rPr>
              <a:t>فعل در ساحت ملائکه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فعل در ساحت ملائکه وابسته به امر الهی است. زیرا ایشان به جز امر الهی هیچ شأنی از فعل ندارند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بر اساس چنین شأنی مظهر علم خدا و اسباب ثبت حقایق عالم هستند به همین دلیل بر افعال دیگر موجودات شاهدند و آنها را ثبت می‌کنند.</a:t>
            </a:r>
            <a:endParaRPr lang="en-US" sz="2400" dirty="0">
              <a:cs typeface="B Zar" panose="00000400000000000000" pitchFamily="2" charset="-78"/>
            </a:endParaRPr>
          </a:p>
          <a:p>
            <a:pPr algn="r" rtl="1"/>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25</a:t>
            </a:fld>
            <a:endParaRPr lang="en-US" altLang="en-US" dirty="0"/>
          </a:p>
        </p:txBody>
      </p:sp>
    </p:spTree>
    <p:extLst>
      <p:ext uri="{BB962C8B-B14F-4D97-AF65-F5344CB8AC3E}">
        <p14:creationId xmlns:p14="http://schemas.microsoft.com/office/powerpoint/2010/main" val="843906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a:cs typeface="B Zar" panose="00000400000000000000" pitchFamily="2" charset="-78"/>
              </a:rPr>
              <a:t>فعل در ساحت </a:t>
            </a:r>
            <a:r>
              <a:rPr lang="ar-SA" sz="3200" dirty="0" smtClean="0">
                <a:cs typeface="B Zar" panose="00000400000000000000" pitchFamily="2" charset="-78"/>
              </a:rPr>
              <a:t>هستی</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فعل در ساحت هستی بر مدار بروز توانمندی‌ها که به شکل تسبیح و نماز بروز می‌یابد و موجب جلوه‌گری علیم و خبیر بودن خدا می‌شود.   </a:t>
            </a:r>
            <a:endParaRPr lang="en-US" sz="2400" dirty="0">
              <a:cs typeface="B Zar" panose="00000400000000000000" pitchFamily="2" charset="-78"/>
            </a:endParaRPr>
          </a:p>
          <a:p>
            <a:pPr algn="r" rtl="1"/>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26</a:t>
            </a:fld>
            <a:endParaRPr lang="en-US" altLang="en-US" dirty="0"/>
          </a:p>
        </p:txBody>
      </p:sp>
    </p:spTree>
    <p:extLst>
      <p:ext uri="{BB962C8B-B14F-4D97-AF65-F5344CB8AC3E}">
        <p14:creationId xmlns:p14="http://schemas.microsoft.com/office/powerpoint/2010/main" val="2439292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dirty="0">
                <a:cs typeface="B Zar" panose="00000400000000000000" pitchFamily="2" charset="-78"/>
              </a:rPr>
              <a:t>فعل در ساحت انسان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فعل در ساحت انسان بیش از سایر موجودات دارای پیچیدگی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انسان ایده‌آل تنها به امر پروردگار خود و برای دستیابی به رضایت او کاری را انجام می‌دهد و به همین دلیل جز خیر نخواسته و طلب و اراده نمی‌کند. </a:t>
            </a:r>
            <a:endParaRPr lang="fa-IR" sz="2400" dirty="0" smtClean="0">
              <a:cs typeface="B Zar" panose="00000400000000000000" pitchFamily="2" charset="-78"/>
            </a:endParaRPr>
          </a:p>
          <a:p>
            <a:pPr algn="just" rtl="1"/>
            <a:r>
              <a:rPr lang="ar-SA" sz="2400" dirty="0" smtClean="0">
                <a:cs typeface="B Zar" panose="00000400000000000000" pitchFamily="2" charset="-78"/>
              </a:rPr>
              <a:t>انسانی </a:t>
            </a:r>
            <a:r>
              <a:rPr lang="ar-SA" sz="2400" dirty="0">
                <a:cs typeface="B Zar" panose="00000400000000000000" pitchFamily="2" charset="-78"/>
              </a:rPr>
              <a:t>که از مدار حق خارج شده به امر خدا بی‌اعتنا بوده به همین دلیل اسیر اغوای نفس، محیط و شیاطین می‌شود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فعل در ساحت چنین انسانی خارج از اعتدال بوده و به انجام انواع گناه و ظلم می‌انجامد و جزای آن انواع هلاکت و فساد </a:t>
            </a:r>
            <a:r>
              <a:rPr lang="ar-SA" sz="2400" dirty="0" smtClean="0">
                <a:cs typeface="B Zar" panose="00000400000000000000" pitchFamily="2" charset="-78"/>
              </a:rPr>
              <a:t>است</a:t>
            </a:r>
            <a:r>
              <a:rPr lang="fa-IR" sz="2400" dirty="0" smtClean="0">
                <a:cs typeface="B Zar" panose="00000400000000000000" pitchFamily="2" charset="-78"/>
              </a:rPr>
              <a:t>.</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27</a:t>
            </a:fld>
            <a:endParaRPr lang="en-US" altLang="en-US" dirty="0"/>
          </a:p>
        </p:txBody>
      </p:sp>
    </p:spTree>
    <p:extLst>
      <p:ext uri="{BB962C8B-B14F-4D97-AF65-F5344CB8AC3E}">
        <p14:creationId xmlns:p14="http://schemas.microsoft.com/office/powerpoint/2010/main" val="3113114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تعریف فاعل و فعل </a:t>
            </a:r>
            <a:endParaRPr lang="en-US" sz="3200" dirty="0">
              <a:cs typeface="B Zar" panose="00000400000000000000" pitchFamily="2" charset="-78"/>
            </a:endParaRPr>
          </a:p>
        </p:txBody>
      </p:sp>
      <p:sp>
        <p:nvSpPr>
          <p:cNvPr id="3" name="Content Placeholder 2"/>
          <p:cNvSpPr>
            <a:spLocks noGrp="1"/>
          </p:cNvSpPr>
          <p:nvPr>
            <p:ph idx="1"/>
          </p:nvPr>
        </p:nvSpPr>
        <p:spPr>
          <a:xfrm>
            <a:off x="304800" y="1828800"/>
            <a:ext cx="8382000" cy="4495800"/>
          </a:xfrm>
        </p:spPr>
        <p:txBody>
          <a:bodyPr/>
          <a:lstStyle/>
          <a:p>
            <a:pPr algn="just" rtl="1"/>
            <a:r>
              <a:rPr lang="ar-SA" sz="2400" dirty="0">
                <a:cs typeface="B Zar" panose="00000400000000000000" pitchFamily="2" charset="-78"/>
              </a:rPr>
              <a:t>فاعل کسی یا نفسی است که امری را بر اساس علم، خواست و اقتضایی اراده </a:t>
            </a:r>
            <a:r>
              <a:rPr lang="ar-SA" sz="2400" dirty="0" smtClean="0">
                <a:cs typeface="B Zar" panose="00000400000000000000" pitchFamily="2" charset="-78"/>
              </a:rPr>
              <a:t>می‌کند</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فعل عبارت است از امر اراده شده توسط کسی یا نفسی است که بر اساس علم، خواست و اقتضایی صورت می‌پذیرد.</a:t>
            </a:r>
            <a:endParaRPr lang="en-US" sz="2400" dirty="0">
              <a:cs typeface="B Zar" panose="00000400000000000000" pitchFamily="2" charset="-78"/>
            </a:endParaRPr>
          </a:p>
          <a:p>
            <a:pPr algn="just" rtl="1"/>
            <a:r>
              <a:rPr lang="ar-SA" sz="2400" dirty="0">
                <a:cs typeface="B Zar" panose="00000400000000000000" pitchFamily="2" charset="-78"/>
              </a:rPr>
              <a:t>نفس ذات تشخص‌یافته‌ای است که از دیگری متمایز است و به معنای «خود» است که معنایی نزدیک با کسی را دارد</a:t>
            </a:r>
            <a:endParaRPr lang="en-US" sz="2400" dirty="0">
              <a:cs typeface="B Zar" panose="00000400000000000000" pitchFamily="2" charset="-78"/>
            </a:endParaRPr>
          </a:p>
          <a:p>
            <a:pPr algn="just"/>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28</a:t>
            </a:fld>
            <a:endParaRPr lang="en-US" altLang="en-US" dirty="0"/>
          </a:p>
        </p:txBody>
      </p:sp>
    </p:spTree>
    <p:extLst>
      <p:ext uri="{BB962C8B-B14F-4D97-AF65-F5344CB8AC3E}">
        <p14:creationId xmlns:p14="http://schemas.microsoft.com/office/powerpoint/2010/main" val="508352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تمایز افعال وابسته به دو امر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lvl="0" algn="just" rtl="1"/>
            <a:r>
              <a:rPr lang="fa-IR" sz="2400" dirty="0">
                <a:cs typeface="B Zar" panose="00000400000000000000" pitchFamily="2" charset="-78"/>
              </a:rPr>
              <a:t>از هر نفسی متناسب با ظرفیتی که دارد می‌تواند امر‌های خاصی سربزند. به همین دلیل ذات باری که وجودی مستقل دارد فعلی مستقل دارد و موجودات دیگر فعل‌هایی وابسته دارند. </a:t>
            </a:r>
            <a:endParaRPr lang="fa-IR" sz="2400" dirty="0" smtClean="0">
              <a:cs typeface="B Zar" panose="00000400000000000000" pitchFamily="2" charset="-78"/>
            </a:endParaRPr>
          </a:p>
          <a:p>
            <a:pPr lvl="0" algn="just" rtl="1"/>
            <a:r>
              <a:rPr lang="fa-IR" sz="2400" dirty="0" smtClean="0">
                <a:cs typeface="B Zar" panose="00000400000000000000" pitchFamily="2" charset="-78"/>
              </a:rPr>
              <a:t>در </a:t>
            </a:r>
            <a:r>
              <a:rPr lang="fa-IR" sz="2400" dirty="0">
                <a:cs typeface="B Zar" panose="00000400000000000000" pitchFamily="2" charset="-78"/>
              </a:rPr>
              <a:t>بین موجودات انسان می‌تواند افعال مثبت و مطلوب داشته باشد و نیز می‌‌تواند افعال منفی و نامطلوب داشته باشد. </a:t>
            </a:r>
            <a:endParaRPr lang="en-US" sz="2400" dirty="0">
              <a:cs typeface="B Zar" panose="00000400000000000000" pitchFamily="2" charset="-78"/>
            </a:endParaRPr>
          </a:p>
          <a:p>
            <a:pPr lvl="0" algn="just" rtl="1"/>
            <a:r>
              <a:rPr lang="fa-IR" sz="2400" dirty="0">
                <a:cs typeface="B Zar" panose="00000400000000000000" pitchFamily="2" charset="-78"/>
              </a:rPr>
              <a:t>هر نفسی به میزان توانی که دارد می‌تواند اراده‌ داشته باشد. </a:t>
            </a:r>
            <a:endParaRPr lang="fa-IR" sz="2400" dirty="0" smtClean="0">
              <a:cs typeface="B Zar" panose="00000400000000000000" pitchFamily="2" charset="-78"/>
            </a:endParaRPr>
          </a:p>
          <a:p>
            <a:pPr lvl="0" algn="just" rtl="1"/>
            <a:r>
              <a:rPr lang="fa-IR" sz="2400" dirty="0" smtClean="0">
                <a:cs typeface="B Zar" panose="00000400000000000000" pitchFamily="2" charset="-78"/>
              </a:rPr>
              <a:t>میزان </a:t>
            </a:r>
            <a:r>
              <a:rPr lang="fa-IR" sz="2400" dirty="0">
                <a:cs typeface="B Zar" panose="00000400000000000000" pitchFamily="2" charset="-78"/>
              </a:rPr>
              <a:t>توان برای اراده امر نیز وابسته به علم، خواست و اقتضای آن نفس است</a:t>
            </a:r>
            <a:r>
              <a:rPr lang="fa-IR" sz="2400" dirty="0"/>
              <a:t>. </a:t>
            </a:r>
            <a:endParaRPr lang="en-US" sz="2400" dirty="0"/>
          </a:p>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29</a:t>
            </a:fld>
            <a:endParaRPr lang="en-US" altLang="en-US" dirty="0"/>
          </a:p>
        </p:txBody>
      </p:sp>
      <p:cxnSp>
        <p:nvCxnSpPr>
          <p:cNvPr id="6" name="Straight Arrow Connector 5"/>
          <p:cNvCxnSpPr/>
          <p:nvPr/>
        </p:nvCxnSpPr>
        <p:spPr>
          <a:xfrm flipH="1" flipV="1">
            <a:off x="685800" y="5715000"/>
            <a:ext cx="1219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209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3</a:t>
            </a:fld>
            <a:endParaRPr lang="en-US" altLang="en-US" dirty="0"/>
          </a:p>
        </p:txBody>
      </p:sp>
      <p:pic>
        <p:nvPicPr>
          <p:cNvPr id="5" name="Picture 4"/>
          <p:cNvPicPr>
            <a:picLocks noChangeAspect="1"/>
          </p:cNvPicPr>
          <p:nvPr/>
        </p:nvPicPr>
        <p:blipFill>
          <a:blip r:embed="rId2"/>
          <a:stretch>
            <a:fillRect/>
          </a:stretch>
        </p:blipFill>
        <p:spPr>
          <a:xfrm>
            <a:off x="36490" y="76200"/>
            <a:ext cx="3087710" cy="1370565"/>
          </a:xfrm>
          <a:prstGeom prst="rect">
            <a:avLst/>
          </a:prstGeom>
        </p:spPr>
      </p:pic>
    </p:spTree>
    <p:extLst>
      <p:ext uri="{BB962C8B-B14F-4D97-AF65-F5344CB8AC3E}">
        <p14:creationId xmlns:p14="http://schemas.microsoft.com/office/powerpoint/2010/main" val="3805327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anose="00000400000000000000" pitchFamily="2" charset="-78"/>
              </a:rPr>
              <a:t>فعل </a:t>
            </a:r>
            <a:endParaRPr lang="en-US" dirty="0">
              <a:cs typeface="B Zar" panose="00000400000000000000" pitchFamily="2" charset="-78"/>
            </a:endParaRPr>
          </a:p>
        </p:txBody>
      </p:sp>
      <p:sp>
        <p:nvSpPr>
          <p:cNvPr id="3" name="Content Placeholder 2"/>
          <p:cNvSpPr>
            <a:spLocks noGrp="1"/>
          </p:cNvSpPr>
          <p:nvPr>
            <p:ph idx="1"/>
          </p:nvPr>
        </p:nvSpPr>
        <p:spPr/>
        <p:txBody>
          <a:bodyPr/>
          <a:lstStyle/>
          <a:p>
            <a:pPr lvl="0" algn="just" rtl="1"/>
            <a:r>
              <a:rPr lang="ar-SA" sz="2400" dirty="0">
                <a:cs typeface="B Zar" panose="00000400000000000000" pitchFamily="2" charset="-78"/>
              </a:rPr>
              <a:t>فعل خدا که به هیچ عامل بیرونی وابسته نیست بر اساس شاء و علم او رقم می‌خورد و امری که اراده می‌شود انشاء و ایجاد اشیاء و مقدرات آنهاست. چنین فعلی هم به لحاظ مقدمات و هم به لحاظ امر و اراده تنها مختص به ذات اوست. </a:t>
            </a:r>
            <a:endParaRPr lang="en-US" sz="2400" dirty="0">
              <a:cs typeface="B Zar" panose="00000400000000000000" pitchFamily="2" charset="-78"/>
            </a:endParaRPr>
          </a:p>
          <a:p>
            <a:pPr lvl="0" algn="just" rtl="1"/>
            <a:r>
              <a:rPr lang="ar-SA" sz="2400" dirty="0">
                <a:cs typeface="B Zar" panose="00000400000000000000" pitchFamily="2" charset="-78"/>
              </a:rPr>
              <a:t>فعل ملائکه بر اساس امر خدا رقم می‌خورد و امری که اراده می‌کنند همان امری است که به آنها می‌شود.</a:t>
            </a:r>
            <a:endParaRPr lang="en-US" sz="2400" dirty="0">
              <a:cs typeface="B Zar" panose="00000400000000000000" pitchFamily="2" charset="-78"/>
            </a:endParaRPr>
          </a:p>
          <a:p>
            <a:pPr lvl="0" algn="just" rtl="1"/>
            <a:r>
              <a:rPr lang="ar-SA" sz="2400" dirty="0">
                <a:cs typeface="B Zar" panose="00000400000000000000" pitchFamily="2" charset="-78"/>
              </a:rPr>
              <a:t>فعل موجودات بر اساس امری تکوینی رقم می‌خوردکه همان امری را اراده می‌کنند که به تسبیح منجر می‌شود.</a:t>
            </a:r>
            <a:endParaRPr lang="en-US" sz="2400" dirty="0">
              <a:cs typeface="B Zar" panose="00000400000000000000" pitchFamily="2" charset="-78"/>
            </a:endParaRPr>
          </a:p>
          <a:p>
            <a:pPr lvl="0" algn="just" rtl="1"/>
            <a:r>
              <a:rPr lang="ar-SA" sz="2400" dirty="0">
                <a:cs typeface="B Zar" panose="00000400000000000000" pitchFamily="2" charset="-78"/>
              </a:rPr>
              <a:t>فعل انسان بر اساس امر رب و یا امر نفس خویش و یا القای شیطان رقم می‌خورد که در این صورت شایسته پاداش و یا عقاب خواهدشد. در بین موجودات تنها انس و جن دارای افعال مستحق عذاب شده‌اند.</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30</a:t>
            </a:fld>
            <a:endParaRPr lang="en-US" altLang="en-US" dirty="0"/>
          </a:p>
        </p:txBody>
      </p:sp>
    </p:spTree>
    <p:extLst>
      <p:ext uri="{BB962C8B-B14F-4D97-AF65-F5344CB8AC3E}">
        <p14:creationId xmlns:p14="http://schemas.microsoft.com/office/powerpoint/2010/main" val="3807635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69" y="586608"/>
            <a:ext cx="7467600" cy="792163"/>
          </a:xfrm>
        </p:spPr>
        <p:txBody>
          <a:bodyPr/>
          <a:lstStyle/>
          <a:p>
            <a:r>
              <a:rPr lang="fa-IR" sz="2400" dirty="0" smtClean="0">
                <a:cs typeface="B Zar" panose="00000400000000000000" pitchFamily="2" charset="-78"/>
              </a:rPr>
              <a:t>چهار محور فعل در هر نفسی : </a:t>
            </a:r>
            <a:br>
              <a:rPr lang="fa-IR" sz="2400" dirty="0" smtClean="0">
                <a:cs typeface="B Zar" panose="00000400000000000000" pitchFamily="2" charset="-78"/>
              </a:rPr>
            </a:br>
            <a:r>
              <a:rPr lang="fa-IR" sz="2400" dirty="0" smtClean="0">
                <a:cs typeface="B Zar" panose="00000400000000000000" pitchFamily="2" charset="-78"/>
              </a:rPr>
              <a:t>علم، اراده، شاء، امر</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31</a:t>
            </a:fld>
            <a:endParaRPr lang="en-US" altLang="en-US" dirty="0"/>
          </a:p>
        </p:txBody>
      </p:sp>
      <p:pic>
        <p:nvPicPr>
          <p:cNvPr id="5" name="Content Placeholder 4"/>
          <p:cNvPicPr>
            <a:picLocks noGrp="1"/>
          </p:cNvPicPr>
          <p:nvPr>
            <p:ph idx="1"/>
          </p:nvPr>
        </p:nvPicPr>
        <p:blipFill>
          <a:blip r:embed="rId2"/>
          <a:stretch>
            <a:fillRect/>
          </a:stretch>
        </p:blipFill>
        <p:spPr>
          <a:xfrm>
            <a:off x="2769494" y="2924949"/>
            <a:ext cx="3028950" cy="2038350"/>
          </a:xfrm>
          <a:prstGeom prst="rect">
            <a:avLst/>
          </a:prstGeom>
        </p:spPr>
      </p:pic>
      <p:pic>
        <p:nvPicPr>
          <p:cNvPr id="6" name="Picture 5"/>
          <p:cNvPicPr>
            <a:picLocks noChangeAspect="1"/>
          </p:cNvPicPr>
          <p:nvPr/>
        </p:nvPicPr>
        <p:blipFill>
          <a:blip r:embed="rId3"/>
          <a:stretch>
            <a:fillRect/>
          </a:stretch>
        </p:blipFill>
        <p:spPr>
          <a:xfrm>
            <a:off x="5600242" y="1820482"/>
            <a:ext cx="3569516" cy="1752600"/>
          </a:xfrm>
          <a:prstGeom prst="rect">
            <a:avLst/>
          </a:prstGeom>
        </p:spPr>
      </p:pic>
      <p:pic>
        <p:nvPicPr>
          <p:cNvPr id="7" name="Picture 6"/>
          <p:cNvPicPr>
            <a:picLocks noChangeAspect="1"/>
          </p:cNvPicPr>
          <p:nvPr/>
        </p:nvPicPr>
        <p:blipFill>
          <a:blip r:embed="rId4"/>
          <a:stretch>
            <a:fillRect/>
          </a:stretch>
        </p:blipFill>
        <p:spPr>
          <a:xfrm>
            <a:off x="5181600" y="4828528"/>
            <a:ext cx="3775750" cy="2027718"/>
          </a:xfrm>
          <a:prstGeom prst="rect">
            <a:avLst/>
          </a:prstGeom>
        </p:spPr>
      </p:pic>
      <p:pic>
        <p:nvPicPr>
          <p:cNvPr id="8" name="Picture 7"/>
          <p:cNvPicPr>
            <a:picLocks noChangeAspect="1"/>
          </p:cNvPicPr>
          <p:nvPr/>
        </p:nvPicPr>
        <p:blipFill>
          <a:blip r:embed="rId5"/>
          <a:stretch>
            <a:fillRect/>
          </a:stretch>
        </p:blipFill>
        <p:spPr>
          <a:xfrm>
            <a:off x="-27636" y="4963299"/>
            <a:ext cx="3276600" cy="1758176"/>
          </a:xfrm>
          <a:prstGeom prst="rect">
            <a:avLst/>
          </a:prstGeom>
        </p:spPr>
      </p:pic>
      <p:pic>
        <p:nvPicPr>
          <p:cNvPr id="9" name="Picture 8"/>
          <p:cNvPicPr>
            <a:picLocks noChangeAspect="1"/>
          </p:cNvPicPr>
          <p:nvPr/>
        </p:nvPicPr>
        <p:blipFill>
          <a:blip r:embed="rId6"/>
          <a:stretch>
            <a:fillRect/>
          </a:stretch>
        </p:blipFill>
        <p:spPr>
          <a:xfrm>
            <a:off x="-27636" y="1599086"/>
            <a:ext cx="3504697" cy="1688627"/>
          </a:xfrm>
          <a:prstGeom prst="rect">
            <a:avLst/>
          </a:prstGeom>
        </p:spPr>
      </p:pic>
    </p:spTree>
    <p:extLst>
      <p:ext uri="{BB962C8B-B14F-4D97-AF65-F5344CB8AC3E}">
        <p14:creationId xmlns:p14="http://schemas.microsoft.com/office/powerpoint/2010/main" val="959496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32</a:t>
            </a:fld>
            <a:endParaRPr lang="en-US" altLang="en-US" dirty="0"/>
          </a:p>
        </p:txBody>
      </p:sp>
      <p:pic>
        <p:nvPicPr>
          <p:cNvPr id="5" name="Picture 4"/>
          <p:cNvPicPr>
            <a:picLocks noChangeAspect="1"/>
          </p:cNvPicPr>
          <p:nvPr/>
        </p:nvPicPr>
        <p:blipFill>
          <a:blip r:embed="rId2"/>
          <a:stretch>
            <a:fillRect/>
          </a:stretch>
        </p:blipFill>
        <p:spPr>
          <a:xfrm>
            <a:off x="0" y="0"/>
            <a:ext cx="6122762" cy="1219200"/>
          </a:xfrm>
          <a:prstGeom prst="rect">
            <a:avLst/>
          </a:prstGeom>
        </p:spPr>
      </p:pic>
    </p:spTree>
    <p:extLst>
      <p:ext uri="{BB962C8B-B14F-4D97-AF65-F5344CB8AC3E}">
        <p14:creationId xmlns:p14="http://schemas.microsoft.com/office/powerpoint/2010/main" val="1705364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چکیده فصل اول </a:t>
            </a:r>
            <a:endParaRPr lang="en-US" sz="3200" dirty="0">
              <a:cs typeface="B Zar" panose="00000400000000000000" pitchFamily="2" charset="-78"/>
            </a:endParaRPr>
          </a:p>
        </p:txBody>
      </p:sp>
      <p:sp>
        <p:nvSpPr>
          <p:cNvPr id="3" name="Content Placeholder 2"/>
          <p:cNvSpPr>
            <a:spLocks noGrp="1"/>
          </p:cNvSpPr>
          <p:nvPr>
            <p:ph idx="1"/>
          </p:nvPr>
        </p:nvSpPr>
        <p:spPr>
          <a:xfrm>
            <a:off x="519448" y="1577181"/>
            <a:ext cx="8229600" cy="4495800"/>
          </a:xfrm>
        </p:spPr>
        <p:txBody>
          <a:bodyPr/>
          <a:lstStyle/>
          <a:p>
            <a:pPr marL="0" indent="0" algn="just" rtl="1">
              <a:buNone/>
            </a:pPr>
            <a:endParaRPr lang="en-US" sz="2400" dirty="0">
              <a:cs typeface="B Zar" panose="00000400000000000000" pitchFamily="2" charset="-78"/>
            </a:endParaRPr>
          </a:p>
          <a:p>
            <a:pPr algn="just" rtl="1"/>
            <a:r>
              <a:rPr lang="fa-IR" sz="2400" dirty="0">
                <a:cs typeface="B Zar" panose="00000400000000000000" pitchFamily="2" charset="-78"/>
              </a:rPr>
              <a:t>این فصل در صدد است تا فعل خدا را بر اساس آنچه در آیات نورانی آمده «افاضه رحمت» معرفی کند. </a:t>
            </a:r>
            <a:endParaRPr lang="fa-IR" sz="2400" dirty="0" smtClean="0">
              <a:cs typeface="B Zar" panose="00000400000000000000" pitchFamily="2" charset="-78"/>
            </a:endParaRPr>
          </a:p>
          <a:p>
            <a:pPr algn="just" rtl="1"/>
            <a:r>
              <a:rPr lang="fa-IR" sz="2400" dirty="0" smtClean="0">
                <a:cs typeface="B Zar" panose="00000400000000000000" pitchFamily="2" charset="-78"/>
              </a:rPr>
              <a:t>هر </a:t>
            </a:r>
            <a:r>
              <a:rPr lang="fa-IR" sz="2400" dirty="0">
                <a:cs typeface="B Zar" panose="00000400000000000000" pitchFamily="2" charset="-78"/>
              </a:rPr>
              <a:t>آنچه از خدا در رابطه با مخلوقات و انسان صادر می‌شود رحمت است و رحمت خدا در هر چیزی وسعت یافته است. بر این اساس طبع هر موجودی از جمله انسان به رحمت‌خواهی و انتقال رحمت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چنین </a:t>
            </a:r>
            <a:r>
              <a:rPr lang="fa-IR" sz="2400" dirty="0">
                <a:cs typeface="B Zar" panose="00000400000000000000" pitchFamily="2" charset="-78"/>
              </a:rPr>
              <a:t>طبعی در انسان به «فعل خیرات» معرفی شده است. بنابراین انسانی که مطابق دستورات ربانی تربیت شود دارای ذاتی سرشار از خیر و رحمت می‌شود. دستیابی به چنین مسیر هدایتی برای انسان و جنّ اختیاری قرار داده شده است. </a:t>
            </a:r>
            <a:endParaRPr lang="fa-IR" sz="2400" dirty="0" smtClean="0">
              <a:cs typeface="B Zar" panose="00000400000000000000" pitchFamily="2" charset="-78"/>
            </a:endParaRPr>
          </a:p>
          <a:p>
            <a:pPr algn="just" rtl="1"/>
            <a:r>
              <a:rPr lang="fa-IR" sz="2400" dirty="0" smtClean="0">
                <a:cs typeface="B Zar" panose="00000400000000000000" pitchFamily="2" charset="-78"/>
              </a:rPr>
              <a:t>اولین </a:t>
            </a:r>
            <a:r>
              <a:rPr lang="fa-IR" sz="2400" dirty="0">
                <a:cs typeface="B Zar" panose="00000400000000000000" pitchFamily="2" charset="-78"/>
              </a:rPr>
              <a:t>ظهور فعل در انسان در این راستا با کلمه «اطاعت» و «استطاعت» شکل می‌گیرد که به معنای «هم‌راستایی» و یا «توان هم‌راستایی» با رحمت‌بی‌کران الهی است.</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33</a:t>
            </a:fld>
            <a:endParaRPr lang="en-US" altLang="en-US" dirty="0"/>
          </a:p>
        </p:txBody>
      </p:sp>
    </p:spTree>
    <p:extLst>
      <p:ext uri="{BB962C8B-B14F-4D97-AF65-F5344CB8AC3E}">
        <p14:creationId xmlns:p14="http://schemas.microsoft.com/office/powerpoint/2010/main" val="2297197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fa-IR" altLang="en-US" sz="3200" dirty="0" smtClean="0">
                <a:cs typeface="B Zar" panose="00000400000000000000" pitchFamily="2" charset="-78"/>
              </a:rPr>
              <a:t>عناوین فصل اول</a:t>
            </a:r>
            <a:endParaRPr lang="en-US" altLang="en-US" sz="3200" dirty="0">
              <a:cs typeface="B Zar" panose="00000400000000000000" pitchFamily="2" charset="-78"/>
            </a:endParaRPr>
          </a:p>
        </p:txBody>
      </p:sp>
      <p:sp>
        <p:nvSpPr>
          <p:cNvPr id="55299" name="AutoShape 3"/>
          <p:cNvSpPr>
            <a:spLocks noChangeArrowheads="1"/>
          </p:cNvSpPr>
          <p:nvPr/>
        </p:nvSpPr>
        <p:spPr bwMode="auto">
          <a:xfrm>
            <a:off x="7507737" y="1874044"/>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325" name="Rectangle 29"/>
          <p:cNvSpPr>
            <a:spLocks noChangeArrowheads="1"/>
          </p:cNvSpPr>
          <p:nvPr/>
        </p:nvSpPr>
        <p:spPr bwMode="gray">
          <a:xfrm>
            <a:off x="4794250" y="245268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rPr>
              <a:t>TEXT</a:t>
            </a:r>
          </a:p>
        </p:txBody>
      </p:sp>
      <p:sp>
        <p:nvSpPr>
          <p:cNvPr id="55326" name="Rectangle 30"/>
          <p:cNvSpPr>
            <a:spLocks noChangeArrowheads="1"/>
          </p:cNvSpPr>
          <p:nvPr/>
        </p:nvSpPr>
        <p:spPr bwMode="gray">
          <a:xfrm>
            <a:off x="6546850" y="2452688"/>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rPr>
              <a:t>TEXT</a:t>
            </a:r>
          </a:p>
        </p:txBody>
      </p:sp>
      <p:sp>
        <p:nvSpPr>
          <p:cNvPr id="55330" name="Rectangle 34"/>
          <p:cNvSpPr>
            <a:spLocks noChangeArrowheads="1"/>
          </p:cNvSpPr>
          <p:nvPr/>
        </p:nvSpPr>
        <p:spPr bwMode="auto">
          <a:xfrm>
            <a:off x="7595450" y="2003792"/>
            <a:ext cx="1066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1. افاضه </a:t>
            </a:r>
            <a:r>
              <a:rPr lang="fa-IR" sz="2000" dirty="0">
                <a:cs typeface="B Zar" panose="00000400000000000000" pitchFamily="2" charset="-78"/>
              </a:rPr>
              <a:t>رحمت</a:t>
            </a:r>
            <a:r>
              <a:rPr lang="fa-IR" sz="2000" dirty="0" smtClean="0">
                <a:cs typeface="B Zar" panose="00000400000000000000" pitchFamily="2" charset="-78"/>
              </a:rPr>
              <a:t>،</a:t>
            </a:r>
          </a:p>
          <a:p>
            <a:pPr algn="ctr"/>
            <a:r>
              <a:rPr lang="fa-IR" sz="2000" dirty="0" smtClean="0">
                <a:cs typeface="B Zar" panose="00000400000000000000" pitchFamily="2" charset="-78"/>
              </a:rPr>
              <a:t> </a:t>
            </a:r>
            <a:r>
              <a:rPr lang="fa-IR" sz="2000" dirty="0">
                <a:cs typeface="B Zar" panose="00000400000000000000" pitchFamily="2" charset="-78"/>
              </a:rPr>
              <a:t>اساس صفات فعل  خداوند</a:t>
            </a:r>
            <a:endParaRPr lang="en-US" altLang="en-US" sz="200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8C13B613-D316-4C2A-9E16-07B60C74013D}" type="slidenum">
              <a:rPr lang="en-US" altLang="en-US" smtClean="0"/>
              <a:pPr/>
              <a:t>34</a:t>
            </a:fld>
            <a:endParaRPr lang="en-US" altLang="en-US" dirty="0"/>
          </a:p>
        </p:txBody>
      </p:sp>
      <p:sp>
        <p:nvSpPr>
          <p:cNvPr id="56" name="AutoShape 3"/>
          <p:cNvSpPr>
            <a:spLocks noChangeArrowheads="1"/>
          </p:cNvSpPr>
          <p:nvPr/>
        </p:nvSpPr>
        <p:spPr bwMode="auto">
          <a:xfrm>
            <a:off x="6023738" y="1874044"/>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 name="Rectangle 34"/>
          <p:cNvSpPr>
            <a:spLocks noChangeArrowheads="1"/>
          </p:cNvSpPr>
          <p:nvPr/>
        </p:nvSpPr>
        <p:spPr bwMode="auto">
          <a:xfrm>
            <a:off x="6102013" y="2321585"/>
            <a:ext cx="1066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2. خلق </a:t>
            </a:r>
            <a:r>
              <a:rPr lang="fa-IR" sz="2000" dirty="0">
                <a:cs typeface="B Zar" panose="00000400000000000000" pitchFamily="2" charset="-78"/>
              </a:rPr>
              <a:t>انسان بر پایه رحمت </a:t>
            </a:r>
            <a:endParaRPr lang="en-US" altLang="en-US" sz="2000" dirty="0">
              <a:cs typeface="B Zar" panose="00000400000000000000" pitchFamily="2" charset="-78"/>
            </a:endParaRPr>
          </a:p>
        </p:txBody>
      </p:sp>
      <p:sp>
        <p:nvSpPr>
          <p:cNvPr id="58" name="AutoShape 3"/>
          <p:cNvSpPr>
            <a:spLocks noChangeArrowheads="1"/>
          </p:cNvSpPr>
          <p:nvPr/>
        </p:nvSpPr>
        <p:spPr bwMode="auto">
          <a:xfrm>
            <a:off x="3746084" y="4244121"/>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AutoShape 3"/>
          <p:cNvSpPr>
            <a:spLocks noChangeArrowheads="1"/>
          </p:cNvSpPr>
          <p:nvPr/>
        </p:nvSpPr>
        <p:spPr bwMode="auto">
          <a:xfrm>
            <a:off x="5562600" y="4266715"/>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AutoShape 3"/>
          <p:cNvSpPr>
            <a:spLocks noChangeArrowheads="1"/>
          </p:cNvSpPr>
          <p:nvPr/>
        </p:nvSpPr>
        <p:spPr bwMode="auto">
          <a:xfrm>
            <a:off x="1493170" y="1892513"/>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AutoShape 3"/>
          <p:cNvSpPr>
            <a:spLocks noChangeArrowheads="1"/>
          </p:cNvSpPr>
          <p:nvPr/>
        </p:nvSpPr>
        <p:spPr bwMode="auto">
          <a:xfrm>
            <a:off x="3036197" y="1892513"/>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AutoShape 3"/>
          <p:cNvSpPr>
            <a:spLocks noChangeArrowheads="1"/>
          </p:cNvSpPr>
          <p:nvPr/>
        </p:nvSpPr>
        <p:spPr bwMode="auto">
          <a:xfrm>
            <a:off x="1566206" y="4226450"/>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 name="AutoShape 3"/>
          <p:cNvSpPr>
            <a:spLocks noChangeArrowheads="1"/>
          </p:cNvSpPr>
          <p:nvPr/>
        </p:nvSpPr>
        <p:spPr bwMode="auto">
          <a:xfrm>
            <a:off x="4543807" y="1934369"/>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 name="AutoShape 3"/>
          <p:cNvSpPr>
            <a:spLocks noChangeArrowheads="1"/>
          </p:cNvSpPr>
          <p:nvPr/>
        </p:nvSpPr>
        <p:spPr bwMode="auto">
          <a:xfrm>
            <a:off x="7348337" y="4266715"/>
            <a:ext cx="1249362" cy="189071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Rectangle 34"/>
          <p:cNvSpPr>
            <a:spLocks noChangeArrowheads="1"/>
          </p:cNvSpPr>
          <p:nvPr/>
        </p:nvSpPr>
        <p:spPr bwMode="auto">
          <a:xfrm>
            <a:off x="3038511" y="2219494"/>
            <a:ext cx="106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4. لزوم </a:t>
            </a:r>
            <a:r>
              <a:rPr lang="fa-IR" sz="2000" dirty="0">
                <a:cs typeface="B Zar" panose="00000400000000000000" pitchFamily="2" charset="-78"/>
              </a:rPr>
              <a:t>بهره‌مندی از رحمت الهی </a:t>
            </a:r>
            <a:endParaRPr lang="en-US" altLang="en-US" sz="2000" dirty="0">
              <a:cs typeface="B Zar" panose="00000400000000000000" pitchFamily="2" charset="-78"/>
            </a:endParaRPr>
          </a:p>
        </p:txBody>
      </p:sp>
      <p:sp>
        <p:nvSpPr>
          <p:cNvPr id="70" name="Rectangle 34"/>
          <p:cNvSpPr>
            <a:spLocks noChangeArrowheads="1"/>
          </p:cNvSpPr>
          <p:nvPr/>
        </p:nvSpPr>
        <p:spPr bwMode="auto">
          <a:xfrm>
            <a:off x="1657487" y="2219494"/>
            <a:ext cx="106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5. انسان </a:t>
            </a:r>
            <a:r>
              <a:rPr lang="fa-IR" sz="2000" dirty="0">
                <a:cs typeface="B Zar" panose="00000400000000000000" pitchFamily="2" charset="-78"/>
              </a:rPr>
              <a:t>در معرض رحمت خاص </a:t>
            </a:r>
            <a:endParaRPr lang="en-US" altLang="en-US" sz="2000" dirty="0">
              <a:cs typeface="B Zar" panose="00000400000000000000" pitchFamily="2" charset="-78"/>
            </a:endParaRPr>
          </a:p>
        </p:txBody>
      </p:sp>
      <p:sp>
        <p:nvSpPr>
          <p:cNvPr id="71" name="Rectangle 34"/>
          <p:cNvSpPr>
            <a:spLocks noChangeArrowheads="1"/>
          </p:cNvSpPr>
          <p:nvPr/>
        </p:nvSpPr>
        <p:spPr bwMode="auto">
          <a:xfrm>
            <a:off x="7324243" y="4550351"/>
            <a:ext cx="106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6. اطاعت</a:t>
            </a:r>
            <a:r>
              <a:rPr lang="fa-IR" sz="2000" dirty="0">
                <a:cs typeface="B Zar" panose="00000400000000000000" pitchFamily="2" charset="-78"/>
              </a:rPr>
              <a:t>، عامل هم‌راستایی با هدایت </a:t>
            </a:r>
            <a:endParaRPr lang="en-US" altLang="en-US" sz="2000" dirty="0">
              <a:cs typeface="B Zar" panose="00000400000000000000" pitchFamily="2" charset="-78"/>
            </a:endParaRPr>
          </a:p>
        </p:txBody>
      </p:sp>
      <p:sp>
        <p:nvSpPr>
          <p:cNvPr id="72" name="Rectangle 34"/>
          <p:cNvSpPr>
            <a:spLocks noChangeArrowheads="1"/>
          </p:cNvSpPr>
          <p:nvPr/>
        </p:nvSpPr>
        <p:spPr bwMode="auto">
          <a:xfrm>
            <a:off x="5596944" y="4635300"/>
            <a:ext cx="11890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7. استطاعت</a:t>
            </a:r>
            <a:r>
              <a:rPr lang="fa-IR" sz="2000" dirty="0">
                <a:cs typeface="B Zar" panose="00000400000000000000" pitchFamily="2" charset="-78"/>
              </a:rPr>
              <a:t>، سعی در هم‌راستایی </a:t>
            </a:r>
            <a:endParaRPr lang="en-US" altLang="en-US" sz="2000" dirty="0">
              <a:cs typeface="B Zar" panose="00000400000000000000" pitchFamily="2" charset="-78"/>
            </a:endParaRPr>
          </a:p>
        </p:txBody>
      </p:sp>
      <p:sp>
        <p:nvSpPr>
          <p:cNvPr id="73" name="Rectangle 34"/>
          <p:cNvSpPr>
            <a:spLocks noChangeArrowheads="1"/>
          </p:cNvSpPr>
          <p:nvPr/>
        </p:nvSpPr>
        <p:spPr bwMode="auto">
          <a:xfrm>
            <a:off x="3754136" y="4426375"/>
            <a:ext cx="112167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8. استطاعت </a:t>
            </a:r>
            <a:r>
              <a:rPr lang="fa-IR" sz="2000" dirty="0">
                <a:cs typeface="B Zar" panose="00000400000000000000" pitchFamily="2" charset="-78"/>
              </a:rPr>
              <a:t>و اطاعت اولین ظهور فعل در انسان </a:t>
            </a:r>
            <a:endParaRPr lang="en-US" altLang="en-US" sz="2000" dirty="0">
              <a:cs typeface="B Zar" panose="00000400000000000000" pitchFamily="2" charset="-78"/>
            </a:endParaRPr>
          </a:p>
        </p:txBody>
      </p:sp>
      <p:sp>
        <p:nvSpPr>
          <p:cNvPr id="74" name="Rectangle 34"/>
          <p:cNvSpPr>
            <a:spLocks noChangeArrowheads="1"/>
          </p:cNvSpPr>
          <p:nvPr/>
        </p:nvSpPr>
        <p:spPr bwMode="auto">
          <a:xfrm>
            <a:off x="1748768" y="4527758"/>
            <a:ext cx="106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smtClean="0">
                <a:cs typeface="B Zar" panose="00000400000000000000" pitchFamily="2" charset="-78"/>
              </a:rPr>
              <a:t>9. فعل </a:t>
            </a:r>
            <a:r>
              <a:rPr lang="fa-IR" sz="2000" dirty="0">
                <a:cs typeface="B Zar" panose="00000400000000000000" pitchFamily="2" charset="-78"/>
              </a:rPr>
              <a:t>خیر، اساس همه افعال مؤمن </a:t>
            </a:r>
            <a:endParaRPr lang="en-US" altLang="en-US" sz="2000" dirty="0">
              <a:cs typeface="B Zar" panose="00000400000000000000" pitchFamily="2" charset="-78"/>
            </a:endParaRPr>
          </a:p>
        </p:txBody>
      </p:sp>
      <p:sp>
        <p:nvSpPr>
          <p:cNvPr id="76" name="Rectangle 34"/>
          <p:cNvSpPr>
            <a:spLocks noChangeArrowheads="1"/>
          </p:cNvSpPr>
          <p:nvPr/>
        </p:nvSpPr>
        <p:spPr bwMode="auto">
          <a:xfrm>
            <a:off x="4743711" y="2280612"/>
            <a:ext cx="106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2000" dirty="0">
                <a:cs typeface="B Zar" panose="00000400000000000000" pitchFamily="2" charset="-78"/>
              </a:rPr>
              <a:t>3</a:t>
            </a:r>
            <a:r>
              <a:rPr lang="fa-IR" sz="2000" dirty="0" smtClean="0">
                <a:cs typeface="B Zar" panose="00000400000000000000" pitchFamily="2" charset="-78"/>
              </a:rPr>
              <a:t>. شناخت </a:t>
            </a:r>
            <a:r>
              <a:rPr lang="fa-IR" sz="2000" dirty="0">
                <a:cs typeface="B Zar" panose="00000400000000000000" pitchFamily="2" charset="-78"/>
              </a:rPr>
              <a:t>خدا با صفت رحمن  </a:t>
            </a:r>
            <a:endParaRPr lang="en-US" sz="2000" dirty="0">
              <a:cs typeface="B Zar" panose="00000400000000000000" pitchFamily="2" charset="-78"/>
            </a:endParaRPr>
          </a:p>
        </p:txBody>
      </p:sp>
    </p:spTree>
    <p:extLst>
      <p:ext uri="{BB962C8B-B14F-4D97-AF65-F5344CB8AC3E}">
        <p14:creationId xmlns:p14="http://schemas.microsoft.com/office/powerpoint/2010/main" val="1204114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 افاضه </a:t>
            </a:r>
            <a:r>
              <a:rPr lang="fa-IR" sz="3200" dirty="0">
                <a:cs typeface="B Zar" panose="00000400000000000000" pitchFamily="2" charset="-78"/>
              </a:rPr>
              <a:t>رحمت، اساس صفات فعل  خداوند</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كتابت به معناى اثبات و حكم حتمى </a:t>
            </a:r>
            <a:r>
              <a:rPr lang="ar-SA" sz="2400" dirty="0" smtClean="0">
                <a:cs typeface="B Zar" panose="00000400000000000000" pitchFamily="2" charset="-78"/>
              </a:rPr>
              <a:t>است</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و چون رحمت، كه عبارت است از افاضه نعمت بر مستحق و ايصال هر چيزى به سعادتى كه لياقت و استعداد رسيدن به آن را دارد از صفات فعليه خداى تعالى است، از اين جهت صحيح است اين صفت را به كتابت (قضاء حتمى) خود نسبت </a:t>
            </a:r>
            <a:r>
              <a:rPr lang="ar-SA" sz="2400" dirty="0" smtClean="0">
                <a:cs typeface="B Zar" panose="00000400000000000000" pitchFamily="2" charset="-78"/>
              </a:rPr>
              <a:t>دهد</a:t>
            </a:r>
            <a:r>
              <a:rPr lang="fa-IR" sz="2400" dirty="0" smtClean="0">
                <a:cs typeface="B Zar" panose="00000400000000000000" pitchFamily="2" charset="-78"/>
              </a:rPr>
              <a:t>.</a:t>
            </a:r>
            <a:endParaRPr lang="en-US" sz="2400" dirty="0">
              <a:cs typeface="B Zar"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35</a:t>
            </a:fld>
            <a:endParaRPr lang="en-US" altLang="en-US" dirty="0"/>
          </a:p>
        </p:txBody>
      </p:sp>
    </p:spTree>
    <p:extLst>
      <p:ext uri="{BB962C8B-B14F-4D97-AF65-F5344CB8AC3E}">
        <p14:creationId xmlns:p14="http://schemas.microsoft.com/office/powerpoint/2010/main" val="4017764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 </a:t>
            </a:r>
            <a:r>
              <a:rPr lang="ar-SA" sz="3200" dirty="0" smtClean="0">
                <a:cs typeface="B Zar" panose="00000400000000000000" pitchFamily="2" charset="-78"/>
              </a:rPr>
              <a:t>خلق </a:t>
            </a:r>
            <a:r>
              <a:rPr lang="ar-SA" sz="3200" dirty="0">
                <a:cs typeface="B Zar" panose="00000400000000000000" pitchFamily="2" charset="-78"/>
              </a:rPr>
              <a:t>انسان بر پایه رحمت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خداوند در قرآن به انسان گوشزد می‌کند که خلق، موت و بعث او به دست خداوند و طبق برنامه‌ای خاص تدبیر شده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بر </a:t>
            </a:r>
            <a:r>
              <a:rPr lang="ar-SA" sz="2400" dirty="0">
                <a:cs typeface="B Zar" panose="00000400000000000000" pitchFamily="2" charset="-78"/>
              </a:rPr>
              <a:t>اساس چنین خلق و بعثی متناسب با نیازهای انسان جلوه‌های حق برای او آشکار شده است. بنابراین غرض از خلقت او برخوردار کردنش از این جلوه‌ها بوده است</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36</a:t>
            </a:fld>
            <a:endParaRPr lang="en-US" altLang="en-US" dirty="0"/>
          </a:p>
        </p:txBody>
      </p:sp>
    </p:spTree>
    <p:extLst>
      <p:ext uri="{BB962C8B-B14F-4D97-AF65-F5344CB8AC3E}">
        <p14:creationId xmlns:p14="http://schemas.microsoft.com/office/powerpoint/2010/main" val="2857541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3. </a:t>
            </a:r>
            <a:r>
              <a:rPr lang="ar-SA" sz="3200" dirty="0" smtClean="0">
                <a:cs typeface="B Zar" panose="00000400000000000000" pitchFamily="2" charset="-78"/>
              </a:rPr>
              <a:t>شناخت </a:t>
            </a:r>
            <a:r>
              <a:rPr lang="ar-SA" sz="3200" dirty="0">
                <a:cs typeface="B Zar" panose="00000400000000000000" pitchFamily="2" charset="-78"/>
              </a:rPr>
              <a:t>خدا با صفت رحمن</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هر جا که خیر و عنایت و خوبی و خوشی حقیقی است نور خدا در آنجاست و هر جا که بدی و ظلم و تعدی و... باشد خلاف رحمت است و فقدان نور خدا و ظلمات است.</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37</a:t>
            </a:fld>
            <a:endParaRPr lang="en-US" altLang="en-US" dirty="0"/>
          </a:p>
        </p:txBody>
      </p:sp>
    </p:spTree>
    <p:extLst>
      <p:ext uri="{BB962C8B-B14F-4D97-AF65-F5344CB8AC3E}">
        <p14:creationId xmlns:p14="http://schemas.microsoft.com/office/powerpoint/2010/main" val="175120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4. </a:t>
            </a:r>
            <a:r>
              <a:rPr lang="ar-SA" sz="3200" dirty="0" smtClean="0">
                <a:cs typeface="B Zar" panose="00000400000000000000" pitchFamily="2" charset="-78"/>
              </a:rPr>
              <a:t>لزوم </a:t>
            </a:r>
            <a:r>
              <a:rPr lang="ar-SA" sz="3200" dirty="0">
                <a:cs typeface="B Zar" panose="00000400000000000000" pitchFamily="2" charset="-78"/>
              </a:rPr>
              <a:t>بهره‌مندی از رحمت الهی</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خداوند رحمان همه افعال خود را بر اساس نزول رحمت صادر کرده است و تأکید ویژه‌ای بر حاکمیت رحمت در  هستی و به ویژه زندگی انسان دارد. </a:t>
            </a:r>
            <a:endParaRPr lang="fa-IR" sz="2400" dirty="0" smtClean="0">
              <a:cs typeface="B Zar" panose="00000400000000000000" pitchFamily="2" charset="-78"/>
            </a:endParaRPr>
          </a:p>
          <a:p>
            <a:pPr algn="just" rtl="1"/>
            <a:r>
              <a:rPr lang="ar-SA" sz="2400" dirty="0" smtClean="0">
                <a:cs typeface="B Zar" panose="00000400000000000000" pitchFamily="2" charset="-78"/>
              </a:rPr>
              <a:t>آنچه </a:t>
            </a:r>
            <a:r>
              <a:rPr lang="ar-SA" sz="2400" dirty="0">
                <a:cs typeface="B Zar" panose="00000400000000000000" pitchFamily="2" charset="-78"/>
              </a:rPr>
              <a:t>از فقدان نور و ظلمات در زندگی انسان ظاهر می‌شود بیان‌گر استعداد و قابلیت نزول رحمت است که انسان از ناحیه آن ظلمات باید نور را به زندگی خود دعوت کند و خود را در معرض تابش نورانیت قرار دهد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به همین دلیل هر اتفاق و رخدادی که زندگی انسان به طور تکوینی برای او خیر و برکت است. اگر آن اتفاق حضور نور باشد که عین برکت و اگر از قبیل ظلمت باشد بیان‌کننده استعداد برکت و خیر است که باید خود را برای دریافت آن آماده </a:t>
            </a:r>
            <a:r>
              <a:rPr lang="ar-SA" sz="2400" dirty="0" smtClean="0">
                <a:cs typeface="B Zar" panose="00000400000000000000" pitchFamily="2" charset="-78"/>
              </a:rPr>
              <a:t>سازد.</a:t>
            </a:r>
            <a:endParaRPr lang="fa-IR" sz="2400" dirty="0" smtClean="0">
              <a:cs typeface="B Zar" panose="00000400000000000000" pitchFamily="2" charset="-78"/>
            </a:endParaRPr>
          </a:p>
          <a:p>
            <a:pPr algn="just" rtl="1"/>
            <a:r>
              <a:rPr lang="ar-SA" sz="2400" dirty="0" smtClean="0">
                <a:cs typeface="B Zar" panose="00000400000000000000" pitchFamily="2" charset="-78"/>
              </a:rPr>
              <a:t>بدین </a:t>
            </a:r>
            <a:r>
              <a:rPr lang="ar-SA" sz="2400" dirty="0">
                <a:cs typeface="B Zar" panose="00000400000000000000" pitchFamily="2" charset="-78"/>
              </a:rPr>
              <a:t>ترتیب انسان در همه حالت می‌تواند برخوردار از رحمت الهی باشد و در هیچ حالتی محکوم به ناامیدی و بن‌بست و یأس نیست.</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38</a:t>
            </a:fld>
            <a:endParaRPr lang="en-US" altLang="en-US" dirty="0"/>
          </a:p>
        </p:txBody>
      </p:sp>
    </p:spTree>
    <p:extLst>
      <p:ext uri="{BB962C8B-B14F-4D97-AF65-F5344CB8AC3E}">
        <p14:creationId xmlns:p14="http://schemas.microsoft.com/office/powerpoint/2010/main" val="2437794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5. </a:t>
            </a:r>
            <a:r>
              <a:rPr lang="ar-SA" sz="3200" dirty="0" smtClean="0">
                <a:cs typeface="B Zar" panose="00000400000000000000" pitchFamily="2" charset="-78"/>
              </a:rPr>
              <a:t>انسان </a:t>
            </a:r>
            <a:r>
              <a:rPr lang="ar-SA" sz="3200" dirty="0">
                <a:cs typeface="B Zar" panose="00000400000000000000" pitchFamily="2" charset="-78"/>
              </a:rPr>
              <a:t>در معرض رحمت </a:t>
            </a:r>
            <a:r>
              <a:rPr lang="ar-SA" sz="3200" dirty="0" smtClean="0">
                <a:cs typeface="B Zar" panose="00000400000000000000" pitchFamily="2" charset="-78"/>
              </a:rPr>
              <a:t>خاص</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هر انسانی هم در معرض هدایت است و هم در معرض گمراهی. بدین ترتیب خداوند کسی را نه به هدایت و نه به ضلالت مجبور نکرده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برخورداری از هدایت برای انسان رحمتی خاص را رقم می‌زند که به آن رحمت رحیمیه گفته می‌شود. </a:t>
            </a:r>
            <a:endParaRPr lang="en-US" sz="2400" dirty="0">
              <a:cs typeface="B Zar" panose="00000400000000000000" pitchFamily="2" charset="-78"/>
            </a:endParaRPr>
          </a:p>
          <a:p>
            <a:pPr algn="just" rtl="1"/>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39</a:t>
            </a:fld>
            <a:endParaRPr lang="en-US" altLang="en-US" dirty="0"/>
          </a:p>
        </p:txBody>
      </p:sp>
    </p:spTree>
    <p:extLst>
      <p:ext uri="{BB962C8B-B14F-4D97-AF65-F5344CB8AC3E}">
        <p14:creationId xmlns:p14="http://schemas.microsoft.com/office/powerpoint/2010/main" val="2372329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a-IR" altLang="en-US" dirty="0" smtClean="0">
                <a:cs typeface="B Zar" panose="00000400000000000000" pitchFamily="2" charset="-78"/>
              </a:rPr>
              <a:t>فعل الله </a:t>
            </a:r>
            <a:endParaRPr lang="en-US" altLang="en-US" dirty="0">
              <a:cs typeface="B Zar" panose="00000400000000000000" pitchFamily="2" charset="-78"/>
            </a:endParaRPr>
          </a:p>
        </p:txBody>
      </p:sp>
      <p:sp>
        <p:nvSpPr>
          <p:cNvPr id="41987" name="Rectangle 3"/>
          <p:cNvSpPr>
            <a:spLocks noGrp="1" noChangeArrowheads="1"/>
          </p:cNvSpPr>
          <p:nvPr>
            <p:ph type="body" idx="1"/>
          </p:nvPr>
        </p:nvSpPr>
        <p:spPr>
          <a:xfrm>
            <a:off x="23611" y="1752600"/>
            <a:ext cx="8991600" cy="4800600"/>
          </a:xfrm>
        </p:spPr>
        <p:txBody>
          <a:bodyPr/>
          <a:lstStyle/>
          <a:p>
            <a:pPr algn="r" rtl="1"/>
            <a:r>
              <a:rPr lang="ar-SA" sz="2400" dirty="0">
                <a:cs typeface="B Zar" panose="00000400000000000000" pitchFamily="2" charset="-78"/>
              </a:rPr>
              <a:t>این کلمه که در قرآن به صورت مشترک برای خداوند، ملائکه، مخلوقات و انسان به کار رفته، به جریان «فعل الله» در عالم می‌پردازد و یکی از رموز وحدت هستی </a:t>
            </a:r>
            <a:r>
              <a:rPr lang="ar-SA" sz="2400" dirty="0" smtClean="0">
                <a:cs typeface="B Zar" panose="00000400000000000000" pitchFamily="2" charset="-78"/>
              </a:rPr>
              <a:t>است</a:t>
            </a:r>
            <a:r>
              <a:rPr lang="fa-IR" sz="2400" dirty="0" smtClean="0">
                <a:cs typeface="B Zar" panose="00000400000000000000" pitchFamily="2" charset="-78"/>
              </a:rPr>
              <a:t>.</a:t>
            </a:r>
          </a:p>
          <a:p>
            <a:pPr algn="r" rtl="1"/>
            <a:r>
              <a:rPr lang="ar-SA" sz="2400" dirty="0">
                <a:cs typeface="B Zar" panose="00000400000000000000" pitchFamily="2" charset="-78"/>
              </a:rPr>
              <a:t>هر آنچه انسان می‌‌تواند از خدا ببیند فعل اوست و تنها راه شناخت توحید و موحد بودن شناخت افعال او با رویکرد تسبیح،‌حمد، تهلیل و تکبیر </a:t>
            </a:r>
            <a:r>
              <a:rPr lang="ar-SA" sz="2400" dirty="0" smtClean="0">
                <a:cs typeface="B Zar" panose="00000400000000000000" pitchFamily="2" charset="-78"/>
              </a:rPr>
              <a:t>است</a:t>
            </a:r>
            <a:r>
              <a:rPr lang="fa-IR" sz="2400" dirty="0" smtClean="0">
                <a:cs typeface="B Zar" panose="00000400000000000000" pitchFamily="2" charset="-78"/>
              </a:rPr>
              <a:t>.</a:t>
            </a:r>
          </a:p>
          <a:p>
            <a:pPr algn="r" rtl="1"/>
            <a:r>
              <a:rPr lang="ar-SA" sz="2400" dirty="0">
                <a:cs typeface="B Zar" panose="00000400000000000000" pitchFamily="2" charset="-78"/>
              </a:rPr>
              <a:t>کلمه فعل در مرتبه متعالی خدای هستی‌بخش، ملازم با شاء و اراده و امر و قضاست و به نوعی هر یک در معنای فعل خدا نیز به کار رفته </a:t>
            </a:r>
            <a:r>
              <a:rPr lang="ar-SA" sz="2400" dirty="0" smtClean="0">
                <a:cs typeface="B Zar" panose="00000400000000000000" pitchFamily="2" charset="-78"/>
              </a:rPr>
              <a:t>است</a:t>
            </a:r>
            <a:r>
              <a:rPr lang="fa-IR" sz="2400" dirty="0" smtClean="0">
                <a:cs typeface="B Zar" panose="00000400000000000000" pitchFamily="2" charset="-78"/>
              </a:rPr>
              <a:t>. </a:t>
            </a:r>
          </a:p>
          <a:p>
            <a:pPr algn="r" rtl="1"/>
            <a:endParaRPr lang="fa-IR" dirty="0" smtClean="0"/>
          </a:p>
          <a:p>
            <a:pPr algn="r" rtl="1"/>
            <a:endParaRPr lang="en-US" altLang="en-US" b="1" dirty="0"/>
          </a:p>
          <a:p>
            <a:pPr lvl="1" algn="r" rtl="1"/>
            <a:r>
              <a:rPr lang="en-US" altLang="en-US" sz="2000" dirty="0">
                <a:solidFill>
                  <a:schemeClr val="tx2"/>
                </a:solidFill>
              </a:rPr>
              <a:t/>
            </a:r>
            <a:br>
              <a:rPr lang="en-US" altLang="en-US" sz="2000" dirty="0">
                <a:solidFill>
                  <a:schemeClr val="tx2"/>
                </a:solidFill>
              </a:rPr>
            </a:br>
            <a:endParaRPr lang="en-US" altLang="en-US" sz="2000" dirty="0">
              <a:solidFill>
                <a:schemeClr val="tx2"/>
              </a:solidFill>
            </a:endParaRPr>
          </a:p>
          <a:p>
            <a:pPr lvl="1"/>
            <a:endParaRPr lang="en-US" altLang="en-US" sz="2000" dirty="0">
              <a:solidFill>
                <a:schemeClr val="tx2"/>
              </a:solidFill>
            </a:endParaRPr>
          </a:p>
          <a:p>
            <a:pPr lvl="1"/>
            <a:endParaRPr lang="en-US" altLang="en-US" sz="2000" dirty="0">
              <a:solidFill>
                <a:schemeClr val="tx2"/>
              </a:solidFill>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4</a:t>
            </a:fld>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rtl="1"/>
            <a:r>
              <a:rPr lang="fa-IR" sz="3200" dirty="0" smtClean="0">
                <a:cs typeface="B Zar" panose="00000400000000000000" pitchFamily="2" charset="-78"/>
              </a:rPr>
              <a:t>5. </a:t>
            </a:r>
            <a:r>
              <a:rPr lang="ar-SA" sz="3200" dirty="0" smtClean="0">
                <a:cs typeface="B Zar" panose="00000400000000000000" pitchFamily="2" charset="-78"/>
              </a:rPr>
              <a:t>انسان در معرض رحمت خاص</a:t>
            </a:r>
            <a:endParaRPr lang="en-US" altLang="en-US" sz="1800" dirty="0"/>
          </a:p>
        </p:txBody>
      </p:sp>
      <p:sp>
        <p:nvSpPr>
          <p:cNvPr id="50179" name="Freeform 3"/>
          <p:cNvSpPr>
            <a:spLocks noEditPoints="1"/>
          </p:cNvSpPr>
          <p:nvPr/>
        </p:nvSpPr>
        <p:spPr bwMode="gray">
          <a:xfrm>
            <a:off x="1049338" y="1985963"/>
            <a:ext cx="5503862" cy="3970337"/>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2"/>
              </a:gs>
              <a:gs pos="100000">
                <a:schemeClr val="hlink"/>
              </a:gs>
            </a:gsLst>
            <a:lin ang="5400000" scaled="1"/>
          </a:gradFill>
          <a:ln>
            <a:noFill/>
          </a:ln>
          <a:effectLst>
            <a:outerShdw dist="206741" dir="8249373" algn="ctr" rotWithShape="0">
              <a:schemeClr val="bg2">
                <a:alpha val="50000"/>
              </a:scheme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nvGrpSpPr>
          <p:cNvPr id="50180" name="Group 4"/>
          <p:cNvGrpSpPr>
            <a:grpSpLocks/>
          </p:cNvGrpSpPr>
          <p:nvPr/>
        </p:nvGrpSpPr>
        <p:grpSpPr bwMode="auto">
          <a:xfrm>
            <a:off x="2894013" y="3689350"/>
            <a:ext cx="1873250" cy="2039938"/>
            <a:chOff x="1610" y="1344"/>
            <a:chExt cx="2041" cy="2223"/>
          </a:xfrm>
        </p:grpSpPr>
        <p:sp>
          <p:nvSpPr>
            <p:cNvPr id="50181" name="Oval 5"/>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82" name="Oval 6"/>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83" name="Oval 7"/>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84" name="Oval 8"/>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85" name="Oval 9"/>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nvGrpSpPr>
          <p:cNvPr id="50186" name="Group 10"/>
          <p:cNvGrpSpPr>
            <a:grpSpLocks/>
          </p:cNvGrpSpPr>
          <p:nvPr/>
        </p:nvGrpSpPr>
        <p:grpSpPr bwMode="auto">
          <a:xfrm>
            <a:off x="1339850" y="3179763"/>
            <a:ext cx="1498600" cy="1631950"/>
            <a:chOff x="1610" y="1344"/>
            <a:chExt cx="2041" cy="2223"/>
          </a:xfrm>
        </p:grpSpPr>
        <p:sp>
          <p:nvSpPr>
            <p:cNvPr id="50187" name="Oval 11"/>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88" name="Oval 12"/>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89" name="Oval 13"/>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90" name="Oval 14"/>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91" name="Oval 15"/>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nvGrpSpPr>
          <p:cNvPr id="50192" name="Group 16"/>
          <p:cNvGrpSpPr>
            <a:grpSpLocks/>
          </p:cNvGrpSpPr>
          <p:nvPr/>
        </p:nvGrpSpPr>
        <p:grpSpPr bwMode="auto">
          <a:xfrm>
            <a:off x="1336675" y="1957388"/>
            <a:ext cx="1125538" cy="1223962"/>
            <a:chOff x="1610" y="1344"/>
            <a:chExt cx="2041" cy="2223"/>
          </a:xfrm>
        </p:grpSpPr>
        <p:sp>
          <p:nvSpPr>
            <p:cNvPr id="50193" name="Oval 17"/>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94" name="Oval 18"/>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95" name="Oval 19"/>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96" name="Oval 20"/>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197" name="Oval 21"/>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nvGrpSpPr>
          <p:cNvPr id="50198" name="Group 22"/>
          <p:cNvGrpSpPr>
            <a:grpSpLocks/>
          </p:cNvGrpSpPr>
          <p:nvPr/>
        </p:nvGrpSpPr>
        <p:grpSpPr bwMode="auto">
          <a:xfrm>
            <a:off x="2462213" y="1524000"/>
            <a:ext cx="749300" cy="815975"/>
            <a:chOff x="1610" y="1344"/>
            <a:chExt cx="2041" cy="2223"/>
          </a:xfrm>
        </p:grpSpPr>
        <p:sp>
          <p:nvSpPr>
            <p:cNvPr id="50199" name="Oval 23"/>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200" name="Oval 24"/>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201" name="Oval 25"/>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202" name="Oval 26"/>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0203" name="Oval 27"/>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50204" name="Text Box 28"/>
          <p:cNvSpPr txBox="1">
            <a:spLocks noChangeArrowheads="1"/>
          </p:cNvSpPr>
          <p:nvPr/>
        </p:nvSpPr>
        <p:spPr bwMode="auto">
          <a:xfrm>
            <a:off x="1643685" y="1256883"/>
            <a:ext cx="21563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400" dirty="0">
                <a:cs typeface="B Zar" panose="00000400000000000000" pitchFamily="2" charset="-78"/>
              </a:rPr>
              <a:t>هدایت، </a:t>
            </a:r>
            <a:r>
              <a:rPr lang="fa-IR" sz="2400" dirty="0" smtClean="0">
                <a:cs typeface="B Zar" panose="00000400000000000000" pitchFamily="2" charset="-78"/>
              </a:rPr>
              <a:t>‌</a:t>
            </a:r>
          </a:p>
          <a:p>
            <a:pPr algn="ctr" eaLnBrk="0" hangingPunct="0"/>
            <a:r>
              <a:rPr lang="fa-IR" sz="2400" dirty="0" smtClean="0">
                <a:cs typeface="B Zar" panose="00000400000000000000" pitchFamily="2" charset="-78"/>
              </a:rPr>
              <a:t>هم‌راستایی </a:t>
            </a:r>
            <a:r>
              <a:rPr lang="fa-IR" sz="2400" dirty="0">
                <a:cs typeface="B Zar" panose="00000400000000000000" pitchFamily="2" charset="-78"/>
              </a:rPr>
              <a:t>با فعل خدا</a:t>
            </a:r>
            <a:endParaRPr lang="en-US" altLang="en-US" sz="2400" b="1" dirty="0">
              <a:solidFill>
                <a:srgbClr val="000000"/>
              </a:solidFill>
              <a:cs typeface="B Zar" panose="00000400000000000000" pitchFamily="2" charset="-78"/>
            </a:endParaRPr>
          </a:p>
        </p:txBody>
      </p:sp>
      <p:sp>
        <p:nvSpPr>
          <p:cNvPr id="50205" name="Text Box 29"/>
          <p:cNvSpPr txBox="1">
            <a:spLocks noChangeArrowheads="1"/>
          </p:cNvSpPr>
          <p:nvPr/>
        </p:nvSpPr>
        <p:spPr bwMode="auto">
          <a:xfrm>
            <a:off x="649682" y="2113574"/>
            <a:ext cx="228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400" dirty="0">
                <a:cs typeface="B Zar" panose="00000400000000000000" pitchFamily="2" charset="-78"/>
              </a:rPr>
              <a:t>ضلالت، </a:t>
            </a:r>
            <a:r>
              <a:rPr lang="fa-IR" sz="2400" dirty="0" smtClean="0">
                <a:cs typeface="B Zar" panose="00000400000000000000" pitchFamily="2" charset="-78"/>
              </a:rPr>
              <a:t>‌</a:t>
            </a:r>
          </a:p>
          <a:p>
            <a:pPr algn="ctr" eaLnBrk="0" hangingPunct="0"/>
            <a:r>
              <a:rPr lang="fa-IR" sz="2400" dirty="0" smtClean="0">
                <a:cs typeface="B Zar" panose="00000400000000000000" pitchFamily="2" charset="-78"/>
              </a:rPr>
              <a:t>هم‌راستایی </a:t>
            </a:r>
            <a:r>
              <a:rPr lang="fa-IR" sz="2400" dirty="0">
                <a:cs typeface="B Zar" panose="00000400000000000000" pitchFamily="2" charset="-78"/>
              </a:rPr>
              <a:t>با نفس خود</a:t>
            </a:r>
            <a:endParaRPr lang="en-US" altLang="en-US" sz="2400" dirty="0">
              <a:solidFill>
                <a:srgbClr val="000000"/>
              </a:solidFill>
              <a:cs typeface="B Zar" panose="00000400000000000000" pitchFamily="2" charset="-78"/>
            </a:endParaRPr>
          </a:p>
        </p:txBody>
      </p:sp>
      <p:sp>
        <p:nvSpPr>
          <p:cNvPr id="50206" name="Text Box 30"/>
          <p:cNvSpPr txBox="1">
            <a:spLocks noChangeArrowheads="1"/>
          </p:cNvSpPr>
          <p:nvPr/>
        </p:nvSpPr>
        <p:spPr bwMode="auto">
          <a:xfrm>
            <a:off x="358593" y="3286907"/>
            <a:ext cx="33538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400" dirty="0">
                <a:cs typeface="B Zar" panose="00000400000000000000" pitchFamily="2" charset="-78"/>
              </a:rPr>
              <a:t>وحی، </a:t>
            </a:r>
            <a:endParaRPr lang="fa-IR" sz="2400" dirty="0" smtClean="0">
              <a:cs typeface="B Zar" panose="00000400000000000000" pitchFamily="2" charset="-78"/>
            </a:endParaRPr>
          </a:p>
          <a:p>
            <a:pPr algn="ctr" eaLnBrk="0" hangingPunct="0"/>
            <a:r>
              <a:rPr lang="fa-IR" sz="2400" dirty="0" smtClean="0">
                <a:cs typeface="B Zar" panose="00000400000000000000" pitchFamily="2" charset="-78"/>
              </a:rPr>
              <a:t>عامل </a:t>
            </a:r>
            <a:r>
              <a:rPr lang="fa-IR" sz="2400" dirty="0">
                <a:cs typeface="B Zar" panose="00000400000000000000" pitchFamily="2" charset="-78"/>
              </a:rPr>
              <a:t>جریان‌یافتن رحمت و هدایت </a:t>
            </a:r>
            <a:endParaRPr lang="en-US" altLang="en-US" sz="2400" dirty="0">
              <a:solidFill>
                <a:srgbClr val="000000"/>
              </a:solidFill>
              <a:cs typeface="B Zar" panose="00000400000000000000" pitchFamily="2" charset="-78"/>
            </a:endParaRPr>
          </a:p>
        </p:txBody>
      </p:sp>
      <p:sp>
        <p:nvSpPr>
          <p:cNvPr id="50207" name="Text Box 31"/>
          <p:cNvSpPr txBox="1">
            <a:spLocks noChangeArrowheads="1"/>
          </p:cNvSpPr>
          <p:nvPr/>
        </p:nvSpPr>
        <p:spPr bwMode="auto">
          <a:xfrm>
            <a:off x="2875216" y="4045492"/>
            <a:ext cx="1827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800" dirty="0">
                <a:cs typeface="B Zar" panose="00000400000000000000" pitchFamily="2" charset="-78"/>
              </a:rPr>
              <a:t>هدایت، </a:t>
            </a:r>
            <a:endParaRPr lang="fa-IR" sz="2800" dirty="0" smtClean="0">
              <a:cs typeface="B Zar" panose="00000400000000000000" pitchFamily="2" charset="-78"/>
            </a:endParaRPr>
          </a:p>
          <a:p>
            <a:pPr algn="ctr" eaLnBrk="0" hangingPunct="0"/>
            <a:r>
              <a:rPr lang="fa-IR" sz="2800" dirty="0" smtClean="0">
                <a:cs typeface="B Zar" panose="00000400000000000000" pitchFamily="2" charset="-78"/>
              </a:rPr>
              <a:t>رسانایی </a:t>
            </a:r>
            <a:r>
              <a:rPr lang="fa-IR" sz="2800" dirty="0">
                <a:cs typeface="B Zar" panose="00000400000000000000" pitchFamily="2" charset="-78"/>
              </a:rPr>
              <a:t>رحمت</a:t>
            </a:r>
            <a:endParaRPr lang="en-US" altLang="en-US" sz="2800" dirty="0">
              <a:solidFill>
                <a:srgbClr val="000000"/>
              </a:solidFill>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40</a:t>
            </a:fld>
            <a:endParaRPr lang="en-US" altLang="en-US" dirty="0"/>
          </a:p>
        </p:txBody>
      </p:sp>
      <p:grpSp>
        <p:nvGrpSpPr>
          <p:cNvPr id="34" name="Group 4"/>
          <p:cNvGrpSpPr>
            <a:grpSpLocks/>
          </p:cNvGrpSpPr>
          <p:nvPr/>
        </p:nvGrpSpPr>
        <p:grpSpPr bwMode="auto">
          <a:xfrm>
            <a:off x="5133381" y="3448449"/>
            <a:ext cx="2312787" cy="2363223"/>
            <a:chOff x="1610" y="1344"/>
            <a:chExt cx="2041" cy="2223"/>
          </a:xfrm>
        </p:grpSpPr>
        <p:sp>
          <p:nvSpPr>
            <p:cNvPr id="35" name="Oval 5"/>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6" name="Oval 6"/>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7" name="Oval 7"/>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8" name="Oval 8"/>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9" name="Oval 9"/>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40" name="Text Box 31"/>
          <p:cNvSpPr txBox="1">
            <a:spLocks noChangeArrowheads="1"/>
          </p:cNvSpPr>
          <p:nvPr/>
        </p:nvSpPr>
        <p:spPr bwMode="auto">
          <a:xfrm>
            <a:off x="4889643" y="3925840"/>
            <a:ext cx="30203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800" dirty="0">
                <a:cs typeface="B Zar" panose="00000400000000000000" pitchFamily="2" charset="-78"/>
              </a:rPr>
              <a:t>ضلالت، </a:t>
            </a:r>
            <a:endParaRPr lang="fa-IR" sz="2800" dirty="0" smtClean="0">
              <a:cs typeface="B Zar" panose="00000400000000000000" pitchFamily="2" charset="-78"/>
            </a:endParaRPr>
          </a:p>
          <a:p>
            <a:pPr algn="ctr" eaLnBrk="0" hangingPunct="0"/>
            <a:r>
              <a:rPr lang="fa-IR" sz="2800" dirty="0" smtClean="0">
                <a:cs typeface="B Zar" panose="00000400000000000000" pitchFamily="2" charset="-78"/>
              </a:rPr>
              <a:t>محرومیت </a:t>
            </a:r>
            <a:r>
              <a:rPr lang="fa-IR" sz="2800" dirty="0">
                <a:cs typeface="B Zar" panose="00000400000000000000" pitchFamily="2" charset="-78"/>
              </a:rPr>
              <a:t>از رحمت خاص</a:t>
            </a:r>
            <a:endParaRPr lang="en-US" altLang="en-US" sz="2800" dirty="0">
              <a:solidFill>
                <a:srgbClr val="000000"/>
              </a:solidFill>
              <a:cs typeface="B Zar" panose="00000400000000000000" pitchFamily="2" charset="-78"/>
            </a:endParaRPr>
          </a:p>
        </p:txBody>
      </p:sp>
    </p:spTree>
    <p:extLst>
      <p:ext uri="{BB962C8B-B14F-4D97-AF65-F5344CB8AC3E}">
        <p14:creationId xmlns:p14="http://schemas.microsoft.com/office/powerpoint/2010/main" val="2738649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1-5. </a:t>
            </a:r>
            <a:r>
              <a:rPr lang="ar-SA" sz="3200" dirty="0" smtClean="0">
                <a:cs typeface="B Zar" panose="00000400000000000000" pitchFamily="2" charset="-78"/>
              </a:rPr>
              <a:t>هدایت، ‌هم‌راستایی با فعل خدا</a:t>
            </a:r>
            <a:endParaRPr lang="en-US" sz="3200" dirty="0"/>
          </a:p>
        </p:txBody>
      </p:sp>
      <p:sp>
        <p:nvSpPr>
          <p:cNvPr id="3" name="Content Placeholder 2"/>
          <p:cNvSpPr>
            <a:spLocks noGrp="1"/>
          </p:cNvSpPr>
          <p:nvPr>
            <p:ph idx="1"/>
          </p:nvPr>
        </p:nvSpPr>
        <p:spPr/>
        <p:txBody>
          <a:bodyPr/>
          <a:lstStyle/>
          <a:p>
            <a:pPr algn="just" rtl="1"/>
            <a:r>
              <a:rPr lang="ar-SA" dirty="0" smtClean="0">
                <a:cs typeface="B Zar" panose="00000400000000000000" pitchFamily="2" charset="-78"/>
              </a:rPr>
              <a:t> </a:t>
            </a:r>
            <a:r>
              <a:rPr lang="ar-SA" sz="2400" dirty="0">
                <a:cs typeface="B Zar" panose="00000400000000000000" pitchFamily="2" charset="-78"/>
              </a:rPr>
              <a:t>انسان به حسب برخورداری از رحمت عام خداوند نمی‌‌تواند به جز برای بروز حسن و انجام کارهای خوب و خیر کاری را انجام دهد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اگر کار شر و سوئی از او سر می‌زند به دلیل تعیین مصداق اشتباه است. در این صورت سوء را به جای حسن  و شرّ را به جای خیر  انتخاب کرده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با </a:t>
            </a:r>
            <a:r>
              <a:rPr lang="ar-SA" sz="2400" dirty="0">
                <a:cs typeface="B Zar" panose="00000400000000000000" pitchFamily="2" charset="-78"/>
              </a:rPr>
              <a:t>فعال شدن تفکر و تعقل امکان تشخیص اشتباه از او سلب می‌شود. بدین ترتیب گمراهی او در تشخیص اشتباه خیر  و  حسن و هدایت او در تشخیص درست آن می‌باشد.</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41</a:t>
            </a:fld>
            <a:endParaRPr lang="en-US" altLang="en-US" dirty="0"/>
          </a:p>
        </p:txBody>
      </p:sp>
    </p:spTree>
    <p:extLst>
      <p:ext uri="{BB962C8B-B14F-4D97-AF65-F5344CB8AC3E}">
        <p14:creationId xmlns:p14="http://schemas.microsoft.com/office/powerpoint/2010/main" val="2201816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a:cs typeface="B Zar" panose="00000400000000000000" pitchFamily="2" charset="-78"/>
              </a:rPr>
              <a:t>2</a:t>
            </a:r>
            <a:r>
              <a:rPr lang="fa-IR" sz="3200" dirty="0" smtClean="0">
                <a:cs typeface="B Zar" panose="00000400000000000000" pitchFamily="2" charset="-78"/>
              </a:rPr>
              <a:t>-5. </a:t>
            </a:r>
            <a:r>
              <a:rPr lang="ar-SA" sz="3200" dirty="0" smtClean="0">
                <a:cs typeface="B Zar" panose="00000400000000000000" pitchFamily="2" charset="-78"/>
              </a:rPr>
              <a:t>ضلالت، ‌هم‌راستایی با نفس خود</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dirty="0" smtClean="0">
                <a:cs typeface="B Zar" panose="00000400000000000000" pitchFamily="2" charset="-78"/>
              </a:rPr>
              <a:t> </a:t>
            </a:r>
            <a:r>
              <a:rPr lang="ar-SA" sz="2400" dirty="0">
                <a:cs typeface="B Zar" panose="00000400000000000000" pitchFamily="2" charset="-78"/>
              </a:rPr>
              <a:t>در صورتی که کسی برای نفس خود شأنی قائل شود که بر اساس خواسته‌های نفسش عمل کند به افعالی کشیده می‌شود که قطع از جریان امر و اطاعت خداوند است و بر همین اساس جز بدی نیست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به عبارت دیگر نفس به واسطه خواهش‌ها و آرزوهایی که دارد در خود اوامری را پدید می‌آورد که تبعیت از آن اوامر جز افعال سوء نیست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زیرا همین‌ که فرد امر را از غیر خدا اخذ می‌کند رفتارش سوء و شرّ می‌شود و تنها کاری می‌تواند حسن و خیر باشد که تابع امر خدا باشد. این درسی است که خداوند توسط حضرت یوسف علیه السلام آموزش داده است.</a:t>
            </a:r>
            <a:endParaRPr lang="en-US" sz="2400" dirty="0">
              <a:cs typeface="B Zar" panose="00000400000000000000" pitchFamily="2" charset="-78"/>
            </a:endParaRPr>
          </a:p>
          <a:p>
            <a:pPr algn="just" rtl="1"/>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42</a:t>
            </a:fld>
            <a:endParaRPr lang="en-US" altLang="en-US" dirty="0"/>
          </a:p>
        </p:txBody>
      </p:sp>
    </p:spTree>
    <p:extLst>
      <p:ext uri="{BB962C8B-B14F-4D97-AF65-F5344CB8AC3E}">
        <p14:creationId xmlns:p14="http://schemas.microsoft.com/office/powerpoint/2010/main" val="3144532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2000"/>
            <a:ext cx="7391400" cy="563563"/>
          </a:xfrm>
        </p:spPr>
        <p:txBody>
          <a:bodyPr/>
          <a:lstStyle/>
          <a:p>
            <a:pPr rtl="1"/>
            <a:r>
              <a:rPr lang="fa-IR" sz="3200" dirty="0" smtClean="0">
                <a:cs typeface="B Zar" panose="00000400000000000000" pitchFamily="2" charset="-78"/>
              </a:rPr>
              <a:t>3-5. </a:t>
            </a:r>
            <a:r>
              <a:rPr lang="ar-SA" sz="3200" dirty="0" smtClean="0">
                <a:cs typeface="B Zar" panose="00000400000000000000" pitchFamily="2" charset="-78"/>
              </a:rPr>
              <a:t>وحی، عامل جریان‌یافتن رحمت و هدایت</a:t>
            </a:r>
            <a:endParaRPr lang="en-US" sz="3200" dirty="0"/>
          </a:p>
        </p:txBody>
      </p:sp>
      <p:sp>
        <p:nvSpPr>
          <p:cNvPr id="3" name="Content Placeholder 2"/>
          <p:cNvSpPr>
            <a:spLocks noGrp="1"/>
          </p:cNvSpPr>
          <p:nvPr>
            <p:ph idx="1"/>
          </p:nvPr>
        </p:nvSpPr>
        <p:spPr/>
        <p:txBody>
          <a:bodyPr/>
          <a:lstStyle/>
          <a:p>
            <a:pPr algn="just" rtl="1"/>
            <a:r>
              <a:rPr lang="ar-SA" sz="2400" dirty="0" smtClean="0">
                <a:cs typeface="B Zar" panose="00000400000000000000" pitchFamily="2" charset="-78"/>
              </a:rPr>
              <a:t> </a:t>
            </a:r>
            <a:r>
              <a:rPr lang="ar-SA" sz="2400" dirty="0">
                <a:cs typeface="B Zar" panose="00000400000000000000" pitchFamily="2" charset="-78"/>
              </a:rPr>
              <a:t>هدایت و رحمت قرین هم‌اند و انسان در صورت برخورداری از هدایت، رحمت خاص الهی را دریافت </a:t>
            </a:r>
            <a:r>
              <a:rPr lang="ar-SA" sz="2400" dirty="0" smtClean="0">
                <a:cs typeface="B Zar" panose="00000400000000000000" pitchFamily="2" charset="-78"/>
              </a:rPr>
              <a:t>می‌کند</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و همچنین هدایت و رحمت با وحی و کتاب قرین‌ هم‌اند و به هیچ‌وجه نمی‌تواند این سه از هم مجزا باشد.</a:t>
            </a:r>
            <a:endParaRPr lang="en-US" sz="2400" dirty="0">
              <a:cs typeface="B Zar" panose="00000400000000000000" pitchFamily="2" charset="-78"/>
            </a:endParaRPr>
          </a:p>
          <a:p>
            <a:pPr algn="just" rtl="1"/>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43</a:t>
            </a:fld>
            <a:endParaRPr lang="en-US" altLang="en-US" dirty="0"/>
          </a:p>
        </p:txBody>
      </p:sp>
    </p:spTree>
    <p:extLst>
      <p:ext uri="{BB962C8B-B14F-4D97-AF65-F5344CB8AC3E}">
        <p14:creationId xmlns:p14="http://schemas.microsoft.com/office/powerpoint/2010/main" val="663606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4-5. </a:t>
            </a:r>
            <a:r>
              <a:rPr lang="ar-SA" sz="3200" dirty="0" smtClean="0">
                <a:cs typeface="B Zar" panose="00000400000000000000" pitchFamily="2" charset="-78"/>
              </a:rPr>
              <a:t>هدایت، رسانایی رحمت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smtClean="0">
                <a:cs typeface="B Zar" panose="00000400000000000000" pitchFamily="2" charset="-78"/>
              </a:rPr>
              <a:t>  </a:t>
            </a:r>
            <a:r>
              <a:rPr lang="ar-SA" sz="2400" dirty="0">
                <a:cs typeface="B Zar" panose="00000400000000000000" pitchFamily="2" charset="-78"/>
              </a:rPr>
              <a:t>با توجه به آیات قرآن انسان در صورتی که پذیرنده هدایت باشد می‌تواند برخوردار از رحمت خاص شود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در غیر این صورت خود نیز امیدی به دستیابی به رحمت نخواهد داشت. اولین اثر هدایت امید به رحمت و اولین اثر ضلالت ناامیدی از رحمت الهی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امید به رحمت در انسان شوق و نشاط پرهیزگاری را ایجاد می‌کند و ناامیدی روزنه‌ای برای ورود القائات و وسوسه‌ها و اختلال در نظام فکری و ایمانی است و فرد را از خوبی‌ها دور می‌سازد زیرا در این صورت فرد جنس خود را از جنس رحمت نمی‌داند و به ظلمات بودن خود معتقد می‌شود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در حالی که ظلمات محل ماندن و ایستایی نبود و محل هجرت و حرکت بوده است.</a:t>
            </a:r>
            <a:endParaRPr lang="en-US" sz="2400" dirty="0">
              <a:cs typeface="B Zar" panose="00000400000000000000" pitchFamily="2" charset="-78"/>
            </a:endParaRPr>
          </a:p>
          <a:p>
            <a:pPr algn="just" rtl="1"/>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44</a:t>
            </a:fld>
            <a:endParaRPr lang="en-US" altLang="en-US" dirty="0"/>
          </a:p>
        </p:txBody>
      </p:sp>
    </p:spTree>
    <p:extLst>
      <p:ext uri="{BB962C8B-B14F-4D97-AF65-F5344CB8AC3E}">
        <p14:creationId xmlns:p14="http://schemas.microsoft.com/office/powerpoint/2010/main" val="4198987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5-5. </a:t>
            </a:r>
            <a:r>
              <a:rPr lang="ar-SA" sz="3200" dirty="0" smtClean="0">
                <a:cs typeface="B Zar" panose="00000400000000000000" pitchFamily="2" charset="-78"/>
              </a:rPr>
              <a:t>ضلالت، محرومیت از رحمت خاص</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dirty="0" smtClean="0"/>
              <a:t>  </a:t>
            </a:r>
            <a:r>
              <a:rPr lang="ar-SA" sz="2400" dirty="0">
                <a:cs typeface="B Zar" panose="00000400000000000000" pitchFamily="2" charset="-78"/>
              </a:rPr>
              <a:t>هر گونه محرومیت از هدایتی منجر به گمراهی و حیرت می‌شود این حیرت ممکن است با انواع مستی همراه باشد و تا مدت‌ها خود فرد از آن بی‌خبر باشد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بر اساس این بی‌خبری است که در فرد عجله برای عذاب و عجله برای بدی ایجاد می‌شود. خاصیت حیرت و سرگردانی، گیجی و بی‌تدبیری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در </a:t>
            </a:r>
            <a:r>
              <a:rPr lang="ar-SA" sz="2400" dirty="0">
                <a:cs typeface="B Zar" panose="00000400000000000000" pitchFamily="2" charset="-78"/>
              </a:rPr>
              <a:t>صورتی فرد به چنین حالتی می‌رسد که دست خود را از دست رهبران الهی جدا کند و به تدبیرهای خود تکیه نماید. اوامر و نواهی الهی را فراموش کرده و یا نادیده بگیرد و به اوامر و نواهی محیط و خواهش‌های نفسانی گوش </a:t>
            </a:r>
            <a:r>
              <a:rPr lang="ar-SA" sz="2400" dirty="0" smtClean="0">
                <a:cs typeface="B Zar" panose="00000400000000000000" pitchFamily="2" charset="-78"/>
              </a:rPr>
              <a:t>دهد</a:t>
            </a:r>
            <a:r>
              <a:rPr lang="fa-IR" sz="2400" dirty="0" smtClean="0">
                <a:cs typeface="B Zar" panose="00000400000000000000" pitchFamily="2" charset="-78"/>
              </a:rPr>
              <a:t>.</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45</a:t>
            </a:fld>
            <a:endParaRPr lang="en-US" altLang="en-US" dirty="0"/>
          </a:p>
        </p:txBody>
      </p:sp>
    </p:spTree>
    <p:extLst>
      <p:ext uri="{BB962C8B-B14F-4D97-AF65-F5344CB8AC3E}">
        <p14:creationId xmlns:p14="http://schemas.microsoft.com/office/powerpoint/2010/main" val="2495603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6. </a:t>
            </a:r>
            <a:r>
              <a:rPr lang="ar-SA" sz="3200" dirty="0" smtClean="0">
                <a:cs typeface="B Zar" panose="00000400000000000000" pitchFamily="2" charset="-78"/>
              </a:rPr>
              <a:t>اطاعت، عامل هم‌راستایی با هدایت</a:t>
            </a:r>
            <a:endParaRPr lang="en-US" sz="3200" dirty="0"/>
          </a:p>
        </p:txBody>
      </p:sp>
      <p:sp>
        <p:nvSpPr>
          <p:cNvPr id="3" name="Content Placeholder 2"/>
          <p:cNvSpPr>
            <a:spLocks noGrp="1"/>
          </p:cNvSpPr>
          <p:nvPr>
            <p:ph idx="1"/>
          </p:nvPr>
        </p:nvSpPr>
        <p:spPr/>
        <p:txBody>
          <a:bodyPr/>
          <a:lstStyle/>
          <a:p>
            <a:pPr algn="just" rtl="1"/>
            <a:r>
              <a:rPr lang="ar-SA" sz="2400" dirty="0" smtClean="0">
                <a:cs typeface="B Zar" panose="00000400000000000000" pitchFamily="2" charset="-78"/>
              </a:rPr>
              <a:t> </a:t>
            </a:r>
            <a:r>
              <a:rPr lang="ar-SA" sz="2400" dirty="0">
                <a:cs typeface="B Zar" panose="00000400000000000000" pitchFamily="2" charset="-78"/>
              </a:rPr>
              <a:t>خداوند در انسان میل و رغبت و نیز کراهت و عدم رغبت را قرار داده است و آن را منشأ گزینش و مبدأ انتخاب او قرار داده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فعال شدن میل و رغبت فرد به چیزی منوط به علم به منفعتی است که فرد نسبت به آن چیز می‌یابد. زیرا انسان در نهاد فطری خود خیر دوست و منفعت‌دوست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از </a:t>
            </a:r>
            <a:r>
              <a:rPr lang="ar-SA" sz="2400" dirty="0">
                <a:cs typeface="B Zar" panose="00000400000000000000" pitchFamily="2" charset="-78"/>
              </a:rPr>
              <a:t>طرف دیگر وقتی انسان نسبت به چیزی رغبت و میل می یابد به طور طبیعی نسبت به آن گرایش یافته و توجه خود را به آن معطوف و نسبت به بقیه منصرف می‌کند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در صورتی که میل و رغبت فرد نسبت به چیزی یا کسی موجب خضوع نسبت به آن کس یا چیز شده و از ناحیه آن کس یا چیز تأثیر پذیرفته و بروزاتی متناسب داشته باشد، فرد آن کس یا آن چیز را «اطاعت» کرده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بدین </a:t>
            </a:r>
            <a:r>
              <a:rPr lang="ar-SA" sz="2400" dirty="0">
                <a:cs typeface="B Zar" panose="00000400000000000000" pitchFamily="2" charset="-78"/>
              </a:rPr>
              <a:t>ترتیب میل و رغبت که به اطاعت منجر می‌شود عامل و سبب هم‌راستایی با اوامر و نواهی است و فعل انسان را شکل می‌دهد.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46</a:t>
            </a:fld>
            <a:endParaRPr lang="en-US" altLang="en-US" dirty="0"/>
          </a:p>
        </p:txBody>
      </p:sp>
    </p:spTree>
    <p:extLst>
      <p:ext uri="{BB962C8B-B14F-4D97-AF65-F5344CB8AC3E}">
        <p14:creationId xmlns:p14="http://schemas.microsoft.com/office/powerpoint/2010/main" val="2876519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ویژگی های </a:t>
            </a:r>
            <a:r>
              <a:rPr lang="fa-IR" sz="3200" dirty="0" smtClean="0">
                <a:cs typeface="B Zar" panose="00000400000000000000" pitchFamily="2" charset="-78"/>
              </a:rPr>
              <a:t>فعلِ هم‌راستای با رحمت الهی</a:t>
            </a:r>
            <a:endParaRPr lang="en-US" sz="3200" dirty="0"/>
          </a:p>
        </p:txBody>
      </p:sp>
      <p:sp>
        <p:nvSpPr>
          <p:cNvPr id="3" name="Content Placeholder 2"/>
          <p:cNvSpPr>
            <a:spLocks noGrp="1"/>
          </p:cNvSpPr>
          <p:nvPr>
            <p:ph idx="1"/>
          </p:nvPr>
        </p:nvSpPr>
        <p:spPr/>
        <p:txBody>
          <a:bodyPr/>
          <a:lstStyle/>
          <a:p>
            <a:pPr marL="457200" lvl="0" indent="-457200" algn="just" rtl="1">
              <a:buFont typeface="+mj-lt"/>
              <a:buAutoNum type="arabicParenR"/>
            </a:pPr>
            <a:r>
              <a:rPr lang="fa-IR" sz="2000" dirty="0" smtClean="0">
                <a:cs typeface="B Zar" panose="00000400000000000000" pitchFamily="2" charset="-78"/>
              </a:rPr>
              <a:t>تابع </a:t>
            </a:r>
            <a:r>
              <a:rPr lang="fa-IR" sz="2000" dirty="0">
                <a:cs typeface="B Zar" panose="00000400000000000000" pitchFamily="2" charset="-78"/>
              </a:rPr>
              <a:t>امر و نهی خداوند به عنوان مبدأ رحمت‌ است و بر اساس آن شکل گرفته است.</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همراه با خضوع و انقیاد نسبت به خداوند است و در آن کوچک‌ترین مخالفتی با خداوند نیست.</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علاوه بر خضوع و انقیاد گرایش و میل و رغبت نسبت به آن امر و نهی نیز وجود دارد و بر اساس کراهت نیست.</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چنین فعلی در راستای ولایت خدا و رسول قرار دارد</a:t>
            </a:r>
            <a:r>
              <a:rPr lang="fa-IR" sz="2400" dirty="0">
                <a:cs typeface="B Zar" panose="00000400000000000000" pitchFamily="2" charset="-78"/>
              </a:rPr>
              <a:t>.</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47</a:t>
            </a:fld>
            <a:endParaRPr lang="en-US" altLang="en-US" dirty="0"/>
          </a:p>
        </p:txBody>
      </p:sp>
      <p:pic>
        <p:nvPicPr>
          <p:cNvPr id="6" name="Picture 5"/>
          <p:cNvPicPr>
            <a:picLocks noChangeAspect="1"/>
          </p:cNvPicPr>
          <p:nvPr/>
        </p:nvPicPr>
        <p:blipFill>
          <a:blip r:embed="rId2"/>
          <a:stretch>
            <a:fillRect/>
          </a:stretch>
        </p:blipFill>
        <p:spPr>
          <a:xfrm>
            <a:off x="1143000" y="3690349"/>
            <a:ext cx="4191000" cy="2668370"/>
          </a:xfrm>
          <a:prstGeom prst="rect">
            <a:avLst/>
          </a:prstGeom>
        </p:spPr>
      </p:pic>
    </p:spTree>
    <p:extLst>
      <p:ext uri="{BB962C8B-B14F-4D97-AF65-F5344CB8AC3E}">
        <p14:creationId xmlns:p14="http://schemas.microsoft.com/office/powerpoint/2010/main" val="1205228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1"/>
            <a:r>
              <a:rPr lang="fa-IR" sz="3200" dirty="0" smtClean="0">
                <a:cs typeface="B Zar" panose="00000400000000000000" pitchFamily="2" charset="-78"/>
              </a:rPr>
              <a:t>6. اطاعت</a:t>
            </a:r>
            <a:r>
              <a:rPr lang="fa-IR" sz="3200" dirty="0">
                <a:cs typeface="B Zar" panose="00000400000000000000" pitchFamily="2" charset="-78"/>
              </a:rPr>
              <a:t>، عامل هم‌راستایی با هدایت </a:t>
            </a:r>
            <a:endParaRPr lang="en-US" altLang="en-US" sz="1800" dirty="0">
              <a:cs typeface="B Zar" panose="00000400000000000000" pitchFamily="2" charset="-78"/>
            </a:endParaRPr>
          </a:p>
        </p:txBody>
      </p:sp>
      <p:grpSp>
        <p:nvGrpSpPr>
          <p:cNvPr id="52243" name="Group 19"/>
          <p:cNvGrpSpPr>
            <a:grpSpLocks/>
          </p:cNvGrpSpPr>
          <p:nvPr/>
        </p:nvGrpSpPr>
        <p:grpSpPr bwMode="auto">
          <a:xfrm>
            <a:off x="2377654" y="1984825"/>
            <a:ext cx="2170113" cy="4031551"/>
            <a:chOff x="528" y="1061"/>
            <a:chExt cx="1680" cy="3122"/>
          </a:xfrm>
        </p:grpSpPr>
        <p:grpSp>
          <p:nvGrpSpPr>
            <p:cNvPr id="52244" name="Group 20"/>
            <p:cNvGrpSpPr>
              <a:grpSpLocks/>
            </p:cNvGrpSpPr>
            <p:nvPr/>
          </p:nvGrpSpPr>
          <p:grpSpPr bwMode="auto">
            <a:xfrm>
              <a:off x="528" y="1296"/>
              <a:ext cx="1680" cy="2887"/>
              <a:chOff x="720" y="905"/>
              <a:chExt cx="2263" cy="3319"/>
            </a:xfrm>
          </p:grpSpPr>
          <p:sp>
            <p:nvSpPr>
              <p:cNvPr id="52245" name="AutoShape 21"/>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6" name="AutoShape 22"/>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7" name="AutoShape 23"/>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88EA9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8" name="AutoShape 24"/>
              <p:cNvSpPr>
                <a:spLocks noChangeArrowheads="1"/>
              </p:cNvSpPr>
              <p:nvPr/>
            </p:nvSpPr>
            <p:spPr bwMode="gray">
              <a:xfrm>
                <a:off x="773" y="932"/>
                <a:ext cx="2158" cy="631"/>
              </a:xfrm>
              <a:prstGeom prst="roundRect">
                <a:avLst>
                  <a:gd name="adj" fmla="val 50000"/>
                </a:avLst>
              </a:prstGeom>
              <a:gradFill rotWithShape="1">
                <a:gsLst>
                  <a:gs pos="0">
                    <a:srgbClr val="88EA91">
                      <a:gamma/>
                      <a:tint val="33333"/>
                      <a:invGamma/>
                    </a:srgbClr>
                  </a:gs>
                  <a:gs pos="100000">
                    <a:srgbClr val="88EA91">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9" name="AutoShape 25"/>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50" name="AutoShape 26"/>
              <p:cNvSpPr>
                <a:spLocks noChangeArrowheads="1"/>
              </p:cNvSpPr>
              <p:nvPr/>
            </p:nvSpPr>
            <p:spPr bwMode="gray">
              <a:xfrm>
                <a:off x="773" y="3470"/>
                <a:ext cx="2158" cy="631"/>
              </a:xfrm>
              <a:prstGeom prst="roundRect">
                <a:avLst>
                  <a:gd name="adj" fmla="val 50000"/>
                </a:avLst>
              </a:prstGeom>
              <a:gradFill rotWithShape="1">
                <a:gsLst>
                  <a:gs pos="0">
                    <a:srgbClr val="21D347">
                      <a:gamma/>
                      <a:tint val="33333"/>
                      <a:invGamma/>
                      <a:alpha val="50000"/>
                    </a:srgbClr>
                  </a:gs>
                  <a:gs pos="100000">
                    <a:srgbClr val="21D34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51" name="Group 27"/>
            <p:cNvGrpSpPr>
              <a:grpSpLocks/>
            </p:cNvGrpSpPr>
            <p:nvPr/>
          </p:nvGrpSpPr>
          <p:grpSpPr bwMode="auto">
            <a:xfrm>
              <a:off x="1104" y="1061"/>
              <a:ext cx="498" cy="482"/>
              <a:chOff x="1289" y="587"/>
              <a:chExt cx="668" cy="647"/>
            </a:xfrm>
          </p:grpSpPr>
          <p:sp>
            <p:nvSpPr>
              <p:cNvPr id="52252" name="Oval 28"/>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53" name="Oval 2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4"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5" name="Oval 3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6" name="Oval 3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57" name="Text Box 33"/>
          <p:cNvSpPr txBox="1">
            <a:spLocks noChangeArrowheads="1"/>
          </p:cNvSpPr>
          <p:nvPr/>
        </p:nvSpPr>
        <p:spPr bwMode="gray">
          <a:xfrm>
            <a:off x="3262988" y="203666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dirty="0">
                <a:solidFill>
                  <a:srgbClr val="000000"/>
                </a:solidFill>
              </a:rPr>
              <a:t>2</a:t>
            </a:r>
          </a:p>
        </p:txBody>
      </p:sp>
      <p:sp>
        <p:nvSpPr>
          <p:cNvPr id="52258" name="Text Box 34"/>
          <p:cNvSpPr txBox="1">
            <a:spLocks noChangeArrowheads="1"/>
          </p:cNvSpPr>
          <p:nvPr/>
        </p:nvSpPr>
        <p:spPr bwMode="gray">
          <a:xfrm>
            <a:off x="2380600" y="3123652"/>
            <a:ext cx="205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b="1" dirty="0">
                <a:cs typeface="B Zar" panose="00000400000000000000" pitchFamily="2" charset="-78"/>
              </a:rPr>
              <a:t>اطاعت از غیر خدا، هم‌راستایی با شیاطین </a:t>
            </a:r>
            <a:endParaRPr lang="en-US" altLang="en-US" dirty="0">
              <a:solidFill>
                <a:srgbClr val="000000"/>
              </a:solidFill>
              <a:latin typeface="Verdana" panose="020B0604030504040204" pitchFamily="34" charset="0"/>
              <a:cs typeface="B Zar" panose="00000400000000000000" pitchFamily="2" charset="-78"/>
            </a:endParaRPr>
          </a:p>
        </p:txBody>
      </p:sp>
      <p:grpSp>
        <p:nvGrpSpPr>
          <p:cNvPr id="52259" name="Group 35"/>
          <p:cNvGrpSpPr>
            <a:grpSpLocks/>
          </p:cNvGrpSpPr>
          <p:nvPr/>
        </p:nvGrpSpPr>
        <p:grpSpPr bwMode="auto">
          <a:xfrm>
            <a:off x="6171104" y="1988249"/>
            <a:ext cx="2170113" cy="4031551"/>
            <a:chOff x="528" y="1061"/>
            <a:chExt cx="1680" cy="3122"/>
          </a:xfrm>
        </p:grpSpPr>
        <p:grpSp>
          <p:nvGrpSpPr>
            <p:cNvPr id="52260" name="Group 36"/>
            <p:cNvGrpSpPr>
              <a:grpSpLocks/>
            </p:cNvGrpSpPr>
            <p:nvPr/>
          </p:nvGrpSpPr>
          <p:grpSpPr bwMode="auto">
            <a:xfrm>
              <a:off x="528" y="1296"/>
              <a:ext cx="1680" cy="2887"/>
              <a:chOff x="720" y="905"/>
              <a:chExt cx="2263" cy="3319"/>
            </a:xfrm>
          </p:grpSpPr>
          <p:sp>
            <p:nvSpPr>
              <p:cNvPr id="52261" name="AutoShape 37"/>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2" name="AutoShape 38"/>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3" name="AutoShape 39"/>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AEC86">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4" name="AutoShape 40"/>
              <p:cNvSpPr>
                <a:spLocks noChangeArrowheads="1"/>
              </p:cNvSpPr>
              <p:nvPr/>
            </p:nvSpPr>
            <p:spPr bwMode="gray">
              <a:xfrm>
                <a:off x="773" y="932"/>
                <a:ext cx="2158" cy="631"/>
              </a:xfrm>
              <a:prstGeom prst="roundRect">
                <a:avLst>
                  <a:gd name="adj" fmla="val 50000"/>
                </a:avLst>
              </a:prstGeom>
              <a:gradFill rotWithShape="1">
                <a:gsLst>
                  <a:gs pos="0">
                    <a:srgbClr val="EAEC86">
                      <a:gamma/>
                      <a:tint val="33333"/>
                      <a:invGamma/>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5" name="AutoShape 41"/>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6" name="AutoShape 42"/>
              <p:cNvSpPr>
                <a:spLocks noChangeArrowheads="1"/>
              </p:cNvSpPr>
              <p:nvPr/>
            </p:nvSpPr>
            <p:spPr bwMode="gray">
              <a:xfrm>
                <a:off x="773" y="3470"/>
                <a:ext cx="2158" cy="631"/>
              </a:xfrm>
              <a:prstGeom prst="roundRect">
                <a:avLst>
                  <a:gd name="adj" fmla="val 50000"/>
                </a:avLst>
              </a:prstGeom>
              <a:gradFill rotWithShape="1">
                <a:gsLst>
                  <a:gs pos="0">
                    <a:srgbClr val="EAEC86">
                      <a:gamma/>
                      <a:tint val="33333"/>
                      <a:invGamma/>
                      <a:alpha val="50000"/>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67" name="Group 43"/>
            <p:cNvGrpSpPr>
              <a:grpSpLocks/>
            </p:cNvGrpSpPr>
            <p:nvPr/>
          </p:nvGrpSpPr>
          <p:grpSpPr bwMode="auto">
            <a:xfrm>
              <a:off x="1104" y="1061"/>
              <a:ext cx="498" cy="482"/>
              <a:chOff x="1289" y="587"/>
              <a:chExt cx="668" cy="647"/>
            </a:xfrm>
          </p:grpSpPr>
          <p:sp>
            <p:nvSpPr>
              <p:cNvPr id="52268" name="Oval 44"/>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69" name="Oval 4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0" name="Oval 4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1" name="Oval 4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2" name="Oval 4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73" name="Text Box 49"/>
          <p:cNvSpPr txBox="1">
            <a:spLocks noChangeArrowheads="1"/>
          </p:cNvSpPr>
          <p:nvPr/>
        </p:nvSpPr>
        <p:spPr bwMode="gray">
          <a:xfrm>
            <a:off x="7047134" y="201485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400" dirty="0">
                <a:solidFill>
                  <a:srgbClr val="000000"/>
                </a:solidFill>
              </a:rPr>
              <a:t>1</a:t>
            </a:r>
            <a:endParaRPr lang="en-US" altLang="en-US" sz="2400" dirty="0">
              <a:solidFill>
                <a:srgbClr val="000000"/>
              </a:solidFill>
            </a:endParaRPr>
          </a:p>
        </p:txBody>
      </p:sp>
      <p:sp>
        <p:nvSpPr>
          <p:cNvPr id="52274" name="Text Box 50"/>
          <p:cNvSpPr txBox="1">
            <a:spLocks noChangeArrowheads="1"/>
          </p:cNvSpPr>
          <p:nvPr/>
        </p:nvSpPr>
        <p:spPr bwMode="gray">
          <a:xfrm>
            <a:off x="6177817" y="2991673"/>
            <a:ext cx="2057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b="1" dirty="0" smtClean="0">
                <a:cs typeface="B Zar" panose="00000400000000000000" pitchFamily="2" charset="-78"/>
              </a:rPr>
              <a:t>اطاعت از رسول، هم‌راستایی با همه‌خوبی‌ها</a:t>
            </a:r>
            <a:endParaRPr lang="en-US" altLang="en-US" sz="2000" b="1" dirty="0">
              <a:solidFill>
                <a:srgbClr val="000000"/>
              </a:solidFill>
              <a:latin typeface="Verdana" panose="020B0604030504040204" pitchFamily="34" charset="0"/>
              <a:cs typeface="B Zar" panose="00000400000000000000" pitchFamily="2" charset="-78"/>
            </a:endParaRPr>
          </a:p>
          <a:p>
            <a:pPr eaLnBrk="0" hangingPunct="0"/>
            <a:endParaRPr lang="en-US" altLang="en-US" sz="1400" b="1" dirty="0">
              <a:solidFill>
                <a:srgbClr val="000000"/>
              </a:solidFill>
              <a:latin typeface="Verdana" panose="020B0604030504040204" pitchFamily="34" charset="0"/>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48</a:t>
            </a:fld>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1-6. اطاعت </a:t>
            </a:r>
            <a:r>
              <a:rPr lang="fa-IR" sz="3200" dirty="0">
                <a:cs typeface="B Zar" panose="00000400000000000000" pitchFamily="2" charset="-78"/>
              </a:rPr>
              <a:t>از رسول، هم‌راستایی با </a:t>
            </a:r>
            <a:r>
              <a:rPr lang="fa-IR" sz="3200" dirty="0" smtClean="0">
                <a:cs typeface="B Zar" panose="00000400000000000000" pitchFamily="2" charset="-78"/>
              </a:rPr>
              <a:t>همه‌خوبی‌ها</a:t>
            </a:r>
            <a:endParaRPr lang="en-US" sz="3200" dirty="0"/>
          </a:p>
        </p:txBody>
      </p:sp>
      <p:sp>
        <p:nvSpPr>
          <p:cNvPr id="3" name="Content Placeholder 2"/>
          <p:cNvSpPr>
            <a:spLocks noGrp="1"/>
          </p:cNvSpPr>
          <p:nvPr>
            <p:ph idx="1"/>
          </p:nvPr>
        </p:nvSpPr>
        <p:spPr>
          <a:xfrm>
            <a:off x="152400" y="1676400"/>
            <a:ext cx="8915400" cy="4495800"/>
          </a:xfrm>
        </p:spPr>
        <p:txBody>
          <a:bodyPr/>
          <a:lstStyle/>
          <a:p>
            <a:pPr marL="457200" lvl="0" indent="-457200" algn="just" rtl="1">
              <a:buFont typeface="+mj-lt"/>
              <a:buAutoNum type="arabicParenR"/>
            </a:pPr>
            <a:r>
              <a:rPr lang="fa-IR" sz="2400" dirty="0">
                <a:cs typeface="B Zar" panose="00000400000000000000" pitchFamily="2" charset="-78"/>
              </a:rPr>
              <a:t>اطاعت از رسول پذیرش ولایت او و ولایت خداوند است. </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اطاعت از رسول همان اطاعت از خداست. بنابراین اگر کسی بخواهد از خدا اطاعت کند چاره‌ای ندارد مگر آنکه رسول او را شناخته و از رسول او اطاعت نماید.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اطاعت از  خدا و رسول باعث حفظ و مراقبت از آسیب‌ها و خطرات می‌شود و خارج شدن از اطاعت این مراقبت را سلب می‌نماید.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اطاعت از خدا و رسول فرد را هم‌راستای با همه خیرات و فیوضات نازل شده توسط همه خوبان عالم می‌سازد.</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اطاعت از خدا و رسول رفاقت با انبیا و صدیقین و شهدا و صالحین را نصیب فرد می‌کند. </a:t>
            </a:r>
            <a:endParaRPr lang="en-US" sz="2400" dirty="0">
              <a:cs typeface="B Zar" panose="00000400000000000000" pitchFamily="2" charset="-78"/>
            </a:endParaRPr>
          </a:p>
          <a:p>
            <a:pPr marL="514350" indent="-514350" algn="just" rtl="1">
              <a:buFont typeface="+mj-lt"/>
              <a:buAutoNum type="arabicParenR"/>
            </a:pPr>
            <a:r>
              <a:rPr lang="fa-IR" sz="2400" dirty="0">
                <a:cs typeface="B Zar" panose="00000400000000000000" pitchFamily="2" charset="-78"/>
              </a:rPr>
              <a:t>فوز و نجات و دور شدن از هر هلاکت و یافتن هر پیروزی در دنیا و آخرت منوط به اطاعت از خدا و رسول است.</a:t>
            </a:r>
            <a:endParaRPr lang="en-US" sz="2400" dirty="0">
              <a:cs typeface="B Zar" panose="00000400000000000000" pitchFamily="2" charset="-78"/>
            </a:endParaRPr>
          </a:p>
          <a:p>
            <a:pPr marL="514350" indent="-514350" algn="just" rtl="1">
              <a:buFont typeface="+mj-lt"/>
              <a:buAutoNum type="arabicParenR"/>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49</a:t>
            </a:fld>
            <a:endParaRPr lang="en-US" altLang="en-US" dirty="0"/>
          </a:p>
        </p:txBody>
      </p:sp>
    </p:spTree>
    <p:extLst>
      <p:ext uri="{BB962C8B-B14F-4D97-AF65-F5344CB8AC3E}">
        <p14:creationId xmlns:p14="http://schemas.microsoft.com/office/powerpoint/2010/main" val="61105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نکاتی در مورد فعل خدا</a:t>
            </a:r>
            <a:endParaRPr lang="en-US" sz="3200" dirty="0">
              <a:cs typeface="B Zar" panose="000004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0" y="2811085"/>
            <a:ext cx="4681979" cy="1524000"/>
          </a:xfrm>
          <a:prstGeom prst="rect">
            <a:avLst/>
          </a:prstGeom>
        </p:spPr>
      </p:pic>
      <p:sp>
        <p:nvSpPr>
          <p:cNvPr id="4" name="Slide Number Placeholder 3"/>
          <p:cNvSpPr>
            <a:spLocks noGrp="1"/>
          </p:cNvSpPr>
          <p:nvPr>
            <p:ph type="sldNum" sz="quarter" idx="12"/>
          </p:nvPr>
        </p:nvSpPr>
        <p:spPr/>
        <p:txBody>
          <a:bodyPr/>
          <a:lstStyle/>
          <a:p>
            <a:fld id="{4E8E823F-AC02-4BD2-A285-A1D88A2A7020}" type="slidenum">
              <a:rPr lang="en-US" altLang="en-US" smtClean="0"/>
              <a:pPr/>
              <a:t>5</a:t>
            </a:fld>
            <a:endParaRPr lang="en-US" altLang="en-US" dirty="0"/>
          </a:p>
        </p:txBody>
      </p:sp>
      <p:pic>
        <p:nvPicPr>
          <p:cNvPr id="6" name="Picture 5"/>
          <p:cNvPicPr>
            <a:picLocks noChangeAspect="1"/>
          </p:cNvPicPr>
          <p:nvPr/>
        </p:nvPicPr>
        <p:blipFill>
          <a:blip r:embed="rId3"/>
          <a:stretch>
            <a:fillRect/>
          </a:stretch>
        </p:blipFill>
        <p:spPr>
          <a:xfrm>
            <a:off x="3824485" y="3812580"/>
            <a:ext cx="5457430" cy="860215"/>
          </a:xfrm>
          <a:prstGeom prst="rect">
            <a:avLst/>
          </a:prstGeom>
        </p:spPr>
      </p:pic>
      <p:pic>
        <p:nvPicPr>
          <p:cNvPr id="7" name="Picture 6"/>
          <p:cNvPicPr>
            <a:picLocks noChangeAspect="1"/>
          </p:cNvPicPr>
          <p:nvPr/>
        </p:nvPicPr>
        <p:blipFill>
          <a:blip r:embed="rId4"/>
          <a:stretch>
            <a:fillRect/>
          </a:stretch>
        </p:blipFill>
        <p:spPr>
          <a:xfrm>
            <a:off x="116930" y="4336788"/>
            <a:ext cx="3738157" cy="568850"/>
          </a:xfrm>
          <a:prstGeom prst="rect">
            <a:avLst/>
          </a:prstGeom>
        </p:spPr>
      </p:pic>
      <p:pic>
        <p:nvPicPr>
          <p:cNvPr id="8" name="Picture 7"/>
          <p:cNvPicPr>
            <a:picLocks noChangeAspect="1"/>
          </p:cNvPicPr>
          <p:nvPr/>
        </p:nvPicPr>
        <p:blipFill>
          <a:blip r:embed="rId5"/>
          <a:stretch>
            <a:fillRect/>
          </a:stretch>
        </p:blipFill>
        <p:spPr>
          <a:xfrm>
            <a:off x="5133975" y="4751968"/>
            <a:ext cx="2934447" cy="618370"/>
          </a:xfrm>
          <a:prstGeom prst="rect">
            <a:avLst/>
          </a:prstGeom>
        </p:spPr>
      </p:pic>
      <p:pic>
        <p:nvPicPr>
          <p:cNvPr id="9" name="Picture 8"/>
          <p:cNvPicPr>
            <a:picLocks noChangeAspect="1"/>
          </p:cNvPicPr>
          <p:nvPr/>
        </p:nvPicPr>
        <p:blipFill>
          <a:blip r:embed="rId6"/>
          <a:stretch>
            <a:fillRect/>
          </a:stretch>
        </p:blipFill>
        <p:spPr>
          <a:xfrm>
            <a:off x="231229" y="5257587"/>
            <a:ext cx="3329005" cy="488875"/>
          </a:xfrm>
          <a:prstGeom prst="rect">
            <a:avLst/>
          </a:prstGeom>
        </p:spPr>
      </p:pic>
      <p:pic>
        <p:nvPicPr>
          <p:cNvPr id="10" name="Picture 9"/>
          <p:cNvPicPr>
            <a:picLocks noChangeAspect="1"/>
          </p:cNvPicPr>
          <p:nvPr/>
        </p:nvPicPr>
        <p:blipFill>
          <a:blip r:embed="rId7"/>
          <a:stretch>
            <a:fillRect/>
          </a:stretch>
        </p:blipFill>
        <p:spPr>
          <a:xfrm>
            <a:off x="26093" y="6001251"/>
            <a:ext cx="4229734" cy="480299"/>
          </a:xfrm>
          <a:prstGeom prst="rect">
            <a:avLst/>
          </a:prstGeom>
        </p:spPr>
      </p:pic>
      <p:pic>
        <p:nvPicPr>
          <p:cNvPr id="11" name="Picture 10"/>
          <p:cNvPicPr>
            <a:picLocks noChangeAspect="1"/>
          </p:cNvPicPr>
          <p:nvPr/>
        </p:nvPicPr>
        <p:blipFill>
          <a:blip r:embed="rId8"/>
          <a:stretch>
            <a:fillRect/>
          </a:stretch>
        </p:blipFill>
        <p:spPr>
          <a:xfrm>
            <a:off x="4494625" y="6011142"/>
            <a:ext cx="3573797" cy="498983"/>
          </a:xfrm>
          <a:prstGeom prst="rect">
            <a:avLst/>
          </a:prstGeom>
        </p:spPr>
      </p:pic>
      <p:pic>
        <p:nvPicPr>
          <p:cNvPr id="12" name="Picture 11"/>
          <p:cNvPicPr>
            <a:picLocks noChangeAspect="1"/>
          </p:cNvPicPr>
          <p:nvPr/>
        </p:nvPicPr>
        <p:blipFill>
          <a:blip r:embed="rId9"/>
          <a:stretch>
            <a:fillRect/>
          </a:stretch>
        </p:blipFill>
        <p:spPr>
          <a:xfrm>
            <a:off x="3824485" y="5201616"/>
            <a:ext cx="5049506" cy="659172"/>
          </a:xfrm>
          <a:prstGeom prst="rect">
            <a:avLst/>
          </a:prstGeom>
        </p:spPr>
      </p:pic>
      <p:pic>
        <p:nvPicPr>
          <p:cNvPr id="13" name="Picture 12"/>
          <p:cNvPicPr>
            <a:picLocks noChangeAspect="1"/>
          </p:cNvPicPr>
          <p:nvPr/>
        </p:nvPicPr>
        <p:blipFill>
          <a:blip r:embed="rId10"/>
          <a:stretch>
            <a:fillRect/>
          </a:stretch>
        </p:blipFill>
        <p:spPr>
          <a:xfrm>
            <a:off x="5435431" y="1843933"/>
            <a:ext cx="3438560" cy="1508904"/>
          </a:xfrm>
          <a:prstGeom prst="rect">
            <a:avLst/>
          </a:prstGeom>
        </p:spPr>
      </p:pic>
      <p:pic>
        <p:nvPicPr>
          <p:cNvPr id="14" name="Picture 13"/>
          <p:cNvPicPr>
            <a:picLocks noChangeAspect="1"/>
          </p:cNvPicPr>
          <p:nvPr/>
        </p:nvPicPr>
        <p:blipFill>
          <a:blip r:embed="rId11"/>
          <a:stretch>
            <a:fillRect/>
          </a:stretch>
        </p:blipFill>
        <p:spPr>
          <a:xfrm>
            <a:off x="1143000" y="1496280"/>
            <a:ext cx="4115312" cy="1506029"/>
          </a:xfrm>
          <a:prstGeom prst="rect">
            <a:avLst/>
          </a:prstGeom>
        </p:spPr>
      </p:pic>
    </p:spTree>
    <p:extLst>
      <p:ext uri="{BB962C8B-B14F-4D97-AF65-F5344CB8AC3E}">
        <p14:creationId xmlns:p14="http://schemas.microsoft.com/office/powerpoint/2010/main" val="193995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2-6. اطاعت </a:t>
            </a:r>
            <a:r>
              <a:rPr lang="fa-IR" sz="3200" dirty="0">
                <a:cs typeface="B Zar" panose="00000400000000000000" pitchFamily="2" charset="-78"/>
              </a:rPr>
              <a:t>از غیر خدا، هم‌راستایی با شیاطین </a:t>
            </a:r>
            <a:endParaRPr lang="en-US" sz="3200" dirty="0"/>
          </a:p>
        </p:txBody>
      </p:sp>
      <p:sp>
        <p:nvSpPr>
          <p:cNvPr id="3" name="Content Placeholder 2"/>
          <p:cNvSpPr>
            <a:spLocks noGrp="1"/>
          </p:cNvSpPr>
          <p:nvPr>
            <p:ph idx="1"/>
          </p:nvPr>
        </p:nvSpPr>
        <p:spPr/>
        <p:txBody>
          <a:bodyPr/>
          <a:lstStyle/>
          <a:p>
            <a:pPr marL="457200" indent="-457200" algn="just" rtl="1">
              <a:buFont typeface="+mj-lt"/>
              <a:buAutoNum type="arabicParenR"/>
            </a:pPr>
            <a:r>
              <a:rPr lang="fa-IR" sz="2000" dirty="0">
                <a:cs typeface="B Zar" panose="00000400000000000000" pitchFamily="2" charset="-78"/>
              </a:rPr>
              <a:t>اطاعت از غیر خدا فرد را از مواهب اطاعت از خدا و رسول دور می‌سازد. رشته اتصال انسان وقتی از رسول قطع شود رشته فرد از همه خوبان عالم بدون استثنا قطع </a:t>
            </a:r>
            <a:r>
              <a:rPr lang="fa-IR" sz="2000" dirty="0" smtClean="0">
                <a:cs typeface="B Zar" panose="00000400000000000000" pitchFamily="2" charset="-78"/>
              </a:rPr>
              <a:t>می‌شود</a:t>
            </a:r>
          </a:p>
          <a:p>
            <a:pPr marL="457200" lvl="0" indent="-457200" algn="just" rtl="1">
              <a:buFont typeface="+mj-lt"/>
              <a:buAutoNum type="arabicParenR"/>
            </a:pPr>
            <a:r>
              <a:rPr lang="fa-IR" sz="2000" dirty="0">
                <a:cs typeface="B Zar" panose="00000400000000000000" pitchFamily="2" charset="-78"/>
              </a:rPr>
              <a:t>اطاعت از غیر خدا باعث ضلالت و گمراهی است.</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اطاعت از غیر خدا فرد را بدون‌ تکیه‌گاه می‌سازد. </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زندگی بدون یقین و توأم با شک و تردید و حیرت مخصوص کسانی است که از غیر خدا اطاعت می‌کنند.  </a:t>
            </a:r>
            <a:endParaRPr lang="en-US" sz="2000" dirty="0">
              <a:cs typeface="B Zar" panose="00000400000000000000" pitchFamily="2" charset="-78"/>
            </a:endParaRPr>
          </a:p>
          <a:p>
            <a:pPr marL="457200" indent="-457200" algn="just" rtl="1">
              <a:buFont typeface="+mj-lt"/>
              <a:buAutoNum type="arabicParenR"/>
            </a:pPr>
            <a:r>
              <a:rPr lang="fa-IR" sz="2000" dirty="0">
                <a:cs typeface="B Zar" panose="00000400000000000000" pitchFamily="2" charset="-78"/>
              </a:rPr>
              <a:t>تبعیت و اطاعت از سنت‌‌های جاهلی فرد را در معرض اطاعت از شیاطین قرار </a:t>
            </a:r>
            <a:r>
              <a:rPr lang="fa-IR" sz="2000" dirty="0" smtClean="0">
                <a:cs typeface="B Zar" panose="00000400000000000000" pitchFamily="2" charset="-78"/>
              </a:rPr>
              <a:t>می‌دهد</a:t>
            </a:r>
          </a:p>
          <a:p>
            <a:pPr marL="457200" lvl="0" indent="-457200" algn="just" rtl="1">
              <a:buFont typeface="+mj-lt"/>
              <a:buAutoNum type="arabicParenR"/>
            </a:pPr>
            <a:r>
              <a:rPr lang="fa-IR" sz="2000" dirty="0">
                <a:cs typeface="B Zar" panose="00000400000000000000" pitchFamily="2" charset="-78"/>
              </a:rPr>
              <a:t>اطاعت از اولیای شیاطین باعث هم‌راستایی با شیاطین می‌شود.</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هم‌راستایی با شیاطین موجب اتصال به ظلم‌ها و بدی‌های ایشان می‌گردد.</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هم‌راستایی با شیاطین و اولیای ایشان سبب شرک می‌گردد.</a:t>
            </a:r>
            <a:endParaRPr lang="en-US" sz="2000" dirty="0">
              <a:cs typeface="B Zar" panose="00000400000000000000" pitchFamily="2" charset="-78"/>
            </a:endParaRPr>
          </a:p>
          <a:p>
            <a:pPr marL="457200" indent="-457200" algn="just" rtl="1">
              <a:buFont typeface="+mj-lt"/>
              <a:buAutoNum type="arabicParenR"/>
            </a:pPr>
            <a:r>
              <a:rPr lang="fa-IR" sz="2000" dirty="0">
                <a:cs typeface="B Zar" panose="00000400000000000000" pitchFamily="2" charset="-78"/>
              </a:rPr>
              <a:t>خواندن غیر خدا چیزی جز خسارت نیست زیرا برای غیرخدا توانی نیست تا بتواند به یاری فرد بیاید. </a:t>
            </a:r>
            <a:endParaRPr lang="en-US" sz="2000" dirty="0">
              <a:cs typeface="B Zar" panose="00000400000000000000" pitchFamily="2" charset="-78"/>
            </a:endParaRPr>
          </a:p>
          <a:p>
            <a:pPr marL="0" indent="0" algn="just" rtl="1">
              <a:buNone/>
            </a:pPr>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50</a:t>
            </a:fld>
            <a:endParaRPr lang="en-US" altLang="en-US" dirty="0"/>
          </a:p>
        </p:txBody>
      </p:sp>
    </p:spTree>
    <p:extLst>
      <p:ext uri="{BB962C8B-B14F-4D97-AF65-F5344CB8AC3E}">
        <p14:creationId xmlns:p14="http://schemas.microsoft.com/office/powerpoint/2010/main" val="1672249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7. استطاعت</a:t>
            </a:r>
            <a:r>
              <a:rPr lang="fa-IR" sz="3200" dirty="0">
                <a:cs typeface="B Zar" panose="00000400000000000000" pitchFamily="2" charset="-78"/>
              </a:rPr>
              <a:t>، سعی در هم‌راستایی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استطاعت به معنای طلب یا ایجاد اقتضا و توان برای هم‌راستایی با امر و نهی کسی یا چیزی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به </a:t>
            </a:r>
            <a:r>
              <a:rPr lang="ar-SA" sz="2400" dirty="0">
                <a:cs typeface="B Zar" panose="00000400000000000000" pitchFamily="2" charset="-78"/>
              </a:rPr>
              <a:t>همین دلیل فردی که بالغ می‌شود برای انجام اوامر و نواهی الهی مستطیع می‌گردد.</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51</a:t>
            </a:fld>
            <a:endParaRPr lang="en-US" altLang="en-US" dirty="0"/>
          </a:p>
        </p:txBody>
      </p:sp>
    </p:spTree>
    <p:extLst>
      <p:ext uri="{BB962C8B-B14F-4D97-AF65-F5344CB8AC3E}">
        <p14:creationId xmlns:p14="http://schemas.microsoft.com/office/powerpoint/2010/main" val="208272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1"/>
            <a:r>
              <a:rPr lang="fa-IR" sz="3200" dirty="0" smtClean="0">
                <a:cs typeface="B Zar" panose="00000400000000000000" pitchFamily="2" charset="-78"/>
              </a:rPr>
              <a:t>7. استطاعت، سعی در هم‌راستایی </a:t>
            </a:r>
            <a:endParaRPr lang="en-US" altLang="en-US" sz="1800" dirty="0">
              <a:cs typeface="B Zar" panose="00000400000000000000" pitchFamily="2" charset="-78"/>
            </a:endParaRPr>
          </a:p>
        </p:txBody>
      </p:sp>
      <p:grpSp>
        <p:nvGrpSpPr>
          <p:cNvPr id="52243" name="Group 19"/>
          <p:cNvGrpSpPr>
            <a:grpSpLocks/>
          </p:cNvGrpSpPr>
          <p:nvPr/>
        </p:nvGrpSpPr>
        <p:grpSpPr bwMode="auto">
          <a:xfrm>
            <a:off x="2377654" y="1984825"/>
            <a:ext cx="2170113" cy="4031551"/>
            <a:chOff x="528" y="1061"/>
            <a:chExt cx="1680" cy="3122"/>
          </a:xfrm>
        </p:grpSpPr>
        <p:grpSp>
          <p:nvGrpSpPr>
            <p:cNvPr id="52244" name="Group 20"/>
            <p:cNvGrpSpPr>
              <a:grpSpLocks/>
            </p:cNvGrpSpPr>
            <p:nvPr/>
          </p:nvGrpSpPr>
          <p:grpSpPr bwMode="auto">
            <a:xfrm>
              <a:off x="528" y="1296"/>
              <a:ext cx="1680" cy="2887"/>
              <a:chOff x="720" y="905"/>
              <a:chExt cx="2263" cy="3319"/>
            </a:xfrm>
          </p:grpSpPr>
          <p:sp>
            <p:nvSpPr>
              <p:cNvPr id="52245" name="AutoShape 21"/>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6" name="AutoShape 22"/>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7" name="AutoShape 23"/>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88EA9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8" name="AutoShape 24"/>
              <p:cNvSpPr>
                <a:spLocks noChangeArrowheads="1"/>
              </p:cNvSpPr>
              <p:nvPr/>
            </p:nvSpPr>
            <p:spPr bwMode="gray">
              <a:xfrm>
                <a:off x="773" y="932"/>
                <a:ext cx="2158" cy="631"/>
              </a:xfrm>
              <a:prstGeom prst="roundRect">
                <a:avLst>
                  <a:gd name="adj" fmla="val 50000"/>
                </a:avLst>
              </a:prstGeom>
              <a:gradFill rotWithShape="1">
                <a:gsLst>
                  <a:gs pos="0">
                    <a:srgbClr val="88EA91">
                      <a:gamma/>
                      <a:tint val="33333"/>
                      <a:invGamma/>
                    </a:srgbClr>
                  </a:gs>
                  <a:gs pos="100000">
                    <a:srgbClr val="88EA91">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9" name="AutoShape 25"/>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50" name="AutoShape 26"/>
              <p:cNvSpPr>
                <a:spLocks noChangeArrowheads="1"/>
              </p:cNvSpPr>
              <p:nvPr/>
            </p:nvSpPr>
            <p:spPr bwMode="gray">
              <a:xfrm>
                <a:off x="773" y="3470"/>
                <a:ext cx="2158" cy="631"/>
              </a:xfrm>
              <a:prstGeom prst="roundRect">
                <a:avLst>
                  <a:gd name="adj" fmla="val 50000"/>
                </a:avLst>
              </a:prstGeom>
              <a:gradFill rotWithShape="1">
                <a:gsLst>
                  <a:gs pos="0">
                    <a:srgbClr val="21D347">
                      <a:gamma/>
                      <a:tint val="33333"/>
                      <a:invGamma/>
                      <a:alpha val="50000"/>
                    </a:srgbClr>
                  </a:gs>
                  <a:gs pos="100000">
                    <a:srgbClr val="21D34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51" name="Group 27"/>
            <p:cNvGrpSpPr>
              <a:grpSpLocks/>
            </p:cNvGrpSpPr>
            <p:nvPr/>
          </p:nvGrpSpPr>
          <p:grpSpPr bwMode="auto">
            <a:xfrm>
              <a:off x="1104" y="1061"/>
              <a:ext cx="498" cy="482"/>
              <a:chOff x="1289" y="587"/>
              <a:chExt cx="668" cy="647"/>
            </a:xfrm>
          </p:grpSpPr>
          <p:sp>
            <p:nvSpPr>
              <p:cNvPr id="52252" name="Oval 28"/>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53" name="Oval 2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4"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5" name="Oval 3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6" name="Oval 3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57" name="Text Box 33"/>
          <p:cNvSpPr txBox="1">
            <a:spLocks noChangeArrowheads="1"/>
          </p:cNvSpPr>
          <p:nvPr/>
        </p:nvSpPr>
        <p:spPr bwMode="gray">
          <a:xfrm>
            <a:off x="3262988" y="203666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dirty="0">
                <a:solidFill>
                  <a:srgbClr val="000000"/>
                </a:solidFill>
              </a:rPr>
              <a:t>2</a:t>
            </a:r>
          </a:p>
        </p:txBody>
      </p:sp>
      <p:sp>
        <p:nvSpPr>
          <p:cNvPr id="52258" name="Text Box 34"/>
          <p:cNvSpPr txBox="1">
            <a:spLocks noChangeArrowheads="1"/>
          </p:cNvSpPr>
          <p:nvPr/>
        </p:nvSpPr>
        <p:spPr bwMode="gray">
          <a:xfrm>
            <a:off x="2380600" y="3123652"/>
            <a:ext cx="205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b="1" dirty="0">
                <a:cs typeface="B Zar" panose="00000400000000000000" pitchFamily="2" charset="-78"/>
              </a:rPr>
              <a:t>توان تشخیص عامل استطاعت </a:t>
            </a:r>
            <a:endParaRPr lang="en-US" altLang="en-US" dirty="0">
              <a:solidFill>
                <a:srgbClr val="000000"/>
              </a:solidFill>
              <a:latin typeface="Verdana" panose="020B0604030504040204" pitchFamily="34" charset="0"/>
              <a:cs typeface="B Zar" panose="00000400000000000000" pitchFamily="2" charset="-78"/>
            </a:endParaRPr>
          </a:p>
        </p:txBody>
      </p:sp>
      <p:grpSp>
        <p:nvGrpSpPr>
          <p:cNvPr id="52259" name="Group 35"/>
          <p:cNvGrpSpPr>
            <a:grpSpLocks/>
          </p:cNvGrpSpPr>
          <p:nvPr/>
        </p:nvGrpSpPr>
        <p:grpSpPr bwMode="auto">
          <a:xfrm>
            <a:off x="6171104" y="1988249"/>
            <a:ext cx="2170113" cy="4031551"/>
            <a:chOff x="528" y="1061"/>
            <a:chExt cx="1680" cy="3122"/>
          </a:xfrm>
        </p:grpSpPr>
        <p:grpSp>
          <p:nvGrpSpPr>
            <p:cNvPr id="52260" name="Group 36"/>
            <p:cNvGrpSpPr>
              <a:grpSpLocks/>
            </p:cNvGrpSpPr>
            <p:nvPr/>
          </p:nvGrpSpPr>
          <p:grpSpPr bwMode="auto">
            <a:xfrm>
              <a:off x="528" y="1296"/>
              <a:ext cx="1680" cy="2887"/>
              <a:chOff x="720" y="905"/>
              <a:chExt cx="2263" cy="3319"/>
            </a:xfrm>
          </p:grpSpPr>
          <p:sp>
            <p:nvSpPr>
              <p:cNvPr id="52261" name="AutoShape 37"/>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2" name="AutoShape 38"/>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3" name="AutoShape 39"/>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AEC86">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4" name="AutoShape 40"/>
              <p:cNvSpPr>
                <a:spLocks noChangeArrowheads="1"/>
              </p:cNvSpPr>
              <p:nvPr/>
            </p:nvSpPr>
            <p:spPr bwMode="gray">
              <a:xfrm>
                <a:off x="773" y="932"/>
                <a:ext cx="2158" cy="631"/>
              </a:xfrm>
              <a:prstGeom prst="roundRect">
                <a:avLst>
                  <a:gd name="adj" fmla="val 50000"/>
                </a:avLst>
              </a:prstGeom>
              <a:gradFill rotWithShape="1">
                <a:gsLst>
                  <a:gs pos="0">
                    <a:srgbClr val="EAEC86">
                      <a:gamma/>
                      <a:tint val="33333"/>
                      <a:invGamma/>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5" name="AutoShape 41"/>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6" name="AutoShape 42"/>
              <p:cNvSpPr>
                <a:spLocks noChangeArrowheads="1"/>
              </p:cNvSpPr>
              <p:nvPr/>
            </p:nvSpPr>
            <p:spPr bwMode="gray">
              <a:xfrm>
                <a:off x="773" y="3470"/>
                <a:ext cx="2158" cy="631"/>
              </a:xfrm>
              <a:prstGeom prst="roundRect">
                <a:avLst>
                  <a:gd name="adj" fmla="val 50000"/>
                </a:avLst>
              </a:prstGeom>
              <a:gradFill rotWithShape="1">
                <a:gsLst>
                  <a:gs pos="0">
                    <a:srgbClr val="EAEC86">
                      <a:gamma/>
                      <a:tint val="33333"/>
                      <a:invGamma/>
                      <a:alpha val="50000"/>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67" name="Group 43"/>
            <p:cNvGrpSpPr>
              <a:grpSpLocks/>
            </p:cNvGrpSpPr>
            <p:nvPr/>
          </p:nvGrpSpPr>
          <p:grpSpPr bwMode="auto">
            <a:xfrm>
              <a:off x="1104" y="1061"/>
              <a:ext cx="498" cy="482"/>
              <a:chOff x="1289" y="587"/>
              <a:chExt cx="668" cy="647"/>
            </a:xfrm>
          </p:grpSpPr>
          <p:sp>
            <p:nvSpPr>
              <p:cNvPr id="52268" name="Oval 44"/>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69" name="Oval 4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0" name="Oval 4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1" name="Oval 4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2" name="Oval 4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73" name="Text Box 49"/>
          <p:cNvSpPr txBox="1">
            <a:spLocks noChangeArrowheads="1"/>
          </p:cNvSpPr>
          <p:nvPr/>
        </p:nvSpPr>
        <p:spPr bwMode="gray">
          <a:xfrm>
            <a:off x="7047134" y="201485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400" dirty="0">
                <a:solidFill>
                  <a:srgbClr val="000000"/>
                </a:solidFill>
              </a:rPr>
              <a:t>1</a:t>
            </a:r>
            <a:endParaRPr lang="en-US" altLang="en-US" sz="2400" dirty="0">
              <a:solidFill>
                <a:srgbClr val="000000"/>
              </a:solidFill>
            </a:endParaRPr>
          </a:p>
        </p:txBody>
      </p:sp>
      <p:sp>
        <p:nvSpPr>
          <p:cNvPr id="52274" name="Text Box 50"/>
          <p:cNvSpPr txBox="1">
            <a:spLocks noChangeArrowheads="1"/>
          </p:cNvSpPr>
          <p:nvPr/>
        </p:nvSpPr>
        <p:spPr bwMode="gray">
          <a:xfrm>
            <a:off x="6177817" y="2991673"/>
            <a:ext cx="205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b="1" dirty="0">
                <a:cs typeface="B Zar" panose="00000400000000000000" pitchFamily="2" charset="-78"/>
              </a:rPr>
              <a:t>استطاعت اساس اختیار</a:t>
            </a:r>
            <a:endParaRPr lang="en-US" altLang="en-US" sz="1400" b="1" dirty="0">
              <a:solidFill>
                <a:srgbClr val="000000"/>
              </a:solidFill>
              <a:latin typeface="Verdana" panose="020B0604030504040204" pitchFamily="34" charset="0"/>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52</a:t>
            </a:fld>
            <a:endParaRPr lang="en-US" altLang="en-US" dirty="0"/>
          </a:p>
        </p:txBody>
      </p:sp>
    </p:spTree>
    <p:extLst>
      <p:ext uri="{BB962C8B-B14F-4D97-AF65-F5344CB8AC3E}">
        <p14:creationId xmlns:p14="http://schemas.microsoft.com/office/powerpoint/2010/main" val="1549965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1-7. </a:t>
            </a:r>
            <a:r>
              <a:rPr lang="fa-IR" sz="3200" dirty="0">
                <a:cs typeface="B Zar" panose="00000400000000000000" pitchFamily="2" charset="-78"/>
              </a:rPr>
              <a:t>استطاعت اساس </a:t>
            </a:r>
            <a:r>
              <a:rPr lang="fa-IR" sz="3200" dirty="0" smtClean="0">
                <a:cs typeface="B Zar" panose="00000400000000000000" pitchFamily="2" charset="-78"/>
              </a:rPr>
              <a:t>اختیار</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000" dirty="0" smtClean="0">
                <a:cs typeface="B Zar" panose="00000400000000000000" pitchFamily="2" charset="-78"/>
              </a:rPr>
              <a:t>آنچه نظام اختیار را در انسان می‌سازد استطاعت او در برابر اوامر و نواهی خداوند است. در صورتی که اقتضای امر و نهی را نمی‌داشت در برابر گزینه‌های مختلف قرار نمی‌گرفت و صرفا باید از امر و نهی مشخص اطاعت می‌کرد. بنابراین فاصله بین استطاعت و اطاعت اختیار قرار دارد</a:t>
            </a:r>
            <a:r>
              <a:rPr lang="ar-SA" dirty="0" smtClean="0">
                <a:cs typeface="B Zar" panose="00000400000000000000" pitchFamily="2" charset="-78"/>
              </a:rPr>
              <a:t>. </a:t>
            </a:r>
            <a:endParaRPr lang="en-US" dirty="0" smtClean="0">
              <a:cs typeface="B Zar" panose="00000400000000000000" pitchFamily="2" charset="-78"/>
            </a:endParaRPr>
          </a:p>
          <a:p>
            <a:pPr algn="just" rtl="1"/>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53</a:t>
            </a:fld>
            <a:endParaRPr lang="en-US" altLang="en-US" dirty="0"/>
          </a:p>
        </p:txBody>
      </p:sp>
      <p:pic>
        <p:nvPicPr>
          <p:cNvPr id="6" name="Picture 5"/>
          <p:cNvPicPr>
            <a:picLocks noChangeAspect="1"/>
          </p:cNvPicPr>
          <p:nvPr/>
        </p:nvPicPr>
        <p:blipFill>
          <a:blip r:embed="rId2"/>
          <a:stretch>
            <a:fillRect/>
          </a:stretch>
        </p:blipFill>
        <p:spPr>
          <a:xfrm>
            <a:off x="707666" y="3352800"/>
            <a:ext cx="5877379" cy="2362200"/>
          </a:xfrm>
          <a:prstGeom prst="rect">
            <a:avLst/>
          </a:prstGeom>
        </p:spPr>
      </p:pic>
    </p:spTree>
    <p:extLst>
      <p:ext uri="{BB962C8B-B14F-4D97-AF65-F5344CB8AC3E}">
        <p14:creationId xmlns:p14="http://schemas.microsoft.com/office/powerpoint/2010/main" val="3429275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2-7. </a:t>
            </a:r>
            <a:r>
              <a:rPr lang="fa-IR" sz="3200" dirty="0">
                <a:cs typeface="B Zar" panose="00000400000000000000" pitchFamily="2" charset="-78"/>
              </a:rPr>
              <a:t>توان تشخیص عامل استطاعت </a:t>
            </a:r>
            <a:r>
              <a:rPr lang="fa-IR" sz="3200" dirty="0" smtClean="0">
                <a:cs typeface="B Zar" panose="00000400000000000000" pitchFamily="2" charset="-78"/>
              </a:rPr>
              <a:t> </a:t>
            </a:r>
            <a:endParaRPr lang="en-US" sz="3200" dirty="0">
              <a:cs typeface="B Zar" panose="000004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152400" y="1828800"/>
            <a:ext cx="3467100" cy="4455224"/>
          </a:xfrm>
          <a:prstGeom prst="rect">
            <a:avLst/>
          </a:prstGeom>
        </p:spPr>
      </p:pic>
      <p:sp>
        <p:nvSpPr>
          <p:cNvPr id="4" name="Slide Number Placeholder 3"/>
          <p:cNvSpPr>
            <a:spLocks noGrp="1"/>
          </p:cNvSpPr>
          <p:nvPr>
            <p:ph type="sldNum" sz="quarter" idx="12"/>
          </p:nvPr>
        </p:nvSpPr>
        <p:spPr/>
        <p:txBody>
          <a:bodyPr/>
          <a:lstStyle/>
          <a:p>
            <a:fld id="{4E8E823F-AC02-4BD2-A285-A1D88A2A7020}" type="slidenum">
              <a:rPr lang="en-US" altLang="en-US" smtClean="0"/>
              <a:pPr/>
              <a:t>54</a:t>
            </a:fld>
            <a:endParaRPr lang="en-US" altLang="en-US" dirty="0"/>
          </a:p>
        </p:txBody>
      </p:sp>
      <p:sp>
        <p:nvSpPr>
          <p:cNvPr id="6" name="Rectangle 5"/>
          <p:cNvSpPr/>
          <p:nvPr/>
        </p:nvSpPr>
        <p:spPr>
          <a:xfrm>
            <a:off x="4101921" y="2133600"/>
            <a:ext cx="4572000" cy="2215991"/>
          </a:xfrm>
          <a:prstGeom prst="rect">
            <a:avLst/>
          </a:prstGeom>
        </p:spPr>
        <p:txBody>
          <a:bodyPr>
            <a:spAutoFit/>
          </a:bodyPr>
          <a:lstStyle/>
          <a:p>
            <a:pPr marL="0" marR="0" algn="just" rtl="1">
              <a:lnSpc>
                <a:spcPct val="115000"/>
              </a:lnSpc>
              <a:spcBef>
                <a:spcPts val="0"/>
              </a:spcBef>
              <a:spcAft>
                <a:spcPts val="0"/>
              </a:spcAft>
              <a:tabLst>
                <a:tab pos="2158365" algn="l"/>
                <a:tab pos="2829560" algn="l"/>
              </a:tabLst>
            </a:pPr>
            <a:r>
              <a:rPr lang="ar-SA" sz="2400" dirty="0" smtClean="0">
                <a:effectLst/>
                <a:latin typeface="W_lotus"/>
                <a:ea typeface="Times New Roman" panose="02020603050405020304" pitchFamily="18" charset="0"/>
                <a:cs typeface="B Zar" panose="00000400000000000000" pitchFamily="2" charset="-78"/>
              </a:rPr>
              <a:t>هر قدر قدرت تشخیص و عقلانیت در فرد بیشتر شود قدرت اطاعت در او بیشتر می‌شود</a:t>
            </a:r>
            <a:endParaRPr lang="fa-IR" sz="2400" dirty="0" smtClean="0">
              <a:effectLst/>
              <a:latin typeface="W_lotus"/>
              <a:ea typeface="Times New Roman" panose="02020603050405020304" pitchFamily="18" charset="0"/>
              <a:cs typeface="B Zar" panose="00000400000000000000" pitchFamily="2" charset="-78"/>
            </a:endParaRPr>
          </a:p>
          <a:p>
            <a:pPr marL="0" marR="0" algn="just" rtl="1">
              <a:lnSpc>
                <a:spcPct val="115000"/>
              </a:lnSpc>
              <a:spcBef>
                <a:spcPts val="0"/>
              </a:spcBef>
              <a:spcAft>
                <a:spcPts val="0"/>
              </a:spcAft>
              <a:tabLst>
                <a:tab pos="2158365" algn="l"/>
                <a:tab pos="2829560" algn="l"/>
              </a:tabLst>
            </a:pPr>
            <a:r>
              <a:rPr lang="ar-SA" sz="2400" dirty="0" smtClean="0">
                <a:effectLst/>
                <a:latin typeface="W_lotus"/>
                <a:ea typeface="Times New Roman" panose="02020603050405020304" pitchFamily="18" charset="0"/>
                <a:cs typeface="B Zar" panose="00000400000000000000" pitchFamily="2" charset="-78"/>
              </a:rPr>
              <a:t>زیرا توان ارائه امر و نهی‌های بیشتری را پیدا کرده و در معرض هدایت بیشتر با درجات بالاتری از قرب الهی قرار می‌ گیرد.</a:t>
            </a:r>
            <a:endParaRPr lang="en-US" sz="1400" dirty="0">
              <a:effectLst/>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643952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8. </a:t>
            </a:r>
            <a:r>
              <a:rPr lang="fa-IR" sz="3200" dirty="0">
                <a:cs typeface="B Zar" panose="00000400000000000000" pitchFamily="2" charset="-78"/>
              </a:rPr>
              <a:t>استطاعت و اطاعت اولین ظهور فعل در انسان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انسان به واسطه استطاعت و اطاعت مأمور به اوامر شده است و اگر چنین نیرویی در او نمی‌بود قدرت اختیار نیز در او وجود نداشت و افعال او اختیاری نمی‌شد. </a:t>
            </a:r>
            <a:endParaRPr lang="fa-IR" sz="2400" dirty="0" smtClean="0">
              <a:cs typeface="B Zar" panose="00000400000000000000" pitchFamily="2" charset="-78"/>
            </a:endParaRPr>
          </a:p>
          <a:p>
            <a:pPr algn="just" rtl="1"/>
            <a:r>
              <a:rPr lang="ar-SA" sz="2400" dirty="0" smtClean="0">
                <a:cs typeface="B Zar" panose="00000400000000000000" pitchFamily="2" charset="-78"/>
              </a:rPr>
              <a:t>به </a:t>
            </a:r>
            <a:r>
              <a:rPr lang="ar-SA" sz="2400" dirty="0">
                <a:cs typeface="B Zar" panose="00000400000000000000" pitchFamily="2" charset="-78"/>
              </a:rPr>
              <a:t>همین دلیل می‌توان اطاعت و استطاعت را به عنوان اولین ظهور فعل در انسان دانست. </a:t>
            </a:r>
            <a:endParaRPr lang="en-US" sz="2400" dirty="0">
              <a:cs typeface="B Zar" panose="00000400000000000000" pitchFamily="2" charset="-78"/>
            </a:endParaRPr>
          </a:p>
          <a:p>
            <a:pPr marL="514350" lvl="0" indent="-514350" algn="just" rtl="1">
              <a:buFont typeface="+mj-lt"/>
              <a:buAutoNum type="arabicParenR"/>
            </a:pPr>
            <a:r>
              <a:rPr lang="ar-SA" sz="2400" dirty="0">
                <a:cs typeface="B Zar" panose="00000400000000000000" pitchFamily="2" charset="-78"/>
              </a:rPr>
              <a:t>اطاعت، وابسته به ایمان</a:t>
            </a:r>
            <a:endParaRPr lang="en-US" sz="2400" dirty="0">
              <a:cs typeface="B Zar" panose="00000400000000000000" pitchFamily="2" charset="-78"/>
            </a:endParaRPr>
          </a:p>
          <a:p>
            <a:pPr marL="514350" lvl="0" indent="-514350" algn="just" rtl="1">
              <a:buFont typeface="+mj-lt"/>
              <a:buAutoNum type="arabicParenR"/>
            </a:pPr>
            <a:r>
              <a:rPr lang="ar-SA" sz="2400" dirty="0">
                <a:cs typeface="B Zar" panose="00000400000000000000" pitchFamily="2" charset="-78"/>
              </a:rPr>
              <a:t>اطاعت، واسطه ظهور خیر و حسن</a:t>
            </a:r>
            <a:endParaRPr lang="en-US" sz="2400" dirty="0">
              <a:cs typeface="B Zar" panose="00000400000000000000" pitchFamily="2" charset="-78"/>
            </a:endParaRPr>
          </a:p>
          <a:p>
            <a:pPr algn="just"/>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55</a:t>
            </a:fld>
            <a:endParaRPr lang="en-US" altLang="en-US" dirty="0"/>
          </a:p>
        </p:txBody>
      </p:sp>
    </p:spTree>
    <p:extLst>
      <p:ext uri="{BB962C8B-B14F-4D97-AF65-F5344CB8AC3E}">
        <p14:creationId xmlns:p14="http://schemas.microsoft.com/office/powerpoint/2010/main" val="2816526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anose="00000400000000000000" pitchFamily="2" charset="-78"/>
              </a:rPr>
              <a:t>انتقال رحمت با سه کلمه ایمان، خیر و حسن</a:t>
            </a:r>
            <a:endParaRPr lang="en-US"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000" dirty="0" smtClean="0">
                <a:cs typeface="B Zar" panose="00000400000000000000" pitchFamily="2" charset="-78"/>
              </a:rPr>
              <a:t>همانطور </a:t>
            </a:r>
            <a:r>
              <a:rPr lang="fa-IR" sz="2000" dirty="0">
                <a:cs typeface="B Zar" panose="00000400000000000000" pitchFamily="2" charset="-78"/>
              </a:rPr>
              <a:t>که همه افعال خداوند بر اساس رحمت است و هیچ فعلی نیست مگر اینکه بر مدار رحمت تجلی می‌یابد انسان مؤمن نیز انتقال‌دهنده رحمت خواهد بود و هیچ فعلی از او نیست مگر اینکه رحمت الهی را منتقل می‌سازد. انتقال رحمت با سه کلمه ایمان، خیر و حسن بیان می‌شود.</a:t>
            </a:r>
            <a:endParaRPr lang="en-US" sz="2000" dirty="0">
              <a:cs typeface="B Zar" panose="00000400000000000000" pitchFamily="2" charset="-78"/>
            </a:endParaRPr>
          </a:p>
          <a:p>
            <a:pPr lvl="0" algn="just" rtl="1"/>
            <a:r>
              <a:rPr lang="fa-IR" sz="2000" dirty="0">
                <a:cs typeface="B Zar" panose="00000400000000000000" pitchFamily="2" charset="-78"/>
              </a:rPr>
              <a:t> اتکای به خداوند و اعتماد به او و کتب آسمانی و ملائکه و انبیای عظام و اولیای او،  ایمان خوانده شده است. بدین ترتیب فردی که مؤمن است به خداوند و واسطه‌های نزول رحمت معتقد است و بر اساس اعتماد و اتکایش به خداوند افعال از او صادر می‌شود. </a:t>
            </a:r>
            <a:endParaRPr lang="en-US" sz="2000" dirty="0">
              <a:cs typeface="B Zar" panose="00000400000000000000" pitchFamily="2" charset="-78"/>
            </a:endParaRPr>
          </a:p>
          <a:p>
            <a:pPr lvl="0" algn="just" rtl="1"/>
            <a:r>
              <a:rPr lang="fa-IR" sz="2000" dirty="0">
                <a:cs typeface="B Zar" panose="00000400000000000000" pitchFamily="2" charset="-78"/>
              </a:rPr>
              <a:t>حسن به معنای فعلی است که بر اساس قصد و نیت شایسته الهی به نحو شایسته و نیک و زیبا از فرد بروز می‌یابد. کسی که محسن است بدون رأی حق نمی‌تواند فعلی را از خود بروز دهد. </a:t>
            </a:r>
            <a:endParaRPr lang="en-US" sz="2000" dirty="0">
              <a:cs typeface="B Zar" panose="00000400000000000000" pitchFamily="2" charset="-78"/>
            </a:endParaRPr>
          </a:p>
          <a:p>
            <a:pPr lvl="0" algn="just" rtl="1"/>
            <a:r>
              <a:rPr lang="fa-IR" sz="2000" dirty="0">
                <a:cs typeface="B Zar" panose="00000400000000000000" pitchFamily="2" charset="-78"/>
              </a:rPr>
              <a:t>خیر به معنای فعلی است که بر اساس معیار حق انتخاب شده و خوبی آن محرز گشته و از بین سایر گزینه‌ها اختیار شده است. تمایز خیر و حسن در وجود اختیار و گزینشی است که در آن لحاظ شده است. و گرنه هر حسنی به طور طبیعی خیر نیز هست.</a:t>
            </a:r>
            <a:endParaRPr lang="en-US" sz="2000" dirty="0">
              <a:cs typeface="B Zar" panose="00000400000000000000" pitchFamily="2" charset="-78"/>
            </a:endParaRPr>
          </a:p>
          <a:p>
            <a:pPr algn="just"/>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56</a:t>
            </a:fld>
            <a:endParaRPr lang="en-US" altLang="en-US" dirty="0"/>
          </a:p>
        </p:txBody>
      </p:sp>
    </p:spTree>
    <p:extLst>
      <p:ext uri="{BB962C8B-B14F-4D97-AF65-F5344CB8AC3E}">
        <p14:creationId xmlns:p14="http://schemas.microsoft.com/office/powerpoint/2010/main" val="3301334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8E823F-AC02-4BD2-A285-A1D88A2A7020}" type="slidenum">
              <a:rPr lang="en-US" altLang="en-US" smtClean="0"/>
              <a:pPr/>
              <a:t>57</a:t>
            </a:fld>
            <a:endParaRPr lang="en-US" altLang="en-US" dirty="0"/>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1371600" y="2590800"/>
            <a:ext cx="5825458" cy="2338388"/>
          </a:xfrm>
          <a:prstGeom prst="rect">
            <a:avLst/>
          </a:prstGeom>
        </p:spPr>
      </p:pic>
    </p:spTree>
    <p:extLst>
      <p:ext uri="{BB962C8B-B14F-4D97-AF65-F5344CB8AC3E}">
        <p14:creationId xmlns:p14="http://schemas.microsoft.com/office/powerpoint/2010/main" val="41913524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9. </a:t>
            </a:r>
            <a:r>
              <a:rPr lang="ar-SA" sz="3200" dirty="0" smtClean="0">
                <a:cs typeface="B Zar" panose="00000400000000000000" pitchFamily="2" charset="-78"/>
              </a:rPr>
              <a:t>فعل </a:t>
            </a:r>
            <a:r>
              <a:rPr lang="ar-SA" sz="3200" dirty="0">
                <a:cs typeface="B Zar" panose="00000400000000000000" pitchFamily="2" charset="-78"/>
              </a:rPr>
              <a:t>خیر، اساس همه افعال </a:t>
            </a:r>
            <a:r>
              <a:rPr lang="ar-SA" sz="3200" dirty="0" smtClean="0">
                <a:cs typeface="B Zar" panose="00000400000000000000" pitchFamily="2" charset="-78"/>
              </a:rPr>
              <a:t>مؤمن</a:t>
            </a:r>
            <a:endParaRPr lang="en-US" sz="3200" dirty="0">
              <a:cs typeface="B Zar" panose="00000400000000000000" pitchFamily="2" charset="-78"/>
            </a:endParaRPr>
          </a:p>
        </p:txBody>
      </p:sp>
      <p:sp>
        <p:nvSpPr>
          <p:cNvPr id="3" name="Content Placeholder 2"/>
          <p:cNvSpPr>
            <a:spLocks noGrp="1"/>
          </p:cNvSpPr>
          <p:nvPr>
            <p:ph idx="1"/>
          </p:nvPr>
        </p:nvSpPr>
        <p:spPr>
          <a:xfrm>
            <a:off x="457200" y="1905000"/>
            <a:ext cx="8229600" cy="4495800"/>
          </a:xfrm>
        </p:spPr>
        <p:txBody>
          <a:bodyPr/>
          <a:lstStyle/>
          <a:p>
            <a:pPr algn="just" rtl="1"/>
            <a:r>
              <a:rPr lang="ar-SA" sz="2400" dirty="0" smtClean="0">
                <a:cs typeface="B Zar" panose="00000400000000000000" pitchFamily="2" charset="-78"/>
              </a:rPr>
              <a:t>بر </a:t>
            </a:r>
            <a:r>
              <a:rPr lang="ar-SA" sz="2400" dirty="0">
                <a:cs typeface="B Zar" panose="00000400000000000000" pitchFamily="2" charset="-78"/>
              </a:rPr>
              <a:t>اساس آنچه گذشت زندگی بشر همانند آنچه در تکوین هستی رقم خورده است بر رحمت استوار </a:t>
            </a:r>
            <a:r>
              <a:rPr lang="ar-SA" sz="2400" dirty="0" smtClean="0">
                <a:cs typeface="B Zar" panose="00000400000000000000" pitchFamily="2" charset="-78"/>
              </a:rPr>
              <a:t>است</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مگر آنکه کسی به وسیله بی‌ایمانی (کفر و شرک) هم‌راستای با منیت‌ها و خواهش‌های نفسانی خود شده و یا تحت تأثیر محیط قرار </a:t>
            </a:r>
            <a:r>
              <a:rPr lang="ar-SA" sz="2400" dirty="0" smtClean="0">
                <a:cs typeface="B Zar" panose="00000400000000000000" pitchFamily="2" charset="-78"/>
              </a:rPr>
              <a:t>گیرد</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و به واسطه عدم شناخت حق، فعل خیر را نشناسد در این صورت عایق رحمت </a:t>
            </a:r>
            <a:r>
              <a:rPr lang="ar-SA" sz="2400" dirty="0" smtClean="0">
                <a:cs typeface="B Zar" panose="00000400000000000000" pitchFamily="2" charset="-78"/>
              </a:rPr>
              <a:t>است</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و نمی‌تواند رحمت را از خود انتقال دهد و به فساد و تباهی و در نهایت هلاکت گرفتار می‌شود</a:t>
            </a:r>
            <a:r>
              <a:rPr lang="ar-SA" sz="2400" dirty="0"/>
              <a:t>.</a:t>
            </a:r>
            <a:endParaRPr lang="en-US" sz="2400" dirty="0"/>
          </a:p>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58</a:t>
            </a:fld>
            <a:endParaRPr lang="en-US" altLang="en-US" dirty="0"/>
          </a:p>
        </p:txBody>
      </p:sp>
    </p:spTree>
    <p:extLst>
      <p:ext uri="{BB962C8B-B14F-4D97-AF65-F5344CB8AC3E}">
        <p14:creationId xmlns:p14="http://schemas.microsoft.com/office/powerpoint/2010/main" val="4009782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59</a:t>
            </a:fld>
            <a:endParaRPr lang="en-US" altLang="en-US" dirty="0"/>
          </a:p>
        </p:txBody>
      </p:sp>
      <p:pic>
        <p:nvPicPr>
          <p:cNvPr id="5" name="Picture 4"/>
          <p:cNvPicPr>
            <a:picLocks noChangeAspect="1"/>
          </p:cNvPicPr>
          <p:nvPr/>
        </p:nvPicPr>
        <p:blipFill>
          <a:blip r:embed="rId2"/>
          <a:stretch>
            <a:fillRect/>
          </a:stretch>
        </p:blipFill>
        <p:spPr>
          <a:xfrm>
            <a:off x="-1" y="133350"/>
            <a:ext cx="6384471" cy="1314450"/>
          </a:xfrm>
          <a:prstGeom prst="rect">
            <a:avLst/>
          </a:prstGeom>
        </p:spPr>
      </p:pic>
    </p:spTree>
    <p:extLst>
      <p:ext uri="{BB962C8B-B14F-4D97-AF65-F5344CB8AC3E}">
        <p14:creationId xmlns:p14="http://schemas.microsoft.com/office/powerpoint/2010/main" val="1973152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a-IR" altLang="en-US" dirty="0" smtClean="0">
                <a:cs typeface="B Zar" panose="00000400000000000000" pitchFamily="2" charset="-78"/>
              </a:rPr>
              <a:t>انسان </a:t>
            </a:r>
            <a:r>
              <a:rPr lang="ar-SA" dirty="0" smtClean="0">
                <a:cs typeface="B Zar" panose="00000400000000000000" pitchFamily="2" charset="-78"/>
              </a:rPr>
              <a:t>مَثَل خداوند</a:t>
            </a:r>
            <a:r>
              <a:rPr lang="fa-IR" altLang="en-US" dirty="0" smtClean="0">
                <a:cs typeface="B Zar" panose="00000400000000000000" pitchFamily="2" charset="-78"/>
              </a:rPr>
              <a:t> </a:t>
            </a:r>
            <a:endParaRPr lang="en-US" altLang="en-US" dirty="0">
              <a:cs typeface="B Zar" panose="00000400000000000000" pitchFamily="2" charset="-78"/>
            </a:endParaRPr>
          </a:p>
        </p:txBody>
      </p:sp>
      <p:sp>
        <p:nvSpPr>
          <p:cNvPr id="41987" name="Rectangle 3"/>
          <p:cNvSpPr>
            <a:spLocks noGrp="1" noChangeArrowheads="1"/>
          </p:cNvSpPr>
          <p:nvPr>
            <p:ph type="body" idx="1"/>
          </p:nvPr>
        </p:nvSpPr>
        <p:spPr>
          <a:xfrm>
            <a:off x="23611" y="1752600"/>
            <a:ext cx="8991600" cy="4800600"/>
          </a:xfrm>
        </p:spPr>
        <p:txBody>
          <a:bodyPr/>
          <a:lstStyle/>
          <a:p>
            <a:pPr lvl="0" algn="just" rtl="1"/>
            <a:r>
              <a:rPr lang="ar-SA" sz="2400" dirty="0">
                <a:cs typeface="B Zar" panose="00000400000000000000" pitchFamily="2" charset="-78"/>
              </a:rPr>
              <a:t> انسان، مَثَل خداوند شده، نمودی از فعل خدا را ضمن محدودیت‌های مخلوقیتی خود بروز می‌دهد و در اثر آن، توحید ربوبی را در تکوین خود به نمایش می‌گذارد.</a:t>
            </a:r>
            <a:endParaRPr lang="en-US" sz="2400" dirty="0">
              <a:cs typeface="B Zar" panose="00000400000000000000" pitchFamily="2" charset="-78"/>
            </a:endParaRPr>
          </a:p>
          <a:p>
            <a:pPr lvl="0" algn="just" rtl="1"/>
            <a:r>
              <a:rPr lang="ar-SA" sz="2400" dirty="0">
                <a:cs typeface="B Zar" panose="00000400000000000000" pitchFamily="2" charset="-78"/>
              </a:rPr>
              <a:t>مَثل فعل خدا -که از عرش و تدبیر او ناشی می‌شود- در مؤمن، حقایقی است که از قلب و صدر او صادر می‌‌شود و کافر نیز که دارای قلبی بیمار و صدری تنگ است مانعی برای صدور افعال رحمانی دارد.</a:t>
            </a:r>
            <a:endParaRPr lang="en-US" sz="2400" dirty="0">
              <a:cs typeface="B Zar" panose="00000400000000000000" pitchFamily="2" charset="-78"/>
            </a:endParaRPr>
          </a:p>
          <a:p>
            <a:pPr lvl="0" algn="just" rtl="1"/>
            <a:r>
              <a:rPr lang="ar-SA" sz="2400" dirty="0">
                <a:cs typeface="B Zar" panose="00000400000000000000" pitchFamily="2" charset="-78"/>
              </a:rPr>
              <a:t>مَثَل شاء خدا -که حکمت‌ها و قوانین وضع‌شده و تبیین شده اوست- در مؤمن، حجتی است که برای طلب و دعای او، او را تنها و تنها به سمت خدا می‌کشاند و مبنای دعوت انبیاست و اگر کسی کافر شود از دعای صِرف یگانه هستی عدول می‌کند.</a:t>
            </a:r>
            <a:endParaRPr lang="en-US" sz="2400" dirty="0">
              <a:cs typeface="B Zar" panose="00000400000000000000" pitchFamily="2" charset="-78"/>
            </a:endParaRPr>
          </a:p>
          <a:p>
            <a:pPr lvl="0" algn="just" rtl="1"/>
            <a:r>
              <a:rPr lang="ar-SA" sz="2400" dirty="0">
                <a:cs typeface="B Zar" panose="00000400000000000000" pitchFamily="2" charset="-78"/>
              </a:rPr>
              <a:t>مَثَل اراده خدا نسبت به اشیاء و امور -که سبب موجودیت آنها شده و رحمت در عالم بسط می‌یابد- در مؤمن، به فعل خیرات و گسترش حسنات می‌انجامد و اراده او نسبت به آخرت و امور آخرتی تعلق می‌گیرد و در کافر سبب انجام شرور و اراده ثواب و حیات دنیا و وضعیت عاجل می‌گردد</a:t>
            </a:r>
            <a:endParaRPr lang="en-US" sz="2400" dirty="0">
              <a:cs typeface="B Zar" panose="00000400000000000000" pitchFamily="2" charset="-78"/>
            </a:endParaRPr>
          </a:p>
          <a:p>
            <a:pPr algn="r" rtl="1"/>
            <a:endParaRPr lang="fa-IR" sz="2400" dirty="0" smtClean="0">
              <a:cs typeface="B Zar" panose="00000400000000000000" pitchFamily="2" charset="-78"/>
            </a:endParaRPr>
          </a:p>
          <a:p>
            <a:pPr algn="r" rtl="1"/>
            <a:endParaRPr lang="en-US" altLang="en-US" sz="2400" b="1" dirty="0">
              <a:cs typeface="B Zar" panose="00000400000000000000" pitchFamily="2" charset="-78"/>
            </a:endParaRPr>
          </a:p>
          <a:p>
            <a:pPr marL="457200" lvl="1" indent="0" algn="r" rtl="1">
              <a:buNone/>
            </a:pPr>
            <a:endParaRPr lang="en-US" altLang="en-US" dirty="0">
              <a:solidFill>
                <a:schemeClr val="tx2"/>
              </a:solidFill>
              <a:cs typeface="B Zar" panose="00000400000000000000" pitchFamily="2" charset="-78"/>
            </a:endParaRPr>
          </a:p>
          <a:p>
            <a:pPr lvl="1" algn="r" rtl="1"/>
            <a:endParaRPr lang="en-US" altLang="en-US" dirty="0">
              <a:solidFill>
                <a:schemeClr val="tx2"/>
              </a:solidFill>
              <a:cs typeface="B Zar" panose="00000400000000000000" pitchFamily="2" charset="-78"/>
            </a:endParaRPr>
          </a:p>
          <a:p>
            <a:pPr lvl="1" algn="r" rtl="1"/>
            <a:endParaRPr lang="en-US" altLang="en-US" dirty="0">
              <a:solidFill>
                <a:schemeClr val="tx2"/>
              </a:solidFill>
              <a:cs typeface="B Zar" panose="00000400000000000000" pitchFamily="2" charset="-78"/>
            </a:endParaRPr>
          </a:p>
          <a:p>
            <a:pPr algn="r" rtl="1">
              <a:buFont typeface="Wingdings" panose="05000000000000000000" pitchFamily="2" charset="2"/>
              <a:buNone/>
            </a:pPr>
            <a:r>
              <a:rPr lang="en-US" altLang="en-US" sz="2400" dirty="0" smtClean="0">
                <a:cs typeface="B Zar" panose="00000400000000000000" pitchFamily="2" charset="-78"/>
              </a:rPr>
              <a:t>. </a:t>
            </a:r>
            <a:endParaRPr lang="en-US" altLang="en-US" sz="2400" dirty="0">
              <a:cs typeface="B Zar" panose="00000400000000000000" pitchFamily="2" charset="-78"/>
            </a:endParaRPr>
          </a:p>
          <a:p>
            <a:pPr algn="r" rtl="1">
              <a:buFont typeface="Wingdings" panose="05000000000000000000" pitchFamily="2" charset="2"/>
              <a:buNone/>
            </a:pPr>
            <a:endParaRPr lang="en-US" altLang="en-US" sz="2400" dirty="0">
              <a:solidFill>
                <a:schemeClr val="tx2"/>
              </a:solidFill>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6</a:t>
            </a:fld>
            <a:endParaRPr lang="en-US" altLang="en-US" dirty="0"/>
          </a:p>
        </p:txBody>
      </p:sp>
    </p:spTree>
    <p:extLst>
      <p:ext uri="{BB962C8B-B14F-4D97-AF65-F5344CB8AC3E}">
        <p14:creationId xmlns:p14="http://schemas.microsoft.com/office/powerpoint/2010/main" val="28136378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anose="00000400000000000000" pitchFamily="2" charset="-78"/>
              </a:rPr>
              <a:t>چکیده فصل دوم </a:t>
            </a:r>
            <a:endParaRPr lang="en-US"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این فصل از منشأ فعل باری‌ تعالی که علم است آغاز کرده و با توجه به طرح این موضوع در کتاب علم و تعلیم، از آن به اختصار عبور کرده و به جریان علم به شکل حیات در زندگی انسان اشاره می‌کند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سپس به نقش قلب در دریافت علم و مؤلفه‌هایی که آن را به جریانی از حیات تبدیل می‌کند پرداخته و قلب را به عنوان محل پردازش علم فعل معرفی می‌نماید</a:t>
            </a:r>
            <a:r>
              <a:rPr lang="fa-IR" sz="2400" dirty="0" smtClean="0">
                <a:cs typeface="B Zar" panose="00000400000000000000" pitchFamily="2" charset="-78"/>
              </a:rPr>
              <a:t>.</a:t>
            </a:r>
          </a:p>
          <a:p>
            <a:pPr algn="just" rtl="1"/>
            <a:r>
              <a:rPr lang="fa-IR" sz="2400" dirty="0" smtClean="0">
                <a:cs typeface="B Zar" panose="00000400000000000000" pitchFamily="2" charset="-78"/>
              </a:rPr>
              <a:t> </a:t>
            </a:r>
            <a:r>
              <a:rPr lang="fa-IR" sz="2400" dirty="0">
                <a:cs typeface="B Zar" panose="00000400000000000000" pitchFamily="2" charset="-78"/>
              </a:rPr>
              <a:t>این علم اگر با نورانیت ایمان و ذکر خدا همراه باشد به منطقه صدر انتقال یافته تا پس از تأثیرپذیری از و تأثیرگذاری بر افراد و محیط پیرامون، به افعال مشخصی تبدیل می‌شود. چنین صدری که وابسته به قلب مؤمن است صدر شرح یافته است و اگر چنین نباشد تنگ شده و افعالی کفرآلود از آن سر می‌زند.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60</a:t>
            </a:fld>
            <a:endParaRPr lang="en-US" altLang="en-US" dirty="0"/>
          </a:p>
        </p:txBody>
      </p:sp>
    </p:spTree>
    <p:extLst>
      <p:ext uri="{BB962C8B-B14F-4D97-AF65-F5344CB8AC3E}">
        <p14:creationId xmlns:p14="http://schemas.microsoft.com/office/powerpoint/2010/main" val="19115780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281782"/>
            <a:ext cx="7391400" cy="563563"/>
          </a:xfrm>
        </p:spPr>
        <p:txBody>
          <a:bodyPr/>
          <a:lstStyle/>
          <a:p>
            <a:r>
              <a:rPr lang="en-US" altLang="en-US" sz="4000" dirty="0"/>
              <a:t>Diagram</a:t>
            </a:r>
            <a:endParaRPr lang="en-US" altLang="en-US" sz="2400" dirty="0"/>
          </a:p>
        </p:txBody>
      </p:sp>
      <p:sp>
        <p:nvSpPr>
          <p:cNvPr id="49157" name="Oval 5"/>
          <p:cNvSpPr>
            <a:spLocks noChangeArrowheads="1"/>
          </p:cNvSpPr>
          <p:nvPr/>
        </p:nvSpPr>
        <p:spPr bwMode="gray">
          <a:xfrm>
            <a:off x="6151563" y="2139036"/>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9158" name="Oval 6"/>
          <p:cNvSpPr>
            <a:spLocks noChangeArrowheads="1"/>
          </p:cNvSpPr>
          <p:nvPr/>
        </p:nvSpPr>
        <p:spPr bwMode="gray">
          <a:xfrm>
            <a:off x="6151563" y="2139036"/>
            <a:ext cx="259766" cy="519351"/>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9159" name="Oval 7"/>
          <p:cNvSpPr>
            <a:spLocks noChangeArrowheads="1"/>
          </p:cNvSpPr>
          <p:nvPr/>
        </p:nvSpPr>
        <p:spPr bwMode="gray">
          <a:xfrm>
            <a:off x="6292850" y="2139036"/>
            <a:ext cx="1878013"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9160" name="Oval 8"/>
          <p:cNvSpPr>
            <a:spLocks noChangeArrowheads="1"/>
          </p:cNvSpPr>
          <p:nvPr/>
        </p:nvSpPr>
        <p:spPr bwMode="gray">
          <a:xfrm>
            <a:off x="6324600" y="2150149"/>
            <a:ext cx="1878013" cy="51935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9161" name="Oval 9"/>
          <p:cNvSpPr>
            <a:spLocks noChangeArrowheads="1"/>
          </p:cNvSpPr>
          <p:nvPr/>
        </p:nvSpPr>
        <p:spPr bwMode="gray">
          <a:xfrm>
            <a:off x="6394450" y="2139036"/>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9162" name="Oval 10"/>
          <p:cNvSpPr>
            <a:spLocks noChangeArrowheads="1"/>
          </p:cNvSpPr>
          <p:nvPr/>
        </p:nvSpPr>
        <p:spPr bwMode="gray">
          <a:xfrm>
            <a:off x="679450" y="2132686"/>
            <a:ext cx="259766" cy="51935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9163" name="Oval 11"/>
          <p:cNvSpPr>
            <a:spLocks noChangeArrowheads="1"/>
          </p:cNvSpPr>
          <p:nvPr/>
        </p:nvSpPr>
        <p:spPr bwMode="gray">
          <a:xfrm>
            <a:off x="679450" y="2132686"/>
            <a:ext cx="259766" cy="51935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9164" name="Oval 12"/>
          <p:cNvSpPr>
            <a:spLocks noChangeArrowheads="1"/>
          </p:cNvSpPr>
          <p:nvPr/>
        </p:nvSpPr>
        <p:spPr bwMode="gray">
          <a:xfrm>
            <a:off x="820738" y="2132686"/>
            <a:ext cx="1878012" cy="51935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9165" name="Oval 13"/>
          <p:cNvSpPr>
            <a:spLocks noChangeArrowheads="1"/>
          </p:cNvSpPr>
          <p:nvPr/>
        </p:nvSpPr>
        <p:spPr bwMode="gray">
          <a:xfrm>
            <a:off x="822325" y="2135861"/>
            <a:ext cx="1878013" cy="519351"/>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9166" name="Oval 14"/>
          <p:cNvSpPr>
            <a:spLocks noChangeArrowheads="1"/>
          </p:cNvSpPr>
          <p:nvPr/>
        </p:nvSpPr>
        <p:spPr bwMode="gray">
          <a:xfrm>
            <a:off x="914400" y="2132686"/>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49167" name="Group 15"/>
          <p:cNvGrpSpPr>
            <a:grpSpLocks/>
          </p:cNvGrpSpPr>
          <p:nvPr/>
        </p:nvGrpSpPr>
        <p:grpSpPr bwMode="auto">
          <a:xfrm>
            <a:off x="941388" y="1572418"/>
            <a:ext cx="1636712" cy="1636713"/>
            <a:chOff x="4166" y="1706"/>
            <a:chExt cx="1252" cy="1252"/>
          </a:xfrm>
        </p:grpSpPr>
        <p:sp>
          <p:nvSpPr>
            <p:cNvPr id="49168" name="Oval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69"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70" name="Oval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71" name="Oval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49172" name="Oval 20"/>
          <p:cNvSpPr>
            <a:spLocks noChangeArrowheads="1"/>
          </p:cNvSpPr>
          <p:nvPr/>
        </p:nvSpPr>
        <p:spPr bwMode="gray">
          <a:xfrm>
            <a:off x="3416300" y="2139036"/>
            <a:ext cx="259766" cy="51935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9173" name="Oval 21"/>
          <p:cNvSpPr>
            <a:spLocks noChangeArrowheads="1"/>
          </p:cNvSpPr>
          <p:nvPr/>
        </p:nvSpPr>
        <p:spPr bwMode="gray">
          <a:xfrm>
            <a:off x="3416300" y="2139036"/>
            <a:ext cx="259766" cy="519351"/>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49174" name="Oval 22"/>
          <p:cNvSpPr>
            <a:spLocks noChangeArrowheads="1"/>
          </p:cNvSpPr>
          <p:nvPr/>
        </p:nvSpPr>
        <p:spPr bwMode="gray">
          <a:xfrm>
            <a:off x="3557588" y="2139036"/>
            <a:ext cx="1878012" cy="51935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9175" name="Oval 23"/>
          <p:cNvSpPr>
            <a:spLocks noChangeArrowheads="1"/>
          </p:cNvSpPr>
          <p:nvPr/>
        </p:nvSpPr>
        <p:spPr bwMode="gray">
          <a:xfrm>
            <a:off x="3559175" y="2142211"/>
            <a:ext cx="1878013" cy="519351"/>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9176" name="Oval 24"/>
          <p:cNvSpPr>
            <a:spLocks noChangeArrowheads="1"/>
          </p:cNvSpPr>
          <p:nvPr/>
        </p:nvSpPr>
        <p:spPr bwMode="gray">
          <a:xfrm>
            <a:off x="3651250" y="2139036"/>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49177" name="Group 25"/>
          <p:cNvGrpSpPr>
            <a:grpSpLocks/>
          </p:cNvGrpSpPr>
          <p:nvPr/>
        </p:nvGrpSpPr>
        <p:grpSpPr bwMode="auto">
          <a:xfrm>
            <a:off x="3678238" y="1572418"/>
            <a:ext cx="1636712" cy="1636713"/>
            <a:chOff x="4166" y="1706"/>
            <a:chExt cx="1252" cy="1252"/>
          </a:xfrm>
        </p:grpSpPr>
        <p:sp>
          <p:nvSpPr>
            <p:cNvPr id="49178" name="Oval 2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79"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80" name="Oval 2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81" name="Oval 2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nvGrpSpPr>
          <p:cNvPr id="49182" name="Group 30"/>
          <p:cNvGrpSpPr>
            <a:grpSpLocks/>
          </p:cNvGrpSpPr>
          <p:nvPr/>
        </p:nvGrpSpPr>
        <p:grpSpPr bwMode="auto">
          <a:xfrm>
            <a:off x="6424613" y="1572418"/>
            <a:ext cx="1636712" cy="1636713"/>
            <a:chOff x="4166" y="1706"/>
            <a:chExt cx="1252" cy="1252"/>
          </a:xfrm>
        </p:grpSpPr>
        <p:sp>
          <p:nvSpPr>
            <p:cNvPr id="49183" name="Oval 3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84"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85" name="Oval 3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9186" name="Oval 3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49190" name="Text Box 38"/>
          <p:cNvSpPr txBox="1">
            <a:spLocks noChangeArrowheads="1"/>
          </p:cNvSpPr>
          <p:nvPr/>
        </p:nvSpPr>
        <p:spPr bwMode="gray">
          <a:xfrm>
            <a:off x="903301" y="1981663"/>
            <a:ext cx="17171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000" dirty="0" smtClean="0">
                <a:solidFill>
                  <a:srgbClr val="000000"/>
                </a:solidFill>
                <a:cs typeface="B Zar" panose="00000400000000000000" pitchFamily="2" charset="-78"/>
              </a:rPr>
              <a:t>3. </a:t>
            </a:r>
            <a:r>
              <a:rPr lang="fa-IR" sz="2000" dirty="0">
                <a:cs typeface="B Zar" panose="00000400000000000000" pitchFamily="2" charset="-78"/>
              </a:rPr>
              <a:t>حیات</a:t>
            </a:r>
            <a:r>
              <a:rPr lang="fa-IR" sz="2000" dirty="0" smtClean="0">
                <a:cs typeface="B Zar" panose="00000400000000000000" pitchFamily="2" charset="-78"/>
              </a:rPr>
              <a:t>،</a:t>
            </a:r>
          </a:p>
          <a:p>
            <a:pPr algn="ctr" eaLnBrk="0" hangingPunct="0"/>
            <a:r>
              <a:rPr lang="fa-IR" sz="2000" dirty="0" smtClean="0">
                <a:cs typeface="B Zar" panose="00000400000000000000" pitchFamily="2" charset="-78"/>
              </a:rPr>
              <a:t> </a:t>
            </a:r>
            <a:r>
              <a:rPr lang="fa-IR" sz="2000" dirty="0">
                <a:cs typeface="B Zar" panose="00000400000000000000" pitchFamily="2" charset="-78"/>
              </a:rPr>
              <a:t>تجلی علم و قدرت</a:t>
            </a:r>
            <a:endParaRPr lang="en-US" altLang="en-US" sz="2000" dirty="0">
              <a:solidFill>
                <a:srgbClr val="000000"/>
              </a:solidFill>
              <a:cs typeface="B Zar" panose="00000400000000000000" pitchFamily="2" charset="-78"/>
            </a:endParaRPr>
          </a:p>
        </p:txBody>
      </p:sp>
      <p:sp>
        <p:nvSpPr>
          <p:cNvPr id="49191" name="Text Box 39"/>
          <p:cNvSpPr txBox="1">
            <a:spLocks noChangeArrowheads="1"/>
          </p:cNvSpPr>
          <p:nvPr/>
        </p:nvSpPr>
        <p:spPr bwMode="gray">
          <a:xfrm>
            <a:off x="3797603" y="1946703"/>
            <a:ext cx="14189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r>
              <a:rPr lang="fa-IR" altLang="en-US" sz="2000" dirty="0" smtClean="0">
                <a:solidFill>
                  <a:srgbClr val="000000"/>
                </a:solidFill>
                <a:cs typeface="B Zar" panose="00000400000000000000" pitchFamily="2" charset="-78"/>
              </a:rPr>
              <a:t>2. </a:t>
            </a:r>
            <a:r>
              <a:rPr lang="fa-IR" sz="2000" dirty="0" smtClean="0">
                <a:cs typeface="B Zar" panose="00000400000000000000" pitchFamily="2" charset="-78"/>
              </a:rPr>
              <a:t>قدرت،</a:t>
            </a:r>
          </a:p>
          <a:p>
            <a:pPr algn="ctr" rtl="1" eaLnBrk="0" hangingPunct="0"/>
            <a:r>
              <a:rPr lang="fa-IR" sz="2000" dirty="0" smtClean="0">
                <a:cs typeface="B Zar" panose="00000400000000000000" pitchFamily="2" charset="-78"/>
              </a:rPr>
              <a:t> </a:t>
            </a:r>
            <a:r>
              <a:rPr lang="fa-IR" sz="2000" dirty="0">
                <a:cs typeface="B Zar" panose="00000400000000000000" pitchFamily="2" charset="-78"/>
              </a:rPr>
              <a:t>تجلی علم خدا </a:t>
            </a:r>
            <a:endParaRPr lang="en-US" altLang="en-US" sz="2000" dirty="0">
              <a:solidFill>
                <a:srgbClr val="000000"/>
              </a:solidFill>
              <a:cs typeface="B Zar" panose="00000400000000000000" pitchFamily="2" charset="-78"/>
            </a:endParaRPr>
          </a:p>
        </p:txBody>
      </p:sp>
      <p:sp>
        <p:nvSpPr>
          <p:cNvPr id="49192" name="Text Box 40"/>
          <p:cNvSpPr txBox="1">
            <a:spLocks noChangeArrowheads="1"/>
          </p:cNvSpPr>
          <p:nvPr/>
        </p:nvSpPr>
        <p:spPr bwMode="gray">
          <a:xfrm>
            <a:off x="6638521" y="1970860"/>
            <a:ext cx="12779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sz="2000" dirty="0" smtClean="0">
                <a:cs typeface="B Zar" panose="00000400000000000000" pitchFamily="2" charset="-78"/>
              </a:rPr>
              <a:t>1. علم، وصف</a:t>
            </a:r>
          </a:p>
          <a:p>
            <a:pPr algn="ctr" eaLnBrk="0" hangingPunct="0"/>
            <a:r>
              <a:rPr lang="fa-IR" sz="2000" dirty="0" smtClean="0">
                <a:cs typeface="B Zar" panose="00000400000000000000" pitchFamily="2" charset="-78"/>
              </a:rPr>
              <a:t> </a:t>
            </a:r>
            <a:r>
              <a:rPr lang="fa-IR" sz="2000" dirty="0">
                <a:cs typeface="B Zar" panose="00000400000000000000" pitchFamily="2" charset="-78"/>
              </a:rPr>
              <a:t>ذات خداوند</a:t>
            </a:r>
            <a:endParaRPr lang="en-US" altLang="en-US" sz="2000" dirty="0">
              <a:solidFill>
                <a:srgbClr val="000000"/>
              </a:solidFill>
              <a:cs typeface="B Zar" panose="00000400000000000000" pitchFamily="2" charset="-78"/>
            </a:endParaRPr>
          </a:p>
        </p:txBody>
      </p:sp>
      <p:sp>
        <p:nvSpPr>
          <p:cNvPr id="2" name="Slide Number Placeholder 1"/>
          <p:cNvSpPr>
            <a:spLocks noGrp="1"/>
          </p:cNvSpPr>
          <p:nvPr>
            <p:ph type="sldNum" sz="quarter" idx="12"/>
          </p:nvPr>
        </p:nvSpPr>
        <p:spPr>
          <a:xfrm>
            <a:off x="6477000" y="5433218"/>
            <a:ext cx="2133600" cy="320675"/>
          </a:xfrm>
        </p:spPr>
        <p:txBody>
          <a:bodyPr/>
          <a:lstStyle/>
          <a:p>
            <a:fld id="{4E8E823F-AC02-4BD2-A285-A1D88A2A7020}" type="slidenum">
              <a:rPr lang="en-US" altLang="en-US" smtClean="0"/>
              <a:pPr/>
              <a:t>61</a:t>
            </a:fld>
            <a:endParaRPr lang="en-US" altLang="en-US" dirty="0"/>
          </a:p>
        </p:txBody>
      </p:sp>
      <p:sp>
        <p:nvSpPr>
          <p:cNvPr id="199" name="Rectangle 2"/>
          <p:cNvSpPr txBox="1">
            <a:spLocks noChangeArrowheads="1"/>
          </p:cNvSpPr>
          <p:nvPr/>
        </p:nvSpPr>
        <p:spPr bwMode="white">
          <a:xfrm>
            <a:off x="829592" y="746148"/>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fa-IR" altLang="en-US" sz="3200" dirty="0" smtClean="0">
                <a:cs typeface="B Zar" panose="00000400000000000000" pitchFamily="2" charset="-78"/>
              </a:rPr>
              <a:t>عناوین فصل دوم </a:t>
            </a:r>
            <a:endParaRPr lang="en-US" altLang="en-US" sz="1800" dirty="0">
              <a:cs typeface="B Zar" panose="00000400000000000000" pitchFamily="2" charset="-78"/>
            </a:endParaRPr>
          </a:p>
        </p:txBody>
      </p:sp>
      <p:sp>
        <p:nvSpPr>
          <p:cNvPr id="202" name="Oval 5"/>
          <p:cNvSpPr>
            <a:spLocks noChangeArrowheads="1"/>
          </p:cNvSpPr>
          <p:nvPr/>
        </p:nvSpPr>
        <p:spPr bwMode="gray">
          <a:xfrm>
            <a:off x="6134101" y="3720605"/>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03" name="Oval 6"/>
          <p:cNvSpPr>
            <a:spLocks noChangeArrowheads="1"/>
          </p:cNvSpPr>
          <p:nvPr/>
        </p:nvSpPr>
        <p:spPr bwMode="gray">
          <a:xfrm>
            <a:off x="6134101" y="3720605"/>
            <a:ext cx="259766" cy="519351"/>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04" name="Oval 7"/>
          <p:cNvSpPr>
            <a:spLocks noChangeArrowheads="1"/>
          </p:cNvSpPr>
          <p:nvPr/>
        </p:nvSpPr>
        <p:spPr bwMode="gray">
          <a:xfrm>
            <a:off x="6275388" y="3720605"/>
            <a:ext cx="1878013"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05" name="Oval 8"/>
          <p:cNvSpPr>
            <a:spLocks noChangeArrowheads="1"/>
          </p:cNvSpPr>
          <p:nvPr/>
        </p:nvSpPr>
        <p:spPr bwMode="gray">
          <a:xfrm>
            <a:off x="6307138" y="3731718"/>
            <a:ext cx="1878013" cy="51935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06" name="Oval 9"/>
          <p:cNvSpPr>
            <a:spLocks noChangeArrowheads="1"/>
          </p:cNvSpPr>
          <p:nvPr/>
        </p:nvSpPr>
        <p:spPr bwMode="gray">
          <a:xfrm>
            <a:off x="6376988" y="3720605"/>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07" name="Oval 10"/>
          <p:cNvSpPr>
            <a:spLocks noChangeArrowheads="1"/>
          </p:cNvSpPr>
          <p:nvPr/>
        </p:nvSpPr>
        <p:spPr bwMode="gray">
          <a:xfrm>
            <a:off x="661988" y="3714255"/>
            <a:ext cx="259766" cy="51935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08" name="Oval 11"/>
          <p:cNvSpPr>
            <a:spLocks noChangeArrowheads="1"/>
          </p:cNvSpPr>
          <p:nvPr/>
        </p:nvSpPr>
        <p:spPr bwMode="gray">
          <a:xfrm>
            <a:off x="661988" y="3714255"/>
            <a:ext cx="259766" cy="51935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09" name="Oval 12"/>
          <p:cNvSpPr>
            <a:spLocks noChangeArrowheads="1"/>
          </p:cNvSpPr>
          <p:nvPr/>
        </p:nvSpPr>
        <p:spPr bwMode="gray">
          <a:xfrm>
            <a:off x="803276" y="3714255"/>
            <a:ext cx="1878012" cy="51935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10" name="Oval 13"/>
          <p:cNvSpPr>
            <a:spLocks noChangeArrowheads="1"/>
          </p:cNvSpPr>
          <p:nvPr/>
        </p:nvSpPr>
        <p:spPr bwMode="gray">
          <a:xfrm>
            <a:off x="804863" y="3717430"/>
            <a:ext cx="1878013" cy="519351"/>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11" name="Oval 14"/>
          <p:cNvSpPr>
            <a:spLocks noChangeArrowheads="1"/>
          </p:cNvSpPr>
          <p:nvPr/>
        </p:nvSpPr>
        <p:spPr bwMode="gray">
          <a:xfrm>
            <a:off x="896938" y="3714255"/>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212" name="Group 15"/>
          <p:cNvGrpSpPr>
            <a:grpSpLocks/>
          </p:cNvGrpSpPr>
          <p:nvPr/>
        </p:nvGrpSpPr>
        <p:grpSpPr bwMode="auto">
          <a:xfrm>
            <a:off x="923926" y="3153987"/>
            <a:ext cx="1636712" cy="1636713"/>
            <a:chOff x="4166" y="1706"/>
            <a:chExt cx="1252" cy="1252"/>
          </a:xfrm>
        </p:grpSpPr>
        <p:sp>
          <p:nvSpPr>
            <p:cNvPr id="213" name="Oval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14"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15" name="Oval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16" name="Oval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217" name="Oval 20"/>
          <p:cNvSpPr>
            <a:spLocks noChangeArrowheads="1"/>
          </p:cNvSpPr>
          <p:nvPr/>
        </p:nvSpPr>
        <p:spPr bwMode="gray">
          <a:xfrm>
            <a:off x="3398838" y="3720605"/>
            <a:ext cx="259766" cy="51935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18" name="Oval 21"/>
          <p:cNvSpPr>
            <a:spLocks noChangeArrowheads="1"/>
          </p:cNvSpPr>
          <p:nvPr/>
        </p:nvSpPr>
        <p:spPr bwMode="gray">
          <a:xfrm>
            <a:off x="3398838" y="3720605"/>
            <a:ext cx="259766" cy="519351"/>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219" name="Oval 22"/>
          <p:cNvSpPr>
            <a:spLocks noChangeArrowheads="1"/>
          </p:cNvSpPr>
          <p:nvPr/>
        </p:nvSpPr>
        <p:spPr bwMode="gray">
          <a:xfrm>
            <a:off x="3540126" y="3720605"/>
            <a:ext cx="1878012" cy="51935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20" name="Oval 23"/>
          <p:cNvSpPr>
            <a:spLocks noChangeArrowheads="1"/>
          </p:cNvSpPr>
          <p:nvPr/>
        </p:nvSpPr>
        <p:spPr bwMode="gray">
          <a:xfrm>
            <a:off x="3541713" y="3723780"/>
            <a:ext cx="1878013" cy="519351"/>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221" name="Oval 24"/>
          <p:cNvSpPr>
            <a:spLocks noChangeArrowheads="1"/>
          </p:cNvSpPr>
          <p:nvPr/>
        </p:nvSpPr>
        <p:spPr bwMode="gray">
          <a:xfrm>
            <a:off x="3633788" y="3720605"/>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222" name="Group 25"/>
          <p:cNvGrpSpPr>
            <a:grpSpLocks/>
          </p:cNvGrpSpPr>
          <p:nvPr/>
        </p:nvGrpSpPr>
        <p:grpSpPr bwMode="auto">
          <a:xfrm>
            <a:off x="3660776" y="3153987"/>
            <a:ext cx="1636712" cy="1636713"/>
            <a:chOff x="4166" y="1706"/>
            <a:chExt cx="1252" cy="1252"/>
          </a:xfrm>
        </p:grpSpPr>
        <p:sp>
          <p:nvSpPr>
            <p:cNvPr id="223" name="Oval 2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24"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25" name="Oval 2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26" name="Oval 2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nvGrpSpPr>
          <p:cNvPr id="227" name="Group 30"/>
          <p:cNvGrpSpPr>
            <a:grpSpLocks/>
          </p:cNvGrpSpPr>
          <p:nvPr/>
        </p:nvGrpSpPr>
        <p:grpSpPr bwMode="auto">
          <a:xfrm>
            <a:off x="6407151" y="3153987"/>
            <a:ext cx="1636712" cy="1636713"/>
            <a:chOff x="4166" y="1706"/>
            <a:chExt cx="1252" cy="1252"/>
          </a:xfrm>
        </p:grpSpPr>
        <p:sp>
          <p:nvSpPr>
            <p:cNvPr id="228" name="Oval 3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29"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30" name="Oval 3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231" name="Oval 3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232" name="Text Box 38"/>
          <p:cNvSpPr txBox="1">
            <a:spLocks noChangeArrowheads="1"/>
          </p:cNvSpPr>
          <p:nvPr/>
        </p:nvSpPr>
        <p:spPr bwMode="gray">
          <a:xfrm>
            <a:off x="1028514" y="3565989"/>
            <a:ext cx="13837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r>
              <a:rPr lang="fa-IR" altLang="en-US" sz="2000" dirty="0" smtClean="0">
                <a:solidFill>
                  <a:srgbClr val="000000"/>
                </a:solidFill>
                <a:cs typeface="B Zar" panose="00000400000000000000" pitchFamily="2" charset="-78"/>
              </a:rPr>
              <a:t>6. </a:t>
            </a:r>
            <a:r>
              <a:rPr lang="fa-IR" sz="2000" dirty="0">
                <a:cs typeface="B Zar" panose="00000400000000000000" pitchFamily="2" charset="-78"/>
              </a:rPr>
              <a:t>پذیرش علم، </a:t>
            </a:r>
            <a:endParaRPr lang="fa-IR" sz="2000" dirty="0" smtClean="0">
              <a:cs typeface="B Zar" panose="00000400000000000000" pitchFamily="2" charset="-78"/>
            </a:endParaRPr>
          </a:p>
          <a:p>
            <a:pPr algn="ctr" rtl="1" eaLnBrk="0" hangingPunct="0"/>
            <a:r>
              <a:rPr lang="fa-IR" sz="2000" dirty="0" smtClean="0">
                <a:cs typeface="B Zar" panose="00000400000000000000" pitchFamily="2" charset="-78"/>
              </a:rPr>
              <a:t>فرایند </a:t>
            </a:r>
            <a:r>
              <a:rPr lang="fa-IR" sz="2000" dirty="0">
                <a:cs typeface="B Zar" panose="00000400000000000000" pitchFamily="2" charset="-78"/>
              </a:rPr>
              <a:t>آغاز فعل</a:t>
            </a:r>
            <a:endParaRPr lang="en-US" altLang="en-US" sz="2000" dirty="0">
              <a:solidFill>
                <a:srgbClr val="000000"/>
              </a:solidFill>
              <a:cs typeface="B Zar" panose="00000400000000000000" pitchFamily="2" charset="-78"/>
            </a:endParaRPr>
          </a:p>
        </p:txBody>
      </p:sp>
      <p:sp>
        <p:nvSpPr>
          <p:cNvPr id="233" name="Text Box 39"/>
          <p:cNvSpPr txBox="1">
            <a:spLocks noChangeArrowheads="1"/>
          </p:cNvSpPr>
          <p:nvPr/>
        </p:nvSpPr>
        <p:spPr bwMode="gray">
          <a:xfrm>
            <a:off x="3792539" y="3565989"/>
            <a:ext cx="14446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r>
              <a:rPr lang="fa-IR" altLang="en-US" sz="2000" dirty="0" smtClean="0">
                <a:solidFill>
                  <a:srgbClr val="000000"/>
                </a:solidFill>
                <a:cs typeface="B Zar" panose="00000400000000000000" pitchFamily="2" charset="-78"/>
              </a:rPr>
              <a:t>5.</a:t>
            </a:r>
            <a:r>
              <a:rPr lang="fa-IR" sz="2000" dirty="0">
                <a:cs typeface="B Zar" panose="00000400000000000000" pitchFamily="2" charset="-78"/>
              </a:rPr>
              <a:t> انسان</a:t>
            </a:r>
            <a:r>
              <a:rPr lang="fa-IR" sz="2000" dirty="0" smtClean="0">
                <a:cs typeface="B Zar" panose="00000400000000000000" pitchFamily="2" charset="-78"/>
              </a:rPr>
              <a:t>،</a:t>
            </a:r>
          </a:p>
          <a:p>
            <a:pPr algn="ctr" rtl="1" eaLnBrk="0" hangingPunct="0"/>
            <a:r>
              <a:rPr lang="fa-IR" sz="2000" dirty="0" smtClean="0">
                <a:cs typeface="B Zar" panose="00000400000000000000" pitchFamily="2" charset="-78"/>
              </a:rPr>
              <a:t> </a:t>
            </a:r>
            <a:r>
              <a:rPr lang="fa-IR" sz="2000" dirty="0">
                <a:cs typeface="B Zar" panose="00000400000000000000" pitchFamily="2" charset="-78"/>
              </a:rPr>
              <a:t>تجلی علم اسماء</a:t>
            </a:r>
            <a:endParaRPr lang="en-US" altLang="en-US" sz="2000" dirty="0">
              <a:solidFill>
                <a:srgbClr val="000000"/>
              </a:solidFill>
              <a:cs typeface="B Zar" panose="00000400000000000000" pitchFamily="2" charset="-78"/>
            </a:endParaRPr>
          </a:p>
        </p:txBody>
      </p:sp>
      <p:sp>
        <p:nvSpPr>
          <p:cNvPr id="234" name="Text Box 40"/>
          <p:cNvSpPr txBox="1">
            <a:spLocks noChangeArrowheads="1"/>
          </p:cNvSpPr>
          <p:nvPr/>
        </p:nvSpPr>
        <p:spPr bwMode="gray">
          <a:xfrm>
            <a:off x="6573230" y="3551703"/>
            <a:ext cx="13676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000" dirty="0" smtClean="0">
                <a:solidFill>
                  <a:srgbClr val="000000"/>
                </a:solidFill>
                <a:cs typeface="B Zar" panose="00000400000000000000" pitchFamily="2" charset="-78"/>
              </a:rPr>
              <a:t>4. </a:t>
            </a:r>
            <a:r>
              <a:rPr lang="fa-IR" sz="2000" dirty="0">
                <a:cs typeface="B Zar" panose="00000400000000000000" pitchFamily="2" charset="-78"/>
              </a:rPr>
              <a:t>عالَم</a:t>
            </a:r>
            <a:r>
              <a:rPr lang="fa-IR" sz="2000" dirty="0" smtClean="0">
                <a:cs typeface="B Zar" panose="00000400000000000000" pitchFamily="2" charset="-78"/>
              </a:rPr>
              <a:t>،</a:t>
            </a:r>
          </a:p>
          <a:p>
            <a:pPr algn="ctr" eaLnBrk="0" hangingPunct="0"/>
            <a:r>
              <a:rPr lang="fa-IR" sz="2000" dirty="0" smtClean="0">
                <a:cs typeface="B Zar" panose="00000400000000000000" pitchFamily="2" charset="-78"/>
              </a:rPr>
              <a:t> </a:t>
            </a:r>
            <a:r>
              <a:rPr lang="fa-IR" sz="2000" dirty="0">
                <a:cs typeface="B Zar" panose="00000400000000000000" pitchFamily="2" charset="-78"/>
              </a:rPr>
              <a:t>تجلی اسم علیم</a:t>
            </a:r>
            <a:endParaRPr lang="en-US" altLang="en-US" sz="2000" dirty="0">
              <a:solidFill>
                <a:srgbClr val="000000"/>
              </a:solidFill>
              <a:cs typeface="B Zar" panose="00000400000000000000" pitchFamily="2" charset="-78"/>
            </a:endParaRPr>
          </a:p>
        </p:txBody>
      </p:sp>
      <p:sp>
        <p:nvSpPr>
          <p:cNvPr id="345" name="Oval 5"/>
          <p:cNvSpPr>
            <a:spLocks noChangeArrowheads="1"/>
          </p:cNvSpPr>
          <p:nvPr/>
        </p:nvSpPr>
        <p:spPr bwMode="gray">
          <a:xfrm>
            <a:off x="6189474" y="5356687"/>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346" name="Oval 6"/>
          <p:cNvSpPr>
            <a:spLocks noChangeArrowheads="1"/>
          </p:cNvSpPr>
          <p:nvPr/>
        </p:nvSpPr>
        <p:spPr bwMode="gray">
          <a:xfrm>
            <a:off x="6189474" y="5356687"/>
            <a:ext cx="259766" cy="519351"/>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347" name="Oval 7"/>
          <p:cNvSpPr>
            <a:spLocks noChangeArrowheads="1"/>
          </p:cNvSpPr>
          <p:nvPr/>
        </p:nvSpPr>
        <p:spPr bwMode="gray">
          <a:xfrm>
            <a:off x="6330761" y="5356687"/>
            <a:ext cx="1878013"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348" name="Oval 8"/>
          <p:cNvSpPr>
            <a:spLocks noChangeArrowheads="1"/>
          </p:cNvSpPr>
          <p:nvPr/>
        </p:nvSpPr>
        <p:spPr bwMode="gray">
          <a:xfrm>
            <a:off x="6362511" y="5367800"/>
            <a:ext cx="1878013" cy="51935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349" name="Oval 9"/>
          <p:cNvSpPr>
            <a:spLocks noChangeArrowheads="1"/>
          </p:cNvSpPr>
          <p:nvPr/>
        </p:nvSpPr>
        <p:spPr bwMode="gray">
          <a:xfrm>
            <a:off x="6432361" y="5356687"/>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350" name="Oval 10"/>
          <p:cNvSpPr>
            <a:spLocks noChangeArrowheads="1"/>
          </p:cNvSpPr>
          <p:nvPr/>
        </p:nvSpPr>
        <p:spPr bwMode="gray">
          <a:xfrm>
            <a:off x="717361" y="5350337"/>
            <a:ext cx="259766" cy="51935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351" name="Oval 11"/>
          <p:cNvSpPr>
            <a:spLocks noChangeArrowheads="1"/>
          </p:cNvSpPr>
          <p:nvPr/>
        </p:nvSpPr>
        <p:spPr bwMode="gray">
          <a:xfrm>
            <a:off x="717361" y="5350337"/>
            <a:ext cx="259766" cy="51935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352" name="Oval 12"/>
          <p:cNvSpPr>
            <a:spLocks noChangeArrowheads="1"/>
          </p:cNvSpPr>
          <p:nvPr/>
        </p:nvSpPr>
        <p:spPr bwMode="gray">
          <a:xfrm>
            <a:off x="858649" y="5350337"/>
            <a:ext cx="1878012" cy="51935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353" name="Oval 13"/>
          <p:cNvSpPr>
            <a:spLocks noChangeArrowheads="1"/>
          </p:cNvSpPr>
          <p:nvPr/>
        </p:nvSpPr>
        <p:spPr bwMode="gray">
          <a:xfrm>
            <a:off x="860236" y="5353512"/>
            <a:ext cx="1878013" cy="519351"/>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354" name="Oval 14"/>
          <p:cNvSpPr>
            <a:spLocks noChangeArrowheads="1"/>
          </p:cNvSpPr>
          <p:nvPr/>
        </p:nvSpPr>
        <p:spPr bwMode="gray">
          <a:xfrm>
            <a:off x="952311" y="5350337"/>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355" name="Group 15"/>
          <p:cNvGrpSpPr>
            <a:grpSpLocks/>
          </p:cNvGrpSpPr>
          <p:nvPr/>
        </p:nvGrpSpPr>
        <p:grpSpPr bwMode="auto">
          <a:xfrm>
            <a:off x="979299" y="4790069"/>
            <a:ext cx="1636712" cy="1636713"/>
            <a:chOff x="4166" y="1706"/>
            <a:chExt cx="1252" cy="1252"/>
          </a:xfrm>
        </p:grpSpPr>
        <p:sp>
          <p:nvSpPr>
            <p:cNvPr id="356" name="Oval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57"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58" name="Oval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59" name="Oval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360" name="Oval 20"/>
          <p:cNvSpPr>
            <a:spLocks noChangeArrowheads="1"/>
          </p:cNvSpPr>
          <p:nvPr/>
        </p:nvSpPr>
        <p:spPr bwMode="gray">
          <a:xfrm>
            <a:off x="3454211" y="5356687"/>
            <a:ext cx="259766" cy="51935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361" name="Oval 21"/>
          <p:cNvSpPr>
            <a:spLocks noChangeArrowheads="1"/>
          </p:cNvSpPr>
          <p:nvPr/>
        </p:nvSpPr>
        <p:spPr bwMode="gray">
          <a:xfrm>
            <a:off x="3454211" y="5356687"/>
            <a:ext cx="259766" cy="519351"/>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sp>
        <p:nvSpPr>
          <p:cNvPr id="362" name="Oval 22"/>
          <p:cNvSpPr>
            <a:spLocks noChangeArrowheads="1"/>
          </p:cNvSpPr>
          <p:nvPr/>
        </p:nvSpPr>
        <p:spPr bwMode="gray">
          <a:xfrm>
            <a:off x="3595499" y="5356687"/>
            <a:ext cx="1878012" cy="51935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363" name="Oval 23"/>
          <p:cNvSpPr>
            <a:spLocks noChangeArrowheads="1"/>
          </p:cNvSpPr>
          <p:nvPr/>
        </p:nvSpPr>
        <p:spPr bwMode="gray">
          <a:xfrm>
            <a:off x="3597086" y="5359862"/>
            <a:ext cx="1878013" cy="519351"/>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364" name="Oval 24"/>
          <p:cNvSpPr>
            <a:spLocks noChangeArrowheads="1"/>
          </p:cNvSpPr>
          <p:nvPr/>
        </p:nvSpPr>
        <p:spPr bwMode="gray">
          <a:xfrm>
            <a:off x="3689161" y="5356687"/>
            <a:ext cx="1690688"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grpSp>
        <p:nvGrpSpPr>
          <p:cNvPr id="365" name="Group 25"/>
          <p:cNvGrpSpPr>
            <a:grpSpLocks/>
          </p:cNvGrpSpPr>
          <p:nvPr/>
        </p:nvGrpSpPr>
        <p:grpSpPr bwMode="auto">
          <a:xfrm>
            <a:off x="3716149" y="4790069"/>
            <a:ext cx="1636712" cy="1636713"/>
            <a:chOff x="4166" y="1706"/>
            <a:chExt cx="1252" cy="1252"/>
          </a:xfrm>
        </p:grpSpPr>
        <p:sp>
          <p:nvSpPr>
            <p:cNvPr id="366" name="Oval 2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67"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68" name="Oval 2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69" name="Oval 2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nvGrpSpPr>
          <p:cNvPr id="370" name="Group 30"/>
          <p:cNvGrpSpPr>
            <a:grpSpLocks/>
          </p:cNvGrpSpPr>
          <p:nvPr/>
        </p:nvGrpSpPr>
        <p:grpSpPr bwMode="auto">
          <a:xfrm>
            <a:off x="6462524" y="4790069"/>
            <a:ext cx="1636712" cy="1636713"/>
            <a:chOff x="4166" y="1706"/>
            <a:chExt cx="1252" cy="1252"/>
          </a:xfrm>
        </p:grpSpPr>
        <p:sp>
          <p:nvSpPr>
            <p:cNvPr id="371" name="Oval 3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72"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73" name="Oval 3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374" name="Oval 3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375" name="Text Box 38"/>
          <p:cNvSpPr txBox="1">
            <a:spLocks noChangeArrowheads="1"/>
          </p:cNvSpPr>
          <p:nvPr/>
        </p:nvSpPr>
        <p:spPr bwMode="gray">
          <a:xfrm>
            <a:off x="862523" y="5136298"/>
            <a:ext cx="16962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r>
              <a:rPr lang="fa-IR" altLang="en-US" sz="2000" dirty="0" smtClean="0">
                <a:solidFill>
                  <a:srgbClr val="000000"/>
                </a:solidFill>
                <a:cs typeface="B Zar" panose="00000400000000000000" pitchFamily="2" charset="-78"/>
              </a:rPr>
              <a:t>9. </a:t>
            </a:r>
            <a:r>
              <a:rPr lang="fa-IR" sz="2000" dirty="0">
                <a:cs typeface="B Zar" panose="00000400000000000000" pitchFamily="2" charset="-78"/>
              </a:rPr>
              <a:t>برخی از افعال </a:t>
            </a:r>
            <a:endParaRPr lang="fa-IR" sz="2000" dirty="0" smtClean="0">
              <a:cs typeface="B Zar" panose="00000400000000000000" pitchFamily="2" charset="-78"/>
            </a:endParaRPr>
          </a:p>
          <a:p>
            <a:pPr algn="ctr" rtl="1" eaLnBrk="0" hangingPunct="0"/>
            <a:r>
              <a:rPr lang="fa-IR" sz="2000" dirty="0" smtClean="0">
                <a:cs typeface="B Zar" panose="00000400000000000000" pitchFamily="2" charset="-78"/>
              </a:rPr>
              <a:t>ناشی </a:t>
            </a:r>
            <a:r>
              <a:rPr lang="fa-IR" sz="2000" dirty="0">
                <a:cs typeface="B Zar" panose="00000400000000000000" pitchFamily="2" charset="-78"/>
              </a:rPr>
              <a:t>از قلب و صدر</a:t>
            </a:r>
            <a:endParaRPr lang="en-US" altLang="en-US" sz="2000" dirty="0">
              <a:solidFill>
                <a:srgbClr val="000000"/>
              </a:solidFill>
              <a:cs typeface="B Zar" panose="00000400000000000000" pitchFamily="2" charset="-78"/>
            </a:endParaRPr>
          </a:p>
        </p:txBody>
      </p:sp>
      <p:sp>
        <p:nvSpPr>
          <p:cNvPr id="376" name="Text Box 39"/>
          <p:cNvSpPr txBox="1">
            <a:spLocks noChangeArrowheads="1"/>
          </p:cNvSpPr>
          <p:nvPr/>
        </p:nvSpPr>
        <p:spPr bwMode="gray">
          <a:xfrm>
            <a:off x="3640176" y="5203148"/>
            <a:ext cx="17572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000" dirty="0" smtClean="0">
                <a:solidFill>
                  <a:srgbClr val="000000"/>
                </a:solidFill>
                <a:cs typeface="B Zar" panose="00000400000000000000" pitchFamily="2" charset="-78"/>
              </a:rPr>
              <a:t>8. </a:t>
            </a:r>
            <a:r>
              <a:rPr lang="fa-IR" sz="2000" dirty="0">
                <a:cs typeface="B Zar" panose="00000400000000000000" pitchFamily="2" charset="-78"/>
              </a:rPr>
              <a:t>صدر، </a:t>
            </a:r>
            <a:endParaRPr lang="fa-IR" sz="2000" dirty="0" smtClean="0">
              <a:cs typeface="B Zar" panose="00000400000000000000" pitchFamily="2" charset="-78"/>
            </a:endParaRPr>
          </a:p>
          <a:p>
            <a:pPr algn="ctr" eaLnBrk="0" hangingPunct="0"/>
            <a:r>
              <a:rPr lang="fa-IR" sz="2000" dirty="0" smtClean="0">
                <a:cs typeface="B Zar" panose="00000400000000000000" pitchFamily="2" charset="-78"/>
              </a:rPr>
              <a:t>شکل‌دهنده </a:t>
            </a:r>
            <a:r>
              <a:rPr lang="fa-IR" sz="2000" dirty="0">
                <a:cs typeface="B Zar" panose="00000400000000000000" pitchFamily="2" charset="-78"/>
              </a:rPr>
              <a:t>علم فعل</a:t>
            </a:r>
            <a:r>
              <a:rPr lang="fa-IR" sz="2000" b="1" dirty="0">
                <a:cs typeface="B Zar" panose="00000400000000000000" pitchFamily="2" charset="-78"/>
              </a:rPr>
              <a:t> </a:t>
            </a:r>
            <a:endParaRPr lang="en-US" altLang="en-US" sz="2000" dirty="0">
              <a:solidFill>
                <a:srgbClr val="000000"/>
              </a:solidFill>
              <a:cs typeface="B Zar" panose="00000400000000000000" pitchFamily="2" charset="-78"/>
            </a:endParaRPr>
          </a:p>
        </p:txBody>
      </p:sp>
      <p:sp>
        <p:nvSpPr>
          <p:cNvPr id="377" name="Text Box 40"/>
          <p:cNvSpPr txBox="1">
            <a:spLocks noChangeArrowheads="1"/>
          </p:cNvSpPr>
          <p:nvPr/>
        </p:nvSpPr>
        <p:spPr bwMode="gray">
          <a:xfrm>
            <a:off x="6344266" y="5110967"/>
            <a:ext cx="19607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r>
              <a:rPr lang="fa-IR" altLang="en-US" sz="2000" dirty="0" smtClean="0">
                <a:solidFill>
                  <a:srgbClr val="000000"/>
                </a:solidFill>
                <a:cs typeface="B Zar" panose="00000400000000000000" pitchFamily="2" charset="-78"/>
              </a:rPr>
              <a:t>7. </a:t>
            </a:r>
            <a:r>
              <a:rPr lang="fa-IR" sz="2000" dirty="0" smtClean="0">
                <a:cs typeface="B Zar" panose="00000400000000000000" pitchFamily="2" charset="-78"/>
              </a:rPr>
              <a:t>قلب</a:t>
            </a:r>
          </a:p>
          <a:p>
            <a:pPr algn="ctr" rtl="1" eaLnBrk="0" hangingPunct="0"/>
            <a:r>
              <a:rPr lang="fa-IR" sz="2000" dirty="0" smtClean="0">
                <a:cs typeface="B Zar" panose="00000400000000000000" pitchFamily="2" charset="-78"/>
              </a:rPr>
              <a:t> </a:t>
            </a:r>
            <a:r>
              <a:rPr lang="fa-IR" sz="2000" dirty="0">
                <a:cs typeface="B Zar" panose="00000400000000000000" pitchFamily="2" charset="-78"/>
              </a:rPr>
              <a:t>گزینش‌کننده علم فعل</a:t>
            </a:r>
            <a:r>
              <a:rPr lang="fa-IR" sz="2000" b="1" dirty="0">
                <a:cs typeface="B Zar" panose="00000400000000000000" pitchFamily="2" charset="-78"/>
              </a:rPr>
              <a:t> </a:t>
            </a:r>
            <a:endParaRPr lang="en-US" altLang="en-US" sz="2000" dirty="0">
              <a:solidFill>
                <a:srgbClr val="000000"/>
              </a:solidFill>
              <a:cs typeface="B Zar" panose="00000400000000000000" pitchFamily="2" charset="-78"/>
            </a:endParaRPr>
          </a:p>
        </p:txBody>
      </p:sp>
    </p:spTree>
    <p:extLst>
      <p:ext uri="{BB962C8B-B14F-4D97-AF65-F5344CB8AC3E}">
        <p14:creationId xmlns:p14="http://schemas.microsoft.com/office/powerpoint/2010/main" val="6023809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0" hangingPunct="0"/>
            <a:r>
              <a:rPr lang="fa-IR" sz="3200" dirty="0" smtClean="0">
                <a:cs typeface="B Zar" panose="00000400000000000000" pitchFamily="2" charset="-78"/>
              </a:rPr>
              <a:t>1. علم، وصف ذات خداوند</a:t>
            </a:r>
            <a:endParaRPr lang="en-US" sz="3200" dirty="0"/>
          </a:p>
        </p:txBody>
      </p:sp>
      <p:sp>
        <p:nvSpPr>
          <p:cNvPr id="3" name="Content Placeholder 2"/>
          <p:cNvSpPr>
            <a:spLocks noGrp="1"/>
          </p:cNvSpPr>
          <p:nvPr>
            <p:ph idx="1"/>
          </p:nvPr>
        </p:nvSpPr>
        <p:spPr>
          <a:xfrm>
            <a:off x="266700" y="1752600"/>
            <a:ext cx="8686800" cy="4495800"/>
          </a:xfrm>
        </p:spPr>
        <p:txBody>
          <a:bodyPr/>
          <a:lstStyle/>
          <a:p>
            <a:pPr marL="457200" lvl="0" indent="-457200" algn="just" rtl="1">
              <a:buFont typeface="+mj-lt"/>
              <a:buAutoNum type="arabicParenR"/>
            </a:pPr>
            <a:r>
              <a:rPr lang="ar-SA" sz="2000" dirty="0">
                <a:cs typeface="B Zar" panose="00000400000000000000" pitchFamily="2" charset="-78"/>
              </a:rPr>
              <a:t>وصفی که از خداوند ذکر می‌شود یا مربوط به ویژگی‌های ذات خداوند است یا مربوط به فعل اوست. ویژگی‌های فعل او مربوط به رحمت‌بخشی و افاضه وجود به غیر است.</a:t>
            </a:r>
            <a:endParaRPr lang="en-US" sz="2000" dirty="0">
              <a:cs typeface="B Zar" panose="00000400000000000000" pitchFamily="2" charset="-78"/>
            </a:endParaRPr>
          </a:p>
          <a:p>
            <a:pPr marL="457200" lvl="0" indent="-457200" algn="just" rtl="1">
              <a:buFont typeface="+mj-lt"/>
              <a:buAutoNum type="arabicParenR"/>
            </a:pPr>
            <a:r>
              <a:rPr lang="ar-SA" sz="2000" dirty="0">
                <a:cs typeface="B Zar" panose="00000400000000000000" pitchFamily="2" charset="-78"/>
              </a:rPr>
              <a:t>آنچه از صفات خداوند برای نوع بشر قابل رؤیت است تجلیات فعل خداوند است لذا این صفات اگر چه به نظر ویژگی‌های ذات باشند ولی به لحاظ انتقال تجلی به غیر ویژگی فعل می‌باشد.</a:t>
            </a:r>
            <a:endParaRPr lang="en-US" sz="2000" dirty="0">
              <a:cs typeface="B Zar" panose="00000400000000000000" pitchFamily="2" charset="-78"/>
            </a:endParaRPr>
          </a:p>
          <a:p>
            <a:pPr marL="457200" lvl="0" indent="-457200" algn="just" rtl="1">
              <a:buFont typeface="+mj-lt"/>
              <a:buAutoNum type="arabicParenR"/>
            </a:pPr>
            <a:r>
              <a:rPr lang="ar-SA" sz="2000" dirty="0">
                <a:cs typeface="B Zar" panose="00000400000000000000" pitchFamily="2" charset="-78"/>
              </a:rPr>
              <a:t>ویژگی‌های ذات و فعل را تنها می‌توان به وجه تسبیحی قرائت کرد و گرنه فرد، مبتلا به نوعی شرک می‌شود. </a:t>
            </a:r>
            <a:endParaRPr lang="en-US" sz="2000" dirty="0">
              <a:cs typeface="B Zar" panose="00000400000000000000" pitchFamily="2" charset="-78"/>
            </a:endParaRPr>
          </a:p>
          <a:p>
            <a:pPr marL="457200" lvl="0" indent="-457200" algn="just" rtl="1">
              <a:buFont typeface="+mj-lt"/>
              <a:buAutoNum type="arabicParenR"/>
            </a:pPr>
            <a:r>
              <a:rPr lang="ar-SA" sz="2000" dirty="0">
                <a:cs typeface="B Zar" panose="00000400000000000000" pitchFamily="2" charset="-78"/>
              </a:rPr>
              <a:t>ویژگی‌های ذات و فعل در سوره توحید به صورت سلبی بیان شده و چنین رویکردی رویکرد توحیدی قرآن برای اوصاف پروردگار عالم است.</a:t>
            </a:r>
            <a:endParaRPr lang="en-US" sz="2000" dirty="0">
              <a:cs typeface="B Zar" panose="00000400000000000000" pitchFamily="2" charset="-78"/>
            </a:endParaRPr>
          </a:p>
          <a:p>
            <a:pPr marL="457200" lvl="0" indent="-457200" algn="just" rtl="1">
              <a:buFont typeface="+mj-lt"/>
              <a:buAutoNum type="arabicParenR"/>
            </a:pPr>
            <a:r>
              <a:rPr lang="ar-SA" sz="2000" dirty="0">
                <a:cs typeface="B Zar" panose="00000400000000000000" pitchFamily="2" charset="-78"/>
              </a:rPr>
              <a:t>در بین صفات، صفاتی مانند علم، قدرت و حیات را می‌توان از وصف‌های فعل خداوند جدا کرد. هر چند وجهی از علم که به دیگران سرایت می‌کند و یا قدرت و حیاتی که دیگران را در بر می‌گیرد وصف فعلی نیز دارد. ولی ممکن است ما نتوانیم برای سایر وصف‌ها وصف ذاتی در نظر بگیریم و یا وصف ذاتی در نظر گرفته در ذیل علم و قدرت و حیات قرار می‌گیرند.</a:t>
            </a:r>
            <a:endParaRPr lang="en-US" sz="2000" dirty="0">
              <a:cs typeface="B Zar" panose="00000400000000000000" pitchFamily="2" charset="-78"/>
            </a:endParaRPr>
          </a:p>
          <a:p>
            <a:pPr marL="457200" lvl="0" indent="-457200" algn="just" rtl="1">
              <a:buFont typeface="+mj-lt"/>
              <a:buAutoNum type="arabicParenR"/>
            </a:pPr>
            <a:r>
              <a:rPr lang="ar-SA" sz="2000" dirty="0">
                <a:cs typeface="B Zar" panose="00000400000000000000" pitchFamily="2" charset="-78"/>
              </a:rPr>
              <a:t>در بین سه وصف علم، قدرت و حیات، اگر علم به خوبی معنا شود هم در آن معنای قدرت و هم حیات به دست می‌آید. بنابراین می‌توان از آن به عنوان وصف ذات بهره جست و به این جلوه ربوبی توجه کرد.</a:t>
            </a:r>
            <a:endParaRPr lang="en-US" sz="2000" dirty="0">
              <a:cs typeface="B Zar" panose="00000400000000000000" pitchFamily="2" charset="-78"/>
            </a:endParaRPr>
          </a:p>
          <a:p>
            <a:pPr marL="457200" indent="-457200" algn="just" rtl="1">
              <a:buFont typeface="+mj-lt"/>
              <a:buAutoNum type="arabicParenR"/>
            </a:pPr>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62</a:t>
            </a:fld>
            <a:endParaRPr lang="en-US" altLang="en-US" dirty="0"/>
          </a:p>
        </p:txBody>
      </p:sp>
    </p:spTree>
    <p:extLst>
      <p:ext uri="{BB962C8B-B14F-4D97-AF65-F5344CB8AC3E}">
        <p14:creationId xmlns:p14="http://schemas.microsoft.com/office/powerpoint/2010/main" val="3613922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تعریف علم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علم وصفی از وجود است که به صورت کامل با مفهوم وجود منطبق است و مفهوم هایی چون آگاهی وجود بر خودش و احاطه وجود بر خود برای تقریب به ذهن است. </a:t>
            </a:r>
            <a:endParaRPr lang="en-US" sz="2400" dirty="0">
              <a:cs typeface="B Zar" panose="00000400000000000000" pitchFamily="2" charset="-78"/>
            </a:endParaRPr>
          </a:p>
          <a:p>
            <a:pPr algn="just" rtl="1"/>
            <a:r>
              <a:rPr lang="ar-SA" sz="2400" dirty="0">
                <a:cs typeface="B Zar" panose="00000400000000000000" pitchFamily="2" charset="-78"/>
              </a:rPr>
              <a:t>برای علم شئوناتی چون احاطه، شهادت، خبیر بودن، بصیر بودن، سمیع بودن و ... وجود دارد که نوعا این‌ها از اوصاف علم فعل خداوند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یعنی </a:t>
            </a:r>
            <a:r>
              <a:rPr lang="ar-SA" sz="2400" dirty="0">
                <a:cs typeface="B Zar" panose="00000400000000000000" pitchFamily="2" charset="-78"/>
              </a:rPr>
              <a:t>علمی که از او تجلی یافته و به واسطه دیگران مفهوم آن جلوه می‌کند.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63</a:t>
            </a:fld>
            <a:endParaRPr lang="en-US" altLang="en-US" dirty="0"/>
          </a:p>
        </p:txBody>
      </p:sp>
    </p:spTree>
    <p:extLst>
      <p:ext uri="{BB962C8B-B14F-4D97-AF65-F5344CB8AC3E}">
        <p14:creationId xmlns:p14="http://schemas.microsoft.com/office/powerpoint/2010/main" val="20554627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0" hangingPunct="0"/>
            <a:r>
              <a:rPr lang="fa-IR" altLang="en-US" sz="3200" dirty="0" smtClean="0">
                <a:cs typeface="B Zar" panose="00000400000000000000" pitchFamily="2" charset="-78"/>
              </a:rPr>
              <a:t>2. </a:t>
            </a:r>
            <a:r>
              <a:rPr lang="fa-IR" sz="3200" dirty="0" smtClean="0">
                <a:cs typeface="B Zar" panose="00000400000000000000" pitchFamily="2" charset="-78"/>
              </a:rPr>
              <a:t>قدرت، تجلی علم خدا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لازمه علم خدا بر هر چیزی قدرت داشتن او بر آن است. زیرا علم به شیء منجر به احاطه بر او می‌شود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هر جا علم خدا هست قدرت او نیز هست و همانطور که هیچ چیز نمی‌تواند جلوی علم به چیزی را بگیرد توان رویارویی با قدرت او را نیز ندارد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چه اینکه این دو حقیقتاً یکی هستند و از نظر مفهوم در مفهومی نزدیک </a:t>
            </a:r>
            <a:r>
              <a:rPr lang="ar-SA" sz="2400" dirty="0" smtClean="0">
                <a:cs typeface="B Zar" panose="00000400000000000000" pitchFamily="2" charset="-78"/>
              </a:rPr>
              <a:t>به </a:t>
            </a:r>
            <a:r>
              <a:rPr lang="ar-SA" sz="2400" dirty="0">
                <a:cs typeface="B Zar" panose="00000400000000000000" pitchFamily="2" charset="-78"/>
              </a:rPr>
              <a:t>هم قابل تفکیک‌اند</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64</a:t>
            </a:fld>
            <a:endParaRPr lang="en-US" altLang="en-US" dirty="0"/>
          </a:p>
        </p:txBody>
      </p:sp>
    </p:spTree>
    <p:extLst>
      <p:ext uri="{BB962C8B-B14F-4D97-AF65-F5344CB8AC3E}">
        <p14:creationId xmlns:p14="http://schemas.microsoft.com/office/powerpoint/2010/main" val="27399525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0" hangingPunct="0"/>
            <a:r>
              <a:rPr lang="fa-IR" altLang="en-US" sz="3200" dirty="0" smtClean="0">
                <a:cs typeface="B Zar" panose="00000400000000000000" pitchFamily="2" charset="-78"/>
              </a:rPr>
              <a:t>3. </a:t>
            </a:r>
            <a:r>
              <a:rPr lang="fa-IR" sz="3200" dirty="0" smtClean="0">
                <a:cs typeface="B Zar" panose="00000400000000000000" pitchFamily="2" charset="-78"/>
              </a:rPr>
              <a:t>حیات، تجلی علم و قدرت</a:t>
            </a:r>
            <a:endParaRPr lang="en-US" sz="3200"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زنده حقیقی کسی است که بودنش وابسته به کسی یا چیزی نباشد. چنین کسی برای زنده بودنش رزق دریافت نمی‌کند و به کسی یا چیزی برای حفظ خود نیازمند نیست. چنین وجودی قوّام هر موجود دیگری است و می‌تواند تأمین‌کننده حیات دیگران باشد. ولی از همه مهم‌تر این است که خود به کسی نیاز نداشته باشد به همین دلیل وصف حیات وصفی ذاتی است و هم برخوردار از علم و هم قدرت است و نمی‌تواند از این دو منفک باشد.</a:t>
            </a:r>
            <a:endParaRPr lang="en-US" sz="2400" dirty="0">
              <a:cs typeface="B Zar" panose="00000400000000000000" pitchFamily="2" charset="-78"/>
            </a:endParaRPr>
          </a:p>
          <a:p>
            <a:pPr algn="just" rtl="1"/>
            <a:r>
              <a:rPr lang="ar-SA" sz="2400" dirty="0">
                <a:cs typeface="B Zar" panose="00000400000000000000" pitchFamily="2" charset="-78"/>
              </a:rPr>
              <a:t>حیات نیز می‌تواند صفت فعل خداوند باشد که جنبه حیات‌بخشی پروردگار عالم می‌باشد. </a:t>
            </a:r>
            <a:endParaRPr lang="en-US" sz="2400" dirty="0">
              <a:cs typeface="B Zar" panose="00000400000000000000" pitchFamily="2" charset="-78"/>
            </a:endParaRPr>
          </a:p>
          <a:p>
            <a:pPr algn="just" rtl="1"/>
            <a:r>
              <a:rPr lang="ar-SA" sz="2400" dirty="0">
                <a:cs typeface="B Zar" panose="00000400000000000000" pitchFamily="2" charset="-78"/>
              </a:rPr>
              <a:t>هر قدر موجودی به چنین وجودی دارای اتصال و قرب بیشتری باشد از حیات بیشتری برخوردار است.</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65</a:t>
            </a:fld>
            <a:endParaRPr lang="en-US" altLang="en-US" dirty="0"/>
          </a:p>
        </p:txBody>
      </p:sp>
    </p:spTree>
    <p:extLst>
      <p:ext uri="{BB962C8B-B14F-4D97-AF65-F5344CB8AC3E}">
        <p14:creationId xmlns:p14="http://schemas.microsoft.com/office/powerpoint/2010/main" val="4107570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0" hangingPunct="0"/>
            <a:r>
              <a:rPr lang="fa-IR" altLang="en-US" sz="3200" dirty="0" smtClean="0">
                <a:cs typeface="B Zar" panose="00000400000000000000" pitchFamily="2" charset="-78"/>
              </a:rPr>
              <a:t>4. </a:t>
            </a:r>
            <a:r>
              <a:rPr lang="fa-IR" sz="3200" dirty="0" smtClean="0">
                <a:cs typeface="B Zar" panose="00000400000000000000" pitchFamily="2" charset="-78"/>
              </a:rPr>
              <a:t>عالَم، تجلی اسم علیم</a:t>
            </a:r>
            <a:endParaRPr lang="en-US" sz="3200"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موجوداتی که به یمن وجود در عرصه هستی پدیدار می‌شوند به علم فعل خدا در می‌آیند و تجلی علم ذات خدا هستند به همین دلیل به هر موجودی می‌توان «عالَم» اطلاق کرد که به معنای به علم و ذکر  در آمده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به وسیله علم موجودات متناسب با مرتبه‌ای که از وجود دارند از علم و حیات برخوردار می‌شوند.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66</a:t>
            </a:fld>
            <a:endParaRPr lang="en-US" altLang="en-US" dirty="0"/>
          </a:p>
        </p:txBody>
      </p:sp>
    </p:spTree>
    <p:extLst>
      <p:ext uri="{BB962C8B-B14F-4D97-AF65-F5344CB8AC3E}">
        <p14:creationId xmlns:p14="http://schemas.microsoft.com/office/powerpoint/2010/main" val="42093343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0" hangingPunct="0"/>
            <a:r>
              <a:rPr lang="fa-IR" altLang="en-US" sz="3200" dirty="0" smtClean="0">
                <a:cs typeface="B Zar" panose="00000400000000000000" pitchFamily="2" charset="-78"/>
              </a:rPr>
              <a:t>5.</a:t>
            </a:r>
            <a:r>
              <a:rPr lang="fa-IR" sz="3200" dirty="0" smtClean="0">
                <a:cs typeface="B Zar" panose="00000400000000000000" pitchFamily="2" charset="-78"/>
              </a:rPr>
              <a:t> انسان،</a:t>
            </a:r>
            <a:r>
              <a:rPr lang="fa-IR" sz="3200" dirty="0">
                <a:cs typeface="B Zar" panose="00000400000000000000" pitchFamily="2" charset="-78"/>
              </a:rPr>
              <a:t> </a:t>
            </a:r>
            <a:r>
              <a:rPr lang="fa-IR" sz="3200" dirty="0" smtClean="0">
                <a:cs typeface="B Zar" panose="00000400000000000000" pitchFamily="2" charset="-78"/>
              </a:rPr>
              <a:t>تجلی علم اسماء</a:t>
            </a:r>
            <a:endParaRPr lang="en-US" sz="3200"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از امتیازات انسان نسبت به سایر موجودت حتی ملائکه علم او به اسماء است. این امتیاز سبب شده تا قرب او به خداوند و دریافت علم پروردگار بیشتر باشد و به همین دلیل از مقربین باشد. </a:t>
            </a:r>
            <a:endParaRPr lang="en-US" sz="2400" dirty="0">
              <a:cs typeface="B Zar" panose="00000400000000000000" pitchFamily="2" charset="-78"/>
            </a:endParaRPr>
          </a:p>
          <a:p>
            <a:pPr algn="just" rtl="1"/>
            <a:r>
              <a:rPr lang="ar-SA" sz="2400" dirty="0">
                <a:cs typeface="B Zar" panose="00000400000000000000" pitchFamily="2" charset="-78"/>
              </a:rPr>
              <a:t>دلیل برخورداری انسان از این ویژگی نیز به هبوط او در زمین و خلق او از طین باز می‌گردد.  </a:t>
            </a:r>
            <a:endParaRPr lang="fa-IR" sz="2400" dirty="0" smtClean="0">
              <a:cs typeface="B Zar" panose="00000400000000000000" pitchFamily="2" charset="-78"/>
            </a:endParaRPr>
          </a:p>
          <a:p>
            <a:pPr algn="just" rtl="1"/>
            <a:r>
              <a:rPr lang="ar-SA" sz="2400" dirty="0" smtClean="0">
                <a:cs typeface="B Zar" panose="00000400000000000000" pitchFamily="2" charset="-78"/>
              </a:rPr>
              <a:t>ساختار </a:t>
            </a:r>
            <a:r>
              <a:rPr lang="ar-SA" sz="2400" dirty="0">
                <a:cs typeface="B Zar" panose="00000400000000000000" pitchFamily="2" charset="-78"/>
              </a:rPr>
              <a:t>ادراکی و دریافتی او ایجاب می‌کند تا با ارتباط دادن بین پدیده‌ها و رخدادها و حکم‌ها و حکمت‌ها اسماء الهی بیشتری را مشاهده کند و با هر شهودی ارتقاء علمی یابد.</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67</a:t>
            </a:fld>
            <a:endParaRPr lang="en-US" altLang="en-US" dirty="0"/>
          </a:p>
        </p:txBody>
      </p:sp>
    </p:spTree>
    <p:extLst>
      <p:ext uri="{BB962C8B-B14F-4D97-AF65-F5344CB8AC3E}">
        <p14:creationId xmlns:p14="http://schemas.microsoft.com/office/powerpoint/2010/main" val="1272811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1"/>
            <a:r>
              <a:rPr lang="fa-IR" altLang="en-US" sz="3200" dirty="0" smtClean="0">
                <a:cs typeface="B Zar" panose="00000400000000000000" pitchFamily="2" charset="-78"/>
              </a:rPr>
              <a:t>5.</a:t>
            </a:r>
            <a:r>
              <a:rPr lang="fa-IR" sz="3200" dirty="0" smtClean="0">
                <a:cs typeface="B Zar" panose="00000400000000000000" pitchFamily="2" charset="-78"/>
              </a:rPr>
              <a:t> انسان، تجلی علم اسماء</a:t>
            </a:r>
            <a:endParaRPr lang="en-US" altLang="en-US" sz="1800" dirty="0">
              <a:cs typeface="B Zar" panose="00000400000000000000" pitchFamily="2" charset="-78"/>
            </a:endParaRPr>
          </a:p>
        </p:txBody>
      </p:sp>
      <p:grpSp>
        <p:nvGrpSpPr>
          <p:cNvPr id="52243" name="Group 19"/>
          <p:cNvGrpSpPr>
            <a:grpSpLocks/>
          </p:cNvGrpSpPr>
          <p:nvPr/>
        </p:nvGrpSpPr>
        <p:grpSpPr bwMode="auto">
          <a:xfrm>
            <a:off x="3962261" y="1972173"/>
            <a:ext cx="1910353" cy="2713077"/>
            <a:chOff x="528" y="1061"/>
            <a:chExt cx="1680" cy="3122"/>
          </a:xfrm>
        </p:grpSpPr>
        <p:grpSp>
          <p:nvGrpSpPr>
            <p:cNvPr id="52244" name="Group 20"/>
            <p:cNvGrpSpPr>
              <a:grpSpLocks/>
            </p:cNvGrpSpPr>
            <p:nvPr/>
          </p:nvGrpSpPr>
          <p:grpSpPr bwMode="auto">
            <a:xfrm>
              <a:off x="528" y="1296"/>
              <a:ext cx="1680" cy="2887"/>
              <a:chOff x="720" y="905"/>
              <a:chExt cx="2263" cy="3319"/>
            </a:xfrm>
          </p:grpSpPr>
          <p:sp>
            <p:nvSpPr>
              <p:cNvPr id="52245" name="AutoShape 21"/>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6" name="AutoShape 22"/>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7" name="AutoShape 23"/>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88EA9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8" name="AutoShape 24"/>
              <p:cNvSpPr>
                <a:spLocks noChangeArrowheads="1"/>
              </p:cNvSpPr>
              <p:nvPr/>
            </p:nvSpPr>
            <p:spPr bwMode="gray">
              <a:xfrm>
                <a:off x="773" y="932"/>
                <a:ext cx="2158" cy="631"/>
              </a:xfrm>
              <a:prstGeom prst="roundRect">
                <a:avLst>
                  <a:gd name="adj" fmla="val 50000"/>
                </a:avLst>
              </a:prstGeom>
              <a:gradFill rotWithShape="1">
                <a:gsLst>
                  <a:gs pos="0">
                    <a:srgbClr val="88EA91">
                      <a:gamma/>
                      <a:tint val="33333"/>
                      <a:invGamma/>
                    </a:srgbClr>
                  </a:gs>
                  <a:gs pos="100000">
                    <a:srgbClr val="88EA91">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9" name="AutoShape 25"/>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50" name="AutoShape 26"/>
              <p:cNvSpPr>
                <a:spLocks noChangeArrowheads="1"/>
              </p:cNvSpPr>
              <p:nvPr/>
            </p:nvSpPr>
            <p:spPr bwMode="gray">
              <a:xfrm>
                <a:off x="773" y="3470"/>
                <a:ext cx="2158" cy="631"/>
              </a:xfrm>
              <a:prstGeom prst="roundRect">
                <a:avLst>
                  <a:gd name="adj" fmla="val 50000"/>
                </a:avLst>
              </a:prstGeom>
              <a:gradFill rotWithShape="1">
                <a:gsLst>
                  <a:gs pos="0">
                    <a:srgbClr val="21D347">
                      <a:gamma/>
                      <a:tint val="33333"/>
                      <a:invGamma/>
                      <a:alpha val="50000"/>
                    </a:srgbClr>
                  </a:gs>
                  <a:gs pos="100000">
                    <a:srgbClr val="21D34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51" name="Group 27"/>
            <p:cNvGrpSpPr>
              <a:grpSpLocks/>
            </p:cNvGrpSpPr>
            <p:nvPr/>
          </p:nvGrpSpPr>
          <p:grpSpPr bwMode="auto">
            <a:xfrm>
              <a:off x="1104" y="1061"/>
              <a:ext cx="498" cy="482"/>
              <a:chOff x="1289" y="587"/>
              <a:chExt cx="668" cy="647"/>
            </a:xfrm>
          </p:grpSpPr>
          <p:sp>
            <p:nvSpPr>
              <p:cNvPr id="52252" name="Oval 28"/>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53" name="Oval 2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4"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5" name="Oval 3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6" name="Oval 3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57" name="Text Box 33"/>
          <p:cNvSpPr txBox="1">
            <a:spLocks noChangeArrowheads="1"/>
          </p:cNvSpPr>
          <p:nvPr/>
        </p:nvSpPr>
        <p:spPr bwMode="gray">
          <a:xfrm>
            <a:off x="4670870" y="198506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dirty="0">
                <a:solidFill>
                  <a:srgbClr val="000000"/>
                </a:solidFill>
              </a:rPr>
              <a:t>2</a:t>
            </a:r>
          </a:p>
        </p:txBody>
      </p:sp>
      <p:sp>
        <p:nvSpPr>
          <p:cNvPr id="52258" name="Text Box 34"/>
          <p:cNvSpPr txBox="1">
            <a:spLocks noChangeArrowheads="1"/>
          </p:cNvSpPr>
          <p:nvPr/>
        </p:nvSpPr>
        <p:spPr bwMode="gray">
          <a:xfrm>
            <a:off x="3743753" y="2807524"/>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400" dirty="0">
                <a:cs typeface="B Zar" panose="00000400000000000000" pitchFamily="2" charset="-78"/>
              </a:rPr>
              <a:t>علم، منشأ فعل </a:t>
            </a:r>
            <a:endParaRPr lang="en-US" altLang="en-US" sz="2400" dirty="0">
              <a:solidFill>
                <a:srgbClr val="000000"/>
              </a:solidFill>
              <a:latin typeface="Verdana" panose="020B0604030504040204" pitchFamily="34" charset="0"/>
              <a:cs typeface="B Zar" panose="00000400000000000000" pitchFamily="2" charset="-78"/>
            </a:endParaRPr>
          </a:p>
        </p:txBody>
      </p:sp>
      <p:grpSp>
        <p:nvGrpSpPr>
          <p:cNvPr id="52259" name="Group 35"/>
          <p:cNvGrpSpPr>
            <a:grpSpLocks/>
          </p:cNvGrpSpPr>
          <p:nvPr/>
        </p:nvGrpSpPr>
        <p:grpSpPr bwMode="auto">
          <a:xfrm>
            <a:off x="6177817" y="2062407"/>
            <a:ext cx="1899383" cy="2661994"/>
            <a:chOff x="528" y="1061"/>
            <a:chExt cx="1680" cy="3122"/>
          </a:xfrm>
        </p:grpSpPr>
        <p:grpSp>
          <p:nvGrpSpPr>
            <p:cNvPr id="52260" name="Group 36"/>
            <p:cNvGrpSpPr>
              <a:grpSpLocks/>
            </p:cNvGrpSpPr>
            <p:nvPr/>
          </p:nvGrpSpPr>
          <p:grpSpPr bwMode="auto">
            <a:xfrm>
              <a:off x="528" y="1296"/>
              <a:ext cx="1680" cy="2887"/>
              <a:chOff x="720" y="905"/>
              <a:chExt cx="2263" cy="3319"/>
            </a:xfrm>
          </p:grpSpPr>
          <p:sp>
            <p:nvSpPr>
              <p:cNvPr id="52261" name="AutoShape 37"/>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2" name="AutoShape 38"/>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3" name="AutoShape 39"/>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AEC86">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4" name="AutoShape 40"/>
              <p:cNvSpPr>
                <a:spLocks noChangeArrowheads="1"/>
              </p:cNvSpPr>
              <p:nvPr/>
            </p:nvSpPr>
            <p:spPr bwMode="gray">
              <a:xfrm>
                <a:off x="773" y="932"/>
                <a:ext cx="2158" cy="631"/>
              </a:xfrm>
              <a:prstGeom prst="roundRect">
                <a:avLst>
                  <a:gd name="adj" fmla="val 50000"/>
                </a:avLst>
              </a:prstGeom>
              <a:gradFill rotWithShape="1">
                <a:gsLst>
                  <a:gs pos="0">
                    <a:srgbClr val="EAEC86">
                      <a:gamma/>
                      <a:tint val="33333"/>
                      <a:invGamma/>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5" name="AutoShape 41"/>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6" name="AutoShape 42"/>
              <p:cNvSpPr>
                <a:spLocks noChangeArrowheads="1"/>
              </p:cNvSpPr>
              <p:nvPr/>
            </p:nvSpPr>
            <p:spPr bwMode="gray">
              <a:xfrm>
                <a:off x="773" y="3470"/>
                <a:ext cx="2158" cy="631"/>
              </a:xfrm>
              <a:prstGeom prst="roundRect">
                <a:avLst>
                  <a:gd name="adj" fmla="val 50000"/>
                </a:avLst>
              </a:prstGeom>
              <a:gradFill rotWithShape="1">
                <a:gsLst>
                  <a:gs pos="0">
                    <a:srgbClr val="EAEC86">
                      <a:gamma/>
                      <a:tint val="33333"/>
                      <a:invGamma/>
                      <a:alpha val="50000"/>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67" name="Group 43"/>
            <p:cNvGrpSpPr>
              <a:grpSpLocks/>
            </p:cNvGrpSpPr>
            <p:nvPr/>
          </p:nvGrpSpPr>
          <p:grpSpPr bwMode="auto">
            <a:xfrm>
              <a:off x="1104" y="1061"/>
              <a:ext cx="498" cy="482"/>
              <a:chOff x="1289" y="587"/>
              <a:chExt cx="668" cy="647"/>
            </a:xfrm>
          </p:grpSpPr>
          <p:sp>
            <p:nvSpPr>
              <p:cNvPr id="52268" name="Oval 44"/>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69" name="Oval 4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0" name="Oval 4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1" name="Oval 4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2" name="Oval 4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73" name="Text Box 49"/>
          <p:cNvSpPr txBox="1">
            <a:spLocks noChangeArrowheads="1"/>
          </p:cNvSpPr>
          <p:nvPr/>
        </p:nvSpPr>
        <p:spPr bwMode="gray">
          <a:xfrm>
            <a:off x="6917657" y="2013759"/>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400" dirty="0">
                <a:solidFill>
                  <a:srgbClr val="000000"/>
                </a:solidFill>
              </a:rPr>
              <a:t>1</a:t>
            </a:r>
            <a:endParaRPr lang="en-US" altLang="en-US" sz="2400" dirty="0">
              <a:solidFill>
                <a:srgbClr val="000000"/>
              </a:solidFill>
            </a:endParaRPr>
          </a:p>
        </p:txBody>
      </p:sp>
      <p:sp>
        <p:nvSpPr>
          <p:cNvPr id="52274" name="Text Box 50"/>
          <p:cNvSpPr txBox="1">
            <a:spLocks noChangeArrowheads="1"/>
          </p:cNvSpPr>
          <p:nvPr/>
        </p:nvSpPr>
        <p:spPr bwMode="gray">
          <a:xfrm>
            <a:off x="6075458" y="2938839"/>
            <a:ext cx="205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dirty="0">
                <a:cs typeface="B Zar" panose="00000400000000000000" pitchFamily="2" charset="-78"/>
              </a:rPr>
              <a:t>انسان، برخوردار از انواع علم</a:t>
            </a:r>
            <a:endParaRPr lang="en-US" altLang="en-US" sz="1400" b="1" dirty="0">
              <a:solidFill>
                <a:srgbClr val="000000"/>
              </a:solidFill>
              <a:latin typeface="Verdana" panose="020B0604030504040204" pitchFamily="34" charset="0"/>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68</a:t>
            </a:fld>
            <a:endParaRPr lang="en-US" altLang="en-US" dirty="0"/>
          </a:p>
        </p:txBody>
      </p:sp>
      <p:grpSp>
        <p:nvGrpSpPr>
          <p:cNvPr id="36" name="Group 35"/>
          <p:cNvGrpSpPr>
            <a:grpSpLocks/>
          </p:cNvGrpSpPr>
          <p:nvPr/>
        </p:nvGrpSpPr>
        <p:grpSpPr bwMode="auto">
          <a:xfrm>
            <a:off x="1669190" y="1856821"/>
            <a:ext cx="1899383" cy="2854694"/>
            <a:chOff x="528" y="835"/>
            <a:chExt cx="1680" cy="3348"/>
          </a:xfrm>
        </p:grpSpPr>
        <p:grpSp>
          <p:nvGrpSpPr>
            <p:cNvPr id="37" name="Group 36"/>
            <p:cNvGrpSpPr>
              <a:grpSpLocks/>
            </p:cNvGrpSpPr>
            <p:nvPr/>
          </p:nvGrpSpPr>
          <p:grpSpPr bwMode="auto">
            <a:xfrm>
              <a:off x="528" y="1296"/>
              <a:ext cx="1680" cy="2887"/>
              <a:chOff x="720" y="905"/>
              <a:chExt cx="2263" cy="3319"/>
            </a:xfrm>
          </p:grpSpPr>
          <p:sp>
            <p:nvSpPr>
              <p:cNvPr id="44" name="AutoShape 37"/>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 name="AutoShape 38"/>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AutoShape 39"/>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AEC86">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AutoShape 40"/>
              <p:cNvSpPr>
                <a:spLocks noChangeArrowheads="1"/>
              </p:cNvSpPr>
              <p:nvPr/>
            </p:nvSpPr>
            <p:spPr bwMode="gray">
              <a:xfrm>
                <a:off x="773" y="932"/>
                <a:ext cx="2158" cy="631"/>
              </a:xfrm>
              <a:prstGeom prst="roundRect">
                <a:avLst>
                  <a:gd name="adj" fmla="val 50000"/>
                </a:avLst>
              </a:prstGeom>
              <a:gradFill rotWithShape="1">
                <a:gsLst>
                  <a:gs pos="0">
                    <a:srgbClr val="EAEC86">
                      <a:gamma/>
                      <a:tint val="33333"/>
                      <a:invGamma/>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 name="AutoShape 41"/>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 name="AutoShape 42"/>
              <p:cNvSpPr>
                <a:spLocks noChangeArrowheads="1"/>
              </p:cNvSpPr>
              <p:nvPr/>
            </p:nvSpPr>
            <p:spPr bwMode="gray">
              <a:xfrm>
                <a:off x="773" y="3470"/>
                <a:ext cx="2158" cy="631"/>
              </a:xfrm>
              <a:prstGeom prst="roundRect">
                <a:avLst>
                  <a:gd name="adj" fmla="val 50000"/>
                </a:avLst>
              </a:prstGeom>
              <a:gradFill rotWithShape="1">
                <a:gsLst>
                  <a:gs pos="0">
                    <a:srgbClr val="EAEC86">
                      <a:gamma/>
                      <a:tint val="33333"/>
                      <a:invGamma/>
                      <a:alpha val="50000"/>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8" name="Group 43"/>
            <p:cNvGrpSpPr>
              <a:grpSpLocks/>
            </p:cNvGrpSpPr>
            <p:nvPr/>
          </p:nvGrpSpPr>
          <p:grpSpPr bwMode="auto">
            <a:xfrm>
              <a:off x="1104" y="835"/>
              <a:ext cx="498" cy="761"/>
              <a:chOff x="1289" y="285"/>
              <a:chExt cx="668" cy="1022"/>
            </a:xfrm>
          </p:grpSpPr>
          <p:sp>
            <p:nvSpPr>
              <p:cNvPr id="39" name="Oval 44"/>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40" name="Oval 4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1" name="Oval 4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2" name="Oval 4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 name="Oval 48"/>
              <p:cNvSpPr>
                <a:spLocks noChangeArrowheads="1"/>
              </p:cNvSpPr>
              <p:nvPr/>
            </p:nvSpPr>
            <p:spPr bwMode="gray">
              <a:xfrm rot="16200000">
                <a:off x="1101" y="612"/>
                <a:ext cx="1022" cy="36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chorCtr="0">
                <a:noAutofit/>
              </a:bodyPr>
              <a:lstStyle/>
              <a:p>
                <a:r>
                  <a:rPr lang="fa-IR" dirty="0" smtClean="0"/>
                  <a:t>3</a:t>
                </a:r>
                <a:endParaRPr lang="en-US" dirty="0"/>
              </a:p>
            </p:txBody>
          </p:sp>
        </p:grpSp>
      </p:grpSp>
      <p:grpSp>
        <p:nvGrpSpPr>
          <p:cNvPr id="51" name="Group 19"/>
          <p:cNvGrpSpPr>
            <a:grpSpLocks/>
          </p:cNvGrpSpPr>
          <p:nvPr/>
        </p:nvGrpSpPr>
        <p:grpSpPr bwMode="auto">
          <a:xfrm>
            <a:off x="6318668" y="4248068"/>
            <a:ext cx="1910353" cy="2766956"/>
            <a:chOff x="528" y="999"/>
            <a:chExt cx="1680" cy="3184"/>
          </a:xfrm>
        </p:grpSpPr>
        <p:grpSp>
          <p:nvGrpSpPr>
            <p:cNvPr id="52" name="Group 20"/>
            <p:cNvGrpSpPr>
              <a:grpSpLocks/>
            </p:cNvGrpSpPr>
            <p:nvPr/>
          </p:nvGrpSpPr>
          <p:grpSpPr bwMode="auto">
            <a:xfrm>
              <a:off x="528" y="1296"/>
              <a:ext cx="1680" cy="2887"/>
              <a:chOff x="720" y="905"/>
              <a:chExt cx="2263" cy="3319"/>
            </a:xfrm>
          </p:grpSpPr>
          <p:sp>
            <p:nvSpPr>
              <p:cNvPr id="59" name="AutoShape 21"/>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AutoShape 22"/>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AutoShape 23"/>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88EA9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AutoShape 24"/>
              <p:cNvSpPr>
                <a:spLocks noChangeArrowheads="1"/>
              </p:cNvSpPr>
              <p:nvPr/>
            </p:nvSpPr>
            <p:spPr bwMode="gray">
              <a:xfrm>
                <a:off x="773" y="932"/>
                <a:ext cx="2158" cy="631"/>
              </a:xfrm>
              <a:prstGeom prst="roundRect">
                <a:avLst>
                  <a:gd name="adj" fmla="val 50000"/>
                </a:avLst>
              </a:prstGeom>
              <a:gradFill rotWithShape="1">
                <a:gsLst>
                  <a:gs pos="0">
                    <a:srgbClr val="88EA91">
                      <a:gamma/>
                      <a:tint val="33333"/>
                      <a:invGamma/>
                    </a:srgbClr>
                  </a:gs>
                  <a:gs pos="100000">
                    <a:srgbClr val="88EA91">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AutoShape 25"/>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 name="AutoShape 26"/>
              <p:cNvSpPr>
                <a:spLocks noChangeArrowheads="1"/>
              </p:cNvSpPr>
              <p:nvPr/>
            </p:nvSpPr>
            <p:spPr bwMode="gray">
              <a:xfrm>
                <a:off x="773" y="3470"/>
                <a:ext cx="2158" cy="631"/>
              </a:xfrm>
              <a:prstGeom prst="roundRect">
                <a:avLst>
                  <a:gd name="adj" fmla="val 50000"/>
                </a:avLst>
              </a:prstGeom>
              <a:gradFill rotWithShape="1">
                <a:gsLst>
                  <a:gs pos="0">
                    <a:srgbClr val="21D347">
                      <a:gamma/>
                      <a:tint val="33333"/>
                      <a:invGamma/>
                      <a:alpha val="50000"/>
                    </a:srgbClr>
                  </a:gs>
                  <a:gs pos="100000">
                    <a:srgbClr val="21D34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3" name="Group 27"/>
            <p:cNvGrpSpPr>
              <a:grpSpLocks/>
            </p:cNvGrpSpPr>
            <p:nvPr/>
          </p:nvGrpSpPr>
          <p:grpSpPr bwMode="auto">
            <a:xfrm>
              <a:off x="1104" y="999"/>
              <a:ext cx="498" cy="544"/>
              <a:chOff x="1289" y="504"/>
              <a:chExt cx="668" cy="730"/>
            </a:xfrm>
          </p:grpSpPr>
          <p:sp>
            <p:nvSpPr>
              <p:cNvPr id="54" name="Oval 28"/>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5" name="Oval 2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6"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7" name="Oval 3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8" name="Oval 32"/>
              <p:cNvSpPr>
                <a:spLocks noChangeArrowheads="1"/>
              </p:cNvSpPr>
              <p:nvPr/>
            </p:nvSpPr>
            <p:spPr bwMode="gray">
              <a:xfrm rot="16200000">
                <a:off x="1264" y="670"/>
                <a:ext cx="698" cy="36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fa-IR" dirty="0" smtClean="0"/>
                  <a:t>4</a:t>
                </a:r>
                <a:endParaRPr lang="en-US" dirty="0"/>
              </a:p>
            </p:txBody>
          </p:sp>
        </p:grpSp>
      </p:grpSp>
      <p:grpSp>
        <p:nvGrpSpPr>
          <p:cNvPr id="65" name="Group 35"/>
          <p:cNvGrpSpPr>
            <a:grpSpLocks/>
          </p:cNvGrpSpPr>
          <p:nvPr/>
        </p:nvGrpSpPr>
        <p:grpSpPr bwMode="auto">
          <a:xfrm>
            <a:off x="3973989" y="4245803"/>
            <a:ext cx="1899383" cy="2717417"/>
            <a:chOff x="528" y="996"/>
            <a:chExt cx="1680" cy="3187"/>
          </a:xfrm>
        </p:grpSpPr>
        <p:grpSp>
          <p:nvGrpSpPr>
            <p:cNvPr id="66" name="Group 36"/>
            <p:cNvGrpSpPr>
              <a:grpSpLocks/>
            </p:cNvGrpSpPr>
            <p:nvPr/>
          </p:nvGrpSpPr>
          <p:grpSpPr bwMode="auto">
            <a:xfrm>
              <a:off x="528" y="1296"/>
              <a:ext cx="1680" cy="2887"/>
              <a:chOff x="720" y="905"/>
              <a:chExt cx="2263" cy="3319"/>
            </a:xfrm>
          </p:grpSpPr>
          <p:sp>
            <p:nvSpPr>
              <p:cNvPr id="73" name="AutoShape 37"/>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4" name="AutoShape 38"/>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 name="AutoShape 39"/>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AEC86">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AutoShape 40"/>
              <p:cNvSpPr>
                <a:spLocks noChangeArrowheads="1"/>
              </p:cNvSpPr>
              <p:nvPr/>
            </p:nvSpPr>
            <p:spPr bwMode="gray">
              <a:xfrm>
                <a:off x="773" y="932"/>
                <a:ext cx="2158" cy="631"/>
              </a:xfrm>
              <a:prstGeom prst="roundRect">
                <a:avLst>
                  <a:gd name="adj" fmla="val 50000"/>
                </a:avLst>
              </a:prstGeom>
              <a:gradFill rotWithShape="1">
                <a:gsLst>
                  <a:gs pos="0">
                    <a:srgbClr val="EAEC86">
                      <a:gamma/>
                      <a:tint val="33333"/>
                      <a:invGamma/>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AutoShape 41"/>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AutoShape 42"/>
              <p:cNvSpPr>
                <a:spLocks noChangeArrowheads="1"/>
              </p:cNvSpPr>
              <p:nvPr/>
            </p:nvSpPr>
            <p:spPr bwMode="gray">
              <a:xfrm>
                <a:off x="773" y="3470"/>
                <a:ext cx="2158" cy="631"/>
              </a:xfrm>
              <a:prstGeom prst="roundRect">
                <a:avLst>
                  <a:gd name="adj" fmla="val 50000"/>
                </a:avLst>
              </a:prstGeom>
              <a:gradFill rotWithShape="1">
                <a:gsLst>
                  <a:gs pos="0">
                    <a:srgbClr val="EAEC86">
                      <a:gamma/>
                      <a:tint val="33333"/>
                      <a:invGamma/>
                      <a:alpha val="50000"/>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7" name="Group 43"/>
            <p:cNvGrpSpPr>
              <a:grpSpLocks/>
            </p:cNvGrpSpPr>
            <p:nvPr/>
          </p:nvGrpSpPr>
          <p:grpSpPr bwMode="auto">
            <a:xfrm>
              <a:off x="1104" y="996"/>
              <a:ext cx="498" cy="548"/>
              <a:chOff x="1289" y="499"/>
              <a:chExt cx="668" cy="735"/>
            </a:xfrm>
          </p:grpSpPr>
          <p:sp>
            <p:nvSpPr>
              <p:cNvPr id="68" name="Oval 44"/>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69" name="Oval 4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70" name="Oval 4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71" name="Oval 4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72" name="Oval 48"/>
              <p:cNvSpPr>
                <a:spLocks noChangeArrowheads="1"/>
              </p:cNvSpPr>
              <p:nvPr/>
            </p:nvSpPr>
            <p:spPr bwMode="gray">
              <a:xfrm rot="16200000">
                <a:off x="1259" y="672"/>
                <a:ext cx="707" cy="361"/>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fa-IR" dirty="0" smtClean="0"/>
                  <a:t>5</a:t>
                </a:r>
                <a:endParaRPr lang="en-US" dirty="0"/>
              </a:p>
            </p:txBody>
          </p:sp>
        </p:grpSp>
      </p:grpSp>
      <p:grpSp>
        <p:nvGrpSpPr>
          <p:cNvPr id="79" name="Group 19"/>
          <p:cNvGrpSpPr>
            <a:grpSpLocks/>
          </p:cNvGrpSpPr>
          <p:nvPr/>
        </p:nvGrpSpPr>
        <p:grpSpPr bwMode="auto">
          <a:xfrm>
            <a:off x="1706423" y="4195735"/>
            <a:ext cx="1910353" cy="2729588"/>
            <a:chOff x="528" y="1042"/>
            <a:chExt cx="1680" cy="3141"/>
          </a:xfrm>
        </p:grpSpPr>
        <p:grpSp>
          <p:nvGrpSpPr>
            <p:cNvPr id="80" name="Group 20"/>
            <p:cNvGrpSpPr>
              <a:grpSpLocks/>
            </p:cNvGrpSpPr>
            <p:nvPr/>
          </p:nvGrpSpPr>
          <p:grpSpPr bwMode="auto">
            <a:xfrm>
              <a:off x="528" y="1296"/>
              <a:ext cx="1680" cy="2887"/>
              <a:chOff x="720" y="905"/>
              <a:chExt cx="2263" cy="3319"/>
            </a:xfrm>
          </p:grpSpPr>
          <p:sp>
            <p:nvSpPr>
              <p:cNvPr id="87" name="AutoShape 21"/>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 name="AutoShape 22"/>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 name="AutoShape 23"/>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88EA9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 name="AutoShape 24"/>
              <p:cNvSpPr>
                <a:spLocks noChangeArrowheads="1"/>
              </p:cNvSpPr>
              <p:nvPr/>
            </p:nvSpPr>
            <p:spPr bwMode="gray">
              <a:xfrm>
                <a:off x="773" y="932"/>
                <a:ext cx="2158" cy="631"/>
              </a:xfrm>
              <a:prstGeom prst="roundRect">
                <a:avLst>
                  <a:gd name="adj" fmla="val 50000"/>
                </a:avLst>
              </a:prstGeom>
              <a:gradFill rotWithShape="1">
                <a:gsLst>
                  <a:gs pos="0">
                    <a:srgbClr val="88EA91">
                      <a:gamma/>
                      <a:tint val="33333"/>
                      <a:invGamma/>
                    </a:srgbClr>
                  </a:gs>
                  <a:gs pos="100000">
                    <a:srgbClr val="88EA91">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 name="AutoShape 25"/>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 name="AutoShape 26"/>
              <p:cNvSpPr>
                <a:spLocks noChangeArrowheads="1"/>
              </p:cNvSpPr>
              <p:nvPr/>
            </p:nvSpPr>
            <p:spPr bwMode="gray">
              <a:xfrm>
                <a:off x="773" y="3470"/>
                <a:ext cx="2158" cy="631"/>
              </a:xfrm>
              <a:prstGeom prst="roundRect">
                <a:avLst>
                  <a:gd name="adj" fmla="val 50000"/>
                </a:avLst>
              </a:prstGeom>
              <a:gradFill rotWithShape="1">
                <a:gsLst>
                  <a:gs pos="0">
                    <a:srgbClr val="21D347">
                      <a:gamma/>
                      <a:tint val="33333"/>
                      <a:invGamma/>
                      <a:alpha val="50000"/>
                    </a:srgbClr>
                  </a:gs>
                  <a:gs pos="100000">
                    <a:srgbClr val="21D34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81" name="Group 27"/>
            <p:cNvGrpSpPr>
              <a:grpSpLocks/>
            </p:cNvGrpSpPr>
            <p:nvPr/>
          </p:nvGrpSpPr>
          <p:grpSpPr bwMode="auto">
            <a:xfrm>
              <a:off x="1104" y="1042"/>
              <a:ext cx="498" cy="520"/>
              <a:chOff x="1289" y="562"/>
              <a:chExt cx="668" cy="698"/>
            </a:xfrm>
          </p:grpSpPr>
          <p:sp>
            <p:nvSpPr>
              <p:cNvPr id="82" name="Oval 28"/>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83" name="Oval 2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4"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5" name="Oval 3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86" name="Oval 32"/>
              <p:cNvSpPr>
                <a:spLocks noChangeArrowheads="1"/>
              </p:cNvSpPr>
              <p:nvPr/>
            </p:nvSpPr>
            <p:spPr bwMode="gray">
              <a:xfrm rot="16200000">
                <a:off x="1264" y="728"/>
                <a:ext cx="698" cy="36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fa-IR" dirty="0" smtClean="0"/>
                  <a:t>6</a:t>
                </a:r>
                <a:endParaRPr lang="en-US" dirty="0"/>
              </a:p>
            </p:txBody>
          </p:sp>
        </p:grpSp>
      </p:grpSp>
      <p:sp>
        <p:nvSpPr>
          <p:cNvPr id="93" name="Text Box 50"/>
          <p:cNvSpPr txBox="1">
            <a:spLocks noChangeArrowheads="1"/>
          </p:cNvSpPr>
          <p:nvPr/>
        </p:nvSpPr>
        <p:spPr bwMode="gray">
          <a:xfrm>
            <a:off x="6217914" y="5179084"/>
            <a:ext cx="205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dirty="0">
                <a:cs typeface="B Zar" panose="00000400000000000000" pitchFamily="2" charset="-78"/>
              </a:rPr>
              <a:t>درجات انسان وابسته به علم</a:t>
            </a:r>
            <a:endParaRPr lang="en-US" altLang="en-US" sz="1400" dirty="0">
              <a:solidFill>
                <a:srgbClr val="000000"/>
              </a:solidFill>
              <a:latin typeface="Verdana" panose="020B0604030504040204" pitchFamily="34" charset="0"/>
              <a:cs typeface="B Zar" panose="00000400000000000000" pitchFamily="2" charset="-78"/>
            </a:endParaRPr>
          </a:p>
        </p:txBody>
      </p:sp>
      <p:sp>
        <p:nvSpPr>
          <p:cNvPr id="94" name="Text Box 50"/>
          <p:cNvSpPr txBox="1">
            <a:spLocks noChangeArrowheads="1"/>
          </p:cNvSpPr>
          <p:nvPr/>
        </p:nvSpPr>
        <p:spPr bwMode="gray">
          <a:xfrm>
            <a:off x="3867907" y="5062971"/>
            <a:ext cx="205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dirty="0">
                <a:cs typeface="B Zar" panose="00000400000000000000" pitchFamily="2" charset="-78"/>
              </a:rPr>
              <a:t>نوع زندگی و مرگ انسان وابسته به علم </a:t>
            </a:r>
            <a:endParaRPr lang="en-US" altLang="en-US" sz="1400" dirty="0">
              <a:solidFill>
                <a:srgbClr val="000000"/>
              </a:solidFill>
              <a:latin typeface="Verdana" panose="020B0604030504040204" pitchFamily="34" charset="0"/>
              <a:cs typeface="B Zar" panose="00000400000000000000" pitchFamily="2" charset="-78"/>
            </a:endParaRPr>
          </a:p>
        </p:txBody>
      </p:sp>
      <p:sp>
        <p:nvSpPr>
          <p:cNvPr id="95" name="Text Box 50"/>
          <p:cNvSpPr txBox="1">
            <a:spLocks noChangeArrowheads="1"/>
          </p:cNvSpPr>
          <p:nvPr/>
        </p:nvSpPr>
        <p:spPr bwMode="gray">
          <a:xfrm>
            <a:off x="1722251" y="2963719"/>
            <a:ext cx="205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dirty="0">
                <a:cs typeface="B Zar" panose="00000400000000000000" pitchFamily="2" charset="-78"/>
              </a:rPr>
              <a:t>علم عامل هدایت و ضلالت</a:t>
            </a:r>
            <a:endParaRPr lang="en-US" altLang="en-US" sz="1400" dirty="0">
              <a:solidFill>
                <a:srgbClr val="000000"/>
              </a:solidFill>
              <a:latin typeface="Verdana" panose="020B0604030504040204" pitchFamily="34" charset="0"/>
              <a:cs typeface="B Zar" panose="00000400000000000000" pitchFamily="2" charset="-78"/>
            </a:endParaRPr>
          </a:p>
        </p:txBody>
      </p:sp>
      <p:sp>
        <p:nvSpPr>
          <p:cNvPr id="96" name="Text Box 50"/>
          <p:cNvSpPr txBox="1">
            <a:spLocks noChangeArrowheads="1"/>
          </p:cNvSpPr>
          <p:nvPr/>
        </p:nvSpPr>
        <p:spPr bwMode="gray">
          <a:xfrm>
            <a:off x="1612451" y="5061384"/>
            <a:ext cx="205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dirty="0">
                <a:cs typeface="B Zar" panose="00000400000000000000" pitchFamily="2" charset="-78"/>
              </a:rPr>
              <a:t>شریعت، هدایت‌کننده دریافت علم و زندگی </a:t>
            </a:r>
            <a:endParaRPr lang="en-US" altLang="en-US" sz="1400" dirty="0">
              <a:solidFill>
                <a:srgbClr val="000000"/>
              </a:solidFill>
              <a:latin typeface="Verdana" panose="020B0604030504040204" pitchFamily="34" charset="0"/>
              <a:cs typeface="B Zar" panose="00000400000000000000" pitchFamily="2" charset="-78"/>
            </a:endParaRPr>
          </a:p>
        </p:txBody>
      </p:sp>
    </p:spTree>
    <p:extLst>
      <p:ext uri="{BB962C8B-B14F-4D97-AF65-F5344CB8AC3E}">
        <p14:creationId xmlns:p14="http://schemas.microsoft.com/office/powerpoint/2010/main" val="251132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1-5. انسان، برخوردار از انواع علم</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انسان، برخوردار از انواع علم : قرائت، شهادت، نظر، رأی، فهم، فقه، شعر و...</a:t>
            </a:r>
            <a:endParaRPr lang="en-US" sz="2400" dirty="0">
              <a:cs typeface="B Zar" panose="00000400000000000000" pitchFamily="2" charset="-78"/>
            </a:endParaRPr>
          </a:p>
          <a:p>
            <a:pPr algn="just" rtl="1"/>
            <a:r>
              <a:rPr lang="fa-IR" sz="2400" dirty="0">
                <a:cs typeface="B Zar" panose="00000400000000000000" pitchFamily="2" charset="-78"/>
              </a:rPr>
              <a:t>به همین دلیل قدرت تجزیه و تحلیل پدیده‌ها و رخدادها و تسخیر و هدایت آنها را نیز یافته است. یکی از وجوه تنوع اسماء الهی برای انسان به ویژه انسان کامل در دستگاه فکری و دریافتی اوست. </a:t>
            </a: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69</a:t>
            </a:fld>
            <a:endParaRPr lang="en-US" altLang="en-US" dirty="0"/>
          </a:p>
        </p:txBody>
      </p:sp>
    </p:spTree>
    <p:extLst>
      <p:ext uri="{BB962C8B-B14F-4D97-AF65-F5344CB8AC3E}">
        <p14:creationId xmlns:p14="http://schemas.microsoft.com/office/powerpoint/2010/main" val="1761428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a-IR" altLang="en-US" dirty="0" smtClean="0">
                <a:cs typeface="B Zar" panose="00000400000000000000" pitchFamily="2" charset="-78"/>
              </a:rPr>
              <a:t>انسان </a:t>
            </a:r>
            <a:r>
              <a:rPr lang="ar-SA" dirty="0" smtClean="0">
                <a:cs typeface="B Zar" panose="00000400000000000000" pitchFamily="2" charset="-78"/>
              </a:rPr>
              <a:t>مَثَل خداوند</a:t>
            </a:r>
            <a:r>
              <a:rPr lang="fa-IR" altLang="en-US" dirty="0" smtClean="0">
                <a:cs typeface="B Zar" panose="00000400000000000000" pitchFamily="2" charset="-78"/>
              </a:rPr>
              <a:t> </a:t>
            </a:r>
            <a:endParaRPr lang="en-US" altLang="en-US" dirty="0">
              <a:cs typeface="B Zar" panose="00000400000000000000" pitchFamily="2" charset="-78"/>
            </a:endParaRPr>
          </a:p>
        </p:txBody>
      </p:sp>
      <p:sp>
        <p:nvSpPr>
          <p:cNvPr id="41987" name="Rectangle 3"/>
          <p:cNvSpPr>
            <a:spLocks noGrp="1" noChangeArrowheads="1"/>
          </p:cNvSpPr>
          <p:nvPr>
            <p:ph type="body" idx="1"/>
          </p:nvPr>
        </p:nvSpPr>
        <p:spPr>
          <a:xfrm>
            <a:off x="23611" y="1752600"/>
            <a:ext cx="8991600" cy="4800600"/>
          </a:xfrm>
        </p:spPr>
        <p:txBody>
          <a:bodyPr/>
          <a:lstStyle/>
          <a:p>
            <a:pPr lvl="0" algn="just" rtl="1"/>
            <a:r>
              <a:rPr lang="ar-SA" sz="2400" dirty="0" smtClean="0">
                <a:cs typeface="B Zar" panose="00000400000000000000" pitchFamily="2" charset="-78"/>
              </a:rPr>
              <a:t>مَثل امر خدا -که همان اراده اوست و تعیین‌کننده شأن و حال موجودات و هدایت آنها است- در مؤمن، به عاملی برای توجه به حقایق قرب خداوند می‌انجامد و حال و روز او را به واسطه نزول امر نورانی می‌کند و در کافر سبب فرورفتن در ظلمات می‌شود.</a:t>
            </a:r>
            <a:endParaRPr lang="en-US" sz="2400" dirty="0" smtClean="0">
              <a:cs typeface="B Zar" panose="00000400000000000000" pitchFamily="2" charset="-78"/>
            </a:endParaRPr>
          </a:p>
          <a:p>
            <a:pPr lvl="0" algn="just" rtl="1"/>
            <a:r>
              <a:rPr lang="ar-SA" sz="2400" dirty="0" smtClean="0">
                <a:cs typeface="B Zar" panose="00000400000000000000" pitchFamily="2" charset="-78"/>
              </a:rPr>
              <a:t>مَثَل تحقق فعل و اراده و امر و قضای الهی -که به شدن نو به نو و لحظه به لحظه موجوددات و آثار آنها مربوط می‌شود- در مؤمن، عمل صالح جاری سازنده پر نتیجه است و در کافر عمل دچار فساد و تباهی است. </a:t>
            </a:r>
            <a:endParaRPr lang="fa-IR" sz="2400" dirty="0" smtClean="0">
              <a:cs typeface="B Zar" panose="00000400000000000000" pitchFamily="2" charset="-78"/>
            </a:endParaRPr>
          </a:p>
          <a:p>
            <a:pPr lvl="0" algn="just" rtl="1"/>
            <a:r>
              <a:rPr lang="ar-SA" sz="2400" dirty="0" smtClean="0">
                <a:cs typeface="B Zar" panose="00000400000000000000" pitchFamily="2" charset="-78"/>
              </a:rPr>
              <a:t>در </a:t>
            </a:r>
            <a:r>
              <a:rPr lang="ar-SA" sz="2400" dirty="0" smtClean="0">
                <a:cs typeface="B Zar" panose="00000400000000000000" pitchFamily="2" charset="-78"/>
              </a:rPr>
              <a:t>هر دو حالت نتیجه به سوی بی‌نهایتْ آثار یا تبعات سیر می‌کند زیرا فعل خدا جاری است و هیچگاه از هستی منقطع نمی‌شود.</a:t>
            </a:r>
            <a:endParaRPr lang="en-US" sz="2400" dirty="0" smtClean="0">
              <a:cs typeface="B Zar" panose="00000400000000000000" pitchFamily="2" charset="-78"/>
            </a:endParaRPr>
          </a:p>
          <a:p>
            <a:pPr algn="r" rtl="1"/>
            <a:endParaRPr lang="fa-IR" dirty="0" smtClean="0"/>
          </a:p>
          <a:p>
            <a:pPr algn="r" rtl="1"/>
            <a:endParaRPr lang="en-US" altLang="en-US" b="1" dirty="0"/>
          </a:p>
          <a:p>
            <a:pPr lvl="1" algn="r" rtl="1"/>
            <a:r>
              <a:rPr lang="en-US" altLang="en-US" sz="2000" dirty="0">
                <a:solidFill>
                  <a:schemeClr val="tx2"/>
                </a:solidFill>
              </a:rPr>
              <a:t/>
            </a:r>
            <a:br>
              <a:rPr lang="en-US" altLang="en-US" sz="2000" dirty="0">
                <a:solidFill>
                  <a:schemeClr val="tx2"/>
                </a:solidFill>
              </a:rPr>
            </a:br>
            <a:endParaRPr lang="en-US" altLang="en-US" sz="2000" dirty="0">
              <a:solidFill>
                <a:schemeClr val="tx2"/>
              </a:solidFill>
            </a:endParaRPr>
          </a:p>
          <a:p>
            <a:pPr lvl="1"/>
            <a:endParaRPr lang="en-US" altLang="en-US" sz="2000" dirty="0">
              <a:solidFill>
                <a:schemeClr val="tx2"/>
              </a:solidFill>
            </a:endParaRPr>
          </a:p>
          <a:p>
            <a:pPr>
              <a:buFont typeface="Wingdings" panose="05000000000000000000" pitchFamily="2" charset="2"/>
              <a:buNone/>
            </a:pPr>
            <a:endParaRPr lang="en-US" altLang="en-US" sz="1200" dirty="0">
              <a:solidFill>
                <a:schemeClr val="tx2"/>
              </a:solidFill>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7</a:t>
            </a:fld>
            <a:endParaRPr lang="en-US" altLang="en-US" dirty="0"/>
          </a:p>
        </p:txBody>
      </p:sp>
    </p:spTree>
    <p:extLst>
      <p:ext uri="{BB962C8B-B14F-4D97-AF65-F5344CB8AC3E}">
        <p14:creationId xmlns:p14="http://schemas.microsoft.com/office/powerpoint/2010/main" val="7812203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تنوع علم در انسان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تنوع علم در انسان ممکن است مربوط به یکی از مؤلفه‌های زیر باشد:</a:t>
            </a:r>
            <a:endParaRPr lang="en-US" sz="2400" dirty="0">
              <a:cs typeface="B Zar" panose="00000400000000000000" pitchFamily="2" charset="-78"/>
            </a:endParaRPr>
          </a:p>
          <a:p>
            <a:pPr marL="514350" lvl="0" indent="-514350" algn="just" rtl="1">
              <a:buFont typeface="+mj-lt"/>
              <a:buAutoNum type="arabicPeriod"/>
            </a:pPr>
            <a:r>
              <a:rPr lang="fa-IR" sz="2400" dirty="0">
                <a:cs typeface="B Zar" panose="00000400000000000000" pitchFamily="2" charset="-78"/>
              </a:rPr>
              <a:t>منبع دریافت علم </a:t>
            </a:r>
            <a:endParaRPr lang="en-US" sz="2400" dirty="0">
              <a:cs typeface="B Zar" panose="00000400000000000000" pitchFamily="2" charset="-78"/>
            </a:endParaRPr>
          </a:p>
          <a:p>
            <a:pPr marL="514350" lvl="0" indent="-514350" algn="just" rtl="1">
              <a:buFont typeface="+mj-lt"/>
              <a:buAutoNum type="arabicPeriod"/>
            </a:pPr>
            <a:r>
              <a:rPr lang="fa-IR" sz="2400" dirty="0">
                <a:cs typeface="B Zar" panose="00000400000000000000" pitchFamily="2" charset="-78"/>
              </a:rPr>
              <a:t>نوع دریافت علم</a:t>
            </a:r>
            <a:endParaRPr lang="en-US" sz="2400" dirty="0">
              <a:cs typeface="B Zar" panose="00000400000000000000" pitchFamily="2" charset="-78"/>
            </a:endParaRPr>
          </a:p>
          <a:p>
            <a:pPr marL="514350" lvl="0" indent="-514350" algn="just" rtl="1">
              <a:buFont typeface="+mj-lt"/>
              <a:buAutoNum type="arabicPeriod"/>
            </a:pPr>
            <a:r>
              <a:rPr lang="fa-IR" sz="2400" dirty="0">
                <a:cs typeface="B Zar" panose="00000400000000000000" pitchFamily="2" charset="-78"/>
              </a:rPr>
              <a:t>چگونگی پردازش علم</a:t>
            </a:r>
            <a:endParaRPr lang="en-US" sz="2400" dirty="0">
              <a:cs typeface="B Zar" panose="00000400000000000000" pitchFamily="2" charset="-78"/>
            </a:endParaRPr>
          </a:p>
          <a:p>
            <a:pPr marL="514350" lvl="0" indent="-514350" algn="just" rtl="1">
              <a:buFont typeface="+mj-lt"/>
              <a:buAutoNum type="arabicPeriod"/>
            </a:pPr>
            <a:r>
              <a:rPr lang="fa-IR" sz="2400" dirty="0">
                <a:cs typeface="B Zar" panose="00000400000000000000" pitchFamily="2" charset="-78"/>
              </a:rPr>
              <a:t>تأثیری که فرد برای دریافت علم از محیط و دیگران پذیرفته </a:t>
            </a:r>
            <a:endParaRPr lang="en-US" sz="2400" dirty="0">
              <a:cs typeface="B Zar" panose="00000400000000000000" pitchFamily="2" charset="-78"/>
            </a:endParaRPr>
          </a:p>
          <a:p>
            <a:pPr marL="514350" lvl="0" indent="-514350" algn="just" rtl="1">
              <a:buFont typeface="+mj-lt"/>
              <a:buAutoNum type="arabicPeriod"/>
            </a:pPr>
            <a:r>
              <a:rPr lang="fa-IR" sz="2400" dirty="0">
                <a:cs typeface="B Zar" panose="00000400000000000000" pitchFamily="2" charset="-78"/>
              </a:rPr>
              <a:t>تأثیری که فرد پس از دریافت علم بر محیط و دیگران گذاشته</a:t>
            </a:r>
            <a:endParaRPr lang="en-US" sz="2400" dirty="0">
              <a:cs typeface="B Zar" panose="00000400000000000000" pitchFamily="2" charset="-78"/>
            </a:endParaRPr>
          </a:p>
          <a:p>
            <a:pPr marL="514350" lvl="0" indent="-514350" algn="just" rtl="1">
              <a:buFont typeface="+mj-lt"/>
              <a:buAutoNum type="arabicPeriod"/>
            </a:pPr>
            <a:r>
              <a:rPr lang="fa-IR" sz="2400" dirty="0">
                <a:cs typeface="B Zar" panose="00000400000000000000" pitchFamily="2" charset="-78"/>
              </a:rPr>
              <a:t>تأثیر علم در نفس فرد و باورها، صفات و افعال و رفتارهایش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70</a:t>
            </a:fld>
            <a:endParaRPr lang="en-US" altLang="en-US" dirty="0"/>
          </a:p>
        </p:txBody>
      </p:sp>
    </p:spTree>
    <p:extLst>
      <p:ext uri="{BB962C8B-B14F-4D97-AF65-F5344CB8AC3E}">
        <p14:creationId xmlns:p14="http://schemas.microsoft.com/office/powerpoint/2010/main" val="4125620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2-5. علم، منشأ فعل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ar-SA" sz="2400" dirty="0">
                <a:cs typeface="B Zar" panose="00000400000000000000" pitchFamily="2" charset="-78"/>
              </a:rPr>
              <a:t>هر اثری در زندگی بر اثر علم یا فقدان آن است. بدین ترتیب تنوع علم موجب تنوع اثر در زندگی می‌گردد. </a:t>
            </a:r>
            <a:endParaRPr lang="fa-IR" sz="2400" dirty="0" smtClean="0">
              <a:cs typeface="B Zar" panose="00000400000000000000" pitchFamily="2" charset="-78"/>
            </a:endParaRPr>
          </a:p>
          <a:p>
            <a:pPr algn="r" rtl="1"/>
            <a:endParaRPr lang="en-US" sz="2400" dirty="0">
              <a:cs typeface="B Zar" panose="00000400000000000000" pitchFamily="2" charset="-78"/>
            </a:endParaRPr>
          </a:p>
          <a:p>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71</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569018730"/>
              </p:ext>
            </p:extLst>
          </p:nvPr>
        </p:nvGraphicFramePr>
        <p:xfrm>
          <a:off x="457199" y="2679192"/>
          <a:ext cx="7937777" cy="4119254"/>
        </p:xfrm>
        <a:graphic>
          <a:graphicData uri="http://schemas.openxmlformats.org/drawingml/2006/table">
            <a:tbl>
              <a:tblPr rtl="1" firstRow="1" firstCol="1" bandRow="1">
                <a:tableStyleId>{5C22544A-7EE6-4342-B048-85BDC9FD1C3A}</a:tableStyleId>
              </a:tblPr>
              <a:tblGrid>
                <a:gridCol w="1915830">
                  <a:extLst>
                    <a:ext uri="{9D8B030D-6E8A-4147-A177-3AD203B41FA5}">
                      <a16:colId xmlns="" xmlns:a16="http://schemas.microsoft.com/office/drawing/2014/main" val="20000"/>
                    </a:ext>
                  </a:extLst>
                </a:gridCol>
                <a:gridCol w="2952482">
                  <a:extLst>
                    <a:ext uri="{9D8B030D-6E8A-4147-A177-3AD203B41FA5}">
                      <a16:colId xmlns="" xmlns:a16="http://schemas.microsoft.com/office/drawing/2014/main" val="20001"/>
                    </a:ext>
                  </a:extLst>
                </a:gridCol>
                <a:gridCol w="3069465">
                  <a:extLst>
                    <a:ext uri="{9D8B030D-6E8A-4147-A177-3AD203B41FA5}">
                      <a16:colId xmlns="" xmlns:a16="http://schemas.microsoft.com/office/drawing/2014/main" val="20002"/>
                    </a:ext>
                  </a:extLst>
                </a:gridCol>
              </a:tblGrid>
              <a:tr h="298001">
                <a:tc>
                  <a:txBody>
                    <a:bodyPr/>
                    <a:lstStyle/>
                    <a:p>
                      <a:pPr marL="0" marR="0" algn="ctr" rtl="1">
                        <a:lnSpc>
                          <a:spcPct val="115000"/>
                        </a:lnSpc>
                        <a:spcBef>
                          <a:spcPts val="0"/>
                        </a:spcBef>
                        <a:spcAft>
                          <a:spcPts val="0"/>
                        </a:spcAft>
                      </a:pPr>
                      <a:r>
                        <a:rPr lang="fa-IR" sz="1600" dirty="0">
                          <a:effectLst/>
                          <a:cs typeface="B Zar" panose="00000400000000000000" pitchFamily="2" charset="-78"/>
                        </a:rPr>
                        <a:t>افعال انسان کامل</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افعال انسان ناشکوفا</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افعال انسان دارای اختلال</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596001">
                <a:tc>
                  <a:txBody>
                    <a:bodyPr/>
                    <a:lstStyle/>
                    <a:p>
                      <a:pPr marL="0" marR="0" algn="ctr" rtl="1">
                        <a:lnSpc>
                          <a:spcPct val="115000"/>
                        </a:lnSpc>
                        <a:spcBef>
                          <a:spcPts val="0"/>
                        </a:spcBef>
                        <a:spcAft>
                          <a:spcPts val="0"/>
                        </a:spcAft>
                      </a:pPr>
                      <a:r>
                        <a:rPr lang="fa-IR" sz="1600" dirty="0">
                          <a:effectLst/>
                          <a:cs typeface="B Zar" panose="00000400000000000000" pitchFamily="2" charset="-78"/>
                        </a:rPr>
                        <a:t>دستیابی به همه منابع دریافت علم</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عدم دستیابی به همه منابع دریافت علم به دلیل عدم بلوغ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عدم دستیابی به منابع دریافت علم به دلیل اختلال در رشد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596001">
                <a:tc>
                  <a:txBody>
                    <a:bodyPr/>
                    <a:lstStyle/>
                    <a:p>
                      <a:pPr marL="0" marR="0" algn="ctr" rtl="1">
                        <a:lnSpc>
                          <a:spcPct val="115000"/>
                        </a:lnSpc>
                        <a:spcBef>
                          <a:spcPts val="0"/>
                        </a:spcBef>
                        <a:spcAft>
                          <a:spcPts val="0"/>
                        </a:spcAft>
                      </a:pPr>
                      <a:r>
                        <a:rPr lang="fa-IR" sz="1600">
                          <a:effectLst/>
                          <a:cs typeface="B Zar" panose="00000400000000000000" pitchFamily="2" charset="-78"/>
                        </a:rPr>
                        <a:t>برخورداری از همه انواع دریافت علم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عدم برخورداری از همه انواع دریافت علم به دلیل عدم بلوغ</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عدم برخورداری از انواع دریافت علم به دلیل اختلال در رشد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596001">
                <a:tc>
                  <a:txBody>
                    <a:bodyPr/>
                    <a:lstStyle/>
                    <a:p>
                      <a:pPr marL="0" marR="0" algn="ctr" rtl="1">
                        <a:lnSpc>
                          <a:spcPct val="115000"/>
                        </a:lnSpc>
                        <a:spcBef>
                          <a:spcPts val="0"/>
                        </a:spcBef>
                        <a:spcAft>
                          <a:spcPts val="0"/>
                        </a:spcAft>
                      </a:pPr>
                      <a:r>
                        <a:rPr lang="fa-IR" sz="1600">
                          <a:effectLst/>
                          <a:cs typeface="B Zar" panose="00000400000000000000" pitchFamily="2" charset="-78"/>
                        </a:rPr>
                        <a:t>بهره‌مندی از پردازش علم تا دستیابی به نتیجه و دستاورد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عدم بهره‌مندی از پردازش علم به دلیل عدم بلوغ</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عدم بهره‌مندی از پردازش علم به دلیل اختلال در رشد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1192002">
                <a:tc>
                  <a:txBody>
                    <a:bodyPr/>
                    <a:lstStyle/>
                    <a:p>
                      <a:pPr marL="0" marR="0" algn="ctr" rtl="1">
                        <a:lnSpc>
                          <a:spcPct val="115000"/>
                        </a:lnSpc>
                        <a:spcBef>
                          <a:spcPts val="0"/>
                        </a:spcBef>
                        <a:spcAft>
                          <a:spcPts val="0"/>
                        </a:spcAft>
                      </a:pPr>
                      <a:r>
                        <a:rPr lang="fa-IR" sz="1600">
                          <a:effectLst/>
                          <a:cs typeface="B Zar" panose="00000400000000000000" pitchFamily="2" charset="-78"/>
                        </a:rPr>
                        <a:t>اثرپذیری مثبت از محیط و دیگران؛ اثرگذاری مثبت بر دیگران و محیط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اثرپذیری منفی یا خنثی یا مثبت از محیط و دیگران؛ اثرگذاری منفی یا خنثی یا مثبت بر دیگران و محیط با توجه به عدم بلوغ</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اثرپذیری منفی یا خنثی یا مثبت از محیط و دیگران؛ اثرگذاری منفی یا خنثی یا مثبت بر دیگران و محیط با توجه به اختلال در رشد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r h="596001">
                <a:tc>
                  <a:txBody>
                    <a:bodyPr/>
                    <a:lstStyle/>
                    <a:p>
                      <a:pPr marL="0" marR="0" algn="ctr" rtl="1">
                        <a:lnSpc>
                          <a:spcPct val="115000"/>
                        </a:lnSpc>
                        <a:spcBef>
                          <a:spcPts val="0"/>
                        </a:spcBef>
                        <a:spcAft>
                          <a:spcPts val="0"/>
                        </a:spcAft>
                      </a:pPr>
                      <a:r>
                        <a:rPr lang="fa-IR" sz="1600">
                          <a:effectLst/>
                          <a:cs typeface="B Zar" panose="00000400000000000000" pitchFamily="2" charset="-78"/>
                        </a:rPr>
                        <a:t>تأثیر مثبت بر نفس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تأثیر مثبت یا عدم تأثیر مثبت بر نفس به دلیل عدم بلوغ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dirty="0">
                          <a:effectLst/>
                          <a:cs typeface="B Zar" panose="00000400000000000000" pitchFamily="2" charset="-78"/>
                        </a:rPr>
                        <a:t>تأثیر منفی بر نفس به دلیل اختلال در رشد</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3186770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cs typeface="B Zar" panose="00000400000000000000" pitchFamily="2" charset="-78"/>
              </a:rPr>
              <a:t> </a:t>
            </a:r>
            <a:r>
              <a:rPr lang="fa-IR" sz="3200" dirty="0" smtClean="0">
                <a:cs typeface="B Zar" panose="00000400000000000000" pitchFamily="2" charset="-78"/>
              </a:rPr>
              <a:t>3-5. </a:t>
            </a:r>
            <a:r>
              <a:rPr lang="fa-IR" sz="3200" dirty="0">
                <a:cs typeface="B Zar" panose="00000400000000000000" pitchFamily="2" charset="-78"/>
              </a:rPr>
              <a:t>علم عامل هدایت و </a:t>
            </a:r>
            <a:r>
              <a:rPr lang="fa-IR" sz="3200" dirty="0" smtClean="0">
                <a:cs typeface="B Zar" panose="00000400000000000000" pitchFamily="2" charset="-78"/>
              </a:rPr>
              <a:t>ضلالت</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داشتن علم در هر حالی منجر به هدایت انسان نمی‌شود. </a:t>
            </a:r>
            <a:endParaRPr lang="fa-IR" sz="2400" dirty="0" smtClean="0">
              <a:cs typeface="B Zar" panose="00000400000000000000" pitchFamily="2" charset="-78"/>
            </a:endParaRPr>
          </a:p>
          <a:p>
            <a:pPr algn="just" rtl="1"/>
            <a:r>
              <a:rPr lang="ar-SA" sz="2400" dirty="0" smtClean="0">
                <a:cs typeface="B Zar" panose="00000400000000000000" pitchFamily="2" charset="-78"/>
              </a:rPr>
              <a:t>بلکه </a:t>
            </a:r>
            <a:r>
              <a:rPr lang="ar-SA" sz="2400" dirty="0">
                <a:cs typeface="B Zar" panose="00000400000000000000" pitchFamily="2" charset="-78"/>
              </a:rPr>
              <a:t>ممکن است سبب ضلالت او نیز شود. </a:t>
            </a:r>
            <a:endParaRPr lang="fa-IR" sz="2400" dirty="0" smtClean="0">
              <a:cs typeface="B Zar" panose="00000400000000000000" pitchFamily="2" charset="-78"/>
            </a:endParaRPr>
          </a:p>
          <a:p>
            <a:pPr algn="just" rtl="1"/>
            <a:r>
              <a:rPr lang="ar-SA" sz="2400" dirty="0" smtClean="0">
                <a:cs typeface="B Zar" panose="00000400000000000000" pitchFamily="2" charset="-78"/>
              </a:rPr>
              <a:t>به </a:t>
            </a:r>
            <a:r>
              <a:rPr lang="ar-SA" sz="2400" dirty="0">
                <a:cs typeface="B Zar" panose="00000400000000000000" pitchFamily="2" charset="-78"/>
              </a:rPr>
              <a:t>همین دلیل خداوند قرآن را که شفای مؤمنین است برای کافران مایه خسارت معرفی می‌کند</a:t>
            </a:r>
            <a:r>
              <a:rPr lang="en-US" sz="2400" dirty="0">
                <a:cs typeface="B Zar" panose="00000400000000000000" pitchFamily="2" charset="-78"/>
              </a:rPr>
              <a:t>.</a:t>
            </a:r>
          </a:p>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72</a:t>
            </a:fld>
            <a:endParaRPr lang="en-US" altLang="en-US" dirty="0"/>
          </a:p>
        </p:txBody>
      </p:sp>
    </p:spTree>
    <p:extLst>
      <p:ext uri="{BB962C8B-B14F-4D97-AF65-F5344CB8AC3E}">
        <p14:creationId xmlns:p14="http://schemas.microsoft.com/office/powerpoint/2010/main" val="2256368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4-5.  </a:t>
            </a:r>
            <a:r>
              <a:rPr lang="fa-IR" sz="3200" dirty="0">
                <a:cs typeface="B Zar" panose="00000400000000000000" pitchFamily="2" charset="-78"/>
              </a:rPr>
              <a:t>درجات انسان وابسته به </a:t>
            </a:r>
            <a:r>
              <a:rPr lang="fa-IR" sz="3200" dirty="0" smtClean="0">
                <a:cs typeface="B Zar" panose="00000400000000000000" pitchFamily="2" charset="-78"/>
              </a:rPr>
              <a:t>علم</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علمی برای انسان درجه‌آفرین است که از منبع دریافت علم تا تأثیر علم بر نفس فرد یعنی در تمامی مؤلفه‌های دریافت علم فرایندی درست تحقق یابد</a:t>
            </a:r>
            <a:r>
              <a:rPr lang="fa-IR" sz="2400" dirty="0">
                <a:cs typeface="B Zar" panose="00000400000000000000" pitchFamily="2" charset="-78"/>
              </a:rPr>
              <a:t>.</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73</a:t>
            </a:fld>
            <a:endParaRPr lang="en-US" altLang="en-US" dirty="0"/>
          </a:p>
        </p:txBody>
      </p:sp>
    </p:spTree>
    <p:extLst>
      <p:ext uri="{BB962C8B-B14F-4D97-AF65-F5344CB8AC3E}">
        <p14:creationId xmlns:p14="http://schemas.microsoft.com/office/powerpoint/2010/main" val="27293307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5-5</a:t>
            </a:r>
            <a:r>
              <a:rPr lang="fa-IR" sz="3200" dirty="0">
                <a:cs typeface="B Zar" panose="00000400000000000000" pitchFamily="2" charset="-78"/>
              </a:rPr>
              <a:t>. نوع زندگی و مرگ انسان وابسته به علم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نقش‌آفرینی علم در زندگی در مراتب مختلف زندگی باعث شکل‌گیری انواع زندگی انسان و نظامات اجتماعی او می‌شود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حتی سیمای زندگی ظاهری انسان وابسته به بهره گیری از مراتبی از علم است.</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74</a:t>
            </a:fld>
            <a:endParaRPr lang="en-US" altLang="en-US" dirty="0"/>
          </a:p>
        </p:txBody>
      </p:sp>
      <p:pic>
        <p:nvPicPr>
          <p:cNvPr id="6" name="Picture 5"/>
          <p:cNvPicPr>
            <a:picLocks noChangeAspect="1"/>
          </p:cNvPicPr>
          <p:nvPr/>
        </p:nvPicPr>
        <p:blipFill>
          <a:blip r:embed="rId2"/>
          <a:stretch>
            <a:fillRect/>
          </a:stretch>
        </p:blipFill>
        <p:spPr>
          <a:xfrm>
            <a:off x="2743200" y="3332617"/>
            <a:ext cx="4443413" cy="2991983"/>
          </a:xfrm>
          <a:prstGeom prst="rect">
            <a:avLst/>
          </a:prstGeom>
        </p:spPr>
      </p:pic>
    </p:spTree>
    <p:extLst>
      <p:ext uri="{BB962C8B-B14F-4D97-AF65-F5344CB8AC3E}">
        <p14:creationId xmlns:p14="http://schemas.microsoft.com/office/powerpoint/2010/main" val="34824928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6-5. </a:t>
            </a:r>
            <a:r>
              <a:rPr lang="fa-IR" sz="3200" dirty="0">
                <a:cs typeface="B Zar" panose="00000400000000000000" pitchFamily="2" charset="-78"/>
              </a:rPr>
              <a:t>شریعت، هدایت‌کننده دریافت علم و زندگی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000" dirty="0">
                <a:cs typeface="B Zar" panose="00000400000000000000" pitchFamily="2" charset="-78"/>
              </a:rPr>
              <a:t>با توجه به آنچه گذشت افعال انسان حداقل از دو جهت به شدت وابسته به علم است:</a:t>
            </a:r>
            <a:endParaRPr lang="en-US" sz="2000" dirty="0">
              <a:cs typeface="B Zar" panose="00000400000000000000" pitchFamily="2" charset="-78"/>
            </a:endParaRPr>
          </a:p>
          <a:p>
            <a:pPr algn="just" rtl="1"/>
            <a:r>
              <a:rPr lang="ar-SA" sz="2000" dirty="0">
                <a:cs typeface="B Zar" panose="00000400000000000000" pitchFamily="2" charset="-78"/>
              </a:rPr>
              <a:t>جهت اول: ساختار دریافت علم و تنوع علم که منشأ فعل در انسان است.</a:t>
            </a:r>
            <a:endParaRPr lang="en-US" sz="2000" dirty="0">
              <a:cs typeface="B Zar" panose="00000400000000000000" pitchFamily="2" charset="-78"/>
            </a:endParaRPr>
          </a:p>
          <a:p>
            <a:pPr algn="just" rtl="1"/>
            <a:r>
              <a:rPr lang="ar-SA" sz="2000" dirty="0">
                <a:cs typeface="B Zar" panose="00000400000000000000" pitchFamily="2" charset="-78"/>
              </a:rPr>
              <a:t>جهت دوم: نوع زندگی که بر اساس علم پدیدار می‌شود و بستری برای فعل است</a:t>
            </a:r>
            <a:endParaRPr lang="en-US" sz="2000" dirty="0">
              <a:cs typeface="B Zar" panose="00000400000000000000" pitchFamily="2" charset="-78"/>
            </a:endParaRPr>
          </a:p>
          <a:p>
            <a:pPr algn="just"/>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75</a:t>
            </a:fld>
            <a:endParaRPr lang="en-US" altLang="en-US" dirty="0"/>
          </a:p>
        </p:txBody>
      </p:sp>
      <p:pic>
        <p:nvPicPr>
          <p:cNvPr id="6" name="Picture 5"/>
          <p:cNvPicPr>
            <a:picLocks noChangeAspect="1"/>
          </p:cNvPicPr>
          <p:nvPr/>
        </p:nvPicPr>
        <p:blipFill>
          <a:blip r:embed="rId2"/>
          <a:stretch>
            <a:fillRect/>
          </a:stretch>
        </p:blipFill>
        <p:spPr>
          <a:xfrm>
            <a:off x="990767" y="3164006"/>
            <a:ext cx="6646293" cy="3124200"/>
          </a:xfrm>
          <a:prstGeom prst="rect">
            <a:avLst/>
          </a:prstGeom>
        </p:spPr>
      </p:pic>
    </p:spTree>
    <p:extLst>
      <p:ext uri="{BB962C8B-B14F-4D97-AF65-F5344CB8AC3E}">
        <p14:creationId xmlns:p14="http://schemas.microsoft.com/office/powerpoint/2010/main" val="36934488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0" hangingPunct="0"/>
            <a:r>
              <a:rPr lang="fa-IR" altLang="en-US" sz="3200" dirty="0" smtClean="0">
                <a:cs typeface="B Zar" panose="00000400000000000000" pitchFamily="2" charset="-78"/>
              </a:rPr>
              <a:t>6. </a:t>
            </a:r>
            <a:r>
              <a:rPr lang="fa-IR" sz="3200" dirty="0" smtClean="0">
                <a:cs typeface="B Zar" panose="00000400000000000000" pitchFamily="2" charset="-78"/>
              </a:rPr>
              <a:t>پذیرش علم، فرایند آغاز فعل</a:t>
            </a:r>
            <a:endParaRPr lang="en-US" sz="3200"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به پذیرش علم و گزینش آن به نحوی که آن را از سایر دانسته‌ها متمایز ساخته و خاص می‌کند «ایمان» گفته شده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و </a:t>
            </a:r>
            <a:r>
              <a:rPr lang="ar-SA" sz="2400" dirty="0">
                <a:cs typeface="B Zar" panose="00000400000000000000" pitchFamily="2" charset="-78"/>
              </a:rPr>
              <a:t>به محل این پذیرش که در تبادل با علم‌های مختلف است و نیازمند به پردازش و گزینش دارد «قلب» گفته می‌شود.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76</a:t>
            </a:fld>
            <a:endParaRPr lang="en-US" altLang="en-US" dirty="0"/>
          </a:p>
        </p:txBody>
      </p:sp>
    </p:spTree>
    <p:extLst>
      <p:ext uri="{BB962C8B-B14F-4D97-AF65-F5344CB8AC3E}">
        <p14:creationId xmlns:p14="http://schemas.microsoft.com/office/powerpoint/2010/main" val="29056708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eaLnBrk="0" hangingPunct="0"/>
            <a:r>
              <a:rPr lang="fa-IR" altLang="en-US" sz="3200" dirty="0" smtClean="0">
                <a:cs typeface="B Zar" panose="00000400000000000000" pitchFamily="2" charset="-78"/>
              </a:rPr>
              <a:t>7. </a:t>
            </a:r>
            <a:r>
              <a:rPr lang="fa-IR" sz="3200" dirty="0" smtClean="0">
                <a:cs typeface="B Zar" panose="00000400000000000000" pitchFamily="2" charset="-78"/>
              </a:rPr>
              <a:t>قلب گزینش‌کننده علم فعل</a:t>
            </a:r>
            <a:r>
              <a:rPr lang="fa-IR" sz="3200" dirty="0">
                <a:cs typeface="B Zar" panose="00000400000000000000" pitchFamily="2" charset="-78"/>
              </a:rPr>
              <a:t> </a:t>
            </a:r>
            <a:endParaRPr lang="en-US" sz="3200" dirty="0"/>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در واقع هر مجموعه‌ای که نیازمند به اداره و مدیریتی داشته باشد کانون توجه و مدیریتی لازم دارد که به آن قلب گفته می‌شود.</a:t>
            </a:r>
            <a:endParaRPr lang="en-US" sz="2400" dirty="0">
              <a:cs typeface="B Zar" panose="00000400000000000000" pitchFamily="2" charset="-78"/>
            </a:endParaRPr>
          </a:p>
          <a:p>
            <a:pPr algn="just" rtl="1"/>
            <a:r>
              <a:rPr lang="ar-SA" sz="2400" dirty="0">
                <a:cs typeface="B Zar" panose="00000400000000000000" pitchFamily="2" charset="-78"/>
              </a:rPr>
              <a:t>بدین ترتیب قلب در فرهنگ قرآن به محل توجهات و مدیریت فرد که حیات در او جاری می‌شود گفته شده است. </a:t>
            </a:r>
            <a:endParaRPr lang="fa-IR" sz="2400" dirty="0" smtClean="0">
              <a:cs typeface="B Zar" panose="00000400000000000000" pitchFamily="2" charset="-78"/>
            </a:endParaRPr>
          </a:p>
          <a:p>
            <a:pPr algn="just" rtl="1"/>
            <a:r>
              <a:rPr lang="ar-SA" sz="2400" dirty="0" smtClean="0">
                <a:cs typeface="B Zar" panose="00000400000000000000" pitchFamily="2" charset="-78"/>
              </a:rPr>
              <a:t>در </a:t>
            </a:r>
            <a:r>
              <a:rPr lang="ar-SA" sz="2400" dirty="0">
                <a:cs typeface="B Zar" panose="00000400000000000000" pitchFamily="2" charset="-78"/>
              </a:rPr>
              <a:t>این صورت وقتی قلب کسی دارای مشکل باشد یعنی قلب او محل ذکر و یاد خدا نیست و خداوند در آن حاکم نمی‌باشد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مدیریت قلب در هر برهه و موقعیتی به عهده کسی است و هیچ سامان مشخصی ندارد. </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77</a:t>
            </a:fld>
            <a:endParaRPr lang="en-US" altLang="en-US" dirty="0"/>
          </a:p>
        </p:txBody>
      </p:sp>
    </p:spTree>
    <p:extLst>
      <p:ext uri="{BB962C8B-B14F-4D97-AF65-F5344CB8AC3E}">
        <p14:creationId xmlns:p14="http://schemas.microsoft.com/office/powerpoint/2010/main" val="10202683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83C9A5-11B1-4A9B-AB91-FF9D10664B1D}" type="slidenum">
              <a:rPr lang="en-US" altLang="en-US" smtClean="0"/>
              <a:pPr/>
              <a:t>78</a:t>
            </a:fld>
            <a:endParaRPr lang="en-US" altLang="en-US" dirty="0"/>
          </a:p>
        </p:txBody>
      </p:sp>
      <p:pic>
        <p:nvPicPr>
          <p:cNvPr id="3" name="Picture 2"/>
          <p:cNvPicPr>
            <a:picLocks noChangeAspect="1"/>
          </p:cNvPicPr>
          <p:nvPr/>
        </p:nvPicPr>
        <p:blipFill>
          <a:blip r:embed="rId2"/>
          <a:stretch>
            <a:fillRect/>
          </a:stretch>
        </p:blipFill>
        <p:spPr>
          <a:xfrm>
            <a:off x="914400" y="1524000"/>
            <a:ext cx="7256207" cy="4572000"/>
          </a:xfrm>
          <a:prstGeom prst="rect">
            <a:avLst/>
          </a:prstGeom>
        </p:spPr>
      </p:pic>
    </p:spTree>
    <p:extLst>
      <p:ext uri="{BB962C8B-B14F-4D97-AF65-F5344CB8AC3E}">
        <p14:creationId xmlns:p14="http://schemas.microsoft.com/office/powerpoint/2010/main" val="10297699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1"/>
            <a:r>
              <a:rPr lang="fa-IR" altLang="en-US" sz="3200" dirty="0" smtClean="0">
                <a:cs typeface="B Zar" panose="00000400000000000000" pitchFamily="2" charset="-78"/>
              </a:rPr>
              <a:t>7. </a:t>
            </a:r>
            <a:r>
              <a:rPr lang="fa-IR" sz="3200" dirty="0" smtClean="0">
                <a:cs typeface="B Zar" panose="00000400000000000000" pitchFamily="2" charset="-78"/>
              </a:rPr>
              <a:t>قلب گزینش‌کننده علم فعل </a:t>
            </a:r>
            <a:endParaRPr lang="en-US" altLang="en-US" sz="1800" dirty="0">
              <a:cs typeface="B Zar" panose="00000400000000000000" pitchFamily="2" charset="-78"/>
            </a:endParaRPr>
          </a:p>
        </p:txBody>
      </p:sp>
      <p:grpSp>
        <p:nvGrpSpPr>
          <p:cNvPr id="52243" name="Group 19"/>
          <p:cNvGrpSpPr>
            <a:grpSpLocks/>
          </p:cNvGrpSpPr>
          <p:nvPr/>
        </p:nvGrpSpPr>
        <p:grpSpPr bwMode="auto">
          <a:xfrm>
            <a:off x="2377654" y="1984825"/>
            <a:ext cx="2170113" cy="4031551"/>
            <a:chOff x="528" y="1061"/>
            <a:chExt cx="1680" cy="3122"/>
          </a:xfrm>
        </p:grpSpPr>
        <p:grpSp>
          <p:nvGrpSpPr>
            <p:cNvPr id="52244" name="Group 20"/>
            <p:cNvGrpSpPr>
              <a:grpSpLocks/>
            </p:cNvGrpSpPr>
            <p:nvPr/>
          </p:nvGrpSpPr>
          <p:grpSpPr bwMode="auto">
            <a:xfrm>
              <a:off x="528" y="1296"/>
              <a:ext cx="1680" cy="2887"/>
              <a:chOff x="720" y="905"/>
              <a:chExt cx="2263" cy="3319"/>
            </a:xfrm>
          </p:grpSpPr>
          <p:sp>
            <p:nvSpPr>
              <p:cNvPr id="52245" name="AutoShape 21"/>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6" name="AutoShape 22"/>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7" name="AutoShape 23"/>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88EA9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8" name="AutoShape 24"/>
              <p:cNvSpPr>
                <a:spLocks noChangeArrowheads="1"/>
              </p:cNvSpPr>
              <p:nvPr/>
            </p:nvSpPr>
            <p:spPr bwMode="gray">
              <a:xfrm>
                <a:off x="773" y="932"/>
                <a:ext cx="2158" cy="631"/>
              </a:xfrm>
              <a:prstGeom prst="roundRect">
                <a:avLst>
                  <a:gd name="adj" fmla="val 50000"/>
                </a:avLst>
              </a:prstGeom>
              <a:gradFill rotWithShape="1">
                <a:gsLst>
                  <a:gs pos="0">
                    <a:srgbClr val="88EA91">
                      <a:gamma/>
                      <a:tint val="33333"/>
                      <a:invGamma/>
                    </a:srgbClr>
                  </a:gs>
                  <a:gs pos="100000">
                    <a:srgbClr val="88EA91">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49" name="AutoShape 25"/>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50" name="AutoShape 26"/>
              <p:cNvSpPr>
                <a:spLocks noChangeArrowheads="1"/>
              </p:cNvSpPr>
              <p:nvPr/>
            </p:nvSpPr>
            <p:spPr bwMode="gray">
              <a:xfrm>
                <a:off x="773" y="3470"/>
                <a:ext cx="2158" cy="631"/>
              </a:xfrm>
              <a:prstGeom prst="roundRect">
                <a:avLst>
                  <a:gd name="adj" fmla="val 50000"/>
                </a:avLst>
              </a:prstGeom>
              <a:gradFill rotWithShape="1">
                <a:gsLst>
                  <a:gs pos="0">
                    <a:srgbClr val="21D347">
                      <a:gamma/>
                      <a:tint val="33333"/>
                      <a:invGamma/>
                      <a:alpha val="50000"/>
                    </a:srgbClr>
                  </a:gs>
                  <a:gs pos="100000">
                    <a:srgbClr val="21D347">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51" name="Group 27"/>
            <p:cNvGrpSpPr>
              <a:grpSpLocks/>
            </p:cNvGrpSpPr>
            <p:nvPr/>
          </p:nvGrpSpPr>
          <p:grpSpPr bwMode="auto">
            <a:xfrm>
              <a:off x="1104" y="1061"/>
              <a:ext cx="498" cy="482"/>
              <a:chOff x="1289" y="587"/>
              <a:chExt cx="668" cy="647"/>
            </a:xfrm>
          </p:grpSpPr>
          <p:sp>
            <p:nvSpPr>
              <p:cNvPr id="52252" name="Oval 28"/>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53" name="Oval 2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4" name="Oval 3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5" name="Oval 3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56" name="Oval 3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57" name="Text Box 33"/>
          <p:cNvSpPr txBox="1">
            <a:spLocks noChangeArrowheads="1"/>
          </p:cNvSpPr>
          <p:nvPr/>
        </p:nvSpPr>
        <p:spPr bwMode="gray">
          <a:xfrm>
            <a:off x="3262988" y="2036662"/>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dirty="0">
                <a:solidFill>
                  <a:srgbClr val="000000"/>
                </a:solidFill>
              </a:rPr>
              <a:t>2</a:t>
            </a:r>
          </a:p>
        </p:txBody>
      </p:sp>
      <p:sp>
        <p:nvSpPr>
          <p:cNvPr id="52258" name="Text Box 34"/>
          <p:cNvSpPr txBox="1">
            <a:spLocks noChangeArrowheads="1"/>
          </p:cNvSpPr>
          <p:nvPr/>
        </p:nvSpPr>
        <p:spPr bwMode="gray">
          <a:xfrm>
            <a:off x="2380600" y="3123652"/>
            <a:ext cx="2057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000" dirty="0">
                <a:cs typeface="B Zar" panose="00000400000000000000" pitchFamily="2" charset="-78"/>
              </a:rPr>
              <a:t>جلوگیری از بیماری قلب</a:t>
            </a:r>
            <a:endParaRPr lang="en-US" altLang="en-US" sz="2000" dirty="0">
              <a:solidFill>
                <a:srgbClr val="000000"/>
              </a:solidFill>
              <a:latin typeface="Verdana" panose="020B0604030504040204" pitchFamily="34" charset="0"/>
              <a:cs typeface="B Zar" panose="00000400000000000000" pitchFamily="2" charset="-78"/>
            </a:endParaRPr>
          </a:p>
        </p:txBody>
      </p:sp>
      <p:grpSp>
        <p:nvGrpSpPr>
          <p:cNvPr id="52259" name="Group 35"/>
          <p:cNvGrpSpPr>
            <a:grpSpLocks/>
          </p:cNvGrpSpPr>
          <p:nvPr/>
        </p:nvGrpSpPr>
        <p:grpSpPr bwMode="auto">
          <a:xfrm>
            <a:off x="6171104" y="1988249"/>
            <a:ext cx="2170113" cy="4031551"/>
            <a:chOff x="528" y="1061"/>
            <a:chExt cx="1680" cy="3122"/>
          </a:xfrm>
        </p:grpSpPr>
        <p:grpSp>
          <p:nvGrpSpPr>
            <p:cNvPr id="52260" name="Group 36"/>
            <p:cNvGrpSpPr>
              <a:grpSpLocks/>
            </p:cNvGrpSpPr>
            <p:nvPr/>
          </p:nvGrpSpPr>
          <p:grpSpPr bwMode="auto">
            <a:xfrm>
              <a:off x="528" y="1296"/>
              <a:ext cx="1680" cy="2887"/>
              <a:chOff x="720" y="905"/>
              <a:chExt cx="2263" cy="3319"/>
            </a:xfrm>
          </p:grpSpPr>
          <p:sp>
            <p:nvSpPr>
              <p:cNvPr id="52261" name="AutoShape 37"/>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2" name="AutoShape 38"/>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3" name="AutoShape 39"/>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AEC86">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4" name="AutoShape 40"/>
              <p:cNvSpPr>
                <a:spLocks noChangeArrowheads="1"/>
              </p:cNvSpPr>
              <p:nvPr/>
            </p:nvSpPr>
            <p:spPr bwMode="gray">
              <a:xfrm>
                <a:off x="773" y="932"/>
                <a:ext cx="2158" cy="631"/>
              </a:xfrm>
              <a:prstGeom prst="roundRect">
                <a:avLst>
                  <a:gd name="adj" fmla="val 50000"/>
                </a:avLst>
              </a:prstGeom>
              <a:gradFill rotWithShape="1">
                <a:gsLst>
                  <a:gs pos="0">
                    <a:srgbClr val="EAEC86">
                      <a:gamma/>
                      <a:tint val="33333"/>
                      <a:invGamma/>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5" name="AutoShape 41"/>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3477A4">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66" name="AutoShape 42"/>
              <p:cNvSpPr>
                <a:spLocks noChangeArrowheads="1"/>
              </p:cNvSpPr>
              <p:nvPr/>
            </p:nvSpPr>
            <p:spPr bwMode="gray">
              <a:xfrm>
                <a:off x="773" y="3470"/>
                <a:ext cx="2158" cy="631"/>
              </a:xfrm>
              <a:prstGeom prst="roundRect">
                <a:avLst>
                  <a:gd name="adj" fmla="val 50000"/>
                </a:avLst>
              </a:prstGeom>
              <a:gradFill rotWithShape="1">
                <a:gsLst>
                  <a:gs pos="0">
                    <a:srgbClr val="EAEC86">
                      <a:gamma/>
                      <a:tint val="33333"/>
                      <a:invGamma/>
                      <a:alpha val="50000"/>
                    </a:srgbClr>
                  </a:gs>
                  <a:gs pos="100000">
                    <a:srgbClr val="EAEC8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52267" name="Group 43"/>
            <p:cNvGrpSpPr>
              <a:grpSpLocks/>
            </p:cNvGrpSpPr>
            <p:nvPr/>
          </p:nvGrpSpPr>
          <p:grpSpPr bwMode="auto">
            <a:xfrm>
              <a:off x="1104" y="1061"/>
              <a:ext cx="498" cy="482"/>
              <a:chOff x="1289" y="587"/>
              <a:chExt cx="668" cy="647"/>
            </a:xfrm>
          </p:grpSpPr>
          <p:sp>
            <p:nvSpPr>
              <p:cNvPr id="52268" name="Oval 44"/>
              <p:cNvSpPr>
                <a:spLocks noChangeArrowheads="1"/>
              </p:cNvSpPr>
              <p:nvPr/>
            </p:nvSpPr>
            <p:spPr bwMode="gray">
              <a:xfrm>
                <a:off x="1289" y="646"/>
                <a:ext cx="668" cy="53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dirty="0"/>
              </a:p>
            </p:txBody>
          </p:sp>
          <p:sp>
            <p:nvSpPr>
              <p:cNvPr id="52269" name="Oval 4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0" name="Oval 4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1" name="Oval 4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52272" name="Oval 4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grpSp>
      <p:sp>
        <p:nvSpPr>
          <p:cNvPr id="52273" name="Text Box 49"/>
          <p:cNvSpPr txBox="1">
            <a:spLocks noChangeArrowheads="1"/>
          </p:cNvSpPr>
          <p:nvPr/>
        </p:nvSpPr>
        <p:spPr bwMode="gray">
          <a:xfrm>
            <a:off x="7047134" y="201485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a-IR" altLang="en-US" sz="2400" dirty="0">
                <a:solidFill>
                  <a:srgbClr val="000000"/>
                </a:solidFill>
              </a:rPr>
              <a:t>1</a:t>
            </a:r>
            <a:endParaRPr lang="en-US" altLang="en-US" sz="2400" dirty="0">
              <a:solidFill>
                <a:srgbClr val="000000"/>
              </a:solidFill>
            </a:endParaRPr>
          </a:p>
        </p:txBody>
      </p:sp>
      <p:sp>
        <p:nvSpPr>
          <p:cNvPr id="52274" name="Text Box 50"/>
          <p:cNvSpPr txBox="1">
            <a:spLocks noChangeArrowheads="1"/>
          </p:cNvSpPr>
          <p:nvPr/>
        </p:nvSpPr>
        <p:spPr bwMode="gray">
          <a:xfrm>
            <a:off x="6177817" y="2991673"/>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sz="2400" dirty="0">
                <a:cs typeface="B Zar" panose="00000400000000000000" pitchFamily="2" charset="-78"/>
              </a:rPr>
              <a:t>تقویت قلب</a:t>
            </a:r>
            <a:endParaRPr lang="en-US" altLang="en-US" sz="1600" b="1" dirty="0">
              <a:solidFill>
                <a:srgbClr val="000000"/>
              </a:solidFill>
              <a:latin typeface="Verdana" panose="020B0604030504040204" pitchFamily="34" charset="0"/>
              <a:cs typeface="B Zar" panose="00000400000000000000" pitchFamily="2" charset="-78"/>
            </a:endParaRPr>
          </a:p>
        </p:txBody>
      </p:sp>
      <p:sp>
        <p:nvSpPr>
          <p:cNvPr id="2" name="Slide Number Placeholder 1"/>
          <p:cNvSpPr>
            <a:spLocks noGrp="1"/>
          </p:cNvSpPr>
          <p:nvPr>
            <p:ph type="sldNum" sz="quarter" idx="12"/>
          </p:nvPr>
        </p:nvSpPr>
        <p:spPr/>
        <p:txBody>
          <a:bodyPr/>
          <a:lstStyle/>
          <a:p>
            <a:fld id="{4E8E823F-AC02-4BD2-A285-A1D88A2A7020}" type="slidenum">
              <a:rPr lang="en-US" altLang="en-US" smtClean="0"/>
              <a:pPr/>
              <a:t>79</a:t>
            </a:fld>
            <a:endParaRPr lang="en-US" altLang="en-US" dirty="0"/>
          </a:p>
        </p:txBody>
      </p:sp>
    </p:spTree>
    <p:extLst>
      <p:ext uri="{BB962C8B-B14F-4D97-AF65-F5344CB8AC3E}">
        <p14:creationId xmlns:p14="http://schemas.microsoft.com/office/powerpoint/2010/main" val="143842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ltLang="en-US" dirty="0"/>
          </a:p>
        </p:txBody>
      </p:sp>
      <p:sp>
        <p:nvSpPr>
          <p:cNvPr id="44035" name="Freeform 3"/>
          <p:cNvSpPr>
            <a:spLocks noEditPoints="1"/>
          </p:cNvSpPr>
          <p:nvPr/>
        </p:nvSpPr>
        <p:spPr bwMode="gray">
          <a:xfrm rot="-1358056">
            <a:off x="1077913" y="2614613"/>
            <a:ext cx="6853237" cy="2803525"/>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12157"/>
                  <a:invGamma/>
                </a:schemeClr>
              </a:gs>
              <a:gs pos="100000">
                <a:schemeClr val="bg2"/>
              </a:gs>
            </a:gsLst>
            <a:lin ang="0" scaled="1"/>
          </a:gra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endParaRPr lang="en-US" dirty="0"/>
          </a:p>
        </p:txBody>
      </p:sp>
      <p:sp>
        <p:nvSpPr>
          <p:cNvPr id="44036" name="Oval 4"/>
          <p:cNvSpPr>
            <a:spLocks noChangeArrowheads="1"/>
          </p:cNvSpPr>
          <p:nvPr/>
        </p:nvSpPr>
        <p:spPr bwMode="gray">
          <a:xfrm>
            <a:off x="3810000" y="1752600"/>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ltLang="en-US" dirty="0"/>
          </a:p>
        </p:txBody>
      </p:sp>
      <p:sp>
        <p:nvSpPr>
          <p:cNvPr id="44037" name="Oval 5"/>
          <p:cNvSpPr>
            <a:spLocks noChangeArrowheads="1"/>
          </p:cNvSpPr>
          <p:nvPr/>
        </p:nvSpPr>
        <p:spPr bwMode="gray">
          <a:xfrm>
            <a:off x="1295400" y="32766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ltLang="en-US" dirty="0"/>
          </a:p>
        </p:txBody>
      </p:sp>
      <p:sp>
        <p:nvSpPr>
          <p:cNvPr id="44038" name="Oval 6"/>
          <p:cNvSpPr>
            <a:spLocks noChangeArrowheads="1"/>
          </p:cNvSpPr>
          <p:nvPr/>
        </p:nvSpPr>
        <p:spPr bwMode="gray">
          <a:xfrm>
            <a:off x="2178050" y="49736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ltLang="en-US" dirty="0"/>
          </a:p>
        </p:txBody>
      </p:sp>
      <p:sp>
        <p:nvSpPr>
          <p:cNvPr id="44039" name="Oval 7"/>
          <p:cNvSpPr>
            <a:spLocks noChangeArrowheads="1"/>
          </p:cNvSpPr>
          <p:nvPr/>
        </p:nvSpPr>
        <p:spPr bwMode="gray">
          <a:xfrm>
            <a:off x="4953000" y="4343400"/>
            <a:ext cx="1284288" cy="1274763"/>
          </a:xfrm>
          <a:prstGeom prst="ellipse">
            <a:avLst/>
          </a:prstGeom>
          <a:gradFill rotWithShape="1">
            <a:gsLst>
              <a:gs pos="0">
                <a:srgbClr val="692AA2"/>
              </a:gs>
              <a:gs pos="100000">
                <a:srgbClr val="692AA2">
                  <a:gamma/>
                  <a:shade val="57647"/>
                  <a:invGamma/>
                </a:srgb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ltLang="en-US" dirty="0"/>
          </a:p>
        </p:txBody>
      </p:sp>
      <p:sp>
        <p:nvSpPr>
          <p:cNvPr id="44040" name="Oval 8"/>
          <p:cNvSpPr>
            <a:spLocks noChangeArrowheads="1"/>
          </p:cNvSpPr>
          <p:nvPr/>
        </p:nvSpPr>
        <p:spPr bwMode="gray">
          <a:xfrm>
            <a:off x="6885021" y="207652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ltLang="en-US" dirty="0"/>
          </a:p>
        </p:txBody>
      </p:sp>
      <p:sp>
        <p:nvSpPr>
          <p:cNvPr id="44042" name="Text Box 10"/>
          <p:cNvSpPr txBox="1">
            <a:spLocks noChangeArrowheads="1"/>
          </p:cNvSpPr>
          <p:nvPr/>
        </p:nvSpPr>
        <p:spPr bwMode="white">
          <a:xfrm>
            <a:off x="3855562" y="2006016"/>
            <a:ext cx="11192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sz="2000" dirty="0" smtClean="0">
                <a:latin typeface="Verdana" panose="020B0604030504040204" pitchFamily="34" charset="0"/>
                <a:cs typeface="B Zar" panose="00000400000000000000" pitchFamily="2" charset="-78"/>
              </a:rPr>
              <a:t>مثل خداوند </a:t>
            </a:r>
          </a:p>
          <a:p>
            <a:pPr algn="ctr" eaLnBrk="0" hangingPunct="0"/>
            <a:r>
              <a:rPr lang="fa-IR" altLang="en-US" sz="2000" dirty="0" smtClean="0">
                <a:latin typeface="Verdana" panose="020B0604030504040204" pitchFamily="34" charset="0"/>
                <a:cs typeface="B Zar" panose="00000400000000000000" pitchFamily="2" charset="-78"/>
              </a:rPr>
              <a:t>در فعل </a:t>
            </a:r>
            <a:endParaRPr lang="en-US" altLang="en-US" sz="2000" dirty="0">
              <a:latin typeface="Verdana" panose="020B0604030504040204" pitchFamily="34" charset="0"/>
              <a:cs typeface="B Zar" panose="00000400000000000000" pitchFamily="2" charset="-78"/>
            </a:endParaRPr>
          </a:p>
        </p:txBody>
      </p:sp>
      <p:sp>
        <p:nvSpPr>
          <p:cNvPr id="44043" name="Text Box 11"/>
          <p:cNvSpPr txBox="1">
            <a:spLocks noChangeArrowheads="1"/>
          </p:cNvSpPr>
          <p:nvPr/>
        </p:nvSpPr>
        <p:spPr bwMode="white">
          <a:xfrm>
            <a:off x="7008306" y="2252237"/>
            <a:ext cx="7344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dirty="0" smtClean="0">
                <a:latin typeface="Verdana" panose="020B0604030504040204" pitchFamily="34" charset="0"/>
                <a:cs typeface="B Zar" panose="00000400000000000000" pitchFamily="2" charset="-78"/>
              </a:rPr>
              <a:t>مثل امر </a:t>
            </a:r>
          </a:p>
          <a:p>
            <a:pPr algn="ctr" eaLnBrk="0" hangingPunct="0"/>
            <a:r>
              <a:rPr lang="fa-IR" altLang="en-US" dirty="0" smtClean="0">
                <a:latin typeface="Verdana" panose="020B0604030504040204" pitchFamily="34" charset="0"/>
                <a:cs typeface="B Zar" panose="00000400000000000000" pitchFamily="2" charset="-78"/>
              </a:rPr>
              <a:t>خداوند </a:t>
            </a:r>
          </a:p>
          <a:p>
            <a:pPr algn="ctr" eaLnBrk="0" hangingPunct="0"/>
            <a:endParaRPr lang="en-US" altLang="en-US" dirty="0">
              <a:solidFill>
                <a:schemeClr val="bg1"/>
              </a:solidFill>
              <a:latin typeface="Verdana" panose="020B0604030504040204" pitchFamily="34" charset="0"/>
            </a:endParaRPr>
          </a:p>
        </p:txBody>
      </p:sp>
      <p:sp>
        <p:nvSpPr>
          <p:cNvPr id="44044" name="Text Box 12"/>
          <p:cNvSpPr txBox="1">
            <a:spLocks noChangeArrowheads="1"/>
          </p:cNvSpPr>
          <p:nvPr/>
        </p:nvSpPr>
        <p:spPr bwMode="white">
          <a:xfrm>
            <a:off x="5257800" y="48006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endParaRPr lang="en-US" altLang="en-US" dirty="0">
              <a:solidFill>
                <a:schemeClr val="bg1"/>
              </a:solidFill>
              <a:latin typeface="Verdana" panose="020B0604030504040204" pitchFamily="34" charset="0"/>
            </a:endParaRPr>
          </a:p>
        </p:txBody>
      </p:sp>
      <p:sp>
        <p:nvSpPr>
          <p:cNvPr id="44046" name="Text Box 14"/>
          <p:cNvSpPr txBox="1">
            <a:spLocks noChangeArrowheads="1"/>
          </p:cNvSpPr>
          <p:nvPr/>
        </p:nvSpPr>
        <p:spPr bwMode="auto">
          <a:xfrm>
            <a:off x="3004344" y="3621464"/>
            <a:ext cx="2590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gn="ctr" eaLnBrk="0" hangingPunct="0"/>
            <a:r>
              <a:rPr lang="fa-IR" altLang="en-US" sz="2800" b="1" dirty="0" smtClean="0">
                <a:cs typeface="B Zar" panose="00000400000000000000" pitchFamily="2" charset="-78"/>
              </a:rPr>
              <a:t>از رموز وحدت هستی </a:t>
            </a:r>
            <a:endParaRPr lang="en-US" altLang="en-US" sz="2800" b="1" dirty="0">
              <a:cs typeface="B Zar" panose="00000400000000000000" pitchFamily="2" charset="-78"/>
            </a:endParaRPr>
          </a:p>
        </p:txBody>
      </p:sp>
      <p:sp>
        <p:nvSpPr>
          <p:cNvPr id="44047" name="Line 15"/>
          <p:cNvSpPr>
            <a:spLocks noChangeShapeType="1"/>
          </p:cNvSpPr>
          <p:nvPr/>
        </p:nvSpPr>
        <p:spPr bwMode="black">
          <a:xfrm>
            <a:off x="2473325" y="2039938"/>
            <a:ext cx="1793875" cy="1617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cxnSp>
        <p:nvCxnSpPr>
          <p:cNvPr id="44048" name="AutoShape 16"/>
          <p:cNvCxnSpPr>
            <a:cxnSpLocks noChangeShapeType="1"/>
          </p:cNvCxnSpPr>
          <p:nvPr/>
        </p:nvCxnSpPr>
        <p:spPr bwMode="black">
          <a:xfrm flipH="1">
            <a:off x="457200" y="2039938"/>
            <a:ext cx="20161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cxnSp>
      <p:sp>
        <p:nvSpPr>
          <p:cNvPr id="44049" name="Text Box 17"/>
          <p:cNvSpPr txBox="1">
            <a:spLocks noChangeArrowheads="1"/>
          </p:cNvSpPr>
          <p:nvPr/>
        </p:nvSpPr>
        <p:spPr bwMode="auto">
          <a:xfrm>
            <a:off x="914400" y="1490498"/>
            <a:ext cx="12378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a-IR" altLang="en-US" sz="2800" b="1" dirty="0" smtClean="0">
                <a:latin typeface="Verdana" panose="020B0604030504040204" pitchFamily="34" charset="0"/>
                <a:cs typeface="B Zar" panose="00000400000000000000" pitchFamily="2" charset="-78"/>
              </a:rPr>
              <a:t>فعل الله </a:t>
            </a:r>
            <a:endParaRPr lang="en-US" altLang="en-US" sz="2800" b="1" dirty="0">
              <a:latin typeface="Verdana" panose="020B0604030504040204" pitchFamily="34" charset="0"/>
              <a:cs typeface="B Zar" panose="00000400000000000000" pitchFamily="2" charset="-78"/>
            </a:endParaRPr>
          </a:p>
        </p:txBody>
      </p:sp>
      <p:sp>
        <p:nvSpPr>
          <p:cNvPr id="20" name="Text Box 11"/>
          <p:cNvSpPr txBox="1">
            <a:spLocks noChangeArrowheads="1"/>
          </p:cNvSpPr>
          <p:nvPr/>
        </p:nvSpPr>
        <p:spPr bwMode="white">
          <a:xfrm>
            <a:off x="1543727" y="3562914"/>
            <a:ext cx="7649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dirty="0" smtClean="0">
                <a:latin typeface="Verdana" panose="020B0604030504040204" pitchFamily="34" charset="0"/>
                <a:cs typeface="B Zar" panose="00000400000000000000" pitchFamily="2" charset="-78"/>
              </a:rPr>
              <a:t>مثل شاء </a:t>
            </a:r>
          </a:p>
          <a:p>
            <a:pPr algn="ctr" eaLnBrk="0" hangingPunct="0"/>
            <a:r>
              <a:rPr lang="fa-IR" altLang="en-US" dirty="0" smtClean="0">
                <a:latin typeface="Verdana" panose="020B0604030504040204" pitchFamily="34" charset="0"/>
                <a:cs typeface="B Zar" panose="00000400000000000000" pitchFamily="2" charset="-78"/>
              </a:rPr>
              <a:t>خداوند </a:t>
            </a:r>
          </a:p>
          <a:p>
            <a:pPr algn="ctr" eaLnBrk="0" hangingPunct="0"/>
            <a:endParaRPr lang="en-US" altLang="en-US" dirty="0">
              <a:solidFill>
                <a:schemeClr val="bg1"/>
              </a:solidFill>
              <a:latin typeface="Verdana" panose="020B0604030504040204" pitchFamily="34" charset="0"/>
            </a:endParaRPr>
          </a:p>
        </p:txBody>
      </p:sp>
      <p:sp>
        <p:nvSpPr>
          <p:cNvPr id="21" name="Text Box 11"/>
          <p:cNvSpPr txBox="1">
            <a:spLocks noChangeArrowheads="1"/>
          </p:cNvSpPr>
          <p:nvPr/>
        </p:nvSpPr>
        <p:spPr bwMode="white">
          <a:xfrm>
            <a:off x="2400054" y="5424401"/>
            <a:ext cx="8386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dirty="0" smtClean="0">
                <a:latin typeface="Verdana" panose="020B0604030504040204" pitchFamily="34" charset="0"/>
                <a:cs typeface="B Zar" panose="00000400000000000000" pitchFamily="2" charset="-78"/>
              </a:rPr>
              <a:t>مثل اراده </a:t>
            </a:r>
          </a:p>
          <a:p>
            <a:pPr algn="ctr" eaLnBrk="0" hangingPunct="0"/>
            <a:r>
              <a:rPr lang="fa-IR" altLang="en-US" dirty="0" smtClean="0">
                <a:latin typeface="Verdana" panose="020B0604030504040204" pitchFamily="34" charset="0"/>
                <a:cs typeface="B Zar" panose="00000400000000000000" pitchFamily="2" charset="-78"/>
              </a:rPr>
              <a:t>خداوند </a:t>
            </a:r>
          </a:p>
          <a:p>
            <a:pPr algn="ctr" eaLnBrk="0" hangingPunct="0"/>
            <a:endParaRPr lang="en-US" altLang="en-US" dirty="0">
              <a:solidFill>
                <a:schemeClr val="bg1"/>
              </a:solidFill>
              <a:latin typeface="Verdana" panose="020B0604030504040204" pitchFamily="34" charset="0"/>
            </a:endParaRPr>
          </a:p>
        </p:txBody>
      </p:sp>
      <p:sp>
        <p:nvSpPr>
          <p:cNvPr id="22" name="Text Box 11"/>
          <p:cNvSpPr txBox="1">
            <a:spLocks noChangeArrowheads="1"/>
          </p:cNvSpPr>
          <p:nvPr/>
        </p:nvSpPr>
        <p:spPr bwMode="white">
          <a:xfrm>
            <a:off x="4765435" y="4695078"/>
            <a:ext cx="16594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dirty="0" smtClean="0">
                <a:latin typeface="Verdana" panose="020B0604030504040204" pitchFamily="34" charset="0"/>
                <a:cs typeface="B Zar" panose="00000400000000000000" pitchFamily="2" charset="-78"/>
              </a:rPr>
              <a:t>مثل تحقق فعل و اراده</a:t>
            </a:r>
          </a:p>
          <a:p>
            <a:pPr algn="ctr" eaLnBrk="0" hangingPunct="0"/>
            <a:r>
              <a:rPr lang="fa-IR" altLang="en-US" dirty="0" smtClean="0">
                <a:latin typeface="Verdana" panose="020B0604030504040204" pitchFamily="34" charset="0"/>
                <a:cs typeface="B Zar" panose="00000400000000000000" pitchFamily="2" charset="-78"/>
              </a:rPr>
              <a:t> و امر وقضای الهی</a:t>
            </a:r>
          </a:p>
          <a:p>
            <a:pPr algn="ctr" eaLnBrk="0" hangingPunct="0"/>
            <a:endParaRPr lang="en-US" altLang="en-US" dirty="0">
              <a:solidFill>
                <a:schemeClr val="bg1"/>
              </a:solidFill>
              <a:latin typeface="Verdana" panose="020B0604030504040204" pitchFamily="34" charset="0"/>
            </a:endParaRPr>
          </a:p>
        </p:txBody>
      </p:sp>
      <p:sp>
        <p:nvSpPr>
          <p:cNvPr id="34" name="Text Box 10"/>
          <p:cNvSpPr txBox="1">
            <a:spLocks noChangeArrowheads="1"/>
          </p:cNvSpPr>
          <p:nvPr/>
        </p:nvSpPr>
        <p:spPr bwMode="white">
          <a:xfrm>
            <a:off x="2643708" y="2939175"/>
            <a:ext cx="37449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sz="2000" dirty="0" smtClean="0">
                <a:latin typeface="Verdana" panose="020B0604030504040204" pitchFamily="34" charset="0"/>
                <a:cs typeface="B Zar" panose="00000400000000000000" pitchFamily="2" charset="-78"/>
              </a:rPr>
              <a:t>بروز نمودی از فعل خدا با محدودیتهای مخلوق </a:t>
            </a:r>
            <a:endParaRPr lang="en-US" altLang="en-US" sz="2000" dirty="0">
              <a:latin typeface="Verdana" panose="020B0604030504040204" pitchFamily="34" charset="0"/>
              <a:cs typeface="B Zar" panose="00000400000000000000" pitchFamily="2" charset="-78"/>
            </a:endParaRPr>
          </a:p>
        </p:txBody>
      </p:sp>
      <p:sp>
        <p:nvSpPr>
          <p:cNvPr id="35" name="Text Box 11"/>
          <p:cNvSpPr txBox="1">
            <a:spLocks noChangeArrowheads="1"/>
          </p:cNvSpPr>
          <p:nvPr/>
        </p:nvSpPr>
        <p:spPr bwMode="white">
          <a:xfrm>
            <a:off x="4850265" y="3350480"/>
            <a:ext cx="42482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sz="2000" dirty="0" smtClean="0">
                <a:latin typeface="Verdana" panose="020B0604030504040204" pitchFamily="34" charset="0"/>
                <a:cs typeface="B Zar" panose="00000400000000000000" pitchFamily="2" charset="-78"/>
              </a:rPr>
              <a:t>اراده او و تعیین کننده شأن و حال موجودات و هدایت </a:t>
            </a:r>
            <a:endParaRPr lang="en-US" altLang="en-US" sz="2000" dirty="0">
              <a:solidFill>
                <a:schemeClr val="bg1"/>
              </a:solidFill>
              <a:latin typeface="Verdana" panose="020B0604030504040204" pitchFamily="34" charset="0"/>
            </a:endParaRPr>
          </a:p>
        </p:txBody>
      </p:sp>
      <p:sp>
        <p:nvSpPr>
          <p:cNvPr id="36" name="Text Box 12"/>
          <p:cNvSpPr txBox="1">
            <a:spLocks noChangeArrowheads="1"/>
          </p:cNvSpPr>
          <p:nvPr/>
        </p:nvSpPr>
        <p:spPr bwMode="white">
          <a:xfrm>
            <a:off x="6076308" y="53589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endParaRPr lang="en-US" altLang="en-US" dirty="0">
              <a:solidFill>
                <a:schemeClr val="bg1"/>
              </a:solidFill>
              <a:latin typeface="Verdana" panose="020B0604030504040204" pitchFamily="34" charset="0"/>
            </a:endParaRPr>
          </a:p>
        </p:txBody>
      </p:sp>
      <p:sp>
        <p:nvSpPr>
          <p:cNvPr id="39" name="Text Box 11"/>
          <p:cNvSpPr txBox="1">
            <a:spLocks noChangeArrowheads="1"/>
          </p:cNvSpPr>
          <p:nvPr/>
        </p:nvSpPr>
        <p:spPr bwMode="white">
          <a:xfrm>
            <a:off x="166768" y="4473466"/>
            <a:ext cx="28408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dirty="0" smtClean="0">
                <a:latin typeface="Verdana" panose="020B0604030504040204" pitchFamily="34" charset="0"/>
                <a:cs typeface="B Zar" panose="00000400000000000000" pitchFamily="2" charset="-78"/>
              </a:rPr>
              <a:t>حکمتها و قوانین وضع شده و تبیین شده</a:t>
            </a:r>
          </a:p>
        </p:txBody>
      </p:sp>
      <p:sp>
        <p:nvSpPr>
          <p:cNvPr id="40" name="Text Box 11"/>
          <p:cNvSpPr txBox="1">
            <a:spLocks noChangeArrowheads="1"/>
          </p:cNvSpPr>
          <p:nvPr/>
        </p:nvSpPr>
        <p:spPr bwMode="white">
          <a:xfrm>
            <a:off x="2595363" y="6211669"/>
            <a:ext cx="195277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sz="2000" dirty="0" smtClean="0">
                <a:latin typeface="Verdana" panose="020B0604030504040204" pitchFamily="34" charset="0"/>
                <a:cs typeface="B Zar" panose="00000400000000000000" pitchFamily="2" charset="-78"/>
              </a:rPr>
              <a:t>اراده خدا نسبت به اشیاء</a:t>
            </a:r>
          </a:p>
          <a:p>
            <a:pPr algn="ctr" eaLnBrk="0" hangingPunct="0"/>
            <a:endParaRPr lang="en-US" altLang="en-US" dirty="0">
              <a:solidFill>
                <a:schemeClr val="bg1"/>
              </a:solidFill>
              <a:latin typeface="Verdana" panose="020B0604030504040204" pitchFamily="34" charset="0"/>
            </a:endParaRPr>
          </a:p>
        </p:txBody>
      </p:sp>
      <p:sp>
        <p:nvSpPr>
          <p:cNvPr id="41" name="Text Box 11"/>
          <p:cNvSpPr txBox="1">
            <a:spLocks noChangeArrowheads="1"/>
          </p:cNvSpPr>
          <p:nvPr/>
        </p:nvSpPr>
        <p:spPr bwMode="white">
          <a:xfrm>
            <a:off x="4906938" y="5585516"/>
            <a:ext cx="369844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fa-IR" altLang="en-US" sz="2000" dirty="0" smtClean="0">
                <a:latin typeface="Verdana" panose="020B0604030504040204" pitchFamily="34" charset="0"/>
                <a:cs typeface="B Zar" panose="00000400000000000000" pitchFamily="2" charset="-78"/>
              </a:rPr>
              <a:t>نو به نو شدن و لحظه به لحظه موجودات و آثار </a:t>
            </a:r>
          </a:p>
          <a:p>
            <a:pPr algn="ctr" eaLnBrk="0" hangingPunct="0"/>
            <a:endParaRPr lang="en-US" altLang="en-US" dirty="0">
              <a:solidFill>
                <a:schemeClr val="bg1"/>
              </a:solidFill>
              <a:latin typeface="Verdana" panose="020B0604030504040204" pitchFamily="34" charset="0"/>
            </a:endParaRPr>
          </a:p>
        </p:txBody>
      </p:sp>
      <p:sp>
        <p:nvSpPr>
          <p:cNvPr id="2" name="Slide Number Placeholder 1"/>
          <p:cNvSpPr>
            <a:spLocks noGrp="1"/>
          </p:cNvSpPr>
          <p:nvPr>
            <p:ph type="sldNum" sz="quarter" idx="12"/>
          </p:nvPr>
        </p:nvSpPr>
        <p:spPr/>
        <p:txBody>
          <a:bodyPr/>
          <a:lstStyle/>
          <a:p>
            <a:fld id="{8C13B613-D316-4C2A-9E16-07B60C74013D}" type="slidenum">
              <a:rPr lang="en-US" altLang="en-US" smtClean="0"/>
              <a:pPr/>
              <a:t>8</a:t>
            </a:fld>
            <a:endParaRPr lang="en-US"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1-7. تقویت قلب</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برای اینکه انسان بتواند از قلب خود مراقبت کند لازم است ضمن شناخت آیات الهی و توجه به آنها و یاد آخرت و با محوریت قرار دادن این دو، به مؤلفه‌های تحول علم در قلب توجه </a:t>
            </a:r>
            <a:r>
              <a:rPr lang="ar-SA" sz="2400" dirty="0" smtClean="0">
                <a:cs typeface="B Zar" panose="00000400000000000000" pitchFamily="2" charset="-78"/>
              </a:rPr>
              <a:t>کند</a:t>
            </a:r>
            <a:r>
              <a:rPr lang="fa-IR" sz="2400" dirty="0" smtClean="0">
                <a:cs typeface="B Zar" panose="00000400000000000000" pitchFamily="2" charset="-78"/>
              </a:rPr>
              <a:t>.</a:t>
            </a: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80</a:t>
            </a:fld>
            <a:endParaRPr lang="en-US" altLang="en-US" dirty="0"/>
          </a:p>
        </p:txBody>
      </p:sp>
      <p:pic>
        <p:nvPicPr>
          <p:cNvPr id="6" name="Picture 5"/>
          <p:cNvPicPr>
            <a:picLocks noChangeAspect="1"/>
          </p:cNvPicPr>
          <p:nvPr/>
        </p:nvPicPr>
        <p:blipFill>
          <a:blip r:embed="rId2"/>
          <a:stretch>
            <a:fillRect/>
          </a:stretch>
        </p:blipFill>
        <p:spPr>
          <a:xfrm>
            <a:off x="946245" y="3108278"/>
            <a:ext cx="6724072" cy="3200400"/>
          </a:xfrm>
          <a:prstGeom prst="rect">
            <a:avLst/>
          </a:prstGeom>
        </p:spPr>
      </p:pic>
    </p:spTree>
    <p:extLst>
      <p:ext uri="{BB962C8B-B14F-4D97-AF65-F5344CB8AC3E}">
        <p14:creationId xmlns:p14="http://schemas.microsoft.com/office/powerpoint/2010/main" val="36582339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نکاتی جهت تقویت قلب</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Zar" panose="00000400000000000000" pitchFamily="2" charset="-78"/>
              </a:rPr>
              <a:t>برخی از مواردی که می‌توان با استمداد از آیات در خصوص تقویت قلب مورد  توجه قرار داد به شرح زیر است:</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فرد به خداوند و آنچه از جانب اوست اعتماد کند. </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به آنچه از ناحیه اوست احترام گذاشته آن را بزرگ شمارد.</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فرد با دقت و تأمل در زمین سیر کند  </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و به سخنان حق گوش سپارد.</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و از تاریخ و زندگی دیگران عبرت گیرد.</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فرد بداندبدون ذکر خداوند هیچ چیز آرامش‌بخش و اطمینان‌بخش نیست.</a:t>
            </a:r>
            <a:endParaRPr lang="en-US" sz="2400" dirty="0">
              <a:cs typeface="B Zar" panose="00000400000000000000" pitchFamily="2" charset="-78"/>
            </a:endParaRPr>
          </a:p>
          <a:p>
            <a:pPr marL="457200" lvl="0" indent="-457200" algn="r" rtl="1">
              <a:buFont typeface="+mj-lt"/>
              <a:buAutoNum type="arabicParenR"/>
            </a:pPr>
            <a:r>
              <a:rPr lang="fa-IR" sz="2400" dirty="0">
                <a:cs typeface="B Zar" panose="00000400000000000000" pitchFamily="2" charset="-78"/>
              </a:rPr>
              <a:t>فرد آخرت‌گرایی و ذکر خدا را در رأس امور خود قرار دهد.</a:t>
            </a:r>
            <a:endParaRPr lang="en-US" sz="2400" dirty="0">
              <a:cs typeface="B Zar" panose="00000400000000000000" pitchFamily="2" charset="-78"/>
            </a:endParaRPr>
          </a:p>
          <a:p>
            <a:pPr algn="r"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81</a:t>
            </a:fld>
            <a:endParaRPr lang="en-US" altLang="en-US" dirty="0"/>
          </a:p>
        </p:txBody>
      </p:sp>
    </p:spTree>
    <p:extLst>
      <p:ext uri="{BB962C8B-B14F-4D97-AF65-F5344CB8AC3E}">
        <p14:creationId xmlns:p14="http://schemas.microsoft.com/office/powerpoint/2010/main" val="13034575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قلب سلیم</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82</a:t>
            </a:fld>
            <a:endParaRPr lang="en-US" altLang="en-US" dirty="0"/>
          </a:p>
        </p:txBody>
      </p:sp>
      <p:pic>
        <p:nvPicPr>
          <p:cNvPr id="5" name="Picture 4"/>
          <p:cNvPicPr>
            <a:picLocks noChangeAspect="1"/>
          </p:cNvPicPr>
          <p:nvPr/>
        </p:nvPicPr>
        <p:blipFill>
          <a:blip r:embed="rId2"/>
          <a:stretch>
            <a:fillRect/>
          </a:stretch>
        </p:blipFill>
        <p:spPr>
          <a:xfrm>
            <a:off x="1600200" y="1493268"/>
            <a:ext cx="6324600" cy="4907532"/>
          </a:xfrm>
          <a:prstGeom prst="rect">
            <a:avLst/>
          </a:prstGeom>
        </p:spPr>
      </p:pic>
    </p:spTree>
    <p:extLst>
      <p:ext uri="{BB962C8B-B14F-4D97-AF65-F5344CB8AC3E}">
        <p14:creationId xmlns:p14="http://schemas.microsoft.com/office/powerpoint/2010/main" val="9372281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2-7. جلوگیری </a:t>
            </a:r>
            <a:r>
              <a:rPr lang="fa-IR" sz="3200" dirty="0">
                <a:cs typeface="B Zar" panose="00000400000000000000" pitchFamily="2" charset="-78"/>
              </a:rPr>
              <a:t>از بیماری قلب</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خداوند اختلال در قلب را معادل فقدان رجوع به علم فطری و یقینی می‌داند. </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83</a:t>
            </a:fld>
            <a:endParaRPr lang="en-US" altLang="en-US" dirty="0"/>
          </a:p>
        </p:txBody>
      </p:sp>
      <p:pic>
        <p:nvPicPr>
          <p:cNvPr id="6" name="Picture 5"/>
          <p:cNvPicPr>
            <a:picLocks noChangeAspect="1"/>
          </p:cNvPicPr>
          <p:nvPr/>
        </p:nvPicPr>
        <p:blipFill>
          <a:blip r:embed="rId2"/>
          <a:stretch>
            <a:fillRect/>
          </a:stretch>
        </p:blipFill>
        <p:spPr>
          <a:xfrm>
            <a:off x="1219200" y="2514871"/>
            <a:ext cx="6781800" cy="3847829"/>
          </a:xfrm>
          <a:prstGeom prst="rect">
            <a:avLst/>
          </a:prstGeom>
        </p:spPr>
      </p:pic>
    </p:spTree>
    <p:extLst>
      <p:ext uri="{BB962C8B-B14F-4D97-AF65-F5344CB8AC3E}">
        <p14:creationId xmlns:p14="http://schemas.microsoft.com/office/powerpoint/2010/main" val="26272713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برخی از اختلال های قلب</a:t>
            </a:r>
            <a:endParaRPr lang="en-US" sz="32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84</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787271" y="1771650"/>
            <a:ext cx="5645658" cy="4552950"/>
          </a:xfrm>
          <a:prstGeom prst="rect">
            <a:avLst/>
          </a:prstGeom>
        </p:spPr>
      </p:pic>
    </p:spTree>
    <p:extLst>
      <p:ext uri="{BB962C8B-B14F-4D97-AF65-F5344CB8AC3E}">
        <p14:creationId xmlns:p14="http://schemas.microsoft.com/office/powerpoint/2010/main" val="17368977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b="0" dirty="0">
                <a:cs typeface="B Zar" panose="00000400000000000000" pitchFamily="2" charset="-78"/>
              </a:rPr>
              <a:t>8</a:t>
            </a:r>
            <a:r>
              <a:rPr lang="fa-IR" sz="3200" b="0" dirty="0" smtClean="0">
                <a:cs typeface="B Zar" panose="00000400000000000000" pitchFamily="2" charset="-78"/>
              </a:rPr>
              <a:t>. </a:t>
            </a:r>
            <a:r>
              <a:rPr lang="fa-IR" sz="3200" dirty="0" smtClean="0">
                <a:cs typeface="B Zar" panose="00000400000000000000" pitchFamily="2" charset="-78"/>
              </a:rPr>
              <a:t>صدر</a:t>
            </a:r>
            <a:r>
              <a:rPr lang="fa-IR" sz="3200" dirty="0">
                <a:cs typeface="B Zar" panose="00000400000000000000" pitchFamily="2" charset="-78"/>
              </a:rPr>
              <a:t>، شکل‌دهنده علم فعل</a:t>
            </a:r>
            <a:r>
              <a:rPr lang="fa-IR" sz="3200" b="0" dirty="0">
                <a:cs typeface="B Zar" panose="00000400000000000000" pitchFamily="2" charset="-78"/>
              </a:rPr>
              <a:t>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fa-IR" sz="2400" dirty="0">
                <a:cs typeface="B Zar" panose="00000400000000000000" pitchFamily="2" charset="-78"/>
              </a:rPr>
              <a:t>صدر محلی برای صادر کردن انواع فعل است به همین جهت افعالی که از قلب نشأت گرفته‌اند به وسیله صدر تشخص یافته و امکان بروز می‌یابند. </a:t>
            </a:r>
            <a:endParaRPr lang="fa-IR" sz="2400" dirty="0" smtClean="0">
              <a:cs typeface="B Zar" panose="00000400000000000000" pitchFamily="2" charset="-78"/>
            </a:endParaRPr>
          </a:p>
          <a:p>
            <a:pPr algn="just" rtl="1"/>
            <a:r>
              <a:rPr lang="fa-IR" sz="2400" dirty="0" smtClean="0">
                <a:cs typeface="B Zar" panose="00000400000000000000" pitchFamily="2" charset="-78"/>
              </a:rPr>
              <a:t>صدر </a:t>
            </a:r>
            <a:r>
              <a:rPr lang="fa-IR" sz="2400" dirty="0">
                <a:cs typeface="B Zar" panose="00000400000000000000" pitchFamily="2" charset="-78"/>
              </a:rPr>
              <a:t>مهم‌ترین بخش در شکل‌گیری فعل است و در این محل وسوسه‌های شیطان بسیار کارآمد و موجب تغییر وضعیت فعل از مطلوب به نامطلوب می‌شود.</a:t>
            </a:r>
            <a:endParaRPr lang="en-US" sz="2400" dirty="0">
              <a:cs typeface="B Zar" panose="00000400000000000000" pitchFamily="2" charset="-78"/>
            </a:endParaRPr>
          </a:p>
          <a:p>
            <a:pPr algn="just" rtl="1"/>
            <a:r>
              <a:rPr lang="fa-IR" sz="2400" dirty="0">
                <a:cs typeface="B Zar" panose="00000400000000000000" pitchFamily="2" charset="-78"/>
              </a:rPr>
              <a:t>طبیعی است که بین صدر و قلب رابطه‌ای تنگاتنگ وجود دارد و در داد و ستدی که این دو با هم دارند همه افعال انسان لباس ظهور به خود می‌پوشند و از نامعلوم و نامشخص بودن به تشخص راه پیدا می‌کنند.</a:t>
            </a:r>
            <a:endParaRPr lang="en-US" sz="2400" dirty="0">
              <a:cs typeface="B Zar" panose="00000400000000000000" pitchFamily="2" charset="-78"/>
            </a:endParaRPr>
          </a:p>
          <a:p>
            <a:pPr algn="just"/>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85</a:t>
            </a:fld>
            <a:endParaRPr lang="en-US" altLang="en-US" dirty="0"/>
          </a:p>
        </p:txBody>
      </p:sp>
    </p:spTree>
    <p:extLst>
      <p:ext uri="{BB962C8B-B14F-4D97-AF65-F5344CB8AC3E}">
        <p14:creationId xmlns:p14="http://schemas.microsoft.com/office/powerpoint/2010/main" val="19027337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برخی از ویژگی‌های صدر در شکل‌دهی فعل </a:t>
            </a:r>
            <a:endParaRPr lang="en-US" sz="3200" dirty="0">
              <a:cs typeface="B Zar" panose="00000400000000000000" pitchFamily="2" charset="-78"/>
            </a:endParaRPr>
          </a:p>
        </p:txBody>
      </p:sp>
      <p:sp>
        <p:nvSpPr>
          <p:cNvPr id="3" name="Content Placeholder 2"/>
          <p:cNvSpPr>
            <a:spLocks noGrp="1"/>
          </p:cNvSpPr>
          <p:nvPr>
            <p:ph idx="1"/>
          </p:nvPr>
        </p:nvSpPr>
        <p:spPr>
          <a:xfrm>
            <a:off x="419100" y="1752600"/>
            <a:ext cx="8382000" cy="4495800"/>
          </a:xfrm>
        </p:spPr>
        <p:txBody>
          <a:bodyPr/>
          <a:lstStyle/>
          <a:p>
            <a:pPr marL="514350" lvl="0" indent="-514350" algn="just" rtl="1">
              <a:buFont typeface="+mj-lt"/>
              <a:buAutoNum type="arabicParenR"/>
            </a:pPr>
            <a:r>
              <a:rPr lang="fa-IR" sz="2400" dirty="0">
                <a:cs typeface="B Zar" panose="00000400000000000000" pitchFamily="2" charset="-78"/>
              </a:rPr>
              <a:t>صدر محل مخفی کردن یا آشکار کردن افعال و شکل‌دهنده آنهاست.    </a:t>
            </a:r>
            <a:endParaRPr lang="en-US" sz="2400" dirty="0">
              <a:cs typeface="B Zar" panose="00000400000000000000" pitchFamily="2" charset="-78"/>
            </a:endParaRPr>
          </a:p>
          <a:p>
            <a:pPr marL="514350" lvl="0" indent="-514350" algn="just" rtl="1">
              <a:buFont typeface="+mj-lt"/>
              <a:buAutoNum type="arabicParenR"/>
            </a:pPr>
            <a:r>
              <a:rPr lang="ar-SA" sz="2400" dirty="0">
                <a:cs typeface="B Zar" panose="00000400000000000000" pitchFamily="2" charset="-78"/>
              </a:rPr>
              <a:t>صدر محلی برای مقاصد و آرمان‌ها و برنامه‌هاست.  </a:t>
            </a:r>
            <a:endParaRPr lang="en-US" sz="2400" dirty="0">
              <a:cs typeface="B Zar" panose="00000400000000000000" pitchFamily="2" charset="-78"/>
            </a:endParaRPr>
          </a:p>
          <a:p>
            <a:pPr marL="514350" lvl="0" indent="-514350" algn="just" rtl="1">
              <a:buFont typeface="+mj-lt"/>
              <a:buAutoNum type="arabicParenR"/>
            </a:pPr>
            <a:r>
              <a:rPr lang="ar-SA" sz="2400" dirty="0">
                <a:cs typeface="B Zar" panose="00000400000000000000" pitchFamily="2" charset="-78"/>
              </a:rPr>
              <a:t>صدر تحت تأثیر شرایط دارای وضعیت متغیر است و می‌تواند بروزهای متفاوتی از او صادر شود.</a:t>
            </a:r>
            <a:endParaRPr lang="en-US" sz="2400" dirty="0">
              <a:cs typeface="B Zar" panose="00000400000000000000" pitchFamily="2" charset="-78"/>
            </a:endParaRPr>
          </a:p>
          <a:p>
            <a:pPr marL="514350" lvl="0" indent="-514350" algn="just" rtl="1">
              <a:buFont typeface="+mj-lt"/>
              <a:buAutoNum type="arabicParenR"/>
            </a:pPr>
            <a:r>
              <a:rPr lang="fa-IR" sz="2400" dirty="0">
                <a:cs typeface="B Zar" panose="00000400000000000000" pitchFamily="2" charset="-78"/>
              </a:rPr>
              <a:t>اطاعت و تسلیم در صدر پدیدار می‌شود و استقامت در این امر نیز مربوط به صدر و تعامل صدر با قلب است.</a:t>
            </a:r>
            <a:endParaRPr lang="en-US" sz="2400" dirty="0">
              <a:cs typeface="B Zar" panose="00000400000000000000" pitchFamily="2" charset="-78"/>
            </a:endParaRPr>
          </a:p>
          <a:p>
            <a:pPr marL="514350" lvl="0" indent="-514350" algn="just" rtl="1">
              <a:buFont typeface="+mj-lt"/>
              <a:buAutoNum type="arabicParenR"/>
            </a:pPr>
            <a:r>
              <a:rPr lang="fa-IR" sz="2400" dirty="0">
                <a:cs typeface="B Zar" panose="00000400000000000000" pitchFamily="2" charset="-78"/>
              </a:rPr>
              <a:t>شرح صدر تنها در صورت ایمان به خدا به وجود می‌آید و در اثر آن فرد برای انجام امور الهی هر چند به ظاهر سخت هم باشد تسلیم است و با سهولت آنها را انجام می‌دهد. ضیق صدر نیز در اثر فقدان ایمان به خدا عارض می‌شود و منجر می‌شود در امور الهی هر چند سهل به سختی فراوان بیفتد و به واسطه همین حالت خود را از بسیاری از مواهب الهی محروم نماید و از خردورزی دور سازد.</a:t>
            </a:r>
            <a:endParaRPr lang="en-US" sz="2400" dirty="0">
              <a:cs typeface="B Zar" panose="00000400000000000000" pitchFamily="2" charset="-78"/>
            </a:endParaRPr>
          </a:p>
          <a:p>
            <a:pPr marL="514350" indent="-514350" algn="just">
              <a:buFont typeface="+mj-lt"/>
              <a:buAutoNum type="arabicParenR"/>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86</a:t>
            </a:fld>
            <a:endParaRPr lang="en-US" altLang="en-US" dirty="0"/>
          </a:p>
        </p:txBody>
      </p:sp>
    </p:spTree>
    <p:extLst>
      <p:ext uri="{BB962C8B-B14F-4D97-AF65-F5344CB8AC3E}">
        <p14:creationId xmlns:p14="http://schemas.microsoft.com/office/powerpoint/2010/main" val="23923385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ویژگی‌های شرح صدر</a:t>
            </a:r>
            <a:endParaRPr lang="en-US" sz="3200" dirty="0"/>
          </a:p>
        </p:txBody>
      </p:sp>
      <p:sp>
        <p:nvSpPr>
          <p:cNvPr id="3" name="Content Placeholder 2"/>
          <p:cNvSpPr>
            <a:spLocks noGrp="1"/>
          </p:cNvSpPr>
          <p:nvPr>
            <p:ph idx="1"/>
          </p:nvPr>
        </p:nvSpPr>
        <p:spPr/>
        <p:txBody>
          <a:bodyPr/>
          <a:lstStyle/>
          <a:p>
            <a:pPr marL="457200" indent="-457200" algn="just" rtl="1">
              <a:buFont typeface="+mj-lt"/>
              <a:buAutoNum type="arabicParenR"/>
            </a:pPr>
            <a:r>
              <a:rPr lang="fa-IR" sz="2400" dirty="0" smtClean="0">
                <a:cs typeface="B Zar" panose="00000400000000000000" pitchFamily="2" charset="-78"/>
              </a:rPr>
              <a:t>بالا </a:t>
            </a:r>
            <a:r>
              <a:rPr lang="fa-IR" sz="2400" dirty="0">
                <a:cs typeface="B Zar" panose="00000400000000000000" pitchFamily="2" charset="-78"/>
              </a:rPr>
              <a:t>رفتن توان انجام انواع کارها و کارآمدی در راه حق </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خستگی ناپذیری در راه انجام مأموریت‌ها </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قدرت جذب دیگران در راه انجام امور خیر </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بالا رفتن امنیت اجتماعی فرد در مشارکت‌های اجتماعی </a:t>
            </a:r>
            <a:endParaRPr lang="en-US" sz="2400" dirty="0">
              <a:cs typeface="B Zar" panose="00000400000000000000" pitchFamily="2" charset="-78"/>
            </a:endParaRPr>
          </a:p>
          <a:p>
            <a:pPr marL="457200" indent="-457200" algn="just">
              <a:buFont typeface="+mj-lt"/>
              <a:buAutoNum type="arabicParenR"/>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87</a:t>
            </a:fld>
            <a:endParaRPr lang="en-US" altLang="en-US" dirty="0"/>
          </a:p>
        </p:txBody>
      </p:sp>
    </p:spTree>
    <p:extLst>
      <p:ext uri="{BB962C8B-B14F-4D97-AF65-F5344CB8AC3E}">
        <p14:creationId xmlns:p14="http://schemas.microsoft.com/office/powerpoint/2010/main" val="18081501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از ضررهای ضیق صدر</a:t>
            </a:r>
            <a:endParaRPr lang="en-US" sz="3200" dirty="0"/>
          </a:p>
        </p:txBody>
      </p:sp>
      <p:sp>
        <p:nvSpPr>
          <p:cNvPr id="3" name="Content Placeholder 2"/>
          <p:cNvSpPr>
            <a:spLocks noGrp="1"/>
          </p:cNvSpPr>
          <p:nvPr>
            <p:ph idx="1"/>
          </p:nvPr>
        </p:nvSpPr>
        <p:spPr/>
        <p:txBody>
          <a:bodyPr/>
          <a:lstStyle/>
          <a:p>
            <a:pPr marL="457200" lvl="0" indent="-457200" algn="just" rtl="1">
              <a:buFont typeface="+mj-lt"/>
              <a:buAutoNum type="arabicParenR"/>
            </a:pPr>
            <a:r>
              <a:rPr lang="fa-IR" sz="2400" dirty="0" smtClean="0">
                <a:cs typeface="B Zar" panose="00000400000000000000" pitchFamily="2" charset="-78"/>
              </a:rPr>
              <a:t>افت </a:t>
            </a:r>
            <a:r>
              <a:rPr lang="fa-IR" sz="2400" dirty="0">
                <a:cs typeface="B Zar" panose="00000400000000000000" pitchFamily="2" charset="-78"/>
              </a:rPr>
              <a:t>عملکرد در امور و کاهش محسوس کارآمدی در زندگی</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عدم استقامت در راه‌های درست</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دفع بیش از اندازه و جذب بی‌مورد دیگران در مسیر زندگی </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کم‌حوصلگی،‌تنبلی، کسالت، افسردگی، غم‌ فراوان،‌ ناامیدی</a:t>
            </a:r>
            <a:endParaRPr lang="en-US" sz="2400" dirty="0">
              <a:cs typeface="B Zar" panose="00000400000000000000" pitchFamily="2" charset="-78"/>
            </a:endParaRPr>
          </a:p>
          <a:p>
            <a:pPr marL="457200" lvl="0" indent="-457200" algn="just" rtl="1">
              <a:buFont typeface="+mj-lt"/>
              <a:buAutoNum type="arabicParenR"/>
            </a:pPr>
            <a:r>
              <a:rPr lang="fa-IR" sz="2400" dirty="0">
                <a:cs typeface="B Zar" panose="00000400000000000000" pitchFamily="2" charset="-78"/>
              </a:rPr>
              <a:t>اضطراب و دلهره داشتن در </a:t>
            </a:r>
            <a:r>
              <a:rPr lang="fa-IR" sz="2400" dirty="0" smtClean="0">
                <a:cs typeface="B Zar" panose="00000400000000000000" pitchFamily="2" charset="-78"/>
              </a:rPr>
              <a:t>کارها</a:t>
            </a:r>
          </a:p>
          <a:p>
            <a:pPr marL="457200" indent="-457200" algn="just" rtl="1">
              <a:buFont typeface="+mj-lt"/>
              <a:buAutoNum type="arabicParenR"/>
            </a:pPr>
            <a:r>
              <a:rPr lang="fa-IR" sz="2400" dirty="0">
                <a:cs typeface="B Zar" panose="00000400000000000000" pitchFamily="2" charset="-78"/>
              </a:rPr>
              <a:t>صدر محل تعامل فرد با مردم و محلی برای بازخورد و انعکاس رفتارهای آنهاست به همین دلیل اگر انعکاس دیگران در قبال بروزهای فرد نامناسب باشد در آن دلتنگی و حَرَج ایجاد می‌شود و می‌تواند افعال از آن تأثیر پذیرد. افعالی که از سر دلتنگی صادر می‌شود در شکل و بروز متفاوت‌اند. </a:t>
            </a:r>
            <a:endParaRPr lang="en-US" sz="2400" dirty="0">
              <a:cs typeface="B Zar" panose="00000400000000000000" pitchFamily="2" charset="-78"/>
            </a:endParaRPr>
          </a:p>
          <a:p>
            <a:pPr marL="457200" lvl="0" indent="-457200" algn="just" rtl="1">
              <a:buFont typeface="+mj-lt"/>
              <a:buAutoNum type="arabicParenR"/>
            </a:pPr>
            <a:endParaRPr lang="en-US" sz="2400" dirty="0">
              <a:cs typeface="B Zar" panose="00000400000000000000" pitchFamily="2" charset="-78"/>
            </a:endParaRPr>
          </a:p>
          <a:p>
            <a:pPr marL="457200" indent="-457200" algn="just">
              <a:buFont typeface="+mj-lt"/>
              <a:buAutoNum type="arabicParenR"/>
            </a:pPr>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88</a:t>
            </a:fld>
            <a:endParaRPr lang="en-US" altLang="en-US" dirty="0"/>
          </a:p>
        </p:txBody>
      </p:sp>
    </p:spTree>
    <p:extLst>
      <p:ext uri="{BB962C8B-B14F-4D97-AF65-F5344CB8AC3E}">
        <p14:creationId xmlns:p14="http://schemas.microsoft.com/office/powerpoint/2010/main" val="28658001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از ضررهای ضیق صدر</a:t>
            </a:r>
            <a:endParaRPr lang="en-US" sz="3200" dirty="0"/>
          </a:p>
        </p:txBody>
      </p:sp>
      <p:sp>
        <p:nvSpPr>
          <p:cNvPr id="3" name="Content Placeholder 2"/>
          <p:cNvSpPr>
            <a:spLocks noGrp="1"/>
          </p:cNvSpPr>
          <p:nvPr>
            <p:ph idx="1"/>
          </p:nvPr>
        </p:nvSpPr>
        <p:spPr/>
        <p:txBody>
          <a:bodyPr/>
          <a:lstStyle/>
          <a:p>
            <a:pPr marL="457200" lvl="0" indent="-457200" algn="just" rtl="1">
              <a:buFont typeface="+mj-lt"/>
              <a:buAutoNum type="arabicParenR"/>
            </a:pPr>
            <a:r>
              <a:rPr lang="fa-IR" sz="2000" dirty="0">
                <a:cs typeface="B Zar" panose="00000400000000000000" pitchFamily="2" charset="-78"/>
              </a:rPr>
              <a:t>انسان در تعاملات خود با دیگران از آنها تأثیر می‌گیرد و بر آنها تأثیر می‌گذارد،‌ به تدریج راجع به اعمال و افعال آنها نظر و رأی‌هایی مثبت و منفی، سوگیرانه یا بی‌طرفانه پیدا می‌کند که در برخوردهایش با آنها، این رأی و نظرها را لحاظ می‌کند. اِعمال این رأی و نظرها که نوعا با محدودیت‌هایی همراه است در صدر اتفاق می‌افتد و اگر با تقوای الهی همراه نباشد به فرد و البته جامعه لطمه وارد می‌کند.</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مشاهدات انسان از اطراف و رخدادهای پیرامونی که به صورت‌های مختلف (حتی به شکل خواب) به طور طبیعی در نوع تصمیم‌گیری‌هایش تأثیر می‌گذارد. این یکی از ویژگی صدر است که شکل افعال را می‌‌تواند تعیین کند و یا تغییر دهد.  </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صدر محل  دلگرمی و پشت‌گرمی نسبت به افعال است به همین دلیل هم‌افزایی‌هایی گروهی بر آن اثر می‌گذارد. بر اساس چنین هم‌افزایی به صورت جمع نیز به کار می‌رود. </a:t>
            </a:r>
            <a:endParaRPr lang="en-US" sz="2000" dirty="0">
              <a:cs typeface="B Zar" panose="00000400000000000000" pitchFamily="2" charset="-78"/>
            </a:endParaRPr>
          </a:p>
          <a:p>
            <a:pPr marL="457200" lvl="0" indent="-457200" algn="just" rtl="1">
              <a:buFont typeface="+mj-lt"/>
              <a:buAutoNum type="arabicParenR"/>
            </a:pPr>
            <a:r>
              <a:rPr lang="fa-IR" sz="2000" dirty="0">
                <a:cs typeface="B Zar" panose="00000400000000000000" pitchFamily="2" charset="-78"/>
              </a:rPr>
              <a:t>انسان‌ها به دلیل تعاملات و ارتباطاتشان به دیگران و محیط و رخدادها و پدیده‌ها در معرض آسیب هستند زیرا الزاما این ارتباطات به نفع آنها تمام نمی‌شود بر این اساس ممکن است صدر در تبادل با دیگران و نیز در تعامل با قلب دچار بیماری شود. کینه‌های بی‌جا، محبت‌های ناحق، اصرار به انجام کارهایی که نباید صورت گیرد و... از بیماری‌های صدر است که به طور طبیعی افعال را دچار آسیب‌های جدی می‌کند. درمان صدر با قرآن که کلام الهی است امکان‌پذیر است.</a:t>
            </a:r>
            <a:endParaRPr lang="en-US" sz="2000" dirty="0">
              <a:cs typeface="B Zar" panose="00000400000000000000" pitchFamily="2" charset="-78"/>
            </a:endParaRPr>
          </a:p>
          <a:p>
            <a:pPr marL="457200" indent="-457200" algn="just">
              <a:buFont typeface="+mj-lt"/>
              <a:buAutoNum type="arabicParenR"/>
            </a:pPr>
            <a:endParaRPr lang="en-US" sz="20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89</a:t>
            </a:fld>
            <a:endParaRPr lang="en-US" altLang="en-US" dirty="0"/>
          </a:p>
        </p:txBody>
      </p:sp>
    </p:spTree>
    <p:extLst>
      <p:ext uri="{BB962C8B-B14F-4D97-AF65-F5344CB8AC3E}">
        <p14:creationId xmlns:p14="http://schemas.microsoft.com/office/powerpoint/2010/main" val="428719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761754"/>
            <a:ext cx="7391400" cy="563563"/>
          </a:xfrm>
        </p:spPr>
        <p:txBody>
          <a:bodyPr/>
          <a:lstStyle/>
          <a:p>
            <a:pPr eaLnBrk="0" hangingPunct="0"/>
            <a:r>
              <a:rPr lang="fa-IR" altLang="en-US" sz="3200" dirty="0" smtClean="0">
                <a:latin typeface="Verdana" panose="020B0604030504040204" pitchFamily="34" charset="0"/>
                <a:cs typeface="B Zar" panose="00000400000000000000" pitchFamily="2" charset="-78"/>
              </a:rPr>
              <a:t>بروز نمودی از فعل خدا با محدودیتهای مخلوق </a:t>
            </a:r>
            <a:endParaRPr lang="en-US" altLang="en-US" sz="3200" dirty="0">
              <a:latin typeface="Verdana" panose="020B0604030504040204" pitchFamily="34" charset="0"/>
              <a:cs typeface="B Zar" panose="00000400000000000000" pitchFamily="2" charset="-78"/>
            </a:endParaRPr>
          </a:p>
        </p:txBody>
      </p:sp>
      <p:sp>
        <p:nvSpPr>
          <p:cNvPr id="43011" name="AutoShape 3"/>
          <p:cNvSpPr>
            <a:spLocks noChangeArrowheads="1"/>
          </p:cNvSpPr>
          <p:nvPr/>
        </p:nvSpPr>
        <p:spPr bwMode="auto">
          <a:xfrm>
            <a:off x="55626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2" name="Text Box 4"/>
          <p:cNvSpPr txBox="1">
            <a:spLocks noChangeArrowheads="1"/>
          </p:cNvSpPr>
          <p:nvPr/>
        </p:nvSpPr>
        <p:spPr bwMode="auto">
          <a:xfrm>
            <a:off x="5715000" y="3471863"/>
            <a:ext cx="20574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altLang="en-US" sz="2000" b="1" dirty="0" smtClean="0">
                <a:solidFill>
                  <a:srgbClr val="000000"/>
                </a:solidFill>
                <a:cs typeface="B Zar" panose="00000400000000000000" pitchFamily="2" charset="-78"/>
              </a:rPr>
              <a:t>در مومن</a:t>
            </a:r>
          </a:p>
          <a:p>
            <a:pPr algn="ctr" eaLnBrk="0" hangingPunct="0"/>
            <a:r>
              <a:rPr lang="fa-IR" altLang="en-US" sz="2400" dirty="0" smtClean="0">
                <a:solidFill>
                  <a:srgbClr val="000000"/>
                </a:solidFill>
                <a:cs typeface="B Zar" panose="00000400000000000000" pitchFamily="2" charset="-78"/>
              </a:rPr>
              <a:t>مثل فعل خداوند حقایقی است که از قلب و صدر او صادر میشود </a:t>
            </a:r>
            <a:endParaRPr lang="en-US" altLang="en-US" sz="1600" dirty="0">
              <a:solidFill>
                <a:srgbClr val="000000"/>
              </a:solidFill>
              <a:cs typeface="B Zar" panose="00000400000000000000" pitchFamily="2" charset="-78"/>
            </a:endParaRPr>
          </a:p>
        </p:txBody>
      </p:sp>
      <p:sp>
        <p:nvSpPr>
          <p:cNvPr id="43013" name="AutoShape 5"/>
          <p:cNvSpPr>
            <a:spLocks noChangeArrowheads="1"/>
          </p:cNvSpPr>
          <p:nvPr/>
        </p:nvSpPr>
        <p:spPr bwMode="auto">
          <a:xfrm>
            <a:off x="1143000" y="32766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43014" name="Text Box 6"/>
          <p:cNvSpPr txBox="1">
            <a:spLocks noChangeArrowheads="1"/>
          </p:cNvSpPr>
          <p:nvPr/>
        </p:nvSpPr>
        <p:spPr bwMode="auto">
          <a:xfrm>
            <a:off x="1228458" y="3565894"/>
            <a:ext cx="203835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a-IR" altLang="en-US" sz="2000" b="1" dirty="0" smtClean="0">
                <a:solidFill>
                  <a:srgbClr val="000000"/>
                </a:solidFill>
                <a:cs typeface="B Zar" panose="00000400000000000000" pitchFamily="2" charset="-78"/>
              </a:rPr>
              <a:t>در کافر</a:t>
            </a:r>
          </a:p>
          <a:p>
            <a:pPr algn="ctr" eaLnBrk="0" hangingPunct="0"/>
            <a:r>
              <a:rPr lang="fa-IR" altLang="en-US" sz="2400" dirty="0" smtClean="0">
                <a:solidFill>
                  <a:srgbClr val="000000"/>
                </a:solidFill>
                <a:cs typeface="B Zar" panose="00000400000000000000" pitchFamily="2" charset="-78"/>
              </a:rPr>
              <a:t>قلبی بیمار و صدری تنگ مانع صدور افعال رحمانی </a:t>
            </a:r>
          </a:p>
          <a:p>
            <a:pPr eaLnBrk="0" hangingPunct="0"/>
            <a:r>
              <a:rPr lang="en-US" altLang="en-US" sz="1400" dirty="0" smtClean="0">
                <a:solidFill>
                  <a:srgbClr val="000000"/>
                </a:solidFill>
              </a:rPr>
              <a:t>.</a:t>
            </a:r>
            <a:endParaRPr lang="en-US" altLang="en-US" sz="1400" dirty="0">
              <a:solidFill>
                <a:srgbClr val="000000"/>
              </a:solidFill>
            </a:endParaRPr>
          </a:p>
        </p:txBody>
      </p:sp>
      <p:sp>
        <p:nvSpPr>
          <p:cNvPr id="43016" name="Freeform 8"/>
          <p:cNvSpPr>
            <a:spLocks/>
          </p:cNvSpPr>
          <p:nvPr/>
        </p:nvSpPr>
        <p:spPr bwMode="gray">
          <a:xfrm>
            <a:off x="3222625" y="31797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sp>
        <p:nvSpPr>
          <p:cNvPr id="43017" name="AutoShape 9"/>
          <p:cNvSpPr>
            <a:spLocks noChangeAspect="1" noChangeArrowheads="1" noTextEdit="1"/>
          </p:cNvSpPr>
          <p:nvPr/>
        </p:nvSpPr>
        <p:spPr bwMode="gray">
          <a:xfrm flipH="1">
            <a:off x="4944796" y="32019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3018" name="Freeform 10"/>
          <p:cNvSpPr>
            <a:spLocks/>
          </p:cNvSpPr>
          <p:nvPr/>
        </p:nvSpPr>
        <p:spPr bwMode="gray">
          <a:xfrm flipH="1">
            <a:off x="4875213" y="31797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dirty="0"/>
          </a:p>
        </p:txBody>
      </p:sp>
      <p:grpSp>
        <p:nvGrpSpPr>
          <p:cNvPr id="43019" name="Group 11"/>
          <p:cNvGrpSpPr>
            <a:grpSpLocks/>
          </p:cNvGrpSpPr>
          <p:nvPr/>
        </p:nvGrpSpPr>
        <p:grpSpPr bwMode="auto">
          <a:xfrm>
            <a:off x="3048000" y="1552575"/>
            <a:ext cx="2998788" cy="1601788"/>
            <a:chOff x="1997" y="1314"/>
            <a:chExt cx="1889" cy="1009"/>
          </a:xfrm>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grpSp>
      <p:sp>
        <p:nvSpPr>
          <p:cNvPr id="2" name="Rectangle 1"/>
          <p:cNvSpPr/>
          <p:nvPr/>
        </p:nvSpPr>
        <p:spPr>
          <a:xfrm>
            <a:off x="2243855" y="1748322"/>
            <a:ext cx="4572000" cy="954107"/>
          </a:xfrm>
          <a:prstGeom prst="rect">
            <a:avLst/>
          </a:prstGeom>
        </p:spPr>
        <p:txBody>
          <a:bodyPr>
            <a:spAutoFit/>
          </a:bodyPr>
          <a:lstStyle/>
          <a:p>
            <a:pPr algn="ctr" eaLnBrk="0" hangingPunct="0"/>
            <a:r>
              <a:rPr lang="fa-IR" altLang="en-US" sz="2800" dirty="0" smtClean="0">
                <a:latin typeface="Verdana" panose="020B0604030504040204" pitchFamily="34" charset="0"/>
                <a:cs typeface="B Zar" panose="00000400000000000000" pitchFamily="2" charset="-78"/>
              </a:rPr>
              <a:t>مثل خداوند </a:t>
            </a:r>
          </a:p>
          <a:p>
            <a:pPr algn="ctr" eaLnBrk="0" hangingPunct="0"/>
            <a:r>
              <a:rPr lang="fa-IR" altLang="en-US" sz="2800" dirty="0" smtClean="0">
                <a:latin typeface="Verdana" panose="020B0604030504040204" pitchFamily="34" charset="0"/>
                <a:cs typeface="B Zar" panose="00000400000000000000" pitchFamily="2" charset="-78"/>
              </a:rPr>
              <a:t>در فعل </a:t>
            </a:r>
            <a:endParaRPr lang="en-US" altLang="en-US" sz="2800" dirty="0">
              <a:latin typeface="Verdana" panose="020B060403050404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4E8E823F-AC02-4BD2-A285-A1D88A2A7020}" type="slidenum">
              <a:rPr lang="en-US" altLang="en-US" smtClean="0"/>
              <a:pPr/>
              <a:t>9</a:t>
            </a:fld>
            <a:endParaRPr lang="en-US" altLang="en-US" dirty="0"/>
          </a:p>
        </p:txBody>
      </p:sp>
    </p:spTree>
    <p:extLst>
      <p:ext uri="{BB962C8B-B14F-4D97-AF65-F5344CB8AC3E}">
        <p14:creationId xmlns:p14="http://schemas.microsoft.com/office/powerpoint/2010/main" val="20126416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برخی از ویژگی‌های صدر در شکل‌دهی فعل </a:t>
            </a:r>
            <a:endParaRPr lang="en-US" sz="3200" dirty="0">
              <a:cs typeface="B Zar" panose="00000400000000000000" pitchFamily="2" charset="-78"/>
            </a:endParaRPr>
          </a:p>
        </p:txBody>
      </p:sp>
      <p:sp>
        <p:nvSpPr>
          <p:cNvPr id="3" name="Content Placeholder 2"/>
          <p:cNvSpPr>
            <a:spLocks noGrp="1"/>
          </p:cNvSpPr>
          <p:nvPr>
            <p:ph idx="1"/>
          </p:nvPr>
        </p:nvSpPr>
        <p:spPr>
          <a:xfrm>
            <a:off x="266700" y="1828800"/>
            <a:ext cx="8686800" cy="4495800"/>
          </a:xfrm>
        </p:spPr>
        <p:txBody>
          <a:bodyPr/>
          <a:lstStyle/>
          <a:p>
            <a:pPr lvl="0" algn="just" rtl="1">
              <a:buFont typeface="+mj-lt"/>
              <a:buAutoNum type="arabicParenR"/>
            </a:pPr>
            <a:r>
              <a:rPr lang="fa-IR" sz="1800" dirty="0">
                <a:cs typeface="B Zar" panose="00000400000000000000" pitchFamily="2" charset="-78"/>
              </a:rPr>
              <a:t>انسان‌ها از ناحیه صدرهایشان امکان اتصال و هم‌گرایی دارند و به واسطه این هم‌گرایی توان‌های مثبت یا منفی خود را تقویت می‌کنند.</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صدر محلی برای بزرگ‌کردن یا کوچک‌کردن امور،‌سخت شمردن یا آسان دانستن کارها که متناسب با آن افعالی از فرد صادر می‌شود.</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قلب چشم بینای صدر است اگر به هر دلیلی دچار اختلال شود صدر را نیز به اختلال گرفتار می‌کند.</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حقایق هستی و قوانین زندگی به قدری می‌توانند کاربردی شوند که به صدر فرد انتقال یابند. </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صدر از یک طرف به قلب و از سمت دیگر به عمل اتصال دارد و هر یک نشانه‌ای برای دیگری است.</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بین شرح صدر و نورانیت قلب رابطه متقابل است. همانطور که بین قساوت قلب و ضیق صدر رابطه متقابل وجود دارد. </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صدر محل تکبر و تواضع است. </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صدر محل توجه به نیازهاست. افعال تحت  تأثیر نیازهایی که تشخیص داده می‌شود شکل گرفته می‌شوند.</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صدر محل ترس و امید است که در اثر فهم و فقه یا عدم آن پدیدار می‌شود و به افعال تشخص می‌دهد.</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صدر محل وسوسه شیاطین جنی و انسی است که موجب کندی و تأخیر در انجام کارهای خیر و سرعت‌بخشی در کارهای شر می‌شود. </a:t>
            </a:r>
            <a:endParaRPr lang="en-US" sz="1800" dirty="0">
              <a:cs typeface="B Zar" panose="00000400000000000000" pitchFamily="2" charset="-78"/>
            </a:endParaRPr>
          </a:p>
          <a:p>
            <a:pPr lvl="0" algn="just" rtl="1">
              <a:buFont typeface="+mj-lt"/>
              <a:buAutoNum type="arabicParenR"/>
            </a:pPr>
            <a:r>
              <a:rPr lang="fa-IR" sz="1800" dirty="0">
                <a:cs typeface="B Zar" panose="00000400000000000000" pitchFamily="2" charset="-78"/>
              </a:rPr>
              <a:t>صدر ذخیره‌ای از صفات و بروزهایی است که روز قیامت به صورت متمایز به حساب آنها پرداخته می‌شود.  </a:t>
            </a:r>
            <a:endParaRPr lang="en-US" sz="1800" dirty="0">
              <a:cs typeface="B Zar" panose="00000400000000000000" pitchFamily="2" charset="-78"/>
            </a:endParaRPr>
          </a:p>
          <a:p>
            <a:pPr algn="just">
              <a:buFont typeface="+mj-lt"/>
              <a:buAutoNum type="arabicParenR"/>
            </a:pPr>
            <a:endParaRPr lang="en-US" sz="18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90</a:t>
            </a:fld>
            <a:endParaRPr lang="en-US" altLang="en-US" dirty="0"/>
          </a:p>
        </p:txBody>
      </p:sp>
    </p:spTree>
    <p:extLst>
      <p:ext uri="{BB962C8B-B14F-4D97-AF65-F5344CB8AC3E}">
        <p14:creationId xmlns:p14="http://schemas.microsoft.com/office/powerpoint/2010/main" val="26884667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 مؤلفه‌های صدر شرح‌یافته </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91</a:t>
            </a:fld>
            <a:endParaRPr lang="en-US" altLang="en-US" dirty="0"/>
          </a:p>
        </p:txBody>
      </p:sp>
      <p:pic>
        <p:nvPicPr>
          <p:cNvPr id="6" name="Picture 5"/>
          <p:cNvPicPr>
            <a:picLocks noChangeAspect="1"/>
          </p:cNvPicPr>
          <p:nvPr/>
        </p:nvPicPr>
        <p:blipFill>
          <a:blip r:embed="rId2"/>
          <a:stretch>
            <a:fillRect/>
          </a:stretch>
        </p:blipFill>
        <p:spPr>
          <a:xfrm>
            <a:off x="1219200" y="1462016"/>
            <a:ext cx="6122715" cy="5235575"/>
          </a:xfrm>
          <a:prstGeom prst="rect">
            <a:avLst/>
          </a:prstGeom>
        </p:spPr>
      </p:pic>
    </p:spTree>
    <p:extLst>
      <p:ext uri="{BB962C8B-B14F-4D97-AF65-F5344CB8AC3E}">
        <p14:creationId xmlns:p14="http://schemas.microsoft.com/office/powerpoint/2010/main" val="25862159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cs typeface="B Zar" panose="00000400000000000000" pitchFamily="2" charset="-78"/>
              </a:rPr>
              <a:t>مؤلفه‌های صدر ضیق‌یافته </a:t>
            </a:r>
            <a:endParaRPr lang="en-US" sz="32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92</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871662" y="1529982"/>
            <a:ext cx="5400675" cy="5031155"/>
          </a:xfrm>
          <a:prstGeom prst="rect">
            <a:avLst/>
          </a:prstGeom>
        </p:spPr>
      </p:pic>
    </p:spTree>
    <p:extLst>
      <p:ext uri="{BB962C8B-B14F-4D97-AF65-F5344CB8AC3E}">
        <p14:creationId xmlns:p14="http://schemas.microsoft.com/office/powerpoint/2010/main" val="40412942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200" dirty="0" smtClean="0">
                <a:cs typeface="B Zar" panose="00000400000000000000" pitchFamily="2" charset="-78"/>
              </a:rPr>
              <a:t>9. برخی از افعال ناشی از قلب و صدر</a:t>
            </a:r>
            <a:endParaRPr lang="en-US" sz="32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93</a:t>
            </a:fld>
            <a:endParaRPr lang="en-US" alt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4548075"/>
              </p:ext>
            </p:extLst>
          </p:nvPr>
        </p:nvGraphicFramePr>
        <p:xfrm>
          <a:off x="1066800" y="2438400"/>
          <a:ext cx="6972935" cy="3014066"/>
        </p:xfrm>
        <a:graphic>
          <a:graphicData uri="http://schemas.openxmlformats.org/drawingml/2006/table">
            <a:tbl>
              <a:tblPr rtl="1" firstRow="1" firstCol="1" bandRow="1">
                <a:tableStyleId>{5C22544A-7EE6-4342-B048-85BDC9FD1C3A}</a:tableStyleId>
              </a:tblPr>
              <a:tblGrid>
                <a:gridCol w="1066839">
                  <a:extLst>
                    <a:ext uri="{9D8B030D-6E8A-4147-A177-3AD203B41FA5}">
                      <a16:colId xmlns="" xmlns:a16="http://schemas.microsoft.com/office/drawing/2014/main" val="20000"/>
                    </a:ext>
                  </a:extLst>
                </a:gridCol>
                <a:gridCol w="1194476">
                  <a:extLst>
                    <a:ext uri="{9D8B030D-6E8A-4147-A177-3AD203B41FA5}">
                      <a16:colId xmlns="" xmlns:a16="http://schemas.microsoft.com/office/drawing/2014/main" val="20001"/>
                    </a:ext>
                  </a:extLst>
                </a:gridCol>
                <a:gridCol w="4711620">
                  <a:extLst>
                    <a:ext uri="{9D8B030D-6E8A-4147-A177-3AD203B41FA5}">
                      <a16:colId xmlns="" xmlns:a16="http://schemas.microsoft.com/office/drawing/2014/main" val="20002"/>
                    </a:ext>
                  </a:extLst>
                </a:gridCol>
              </a:tblGrid>
              <a:tr h="828556">
                <a:tc>
                  <a:txBody>
                    <a:bodyPr/>
                    <a:lstStyle/>
                    <a:p>
                      <a:pPr marL="0" marR="0" algn="ctr" rtl="1">
                        <a:lnSpc>
                          <a:spcPct val="107000"/>
                        </a:lnSpc>
                        <a:spcBef>
                          <a:spcPts val="0"/>
                        </a:spcBef>
                        <a:spcAft>
                          <a:spcPts val="0"/>
                        </a:spcAft>
                      </a:pPr>
                      <a:r>
                        <a:rPr lang="fa-IR" sz="1800" dirty="0">
                          <a:effectLst/>
                          <a:cs typeface="B Zar" panose="00000400000000000000" pitchFamily="2" charset="-78"/>
                        </a:rPr>
                        <a:t>ویژگی قلب</a:t>
                      </a:r>
                      <a:endParaRPr lang="en-US" sz="12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800">
                          <a:effectLst/>
                          <a:cs typeface="B Zar" panose="00000400000000000000" pitchFamily="2" charset="-78"/>
                        </a:rPr>
                        <a:t>ویژگی صدر</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800">
                          <a:effectLst/>
                          <a:cs typeface="B Zar" panose="00000400000000000000" pitchFamily="2" charset="-78"/>
                        </a:rPr>
                        <a:t>صدور افعال</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399629">
                <a:tc>
                  <a:txBody>
                    <a:bodyPr/>
                    <a:lstStyle/>
                    <a:p>
                      <a:pPr marL="0" marR="0" algn="ctr" rtl="1">
                        <a:lnSpc>
                          <a:spcPct val="107000"/>
                        </a:lnSpc>
                        <a:spcBef>
                          <a:spcPts val="0"/>
                        </a:spcBef>
                        <a:spcAft>
                          <a:spcPts val="0"/>
                        </a:spcAft>
                      </a:pPr>
                      <a:r>
                        <a:rPr lang="fa-IR" sz="1800">
                          <a:effectLst/>
                          <a:cs typeface="B Zar" panose="00000400000000000000" pitchFamily="2" charset="-78"/>
                        </a:rPr>
                        <a:t>قلب منیب</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tc rowSpan="5">
                  <a:txBody>
                    <a:bodyPr/>
                    <a:lstStyle/>
                    <a:p>
                      <a:pPr marL="71755" marR="71755" algn="ctr" rtl="1">
                        <a:lnSpc>
                          <a:spcPct val="107000"/>
                        </a:lnSpc>
                        <a:spcBef>
                          <a:spcPts val="0"/>
                        </a:spcBef>
                        <a:spcAft>
                          <a:spcPts val="0"/>
                        </a:spcAft>
                      </a:pPr>
                      <a:r>
                        <a:rPr lang="fa-IR" sz="1800" dirty="0">
                          <a:effectLst/>
                          <a:cs typeface="B Zar" panose="00000400000000000000" pitchFamily="2" charset="-78"/>
                        </a:rPr>
                        <a:t>شرح صدر برای اسلام </a:t>
                      </a:r>
                      <a:endParaRPr lang="en-US" sz="12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vert="vert270" anchor="ctr"/>
                </a:tc>
                <a:tc>
                  <a:txBody>
                    <a:bodyPr/>
                    <a:lstStyle/>
                    <a:p>
                      <a:pPr marL="0" marR="0" algn="ctr" rtl="1">
                        <a:lnSpc>
                          <a:spcPct val="107000"/>
                        </a:lnSpc>
                        <a:spcBef>
                          <a:spcPts val="0"/>
                        </a:spcBef>
                        <a:spcAft>
                          <a:spcPts val="0"/>
                        </a:spcAft>
                      </a:pPr>
                      <a:r>
                        <a:rPr lang="fa-IR" sz="1800">
                          <a:effectLst/>
                          <a:cs typeface="B Zar" panose="00000400000000000000" pitchFamily="2" charset="-78"/>
                        </a:rPr>
                        <a:t>افعالی که بر اساس توجه مکرر به خداوند و آخرت صادر می‌شود.</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399629">
                <a:tc>
                  <a:txBody>
                    <a:bodyPr/>
                    <a:lstStyle/>
                    <a:p>
                      <a:pPr marL="0" marR="0" algn="ctr" rtl="1">
                        <a:lnSpc>
                          <a:spcPct val="107000"/>
                        </a:lnSpc>
                        <a:spcBef>
                          <a:spcPts val="0"/>
                        </a:spcBef>
                        <a:spcAft>
                          <a:spcPts val="0"/>
                        </a:spcAft>
                      </a:pPr>
                      <a:r>
                        <a:rPr lang="fa-IR" sz="1800">
                          <a:effectLst/>
                          <a:cs typeface="B Zar" panose="00000400000000000000" pitchFamily="2" charset="-78"/>
                        </a:rPr>
                        <a:t>خشوع قلب</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ctr" rtl="1">
                        <a:lnSpc>
                          <a:spcPct val="107000"/>
                        </a:lnSpc>
                        <a:spcBef>
                          <a:spcPts val="0"/>
                        </a:spcBef>
                        <a:spcAft>
                          <a:spcPts val="0"/>
                        </a:spcAft>
                      </a:pPr>
                      <a:r>
                        <a:rPr lang="fa-IR" sz="1800">
                          <a:effectLst/>
                          <a:cs typeface="B Zar" panose="00000400000000000000" pitchFamily="2" charset="-78"/>
                        </a:rPr>
                        <a:t>افعالی که پس از تأثیر از ذکر خداوند صادر شده است.</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399629">
                <a:tc>
                  <a:txBody>
                    <a:bodyPr/>
                    <a:lstStyle/>
                    <a:p>
                      <a:pPr marL="0" marR="0" algn="ctr" rtl="1">
                        <a:lnSpc>
                          <a:spcPct val="107000"/>
                        </a:lnSpc>
                        <a:spcBef>
                          <a:spcPts val="0"/>
                        </a:spcBef>
                        <a:spcAft>
                          <a:spcPts val="0"/>
                        </a:spcAft>
                      </a:pPr>
                      <a:r>
                        <a:rPr lang="fa-IR" sz="1800">
                          <a:effectLst/>
                          <a:cs typeface="B Zar" panose="00000400000000000000" pitchFamily="2" charset="-78"/>
                        </a:rPr>
                        <a:t>هدایت قلب</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ctr" rtl="1">
                        <a:lnSpc>
                          <a:spcPct val="107000"/>
                        </a:lnSpc>
                        <a:spcBef>
                          <a:spcPts val="0"/>
                        </a:spcBef>
                        <a:spcAft>
                          <a:spcPts val="0"/>
                        </a:spcAft>
                      </a:pPr>
                      <a:r>
                        <a:rPr lang="fa-IR" sz="1800">
                          <a:effectLst/>
                          <a:cs typeface="B Zar" panose="00000400000000000000" pitchFamily="2" charset="-78"/>
                        </a:rPr>
                        <a:t>افعالی که به الهام پروردگار صادر می‌شود.</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399629">
                <a:tc>
                  <a:txBody>
                    <a:bodyPr/>
                    <a:lstStyle/>
                    <a:p>
                      <a:pPr marL="0" marR="0" algn="ctr" rtl="1">
                        <a:lnSpc>
                          <a:spcPct val="107000"/>
                        </a:lnSpc>
                        <a:spcBef>
                          <a:spcPts val="0"/>
                        </a:spcBef>
                        <a:spcAft>
                          <a:spcPts val="0"/>
                        </a:spcAft>
                      </a:pPr>
                      <a:r>
                        <a:rPr lang="fa-IR" sz="1800">
                          <a:effectLst/>
                          <a:cs typeface="B Zar" panose="00000400000000000000" pitchFamily="2" charset="-78"/>
                        </a:rPr>
                        <a:t>تقوای قلب</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ctr" rtl="1">
                        <a:lnSpc>
                          <a:spcPct val="107000"/>
                        </a:lnSpc>
                        <a:spcBef>
                          <a:spcPts val="0"/>
                        </a:spcBef>
                        <a:spcAft>
                          <a:spcPts val="0"/>
                        </a:spcAft>
                      </a:pPr>
                      <a:r>
                        <a:rPr lang="fa-IR" sz="1800">
                          <a:effectLst/>
                          <a:cs typeface="B Zar" panose="00000400000000000000" pitchFamily="2" charset="-78"/>
                        </a:rPr>
                        <a:t>افعالی که به واسطه مراقبت و تقوای درونی صادر می‌شود.</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r h="399629">
                <a:tc>
                  <a:txBody>
                    <a:bodyPr/>
                    <a:lstStyle/>
                    <a:p>
                      <a:pPr marL="0" marR="0" algn="ctr" rtl="1">
                        <a:lnSpc>
                          <a:spcPct val="107000"/>
                        </a:lnSpc>
                        <a:spcBef>
                          <a:spcPts val="0"/>
                        </a:spcBef>
                        <a:spcAft>
                          <a:spcPts val="0"/>
                        </a:spcAft>
                      </a:pPr>
                      <a:r>
                        <a:rPr lang="fa-IR" sz="1800">
                          <a:effectLst/>
                          <a:cs typeface="B Zar" panose="00000400000000000000" pitchFamily="2" charset="-78"/>
                        </a:rPr>
                        <a:t>القای سمع</a:t>
                      </a:r>
                      <a:endParaRPr lang="en-US" sz="12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ctr" rtl="1">
                        <a:lnSpc>
                          <a:spcPct val="107000"/>
                        </a:lnSpc>
                        <a:spcBef>
                          <a:spcPts val="0"/>
                        </a:spcBef>
                        <a:spcAft>
                          <a:spcPts val="0"/>
                        </a:spcAft>
                      </a:pPr>
                      <a:r>
                        <a:rPr lang="fa-IR" sz="1800" dirty="0">
                          <a:effectLst/>
                          <a:cs typeface="B Zar" panose="00000400000000000000" pitchFamily="2" charset="-78"/>
                        </a:rPr>
                        <a:t>افعالی که به واسطه حرف‌شنوی از اهل حق صادر می‌شود.</a:t>
                      </a:r>
                      <a:endParaRPr lang="en-US" sz="12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5"/>
                  </a:ext>
                </a:extLst>
              </a:tr>
            </a:tbl>
          </a:graphicData>
        </a:graphic>
      </p:graphicFrame>
      <p:sp>
        <p:nvSpPr>
          <p:cNvPr id="9" name="Title 1"/>
          <p:cNvSpPr txBox="1">
            <a:spLocks/>
          </p:cNvSpPr>
          <p:nvPr/>
        </p:nvSpPr>
        <p:spPr bwMode="white">
          <a:xfrm>
            <a:off x="762000" y="16764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pPr algn="r" rtl="1"/>
            <a:r>
              <a:rPr lang="fa-IR" dirty="0" smtClean="0">
                <a:solidFill>
                  <a:schemeClr val="tx1"/>
                </a:solidFill>
                <a:cs typeface="B Zar" panose="00000400000000000000" pitchFamily="2" charset="-78"/>
              </a:rPr>
              <a:t>قلب سلیم : </a:t>
            </a:r>
            <a:endParaRPr lang="en-US" dirty="0">
              <a:solidFill>
                <a:schemeClr val="tx1"/>
              </a:solidFill>
              <a:cs typeface="B Zar" panose="00000400000000000000" pitchFamily="2" charset="-78"/>
            </a:endParaRPr>
          </a:p>
        </p:txBody>
      </p:sp>
    </p:spTree>
    <p:extLst>
      <p:ext uri="{BB962C8B-B14F-4D97-AF65-F5344CB8AC3E}">
        <p14:creationId xmlns:p14="http://schemas.microsoft.com/office/powerpoint/2010/main" val="13233149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9. برخی از افعال ناشی از قلب و صدر</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4470626"/>
              </p:ext>
            </p:extLst>
          </p:nvPr>
        </p:nvGraphicFramePr>
        <p:xfrm>
          <a:off x="457200" y="1912239"/>
          <a:ext cx="8077199" cy="4767072"/>
        </p:xfrm>
        <a:graphic>
          <a:graphicData uri="http://schemas.openxmlformats.org/drawingml/2006/table">
            <a:tbl>
              <a:tblPr rtl="1" firstRow="1" firstCol="1" bandRow="1">
                <a:tableStyleId>{5C22544A-7EE6-4342-B048-85BDC9FD1C3A}</a:tableStyleId>
              </a:tblPr>
              <a:tblGrid>
                <a:gridCol w="1213066">
                  <a:extLst>
                    <a:ext uri="{9D8B030D-6E8A-4147-A177-3AD203B41FA5}">
                      <a16:colId xmlns="" xmlns:a16="http://schemas.microsoft.com/office/drawing/2014/main" val="20000"/>
                    </a:ext>
                  </a:extLst>
                </a:gridCol>
                <a:gridCol w="1192712">
                  <a:extLst>
                    <a:ext uri="{9D8B030D-6E8A-4147-A177-3AD203B41FA5}">
                      <a16:colId xmlns="" xmlns:a16="http://schemas.microsoft.com/office/drawing/2014/main" val="20001"/>
                    </a:ext>
                  </a:extLst>
                </a:gridCol>
                <a:gridCol w="5671421">
                  <a:extLst>
                    <a:ext uri="{9D8B030D-6E8A-4147-A177-3AD203B41FA5}">
                      <a16:colId xmlns="" xmlns:a16="http://schemas.microsoft.com/office/drawing/2014/main" val="20002"/>
                    </a:ext>
                  </a:extLst>
                </a:gridCol>
              </a:tblGrid>
              <a:tr h="0">
                <a:tc>
                  <a:txBody>
                    <a:bodyPr/>
                    <a:lstStyle/>
                    <a:p>
                      <a:pPr marL="0" marR="0" algn="ctr" rtl="1">
                        <a:lnSpc>
                          <a:spcPct val="115000"/>
                        </a:lnSpc>
                        <a:spcBef>
                          <a:spcPts val="0"/>
                        </a:spcBef>
                        <a:spcAft>
                          <a:spcPts val="0"/>
                        </a:spcAft>
                      </a:pPr>
                      <a:r>
                        <a:rPr lang="fa-IR" sz="1600" dirty="0">
                          <a:effectLst/>
                          <a:cs typeface="B Zar" panose="00000400000000000000" pitchFamily="2" charset="-78"/>
                        </a:rPr>
                        <a:t>ویژگی قلب</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ویژگی صدر</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صدور افعال</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0"/>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قلب طبع یافته</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rowSpan="12">
                  <a:txBody>
                    <a:bodyPr/>
                    <a:lstStyle/>
                    <a:p>
                      <a:pPr marL="71755" marR="71755" algn="ctr" rtl="1">
                        <a:lnSpc>
                          <a:spcPct val="115000"/>
                        </a:lnSpc>
                        <a:spcBef>
                          <a:spcPts val="0"/>
                        </a:spcBef>
                        <a:spcAft>
                          <a:spcPts val="0"/>
                        </a:spcAft>
                      </a:pPr>
                      <a:r>
                        <a:rPr lang="fa-IR" sz="1600" dirty="0">
                          <a:effectLst/>
                          <a:cs typeface="B Zar" panose="00000400000000000000" pitchFamily="2" charset="-78"/>
                        </a:rPr>
                        <a:t>شرح صدر برای کفر  =  ضیق صدر</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vert="vert270" anchor="ctr"/>
                </a:tc>
                <a:tc>
                  <a:txBody>
                    <a:bodyPr/>
                    <a:lstStyle/>
                    <a:p>
                      <a:pPr marL="0" marR="0" algn="just" rtl="1">
                        <a:lnSpc>
                          <a:spcPct val="115000"/>
                        </a:lnSpc>
                        <a:spcBef>
                          <a:spcPts val="0"/>
                        </a:spcBef>
                        <a:spcAft>
                          <a:spcPts val="0"/>
                        </a:spcAft>
                      </a:pPr>
                      <a:r>
                        <a:rPr lang="fa-IR" sz="1600" dirty="0">
                          <a:effectLst/>
                          <a:cs typeface="B Zar" panose="00000400000000000000" pitchFamily="2" charset="-78"/>
                        </a:rPr>
                        <a:t>افعال بدون تأمل، روزمره و بی‌خاصیت </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1"/>
                  </a:ext>
                </a:extLst>
              </a:tr>
              <a:tr h="0">
                <a:tc>
                  <a:txBody>
                    <a:bodyPr/>
                    <a:lstStyle/>
                    <a:p>
                      <a:pPr marL="0" marR="0" algn="just" rtl="1">
                        <a:lnSpc>
                          <a:spcPct val="115000"/>
                        </a:lnSpc>
                        <a:spcBef>
                          <a:spcPts val="0"/>
                        </a:spcBef>
                        <a:spcAft>
                          <a:spcPts val="0"/>
                        </a:spcAft>
                      </a:pPr>
                      <a:r>
                        <a:rPr lang="fa-IR" sz="1600" dirty="0">
                          <a:effectLst/>
                          <a:cs typeface="B Zar" panose="00000400000000000000" pitchFamily="2" charset="-78"/>
                        </a:rPr>
                        <a:t>قلب ختم یافته</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 فاقد هر گونه یاد خدا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2"/>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مرض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dirty="0">
                          <a:effectLst/>
                          <a:cs typeface="B Zar" panose="00000400000000000000" pitchFamily="2" charset="-78"/>
                        </a:rPr>
                        <a:t>افعال ناهنجاری که استمرار دارد و ناهنجاری آن روز به روز بیشتر می‌شود. </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3"/>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اکنّه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فرد مراقب است که نکند با حکم خدا و حق در آمیخته شود.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4"/>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غفلت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به واسطه بی‌خبری از حکم خدا و بی‌توجهی نسبت به خدا صادر می‌شود.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5"/>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لهو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به واسطه توجه به امور بی‌خاصیت حاصل می‌شود.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6"/>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غمره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از روی سرگردانی و اضطراب و دلهره انجام شده و چاره‌ای جز  در نظر نگرفتن  حق ندارد.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7"/>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قفل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به واسطه عدم تدبر و تفکر حاصل شده و هیچگونه عاقبت حسنی برای آن وجود ندارد. </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8"/>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انکار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از روی انکار حق صورت می‌گیرد.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09"/>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ارتیاب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با تردید و گمانه‌زنی‌های نادرست و ناحق صورت می‌پذیرد.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10"/>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اثم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a:effectLst/>
                          <a:cs typeface="B Zar" panose="00000400000000000000" pitchFamily="2" charset="-78"/>
                        </a:rPr>
                        <a:t>افعالی که در اثر تعلل نسبت به وجه درست و حق از فرد سر می‌زند و موجب تضییع حق می‌شود.</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11"/>
                  </a:ext>
                </a:extLst>
              </a:tr>
              <a:tr h="0">
                <a:tc>
                  <a:txBody>
                    <a:bodyPr/>
                    <a:lstStyle/>
                    <a:p>
                      <a:pPr marL="0" marR="0" algn="just" rtl="1">
                        <a:lnSpc>
                          <a:spcPct val="115000"/>
                        </a:lnSpc>
                        <a:spcBef>
                          <a:spcPts val="0"/>
                        </a:spcBef>
                        <a:spcAft>
                          <a:spcPts val="0"/>
                        </a:spcAft>
                      </a:pPr>
                      <a:r>
                        <a:rPr lang="fa-IR" sz="1600">
                          <a:effectLst/>
                          <a:cs typeface="B Zar" panose="00000400000000000000" pitchFamily="2" charset="-78"/>
                        </a:rPr>
                        <a:t>زیغ قلب</a:t>
                      </a:r>
                      <a:endParaRPr lang="en-US" sz="140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vMerge="1">
                  <a:txBody>
                    <a:bodyPr/>
                    <a:lstStyle/>
                    <a:p>
                      <a:endParaRPr lang="en-US"/>
                    </a:p>
                  </a:txBody>
                  <a:tcPr/>
                </a:tc>
                <a:tc>
                  <a:txBody>
                    <a:bodyPr/>
                    <a:lstStyle/>
                    <a:p>
                      <a:pPr marL="0" marR="0" algn="just" rtl="1">
                        <a:lnSpc>
                          <a:spcPct val="115000"/>
                        </a:lnSpc>
                        <a:spcBef>
                          <a:spcPts val="0"/>
                        </a:spcBef>
                        <a:spcAft>
                          <a:spcPts val="0"/>
                        </a:spcAft>
                      </a:pPr>
                      <a:r>
                        <a:rPr lang="fa-IR" sz="1600" dirty="0">
                          <a:effectLst/>
                          <a:cs typeface="B Zar" panose="00000400000000000000" pitchFamily="2" charset="-78"/>
                        </a:rPr>
                        <a:t>افعالی که بر اساس رجوع به متشابهات و غفلت از بدیهیات فطری و گزاره‌های عقلی ایجاد می‌شود و فرد در آن افعال یا نتایج آن مضطرب و پریشان است.</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fld id="{4E8E823F-AC02-4BD2-A285-A1D88A2A7020}" type="slidenum">
              <a:rPr lang="en-US" altLang="en-US" smtClean="0"/>
              <a:pPr/>
              <a:t>94</a:t>
            </a:fld>
            <a:endParaRPr lang="en-US" altLang="en-US" dirty="0"/>
          </a:p>
        </p:txBody>
      </p:sp>
      <p:sp>
        <p:nvSpPr>
          <p:cNvPr id="6" name="Title 1"/>
          <p:cNvSpPr txBox="1">
            <a:spLocks/>
          </p:cNvSpPr>
          <p:nvPr/>
        </p:nvSpPr>
        <p:spPr bwMode="white">
          <a:xfrm>
            <a:off x="914400" y="13716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pPr algn="r" rtl="1"/>
            <a:r>
              <a:rPr lang="fa-IR" dirty="0" smtClean="0">
                <a:solidFill>
                  <a:schemeClr val="tx1"/>
                </a:solidFill>
                <a:cs typeface="B Zar" panose="00000400000000000000" pitchFamily="2" charset="-78"/>
              </a:rPr>
              <a:t>قلب غیر سلیم : </a:t>
            </a:r>
            <a:endParaRPr lang="en-US" dirty="0">
              <a:solidFill>
                <a:schemeClr val="tx1"/>
              </a:solidFill>
              <a:cs typeface="B Zar" panose="00000400000000000000" pitchFamily="2" charset="-78"/>
            </a:endParaRPr>
          </a:p>
        </p:txBody>
      </p:sp>
    </p:spTree>
    <p:extLst>
      <p:ext uri="{BB962C8B-B14F-4D97-AF65-F5344CB8AC3E}">
        <p14:creationId xmlns:p14="http://schemas.microsoft.com/office/powerpoint/2010/main" val="4145192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6DA93FE-FF89-4E81-B67B-FA0061E30B5C}" type="slidenum">
              <a:rPr lang="en-US" altLang="en-US" smtClean="0"/>
              <a:pPr/>
              <a:t>95</a:t>
            </a:fld>
            <a:endParaRPr lang="en-US" altLang="en-US" dirty="0"/>
          </a:p>
        </p:txBody>
      </p:sp>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95250"/>
            <a:ext cx="4552406" cy="971550"/>
          </a:xfrm>
          <a:prstGeom prst="rect">
            <a:avLst/>
          </a:prstGeom>
        </p:spPr>
      </p:pic>
    </p:spTree>
    <p:extLst>
      <p:ext uri="{BB962C8B-B14F-4D97-AF65-F5344CB8AC3E}">
        <p14:creationId xmlns:p14="http://schemas.microsoft.com/office/powerpoint/2010/main" val="36198362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چکیده فصل سوم</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algn="just" rtl="1"/>
            <a:r>
              <a:rPr lang="ar-SA" sz="2400" dirty="0">
                <a:cs typeface="B Zar" panose="00000400000000000000" pitchFamily="2" charset="-78"/>
              </a:rPr>
              <a:t>این فصل شاء خدا را به عنوان حکمت و مصلحتی که خداوند برای افعال خود قرار داده و به وسیله هیچ عاملی محدود نمی‌شود، معرفی می‌کند</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از آنجایی که شاء خدا از یک سو به علم و قدرت بی‌نهایت او متصل است و از سوی دیگر به مخلوقی محدود تعلق می‌گیرد، تعیّن‌بخش رحمت الهی است</a:t>
            </a:r>
            <a:r>
              <a:rPr lang="ar-SA" sz="2400" dirty="0" smtClean="0">
                <a:cs typeface="B Zar" panose="00000400000000000000" pitchFamily="2" charset="-78"/>
              </a:rPr>
              <a:t>.</a:t>
            </a:r>
            <a:endParaRPr lang="fa-IR" sz="2400" dirty="0" smtClean="0">
              <a:cs typeface="B Zar" panose="00000400000000000000" pitchFamily="2" charset="-78"/>
            </a:endParaRPr>
          </a:p>
          <a:p>
            <a:pPr algn="just" rtl="1"/>
            <a:r>
              <a:rPr lang="ar-SA" sz="2400" dirty="0" smtClean="0">
                <a:cs typeface="B Zar" panose="00000400000000000000" pitchFamily="2" charset="-78"/>
              </a:rPr>
              <a:t> </a:t>
            </a:r>
            <a:r>
              <a:rPr lang="ar-SA" sz="2400" dirty="0">
                <a:cs typeface="B Zar" panose="00000400000000000000" pitchFamily="2" charset="-78"/>
              </a:rPr>
              <a:t>بدین ترتیب شاء خدا، وجه فعل خدا و حکمت اوست که بر اساس آن خداوند انسان را در دو وضعیت هدایت و ضلالت قرار داده است تا بتواند با بهره‌گیری از تفکر و تعقل بهترین انتخاب را داشته باشد. </a:t>
            </a:r>
            <a:endParaRPr lang="fa-IR" sz="2400" dirty="0" smtClean="0">
              <a:cs typeface="B Zar" panose="00000400000000000000" pitchFamily="2" charset="-78"/>
            </a:endParaRPr>
          </a:p>
          <a:p>
            <a:pPr algn="just" rtl="1"/>
            <a:r>
              <a:rPr lang="ar-SA" sz="2400" dirty="0" smtClean="0">
                <a:cs typeface="B Zar" panose="00000400000000000000" pitchFamily="2" charset="-78"/>
              </a:rPr>
              <a:t>خداوند </a:t>
            </a:r>
            <a:r>
              <a:rPr lang="ar-SA" sz="2400" dirty="0">
                <a:cs typeface="B Zar" panose="00000400000000000000" pitchFamily="2" charset="-78"/>
              </a:rPr>
              <a:t>برای نصرت انسان در مسیر هدایت پیامبران را در مسیر انسان قرار داده تا طلب و نیاز او را به سمت هدایت سوق دهند. </a:t>
            </a:r>
            <a:endParaRPr lang="fa-IR" sz="2400" dirty="0" smtClean="0">
              <a:cs typeface="B Zar" panose="00000400000000000000" pitchFamily="2" charset="-78"/>
            </a:endParaRPr>
          </a:p>
          <a:p>
            <a:pPr algn="just" rtl="1"/>
            <a:r>
              <a:rPr lang="ar-SA" sz="2400" dirty="0" smtClean="0">
                <a:cs typeface="B Zar" panose="00000400000000000000" pitchFamily="2" charset="-78"/>
              </a:rPr>
              <a:t>دعوت </a:t>
            </a:r>
            <a:r>
              <a:rPr lang="ar-SA" sz="2400" dirty="0">
                <a:cs typeface="B Zar" panose="00000400000000000000" pitchFamily="2" charset="-78"/>
              </a:rPr>
              <a:t>پیامبران، دعای خالصانه از خداوند را در انسان فعال می‌کند و از این طریق انسان را در شاء هدایت خدا قرار می‌‌دهد.</a:t>
            </a:r>
            <a:endParaRPr lang="en-US" sz="2400" dirty="0">
              <a:cs typeface="B Zar" panose="00000400000000000000" pitchFamily="2" charset="-78"/>
            </a:endParaRPr>
          </a:p>
          <a:p>
            <a:pPr algn="just" rtl="1"/>
            <a:endParaRPr lang="en-US" sz="24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E8E823F-AC02-4BD2-A285-A1D88A2A7020}" type="slidenum">
              <a:rPr lang="en-US" altLang="en-US" smtClean="0"/>
              <a:pPr/>
              <a:t>96</a:t>
            </a:fld>
            <a:endParaRPr lang="en-US" altLang="en-US" dirty="0"/>
          </a:p>
        </p:txBody>
      </p:sp>
    </p:spTree>
    <p:extLst>
      <p:ext uri="{BB962C8B-B14F-4D97-AF65-F5344CB8AC3E}">
        <p14:creationId xmlns:p14="http://schemas.microsoft.com/office/powerpoint/2010/main" val="6757715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fa-IR" sz="3200" dirty="0" smtClean="0">
                <a:cs typeface="B Zar" panose="00000400000000000000" pitchFamily="2" charset="-78"/>
              </a:rPr>
              <a:t>عناوین فصل سوم</a:t>
            </a:r>
            <a:endParaRPr lang="en-US" altLang="en-US" sz="3200" dirty="0"/>
          </a:p>
        </p:txBody>
      </p:sp>
      <p:sp>
        <p:nvSpPr>
          <p:cNvPr id="57347" name="Oval 3"/>
          <p:cNvSpPr>
            <a:spLocks noChangeArrowheads="1"/>
          </p:cNvSpPr>
          <p:nvPr/>
        </p:nvSpPr>
        <p:spPr bwMode="ltGray">
          <a:xfrm>
            <a:off x="2187575" y="4389438"/>
            <a:ext cx="5562600" cy="1325562"/>
          </a:xfrm>
          <a:prstGeom prst="ellipse">
            <a:avLst/>
          </a:prstGeom>
          <a:gradFill rotWithShape="1">
            <a:gsLst>
              <a:gs pos="0">
                <a:srgbClr val="292929"/>
              </a:gs>
              <a:gs pos="100000">
                <a:schemeClr val="bg1"/>
              </a:gs>
            </a:gsLst>
            <a:lin ang="270000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endParaRPr lang="en-US" dirty="0"/>
          </a:p>
        </p:txBody>
      </p:sp>
      <p:sp>
        <p:nvSpPr>
          <p:cNvPr id="57348" name="Oval 4"/>
          <p:cNvSpPr>
            <a:spLocks noChangeArrowheads="1"/>
          </p:cNvSpPr>
          <p:nvPr/>
        </p:nvSpPr>
        <p:spPr bwMode="gray">
          <a:xfrm rot="-998297">
            <a:off x="1462088" y="2276475"/>
            <a:ext cx="5762625" cy="3016250"/>
          </a:xfrm>
          <a:prstGeom prst="ellipse">
            <a:avLst/>
          </a:prstGeom>
          <a:gradFill rotWithShape="0">
            <a:gsLst>
              <a:gs pos="0">
                <a:srgbClr val="29698D"/>
              </a:gs>
              <a:gs pos="50000">
                <a:srgbClr val="29698D">
                  <a:gamma/>
                  <a:tint val="24314"/>
                  <a:invGamma/>
                </a:srgbClr>
              </a:gs>
              <a:gs pos="100000">
                <a:srgbClr val="29698D"/>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349" name="Oval 5"/>
          <p:cNvSpPr>
            <a:spLocks noChangeArrowheads="1"/>
          </p:cNvSpPr>
          <p:nvPr/>
        </p:nvSpPr>
        <p:spPr bwMode="gray">
          <a:xfrm rot="-998297">
            <a:off x="1517650" y="2114550"/>
            <a:ext cx="5564188" cy="2922588"/>
          </a:xfrm>
          <a:prstGeom prst="ellipse">
            <a:avLst/>
          </a:prstGeom>
          <a:gradFill rotWithShape="1">
            <a:gsLst>
              <a:gs pos="0">
                <a:srgbClr val="33CCCC">
                  <a:gamma/>
                  <a:shade val="63529"/>
                  <a:invGamma/>
                </a:srgbClr>
              </a:gs>
              <a:gs pos="100000">
                <a:srgbClr val="33CCCC"/>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350" name="Arc 6"/>
          <p:cNvSpPr>
            <a:spLocks/>
          </p:cNvSpPr>
          <p:nvPr/>
        </p:nvSpPr>
        <p:spPr bwMode="gray">
          <a:xfrm rot="-998297">
            <a:off x="4391025" y="3186113"/>
            <a:ext cx="2652713" cy="1320800"/>
          </a:xfrm>
          <a:custGeom>
            <a:avLst/>
            <a:gdLst>
              <a:gd name="G0" fmla="+- 0 0 0"/>
              <a:gd name="G1" fmla="+- 0 0 0"/>
              <a:gd name="G2" fmla="+- 21600 0 0"/>
              <a:gd name="T0" fmla="*/ 19933 w 19933"/>
              <a:gd name="T1" fmla="*/ 8321 h 19523"/>
              <a:gd name="T2" fmla="*/ 9242 w 19933"/>
              <a:gd name="T3" fmla="*/ 19523 h 19523"/>
              <a:gd name="T4" fmla="*/ 0 w 19933"/>
              <a:gd name="T5" fmla="*/ 0 h 19523"/>
            </a:gdLst>
            <a:ahLst/>
            <a:cxnLst>
              <a:cxn ang="0">
                <a:pos x="T0" y="T1"/>
              </a:cxn>
              <a:cxn ang="0">
                <a:pos x="T2" y="T3"/>
              </a:cxn>
              <a:cxn ang="0">
                <a:pos x="T4" y="T5"/>
              </a:cxn>
            </a:cxnLst>
            <a:rect l="0" t="0" r="r" b="b"/>
            <a:pathLst>
              <a:path w="19933" h="19523" fill="none" extrusionOk="0">
                <a:moveTo>
                  <a:pt x="19932" y="8320"/>
                </a:moveTo>
                <a:cubicBezTo>
                  <a:pt x="17876" y="13247"/>
                  <a:pt x="14067" y="17238"/>
                  <a:pt x="9241" y="19522"/>
                </a:cubicBezTo>
              </a:path>
              <a:path w="19933" h="19523" stroke="0" extrusionOk="0">
                <a:moveTo>
                  <a:pt x="19932" y="8320"/>
                </a:moveTo>
                <a:cubicBezTo>
                  <a:pt x="17876" y="13247"/>
                  <a:pt x="14067" y="17238"/>
                  <a:pt x="9241" y="19522"/>
                </a:cubicBezTo>
                <a:lnTo>
                  <a:pt x="0" y="0"/>
                </a:lnTo>
                <a:close/>
              </a:path>
            </a:pathLst>
          </a:custGeom>
          <a:solidFill>
            <a:srgbClr val="D9AF13"/>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351" name="Arc 7"/>
          <p:cNvSpPr>
            <a:spLocks/>
          </p:cNvSpPr>
          <p:nvPr/>
        </p:nvSpPr>
        <p:spPr bwMode="gray">
          <a:xfrm rot="-998297">
            <a:off x="4167188" y="2192338"/>
            <a:ext cx="2849562" cy="1538287"/>
          </a:xfrm>
          <a:custGeom>
            <a:avLst/>
            <a:gdLst>
              <a:gd name="G0" fmla="+- 0 0 0"/>
              <a:gd name="G1" fmla="+- 14335 0 0"/>
              <a:gd name="G2" fmla="+- 21600 0 0"/>
              <a:gd name="T0" fmla="*/ 16157 w 21600"/>
              <a:gd name="T1" fmla="*/ 0 h 22718"/>
              <a:gd name="T2" fmla="*/ 19907 w 21600"/>
              <a:gd name="T3" fmla="*/ 22718 h 22718"/>
              <a:gd name="T4" fmla="*/ 0 w 21600"/>
              <a:gd name="T5" fmla="*/ 14335 h 22718"/>
            </a:gdLst>
            <a:ahLst/>
            <a:cxnLst>
              <a:cxn ang="0">
                <a:pos x="T0" y="T1"/>
              </a:cxn>
              <a:cxn ang="0">
                <a:pos x="T2" y="T3"/>
              </a:cxn>
              <a:cxn ang="0">
                <a:pos x="T4" y="T5"/>
              </a:cxn>
            </a:cxnLst>
            <a:rect l="0" t="0" r="r" b="b"/>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solidFill>
            <a:srgbClr val="0099CC"/>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solidFill>
                <a:schemeClr val="bg1"/>
              </a:solidFill>
            </a:endParaRPr>
          </a:p>
        </p:txBody>
      </p:sp>
      <p:sp>
        <p:nvSpPr>
          <p:cNvPr id="57352" name="Arc 8"/>
          <p:cNvSpPr>
            <a:spLocks/>
          </p:cNvSpPr>
          <p:nvPr/>
        </p:nvSpPr>
        <p:spPr bwMode="gray">
          <a:xfrm rot="20601703" flipH="1">
            <a:off x="1600200" y="3487738"/>
            <a:ext cx="2876550" cy="1630362"/>
          </a:xfrm>
          <a:custGeom>
            <a:avLst/>
            <a:gdLst>
              <a:gd name="G0" fmla="+- 0 0 0"/>
              <a:gd name="G1" fmla="+- 6947 0 0"/>
              <a:gd name="G2" fmla="+- 21600 0 0"/>
              <a:gd name="T0" fmla="*/ 20452 w 21600"/>
              <a:gd name="T1" fmla="*/ 0 h 24439"/>
              <a:gd name="T2" fmla="*/ 12673 w 21600"/>
              <a:gd name="T3" fmla="*/ 24439 h 24439"/>
              <a:gd name="T4" fmla="*/ 0 w 21600"/>
              <a:gd name="T5" fmla="*/ 6947 h 24439"/>
            </a:gdLst>
            <a:ahLst/>
            <a:cxnLst>
              <a:cxn ang="0">
                <a:pos x="T0" y="T1"/>
              </a:cxn>
              <a:cxn ang="0">
                <a:pos x="T2" y="T3"/>
              </a:cxn>
              <a:cxn ang="0">
                <a:pos x="T4" y="T5"/>
              </a:cxn>
            </a:cxnLst>
            <a:rect l="0" t="0" r="r" b="b"/>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rgbClr val="47ABE3">
                  <a:gamma/>
                  <a:tint val="45490"/>
                  <a:invGamma/>
                </a:srgbClr>
              </a:gs>
              <a:gs pos="100000">
                <a:srgbClr val="47ABE3"/>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353" name="Arc 9"/>
          <p:cNvSpPr>
            <a:spLocks/>
          </p:cNvSpPr>
          <p:nvPr/>
        </p:nvSpPr>
        <p:spPr bwMode="gray">
          <a:xfrm rot="-998297">
            <a:off x="3409950" y="1920875"/>
            <a:ext cx="2814638" cy="1417638"/>
          </a:xfrm>
          <a:custGeom>
            <a:avLst/>
            <a:gdLst>
              <a:gd name="G0" fmla="+- 4839 0 0"/>
              <a:gd name="G1" fmla="+- 21600 0 0"/>
              <a:gd name="G2" fmla="+- 21600 0 0"/>
              <a:gd name="T0" fmla="*/ 0 w 21397"/>
              <a:gd name="T1" fmla="*/ 549 h 21600"/>
              <a:gd name="T2" fmla="*/ 21397 w 21397"/>
              <a:gd name="T3" fmla="*/ 7730 h 21600"/>
              <a:gd name="T4" fmla="*/ 4839 w 21397"/>
              <a:gd name="T5" fmla="*/ 21600 h 21600"/>
            </a:gdLst>
            <a:ahLst/>
            <a:cxnLst>
              <a:cxn ang="0">
                <a:pos x="T0" y="T1"/>
              </a:cxn>
              <a:cxn ang="0">
                <a:pos x="T2" y="T3"/>
              </a:cxn>
              <a:cxn ang="0">
                <a:pos x="T4" y="T5"/>
              </a:cxn>
            </a:cxnLst>
            <a:rect l="0" t="0" r="r" b="b"/>
            <a:pathLst>
              <a:path w="21397" h="21600" fill="none" extrusionOk="0">
                <a:moveTo>
                  <a:pt x="0" y="549"/>
                </a:moveTo>
                <a:cubicBezTo>
                  <a:pt x="1587" y="184"/>
                  <a:pt x="3210" y="-1"/>
                  <a:pt x="4839" y="0"/>
                </a:cubicBezTo>
                <a:cubicBezTo>
                  <a:pt x="11230" y="0"/>
                  <a:pt x="17293" y="2830"/>
                  <a:pt x="21397" y="7729"/>
                </a:cubicBezTo>
              </a:path>
              <a:path w="21397" h="21600" stroke="0" extrusionOk="0">
                <a:moveTo>
                  <a:pt x="0" y="549"/>
                </a:moveTo>
                <a:cubicBezTo>
                  <a:pt x="1587" y="184"/>
                  <a:pt x="3210" y="-1"/>
                  <a:pt x="4839" y="0"/>
                </a:cubicBezTo>
                <a:cubicBezTo>
                  <a:pt x="11230" y="0"/>
                  <a:pt x="17293" y="2830"/>
                  <a:pt x="21397" y="7729"/>
                </a:cubicBezTo>
                <a:lnTo>
                  <a:pt x="4839" y="21600"/>
                </a:lnTo>
                <a:close/>
              </a:path>
            </a:pathLst>
          </a:custGeom>
          <a:gradFill rotWithShape="1">
            <a:gsLst>
              <a:gs pos="0">
                <a:srgbClr val="AAA0F8">
                  <a:gamma/>
                  <a:shade val="46275"/>
                  <a:invGamma/>
                </a:srgbClr>
              </a:gs>
              <a:gs pos="100000">
                <a:srgbClr val="AAA0F8"/>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355" name="Freeform 11"/>
          <p:cNvSpPr>
            <a:spLocks/>
          </p:cNvSpPr>
          <p:nvPr/>
        </p:nvSpPr>
        <p:spPr bwMode="gray">
          <a:xfrm rot="20601703">
            <a:off x="5024941" y="3999984"/>
            <a:ext cx="184731" cy="369332"/>
          </a:xfrm>
          <a:custGeom>
            <a:avLst/>
            <a:gdLst>
              <a:gd name="T0" fmla="*/ 480 w 480"/>
              <a:gd name="T1" fmla="*/ 716 h 716"/>
              <a:gd name="T2" fmla="*/ 480 w 480"/>
              <a:gd name="T3" fmla="*/ 604 h 716"/>
              <a:gd name="T4" fmla="*/ 0 w 480"/>
              <a:gd name="T5" fmla="*/ 0 h 716"/>
            </a:gdLst>
            <a:ahLst/>
            <a:cxnLst>
              <a:cxn ang="0">
                <a:pos x="T0" y="T1"/>
              </a:cxn>
              <a:cxn ang="0">
                <a:pos x="T2" y="T3"/>
              </a:cxn>
              <a:cxn ang="0">
                <a:pos x="T4" y="T5"/>
              </a:cxn>
            </a:cxnLst>
            <a:rect l="0" t="0" r="r" b="b"/>
            <a:pathLst>
              <a:path w="480" h="716">
                <a:moveTo>
                  <a:pt x="480" y="716"/>
                </a:moveTo>
                <a:lnTo>
                  <a:pt x="480" y="604"/>
                </a:lnTo>
                <a:lnTo>
                  <a:pt x="0" y="0"/>
                </a:lnTo>
              </a:path>
            </a:pathLst>
          </a:custGeom>
          <a:noFill/>
          <a:ln w="6350" cap="flat" cmpd="sng">
            <a:solidFill>
              <a:srgbClr val="6A93DE"/>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57356" name="Freeform 12"/>
          <p:cNvSpPr>
            <a:spLocks/>
          </p:cNvSpPr>
          <p:nvPr/>
        </p:nvSpPr>
        <p:spPr bwMode="gray">
          <a:xfrm rot="20601703">
            <a:off x="5589297" y="3403084"/>
            <a:ext cx="184731" cy="369332"/>
          </a:xfrm>
          <a:custGeom>
            <a:avLst/>
            <a:gdLst>
              <a:gd name="T0" fmla="*/ 1008 w 1008"/>
              <a:gd name="T1" fmla="*/ 388 h 388"/>
              <a:gd name="T2" fmla="*/ 1000 w 1008"/>
              <a:gd name="T3" fmla="*/ 284 h 388"/>
              <a:gd name="T4" fmla="*/ 0 w 1008"/>
              <a:gd name="T5" fmla="*/ 0 h 388"/>
            </a:gdLst>
            <a:ahLst/>
            <a:cxnLst>
              <a:cxn ang="0">
                <a:pos x="T0" y="T1"/>
              </a:cxn>
              <a:cxn ang="0">
                <a:pos x="T2" y="T3"/>
              </a:cxn>
              <a:cxn ang="0">
                <a:pos x="T4" y="T5"/>
              </a:cxn>
            </a:cxnLst>
            <a:rect l="0" t="0" r="r" b="b"/>
            <a:pathLst>
              <a:path w="1008" h="388">
                <a:moveTo>
                  <a:pt x="1008" y="388"/>
                </a:moveTo>
                <a:lnTo>
                  <a:pt x="1000" y="284"/>
                </a:lnTo>
                <a:lnTo>
                  <a:pt x="0" y="0"/>
                </a:ln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57365" name="Oval 21"/>
          <p:cNvSpPr>
            <a:spLocks noChangeArrowheads="1"/>
          </p:cNvSpPr>
          <p:nvPr/>
        </p:nvSpPr>
        <p:spPr bwMode="gray">
          <a:xfrm rot="-998297">
            <a:off x="2979738" y="2828925"/>
            <a:ext cx="2695575" cy="1339850"/>
          </a:xfrm>
          <a:prstGeom prst="ellipse">
            <a:avLst/>
          </a:prstGeom>
          <a:gradFill rotWithShape="0">
            <a:gsLst>
              <a:gs pos="0">
                <a:srgbClr val="000000"/>
              </a:gs>
              <a:gs pos="50000">
                <a:srgbClr val="000000">
                  <a:gamma/>
                  <a:tint val="24314"/>
                  <a:invGamma/>
                </a:srgbClr>
              </a:gs>
              <a:gs pos="100000">
                <a:srgbClr val="0000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366" name="Oval 22"/>
          <p:cNvSpPr>
            <a:spLocks noChangeArrowheads="1"/>
          </p:cNvSpPr>
          <p:nvPr/>
        </p:nvSpPr>
        <p:spPr bwMode="white">
          <a:xfrm rot="-998297">
            <a:off x="3055938" y="3063875"/>
            <a:ext cx="2624137" cy="1098550"/>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367" name="Text Box 23"/>
          <p:cNvSpPr txBox="1">
            <a:spLocks noChangeArrowheads="1"/>
          </p:cNvSpPr>
          <p:nvPr/>
        </p:nvSpPr>
        <p:spPr bwMode="gray">
          <a:xfrm>
            <a:off x="5378280" y="2494426"/>
            <a:ext cx="16322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fa-IR" altLang="en-US" b="1" dirty="0" smtClean="0">
                <a:cs typeface="B Zar" panose="00000400000000000000" pitchFamily="2" charset="-78"/>
              </a:rPr>
              <a:t>2. </a:t>
            </a:r>
            <a:r>
              <a:rPr lang="ar-SA" b="1" dirty="0">
                <a:cs typeface="B Zar" panose="00000400000000000000" pitchFamily="2" charset="-78"/>
              </a:rPr>
              <a:t>شاء انسان</a:t>
            </a:r>
            <a:r>
              <a:rPr lang="ar-SA" b="1" dirty="0" smtClean="0">
                <a:cs typeface="B Zar" panose="00000400000000000000" pitchFamily="2" charset="-78"/>
              </a:rPr>
              <a:t>،</a:t>
            </a:r>
            <a:endParaRPr lang="fa-IR" b="1" dirty="0" smtClean="0">
              <a:cs typeface="B Zar" panose="00000400000000000000" pitchFamily="2" charset="-78"/>
            </a:endParaRPr>
          </a:p>
          <a:p>
            <a:pPr algn="r" rtl="1"/>
            <a:r>
              <a:rPr lang="ar-SA" b="1" dirty="0" smtClean="0">
                <a:cs typeface="B Zar" panose="00000400000000000000" pitchFamily="2" charset="-78"/>
              </a:rPr>
              <a:t> </a:t>
            </a:r>
            <a:r>
              <a:rPr lang="ar-SA" b="1" dirty="0">
                <a:cs typeface="B Zar" panose="00000400000000000000" pitchFamily="2" charset="-78"/>
              </a:rPr>
              <a:t>وابسته به شاء خدا</a:t>
            </a:r>
            <a:endParaRPr lang="en-US" b="1" dirty="0">
              <a:cs typeface="B Zar" panose="00000400000000000000" pitchFamily="2" charset="-78"/>
            </a:endParaRPr>
          </a:p>
          <a:p>
            <a:pPr algn="r" rtl="1"/>
            <a:endParaRPr lang="en-US" altLang="en-US" b="1" dirty="0">
              <a:cs typeface="B Zar" panose="00000400000000000000" pitchFamily="2" charset="-78"/>
            </a:endParaRPr>
          </a:p>
        </p:txBody>
      </p:sp>
      <p:sp>
        <p:nvSpPr>
          <p:cNvPr id="57368" name="Text Box 24"/>
          <p:cNvSpPr txBox="1">
            <a:spLocks noChangeArrowheads="1"/>
          </p:cNvSpPr>
          <p:nvPr/>
        </p:nvSpPr>
        <p:spPr bwMode="gray">
          <a:xfrm>
            <a:off x="3641961" y="2051584"/>
            <a:ext cx="16129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fa-IR" b="1" dirty="0" smtClean="0">
                <a:cs typeface="B Zar" panose="00000400000000000000" pitchFamily="2" charset="-78"/>
              </a:rPr>
              <a:t>1. </a:t>
            </a:r>
            <a:r>
              <a:rPr lang="ar-SA" b="1" dirty="0" smtClean="0">
                <a:cs typeface="B Zar" panose="00000400000000000000" pitchFamily="2" charset="-78"/>
              </a:rPr>
              <a:t>فعل </a:t>
            </a:r>
            <a:r>
              <a:rPr lang="ar-SA" b="1" dirty="0">
                <a:cs typeface="B Zar" panose="00000400000000000000" pitchFamily="2" charset="-78"/>
              </a:rPr>
              <a:t>خدا </a:t>
            </a:r>
            <a:endParaRPr lang="fa-IR" b="1" dirty="0" smtClean="0">
              <a:cs typeface="B Zar" panose="00000400000000000000" pitchFamily="2" charset="-78"/>
            </a:endParaRPr>
          </a:p>
          <a:p>
            <a:pPr algn="ctr" rtl="1"/>
            <a:r>
              <a:rPr lang="ar-SA" b="1" dirty="0" smtClean="0">
                <a:cs typeface="B Zar" panose="00000400000000000000" pitchFamily="2" charset="-78"/>
              </a:rPr>
              <a:t>منوط </a:t>
            </a:r>
            <a:r>
              <a:rPr lang="ar-SA" b="1" dirty="0">
                <a:cs typeface="B Zar" panose="00000400000000000000" pitchFamily="2" charset="-78"/>
              </a:rPr>
              <a:t>به شاء </a:t>
            </a:r>
            <a:r>
              <a:rPr lang="ar-SA" b="1" dirty="0" smtClean="0">
                <a:cs typeface="B Zar" panose="00000400000000000000" pitchFamily="2" charset="-78"/>
              </a:rPr>
              <a:t>خدا</a:t>
            </a:r>
            <a:endParaRPr lang="en-US" b="1" dirty="0">
              <a:cs typeface="B Zar" panose="00000400000000000000" pitchFamily="2" charset="-78"/>
            </a:endParaRPr>
          </a:p>
          <a:p>
            <a:pPr algn="ctr"/>
            <a:endParaRPr lang="en-US" altLang="en-US" b="1" dirty="0">
              <a:solidFill>
                <a:schemeClr val="bg1"/>
              </a:solidFill>
              <a:cs typeface="B Zar" panose="00000400000000000000" pitchFamily="2" charset="-78"/>
            </a:endParaRPr>
          </a:p>
        </p:txBody>
      </p:sp>
      <p:sp>
        <p:nvSpPr>
          <p:cNvPr id="57370" name="Text Box 26"/>
          <p:cNvSpPr txBox="1">
            <a:spLocks noChangeArrowheads="1"/>
          </p:cNvSpPr>
          <p:nvPr/>
        </p:nvSpPr>
        <p:spPr bwMode="gray">
          <a:xfrm>
            <a:off x="1635937" y="4081731"/>
            <a:ext cx="15712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fa-IR" altLang="en-US" b="1" dirty="0" smtClean="0">
                <a:cs typeface="B Zar" panose="00000400000000000000" pitchFamily="2" charset="-78"/>
              </a:rPr>
              <a:t>5. </a:t>
            </a:r>
            <a:r>
              <a:rPr lang="fa-IR" b="1" dirty="0" smtClean="0">
                <a:cs typeface="B Zar" panose="00000400000000000000" pitchFamily="2" charset="-78"/>
              </a:rPr>
              <a:t>دعا</a:t>
            </a:r>
          </a:p>
          <a:p>
            <a:pPr algn="r" rtl="1"/>
            <a:r>
              <a:rPr lang="fa-IR" b="1" dirty="0" smtClean="0">
                <a:cs typeface="B Zar" panose="00000400000000000000" pitchFamily="2" charset="-78"/>
              </a:rPr>
              <a:t> </a:t>
            </a:r>
            <a:r>
              <a:rPr lang="fa-IR" b="1" dirty="0">
                <a:cs typeface="B Zar" panose="00000400000000000000" pitchFamily="2" charset="-78"/>
              </a:rPr>
              <a:t>امام افعال انسان</a:t>
            </a:r>
            <a:r>
              <a:rPr lang="fa-IR" altLang="en-US" b="1" dirty="0" smtClean="0">
                <a:cs typeface="B Zar" panose="00000400000000000000" pitchFamily="2" charset="-78"/>
              </a:rPr>
              <a:t> </a:t>
            </a:r>
            <a:endParaRPr lang="en-US" altLang="en-US" b="1" dirty="0">
              <a:cs typeface="B Zar" panose="00000400000000000000" pitchFamily="2" charset="-78"/>
            </a:endParaRPr>
          </a:p>
        </p:txBody>
      </p:sp>
      <p:sp>
        <p:nvSpPr>
          <p:cNvPr id="57371" name="Text Box 27"/>
          <p:cNvSpPr txBox="1">
            <a:spLocks noChangeArrowheads="1"/>
          </p:cNvSpPr>
          <p:nvPr/>
        </p:nvSpPr>
        <p:spPr bwMode="gray">
          <a:xfrm>
            <a:off x="3404181" y="4299785"/>
            <a:ext cx="1826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fa-IR" altLang="en-US" b="1" dirty="0" smtClean="0">
                <a:cs typeface="B Zar" panose="00000400000000000000" pitchFamily="2" charset="-78"/>
              </a:rPr>
              <a:t>4. </a:t>
            </a:r>
            <a:r>
              <a:rPr lang="fa-IR" b="1" dirty="0">
                <a:cs typeface="B Zar" panose="00000400000000000000" pitchFamily="2" charset="-78"/>
              </a:rPr>
              <a:t>دعا هم‌سو </a:t>
            </a:r>
            <a:r>
              <a:rPr lang="fa-IR" b="1" dirty="0" smtClean="0">
                <a:cs typeface="B Zar" panose="00000400000000000000" pitchFamily="2" charset="-78"/>
              </a:rPr>
              <a:t>ساز</a:t>
            </a:r>
          </a:p>
          <a:p>
            <a:pPr algn="r" rtl="1"/>
            <a:r>
              <a:rPr lang="fa-IR" b="1" dirty="0" smtClean="0">
                <a:cs typeface="B Zar" panose="00000400000000000000" pitchFamily="2" charset="-78"/>
              </a:rPr>
              <a:t> </a:t>
            </a:r>
            <a:r>
              <a:rPr lang="fa-IR" b="1" dirty="0">
                <a:cs typeface="B Zar" panose="00000400000000000000" pitchFamily="2" charset="-78"/>
              </a:rPr>
              <a:t>انسان با شاء خداوند</a:t>
            </a:r>
            <a:endParaRPr lang="en-US" altLang="en-US" b="1" dirty="0">
              <a:cs typeface="B Zar" panose="00000400000000000000" pitchFamily="2" charset="-78"/>
            </a:endParaRPr>
          </a:p>
        </p:txBody>
      </p:sp>
      <p:sp>
        <p:nvSpPr>
          <p:cNvPr id="57372" name="Text Box 28"/>
          <p:cNvSpPr txBox="1">
            <a:spLocks noChangeArrowheads="1"/>
          </p:cNvSpPr>
          <p:nvPr/>
        </p:nvSpPr>
        <p:spPr bwMode="gray">
          <a:xfrm>
            <a:off x="4777699" y="3451608"/>
            <a:ext cx="21242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fa-IR" altLang="en-US" b="1" dirty="0" smtClean="0">
                <a:cs typeface="B Zar" panose="00000400000000000000" pitchFamily="2" charset="-78"/>
              </a:rPr>
              <a:t>3. </a:t>
            </a:r>
            <a:r>
              <a:rPr lang="fa-IR" b="1" dirty="0">
                <a:cs typeface="B Zar" panose="00000400000000000000" pitchFamily="2" charset="-78"/>
              </a:rPr>
              <a:t>دعوت </a:t>
            </a:r>
            <a:r>
              <a:rPr lang="fa-IR" b="1" dirty="0" smtClean="0">
                <a:cs typeface="B Zar" panose="00000400000000000000" pitchFamily="2" charset="-78"/>
              </a:rPr>
              <a:t>انبیا</a:t>
            </a:r>
          </a:p>
          <a:p>
            <a:pPr algn="r" rtl="1"/>
            <a:r>
              <a:rPr lang="fa-IR" b="1" dirty="0" smtClean="0">
                <a:cs typeface="B Zar" panose="00000400000000000000" pitchFamily="2" charset="-78"/>
              </a:rPr>
              <a:t> </a:t>
            </a:r>
            <a:r>
              <a:rPr lang="fa-IR" b="1" dirty="0">
                <a:cs typeface="B Zar" panose="00000400000000000000" pitchFamily="2" charset="-78"/>
              </a:rPr>
              <a:t>برای تحقق شاء هدایت</a:t>
            </a:r>
            <a:endParaRPr lang="en-US" altLang="en-US" b="1"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8C13B613-D316-4C2A-9E16-07B60C74013D}" type="slidenum">
              <a:rPr lang="en-US" altLang="en-US" smtClean="0"/>
              <a:pPr/>
              <a:t>97</a:t>
            </a:fld>
            <a:endParaRPr lang="en-US" altLang="en-US" dirty="0"/>
          </a:p>
        </p:txBody>
      </p:sp>
    </p:spTree>
    <p:extLst>
      <p:ext uri="{BB962C8B-B14F-4D97-AF65-F5344CB8AC3E}">
        <p14:creationId xmlns:p14="http://schemas.microsoft.com/office/powerpoint/2010/main" val="32286671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Zar" panose="00000400000000000000" pitchFamily="2" charset="-78"/>
              </a:rPr>
              <a:t>1. </a:t>
            </a:r>
            <a:r>
              <a:rPr lang="ar-SA" sz="3200" dirty="0" smtClean="0">
                <a:cs typeface="B Zar" panose="00000400000000000000" pitchFamily="2" charset="-78"/>
              </a:rPr>
              <a:t>فعل خدا منوط به شاء خدا</a:t>
            </a:r>
            <a:endParaRPr lang="en-US" sz="3200" dirty="0"/>
          </a:p>
        </p:txBody>
      </p:sp>
      <p:sp>
        <p:nvSpPr>
          <p:cNvPr id="4" name="Slide Number Placeholder 3"/>
          <p:cNvSpPr>
            <a:spLocks noGrp="1"/>
          </p:cNvSpPr>
          <p:nvPr>
            <p:ph type="sldNum" sz="quarter" idx="12"/>
          </p:nvPr>
        </p:nvSpPr>
        <p:spPr/>
        <p:txBody>
          <a:bodyPr/>
          <a:lstStyle/>
          <a:p>
            <a:fld id="{C7615E1F-0C69-4E0E-A310-3536259937FE}" type="slidenum">
              <a:rPr lang="en-US" altLang="en-US" smtClean="0"/>
              <a:pPr/>
              <a:t>98</a:t>
            </a:fld>
            <a:endParaRPr lang="en-US" altLang="en-US" dirty="0"/>
          </a:p>
        </p:txBody>
      </p:sp>
      <p:sp>
        <p:nvSpPr>
          <p:cNvPr id="7" name="Rectangle 6"/>
          <p:cNvSpPr/>
          <p:nvPr/>
        </p:nvSpPr>
        <p:spPr>
          <a:xfrm>
            <a:off x="685800" y="2438400"/>
            <a:ext cx="7848600" cy="1569660"/>
          </a:xfrm>
          <a:prstGeom prst="rect">
            <a:avLst/>
          </a:prstGeom>
        </p:spPr>
        <p:txBody>
          <a:bodyPr wrap="square">
            <a:spAutoFit/>
          </a:bodyPr>
          <a:lstStyle/>
          <a:p>
            <a:pPr marL="342900" indent="-342900" algn="just" rtl="1">
              <a:buFont typeface="Wingdings" panose="05000000000000000000" pitchFamily="2" charset="2"/>
              <a:buChar char="v"/>
            </a:pPr>
            <a:r>
              <a:rPr lang="ar-SA" sz="2400" dirty="0" smtClean="0">
                <a:effectLst/>
                <a:latin typeface="W_lotus"/>
                <a:ea typeface="Times New Roman" panose="02020603050405020304" pitchFamily="18" charset="0"/>
                <a:cs typeface="B Zar" panose="00000400000000000000" pitchFamily="2" charset="-78"/>
              </a:rPr>
              <a:t>با توجه به آیات نورانی قرآن فعل خداوند بر اساس شاء او رقم می‌خورد. فعل و شاء به صورت مستمر به هم وابسته‌اند و هیچگاه فعل از شاء مقدم نمی‌شود. </a:t>
            </a:r>
            <a:endParaRPr lang="fa-IR" sz="2400" dirty="0" smtClean="0">
              <a:effectLst/>
              <a:latin typeface="W_lotus"/>
              <a:ea typeface="Times New Roman" panose="02020603050405020304" pitchFamily="18" charset="0"/>
              <a:cs typeface="B Zar" panose="00000400000000000000" pitchFamily="2" charset="-78"/>
            </a:endParaRPr>
          </a:p>
          <a:p>
            <a:pPr marL="342900" indent="-342900" algn="just" rtl="1">
              <a:buFont typeface="Wingdings" panose="05000000000000000000" pitchFamily="2" charset="2"/>
              <a:buChar char="v"/>
            </a:pPr>
            <a:r>
              <a:rPr lang="ar-SA" sz="2400" dirty="0" smtClean="0">
                <a:effectLst/>
                <a:latin typeface="W_lotus"/>
                <a:ea typeface="Times New Roman" panose="02020603050405020304" pitchFamily="18" charset="0"/>
                <a:cs typeface="B Zar" panose="00000400000000000000" pitchFamily="2" charset="-78"/>
              </a:rPr>
              <a:t>بر </a:t>
            </a:r>
            <a:r>
              <a:rPr lang="ar-SA" sz="2400" dirty="0" smtClean="0">
                <a:effectLst/>
                <a:latin typeface="W_lotus"/>
                <a:ea typeface="Times New Roman" panose="02020603050405020304" pitchFamily="18" charset="0"/>
                <a:cs typeface="B Zar" panose="00000400000000000000" pitchFamily="2" charset="-78"/>
              </a:rPr>
              <a:t>این اساس شاء دلیل وقوع فعل خداوند و حکمتی است که برای خود برای صدور فعل در نظر گرفته است</a:t>
            </a:r>
            <a:r>
              <a:rPr lang="ar-SA" dirty="0" smtClean="0">
                <a:effectLst/>
                <a:latin typeface="W_lotus"/>
                <a:ea typeface="Times New Roman" panose="02020603050405020304" pitchFamily="18" charset="0"/>
                <a:cs typeface="B Zar" panose="00000400000000000000" pitchFamily="2" charset="-78"/>
              </a:rPr>
              <a:t>.</a:t>
            </a:r>
            <a:endParaRPr lang="en-US" dirty="0"/>
          </a:p>
        </p:txBody>
      </p:sp>
    </p:spTree>
    <p:extLst>
      <p:ext uri="{BB962C8B-B14F-4D97-AF65-F5344CB8AC3E}">
        <p14:creationId xmlns:p14="http://schemas.microsoft.com/office/powerpoint/2010/main" val="20640448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3200" dirty="0">
                <a:cs typeface="B Zar" panose="00000400000000000000" pitchFamily="2" charset="-78"/>
              </a:rPr>
              <a:t>ویژگی‌های شاء خدا بر اساس </a:t>
            </a:r>
            <a:r>
              <a:rPr lang="ar-SA" sz="3200" dirty="0" smtClean="0">
                <a:cs typeface="B Zar" panose="00000400000000000000" pitchFamily="2" charset="-78"/>
              </a:rPr>
              <a:t>آیات</a:t>
            </a:r>
            <a:endParaRPr lang="en-US" sz="3200" dirty="0">
              <a:cs typeface="B Zar" panose="00000400000000000000" pitchFamily="2" charset="-78"/>
            </a:endParaRPr>
          </a:p>
        </p:txBody>
      </p:sp>
      <p:sp>
        <p:nvSpPr>
          <p:cNvPr id="3" name="Slide Number Placeholder 2"/>
          <p:cNvSpPr>
            <a:spLocks noGrp="1"/>
          </p:cNvSpPr>
          <p:nvPr>
            <p:ph type="sldNum" sz="quarter" idx="12"/>
          </p:nvPr>
        </p:nvSpPr>
        <p:spPr/>
        <p:txBody>
          <a:bodyPr/>
          <a:lstStyle/>
          <a:p>
            <a:fld id="{8C13B613-D316-4C2A-9E16-07B60C74013D}" type="slidenum">
              <a:rPr lang="en-US" altLang="en-US" smtClean="0"/>
              <a:pPr/>
              <a:t>99</a:t>
            </a:fld>
            <a:endParaRPr lang="en-US" altLang="en-US" dirty="0"/>
          </a:p>
        </p:txBody>
      </p:sp>
      <p:sp>
        <p:nvSpPr>
          <p:cNvPr id="4" name="Rectangle 3"/>
          <p:cNvSpPr/>
          <p:nvPr/>
        </p:nvSpPr>
        <p:spPr>
          <a:xfrm>
            <a:off x="248455" y="1693572"/>
            <a:ext cx="8723290" cy="5189113"/>
          </a:xfrm>
          <a:prstGeom prst="rect">
            <a:avLst/>
          </a:prstGeom>
        </p:spPr>
        <p:txBody>
          <a:bodyPr wrap="square">
            <a:spAutoFit/>
          </a:bodyPr>
          <a:lstStyle/>
          <a:p>
            <a:pPr marR="0" lvl="0" algn="just" rtl="1">
              <a:lnSpc>
                <a:spcPct val="115000"/>
              </a:lnSpc>
              <a:spcBef>
                <a:spcPts val="0"/>
              </a:spcBef>
              <a:spcAft>
                <a:spcPts val="0"/>
              </a:spcAft>
            </a:pPr>
            <a:r>
              <a:rPr lang="fa-IR" sz="2400" dirty="0" smtClean="0">
                <a:effectLst/>
                <a:latin typeface="W_lotus"/>
                <a:ea typeface="Calibri" panose="020F0502020204030204" pitchFamily="34" charset="0"/>
                <a:cs typeface="B Zar" panose="00000400000000000000" pitchFamily="2" charset="-78"/>
              </a:rPr>
              <a:t>1. </a:t>
            </a:r>
            <a:r>
              <a:rPr lang="ar-SA" sz="2400" dirty="0" smtClean="0">
                <a:effectLst/>
                <a:latin typeface="W_lotus"/>
                <a:ea typeface="Calibri" panose="020F0502020204030204" pitchFamily="34" charset="0"/>
                <a:cs typeface="B Zar" panose="00000400000000000000" pitchFamily="2" charset="-78"/>
              </a:rPr>
              <a:t>در رابطه با اعطای عنایتی خاص یا محروم ‌ساختن از عنایتی مطرح می‌شود.</a:t>
            </a:r>
            <a:endParaRPr lang="en-US" sz="2400" dirty="0" smtClean="0">
              <a:effectLst/>
              <a:latin typeface="Times New Roman" panose="02020603050405020304" pitchFamily="18" charset="0"/>
              <a:ea typeface="Calibri" panose="020F0502020204030204" pitchFamily="34" charset="0"/>
              <a:cs typeface="B Zar" panose="00000400000000000000" pitchFamily="2" charset="-78"/>
            </a:endParaRPr>
          </a:p>
          <a:p>
            <a:pPr marR="0" lvl="0" algn="just" rtl="1">
              <a:lnSpc>
                <a:spcPct val="115000"/>
              </a:lnSpc>
              <a:spcBef>
                <a:spcPts val="0"/>
              </a:spcBef>
              <a:spcAft>
                <a:spcPts val="0"/>
              </a:spcAft>
            </a:pPr>
            <a:r>
              <a:rPr lang="fa-IR" sz="2400" dirty="0" smtClean="0">
                <a:effectLst/>
                <a:latin typeface="W_lotus"/>
                <a:ea typeface="Calibri" panose="020F0502020204030204" pitchFamily="34" charset="0"/>
                <a:cs typeface="B Zar" panose="00000400000000000000" pitchFamily="2" charset="-78"/>
              </a:rPr>
              <a:t>2. </a:t>
            </a:r>
            <a:r>
              <a:rPr lang="ar-SA" sz="2400" dirty="0" smtClean="0">
                <a:effectLst/>
                <a:latin typeface="W_lotus"/>
                <a:ea typeface="Calibri" panose="020F0502020204030204" pitchFamily="34" charset="0"/>
                <a:cs typeface="B Zar" panose="00000400000000000000" pitchFamily="2" charset="-78"/>
              </a:rPr>
              <a:t>از انواعی از عنایت و رحمت و منع آن به اشیاء خبر می‌دهد و از انتقال رحمت و حیات به شئ پرده‌برداری می‌کند.</a:t>
            </a:r>
            <a:endParaRPr lang="en-US" sz="2400" dirty="0" smtClean="0">
              <a:effectLst/>
              <a:latin typeface="Times New Roman" panose="02020603050405020304" pitchFamily="18" charset="0"/>
              <a:ea typeface="Calibri" panose="020F0502020204030204" pitchFamily="34" charset="0"/>
              <a:cs typeface="B Zar" panose="00000400000000000000" pitchFamily="2" charset="-78"/>
            </a:endParaRPr>
          </a:p>
          <a:p>
            <a:pPr marR="0" lvl="0" algn="just" rtl="1">
              <a:lnSpc>
                <a:spcPct val="115000"/>
              </a:lnSpc>
              <a:spcBef>
                <a:spcPts val="0"/>
              </a:spcBef>
              <a:spcAft>
                <a:spcPts val="0"/>
              </a:spcAft>
            </a:pPr>
            <a:r>
              <a:rPr lang="fa-IR" sz="2400" dirty="0" smtClean="0">
                <a:effectLst/>
                <a:latin typeface="W_lotus"/>
                <a:ea typeface="Calibri" panose="020F0502020204030204" pitchFamily="34" charset="0"/>
                <a:cs typeface="B Zar" panose="00000400000000000000" pitchFamily="2" charset="-78"/>
              </a:rPr>
              <a:t>3. </a:t>
            </a:r>
            <a:r>
              <a:rPr lang="ar-SA" sz="2400" dirty="0" smtClean="0">
                <a:effectLst/>
                <a:latin typeface="W_lotus"/>
                <a:ea typeface="Calibri" panose="020F0502020204030204" pitchFamily="34" charset="0"/>
                <a:cs typeface="B Zar" panose="00000400000000000000" pitchFamily="2" charset="-78"/>
              </a:rPr>
              <a:t>بر اساس مطالب فوق شاء خدا مرتبه قبل از فعل اوست و هر فعلی از او  بر مبنای آن صورت می‌پذیرد. </a:t>
            </a:r>
            <a:endParaRPr lang="en-US" sz="2400" dirty="0" smtClean="0">
              <a:effectLst/>
              <a:latin typeface="Times New Roman" panose="02020603050405020304" pitchFamily="18" charset="0"/>
              <a:ea typeface="Calibri" panose="020F0502020204030204" pitchFamily="34" charset="0"/>
              <a:cs typeface="B Zar" panose="00000400000000000000" pitchFamily="2" charset="-78"/>
            </a:endParaRPr>
          </a:p>
          <a:p>
            <a:pPr marR="0" lvl="0" algn="just" rtl="1">
              <a:lnSpc>
                <a:spcPct val="115000"/>
              </a:lnSpc>
              <a:spcBef>
                <a:spcPts val="0"/>
              </a:spcBef>
              <a:spcAft>
                <a:spcPts val="0"/>
              </a:spcAft>
            </a:pPr>
            <a:r>
              <a:rPr lang="fa-IR" sz="2400" dirty="0" smtClean="0">
                <a:effectLst/>
                <a:latin typeface="W_lotus"/>
                <a:ea typeface="Calibri" panose="020F0502020204030204" pitchFamily="34" charset="0"/>
                <a:cs typeface="B Zar" panose="00000400000000000000" pitchFamily="2" charset="-78"/>
              </a:rPr>
              <a:t>4. </a:t>
            </a:r>
            <a:r>
              <a:rPr lang="ar-SA" sz="2400" dirty="0" smtClean="0">
                <a:effectLst/>
                <a:latin typeface="W_lotus"/>
                <a:ea typeface="Calibri" panose="020F0502020204030204" pitchFamily="34" charset="0"/>
                <a:cs typeface="B Zar" panose="00000400000000000000" pitchFamily="2" charset="-78"/>
              </a:rPr>
              <a:t>شاء خدا نشان‌دهنده و بیان‌کننده عظمت و حاکمیت مطلق علم و قدرت و مالکیت اوست. </a:t>
            </a:r>
            <a:endParaRPr lang="en-US" sz="2400" dirty="0" smtClean="0">
              <a:effectLst/>
              <a:latin typeface="Times New Roman" panose="02020603050405020304" pitchFamily="18" charset="0"/>
              <a:ea typeface="Calibri" panose="020F0502020204030204" pitchFamily="34" charset="0"/>
              <a:cs typeface="B Zar" panose="00000400000000000000" pitchFamily="2" charset="-78"/>
            </a:endParaRPr>
          </a:p>
          <a:p>
            <a:pPr marR="0" lvl="0" algn="just" rtl="1">
              <a:lnSpc>
                <a:spcPct val="115000"/>
              </a:lnSpc>
              <a:spcBef>
                <a:spcPts val="0"/>
              </a:spcBef>
              <a:spcAft>
                <a:spcPts val="0"/>
              </a:spcAft>
            </a:pPr>
            <a:r>
              <a:rPr lang="fa-IR" sz="2400" dirty="0" smtClean="0">
                <a:effectLst/>
                <a:latin typeface="W_lotus"/>
                <a:ea typeface="Calibri" panose="020F0502020204030204" pitchFamily="34" charset="0"/>
                <a:cs typeface="B Zar" panose="00000400000000000000" pitchFamily="2" charset="-78"/>
              </a:rPr>
              <a:t>5. </a:t>
            </a:r>
            <a:r>
              <a:rPr lang="ar-SA" sz="2400" dirty="0" smtClean="0">
                <a:effectLst/>
                <a:latin typeface="W_lotus"/>
                <a:ea typeface="Calibri" panose="020F0502020204030204" pitchFamily="34" charset="0"/>
                <a:cs typeface="B Zar" panose="00000400000000000000" pitchFamily="2" charset="-78"/>
              </a:rPr>
              <a:t>شاء خدا از یک سو  به علم و قدرت بی‌نهایت او وابسته است و از یک سو به مخلوقی محدود ختم می‌شود.</a:t>
            </a:r>
            <a:endParaRPr lang="en-US" sz="2400" dirty="0" smtClean="0">
              <a:effectLst/>
              <a:latin typeface="Times New Roman" panose="02020603050405020304" pitchFamily="18" charset="0"/>
              <a:ea typeface="Calibri" panose="020F0502020204030204" pitchFamily="34" charset="0"/>
              <a:cs typeface="B Zar" panose="00000400000000000000" pitchFamily="2" charset="-78"/>
            </a:endParaRPr>
          </a:p>
          <a:p>
            <a:pPr marR="0" lvl="0" algn="just" rtl="1">
              <a:lnSpc>
                <a:spcPct val="115000"/>
              </a:lnSpc>
              <a:spcBef>
                <a:spcPts val="0"/>
              </a:spcBef>
              <a:spcAft>
                <a:spcPts val="0"/>
              </a:spcAft>
            </a:pPr>
            <a:r>
              <a:rPr lang="fa-IR" sz="2400" dirty="0" smtClean="0">
                <a:effectLst/>
                <a:latin typeface="W_lotus"/>
                <a:ea typeface="Calibri" panose="020F0502020204030204" pitchFamily="34" charset="0"/>
                <a:cs typeface="B Zar" panose="00000400000000000000" pitchFamily="2" charset="-78"/>
              </a:rPr>
              <a:t>6. </a:t>
            </a:r>
            <a:r>
              <a:rPr lang="ar-SA" sz="2400" dirty="0" smtClean="0">
                <a:effectLst/>
                <a:latin typeface="W_lotus"/>
                <a:ea typeface="Calibri" panose="020F0502020204030204" pitchFamily="34" charset="0"/>
                <a:cs typeface="B Zar" panose="00000400000000000000" pitchFamily="2" charset="-78"/>
              </a:rPr>
              <a:t>شاء خداوند نقض‌پذیر نیست و کسی نمی‌تواند در آن اختلال ایجاد کند.</a:t>
            </a:r>
            <a:endParaRPr lang="fa-IR" sz="2400" dirty="0" smtClean="0">
              <a:effectLst/>
              <a:latin typeface="W_lotus"/>
              <a:ea typeface="Calibri" panose="020F0502020204030204" pitchFamily="34" charset="0"/>
              <a:cs typeface="B Zar" panose="00000400000000000000" pitchFamily="2" charset="-78"/>
            </a:endParaRPr>
          </a:p>
          <a:p>
            <a:pPr marR="0" lvl="0" algn="just" rtl="1">
              <a:lnSpc>
                <a:spcPct val="115000"/>
              </a:lnSpc>
              <a:spcBef>
                <a:spcPts val="0"/>
              </a:spcBef>
              <a:spcAft>
                <a:spcPts val="0"/>
              </a:spcAft>
            </a:pPr>
            <a:r>
              <a:rPr lang="fa-IR" sz="2400" dirty="0" smtClean="0">
                <a:effectLst/>
                <a:latin typeface="W_lotus"/>
                <a:ea typeface="Calibri" panose="020F0502020204030204" pitchFamily="34" charset="0"/>
                <a:cs typeface="B Zar" panose="00000400000000000000" pitchFamily="2" charset="-78"/>
              </a:rPr>
              <a:t>7. </a:t>
            </a:r>
            <a:r>
              <a:rPr lang="ar-SA" sz="2400" dirty="0" smtClean="0">
                <a:effectLst/>
                <a:latin typeface="W_lotus"/>
                <a:ea typeface="Calibri" panose="020F0502020204030204" pitchFamily="34" charset="0"/>
                <a:cs typeface="B Zar" panose="00000400000000000000" pitchFamily="2" charset="-78"/>
              </a:rPr>
              <a:t>در بین آیات برخی از افعال خدا مانند داخل کردن در رحمت، رزق‌رسانی، مغفرت و عذاب از اهمیت خاصی برخوردارند و بقیه افعال در ذیل ولایت این موارد قرار دارند.</a:t>
            </a:r>
            <a:endParaRPr lang="en-US" sz="2400" dirty="0" smtClean="0">
              <a:effectLst/>
              <a:latin typeface="Times New Roman" panose="02020603050405020304" pitchFamily="18" charset="0"/>
              <a:ea typeface="Calibri" panose="020F0502020204030204" pitchFamily="34" charset="0"/>
              <a:cs typeface="B Zar" panose="00000400000000000000" pitchFamily="2" charset="-78"/>
            </a:endParaRPr>
          </a:p>
          <a:p>
            <a:pPr marR="0" lvl="0" algn="just" rtl="1">
              <a:lnSpc>
                <a:spcPct val="115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63614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ok.1</Template>
  <TotalTime>2434</TotalTime>
  <Words>16614</Words>
  <Application>Microsoft Office PowerPoint</Application>
  <PresentationFormat>On-screen Show (4:3)</PresentationFormat>
  <Paragraphs>1231</Paragraphs>
  <Slides>199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199</vt:i4>
      </vt:variant>
    </vt:vector>
  </HeadingPairs>
  <TitlesOfParts>
    <vt:vector size="209" baseType="lpstr">
      <vt:lpstr>Arial</vt:lpstr>
      <vt:lpstr>B Zar</vt:lpstr>
      <vt:lpstr>Calibri</vt:lpstr>
      <vt:lpstr>Times New Roman</vt:lpstr>
      <vt:lpstr>Verdana</vt:lpstr>
      <vt:lpstr>W_lotus</vt:lpstr>
      <vt:lpstr>w_Mitra Bold</vt:lpstr>
      <vt:lpstr>Wingdings</vt:lpstr>
      <vt:lpstr>Office Theme</vt:lpstr>
      <vt:lpstr>Image</vt:lpstr>
      <vt:lpstr>بسم الله الرحمن الرحیم الحمدلله رب العالمین  اللهم صل علی محمد و آل محمد </vt:lpstr>
      <vt:lpstr>فعل در ساختار انسان </vt:lpstr>
      <vt:lpstr>PowerPoint Presentation</vt:lpstr>
      <vt:lpstr>فعل الله </vt:lpstr>
      <vt:lpstr>نکاتی در مورد فعل خدا</vt:lpstr>
      <vt:lpstr>انسان مَثَل خداوند </vt:lpstr>
      <vt:lpstr>انسان مَثَل خداوند </vt:lpstr>
      <vt:lpstr>PowerPoint Presentation</vt:lpstr>
      <vt:lpstr>بروز نمودی از فعل خدا با محدودیتهای مخلوق </vt:lpstr>
      <vt:lpstr>حکمتها و قوانین وضع و تبیین شده</vt:lpstr>
      <vt:lpstr>اراده خدا نسبت به اشیاء</vt:lpstr>
      <vt:lpstr>مَثل امر خدا همان اراده او و تعیین‌کننده شأن و حال موجودات و هدایت آنها</vt:lpstr>
      <vt:lpstr>نو به نو شدن و لحظه به لحظه موجودات و آثار </vt:lpstr>
      <vt:lpstr>PowerPoint Presentation</vt:lpstr>
      <vt:lpstr>ریشه فعل در قران </vt:lpstr>
      <vt:lpstr>دسته بندی فعل در قران </vt:lpstr>
      <vt:lpstr>معنا و مهم‌ترین مصادیق  فعل در انسان </vt:lpstr>
      <vt:lpstr>بیان قوانین فعل در زندگی انسان</vt:lpstr>
      <vt:lpstr>برخی از مهم‌ترین نکات از آیات فعل در خصوص انسان</vt:lpstr>
      <vt:lpstr>PowerPoint Presentation</vt:lpstr>
      <vt:lpstr>شبکه مفهومی فعل در قران </vt:lpstr>
      <vt:lpstr>PowerPoint Presentation</vt:lpstr>
      <vt:lpstr>ویژگی‌های فعل</vt:lpstr>
      <vt:lpstr>فعل در ساحت ربوبی</vt:lpstr>
      <vt:lpstr>فعل در ساحت ملائکه </vt:lpstr>
      <vt:lpstr>فعل در ساحت هستی</vt:lpstr>
      <vt:lpstr>فعل در ساحت انسان </vt:lpstr>
      <vt:lpstr>تعریف فاعل و فعل </vt:lpstr>
      <vt:lpstr>تمایز افعال وابسته به دو امر </vt:lpstr>
      <vt:lpstr>فعل </vt:lpstr>
      <vt:lpstr>چهار محور فعل در هر نفسی :  علم، اراده، شاء، امر</vt:lpstr>
      <vt:lpstr>PowerPoint Presentation</vt:lpstr>
      <vt:lpstr>چکیده فصل اول </vt:lpstr>
      <vt:lpstr>عناوین فصل اول</vt:lpstr>
      <vt:lpstr>1. افاضه رحمت، اساس صفات فعل  خداوند</vt:lpstr>
      <vt:lpstr>2. خلق انسان بر پایه رحمت</vt:lpstr>
      <vt:lpstr>3. شناخت خدا با صفت رحمن</vt:lpstr>
      <vt:lpstr>4. لزوم بهره‌مندی از رحمت الهی</vt:lpstr>
      <vt:lpstr>5. انسان در معرض رحمت خاص</vt:lpstr>
      <vt:lpstr>5. انسان در معرض رحمت خاص</vt:lpstr>
      <vt:lpstr>1-5. هدایت، ‌هم‌راستایی با فعل خدا</vt:lpstr>
      <vt:lpstr>2-5. ضلالت، ‌هم‌راستایی با نفس خود</vt:lpstr>
      <vt:lpstr>3-5. وحی، عامل جریان‌یافتن رحمت و هدایت</vt:lpstr>
      <vt:lpstr>4-5. هدایت، رسانایی رحمت</vt:lpstr>
      <vt:lpstr>5-5. ضلالت، محرومیت از رحمت خاص</vt:lpstr>
      <vt:lpstr>6. اطاعت، عامل هم‌راستایی با هدایت</vt:lpstr>
      <vt:lpstr>ویژگی های فعلِ هم‌راستای با رحمت الهی</vt:lpstr>
      <vt:lpstr>6. اطاعت، عامل هم‌راستایی با هدایت </vt:lpstr>
      <vt:lpstr>1-6. اطاعت از رسول، هم‌راستایی با همه‌خوبی‌ها</vt:lpstr>
      <vt:lpstr>2-6. اطاعت از غیر خدا، هم‌راستایی با شیاطین </vt:lpstr>
      <vt:lpstr>7. استطاعت، سعی در هم‌راستایی </vt:lpstr>
      <vt:lpstr>7. استطاعت، سعی در هم‌راستایی </vt:lpstr>
      <vt:lpstr>1-7. استطاعت اساس اختیار</vt:lpstr>
      <vt:lpstr>2-7. توان تشخیص عامل استطاعت  </vt:lpstr>
      <vt:lpstr>8. استطاعت و اطاعت اولین ظهور فعل در انسان </vt:lpstr>
      <vt:lpstr>انتقال رحمت با سه کلمه ایمان، خیر و حسن</vt:lpstr>
      <vt:lpstr>PowerPoint Presentation</vt:lpstr>
      <vt:lpstr>9. فعل خیر، اساس همه افعال مؤمن</vt:lpstr>
      <vt:lpstr>PowerPoint Presentation</vt:lpstr>
      <vt:lpstr>چکیده فصل دوم </vt:lpstr>
      <vt:lpstr>Diagram</vt:lpstr>
      <vt:lpstr>1. علم، وصف ذات خداوند</vt:lpstr>
      <vt:lpstr>تعریف علم </vt:lpstr>
      <vt:lpstr>2. قدرت، تجلی علم خدا </vt:lpstr>
      <vt:lpstr>3. حیات، تجلی علم و قدرت</vt:lpstr>
      <vt:lpstr>4. عالَم، تجلی اسم علیم</vt:lpstr>
      <vt:lpstr>5. انسان، تجلی علم اسماء</vt:lpstr>
      <vt:lpstr>5. انسان، تجلی علم اسماء</vt:lpstr>
      <vt:lpstr>1-5. انسان، برخوردار از انواع علم</vt:lpstr>
      <vt:lpstr>تنوع علم در انسان </vt:lpstr>
      <vt:lpstr>2-5. علم، منشأ فعل </vt:lpstr>
      <vt:lpstr> 3-5. علم عامل هدایت و ضلالت</vt:lpstr>
      <vt:lpstr>4-5.  درجات انسان وابسته به علم</vt:lpstr>
      <vt:lpstr>5-5. نوع زندگی و مرگ انسان وابسته به علم </vt:lpstr>
      <vt:lpstr>6-5. شریعت، هدایت‌کننده دریافت علم و زندگی </vt:lpstr>
      <vt:lpstr>6. پذیرش علم، فرایند آغاز فعل</vt:lpstr>
      <vt:lpstr>7. قلب گزینش‌کننده علم فعل </vt:lpstr>
      <vt:lpstr>PowerPoint Presentation</vt:lpstr>
      <vt:lpstr>7. قلب گزینش‌کننده علم فعل </vt:lpstr>
      <vt:lpstr>1-7. تقویت قلب</vt:lpstr>
      <vt:lpstr>نکاتی جهت تقویت قلب</vt:lpstr>
      <vt:lpstr>قلب سلیم</vt:lpstr>
      <vt:lpstr>2-7. جلوگیری از بیماری قلب</vt:lpstr>
      <vt:lpstr>برخی از اختلال های قلب</vt:lpstr>
      <vt:lpstr>8. صدر، شکل‌دهنده علم فعل  </vt:lpstr>
      <vt:lpstr>برخی از ویژگی‌های صدر در شکل‌دهی فعل </vt:lpstr>
      <vt:lpstr>ویژگی‌های شرح صدر</vt:lpstr>
      <vt:lpstr>از ضررهای ضیق صدر</vt:lpstr>
      <vt:lpstr>از ضررهای ضیق صدر</vt:lpstr>
      <vt:lpstr>برخی از ویژگی‌های صدر در شکل‌دهی فعل </vt:lpstr>
      <vt:lpstr> مؤلفه‌های صدر شرح‌یافته </vt:lpstr>
      <vt:lpstr>مؤلفه‌های صدر ضیق‌یافته </vt:lpstr>
      <vt:lpstr>9. برخی از افعال ناشی از قلب و صدر</vt:lpstr>
      <vt:lpstr>9. برخی از افعال ناشی از قلب و صدر</vt:lpstr>
      <vt:lpstr>PowerPoint Presentation</vt:lpstr>
      <vt:lpstr>چکیده فصل سوم</vt:lpstr>
      <vt:lpstr>عناوین فصل سوم</vt:lpstr>
      <vt:lpstr>1. فعل خدا منوط به شاء خدا</vt:lpstr>
      <vt:lpstr>ویژگی‌های شاء خدا بر اساس آیات</vt:lpstr>
      <vt:lpstr>ویژگی‌های شاء خدا بر اساس آیات</vt:lpstr>
      <vt:lpstr>عناوین قوانین مربوط به فعل خاص خدا بر اساس شاء او</vt:lpstr>
      <vt:lpstr>2. شاء انسان، وابسته به شاء خدا</vt:lpstr>
      <vt:lpstr>2. شاء انسان، وابسته به شاء خدا</vt:lpstr>
      <vt:lpstr>1-2. انسان در دوراهی گزینش شاء هدایت و ضلالت</vt:lpstr>
      <vt:lpstr>2-2. ویژگی‌های شاء هدایت</vt:lpstr>
      <vt:lpstr>ویژگی های اختصاصی شاء ضلالت</vt:lpstr>
      <vt:lpstr>3. دعوت انبیا برای تحقق شاء هدایت</vt:lpstr>
      <vt:lpstr>1-3. دعوت انبیا هم‌راستا با شاء خدا</vt:lpstr>
      <vt:lpstr>2-3. اجابت دعوت انبیا با دعای خالص از خدا</vt:lpstr>
      <vt:lpstr>4. دعا هم‌سو سازانسان با شاء خداوند</vt:lpstr>
      <vt:lpstr>دو وضعیت انسان نسبت به دعا </vt:lpstr>
      <vt:lpstr>PowerPoint Presentation</vt:lpstr>
      <vt:lpstr>ویژگی های دعای ناخالص</vt:lpstr>
      <vt:lpstr>PowerPoint Presentation</vt:lpstr>
      <vt:lpstr>چند مطلب از كليات معارف الهى بر اساس آیه 17 سوره رعد</vt:lpstr>
      <vt:lpstr>PowerPoint Presentation</vt:lpstr>
      <vt:lpstr>2-4. ویژگی دعای خالصانه </vt:lpstr>
      <vt:lpstr>ویژگی افعال ناشی از دعای خالصانه </vt:lpstr>
      <vt:lpstr>PowerPoint Presentation</vt:lpstr>
      <vt:lpstr>5. دعا امام افعال انسان</vt:lpstr>
      <vt:lpstr>PowerPoint Presentation</vt:lpstr>
      <vt:lpstr>5. دعا امام افعال انسان</vt:lpstr>
      <vt:lpstr>PowerPoint Presentation</vt:lpstr>
      <vt:lpstr>PowerPoint Presentation</vt:lpstr>
      <vt:lpstr>چکیده فصل چهارم </vt:lpstr>
      <vt:lpstr>عناوین فصل چهارم </vt:lpstr>
      <vt:lpstr>1. سیر تحقق فعل </vt:lpstr>
      <vt:lpstr>رابطه شاء، فعل و اراده</vt:lpstr>
      <vt:lpstr>شاء و اراده و قاعده اتفاقات عالم</vt:lpstr>
      <vt:lpstr>سیر تحقق فعل</vt:lpstr>
      <vt:lpstr>2.رابطه اراده و ‌ فعل خداوند </vt:lpstr>
      <vt:lpstr>رابطه فعل و اراده </vt:lpstr>
      <vt:lpstr>3.فعل، اراده شیء </vt:lpstr>
      <vt:lpstr>اراده در پدیده ها و رخدادها </vt:lpstr>
      <vt:lpstr>PowerPoint Presentation</vt:lpstr>
      <vt:lpstr>1-3. امر </vt:lpstr>
      <vt:lpstr>PowerPoint Presentation</vt:lpstr>
      <vt:lpstr>2-3. شیء </vt:lpstr>
      <vt:lpstr>نکاتی در مورد شیء</vt:lpstr>
      <vt:lpstr>4.اراده خدا در خصوص انسان</vt:lpstr>
      <vt:lpstr>PowerPoint Presentation</vt:lpstr>
      <vt:lpstr>PowerPoint Presentation</vt:lpstr>
      <vt:lpstr>5. اراده در انسان</vt:lpstr>
      <vt:lpstr>اراده جزیی از معنای فعل</vt:lpstr>
      <vt:lpstr>مقایسه اراده انسان و خدا</vt:lpstr>
      <vt:lpstr>اراده انسان دارای نشانه </vt:lpstr>
      <vt:lpstr>اراده غالب خداوند و استناد دادن اراده انسان به خدا</vt:lpstr>
      <vt:lpstr>اراده اصلاح</vt:lpstr>
      <vt:lpstr>اراده تولیدکننده سبک زندگی </vt:lpstr>
      <vt:lpstr>اراده انسان و تحقق اراده </vt:lpstr>
      <vt:lpstr>تعریف اراده </vt:lpstr>
      <vt:lpstr>6.مراحل تحقق اراده در انسان</vt:lpstr>
      <vt:lpstr>PowerPoint Presentation</vt:lpstr>
      <vt:lpstr>7.اراده در انسان سبب جهت‌دهی زندگی</vt:lpstr>
      <vt:lpstr>نقش اراده انسان در جهت‌دهی زندگی‌اش</vt:lpstr>
      <vt:lpstr>PowerPoint Presentation</vt:lpstr>
      <vt:lpstr>7.اراده در انسان سبب جهت‌دهی زندگی</vt:lpstr>
      <vt:lpstr>1-7. اراده‌های رحمت‌‌بخش و هدایت آفرین</vt:lpstr>
      <vt:lpstr>PowerPoint Presentation</vt:lpstr>
      <vt:lpstr>2-7. اراده های ویرانگر</vt:lpstr>
      <vt:lpstr>PowerPoint Presentation</vt:lpstr>
      <vt:lpstr>3-7. اراده‌های اغواگر</vt:lpstr>
      <vt:lpstr>PowerPoint Presentation</vt:lpstr>
      <vt:lpstr>PowerPoint Presentation</vt:lpstr>
      <vt:lpstr>چکیده فصل پنجم</vt:lpstr>
      <vt:lpstr>عناوین فصل پنجم</vt:lpstr>
      <vt:lpstr>PowerPoint Presentation</vt:lpstr>
      <vt:lpstr>1. جریان فعل خدا</vt:lpstr>
      <vt:lpstr>اتصال دائمی موجود با وجود </vt:lpstr>
      <vt:lpstr>1-1. تحقق علم، جریان علم </vt:lpstr>
      <vt:lpstr>2-1.تحقق قدرت، جریان قدرت</vt:lpstr>
      <vt:lpstr>3-1.تحقق حیات، جریان حیات</vt:lpstr>
      <vt:lpstr>4-1. تحقق رحمت،‌ جریان رحمت</vt:lpstr>
      <vt:lpstr>2.جریان مشیت خدا</vt:lpstr>
      <vt:lpstr>PowerPoint Presentation</vt:lpstr>
      <vt:lpstr>1-2. تحقق وعده</vt:lpstr>
      <vt:lpstr>2-2. تحقق وعید</vt:lpstr>
      <vt:lpstr>3.جریان اراده خدا</vt:lpstr>
      <vt:lpstr>1-3.نجات و پاداش</vt:lpstr>
      <vt:lpstr>2-3. هلاکت و جزا</vt:lpstr>
      <vt:lpstr>4.جریان امر خدا</vt:lpstr>
      <vt:lpstr>PowerPoint Presentation</vt:lpstr>
      <vt:lpstr>1-4.باور</vt:lpstr>
      <vt:lpstr>2-4.صفت</vt:lpstr>
      <vt:lpstr>3-4.حالات</vt:lpstr>
      <vt:lpstr>4-4.عمل</vt:lpstr>
      <vt:lpstr>5.آثار دائمی تحقق فعل تا امر در زندگی </vt:lpstr>
      <vt:lpstr>1-5.عمل مستوجب رحمت یا عذاب</vt:lpstr>
      <vt:lpstr>2-5.عمل مشمول جزا</vt:lpstr>
      <vt:lpstr>PowerPoint Presentation</vt:lpstr>
      <vt:lpstr>6.جلوه‌های تحقق فعل در ساختار انسان </vt:lpstr>
      <vt:lpstr>PowerPoint Presentation</vt:lpstr>
      <vt:lpstr>PowerPoint Presentation</vt:lpstr>
      <vt:lpstr>PowerPoint Presentation</vt:lpstr>
      <vt:lpstr>توجه به وجوه مختلف نیازها</vt:lpstr>
      <vt:lpstr>تامّ بودن اهل بیت علیهم السلام به عنوان فعل الله</vt:lpstr>
      <vt:lpstr>PowerPoint Presentation</vt:lpstr>
      <vt:lpstr>PowerPoint Presentation</vt:lpstr>
      <vt:lpstr>اللهم صل علی محمد و آل محمد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الحمدلله رب العالمین  اللهم صل علی محمد و آل محمد</dc:title>
  <dc:creator>Dr.dosti</dc:creator>
  <cp:lastModifiedBy>Dr.dosti</cp:lastModifiedBy>
  <cp:revision>128</cp:revision>
  <dcterms:created xsi:type="dcterms:W3CDTF">2019-07-09T11:31:52Z</dcterms:created>
  <dcterms:modified xsi:type="dcterms:W3CDTF">2019-07-17T03:45:55Z</dcterms:modified>
</cp:coreProperties>
</file>