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0"/>
  </p:notesMasterIdLst>
  <p:sldIdLst>
    <p:sldId id="256" r:id="rId2"/>
    <p:sldId id="330" r:id="rId3"/>
    <p:sldId id="332" r:id="rId4"/>
    <p:sldId id="401" r:id="rId5"/>
    <p:sldId id="402" r:id="rId6"/>
    <p:sldId id="403" r:id="rId7"/>
    <p:sldId id="404" r:id="rId8"/>
    <p:sldId id="405" r:id="rId9"/>
    <p:sldId id="335" r:id="rId10"/>
    <p:sldId id="337" r:id="rId11"/>
    <p:sldId id="365" r:id="rId12"/>
    <p:sldId id="338" r:id="rId13"/>
    <p:sldId id="339" r:id="rId14"/>
    <p:sldId id="341" r:id="rId15"/>
    <p:sldId id="343" r:id="rId16"/>
    <p:sldId id="345" r:id="rId17"/>
    <p:sldId id="346" r:id="rId18"/>
    <p:sldId id="347" r:id="rId19"/>
    <p:sldId id="348" r:id="rId20"/>
    <p:sldId id="349" r:id="rId21"/>
    <p:sldId id="351" r:id="rId22"/>
    <p:sldId id="406" r:id="rId23"/>
    <p:sldId id="407" r:id="rId24"/>
    <p:sldId id="408" r:id="rId25"/>
    <p:sldId id="350" r:id="rId26"/>
    <p:sldId id="352" r:id="rId27"/>
    <p:sldId id="353" r:id="rId28"/>
    <p:sldId id="354" r:id="rId29"/>
    <p:sldId id="355" r:id="rId30"/>
    <p:sldId id="356" r:id="rId31"/>
    <p:sldId id="357" r:id="rId32"/>
    <p:sldId id="358" r:id="rId33"/>
    <p:sldId id="359" r:id="rId34"/>
    <p:sldId id="360" r:id="rId35"/>
    <p:sldId id="361" r:id="rId36"/>
    <p:sldId id="362" r:id="rId37"/>
    <p:sldId id="368" r:id="rId38"/>
    <p:sldId id="370" r:id="rId39"/>
    <p:sldId id="371" r:id="rId40"/>
    <p:sldId id="372" r:id="rId41"/>
    <p:sldId id="373" r:id="rId42"/>
    <p:sldId id="374" r:id="rId43"/>
    <p:sldId id="375" r:id="rId44"/>
    <p:sldId id="376" r:id="rId45"/>
    <p:sldId id="377" r:id="rId46"/>
    <p:sldId id="380" r:id="rId47"/>
    <p:sldId id="381" r:id="rId48"/>
    <p:sldId id="378" r:id="rId49"/>
    <p:sldId id="379" r:id="rId50"/>
    <p:sldId id="382" r:id="rId51"/>
    <p:sldId id="383" r:id="rId52"/>
    <p:sldId id="384" r:id="rId53"/>
    <p:sldId id="291"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385" r:id="rId70"/>
    <p:sldId id="257" r:id="rId71"/>
    <p:sldId id="258" r:id="rId72"/>
    <p:sldId id="259" r:id="rId73"/>
    <p:sldId id="260" r:id="rId74"/>
    <p:sldId id="262" r:id="rId75"/>
    <p:sldId id="263" r:id="rId76"/>
    <p:sldId id="264" r:id="rId77"/>
    <p:sldId id="265" r:id="rId78"/>
    <p:sldId id="266" r:id="rId79"/>
    <p:sldId id="267" r:id="rId80"/>
    <p:sldId id="268" r:id="rId81"/>
    <p:sldId id="269" r:id="rId82"/>
    <p:sldId id="270" r:id="rId83"/>
    <p:sldId id="271" r:id="rId84"/>
    <p:sldId id="272" r:id="rId85"/>
    <p:sldId id="273" r:id="rId86"/>
    <p:sldId id="274" r:id="rId87"/>
    <p:sldId id="275" r:id="rId88"/>
    <p:sldId id="276" r:id="rId89"/>
    <p:sldId id="277" r:id="rId90"/>
    <p:sldId id="278" r:id="rId91"/>
    <p:sldId id="279" r:id="rId92"/>
    <p:sldId id="280" r:id="rId93"/>
    <p:sldId id="281" r:id="rId94"/>
    <p:sldId id="282" r:id="rId95"/>
    <p:sldId id="283" r:id="rId96"/>
    <p:sldId id="284" r:id="rId97"/>
    <p:sldId id="285" r:id="rId98"/>
    <p:sldId id="286" r:id="rId99"/>
    <p:sldId id="287" r:id="rId100"/>
    <p:sldId id="288" r:id="rId101"/>
    <p:sldId id="289" r:id="rId102"/>
    <p:sldId id="290" r:id="rId103"/>
    <p:sldId id="292" r:id="rId104"/>
    <p:sldId id="293" r:id="rId105"/>
    <p:sldId id="294" r:id="rId106"/>
    <p:sldId id="295" r:id="rId107"/>
    <p:sldId id="296" r:id="rId108"/>
    <p:sldId id="297" r:id="rId109"/>
    <p:sldId id="298" r:id="rId110"/>
    <p:sldId id="299" r:id="rId111"/>
    <p:sldId id="300" r:id="rId112"/>
    <p:sldId id="301" r:id="rId113"/>
    <p:sldId id="302" r:id="rId114"/>
    <p:sldId id="303" r:id="rId115"/>
    <p:sldId id="304" r:id="rId116"/>
    <p:sldId id="305" r:id="rId117"/>
    <p:sldId id="307" r:id="rId118"/>
    <p:sldId id="308" r:id="rId119"/>
    <p:sldId id="309" r:id="rId120"/>
    <p:sldId id="310" r:id="rId121"/>
    <p:sldId id="311" r:id="rId122"/>
    <p:sldId id="312" r:id="rId123"/>
    <p:sldId id="313" r:id="rId124"/>
    <p:sldId id="314" r:id="rId125"/>
    <p:sldId id="315" r:id="rId126"/>
    <p:sldId id="316" r:id="rId127"/>
    <p:sldId id="317" r:id="rId128"/>
    <p:sldId id="318" r:id="rId129"/>
    <p:sldId id="319" r:id="rId130"/>
    <p:sldId id="320" r:id="rId131"/>
    <p:sldId id="321" r:id="rId132"/>
    <p:sldId id="322" r:id="rId133"/>
    <p:sldId id="323" r:id="rId134"/>
    <p:sldId id="324" r:id="rId135"/>
    <p:sldId id="329" r:id="rId136"/>
    <p:sldId id="326" r:id="rId137"/>
    <p:sldId id="327" r:id="rId138"/>
    <p:sldId id="328" r:id="rId139"/>
  </p:sldIdLst>
  <p:sldSz cx="12192000" cy="6858000"/>
  <p:notesSz cx="6858000" cy="9144000"/>
  <p:embeddedFontLst>
    <p:embeddedFont>
      <p:font typeface="Palatino Linotype" panose="02040502050505030304" pitchFamily="18" charset="0"/>
      <p:regular r:id="rId141"/>
      <p:bold r:id="rId142"/>
      <p:italic r:id="rId143"/>
      <p:boldItalic r:id="rId144"/>
    </p:embeddedFont>
    <p:embeddedFont>
      <p:font typeface="B Titr" panose="00000700000000000000" pitchFamily="2" charset="-78"/>
      <p:bold r:id="rId145"/>
    </p:embeddedFont>
    <p:embeddedFont>
      <p:font typeface="B Tabassom" panose="00000400000000000000" pitchFamily="2" charset="-78"/>
      <p:regular r:id="rId146"/>
    </p:embeddedFont>
    <p:embeddedFont>
      <p:font typeface="Calibri" panose="020F0502020204030204" pitchFamily="34" charset="0"/>
      <p:regular r:id="rId147"/>
      <p:bold r:id="rId148"/>
      <p:italic r:id="rId149"/>
      <p:boldItalic r:id="rId150"/>
    </p:embeddedFont>
    <p:embeddedFont>
      <p:font typeface="Cambria" panose="02040503050406030204" pitchFamily="18" charset="0"/>
      <p:regular r:id="rId151"/>
      <p:bold r:id="rId152"/>
      <p:italic r:id="rId153"/>
      <p:boldItalic r:id="rId154"/>
    </p:embeddedFont>
    <p:embeddedFont>
      <p:font typeface="SimSun" panose="02010600030101010101" pitchFamily="2" charset="-122"/>
      <p:regular r:id="rId155"/>
    </p:embeddedFont>
    <p:embeddedFont>
      <p:font typeface="B Karim" panose="00000400000000000000" pitchFamily="2" charset="-78"/>
      <p:regular r:id="rId156"/>
      <p:bold r:id="rId157"/>
    </p:embeddedFont>
    <p:embeddedFont>
      <p:font typeface="2  Mitra" panose="00000400000000000000" pitchFamily="2" charset="-78"/>
      <p:regular r:id="rId158"/>
      <p:bold r:id="rId159"/>
    </p:embeddedFont>
    <p:embeddedFont>
      <p:font typeface="B Koodak" panose="00000700000000000000" pitchFamily="2" charset="-78"/>
      <p:bold r:id="rId160"/>
    </p:embeddedFont>
    <p:embeddedFont>
      <p:font typeface="B Mitra" panose="00000400000000000000" pitchFamily="2" charset="-78"/>
      <p:regular r:id="rId161"/>
      <p:bold r:id="rId162"/>
    </p:embeddedFont>
    <p:embeddedFont>
      <p:font typeface="2  Lotus" panose="00000400000000000000" pitchFamily="2" charset="-78"/>
      <p:regular r:id="rId163"/>
      <p:bold r:id="rId164"/>
    </p:embeddedFont>
    <p:embeddedFont>
      <p:font typeface="2  Nazanin" panose="00000400000000000000" pitchFamily="2" charset="-78"/>
      <p:regular r:id="rId165"/>
      <p:bold r:id="rId166"/>
    </p:embeddedFont>
    <p:embeddedFont>
      <p:font typeface="B Lotus" panose="00000400000000000000" pitchFamily="2" charset="-78"/>
      <p:regular r:id="rId167"/>
      <p:bold r:id="rId168"/>
    </p:embeddedFont>
    <p:embeddedFont>
      <p:font typeface="2  Titr" panose="00000700000000000000" pitchFamily="2" charset="-78"/>
      <p:bold r:id="rId169"/>
    </p:embeddedFont>
    <p:embeddedFont>
      <p:font typeface="Neirizi" panose="020B0604020202020204" charset="0"/>
      <p:regular r:id="rId170"/>
    </p:embeddedFont>
    <p:embeddedFont>
      <p:font typeface="B Badr" panose="00000400000000000000" pitchFamily="2" charset="-78"/>
      <p:regular r:id="rId171"/>
      <p:bold r:id="rId17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19.fntdata"/><Relationship Id="rId170" Type="http://schemas.openxmlformats.org/officeDocument/2006/relationships/font" Target="fonts/font30.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9.fntdata"/><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font" Target="fonts/font20.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font" Target="fonts/font10.fntdata"/><Relationship Id="rId171" Type="http://schemas.openxmlformats.org/officeDocument/2006/relationships/font" Target="fonts/font31.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notesMaster" Target="notesMasters/notesMaster1.xml"/><Relationship Id="rId16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1.fntdata"/><Relationship Id="rId156" Type="http://schemas.openxmlformats.org/officeDocument/2006/relationships/font" Target="fonts/font16.fntdata"/><Relationship Id="rId172" Type="http://schemas.openxmlformats.org/officeDocument/2006/relationships/font" Target="fonts/font3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167" Type="http://schemas.openxmlformats.org/officeDocument/2006/relationships/font" Target="fonts/font2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2.fntdata"/><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16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163" Type="http://schemas.openxmlformats.org/officeDocument/2006/relationships/font" Target="fonts/font2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3.fntdata"/><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3.fntdata"/><Relationship Id="rId148" Type="http://schemas.openxmlformats.org/officeDocument/2006/relationships/font" Target="fonts/font8.fntdata"/><Relationship Id="rId164" Type="http://schemas.openxmlformats.org/officeDocument/2006/relationships/font" Target="fonts/font24.fntdata"/><Relationship Id="rId169"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14.fntdata"/><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4.fntdata"/><Relationship Id="rId90" Type="http://schemas.openxmlformats.org/officeDocument/2006/relationships/slide" Target="slides/slide89.xml"/><Relationship Id="rId165" Type="http://schemas.openxmlformats.org/officeDocument/2006/relationships/font" Target="fonts/font25.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15.fntdata"/><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font" Target="fonts/font5.fntdata"/><Relationship Id="rId166" Type="http://schemas.openxmlformats.org/officeDocument/2006/relationships/font" Target="fonts/font26.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597E4-EB5D-4749-B711-9832C57702FD}"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n-US"/>
        </a:p>
      </dgm:t>
    </dgm:pt>
    <dgm:pt modelId="{39F4140B-0BB3-4B96-9795-17D1C99C3B66}">
      <dgm:prSet phldrT="[Text]" custT="1"/>
      <dgm:spPr/>
      <dgm:t>
        <a:bodyPr/>
        <a:lstStyle/>
        <a:p>
          <a:r>
            <a:rPr lang="fa-IR" sz="3600" dirty="0" smtClean="0">
              <a:latin typeface="Adobe Arabic" panose="02040503050201020203" pitchFamily="18" charset="-78"/>
              <a:cs typeface="2  Titr" panose="00000700000000000000" pitchFamily="2" charset="-78"/>
            </a:rPr>
            <a:t>بلوغ</a:t>
          </a:r>
          <a:endParaRPr lang="en-US" sz="3600" dirty="0">
            <a:latin typeface="Adobe Arabic" panose="02040503050201020203" pitchFamily="18" charset="-78"/>
            <a:cs typeface="2  Titr" panose="00000700000000000000" pitchFamily="2" charset="-78"/>
          </a:endParaRPr>
        </a:p>
      </dgm:t>
    </dgm:pt>
    <dgm:pt modelId="{39B68A84-4A7A-4BC8-8064-1B0EE906F262}" type="parTrans" cxnId="{21C5259C-D71D-4EEE-AB42-B39557D78611}">
      <dgm:prSet/>
      <dgm:spPr/>
      <dgm:t>
        <a:bodyPr/>
        <a:lstStyle/>
        <a:p>
          <a:endParaRPr lang="en-US"/>
        </a:p>
      </dgm:t>
    </dgm:pt>
    <dgm:pt modelId="{6F5F9C95-4042-4923-82E2-6429E9247BAC}" type="sibTrans" cxnId="{21C5259C-D71D-4EEE-AB42-B39557D78611}">
      <dgm:prSet/>
      <dgm:spPr/>
      <dgm:t>
        <a:bodyPr/>
        <a:lstStyle/>
        <a:p>
          <a:endParaRPr lang="en-US"/>
        </a:p>
      </dgm:t>
    </dgm:pt>
    <dgm:pt modelId="{7CD8EF71-0E49-41DB-BB8F-8334C92189E7}">
      <dgm:prSet phldrT="[Text]" custT="1"/>
      <dgm:spPr/>
      <dgm:t>
        <a:bodyPr/>
        <a:lstStyle/>
        <a:p>
          <a:r>
            <a:rPr lang="fa-IR" sz="2000" dirty="0" smtClean="0">
              <a:latin typeface="Adobe Arabic" panose="02040503050201020203" pitchFamily="18" charset="-78"/>
              <a:cs typeface="2  Mitra" panose="00000400000000000000" pitchFamily="2" charset="-78"/>
            </a:rPr>
            <a:t>ابتدای دوره سوم</a:t>
          </a:r>
          <a:endParaRPr lang="en-US" sz="2000" dirty="0">
            <a:latin typeface="Adobe Arabic" panose="02040503050201020203" pitchFamily="18" charset="-78"/>
            <a:cs typeface="2  Mitra" panose="00000400000000000000" pitchFamily="2" charset="-78"/>
          </a:endParaRPr>
        </a:p>
      </dgm:t>
    </dgm:pt>
    <dgm:pt modelId="{882A91A7-DDF4-41DD-B9AE-2480BA442AD2}" type="parTrans" cxnId="{5125167F-554B-4DDD-AB5C-0C8097E73F36}">
      <dgm:prSet custT="1"/>
      <dgm:spPr/>
      <dgm:t>
        <a:bodyPr/>
        <a:lstStyle/>
        <a:p>
          <a:endParaRPr lang="en-US" sz="2000">
            <a:latin typeface="Adobe Arabic" panose="02040503050201020203" pitchFamily="18" charset="-78"/>
            <a:cs typeface="2  Mitra" panose="00000400000000000000" pitchFamily="2" charset="-78"/>
          </a:endParaRPr>
        </a:p>
      </dgm:t>
    </dgm:pt>
    <dgm:pt modelId="{2A818E06-092F-46AD-8511-1BC0431AB537}" type="sibTrans" cxnId="{5125167F-554B-4DDD-AB5C-0C8097E73F36}">
      <dgm:prSet/>
      <dgm:spPr/>
      <dgm:t>
        <a:bodyPr/>
        <a:lstStyle/>
        <a:p>
          <a:endParaRPr lang="en-US"/>
        </a:p>
      </dgm:t>
    </dgm:pt>
    <dgm:pt modelId="{C9239692-2527-491F-8765-D0FC9FAA5B22}">
      <dgm:prSet phldrT="[Text]" custT="1"/>
      <dgm:spPr/>
      <dgm:t>
        <a:bodyPr/>
        <a:lstStyle/>
        <a:p>
          <a:r>
            <a:rPr lang="fa-IR" sz="2000" dirty="0" smtClean="0">
              <a:latin typeface="Adobe Arabic" panose="02040503050201020203" pitchFamily="18" charset="-78"/>
              <a:cs typeface="2  Mitra" panose="00000400000000000000" pitchFamily="2" charset="-78"/>
            </a:rPr>
            <a:t>بلوغ تکلیفی</a:t>
          </a:r>
          <a:endParaRPr lang="en-US" sz="2000" dirty="0">
            <a:latin typeface="Adobe Arabic" panose="02040503050201020203" pitchFamily="18" charset="-78"/>
            <a:cs typeface="2  Mitra" panose="00000400000000000000" pitchFamily="2" charset="-78"/>
          </a:endParaRPr>
        </a:p>
      </dgm:t>
    </dgm:pt>
    <dgm:pt modelId="{D7F5945B-A8AF-4F64-9CD8-D00D608C5C5B}" type="parTrans" cxnId="{C52DC23D-2033-4219-8A15-396CD33BF113}">
      <dgm:prSet custT="1"/>
      <dgm:spPr/>
      <dgm:t>
        <a:bodyPr/>
        <a:lstStyle/>
        <a:p>
          <a:endParaRPr lang="en-US" sz="2000">
            <a:latin typeface="Adobe Arabic" panose="02040503050201020203" pitchFamily="18" charset="-78"/>
            <a:cs typeface="2  Mitra" panose="00000400000000000000" pitchFamily="2" charset="-78"/>
          </a:endParaRPr>
        </a:p>
      </dgm:t>
    </dgm:pt>
    <dgm:pt modelId="{C425701A-C721-4B4E-8A12-72FE843433B3}" type="sibTrans" cxnId="{C52DC23D-2033-4219-8A15-396CD33BF113}">
      <dgm:prSet/>
      <dgm:spPr/>
      <dgm:t>
        <a:bodyPr/>
        <a:lstStyle/>
        <a:p>
          <a:endParaRPr lang="en-US"/>
        </a:p>
      </dgm:t>
    </dgm:pt>
    <dgm:pt modelId="{5CC9499F-4025-4800-B7F0-DD9F1BE16CDE}">
      <dgm:prSet phldrT="[Text]" custT="1"/>
      <dgm:spPr/>
      <dgm:t>
        <a:bodyPr/>
        <a:lstStyle/>
        <a:p>
          <a:r>
            <a:rPr lang="fa-IR" sz="2000" dirty="0" smtClean="0">
              <a:latin typeface="Adobe Arabic" panose="02040503050201020203" pitchFamily="18" charset="-78"/>
              <a:cs typeface="2  Mitra" panose="00000400000000000000" pitchFamily="2" charset="-78"/>
            </a:rPr>
            <a:t>انتهای دوره سوم</a:t>
          </a:r>
          <a:endParaRPr lang="en-US" sz="2000" dirty="0">
            <a:latin typeface="Adobe Arabic" panose="02040503050201020203" pitchFamily="18" charset="-78"/>
            <a:cs typeface="2  Mitra" panose="00000400000000000000" pitchFamily="2" charset="-78"/>
          </a:endParaRPr>
        </a:p>
      </dgm:t>
    </dgm:pt>
    <dgm:pt modelId="{8423ACB7-0C45-4863-85C3-8B0CAD8FCF01}" type="parTrans" cxnId="{DBAB0DDF-CF83-4060-AAFE-B1125CCF0955}">
      <dgm:prSet custT="1"/>
      <dgm:spPr/>
      <dgm:t>
        <a:bodyPr/>
        <a:lstStyle/>
        <a:p>
          <a:endParaRPr lang="en-US" sz="2000">
            <a:latin typeface="Adobe Arabic" panose="02040503050201020203" pitchFamily="18" charset="-78"/>
            <a:cs typeface="2  Mitra" panose="00000400000000000000" pitchFamily="2" charset="-78"/>
          </a:endParaRPr>
        </a:p>
      </dgm:t>
    </dgm:pt>
    <dgm:pt modelId="{F7CAA889-01AE-49A0-BC4E-3AF0C785C2DC}" type="sibTrans" cxnId="{DBAB0DDF-CF83-4060-AAFE-B1125CCF0955}">
      <dgm:prSet/>
      <dgm:spPr/>
      <dgm:t>
        <a:bodyPr/>
        <a:lstStyle/>
        <a:p>
          <a:endParaRPr lang="en-US"/>
        </a:p>
      </dgm:t>
    </dgm:pt>
    <dgm:pt modelId="{0C7F34E9-22AA-46E4-985C-5C61F3CDBB36}">
      <dgm:prSet phldrT="[Text]" custT="1"/>
      <dgm:spPr/>
      <dgm:t>
        <a:bodyPr/>
        <a:lstStyle/>
        <a:p>
          <a:r>
            <a:rPr lang="fa-IR" sz="2000" dirty="0" smtClean="0">
              <a:latin typeface="Adobe Arabic" panose="02040503050201020203" pitchFamily="18" charset="-78"/>
              <a:cs typeface="2  Mitra" panose="00000400000000000000" pitchFamily="2" charset="-78"/>
            </a:rPr>
            <a:t>توان فهم مفهوم نفع و ضرر</a:t>
          </a:r>
          <a:endParaRPr lang="en-US" sz="2000" dirty="0">
            <a:latin typeface="Adobe Arabic" panose="02040503050201020203" pitchFamily="18" charset="-78"/>
            <a:cs typeface="2  Mitra" panose="00000400000000000000" pitchFamily="2" charset="-78"/>
          </a:endParaRPr>
        </a:p>
      </dgm:t>
    </dgm:pt>
    <dgm:pt modelId="{6E5B8AE1-3F76-413D-90F2-ECA7815DCCA9}" type="parTrans" cxnId="{432C603A-47AF-412D-B9DE-7789F9640A91}">
      <dgm:prSet custT="1"/>
      <dgm:spPr/>
      <dgm:t>
        <a:bodyPr/>
        <a:lstStyle/>
        <a:p>
          <a:endParaRPr lang="en-US" sz="2000">
            <a:latin typeface="Adobe Arabic" panose="02040503050201020203" pitchFamily="18" charset="-78"/>
            <a:cs typeface="2  Mitra" panose="00000400000000000000" pitchFamily="2" charset="-78"/>
          </a:endParaRPr>
        </a:p>
      </dgm:t>
    </dgm:pt>
    <dgm:pt modelId="{3093FE2D-F17D-4E45-84C6-BCBDE77171A6}" type="sibTrans" cxnId="{432C603A-47AF-412D-B9DE-7789F9640A91}">
      <dgm:prSet/>
      <dgm:spPr/>
      <dgm:t>
        <a:bodyPr/>
        <a:lstStyle/>
        <a:p>
          <a:endParaRPr lang="en-US"/>
        </a:p>
      </dgm:t>
    </dgm:pt>
    <dgm:pt modelId="{BCF3EB0C-2E6C-45DF-B9F5-59E92F953D0B}">
      <dgm:prSet custT="1"/>
      <dgm:spPr/>
      <dgm:t>
        <a:bodyPr/>
        <a:lstStyle/>
        <a:p>
          <a:r>
            <a:rPr lang="fa-IR" sz="2400" dirty="0" smtClean="0">
              <a:latin typeface="Adobe Arabic" panose="02040503050201020203" pitchFamily="18" charset="-78"/>
              <a:cs typeface="2  Mitra" panose="00000400000000000000" pitchFamily="2" charset="-78"/>
            </a:rPr>
            <a:t>شدت قوای بدنی</a:t>
          </a:r>
          <a:endParaRPr lang="en-US" sz="2400" dirty="0">
            <a:latin typeface="Adobe Arabic" panose="02040503050201020203" pitchFamily="18" charset="-78"/>
            <a:cs typeface="2  Mitra" panose="00000400000000000000" pitchFamily="2" charset="-78"/>
          </a:endParaRPr>
        </a:p>
      </dgm:t>
    </dgm:pt>
    <dgm:pt modelId="{3A05C8FF-72B5-49F3-8600-AFCA1D9ED108}" type="parTrans" cxnId="{C54AC732-D41E-44F9-B3DC-21AD23A93D6F}">
      <dgm:prSet/>
      <dgm:spPr/>
      <dgm:t>
        <a:bodyPr/>
        <a:lstStyle/>
        <a:p>
          <a:endParaRPr lang="en-US">
            <a:cs typeface="2  Mitra" panose="00000400000000000000" pitchFamily="2" charset="-78"/>
          </a:endParaRPr>
        </a:p>
      </dgm:t>
    </dgm:pt>
    <dgm:pt modelId="{0A8EED0C-C885-4AAF-9C7E-D53DEA3D6ACE}" type="sibTrans" cxnId="{C54AC732-D41E-44F9-B3DC-21AD23A93D6F}">
      <dgm:prSet/>
      <dgm:spPr/>
      <dgm:t>
        <a:bodyPr/>
        <a:lstStyle/>
        <a:p>
          <a:endParaRPr lang="en-US"/>
        </a:p>
      </dgm:t>
    </dgm:pt>
    <dgm:pt modelId="{0BA1DEF0-06D7-4B04-9F8B-91E6108294E3}">
      <dgm:prSet custT="1"/>
      <dgm:spPr/>
      <dgm:t>
        <a:bodyPr/>
        <a:lstStyle/>
        <a:p>
          <a:r>
            <a:rPr lang="fa-IR" sz="2400" dirty="0" smtClean="0">
              <a:latin typeface="Adobe Arabic" panose="02040503050201020203" pitchFamily="18" charset="-78"/>
              <a:cs typeface="2  Mitra" panose="00000400000000000000" pitchFamily="2" charset="-78"/>
            </a:rPr>
            <a:t>بلوغ فکری</a:t>
          </a:r>
          <a:endParaRPr lang="en-US" sz="2400" dirty="0">
            <a:latin typeface="Adobe Arabic" panose="02040503050201020203" pitchFamily="18" charset="-78"/>
            <a:cs typeface="2  Mitra" panose="00000400000000000000" pitchFamily="2" charset="-78"/>
          </a:endParaRPr>
        </a:p>
      </dgm:t>
    </dgm:pt>
    <dgm:pt modelId="{1BB6DB53-4877-4E8E-8ED4-5FB21ABB66F2}" type="parTrans" cxnId="{B8AE1A2E-0A0C-4D3E-B10D-B70B41461F5F}">
      <dgm:prSet/>
      <dgm:spPr/>
      <dgm:t>
        <a:bodyPr/>
        <a:lstStyle/>
        <a:p>
          <a:endParaRPr lang="en-US">
            <a:cs typeface="2  Mitra" panose="00000400000000000000" pitchFamily="2" charset="-78"/>
          </a:endParaRPr>
        </a:p>
      </dgm:t>
    </dgm:pt>
    <dgm:pt modelId="{833F7427-83CE-44F3-8A76-981FBFEECF36}" type="sibTrans" cxnId="{B8AE1A2E-0A0C-4D3E-B10D-B70B41461F5F}">
      <dgm:prSet/>
      <dgm:spPr/>
      <dgm:t>
        <a:bodyPr/>
        <a:lstStyle/>
        <a:p>
          <a:endParaRPr lang="en-US"/>
        </a:p>
      </dgm:t>
    </dgm:pt>
    <dgm:pt modelId="{E30B5FBF-2A8F-408D-84EB-7DA7E28DA0CB}">
      <dgm:prSet custT="1"/>
      <dgm:spPr/>
      <dgm:t>
        <a:bodyPr/>
        <a:lstStyle/>
        <a:p>
          <a:r>
            <a:rPr lang="fa-IR" sz="2400" dirty="0" smtClean="0">
              <a:cs typeface="2  Mitra" panose="00000400000000000000" pitchFamily="2" charset="-78"/>
            </a:rPr>
            <a:t>بلوغ جسمی</a:t>
          </a:r>
          <a:endParaRPr lang="en-US" sz="2400" dirty="0">
            <a:cs typeface="2  Mitra" panose="00000400000000000000" pitchFamily="2" charset="-78"/>
          </a:endParaRPr>
        </a:p>
      </dgm:t>
    </dgm:pt>
    <dgm:pt modelId="{CCBBFB8E-4266-4CFE-9B27-E81D0E0ED6B6}" type="parTrans" cxnId="{5277F148-A7C2-433A-96E5-E609C7666B27}">
      <dgm:prSet/>
      <dgm:spPr/>
      <dgm:t>
        <a:bodyPr/>
        <a:lstStyle/>
        <a:p>
          <a:endParaRPr lang="en-US"/>
        </a:p>
      </dgm:t>
    </dgm:pt>
    <dgm:pt modelId="{E1AFEA21-AC8C-410A-B8C6-075CC0C882F1}" type="sibTrans" cxnId="{5277F148-A7C2-433A-96E5-E609C7666B27}">
      <dgm:prSet/>
      <dgm:spPr/>
      <dgm:t>
        <a:bodyPr/>
        <a:lstStyle/>
        <a:p>
          <a:endParaRPr lang="en-US"/>
        </a:p>
      </dgm:t>
    </dgm:pt>
    <dgm:pt modelId="{C20479D8-E441-4C73-993F-0001EFE0BF71}">
      <dgm:prSet custT="1"/>
      <dgm:spPr/>
      <dgm:t>
        <a:bodyPr/>
        <a:lstStyle/>
        <a:p>
          <a:r>
            <a:rPr lang="fa-IR" sz="2400" dirty="0" smtClean="0">
              <a:cs typeface="2  Mitra" panose="00000400000000000000" pitchFamily="2" charset="-78"/>
            </a:rPr>
            <a:t>بلوغ جنسیتی</a:t>
          </a:r>
          <a:endParaRPr lang="en-US" sz="2400" dirty="0">
            <a:cs typeface="2  Mitra" panose="00000400000000000000" pitchFamily="2" charset="-78"/>
          </a:endParaRPr>
        </a:p>
      </dgm:t>
    </dgm:pt>
    <dgm:pt modelId="{9A4F514E-F516-4431-9CC5-EAF1D654D58F}" type="parTrans" cxnId="{F9F221AE-625E-4A0D-A4DE-19B7E7341D1B}">
      <dgm:prSet/>
      <dgm:spPr/>
      <dgm:t>
        <a:bodyPr/>
        <a:lstStyle/>
        <a:p>
          <a:endParaRPr lang="en-US"/>
        </a:p>
      </dgm:t>
    </dgm:pt>
    <dgm:pt modelId="{877095EA-BCE1-41DD-B08C-E492FA1F272E}" type="sibTrans" cxnId="{F9F221AE-625E-4A0D-A4DE-19B7E7341D1B}">
      <dgm:prSet/>
      <dgm:spPr/>
      <dgm:t>
        <a:bodyPr/>
        <a:lstStyle/>
        <a:p>
          <a:endParaRPr lang="en-US"/>
        </a:p>
      </dgm:t>
    </dgm:pt>
    <dgm:pt modelId="{0E905216-153B-4AE5-9EEA-2B8297CF27D5}">
      <dgm:prSet custT="1"/>
      <dgm:spPr/>
      <dgm:t>
        <a:bodyPr/>
        <a:lstStyle/>
        <a:p>
          <a:r>
            <a:rPr lang="fa-IR" sz="2000" dirty="0" smtClean="0">
              <a:cs typeface="2  Mitra" panose="00000400000000000000" pitchFamily="2" charset="-78"/>
            </a:rPr>
            <a:t>با توان درک حجت</a:t>
          </a:r>
          <a:endParaRPr lang="en-US" sz="2000" dirty="0">
            <a:cs typeface="2  Mitra" panose="00000400000000000000" pitchFamily="2" charset="-78"/>
          </a:endParaRPr>
        </a:p>
      </dgm:t>
    </dgm:pt>
    <dgm:pt modelId="{4B37D863-8F03-45DA-B7E5-98B3ABFB76BE}" type="parTrans" cxnId="{2A4000AC-91AA-412F-A522-5D84B5673BC1}">
      <dgm:prSet/>
      <dgm:spPr/>
      <dgm:t>
        <a:bodyPr/>
        <a:lstStyle/>
        <a:p>
          <a:endParaRPr lang="en-US"/>
        </a:p>
      </dgm:t>
    </dgm:pt>
    <dgm:pt modelId="{FE57D151-B4AE-4E88-A0D1-005D1026AAC0}" type="sibTrans" cxnId="{2A4000AC-91AA-412F-A522-5D84B5673BC1}">
      <dgm:prSet/>
      <dgm:spPr/>
      <dgm:t>
        <a:bodyPr/>
        <a:lstStyle/>
        <a:p>
          <a:endParaRPr lang="en-US"/>
        </a:p>
      </dgm:t>
    </dgm:pt>
    <dgm:pt modelId="{64C12C10-9996-4EE6-B81F-AD24C7ED8842}">
      <dgm:prSet custT="1"/>
      <dgm:spPr/>
      <dgm:t>
        <a:bodyPr/>
        <a:lstStyle/>
        <a:p>
          <a:r>
            <a:rPr lang="fa-IR" sz="2000" dirty="0" smtClean="0">
              <a:cs typeface="2  Mitra" panose="00000400000000000000" pitchFamily="2" charset="-78"/>
            </a:rPr>
            <a:t>با توان رجوع به عقل</a:t>
          </a:r>
          <a:endParaRPr lang="en-US" sz="2000" dirty="0">
            <a:cs typeface="2  Mitra" panose="00000400000000000000" pitchFamily="2" charset="-78"/>
          </a:endParaRPr>
        </a:p>
      </dgm:t>
    </dgm:pt>
    <dgm:pt modelId="{416B2D35-5F66-4445-97E9-7ACE33DDBF43}" type="parTrans" cxnId="{D052BDD5-F6E0-4A07-938C-EE12B55F28FC}">
      <dgm:prSet/>
      <dgm:spPr/>
      <dgm:t>
        <a:bodyPr/>
        <a:lstStyle/>
        <a:p>
          <a:endParaRPr lang="en-US"/>
        </a:p>
      </dgm:t>
    </dgm:pt>
    <dgm:pt modelId="{0E13CF6E-0DB3-4E69-AB00-6ABE4489943D}" type="sibTrans" cxnId="{D052BDD5-F6E0-4A07-938C-EE12B55F28FC}">
      <dgm:prSet/>
      <dgm:spPr/>
      <dgm:t>
        <a:bodyPr/>
        <a:lstStyle/>
        <a:p>
          <a:endParaRPr lang="en-US"/>
        </a:p>
      </dgm:t>
    </dgm:pt>
    <dgm:pt modelId="{0B723CDA-3FEC-4AFA-B0AE-216D607E9EF7}" type="pres">
      <dgm:prSet presAssocID="{34A597E4-EB5D-4749-B711-9832C57702FD}" presName="diagram" presStyleCnt="0">
        <dgm:presLayoutVars>
          <dgm:chPref val="1"/>
          <dgm:dir/>
          <dgm:animOne val="branch"/>
          <dgm:animLvl val="lvl"/>
          <dgm:resizeHandles val="exact"/>
        </dgm:presLayoutVars>
      </dgm:prSet>
      <dgm:spPr/>
      <dgm:t>
        <a:bodyPr/>
        <a:lstStyle/>
        <a:p>
          <a:endParaRPr lang="en-US"/>
        </a:p>
      </dgm:t>
    </dgm:pt>
    <dgm:pt modelId="{63B15BAB-BF35-447A-A30E-5D3C6DF7811D}" type="pres">
      <dgm:prSet presAssocID="{39F4140B-0BB3-4B96-9795-17D1C99C3B66}" presName="root1" presStyleCnt="0"/>
      <dgm:spPr/>
    </dgm:pt>
    <dgm:pt modelId="{0A9355FE-6615-42A8-A61B-4ACB6D438FC2}" type="pres">
      <dgm:prSet presAssocID="{39F4140B-0BB3-4B96-9795-17D1C99C3B66}" presName="LevelOneTextNode" presStyleLbl="node0" presStyleIdx="0" presStyleCnt="1" custScaleX="73862" custLinFactNeighborY="-42148">
        <dgm:presLayoutVars>
          <dgm:chPref val="3"/>
        </dgm:presLayoutVars>
      </dgm:prSet>
      <dgm:spPr/>
      <dgm:t>
        <a:bodyPr/>
        <a:lstStyle/>
        <a:p>
          <a:endParaRPr lang="en-US"/>
        </a:p>
      </dgm:t>
    </dgm:pt>
    <dgm:pt modelId="{33E2C6EF-0FE1-4CB4-853B-204610CBF06D}" type="pres">
      <dgm:prSet presAssocID="{39F4140B-0BB3-4B96-9795-17D1C99C3B66}" presName="level2hierChild" presStyleCnt="0"/>
      <dgm:spPr/>
    </dgm:pt>
    <dgm:pt modelId="{990AA358-5428-4D88-A7DB-7D79F530AA6C}" type="pres">
      <dgm:prSet presAssocID="{882A91A7-DDF4-41DD-B9AE-2480BA442AD2}" presName="conn2-1" presStyleLbl="parChTrans1D2" presStyleIdx="0" presStyleCnt="2" custScaleX="2000000"/>
      <dgm:spPr/>
      <dgm:t>
        <a:bodyPr/>
        <a:lstStyle/>
        <a:p>
          <a:endParaRPr lang="en-US"/>
        </a:p>
      </dgm:t>
    </dgm:pt>
    <dgm:pt modelId="{B1D4C3C0-D4B6-4242-9552-CDF2A0E38BC1}" type="pres">
      <dgm:prSet presAssocID="{882A91A7-DDF4-41DD-B9AE-2480BA442AD2}" presName="connTx" presStyleLbl="parChTrans1D2" presStyleIdx="0" presStyleCnt="2"/>
      <dgm:spPr/>
      <dgm:t>
        <a:bodyPr/>
        <a:lstStyle/>
        <a:p>
          <a:endParaRPr lang="en-US"/>
        </a:p>
      </dgm:t>
    </dgm:pt>
    <dgm:pt modelId="{1411B5CA-6417-4A7D-89D5-4D99741FCE30}" type="pres">
      <dgm:prSet presAssocID="{7CD8EF71-0E49-41DB-BB8F-8334C92189E7}" presName="root2" presStyleCnt="0"/>
      <dgm:spPr/>
    </dgm:pt>
    <dgm:pt modelId="{85B19CEA-18F7-4B77-ACA4-E57B0D93F2DF}" type="pres">
      <dgm:prSet presAssocID="{7CD8EF71-0E49-41DB-BB8F-8334C92189E7}" presName="LevelTwoTextNode" presStyleLbl="node2" presStyleIdx="0" presStyleCnt="2" custScaleX="84604" custLinFactNeighborY="-42148">
        <dgm:presLayoutVars>
          <dgm:chPref val="3"/>
        </dgm:presLayoutVars>
      </dgm:prSet>
      <dgm:spPr/>
      <dgm:t>
        <a:bodyPr/>
        <a:lstStyle/>
        <a:p>
          <a:endParaRPr lang="en-US"/>
        </a:p>
      </dgm:t>
    </dgm:pt>
    <dgm:pt modelId="{67FC9603-47A0-4A9A-BDB2-59254AA9F6E4}" type="pres">
      <dgm:prSet presAssocID="{7CD8EF71-0E49-41DB-BB8F-8334C92189E7}" presName="level3hierChild" presStyleCnt="0"/>
      <dgm:spPr/>
    </dgm:pt>
    <dgm:pt modelId="{C91F4C7E-83B5-4B9A-9A3E-08B45A26389F}" type="pres">
      <dgm:prSet presAssocID="{D7F5945B-A8AF-4F64-9CD8-D00D608C5C5B}" presName="conn2-1" presStyleLbl="parChTrans1D3" presStyleIdx="0" presStyleCnt="3" custScaleX="2000000"/>
      <dgm:spPr/>
      <dgm:t>
        <a:bodyPr/>
        <a:lstStyle/>
        <a:p>
          <a:endParaRPr lang="en-US"/>
        </a:p>
      </dgm:t>
    </dgm:pt>
    <dgm:pt modelId="{3812725B-6DF4-4E40-877D-DF8C8000356F}" type="pres">
      <dgm:prSet presAssocID="{D7F5945B-A8AF-4F64-9CD8-D00D608C5C5B}" presName="connTx" presStyleLbl="parChTrans1D3" presStyleIdx="0" presStyleCnt="3"/>
      <dgm:spPr/>
      <dgm:t>
        <a:bodyPr/>
        <a:lstStyle/>
        <a:p>
          <a:endParaRPr lang="en-US"/>
        </a:p>
      </dgm:t>
    </dgm:pt>
    <dgm:pt modelId="{4C1838EE-8688-4133-B9EC-FCCAE2CE71B2}" type="pres">
      <dgm:prSet presAssocID="{C9239692-2527-491F-8765-D0FC9FAA5B22}" presName="root2" presStyleCnt="0"/>
      <dgm:spPr/>
    </dgm:pt>
    <dgm:pt modelId="{69266168-03B0-4D6F-B554-554B263ECB7C}" type="pres">
      <dgm:prSet presAssocID="{C9239692-2527-491F-8765-D0FC9FAA5B22}" presName="LevelTwoTextNode" presStyleLbl="node3" presStyleIdx="0" presStyleCnt="3" custScaleX="73862" custLinFactNeighborY="-42148">
        <dgm:presLayoutVars>
          <dgm:chPref val="3"/>
        </dgm:presLayoutVars>
      </dgm:prSet>
      <dgm:spPr/>
      <dgm:t>
        <a:bodyPr/>
        <a:lstStyle/>
        <a:p>
          <a:endParaRPr lang="en-US"/>
        </a:p>
      </dgm:t>
    </dgm:pt>
    <dgm:pt modelId="{667AE195-767F-4994-8144-F73756C243B3}" type="pres">
      <dgm:prSet presAssocID="{C9239692-2527-491F-8765-D0FC9FAA5B22}" presName="level3hierChild" presStyleCnt="0"/>
      <dgm:spPr/>
    </dgm:pt>
    <dgm:pt modelId="{E62263ED-FA49-40E5-8E96-511315CAEA6C}" type="pres">
      <dgm:prSet presAssocID="{8423ACB7-0C45-4863-85C3-8B0CAD8FCF01}" presName="conn2-1" presStyleLbl="parChTrans1D2" presStyleIdx="1" presStyleCnt="2" custScaleX="2000000"/>
      <dgm:spPr/>
      <dgm:t>
        <a:bodyPr/>
        <a:lstStyle/>
        <a:p>
          <a:endParaRPr lang="en-US"/>
        </a:p>
      </dgm:t>
    </dgm:pt>
    <dgm:pt modelId="{ACA46D4A-CA2E-4AD9-B4D0-D9ACD96A527B}" type="pres">
      <dgm:prSet presAssocID="{8423ACB7-0C45-4863-85C3-8B0CAD8FCF01}" presName="connTx" presStyleLbl="parChTrans1D2" presStyleIdx="1" presStyleCnt="2"/>
      <dgm:spPr/>
      <dgm:t>
        <a:bodyPr/>
        <a:lstStyle/>
        <a:p>
          <a:endParaRPr lang="en-US"/>
        </a:p>
      </dgm:t>
    </dgm:pt>
    <dgm:pt modelId="{7CC81011-1605-45D9-9A61-C5A0BCB08FBF}" type="pres">
      <dgm:prSet presAssocID="{5CC9499F-4025-4800-B7F0-DD9F1BE16CDE}" presName="root2" presStyleCnt="0"/>
      <dgm:spPr/>
    </dgm:pt>
    <dgm:pt modelId="{5090AF74-10DF-4EAC-A3DD-612CCB5E9C48}" type="pres">
      <dgm:prSet presAssocID="{5CC9499F-4025-4800-B7F0-DD9F1BE16CDE}" presName="LevelTwoTextNode" presStyleLbl="node2" presStyleIdx="1" presStyleCnt="2" custScaleX="84604" custLinFactNeighborY="-42148">
        <dgm:presLayoutVars>
          <dgm:chPref val="3"/>
        </dgm:presLayoutVars>
      </dgm:prSet>
      <dgm:spPr/>
      <dgm:t>
        <a:bodyPr/>
        <a:lstStyle/>
        <a:p>
          <a:endParaRPr lang="en-US"/>
        </a:p>
      </dgm:t>
    </dgm:pt>
    <dgm:pt modelId="{B0DD3CDA-87A7-4D34-BCE1-E770AEE04A4E}" type="pres">
      <dgm:prSet presAssocID="{5CC9499F-4025-4800-B7F0-DD9F1BE16CDE}" presName="level3hierChild" presStyleCnt="0"/>
      <dgm:spPr/>
    </dgm:pt>
    <dgm:pt modelId="{F9BF2BE7-AC1C-414D-A601-35D8177DC127}" type="pres">
      <dgm:prSet presAssocID="{1BB6DB53-4877-4E8E-8ED4-5FB21ABB66F2}" presName="conn2-1" presStyleLbl="parChTrans1D3" presStyleIdx="1" presStyleCnt="3"/>
      <dgm:spPr/>
      <dgm:t>
        <a:bodyPr/>
        <a:lstStyle/>
        <a:p>
          <a:endParaRPr lang="en-US"/>
        </a:p>
      </dgm:t>
    </dgm:pt>
    <dgm:pt modelId="{708B530F-E6C2-4301-B934-1A6645E69A41}" type="pres">
      <dgm:prSet presAssocID="{1BB6DB53-4877-4E8E-8ED4-5FB21ABB66F2}" presName="connTx" presStyleLbl="parChTrans1D3" presStyleIdx="1" presStyleCnt="3"/>
      <dgm:spPr/>
      <dgm:t>
        <a:bodyPr/>
        <a:lstStyle/>
        <a:p>
          <a:endParaRPr lang="en-US"/>
        </a:p>
      </dgm:t>
    </dgm:pt>
    <dgm:pt modelId="{3416D1F3-B1A2-4261-8B57-1277969A6A6E}" type="pres">
      <dgm:prSet presAssocID="{0BA1DEF0-06D7-4B04-9F8B-91E6108294E3}" presName="root2" presStyleCnt="0"/>
      <dgm:spPr/>
    </dgm:pt>
    <dgm:pt modelId="{1BE40650-7997-4A1D-ACE3-E4D92C34D92D}" type="pres">
      <dgm:prSet presAssocID="{0BA1DEF0-06D7-4B04-9F8B-91E6108294E3}" presName="LevelTwoTextNode" presStyleLbl="node3" presStyleIdx="1" presStyleCnt="3" custScaleX="95267" custLinFactNeighborY="-42148">
        <dgm:presLayoutVars>
          <dgm:chPref val="3"/>
        </dgm:presLayoutVars>
      </dgm:prSet>
      <dgm:spPr/>
      <dgm:t>
        <a:bodyPr/>
        <a:lstStyle/>
        <a:p>
          <a:endParaRPr lang="en-US"/>
        </a:p>
      </dgm:t>
    </dgm:pt>
    <dgm:pt modelId="{A9A2CF99-5A84-4C69-B45C-CDE5DED17DD9}" type="pres">
      <dgm:prSet presAssocID="{0BA1DEF0-06D7-4B04-9F8B-91E6108294E3}" presName="level3hierChild" presStyleCnt="0"/>
      <dgm:spPr/>
    </dgm:pt>
    <dgm:pt modelId="{8D9C030F-9D5E-4A22-85AA-FEA4E85271CB}" type="pres">
      <dgm:prSet presAssocID="{6E5B8AE1-3F76-413D-90F2-ECA7815DCCA9}" presName="conn2-1" presStyleLbl="parChTrans1D4" presStyleIdx="0" presStyleCnt="5" custScaleX="2000000"/>
      <dgm:spPr/>
      <dgm:t>
        <a:bodyPr/>
        <a:lstStyle/>
        <a:p>
          <a:endParaRPr lang="en-US"/>
        </a:p>
      </dgm:t>
    </dgm:pt>
    <dgm:pt modelId="{999094D8-0685-40C1-B748-250FD0303494}" type="pres">
      <dgm:prSet presAssocID="{6E5B8AE1-3F76-413D-90F2-ECA7815DCCA9}" presName="connTx" presStyleLbl="parChTrans1D4" presStyleIdx="0" presStyleCnt="5"/>
      <dgm:spPr/>
      <dgm:t>
        <a:bodyPr/>
        <a:lstStyle/>
        <a:p>
          <a:endParaRPr lang="en-US"/>
        </a:p>
      </dgm:t>
    </dgm:pt>
    <dgm:pt modelId="{C20B3619-EADF-4491-BB71-A9CDA20CC728}" type="pres">
      <dgm:prSet presAssocID="{0C7F34E9-22AA-46E4-985C-5C61F3CDBB36}" presName="root2" presStyleCnt="0"/>
      <dgm:spPr/>
    </dgm:pt>
    <dgm:pt modelId="{36DB0CCE-F888-4476-A24B-5F50504E8393}" type="pres">
      <dgm:prSet presAssocID="{0C7F34E9-22AA-46E4-985C-5C61F3CDBB36}" presName="LevelTwoTextNode" presStyleLbl="node4" presStyleIdx="0" presStyleCnt="5" custScaleX="73862" custLinFactNeighborY="-42148">
        <dgm:presLayoutVars>
          <dgm:chPref val="3"/>
        </dgm:presLayoutVars>
      </dgm:prSet>
      <dgm:spPr/>
      <dgm:t>
        <a:bodyPr/>
        <a:lstStyle/>
        <a:p>
          <a:endParaRPr lang="en-US"/>
        </a:p>
      </dgm:t>
    </dgm:pt>
    <dgm:pt modelId="{D2AB73F2-F315-45FC-AF9F-EC3D28D75922}" type="pres">
      <dgm:prSet presAssocID="{0C7F34E9-22AA-46E4-985C-5C61F3CDBB36}" presName="level3hierChild" presStyleCnt="0"/>
      <dgm:spPr/>
    </dgm:pt>
    <dgm:pt modelId="{4C35F669-A219-46F5-969E-FF0814073AB2}" type="pres">
      <dgm:prSet presAssocID="{4B37D863-8F03-45DA-B7E5-98B3ABFB76BE}" presName="conn2-1" presStyleLbl="parChTrans1D4" presStyleIdx="1" presStyleCnt="5"/>
      <dgm:spPr/>
      <dgm:t>
        <a:bodyPr/>
        <a:lstStyle/>
        <a:p>
          <a:endParaRPr lang="en-US"/>
        </a:p>
      </dgm:t>
    </dgm:pt>
    <dgm:pt modelId="{3437CD2E-3072-4F33-9EBE-DCD0FB461BD7}" type="pres">
      <dgm:prSet presAssocID="{4B37D863-8F03-45DA-B7E5-98B3ABFB76BE}" presName="connTx" presStyleLbl="parChTrans1D4" presStyleIdx="1" presStyleCnt="5"/>
      <dgm:spPr/>
      <dgm:t>
        <a:bodyPr/>
        <a:lstStyle/>
        <a:p>
          <a:endParaRPr lang="en-US"/>
        </a:p>
      </dgm:t>
    </dgm:pt>
    <dgm:pt modelId="{6A71E684-ADA6-4A68-B703-DECA1C7519C2}" type="pres">
      <dgm:prSet presAssocID="{0E905216-153B-4AE5-9EEA-2B8297CF27D5}" presName="root2" presStyleCnt="0"/>
      <dgm:spPr/>
    </dgm:pt>
    <dgm:pt modelId="{EE8DF631-219D-48CF-B151-C60414D46926}" type="pres">
      <dgm:prSet presAssocID="{0E905216-153B-4AE5-9EEA-2B8297CF27D5}" presName="LevelTwoTextNode" presStyleLbl="node4" presStyleIdx="1" presStyleCnt="5" custLinFactNeighborY="-42148">
        <dgm:presLayoutVars>
          <dgm:chPref val="3"/>
        </dgm:presLayoutVars>
      </dgm:prSet>
      <dgm:spPr/>
      <dgm:t>
        <a:bodyPr/>
        <a:lstStyle/>
        <a:p>
          <a:endParaRPr lang="en-US"/>
        </a:p>
      </dgm:t>
    </dgm:pt>
    <dgm:pt modelId="{2A790AF6-F6D3-43EF-A91D-7962BC7D13A3}" type="pres">
      <dgm:prSet presAssocID="{0E905216-153B-4AE5-9EEA-2B8297CF27D5}" presName="level3hierChild" presStyleCnt="0"/>
      <dgm:spPr/>
    </dgm:pt>
    <dgm:pt modelId="{87858199-4B81-496B-A43D-03A2D31C35CB}" type="pres">
      <dgm:prSet presAssocID="{416B2D35-5F66-4445-97E9-7ACE33DDBF43}" presName="conn2-1" presStyleLbl="parChTrans1D4" presStyleIdx="2" presStyleCnt="5"/>
      <dgm:spPr/>
      <dgm:t>
        <a:bodyPr/>
        <a:lstStyle/>
        <a:p>
          <a:endParaRPr lang="en-US"/>
        </a:p>
      </dgm:t>
    </dgm:pt>
    <dgm:pt modelId="{B0110EA1-6F46-4058-9E5D-831B75585DFA}" type="pres">
      <dgm:prSet presAssocID="{416B2D35-5F66-4445-97E9-7ACE33DDBF43}" presName="connTx" presStyleLbl="parChTrans1D4" presStyleIdx="2" presStyleCnt="5"/>
      <dgm:spPr/>
      <dgm:t>
        <a:bodyPr/>
        <a:lstStyle/>
        <a:p>
          <a:endParaRPr lang="en-US"/>
        </a:p>
      </dgm:t>
    </dgm:pt>
    <dgm:pt modelId="{3BEC3D69-FC34-4395-B7F6-EB7DF7738A12}" type="pres">
      <dgm:prSet presAssocID="{64C12C10-9996-4EE6-B81F-AD24C7ED8842}" presName="root2" presStyleCnt="0"/>
      <dgm:spPr/>
    </dgm:pt>
    <dgm:pt modelId="{02E54FF9-7C8B-437A-8829-01812DF1623B}" type="pres">
      <dgm:prSet presAssocID="{64C12C10-9996-4EE6-B81F-AD24C7ED8842}" presName="LevelTwoTextNode" presStyleLbl="node4" presStyleIdx="2" presStyleCnt="5" custScaleX="70579" custScaleY="142391" custLinFactNeighborY="-42148">
        <dgm:presLayoutVars>
          <dgm:chPref val="3"/>
        </dgm:presLayoutVars>
      </dgm:prSet>
      <dgm:spPr/>
      <dgm:t>
        <a:bodyPr/>
        <a:lstStyle/>
        <a:p>
          <a:endParaRPr lang="en-US"/>
        </a:p>
      </dgm:t>
    </dgm:pt>
    <dgm:pt modelId="{D82B73D8-DE52-4D32-99BE-28056A45542F}" type="pres">
      <dgm:prSet presAssocID="{64C12C10-9996-4EE6-B81F-AD24C7ED8842}" presName="level3hierChild" presStyleCnt="0"/>
      <dgm:spPr/>
    </dgm:pt>
    <dgm:pt modelId="{C16481AF-0846-4B92-A26C-3C0411A7A322}" type="pres">
      <dgm:prSet presAssocID="{CCBBFB8E-4266-4CFE-9B27-E81D0E0ED6B6}" presName="conn2-1" presStyleLbl="parChTrans1D3" presStyleIdx="2" presStyleCnt="3"/>
      <dgm:spPr/>
      <dgm:t>
        <a:bodyPr/>
        <a:lstStyle/>
        <a:p>
          <a:endParaRPr lang="en-US"/>
        </a:p>
      </dgm:t>
    </dgm:pt>
    <dgm:pt modelId="{FB4BB165-B00E-4C78-8947-637F0B0D01B8}" type="pres">
      <dgm:prSet presAssocID="{CCBBFB8E-4266-4CFE-9B27-E81D0E0ED6B6}" presName="connTx" presStyleLbl="parChTrans1D3" presStyleIdx="2" presStyleCnt="3"/>
      <dgm:spPr/>
      <dgm:t>
        <a:bodyPr/>
        <a:lstStyle/>
        <a:p>
          <a:endParaRPr lang="en-US"/>
        </a:p>
      </dgm:t>
    </dgm:pt>
    <dgm:pt modelId="{B0B2FA55-335F-48D1-9DC3-F1C10F37415C}" type="pres">
      <dgm:prSet presAssocID="{E30B5FBF-2A8F-408D-84EB-7DA7E28DA0CB}" presName="root2" presStyleCnt="0"/>
      <dgm:spPr/>
    </dgm:pt>
    <dgm:pt modelId="{D1E8318D-87F8-40A5-AABA-D4CAF6BAA4DF}" type="pres">
      <dgm:prSet presAssocID="{E30B5FBF-2A8F-408D-84EB-7DA7E28DA0CB}" presName="LevelTwoTextNode" presStyleLbl="node3" presStyleIdx="2" presStyleCnt="3" custScaleX="92143" custLinFactNeighborY="-42148">
        <dgm:presLayoutVars>
          <dgm:chPref val="3"/>
        </dgm:presLayoutVars>
      </dgm:prSet>
      <dgm:spPr/>
      <dgm:t>
        <a:bodyPr/>
        <a:lstStyle/>
        <a:p>
          <a:endParaRPr lang="en-US"/>
        </a:p>
      </dgm:t>
    </dgm:pt>
    <dgm:pt modelId="{52486E7B-D7A6-4884-B0E5-4A8E77418A31}" type="pres">
      <dgm:prSet presAssocID="{E30B5FBF-2A8F-408D-84EB-7DA7E28DA0CB}" presName="level3hierChild" presStyleCnt="0"/>
      <dgm:spPr/>
    </dgm:pt>
    <dgm:pt modelId="{44B51772-1861-4BD4-B302-F522C15E5768}" type="pres">
      <dgm:prSet presAssocID="{3A05C8FF-72B5-49F3-8600-AFCA1D9ED108}" presName="conn2-1" presStyleLbl="parChTrans1D4" presStyleIdx="3" presStyleCnt="5" custScaleX="2000000"/>
      <dgm:spPr/>
      <dgm:t>
        <a:bodyPr/>
        <a:lstStyle/>
        <a:p>
          <a:endParaRPr lang="en-US"/>
        </a:p>
      </dgm:t>
    </dgm:pt>
    <dgm:pt modelId="{6612812D-52FB-4BCC-B92E-9EA8617A390D}" type="pres">
      <dgm:prSet presAssocID="{3A05C8FF-72B5-49F3-8600-AFCA1D9ED108}" presName="connTx" presStyleLbl="parChTrans1D4" presStyleIdx="3" presStyleCnt="5"/>
      <dgm:spPr/>
      <dgm:t>
        <a:bodyPr/>
        <a:lstStyle/>
        <a:p>
          <a:endParaRPr lang="en-US"/>
        </a:p>
      </dgm:t>
    </dgm:pt>
    <dgm:pt modelId="{65E4A5FE-55BA-405F-9EAD-32A64F5CC762}" type="pres">
      <dgm:prSet presAssocID="{BCF3EB0C-2E6C-45DF-B9F5-59E92F953D0B}" presName="root2" presStyleCnt="0"/>
      <dgm:spPr/>
    </dgm:pt>
    <dgm:pt modelId="{C54315E3-0CCF-4CD7-999E-7FB3630623C0}" type="pres">
      <dgm:prSet presAssocID="{BCF3EB0C-2E6C-45DF-B9F5-59E92F953D0B}" presName="LevelTwoTextNode" presStyleLbl="node4" presStyleIdx="3" presStyleCnt="5" custScaleX="100335" custLinFactNeighborY="-42148">
        <dgm:presLayoutVars>
          <dgm:chPref val="3"/>
        </dgm:presLayoutVars>
      </dgm:prSet>
      <dgm:spPr/>
      <dgm:t>
        <a:bodyPr/>
        <a:lstStyle/>
        <a:p>
          <a:endParaRPr lang="en-US"/>
        </a:p>
      </dgm:t>
    </dgm:pt>
    <dgm:pt modelId="{B8F8ACD3-B48E-41FC-8033-56E4BC9DF289}" type="pres">
      <dgm:prSet presAssocID="{BCF3EB0C-2E6C-45DF-B9F5-59E92F953D0B}" presName="level3hierChild" presStyleCnt="0"/>
      <dgm:spPr/>
    </dgm:pt>
    <dgm:pt modelId="{13E0E58D-E788-4312-9918-4723530C61CB}" type="pres">
      <dgm:prSet presAssocID="{9A4F514E-F516-4431-9CC5-EAF1D654D58F}" presName="conn2-1" presStyleLbl="parChTrans1D4" presStyleIdx="4" presStyleCnt="5"/>
      <dgm:spPr/>
      <dgm:t>
        <a:bodyPr/>
        <a:lstStyle/>
        <a:p>
          <a:endParaRPr lang="en-US"/>
        </a:p>
      </dgm:t>
    </dgm:pt>
    <dgm:pt modelId="{3A6D7925-F4CA-4574-ACC5-75DFD0FE1E42}" type="pres">
      <dgm:prSet presAssocID="{9A4F514E-F516-4431-9CC5-EAF1D654D58F}" presName="connTx" presStyleLbl="parChTrans1D4" presStyleIdx="4" presStyleCnt="5"/>
      <dgm:spPr/>
      <dgm:t>
        <a:bodyPr/>
        <a:lstStyle/>
        <a:p>
          <a:endParaRPr lang="en-US"/>
        </a:p>
      </dgm:t>
    </dgm:pt>
    <dgm:pt modelId="{FFDD1CCA-B6CD-4044-885D-93DDDEA66B6D}" type="pres">
      <dgm:prSet presAssocID="{C20479D8-E441-4C73-993F-0001EFE0BF71}" presName="root2" presStyleCnt="0"/>
      <dgm:spPr/>
    </dgm:pt>
    <dgm:pt modelId="{9F8432F5-E255-42D4-9488-3305AB0ED00F}" type="pres">
      <dgm:prSet presAssocID="{C20479D8-E441-4C73-993F-0001EFE0BF71}" presName="LevelTwoTextNode" presStyleLbl="node4" presStyleIdx="4" presStyleCnt="5" custLinFactNeighborY="-42148">
        <dgm:presLayoutVars>
          <dgm:chPref val="3"/>
        </dgm:presLayoutVars>
      </dgm:prSet>
      <dgm:spPr/>
      <dgm:t>
        <a:bodyPr/>
        <a:lstStyle/>
        <a:p>
          <a:endParaRPr lang="en-US"/>
        </a:p>
      </dgm:t>
    </dgm:pt>
    <dgm:pt modelId="{087E3DA3-85E0-4EAC-AA9E-9DEA50FB80CD}" type="pres">
      <dgm:prSet presAssocID="{C20479D8-E441-4C73-993F-0001EFE0BF71}" presName="level3hierChild" presStyleCnt="0"/>
      <dgm:spPr/>
    </dgm:pt>
  </dgm:ptLst>
  <dgm:cxnLst>
    <dgm:cxn modelId="{00929B0E-EF45-4790-AA95-A8DBCE822B50}" type="presOf" srcId="{8423ACB7-0C45-4863-85C3-8B0CAD8FCF01}" destId="{E62263ED-FA49-40E5-8E96-511315CAEA6C}" srcOrd="0" destOrd="0" presId="urn:microsoft.com/office/officeart/2005/8/layout/hierarchy2"/>
    <dgm:cxn modelId="{B52BCE17-A8F0-470F-BD77-DC4C2E4B20D4}" type="presOf" srcId="{D7F5945B-A8AF-4F64-9CD8-D00D608C5C5B}" destId="{C91F4C7E-83B5-4B9A-9A3E-08B45A26389F}" srcOrd="0" destOrd="0" presId="urn:microsoft.com/office/officeart/2005/8/layout/hierarchy2"/>
    <dgm:cxn modelId="{21C5259C-D71D-4EEE-AB42-B39557D78611}" srcId="{34A597E4-EB5D-4749-B711-9832C57702FD}" destId="{39F4140B-0BB3-4B96-9795-17D1C99C3B66}" srcOrd="0" destOrd="0" parTransId="{39B68A84-4A7A-4BC8-8064-1B0EE906F262}" sibTransId="{6F5F9C95-4042-4923-82E2-6429E9247BAC}"/>
    <dgm:cxn modelId="{17565895-629A-4508-A9E2-8747015ECCE3}" type="presOf" srcId="{4B37D863-8F03-45DA-B7E5-98B3ABFB76BE}" destId="{3437CD2E-3072-4F33-9EBE-DCD0FB461BD7}" srcOrd="1" destOrd="0" presId="urn:microsoft.com/office/officeart/2005/8/layout/hierarchy2"/>
    <dgm:cxn modelId="{C52DC23D-2033-4219-8A15-396CD33BF113}" srcId="{7CD8EF71-0E49-41DB-BB8F-8334C92189E7}" destId="{C9239692-2527-491F-8765-D0FC9FAA5B22}" srcOrd="0" destOrd="0" parTransId="{D7F5945B-A8AF-4F64-9CD8-D00D608C5C5B}" sibTransId="{C425701A-C721-4B4E-8A12-72FE843433B3}"/>
    <dgm:cxn modelId="{86317D7C-093C-434E-BCAE-454D31E4279B}" type="presOf" srcId="{9A4F514E-F516-4431-9CC5-EAF1D654D58F}" destId="{13E0E58D-E788-4312-9918-4723530C61CB}" srcOrd="0" destOrd="0" presId="urn:microsoft.com/office/officeart/2005/8/layout/hierarchy2"/>
    <dgm:cxn modelId="{D7B5CF73-58DC-43C3-96B2-43CFD0E8273D}" type="presOf" srcId="{CCBBFB8E-4266-4CFE-9B27-E81D0E0ED6B6}" destId="{C16481AF-0846-4B92-A26C-3C0411A7A322}" srcOrd="0" destOrd="0" presId="urn:microsoft.com/office/officeart/2005/8/layout/hierarchy2"/>
    <dgm:cxn modelId="{14C7328F-AF5A-4799-B624-AAAED0C00446}" type="presOf" srcId="{6E5B8AE1-3F76-413D-90F2-ECA7815DCCA9}" destId="{8D9C030F-9D5E-4A22-85AA-FEA4E85271CB}" srcOrd="0" destOrd="0" presId="urn:microsoft.com/office/officeart/2005/8/layout/hierarchy2"/>
    <dgm:cxn modelId="{D052BDD5-F6E0-4A07-938C-EE12B55F28FC}" srcId="{0E905216-153B-4AE5-9EEA-2B8297CF27D5}" destId="{64C12C10-9996-4EE6-B81F-AD24C7ED8842}" srcOrd="0" destOrd="0" parTransId="{416B2D35-5F66-4445-97E9-7ACE33DDBF43}" sibTransId="{0E13CF6E-0DB3-4E69-AB00-6ABE4489943D}"/>
    <dgm:cxn modelId="{2B742121-926E-425C-A4F9-64DA647653F9}" type="presOf" srcId="{416B2D35-5F66-4445-97E9-7ACE33DDBF43}" destId="{87858199-4B81-496B-A43D-03A2D31C35CB}" srcOrd="0" destOrd="0" presId="urn:microsoft.com/office/officeart/2005/8/layout/hierarchy2"/>
    <dgm:cxn modelId="{432C603A-47AF-412D-B9DE-7789F9640A91}" srcId="{0BA1DEF0-06D7-4B04-9F8B-91E6108294E3}" destId="{0C7F34E9-22AA-46E4-985C-5C61F3CDBB36}" srcOrd="0" destOrd="0" parTransId="{6E5B8AE1-3F76-413D-90F2-ECA7815DCCA9}" sibTransId="{3093FE2D-F17D-4E45-84C6-BCBDE77171A6}"/>
    <dgm:cxn modelId="{F6B19986-B9B8-49DA-BDF6-1D211DE95DD9}" type="presOf" srcId="{882A91A7-DDF4-41DD-B9AE-2480BA442AD2}" destId="{990AA358-5428-4D88-A7DB-7D79F530AA6C}" srcOrd="0" destOrd="0" presId="urn:microsoft.com/office/officeart/2005/8/layout/hierarchy2"/>
    <dgm:cxn modelId="{D2EFA48C-0FC4-40B3-A3DC-80AFC2207A85}" type="presOf" srcId="{4B37D863-8F03-45DA-B7E5-98B3ABFB76BE}" destId="{4C35F669-A219-46F5-969E-FF0814073AB2}" srcOrd="0" destOrd="0" presId="urn:microsoft.com/office/officeart/2005/8/layout/hierarchy2"/>
    <dgm:cxn modelId="{F9F221AE-625E-4A0D-A4DE-19B7E7341D1B}" srcId="{E30B5FBF-2A8F-408D-84EB-7DA7E28DA0CB}" destId="{C20479D8-E441-4C73-993F-0001EFE0BF71}" srcOrd="1" destOrd="0" parTransId="{9A4F514E-F516-4431-9CC5-EAF1D654D58F}" sibTransId="{877095EA-BCE1-41DD-B08C-E492FA1F272E}"/>
    <dgm:cxn modelId="{5277F148-A7C2-433A-96E5-E609C7666B27}" srcId="{5CC9499F-4025-4800-B7F0-DD9F1BE16CDE}" destId="{E30B5FBF-2A8F-408D-84EB-7DA7E28DA0CB}" srcOrd="1" destOrd="0" parTransId="{CCBBFB8E-4266-4CFE-9B27-E81D0E0ED6B6}" sibTransId="{E1AFEA21-AC8C-410A-B8C6-075CC0C882F1}"/>
    <dgm:cxn modelId="{BE319D13-0A5B-47D0-A242-BEC98F15A220}" type="presOf" srcId="{BCF3EB0C-2E6C-45DF-B9F5-59E92F953D0B}" destId="{C54315E3-0CCF-4CD7-999E-7FB3630623C0}" srcOrd="0" destOrd="0" presId="urn:microsoft.com/office/officeart/2005/8/layout/hierarchy2"/>
    <dgm:cxn modelId="{E55CBF0A-D667-4471-8FFD-17CDBFF6A2DA}" type="presOf" srcId="{8423ACB7-0C45-4863-85C3-8B0CAD8FCF01}" destId="{ACA46D4A-CA2E-4AD9-B4D0-D9ACD96A527B}" srcOrd="1" destOrd="0" presId="urn:microsoft.com/office/officeart/2005/8/layout/hierarchy2"/>
    <dgm:cxn modelId="{0F86ED0D-BAC3-4DCF-8347-7F52BBDC9FE8}" type="presOf" srcId="{0E905216-153B-4AE5-9EEA-2B8297CF27D5}" destId="{EE8DF631-219D-48CF-B151-C60414D46926}" srcOrd="0" destOrd="0" presId="urn:microsoft.com/office/officeart/2005/8/layout/hierarchy2"/>
    <dgm:cxn modelId="{DB700622-437C-4ADF-8E85-5811600E24A2}" type="presOf" srcId="{416B2D35-5F66-4445-97E9-7ACE33DDBF43}" destId="{B0110EA1-6F46-4058-9E5D-831B75585DFA}" srcOrd="1" destOrd="0" presId="urn:microsoft.com/office/officeart/2005/8/layout/hierarchy2"/>
    <dgm:cxn modelId="{E093501A-B045-42EE-9C4A-4053B37BF0FB}" type="presOf" srcId="{E30B5FBF-2A8F-408D-84EB-7DA7E28DA0CB}" destId="{D1E8318D-87F8-40A5-AABA-D4CAF6BAA4DF}" srcOrd="0" destOrd="0" presId="urn:microsoft.com/office/officeart/2005/8/layout/hierarchy2"/>
    <dgm:cxn modelId="{8FE3A304-7C60-42ED-8B24-A43FDC96FB7D}" type="presOf" srcId="{3A05C8FF-72B5-49F3-8600-AFCA1D9ED108}" destId="{44B51772-1861-4BD4-B302-F522C15E5768}" srcOrd="0" destOrd="0" presId="urn:microsoft.com/office/officeart/2005/8/layout/hierarchy2"/>
    <dgm:cxn modelId="{4FB13224-D263-43EE-BC90-969E307C1186}" type="presOf" srcId="{CCBBFB8E-4266-4CFE-9B27-E81D0E0ED6B6}" destId="{FB4BB165-B00E-4C78-8947-637F0B0D01B8}" srcOrd="1" destOrd="0" presId="urn:microsoft.com/office/officeart/2005/8/layout/hierarchy2"/>
    <dgm:cxn modelId="{D204B1B4-842D-4ED2-B228-D813F72D7C41}" type="presOf" srcId="{5CC9499F-4025-4800-B7F0-DD9F1BE16CDE}" destId="{5090AF74-10DF-4EAC-A3DD-612CCB5E9C48}" srcOrd="0" destOrd="0" presId="urn:microsoft.com/office/officeart/2005/8/layout/hierarchy2"/>
    <dgm:cxn modelId="{C54AC732-D41E-44F9-B3DC-21AD23A93D6F}" srcId="{E30B5FBF-2A8F-408D-84EB-7DA7E28DA0CB}" destId="{BCF3EB0C-2E6C-45DF-B9F5-59E92F953D0B}" srcOrd="0" destOrd="0" parTransId="{3A05C8FF-72B5-49F3-8600-AFCA1D9ED108}" sibTransId="{0A8EED0C-C885-4AAF-9C7E-D53DEA3D6ACE}"/>
    <dgm:cxn modelId="{324A667C-B806-427A-8E44-1F5578E4C083}" type="presOf" srcId="{C20479D8-E441-4C73-993F-0001EFE0BF71}" destId="{9F8432F5-E255-42D4-9488-3305AB0ED00F}" srcOrd="0" destOrd="0" presId="urn:microsoft.com/office/officeart/2005/8/layout/hierarchy2"/>
    <dgm:cxn modelId="{006AC572-988E-4DDB-A95E-D1541B351516}" type="presOf" srcId="{882A91A7-DDF4-41DD-B9AE-2480BA442AD2}" destId="{B1D4C3C0-D4B6-4242-9552-CDF2A0E38BC1}" srcOrd="1" destOrd="0" presId="urn:microsoft.com/office/officeart/2005/8/layout/hierarchy2"/>
    <dgm:cxn modelId="{9F3FDAC7-CEA2-4A88-9DC4-2C2520C66D1C}" type="presOf" srcId="{0BA1DEF0-06D7-4B04-9F8B-91E6108294E3}" destId="{1BE40650-7997-4A1D-ACE3-E4D92C34D92D}" srcOrd="0" destOrd="0" presId="urn:microsoft.com/office/officeart/2005/8/layout/hierarchy2"/>
    <dgm:cxn modelId="{ABA5D302-3E1E-4780-B374-0BA61466042C}" type="presOf" srcId="{7CD8EF71-0E49-41DB-BB8F-8334C92189E7}" destId="{85B19CEA-18F7-4B77-ACA4-E57B0D93F2DF}" srcOrd="0" destOrd="0" presId="urn:microsoft.com/office/officeart/2005/8/layout/hierarchy2"/>
    <dgm:cxn modelId="{5125167F-554B-4DDD-AB5C-0C8097E73F36}" srcId="{39F4140B-0BB3-4B96-9795-17D1C99C3B66}" destId="{7CD8EF71-0E49-41DB-BB8F-8334C92189E7}" srcOrd="0" destOrd="0" parTransId="{882A91A7-DDF4-41DD-B9AE-2480BA442AD2}" sibTransId="{2A818E06-092F-46AD-8511-1BC0431AB537}"/>
    <dgm:cxn modelId="{373944E3-48F3-4C29-BBE7-932FCCF9E452}" type="presOf" srcId="{9A4F514E-F516-4431-9CC5-EAF1D654D58F}" destId="{3A6D7925-F4CA-4574-ACC5-75DFD0FE1E42}" srcOrd="1" destOrd="0" presId="urn:microsoft.com/office/officeart/2005/8/layout/hierarchy2"/>
    <dgm:cxn modelId="{2A4000AC-91AA-412F-A522-5D84B5673BC1}" srcId="{0C7F34E9-22AA-46E4-985C-5C61F3CDBB36}" destId="{0E905216-153B-4AE5-9EEA-2B8297CF27D5}" srcOrd="0" destOrd="0" parTransId="{4B37D863-8F03-45DA-B7E5-98B3ABFB76BE}" sibTransId="{FE57D151-B4AE-4E88-A0D1-005D1026AAC0}"/>
    <dgm:cxn modelId="{970798D7-82ED-46E3-8AE9-D72336562CFF}" type="presOf" srcId="{39F4140B-0BB3-4B96-9795-17D1C99C3B66}" destId="{0A9355FE-6615-42A8-A61B-4ACB6D438FC2}" srcOrd="0" destOrd="0" presId="urn:microsoft.com/office/officeart/2005/8/layout/hierarchy2"/>
    <dgm:cxn modelId="{B8AE1A2E-0A0C-4D3E-B10D-B70B41461F5F}" srcId="{5CC9499F-4025-4800-B7F0-DD9F1BE16CDE}" destId="{0BA1DEF0-06D7-4B04-9F8B-91E6108294E3}" srcOrd="0" destOrd="0" parTransId="{1BB6DB53-4877-4E8E-8ED4-5FB21ABB66F2}" sibTransId="{833F7427-83CE-44F3-8A76-981FBFEECF36}"/>
    <dgm:cxn modelId="{DBAB0DDF-CF83-4060-AAFE-B1125CCF0955}" srcId="{39F4140B-0BB3-4B96-9795-17D1C99C3B66}" destId="{5CC9499F-4025-4800-B7F0-DD9F1BE16CDE}" srcOrd="1" destOrd="0" parTransId="{8423ACB7-0C45-4863-85C3-8B0CAD8FCF01}" sibTransId="{F7CAA889-01AE-49A0-BC4E-3AF0C785C2DC}"/>
    <dgm:cxn modelId="{C579EA85-FD8E-4AF6-B0AA-7CF1989BD4DF}" type="presOf" srcId="{0C7F34E9-22AA-46E4-985C-5C61F3CDBB36}" destId="{36DB0CCE-F888-4476-A24B-5F50504E8393}" srcOrd="0" destOrd="0" presId="urn:microsoft.com/office/officeart/2005/8/layout/hierarchy2"/>
    <dgm:cxn modelId="{A400144C-2BB4-4A12-B470-062130B18F9A}" type="presOf" srcId="{D7F5945B-A8AF-4F64-9CD8-D00D608C5C5B}" destId="{3812725B-6DF4-4E40-877D-DF8C8000356F}" srcOrd="1" destOrd="0" presId="urn:microsoft.com/office/officeart/2005/8/layout/hierarchy2"/>
    <dgm:cxn modelId="{0BF0FD5F-8B7E-413A-8039-93F814872674}" type="presOf" srcId="{1BB6DB53-4877-4E8E-8ED4-5FB21ABB66F2}" destId="{708B530F-E6C2-4301-B934-1A6645E69A41}" srcOrd="1" destOrd="0" presId="urn:microsoft.com/office/officeart/2005/8/layout/hierarchy2"/>
    <dgm:cxn modelId="{40659BFC-76C7-48BD-B454-771E3B2FD42F}" type="presOf" srcId="{1BB6DB53-4877-4E8E-8ED4-5FB21ABB66F2}" destId="{F9BF2BE7-AC1C-414D-A601-35D8177DC127}" srcOrd="0" destOrd="0" presId="urn:microsoft.com/office/officeart/2005/8/layout/hierarchy2"/>
    <dgm:cxn modelId="{A5EC826A-0122-434C-A723-2C0A23648EA9}" type="presOf" srcId="{6E5B8AE1-3F76-413D-90F2-ECA7815DCCA9}" destId="{999094D8-0685-40C1-B748-250FD0303494}" srcOrd="1" destOrd="0" presId="urn:microsoft.com/office/officeart/2005/8/layout/hierarchy2"/>
    <dgm:cxn modelId="{8F32FD27-6994-4DFD-BED4-DD67AC1FAEFD}" type="presOf" srcId="{64C12C10-9996-4EE6-B81F-AD24C7ED8842}" destId="{02E54FF9-7C8B-437A-8829-01812DF1623B}" srcOrd="0" destOrd="0" presId="urn:microsoft.com/office/officeart/2005/8/layout/hierarchy2"/>
    <dgm:cxn modelId="{108B0374-3856-44FC-9499-C5E9B8D908D0}" type="presOf" srcId="{3A05C8FF-72B5-49F3-8600-AFCA1D9ED108}" destId="{6612812D-52FB-4BCC-B92E-9EA8617A390D}" srcOrd="1" destOrd="0" presId="urn:microsoft.com/office/officeart/2005/8/layout/hierarchy2"/>
    <dgm:cxn modelId="{EA05FD35-D93A-4348-92F9-2B12D6951B6C}" type="presOf" srcId="{34A597E4-EB5D-4749-B711-9832C57702FD}" destId="{0B723CDA-3FEC-4AFA-B0AE-216D607E9EF7}" srcOrd="0" destOrd="0" presId="urn:microsoft.com/office/officeart/2005/8/layout/hierarchy2"/>
    <dgm:cxn modelId="{EE515F2B-E183-4ED7-A720-BE965EDCEE5D}" type="presOf" srcId="{C9239692-2527-491F-8765-D0FC9FAA5B22}" destId="{69266168-03B0-4D6F-B554-554B263ECB7C}" srcOrd="0" destOrd="0" presId="urn:microsoft.com/office/officeart/2005/8/layout/hierarchy2"/>
    <dgm:cxn modelId="{C6B98775-D7C2-4855-A517-6AE125F25845}" type="presParOf" srcId="{0B723CDA-3FEC-4AFA-B0AE-216D607E9EF7}" destId="{63B15BAB-BF35-447A-A30E-5D3C6DF7811D}" srcOrd="0" destOrd="0" presId="urn:microsoft.com/office/officeart/2005/8/layout/hierarchy2"/>
    <dgm:cxn modelId="{395D1857-86D7-4DE5-ABA7-8D43DB9213A2}" type="presParOf" srcId="{63B15BAB-BF35-447A-A30E-5D3C6DF7811D}" destId="{0A9355FE-6615-42A8-A61B-4ACB6D438FC2}" srcOrd="0" destOrd="0" presId="urn:microsoft.com/office/officeart/2005/8/layout/hierarchy2"/>
    <dgm:cxn modelId="{4EB1B4AD-25C2-47FD-9640-549AEB8145B7}" type="presParOf" srcId="{63B15BAB-BF35-447A-A30E-5D3C6DF7811D}" destId="{33E2C6EF-0FE1-4CB4-853B-204610CBF06D}" srcOrd="1" destOrd="0" presId="urn:microsoft.com/office/officeart/2005/8/layout/hierarchy2"/>
    <dgm:cxn modelId="{E548CBB2-B501-40A3-B241-D32C9A6F6DAB}" type="presParOf" srcId="{33E2C6EF-0FE1-4CB4-853B-204610CBF06D}" destId="{990AA358-5428-4D88-A7DB-7D79F530AA6C}" srcOrd="0" destOrd="0" presId="urn:microsoft.com/office/officeart/2005/8/layout/hierarchy2"/>
    <dgm:cxn modelId="{4E5719C9-B601-49DC-B9E6-1C74EE148908}" type="presParOf" srcId="{990AA358-5428-4D88-A7DB-7D79F530AA6C}" destId="{B1D4C3C0-D4B6-4242-9552-CDF2A0E38BC1}" srcOrd="0" destOrd="0" presId="urn:microsoft.com/office/officeart/2005/8/layout/hierarchy2"/>
    <dgm:cxn modelId="{1771F611-16C2-4962-B855-62080CDF5E72}" type="presParOf" srcId="{33E2C6EF-0FE1-4CB4-853B-204610CBF06D}" destId="{1411B5CA-6417-4A7D-89D5-4D99741FCE30}" srcOrd="1" destOrd="0" presId="urn:microsoft.com/office/officeart/2005/8/layout/hierarchy2"/>
    <dgm:cxn modelId="{D99CC00C-AA5F-460C-B8C2-5F7D73CD5422}" type="presParOf" srcId="{1411B5CA-6417-4A7D-89D5-4D99741FCE30}" destId="{85B19CEA-18F7-4B77-ACA4-E57B0D93F2DF}" srcOrd="0" destOrd="0" presId="urn:microsoft.com/office/officeart/2005/8/layout/hierarchy2"/>
    <dgm:cxn modelId="{69EEC5FA-04C6-4BCC-A574-3AAB75DBF90E}" type="presParOf" srcId="{1411B5CA-6417-4A7D-89D5-4D99741FCE30}" destId="{67FC9603-47A0-4A9A-BDB2-59254AA9F6E4}" srcOrd="1" destOrd="0" presId="urn:microsoft.com/office/officeart/2005/8/layout/hierarchy2"/>
    <dgm:cxn modelId="{A5391C80-CF98-4824-8410-98BCA81D9392}" type="presParOf" srcId="{67FC9603-47A0-4A9A-BDB2-59254AA9F6E4}" destId="{C91F4C7E-83B5-4B9A-9A3E-08B45A26389F}" srcOrd="0" destOrd="0" presId="urn:microsoft.com/office/officeart/2005/8/layout/hierarchy2"/>
    <dgm:cxn modelId="{3C9E6B5C-F691-4E3C-A927-89CF9AF0CC19}" type="presParOf" srcId="{C91F4C7E-83B5-4B9A-9A3E-08B45A26389F}" destId="{3812725B-6DF4-4E40-877D-DF8C8000356F}" srcOrd="0" destOrd="0" presId="urn:microsoft.com/office/officeart/2005/8/layout/hierarchy2"/>
    <dgm:cxn modelId="{975C4918-9F15-4A2B-AF99-7A8058C7E3EB}" type="presParOf" srcId="{67FC9603-47A0-4A9A-BDB2-59254AA9F6E4}" destId="{4C1838EE-8688-4133-B9EC-FCCAE2CE71B2}" srcOrd="1" destOrd="0" presId="urn:microsoft.com/office/officeart/2005/8/layout/hierarchy2"/>
    <dgm:cxn modelId="{AE434C55-79C0-4ABE-9BE1-2E7CA948EA63}" type="presParOf" srcId="{4C1838EE-8688-4133-B9EC-FCCAE2CE71B2}" destId="{69266168-03B0-4D6F-B554-554B263ECB7C}" srcOrd="0" destOrd="0" presId="urn:microsoft.com/office/officeart/2005/8/layout/hierarchy2"/>
    <dgm:cxn modelId="{AB9B1C5C-50F5-42C7-9A8D-11AB348D47C0}" type="presParOf" srcId="{4C1838EE-8688-4133-B9EC-FCCAE2CE71B2}" destId="{667AE195-767F-4994-8144-F73756C243B3}" srcOrd="1" destOrd="0" presId="urn:microsoft.com/office/officeart/2005/8/layout/hierarchy2"/>
    <dgm:cxn modelId="{03087A38-BB13-4EC7-A15D-C0A9DA6D0A17}" type="presParOf" srcId="{33E2C6EF-0FE1-4CB4-853B-204610CBF06D}" destId="{E62263ED-FA49-40E5-8E96-511315CAEA6C}" srcOrd="2" destOrd="0" presId="urn:microsoft.com/office/officeart/2005/8/layout/hierarchy2"/>
    <dgm:cxn modelId="{53721073-D391-4460-8AAA-0520C3495691}" type="presParOf" srcId="{E62263ED-FA49-40E5-8E96-511315CAEA6C}" destId="{ACA46D4A-CA2E-4AD9-B4D0-D9ACD96A527B}" srcOrd="0" destOrd="0" presId="urn:microsoft.com/office/officeart/2005/8/layout/hierarchy2"/>
    <dgm:cxn modelId="{9142F388-0CBE-4019-BA32-A5EAA1E188D8}" type="presParOf" srcId="{33E2C6EF-0FE1-4CB4-853B-204610CBF06D}" destId="{7CC81011-1605-45D9-9A61-C5A0BCB08FBF}" srcOrd="3" destOrd="0" presId="urn:microsoft.com/office/officeart/2005/8/layout/hierarchy2"/>
    <dgm:cxn modelId="{AF90AD1D-488A-46A1-BE34-97B3CEB1DD74}" type="presParOf" srcId="{7CC81011-1605-45D9-9A61-C5A0BCB08FBF}" destId="{5090AF74-10DF-4EAC-A3DD-612CCB5E9C48}" srcOrd="0" destOrd="0" presId="urn:microsoft.com/office/officeart/2005/8/layout/hierarchy2"/>
    <dgm:cxn modelId="{9B22D4ED-5C7F-4DD9-A083-2CA9426C7966}" type="presParOf" srcId="{7CC81011-1605-45D9-9A61-C5A0BCB08FBF}" destId="{B0DD3CDA-87A7-4D34-BCE1-E770AEE04A4E}" srcOrd="1" destOrd="0" presId="urn:microsoft.com/office/officeart/2005/8/layout/hierarchy2"/>
    <dgm:cxn modelId="{BB8276E5-B761-4A0F-9CFE-454032C1F8A7}" type="presParOf" srcId="{B0DD3CDA-87A7-4D34-BCE1-E770AEE04A4E}" destId="{F9BF2BE7-AC1C-414D-A601-35D8177DC127}" srcOrd="0" destOrd="0" presId="urn:microsoft.com/office/officeart/2005/8/layout/hierarchy2"/>
    <dgm:cxn modelId="{9C46757F-5E1C-43D1-87CB-09F5CA50E343}" type="presParOf" srcId="{F9BF2BE7-AC1C-414D-A601-35D8177DC127}" destId="{708B530F-E6C2-4301-B934-1A6645E69A41}" srcOrd="0" destOrd="0" presId="urn:microsoft.com/office/officeart/2005/8/layout/hierarchy2"/>
    <dgm:cxn modelId="{35DD9762-17EF-428C-91FB-E11FB72F8DEC}" type="presParOf" srcId="{B0DD3CDA-87A7-4D34-BCE1-E770AEE04A4E}" destId="{3416D1F3-B1A2-4261-8B57-1277969A6A6E}" srcOrd="1" destOrd="0" presId="urn:microsoft.com/office/officeart/2005/8/layout/hierarchy2"/>
    <dgm:cxn modelId="{09457551-ECA4-4480-9552-25F15FA49B05}" type="presParOf" srcId="{3416D1F3-B1A2-4261-8B57-1277969A6A6E}" destId="{1BE40650-7997-4A1D-ACE3-E4D92C34D92D}" srcOrd="0" destOrd="0" presId="urn:microsoft.com/office/officeart/2005/8/layout/hierarchy2"/>
    <dgm:cxn modelId="{DF194E31-8AD2-42B7-97CB-0E38D2C3FFDE}" type="presParOf" srcId="{3416D1F3-B1A2-4261-8B57-1277969A6A6E}" destId="{A9A2CF99-5A84-4C69-B45C-CDE5DED17DD9}" srcOrd="1" destOrd="0" presId="urn:microsoft.com/office/officeart/2005/8/layout/hierarchy2"/>
    <dgm:cxn modelId="{E68D06A1-0A2C-496F-9742-00B0B78101E0}" type="presParOf" srcId="{A9A2CF99-5A84-4C69-B45C-CDE5DED17DD9}" destId="{8D9C030F-9D5E-4A22-85AA-FEA4E85271CB}" srcOrd="0" destOrd="0" presId="urn:microsoft.com/office/officeart/2005/8/layout/hierarchy2"/>
    <dgm:cxn modelId="{7EEBAC37-F493-43A5-8231-6C37B27BC132}" type="presParOf" srcId="{8D9C030F-9D5E-4A22-85AA-FEA4E85271CB}" destId="{999094D8-0685-40C1-B748-250FD0303494}" srcOrd="0" destOrd="0" presId="urn:microsoft.com/office/officeart/2005/8/layout/hierarchy2"/>
    <dgm:cxn modelId="{8A3EC01E-D41E-464A-A315-C41798E62BB1}" type="presParOf" srcId="{A9A2CF99-5A84-4C69-B45C-CDE5DED17DD9}" destId="{C20B3619-EADF-4491-BB71-A9CDA20CC728}" srcOrd="1" destOrd="0" presId="urn:microsoft.com/office/officeart/2005/8/layout/hierarchy2"/>
    <dgm:cxn modelId="{F101CB53-448C-4876-B8BD-E3EC0AE3E3DF}" type="presParOf" srcId="{C20B3619-EADF-4491-BB71-A9CDA20CC728}" destId="{36DB0CCE-F888-4476-A24B-5F50504E8393}" srcOrd="0" destOrd="0" presId="urn:microsoft.com/office/officeart/2005/8/layout/hierarchy2"/>
    <dgm:cxn modelId="{3A5EE5B5-BE1A-42DC-9A2A-1BD661B81815}" type="presParOf" srcId="{C20B3619-EADF-4491-BB71-A9CDA20CC728}" destId="{D2AB73F2-F315-45FC-AF9F-EC3D28D75922}" srcOrd="1" destOrd="0" presId="urn:microsoft.com/office/officeart/2005/8/layout/hierarchy2"/>
    <dgm:cxn modelId="{E956706D-A863-48F5-97A9-D3E35874EE9D}" type="presParOf" srcId="{D2AB73F2-F315-45FC-AF9F-EC3D28D75922}" destId="{4C35F669-A219-46F5-969E-FF0814073AB2}" srcOrd="0" destOrd="0" presId="urn:microsoft.com/office/officeart/2005/8/layout/hierarchy2"/>
    <dgm:cxn modelId="{6AEF5815-B12A-4C80-9238-11B474207FA5}" type="presParOf" srcId="{4C35F669-A219-46F5-969E-FF0814073AB2}" destId="{3437CD2E-3072-4F33-9EBE-DCD0FB461BD7}" srcOrd="0" destOrd="0" presId="urn:microsoft.com/office/officeart/2005/8/layout/hierarchy2"/>
    <dgm:cxn modelId="{F84C5867-A752-48FF-902F-91DDF2113F3F}" type="presParOf" srcId="{D2AB73F2-F315-45FC-AF9F-EC3D28D75922}" destId="{6A71E684-ADA6-4A68-B703-DECA1C7519C2}" srcOrd="1" destOrd="0" presId="urn:microsoft.com/office/officeart/2005/8/layout/hierarchy2"/>
    <dgm:cxn modelId="{FB229891-2AAC-4402-B668-C32EAF678CD9}" type="presParOf" srcId="{6A71E684-ADA6-4A68-B703-DECA1C7519C2}" destId="{EE8DF631-219D-48CF-B151-C60414D46926}" srcOrd="0" destOrd="0" presId="urn:microsoft.com/office/officeart/2005/8/layout/hierarchy2"/>
    <dgm:cxn modelId="{51FDEF71-DD08-4D6A-B220-A41C615EBA29}" type="presParOf" srcId="{6A71E684-ADA6-4A68-B703-DECA1C7519C2}" destId="{2A790AF6-F6D3-43EF-A91D-7962BC7D13A3}" srcOrd="1" destOrd="0" presId="urn:microsoft.com/office/officeart/2005/8/layout/hierarchy2"/>
    <dgm:cxn modelId="{3FD7AC1F-79C6-418A-B86A-C6CF53AF9B14}" type="presParOf" srcId="{2A790AF6-F6D3-43EF-A91D-7962BC7D13A3}" destId="{87858199-4B81-496B-A43D-03A2D31C35CB}" srcOrd="0" destOrd="0" presId="urn:microsoft.com/office/officeart/2005/8/layout/hierarchy2"/>
    <dgm:cxn modelId="{F2D13665-04B0-4F24-8F56-CF6912E35D90}" type="presParOf" srcId="{87858199-4B81-496B-A43D-03A2D31C35CB}" destId="{B0110EA1-6F46-4058-9E5D-831B75585DFA}" srcOrd="0" destOrd="0" presId="urn:microsoft.com/office/officeart/2005/8/layout/hierarchy2"/>
    <dgm:cxn modelId="{0D61FA72-2174-4616-A4BF-B3289A886790}" type="presParOf" srcId="{2A790AF6-F6D3-43EF-A91D-7962BC7D13A3}" destId="{3BEC3D69-FC34-4395-B7F6-EB7DF7738A12}" srcOrd="1" destOrd="0" presId="urn:microsoft.com/office/officeart/2005/8/layout/hierarchy2"/>
    <dgm:cxn modelId="{59D26565-9A4B-4A7B-8E3E-E8748C10C771}" type="presParOf" srcId="{3BEC3D69-FC34-4395-B7F6-EB7DF7738A12}" destId="{02E54FF9-7C8B-437A-8829-01812DF1623B}" srcOrd="0" destOrd="0" presId="urn:microsoft.com/office/officeart/2005/8/layout/hierarchy2"/>
    <dgm:cxn modelId="{27998A76-6AA7-4DBC-BED3-F606C8450CB8}" type="presParOf" srcId="{3BEC3D69-FC34-4395-B7F6-EB7DF7738A12}" destId="{D82B73D8-DE52-4D32-99BE-28056A45542F}" srcOrd="1" destOrd="0" presId="urn:microsoft.com/office/officeart/2005/8/layout/hierarchy2"/>
    <dgm:cxn modelId="{327BFE93-500E-481C-8187-206DF923DECC}" type="presParOf" srcId="{B0DD3CDA-87A7-4D34-BCE1-E770AEE04A4E}" destId="{C16481AF-0846-4B92-A26C-3C0411A7A322}" srcOrd="2" destOrd="0" presId="urn:microsoft.com/office/officeart/2005/8/layout/hierarchy2"/>
    <dgm:cxn modelId="{EFD2ACD8-D719-432F-B388-11351A6BBE80}" type="presParOf" srcId="{C16481AF-0846-4B92-A26C-3C0411A7A322}" destId="{FB4BB165-B00E-4C78-8947-637F0B0D01B8}" srcOrd="0" destOrd="0" presId="urn:microsoft.com/office/officeart/2005/8/layout/hierarchy2"/>
    <dgm:cxn modelId="{AE66EBD7-76B4-4507-9168-04950FC0A712}" type="presParOf" srcId="{B0DD3CDA-87A7-4D34-BCE1-E770AEE04A4E}" destId="{B0B2FA55-335F-48D1-9DC3-F1C10F37415C}" srcOrd="3" destOrd="0" presId="urn:microsoft.com/office/officeart/2005/8/layout/hierarchy2"/>
    <dgm:cxn modelId="{EB78B640-D1F0-4E11-9061-4D3C3A81DF86}" type="presParOf" srcId="{B0B2FA55-335F-48D1-9DC3-F1C10F37415C}" destId="{D1E8318D-87F8-40A5-AABA-D4CAF6BAA4DF}" srcOrd="0" destOrd="0" presId="urn:microsoft.com/office/officeart/2005/8/layout/hierarchy2"/>
    <dgm:cxn modelId="{557D4281-4021-4B69-B385-1E730E776D4F}" type="presParOf" srcId="{B0B2FA55-335F-48D1-9DC3-F1C10F37415C}" destId="{52486E7B-D7A6-4884-B0E5-4A8E77418A31}" srcOrd="1" destOrd="0" presId="urn:microsoft.com/office/officeart/2005/8/layout/hierarchy2"/>
    <dgm:cxn modelId="{97D719A2-7F76-436A-8EE6-5698F1C03178}" type="presParOf" srcId="{52486E7B-D7A6-4884-B0E5-4A8E77418A31}" destId="{44B51772-1861-4BD4-B302-F522C15E5768}" srcOrd="0" destOrd="0" presId="urn:microsoft.com/office/officeart/2005/8/layout/hierarchy2"/>
    <dgm:cxn modelId="{BD9A0151-9CEF-4E27-BF5F-1D521719C92F}" type="presParOf" srcId="{44B51772-1861-4BD4-B302-F522C15E5768}" destId="{6612812D-52FB-4BCC-B92E-9EA8617A390D}" srcOrd="0" destOrd="0" presId="urn:microsoft.com/office/officeart/2005/8/layout/hierarchy2"/>
    <dgm:cxn modelId="{7D6C9566-A35A-4F68-9EDA-037870149A31}" type="presParOf" srcId="{52486E7B-D7A6-4884-B0E5-4A8E77418A31}" destId="{65E4A5FE-55BA-405F-9EAD-32A64F5CC762}" srcOrd="1" destOrd="0" presId="urn:microsoft.com/office/officeart/2005/8/layout/hierarchy2"/>
    <dgm:cxn modelId="{6584820F-2784-4813-92AF-8B3B0DC75095}" type="presParOf" srcId="{65E4A5FE-55BA-405F-9EAD-32A64F5CC762}" destId="{C54315E3-0CCF-4CD7-999E-7FB3630623C0}" srcOrd="0" destOrd="0" presId="urn:microsoft.com/office/officeart/2005/8/layout/hierarchy2"/>
    <dgm:cxn modelId="{4138A6D3-4C6E-4ADB-9915-61B197FE04CA}" type="presParOf" srcId="{65E4A5FE-55BA-405F-9EAD-32A64F5CC762}" destId="{B8F8ACD3-B48E-41FC-8033-56E4BC9DF289}" srcOrd="1" destOrd="0" presId="urn:microsoft.com/office/officeart/2005/8/layout/hierarchy2"/>
    <dgm:cxn modelId="{6B70EF9D-6963-4F0B-98C6-3EE67741EF51}" type="presParOf" srcId="{52486E7B-D7A6-4884-B0E5-4A8E77418A31}" destId="{13E0E58D-E788-4312-9918-4723530C61CB}" srcOrd="2" destOrd="0" presId="urn:microsoft.com/office/officeart/2005/8/layout/hierarchy2"/>
    <dgm:cxn modelId="{C7B5126C-FC43-4FD7-AB1E-9246AD918034}" type="presParOf" srcId="{13E0E58D-E788-4312-9918-4723530C61CB}" destId="{3A6D7925-F4CA-4574-ACC5-75DFD0FE1E42}" srcOrd="0" destOrd="0" presId="urn:microsoft.com/office/officeart/2005/8/layout/hierarchy2"/>
    <dgm:cxn modelId="{E00FC57E-4832-4D58-9918-9EC5DF6708B5}" type="presParOf" srcId="{52486E7B-D7A6-4884-B0E5-4A8E77418A31}" destId="{FFDD1CCA-B6CD-4044-885D-93DDDEA66B6D}" srcOrd="3" destOrd="0" presId="urn:microsoft.com/office/officeart/2005/8/layout/hierarchy2"/>
    <dgm:cxn modelId="{E8141A0E-E96C-4921-BA42-D6B978EDFB45}" type="presParOf" srcId="{FFDD1CCA-B6CD-4044-885D-93DDDEA66B6D}" destId="{9F8432F5-E255-42D4-9488-3305AB0ED00F}" srcOrd="0" destOrd="0" presId="urn:microsoft.com/office/officeart/2005/8/layout/hierarchy2"/>
    <dgm:cxn modelId="{E7DDDA81-5FE8-4CF6-9323-4185453C581E}" type="presParOf" srcId="{FFDD1CCA-B6CD-4044-885D-93DDDEA66B6D}" destId="{087E3DA3-85E0-4EAC-AA9E-9DEA50FB80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75A04-B989-4B1C-9385-D7F18B29E812}" type="doc">
      <dgm:prSet loTypeId="urn:microsoft.com/office/officeart/2005/8/layout/orgChart1" loCatId="hierarchy" qsTypeId="urn:microsoft.com/office/officeart/2005/8/quickstyle/3d2" qsCatId="3D" csTypeId="urn:microsoft.com/office/officeart/2005/8/colors/colorful3" csCatId="colorful" phldr="1"/>
      <dgm:spPr/>
      <dgm:t>
        <a:bodyPr/>
        <a:lstStyle/>
        <a:p>
          <a:pPr rtl="1"/>
          <a:endParaRPr lang="fa-IR"/>
        </a:p>
      </dgm:t>
    </dgm:pt>
    <dgm:pt modelId="{BD45EB31-2E45-4202-B322-DBA37E118A20}">
      <dgm:prSet phldrT="[Text]"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rot lat="0" lon="0" rev="7500000"/>
          </a:lightRig>
        </a:scene3d>
        <a:sp3d>
          <a:bevelT/>
        </a:sp3d>
      </dgm:spPr>
      <dgm:t>
        <a:bodyPr/>
        <a:lstStyle/>
        <a:p>
          <a:pPr rtl="1"/>
          <a:r>
            <a:rPr lang="fa-IR" sz="3200" b="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انواع حجت</a:t>
          </a:r>
          <a:endParaRPr lang="fa-IR" sz="32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B61F9B99-1FD6-45A7-990C-DAEC3B26533C}" type="parTrans" cxnId="{7432D060-7ABE-498F-B322-B2FBE724C5A4}">
      <dgm:prSet/>
      <dgm:spPr/>
      <dgm:t>
        <a:bodyPr/>
        <a:lstStyle/>
        <a:p>
          <a:pPr rtl="1"/>
          <a:endParaRPr lang="fa-IR"/>
        </a:p>
      </dgm:t>
    </dgm:pt>
    <dgm:pt modelId="{5B935E3A-3319-47B0-B61F-AF0E1E6BE0F5}" type="sibTrans" cxnId="{7432D060-7ABE-498F-B322-B2FBE724C5A4}">
      <dgm:prSet/>
      <dgm:spPr/>
      <dgm:t>
        <a:bodyPr/>
        <a:lstStyle/>
        <a:p>
          <a:pPr rtl="1"/>
          <a:endParaRPr lang="fa-IR"/>
        </a:p>
      </dgm:t>
    </dgm:pt>
    <dgm:pt modelId="{B87127C1-ED71-4161-AEE5-86DA8B86E825}">
      <dgm:prSet phldrT="[Text]"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rot lat="0" lon="0" rev="7500000"/>
          </a:lightRig>
        </a:scene3d>
        <a:sp3d>
          <a:bevelT/>
        </a:sp3d>
      </dgm:spPr>
      <dgm:t>
        <a:bodyPr/>
        <a:lstStyle/>
        <a:p>
          <a:pPr rtl="1"/>
          <a:r>
            <a:rPr lang="fa-IR" sz="3200" b="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باطنی</a:t>
          </a:r>
          <a:endParaRPr lang="fa-IR" sz="32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C3CD8A6D-5866-4F04-BBA2-E0D9908EC586}" type="parTrans" cxnId="{E8A3F3D4-3AD4-4122-A7C1-3CEAB0D68C43}">
      <dgm:prSet/>
      <dgm:spPr/>
      <dgm:t>
        <a:bodyPr/>
        <a:lstStyle/>
        <a:p>
          <a:pPr rtl="1"/>
          <a:endParaRPr lang="fa-IR" sz="3200" b="0" cap="none" spc="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16F8678F-052D-4529-91A2-2AA47709A77F}" type="sibTrans" cxnId="{E8A3F3D4-3AD4-4122-A7C1-3CEAB0D68C43}">
      <dgm:prSet/>
      <dgm:spPr/>
      <dgm:t>
        <a:bodyPr/>
        <a:lstStyle/>
        <a:p>
          <a:pPr rtl="1"/>
          <a:endParaRPr lang="fa-IR"/>
        </a:p>
      </dgm:t>
    </dgm:pt>
    <dgm:pt modelId="{86475E02-EB14-433D-B8AB-2B0AAF0C8941}">
      <dgm:prSet phldrT="[Tex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rot lat="0" lon="0" rev="7500000"/>
          </a:lightRig>
        </a:scene3d>
        <a:sp3d>
          <a:bevelT/>
        </a:sp3d>
      </dgm:spPr>
      <dgm:t>
        <a:bodyPr/>
        <a:lstStyle/>
        <a:p>
          <a:pPr rtl="1"/>
          <a:r>
            <a:rPr lang="fa-IR" sz="3200" b="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فطرت</a:t>
          </a:r>
          <a:endParaRPr lang="fa-IR" sz="32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93111A8C-A180-4CB9-9D78-352DE66353B0}" type="parTrans" cxnId="{654D588A-5969-4B7E-8CB5-633E3626BEF9}">
      <dgm:prSet/>
      <dgm:spPr/>
      <dgm:t>
        <a:bodyPr/>
        <a:lstStyle/>
        <a:p>
          <a:pPr rtl="1"/>
          <a:endParaRPr lang="fa-IR" sz="3200" b="0" cap="none" spc="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36487510-4E4E-4BC5-AADF-E90E055A3257}" type="sibTrans" cxnId="{654D588A-5969-4B7E-8CB5-633E3626BEF9}">
      <dgm:prSet/>
      <dgm:spPr/>
      <dgm:t>
        <a:bodyPr/>
        <a:lstStyle/>
        <a:p>
          <a:pPr rtl="1"/>
          <a:endParaRPr lang="fa-IR"/>
        </a:p>
      </dgm:t>
    </dgm:pt>
    <dgm:pt modelId="{734D5345-BCC4-4915-8935-7364FAB9EFDB}">
      <dgm:prSet phldrT="[Text]"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rot lat="0" lon="0" rev="7500000"/>
          </a:lightRig>
        </a:scene3d>
        <a:sp3d>
          <a:bevelT/>
        </a:sp3d>
      </dgm:spPr>
      <dgm:t>
        <a:bodyPr/>
        <a:lstStyle/>
        <a:p>
          <a:pPr rtl="1"/>
          <a:r>
            <a:rPr lang="fa-IR" sz="3200" b="0" cap="none" spc="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ظاهری</a:t>
          </a:r>
          <a:endParaRPr lang="fa-IR" sz="32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06A86A31-4714-44FB-B346-7BB52A033485}" type="parTrans" cxnId="{29C11AE2-42B4-484C-8282-6D925F76F715}">
      <dgm:prSet/>
      <dgm:spPr/>
      <dgm:t>
        <a:bodyPr/>
        <a:lstStyle/>
        <a:p>
          <a:pPr rtl="1"/>
          <a:endParaRPr lang="fa-IR" sz="3200" b="0" cap="none" spc="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497555E1-4D82-4A4F-B6B0-40C5AD824FDD}" type="sibTrans" cxnId="{29C11AE2-42B4-484C-8282-6D925F76F715}">
      <dgm:prSet/>
      <dgm:spPr/>
      <dgm:t>
        <a:bodyPr/>
        <a:lstStyle/>
        <a:p>
          <a:pPr rtl="1"/>
          <a:endParaRPr lang="fa-IR"/>
        </a:p>
      </dgm:t>
    </dgm:pt>
    <dgm:pt modelId="{DC34EE55-B135-4F6B-A5CE-6A14C3733DDC}">
      <dgm:prSet phldrT="[Tex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rot lat="0" lon="0" rev="7500000"/>
          </a:lightRig>
        </a:scene3d>
        <a:sp3d>
          <a:bevelT/>
        </a:sp3d>
      </dgm:spPr>
      <dgm:t>
        <a:bodyPr/>
        <a:lstStyle/>
        <a:p>
          <a:pPr rtl="1"/>
          <a:r>
            <a:rPr lang="fa-IR" sz="3200" b="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حجت الهی</a:t>
          </a:r>
          <a:endParaRPr lang="fa-IR" sz="24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CEB3E144-E040-438D-AEE1-84288CB43B2E}" type="parTrans" cxnId="{E8303B37-1CBE-4912-A5CF-1AE000565EF8}">
      <dgm:prSet/>
      <dgm:spPr/>
      <dgm:t>
        <a:bodyPr/>
        <a:lstStyle/>
        <a:p>
          <a:pPr rtl="1"/>
          <a:endParaRPr lang="fa-IR" sz="3200" b="0" cap="none" spc="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33F71901-0691-4A99-8842-C7C9AAFC4D5A}" type="sibTrans" cxnId="{E8303B37-1CBE-4912-A5CF-1AE000565EF8}">
      <dgm:prSet/>
      <dgm:spPr/>
      <dgm:t>
        <a:bodyPr/>
        <a:lstStyle/>
        <a:p>
          <a:pPr rtl="1"/>
          <a:endParaRPr lang="fa-IR"/>
        </a:p>
      </dgm:t>
    </dgm:pt>
    <dgm:pt modelId="{EC933698-15B5-4B17-A600-FB7D9412F95F}">
      <dgm:prSet phldrT="[Text]"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rot lat="0" lon="0" rev="7500000"/>
          </a:lightRig>
        </a:scene3d>
        <a:sp3d>
          <a:bevelT/>
        </a:sp3d>
      </dgm:spPr>
      <dgm:t>
        <a:bodyPr/>
        <a:lstStyle/>
        <a:p>
          <a:pPr rtl="1"/>
          <a:r>
            <a:rPr lang="fa-IR" sz="3600" b="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عقل</a:t>
          </a:r>
          <a:endParaRPr lang="fa-IR" sz="3600" b="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gm:t>
    </dgm:pt>
    <dgm:pt modelId="{AA03C797-A57B-4A95-93AC-E5F9F208BD92}" type="parTrans" cxnId="{CF463D23-133D-4D99-AF36-38CCC1E6D635}">
      <dgm:prSet/>
      <dgm:spPr/>
      <dgm:t>
        <a:bodyPr/>
        <a:lstStyle/>
        <a:p>
          <a:endParaRPr lang="en-US"/>
        </a:p>
      </dgm:t>
    </dgm:pt>
    <dgm:pt modelId="{113D245F-5045-4B37-B1A6-1D905BE07FE9}" type="sibTrans" cxnId="{CF463D23-133D-4D99-AF36-38CCC1E6D635}">
      <dgm:prSet/>
      <dgm:spPr/>
      <dgm:t>
        <a:bodyPr/>
        <a:lstStyle/>
        <a:p>
          <a:endParaRPr lang="en-US"/>
        </a:p>
      </dgm:t>
    </dgm:pt>
    <dgm:pt modelId="{BCA06F88-08CB-4860-8D71-E5C2281AE301}">
      <dgm:prSet custT="1"/>
      <dgm:spPr/>
      <dgm:t>
        <a:bodyPr/>
        <a:lstStyle/>
        <a:p>
          <a:r>
            <a:rPr lang="fa-IR" sz="2400" b="1" dirty="0" smtClean="0">
              <a:solidFill>
                <a:schemeClr val="tx1"/>
              </a:solidFill>
              <a:cs typeface="2  Mitra" panose="00000400000000000000" pitchFamily="2" charset="-78"/>
            </a:rPr>
            <a:t>کتابت </a:t>
          </a:r>
          <a:r>
            <a:rPr lang="fa-IR" sz="2000" b="1" dirty="0" smtClean="0">
              <a:solidFill>
                <a:schemeClr val="tx1"/>
              </a:solidFill>
              <a:cs typeface="2  Mitra" panose="00000400000000000000" pitchFamily="2" charset="-78"/>
            </a:rPr>
            <a:t>(ثبت شده)</a:t>
          </a:r>
          <a:endParaRPr lang="en-US" sz="2000" b="1" dirty="0">
            <a:solidFill>
              <a:schemeClr val="tx1"/>
            </a:solidFill>
            <a:cs typeface="2  Mitra" panose="00000400000000000000" pitchFamily="2" charset="-78"/>
          </a:endParaRPr>
        </a:p>
      </dgm:t>
    </dgm:pt>
    <dgm:pt modelId="{0D1F344D-269A-4F9A-AEA4-7D8CBC54EB54}" type="parTrans" cxnId="{BF3EE340-CD64-4AA0-AD35-F5A8D9588CAD}">
      <dgm:prSet/>
      <dgm:spPr/>
      <dgm:t>
        <a:bodyPr/>
        <a:lstStyle/>
        <a:p>
          <a:endParaRPr lang="en-US"/>
        </a:p>
      </dgm:t>
    </dgm:pt>
    <dgm:pt modelId="{D4C0D3DC-7BEB-486F-9336-2743B5CB456E}" type="sibTrans" cxnId="{BF3EE340-CD64-4AA0-AD35-F5A8D9588CAD}">
      <dgm:prSet/>
      <dgm:spPr/>
      <dgm:t>
        <a:bodyPr/>
        <a:lstStyle/>
        <a:p>
          <a:endParaRPr lang="en-US"/>
        </a:p>
      </dgm:t>
    </dgm:pt>
    <dgm:pt modelId="{B7FCCEB2-E557-4325-97C2-152FE6CF0FC5}">
      <dgm:prSet custT="1"/>
      <dgm:spPr/>
      <dgm:t>
        <a:bodyPr/>
        <a:lstStyle/>
        <a:p>
          <a:r>
            <a:rPr lang="fa-IR" sz="2800" b="1" dirty="0" smtClean="0">
              <a:solidFill>
                <a:schemeClr val="tx1"/>
              </a:solidFill>
              <a:cs typeface="2  Mitra" panose="00000400000000000000" pitchFamily="2" charset="-78"/>
            </a:rPr>
            <a:t>ائمه دین</a:t>
          </a:r>
          <a:endParaRPr lang="en-US" sz="2800" b="1" dirty="0">
            <a:solidFill>
              <a:schemeClr val="tx1"/>
            </a:solidFill>
            <a:cs typeface="2  Mitra" panose="00000400000000000000" pitchFamily="2" charset="-78"/>
          </a:endParaRPr>
        </a:p>
      </dgm:t>
    </dgm:pt>
    <dgm:pt modelId="{83627754-0A83-4DC1-860A-1B6A624BCEC0}" type="parTrans" cxnId="{BE5E54E4-2C9F-46C1-82A0-3F8353B14ED4}">
      <dgm:prSet/>
      <dgm:spPr/>
      <dgm:t>
        <a:bodyPr/>
        <a:lstStyle/>
        <a:p>
          <a:endParaRPr lang="en-US"/>
        </a:p>
      </dgm:t>
    </dgm:pt>
    <dgm:pt modelId="{3546FB50-8C5F-49B3-8450-6EF621CFB884}" type="sibTrans" cxnId="{BE5E54E4-2C9F-46C1-82A0-3F8353B14ED4}">
      <dgm:prSet/>
      <dgm:spPr/>
      <dgm:t>
        <a:bodyPr/>
        <a:lstStyle/>
        <a:p>
          <a:endParaRPr lang="en-US"/>
        </a:p>
      </dgm:t>
    </dgm:pt>
    <dgm:pt modelId="{D48B3C69-6652-4D96-A807-97817126C742}">
      <dgm:prSet custT="1"/>
      <dgm:spPr/>
      <dgm:t>
        <a:bodyPr/>
        <a:lstStyle/>
        <a:p>
          <a:r>
            <a:rPr lang="fa-IR" sz="2800" b="1" dirty="0" smtClean="0">
              <a:solidFill>
                <a:schemeClr val="tx1"/>
              </a:solidFill>
              <a:cs typeface="2  Mitra" panose="00000400000000000000" pitchFamily="2" charset="-78"/>
            </a:rPr>
            <a:t>ولی فقیه</a:t>
          </a:r>
          <a:endParaRPr lang="en-US" sz="2800" b="1" dirty="0">
            <a:solidFill>
              <a:schemeClr val="tx1"/>
            </a:solidFill>
            <a:cs typeface="2  Mitra" panose="00000400000000000000" pitchFamily="2" charset="-78"/>
          </a:endParaRPr>
        </a:p>
      </dgm:t>
    </dgm:pt>
    <dgm:pt modelId="{EBA59167-AFD6-48C3-A937-A5D524D6EFA4}" type="parTrans" cxnId="{86D40311-0374-4CCE-830B-94BC55A6EF67}">
      <dgm:prSet/>
      <dgm:spPr/>
      <dgm:t>
        <a:bodyPr/>
        <a:lstStyle/>
        <a:p>
          <a:endParaRPr lang="en-US"/>
        </a:p>
      </dgm:t>
    </dgm:pt>
    <dgm:pt modelId="{6F21B181-5485-4A0D-92AD-D3884F1CFF6E}" type="sibTrans" cxnId="{86D40311-0374-4CCE-830B-94BC55A6EF67}">
      <dgm:prSet/>
      <dgm:spPr/>
      <dgm:t>
        <a:bodyPr/>
        <a:lstStyle/>
        <a:p>
          <a:endParaRPr lang="en-US"/>
        </a:p>
      </dgm:t>
    </dgm:pt>
    <dgm:pt modelId="{C4C30582-C3B1-46CC-9D41-024A1B275B86}">
      <dgm:prSet custT="1"/>
      <dgm:spPr/>
      <dgm:t>
        <a:bodyPr/>
        <a:lstStyle/>
        <a:p>
          <a:r>
            <a:rPr lang="fa-IR" sz="2800" b="1" dirty="0" smtClean="0">
              <a:solidFill>
                <a:schemeClr val="tx1"/>
              </a:solidFill>
              <a:cs typeface="2  Mitra" panose="00000400000000000000" pitchFamily="2" charset="-78"/>
            </a:rPr>
            <a:t>رسول</a:t>
          </a:r>
          <a:r>
            <a:rPr lang="fa-IR" sz="1800" b="1" dirty="0" smtClean="0">
              <a:solidFill>
                <a:schemeClr val="tx1"/>
              </a:solidFill>
              <a:cs typeface="2  Mitra" panose="00000400000000000000" pitchFamily="2" charset="-78"/>
            </a:rPr>
            <a:t>(ناطق و عمل کننده)</a:t>
          </a:r>
          <a:endParaRPr lang="en-US" sz="1800" b="1" dirty="0">
            <a:solidFill>
              <a:schemeClr val="tx1"/>
            </a:solidFill>
            <a:cs typeface="2  Mitra" panose="00000400000000000000" pitchFamily="2" charset="-78"/>
          </a:endParaRPr>
        </a:p>
      </dgm:t>
    </dgm:pt>
    <dgm:pt modelId="{2F0AFF67-9E7C-4F84-B90E-7A612EA59171}" type="parTrans" cxnId="{32E97986-30D4-45E7-A988-0A4036BAB8A8}">
      <dgm:prSet/>
      <dgm:spPr/>
      <dgm:t>
        <a:bodyPr/>
        <a:lstStyle/>
        <a:p>
          <a:endParaRPr lang="en-US"/>
        </a:p>
      </dgm:t>
    </dgm:pt>
    <dgm:pt modelId="{9AD0C503-47DE-4D24-B087-B6BA4886DBE3}" type="sibTrans" cxnId="{32E97986-30D4-45E7-A988-0A4036BAB8A8}">
      <dgm:prSet/>
      <dgm:spPr/>
      <dgm:t>
        <a:bodyPr/>
        <a:lstStyle/>
        <a:p>
          <a:endParaRPr lang="en-US"/>
        </a:p>
      </dgm:t>
    </dgm:pt>
    <dgm:pt modelId="{E8AA9B9E-26F5-4A54-8D49-AD5C7C352C14}" type="pres">
      <dgm:prSet presAssocID="{5E375A04-B989-4B1C-9385-D7F18B29E812}" presName="hierChild1" presStyleCnt="0">
        <dgm:presLayoutVars>
          <dgm:orgChart val="1"/>
          <dgm:chPref val="1"/>
          <dgm:dir/>
          <dgm:animOne val="branch"/>
          <dgm:animLvl val="lvl"/>
          <dgm:resizeHandles/>
        </dgm:presLayoutVars>
      </dgm:prSet>
      <dgm:spPr/>
      <dgm:t>
        <a:bodyPr/>
        <a:lstStyle/>
        <a:p>
          <a:pPr rtl="1"/>
          <a:endParaRPr lang="fa-IR"/>
        </a:p>
      </dgm:t>
    </dgm:pt>
    <dgm:pt modelId="{7E09BA78-327F-4AA7-865E-78B376CDB5D1}" type="pres">
      <dgm:prSet presAssocID="{BD45EB31-2E45-4202-B322-DBA37E118A20}" presName="hierRoot1" presStyleCnt="0">
        <dgm:presLayoutVars>
          <dgm:hierBranch val="init"/>
        </dgm:presLayoutVars>
      </dgm:prSet>
      <dgm:spPr/>
      <dgm:t>
        <a:bodyPr/>
        <a:lstStyle/>
        <a:p>
          <a:pPr rtl="1"/>
          <a:endParaRPr lang="fa-IR"/>
        </a:p>
      </dgm:t>
    </dgm:pt>
    <dgm:pt modelId="{319E3C7D-30D0-4237-BE9F-4AE2A4CA99C6}" type="pres">
      <dgm:prSet presAssocID="{BD45EB31-2E45-4202-B322-DBA37E118A20}" presName="rootComposite1" presStyleCnt="0"/>
      <dgm:spPr/>
      <dgm:t>
        <a:bodyPr/>
        <a:lstStyle/>
        <a:p>
          <a:pPr rtl="1"/>
          <a:endParaRPr lang="fa-IR"/>
        </a:p>
      </dgm:t>
    </dgm:pt>
    <dgm:pt modelId="{6FC54BBD-D61C-4511-9EC8-37ACA8796AA2}" type="pres">
      <dgm:prSet presAssocID="{BD45EB31-2E45-4202-B322-DBA37E118A20}" presName="rootText1" presStyleLbl="node0" presStyleIdx="0" presStyleCnt="1" custScaleX="151052">
        <dgm:presLayoutVars>
          <dgm:chPref val="3"/>
        </dgm:presLayoutVars>
      </dgm:prSet>
      <dgm:spPr/>
      <dgm:t>
        <a:bodyPr/>
        <a:lstStyle/>
        <a:p>
          <a:pPr rtl="1"/>
          <a:endParaRPr lang="fa-IR"/>
        </a:p>
      </dgm:t>
    </dgm:pt>
    <dgm:pt modelId="{94FB81D9-21A6-40C4-B7AD-7059562C05E0}" type="pres">
      <dgm:prSet presAssocID="{BD45EB31-2E45-4202-B322-DBA37E118A20}" presName="rootConnector1" presStyleLbl="node1" presStyleIdx="0" presStyleCnt="0"/>
      <dgm:spPr/>
      <dgm:t>
        <a:bodyPr/>
        <a:lstStyle/>
        <a:p>
          <a:pPr rtl="1"/>
          <a:endParaRPr lang="fa-IR"/>
        </a:p>
      </dgm:t>
    </dgm:pt>
    <dgm:pt modelId="{04791204-816F-480F-A34D-A447ACA95B99}" type="pres">
      <dgm:prSet presAssocID="{BD45EB31-2E45-4202-B322-DBA37E118A20}" presName="hierChild2" presStyleCnt="0"/>
      <dgm:spPr/>
      <dgm:t>
        <a:bodyPr/>
        <a:lstStyle/>
        <a:p>
          <a:pPr rtl="1"/>
          <a:endParaRPr lang="fa-IR"/>
        </a:p>
      </dgm:t>
    </dgm:pt>
    <dgm:pt modelId="{41984D50-42CD-42AD-BF07-2BF007AB4A48}" type="pres">
      <dgm:prSet presAssocID="{C3CD8A6D-5866-4F04-BBA2-E0D9908EC586}" presName="Name37" presStyleLbl="parChTrans1D2" presStyleIdx="0" presStyleCnt="2"/>
      <dgm:spPr/>
      <dgm:t>
        <a:bodyPr/>
        <a:lstStyle/>
        <a:p>
          <a:pPr rtl="1"/>
          <a:endParaRPr lang="fa-IR"/>
        </a:p>
      </dgm:t>
    </dgm:pt>
    <dgm:pt modelId="{468DB2BD-3346-4088-82C7-E7A696313575}" type="pres">
      <dgm:prSet presAssocID="{B87127C1-ED71-4161-AEE5-86DA8B86E825}" presName="hierRoot2" presStyleCnt="0">
        <dgm:presLayoutVars>
          <dgm:hierBranch val="init"/>
        </dgm:presLayoutVars>
      </dgm:prSet>
      <dgm:spPr/>
      <dgm:t>
        <a:bodyPr/>
        <a:lstStyle/>
        <a:p>
          <a:pPr rtl="1"/>
          <a:endParaRPr lang="fa-IR"/>
        </a:p>
      </dgm:t>
    </dgm:pt>
    <dgm:pt modelId="{DB15AB95-811D-4736-B7AE-D09CE78CAE1C}" type="pres">
      <dgm:prSet presAssocID="{B87127C1-ED71-4161-AEE5-86DA8B86E825}" presName="rootComposite" presStyleCnt="0"/>
      <dgm:spPr/>
      <dgm:t>
        <a:bodyPr/>
        <a:lstStyle/>
        <a:p>
          <a:pPr rtl="1"/>
          <a:endParaRPr lang="fa-IR"/>
        </a:p>
      </dgm:t>
    </dgm:pt>
    <dgm:pt modelId="{82F38E8D-002D-47CA-B186-3D14E79A676A}" type="pres">
      <dgm:prSet presAssocID="{B87127C1-ED71-4161-AEE5-86DA8B86E825}" presName="rootText" presStyleLbl="node2" presStyleIdx="0" presStyleCnt="2">
        <dgm:presLayoutVars>
          <dgm:chPref val="3"/>
        </dgm:presLayoutVars>
      </dgm:prSet>
      <dgm:spPr/>
      <dgm:t>
        <a:bodyPr/>
        <a:lstStyle/>
        <a:p>
          <a:pPr rtl="1"/>
          <a:endParaRPr lang="fa-IR"/>
        </a:p>
      </dgm:t>
    </dgm:pt>
    <dgm:pt modelId="{5F78C5CB-7E20-42EB-82DC-5B14C0A48287}" type="pres">
      <dgm:prSet presAssocID="{B87127C1-ED71-4161-AEE5-86DA8B86E825}" presName="rootConnector" presStyleLbl="node2" presStyleIdx="0" presStyleCnt="2"/>
      <dgm:spPr/>
      <dgm:t>
        <a:bodyPr/>
        <a:lstStyle/>
        <a:p>
          <a:pPr rtl="1"/>
          <a:endParaRPr lang="fa-IR"/>
        </a:p>
      </dgm:t>
    </dgm:pt>
    <dgm:pt modelId="{987A9373-76CA-419A-854C-7D8B728BA02D}" type="pres">
      <dgm:prSet presAssocID="{B87127C1-ED71-4161-AEE5-86DA8B86E825}" presName="hierChild4" presStyleCnt="0"/>
      <dgm:spPr/>
      <dgm:t>
        <a:bodyPr/>
        <a:lstStyle/>
        <a:p>
          <a:pPr rtl="1"/>
          <a:endParaRPr lang="fa-IR"/>
        </a:p>
      </dgm:t>
    </dgm:pt>
    <dgm:pt modelId="{C46B9D75-18A4-46C2-944B-73D1D83AECB0}" type="pres">
      <dgm:prSet presAssocID="{93111A8C-A180-4CB9-9D78-352DE66353B0}" presName="Name37" presStyleLbl="parChTrans1D3" presStyleIdx="0" presStyleCnt="3"/>
      <dgm:spPr/>
      <dgm:t>
        <a:bodyPr/>
        <a:lstStyle/>
        <a:p>
          <a:pPr rtl="1"/>
          <a:endParaRPr lang="fa-IR"/>
        </a:p>
      </dgm:t>
    </dgm:pt>
    <dgm:pt modelId="{B3E212CA-C375-4B4B-9613-6930797DACCE}" type="pres">
      <dgm:prSet presAssocID="{86475E02-EB14-433D-B8AB-2B0AAF0C8941}" presName="hierRoot2" presStyleCnt="0">
        <dgm:presLayoutVars>
          <dgm:hierBranch val="init"/>
        </dgm:presLayoutVars>
      </dgm:prSet>
      <dgm:spPr/>
      <dgm:t>
        <a:bodyPr/>
        <a:lstStyle/>
        <a:p>
          <a:pPr rtl="1"/>
          <a:endParaRPr lang="fa-IR"/>
        </a:p>
      </dgm:t>
    </dgm:pt>
    <dgm:pt modelId="{CC94146B-0AAB-4E7C-9B83-303D095D4CC1}" type="pres">
      <dgm:prSet presAssocID="{86475E02-EB14-433D-B8AB-2B0AAF0C8941}" presName="rootComposite" presStyleCnt="0"/>
      <dgm:spPr/>
      <dgm:t>
        <a:bodyPr/>
        <a:lstStyle/>
        <a:p>
          <a:pPr rtl="1"/>
          <a:endParaRPr lang="fa-IR"/>
        </a:p>
      </dgm:t>
    </dgm:pt>
    <dgm:pt modelId="{74BF198D-527E-4F3E-98D0-16C88943D733}" type="pres">
      <dgm:prSet presAssocID="{86475E02-EB14-433D-B8AB-2B0AAF0C8941}" presName="rootText" presStyleLbl="node3" presStyleIdx="0" presStyleCnt="3">
        <dgm:presLayoutVars>
          <dgm:chPref val="3"/>
        </dgm:presLayoutVars>
      </dgm:prSet>
      <dgm:spPr/>
      <dgm:t>
        <a:bodyPr/>
        <a:lstStyle/>
        <a:p>
          <a:pPr rtl="1"/>
          <a:endParaRPr lang="fa-IR"/>
        </a:p>
      </dgm:t>
    </dgm:pt>
    <dgm:pt modelId="{2561DB95-004D-4233-A61E-1513CF308CC1}" type="pres">
      <dgm:prSet presAssocID="{86475E02-EB14-433D-B8AB-2B0AAF0C8941}" presName="rootConnector" presStyleLbl="node3" presStyleIdx="0" presStyleCnt="3"/>
      <dgm:spPr/>
      <dgm:t>
        <a:bodyPr/>
        <a:lstStyle/>
        <a:p>
          <a:pPr rtl="1"/>
          <a:endParaRPr lang="fa-IR"/>
        </a:p>
      </dgm:t>
    </dgm:pt>
    <dgm:pt modelId="{7322C136-86B6-4BE8-BA1B-627E08904848}" type="pres">
      <dgm:prSet presAssocID="{86475E02-EB14-433D-B8AB-2B0AAF0C8941}" presName="hierChild4" presStyleCnt="0"/>
      <dgm:spPr/>
      <dgm:t>
        <a:bodyPr/>
        <a:lstStyle/>
        <a:p>
          <a:pPr rtl="1"/>
          <a:endParaRPr lang="fa-IR"/>
        </a:p>
      </dgm:t>
    </dgm:pt>
    <dgm:pt modelId="{8DB7A656-8392-4019-9621-D0508D72A55F}" type="pres">
      <dgm:prSet presAssocID="{86475E02-EB14-433D-B8AB-2B0AAF0C8941}" presName="hierChild5" presStyleCnt="0"/>
      <dgm:spPr/>
      <dgm:t>
        <a:bodyPr/>
        <a:lstStyle/>
        <a:p>
          <a:pPr rtl="1"/>
          <a:endParaRPr lang="fa-IR"/>
        </a:p>
      </dgm:t>
    </dgm:pt>
    <dgm:pt modelId="{A5601B77-7618-488A-A8B3-D51BE5453C03}" type="pres">
      <dgm:prSet presAssocID="{AA03C797-A57B-4A95-93AC-E5F9F208BD92}" presName="Name37" presStyleLbl="parChTrans1D3" presStyleIdx="1" presStyleCnt="3"/>
      <dgm:spPr/>
      <dgm:t>
        <a:bodyPr/>
        <a:lstStyle/>
        <a:p>
          <a:endParaRPr lang="en-US"/>
        </a:p>
      </dgm:t>
    </dgm:pt>
    <dgm:pt modelId="{EDD81C3D-FA33-45BA-9C2F-20375C67B488}" type="pres">
      <dgm:prSet presAssocID="{EC933698-15B5-4B17-A600-FB7D9412F95F}" presName="hierRoot2" presStyleCnt="0">
        <dgm:presLayoutVars>
          <dgm:hierBranch val="init"/>
        </dgm:presLayoutVars>
      </dgm:prSet>
      <dgm:spPr/>
    </dgm:pt>
    <dgm:pt modelId="{E50613DA-3354-4584-9B6F-DBCD67BA8F6B}" type="pres">
      <dgm:prSet presAssocID="{EC933698-15B5-4B17-A600-FB7D9412F95F}" presName="rootComposite" presStyleCnt="0"/>
      <dgm:spPr/>
    </dgm:pt>
    <dgm:pt modelId="{E8A02544-2E49-4F76-A100-72D84B0C5B22}" type="pres">
      <dgm:prSet presAssocID="{EC933698-15B5-4B17-A600-FB7D9412F95F}" presName="rootText" presStyleLbl="node3" presStyleIdx="1" presStyleCnt="3">
        <dgm:presLayoutVars>
          <dgm:chPref val="3"/>
        </dgm:presLayoutVars>
      </dgm:prSet>
      <dgm:spPr/>
      <dgm:t>
        <a:bodyPr/>
        <a:lstStyle/>
        <a:p>
          <a:endParaRPr lang="en-US"/>
        </a:p>
      </dgm:t>
    </dgm:pt>
    <dgm:pt modelId="{D7AD11E0-B225-499D-9559-587A6B7486C4}" type="pres">
      <dgm:prSet presAssocID="{EC933698-15B5-4B17-A600-FB7D9412F95F}" presName="rootConnector" presStyleLbl="node3" presStyleIdx="1" presStyleCnt="3"/>
      <dgm:spPr/>
      <dgm:t>
        <a:bodyPr/>
        <a:lstStyle/>
        <a:p>
          <a:endParaRPr lang="en-US"/>
        </a:p>
      </dgm:t>
    </dgm:pt>
    <dgm:pt modelId="{9815876A-B722-4E59-82F4-4E4273904CC3}" type="pres">
      <dgm:prSet presAssocID="{EC933698-15B5-4B17-A600-FB7D9412F95F}" presName="hierChild4" presStyleCnt="0"/>
      <dgm:spPr/>
    </dgm:pt>
    <dgm:pt modelId="{9485F63F-DECB-431F-8698-4EBE0B8F7AB3}" type="pres">
      <dgm:prSet presAssocID="{EC933698-15B5-4B17-A600-FB7D9412F95F}" presName="hierChild5" presStyleCnt="0"/>
      <dgm:spPr/>
    </dgm:pt>
    <dgm:pt modelId="{9AAB7D22-6D5B-49D1-8FF9-5173717D9E70}" type="pres">
      <dgm:prSet presAssocID="{B87127C1-ED71-4161-AEE5-86DA8B86E825}" presName="hierChild5" presStyleCnt="0"/>
      <dgm:spPr/>
      <dgm:t>
        <a:bodyPr/>
        <a:lstStyle/>
        <a:p>
          <a:pPr rtl="1"/>
          <a:endParaRPr lang="fa-IR"/>
        </a:p>
      </dgm:t>
    </dgm:pt>
    <dgm:pt modelId="{3940105A-922D-424E-8E28-E895705CA059}" type="pres">
      <dgm:prSet presAssocID="{06A86A31-4714-44FB-B346-7BB52A033485}" presName="Name37" presStyleLbl="parChTrans1D2" presStyleIdx="1" presStyleCnt="2"/>
      <dgm:spPr/>
      <dgm:t>
        <a:bodyPr/>
        <a:lstStyle/>
        <a:p>
          <a:pPr rtl="1"/>
          <a:endParaRPr lang="fa-IR"/>
        </a:p>
      </dgm:t>
    </dgm:pt>
    <dgm:pt modelId="{83E02D19-2373-438C-92E1-B6835A6BCF78}" type="pres">
      <dgm:prSet presAssocID="{734D5345-BCC4-4915-8935-7364FAB9EFDB}" presName="hierRoot2" presStyleCnt="0">
        <dgm:presLayoutVars>
          <dgm:hierBranch val="init"/>
        </dgm:presLayoutVars>
      </dgm:prSet>
      <dgm:spPr/>
      <dgm:t>
        <a:bodyPr/>
        <a:lstStyle/>
        <a:p>
          <a:pPr rtl="1"/>
          <a:endParaRPr lang="fa-IR"/>
        </a:p>
      </dgm:t>
    </dgm:pt>
    <dgm:pt modelId="{4BDBE1D1-1C6A-4AC7-895A-FEBB92B961B6}" type="pres">
      <dgm:prSet presAssocID="{734D5345-BCC4-4915-8935-7364FAB9EFDB}" presName="rootComposite" presStyleCnt="0"/>
      <dgm:spPr/>
      <dgm:t>
        <a:bodyPr/>
        <a:lstStyle/>
        <a:p>
          <a:pPr rtl="1"/>
          <a:endParaRPr lang="fa-IR"/>
        </a:p>
      </dgm:t>
    </dgm:pt>
    <dgm:pt modelId="{EAD5FB1B-0D28-43D9-9640-CB258E6292C2}" type="pres">
      <dgm:prSet presAssocID="{734D5345-BCC4-4915-8935-7364FAB9EFDB}" presName="rootText" presStyleLbl="node2" presStyleIdx="1" presStyleCnt="2">
        <dgm:presLayoutVars>
          <dgm:chPref val="3"/>
        </dgm:presLayoutVars>
      </dgm:prSet>
      <dgm:spPr/>
      <dgm:t>
        <a:bodyPr/>
        <a:lstStyle/>
        <a:p>
          <a:pPr rtl="1"/>
          <a:endParaRPr lang="fa-IR"/>
        </a:p>
      </dgm:t>
    </dgm:pt>
    <dgm:pt modelId="{7219261D-95A5-4A17-9EDD-A9118D6DB12A}" type="pres">
      <dgm:prSet presAssocID="{734D5345-BCC4-4915-8935-7364FAB9EFDB}" presName="rootConnector" presStyleLbl="node2" presStyleIdx="1" presStyleCnt="2"/>
      <dgm:spPr/>
      <dgm:t>
        <a:bodyPr/>
        <a:lstStyle/>
        <a:p>
          <a:pPr rtl="1"/>
          <a:endParaRPr lang="fa-IR"/>
        </a:p>
      </dgm:t>
    </dgm:pt>
    <dgm:pt modelId="{BEAB9364-806E-402B-9F42-4B38CB6C1188}" type="pres">
      <dgm:prSet presAssocID="{734D5345-BCC4-4915-8935-7364FAB9EFDB}" presName="hierChild4" presStyleCnt="0"/>
      <dgm:spPr/>
      <dgm:t>
        <a:bodyPr/>
        <a:lstStyle/>
        <a:p>
          <a:pPr rtl="1"/>
          <a:endParaRPr lang="fa-IR"/>
        </a:p>
      </dgm:t>
    </dgm:pt>
    <dgm:pt modelId="{A2C7AF4E-007F-4742-8E30-6A405D7D6940}" type="pres">
      <dgm:prSet presAssocID="{CEB3E144-E040-438D-AEE1-84288CB43B2E}" presName="Name37" presStyleLbl="parChTrans1D3" presStyleIdx="2" presStyleCnt="3"/>
      <dgm:spPr/>
      <dgm:t>
        <a:bodyPr/>
        <a:lstStyle/>
        <a:p>
          <a:pPr rtl="1"/>
          <a:endParaRPr lang="fa-IR"/>
        </a:p>
      </dgm:t>
    </dgm:pt>
    <dgm:pt modelId="{0626A09C-A657-423F-8E31-A0A221108EB4}" type="pres">
      <dgm:prSet presAssocID="{DC34EE55-B135-4F6B-A5CE-6A14C3733DDC}" presName="hierRoot2" presStyleCnt="0">
        <dgm:presLayoutVars>
          <dgm:hierBranch val="init"/>
        </dgm:presLayoutVars>
      </dgm:prSet>
      <dgm:spPr/>
      <dgm:t>
        <a:bodyPr/>
        <a:lstStyle/>
        <a:p>
          <a:pPr rtl="1"/>
          <a:endParaRPr lang="fa-IR"/>
        </a:p>
      </dgm:t>
    </dgm:pt>
    <dgm:pt modelId="{C62E226D-F208-46E0-8E02-42D45E4F9608}" type="pres">
      <dgm:prSet presAssocID="{DC34EE55-B135-4F6B-A5CE-6A14C3733DDC}" presName="rootComposite" presStyleCnt="0"/>
      <dgm:spPr/>
      <dgm:t>
        <a:bodyPr/>
        <a:lstStyle/>
        <a:p>
          <a:pPr rtl="1"/>
          <a:endParaRPr lang="fa-IR"/>
        </a:p>
      </dgm:t>
    </dgm:pt>
    <dgm:pt modelId="{26E38138-C0EE-42A6-9AAC-D5617E6C4E3C}" type="pres">
      <dgm:prSet presAssocID="{DC34EE55-B135-4F6B-A5CE-6A14C3733DDC}" presName="rootText" presStyleLbl="node3" presStyleIdx="2" presStyleCnt="3" custScaleX="131191">
        <dgm:presLayoutVars>
          <dgm:chPref val="3"/>
        </dgm:presLayoutVars>
      </dgm:prSet>
      <dgm:spPr/>
      <dgm:t>
        <a:bodyPr/>
        <a:lstStyle/>
        <a:p>
          <a:pPr rtl="1"/>
          <a:endParaRPr lang="fa-IR"/>
        </a:p>
      </dgm:t>
    </dgm:pt>
    <dgm:pt modelId="{F0D77F5B-A8C7-4C76-86A4-CB24EF8A58ED}" type="pres">
      <dgm:prSet presAssocID="{DC34EE55-B135-4F6B-A5CE-6A14C3733DDC}" presName="rootConnector" presStyleLbl="node3" presStyleIdx="2" presStyleCnt="3"/>
      <dgm:spPr/>
      <dgm:t>
        <a:bodyPr/>
        <a:lstStyle/>
        <a:p>
          <a:pPr rtl="1"/>
          <a:endParaRPr lang="fa-IR"/>
        </a:p>
      </dgm:t>
    </dgm:pt>
    <dgm:pt modelId="{B650AD79-D68A-4733-9B92-12E7786D8665}" type="pres">
      <dgm:prSet presAssocID="{DC34EE55-B135-4F6B-A5CE-6A14C3733DDC}" presName="hierChild4" presStyleCnt="0"/>
      <dgm:spPr/>
      <dgm:t>
        <a:bodyPr/>
        <a:lstStyle/>
        <a:p>
          <a:pPr rtl="1"/>
          <a:endParaRPr lang="fa-IR"/>
        </a:p>
      </dgm:t>
    </dgm:pt>
    <dgm:pt modelId="{F5A3BF1F-D4FA-4678-AFFF-7AD4FF890876}" type="pres">
      <dgm:prSet presAssocID="{0D1F344D-269A-4F9A-AEA4-7D8CBC54EB54}" presName="Name37" presStyleLbl="parChTrans1D4" presStyleIdx="0" presStyleCnt="4"/>
      <dgm:spPr/>
      <dgm:t>
        <a:bodyPr/>
        <a:lstStyle/>
        <a:p>
          <a:endParaRPr lang="en-US"/>
        </a:p>
      </dgm:t>
    </dgm:pt>
    <dgm:pt modelId="{1346B03B-DDB5-4067-B531-5D67B1DD73E2}" type="pres">
      <dgm:prSet presAssocID="{BCA06F88-08CB-4860-8D71-E5C2281AE301}" presName="hierRoot2" presStyleCnt="0">
        <dgm:presLayoutVars>
          <dgm:hierBranch val="init"/>
        </dgm:presLayoutVars>
      </dgm:prSet>
      <dgm:spPr/>
    </dgm:pt>
    <dgm:pt modelId="{6777A555-A607-4CEC-80B0-37253964A73E}" type="pres">
      <dgm:prSet presAssocID="{BCA06F88-08CB-4860-8D71-E5C2281AE301}" presName="rootComposite" presStyleCnt="0"/>
      <dgm:spPr/>
    </dgm:pt>
    <dgm:pt modelId="{71150006-1B7D-4EEA-92D6-54438C6ED5C3}" type="pres">
      <dgm:prSet presAssocID="{BCA06F88-08CB-4860-8D71-E5C2281AE301}" presName="rootText" presStyleLbl="node4" presStyleIdx="0" presStyleCnt="4" custScaleX="151842">
        <dgm:presLayoutVars>
          <dgm:chPref val="3"/>
        </dgm:presLayoutVars>
      </dgm:prSet>
      <dgm:spPr/>
      <dgm:t>
        <a:bodyPr/>
        <a:lstStyle/>
        <a:p>
          <a:endParaRPr lang="en-US"/>
        </a:p>
      </dgm:t>
    </dgm:pt>
    <dgm:pt modelId="{922C84E5-668E-4746-8F05-B59FAF64BCDA}" type="pres">
      <dgm:prSet presAssocID="{BCA06F88-08CB-4860-8D71-E5C2281AE301}" presName="rootConnector" presStyleLbl="node4" presStyleIdx="0" presStyleCnt="4"/>
      <dgm:spPr/>
      <dgm:t>
        <a:bodyPr/>
        <a:lstStyle/>
        <a:p>
          <a:endParaRPr lang="en-US"/>
        </a:p>
      </dgm:t>
    </dgm:pt>
    <dgm:pt modelId="{64BFC0E6-8A45-40E3-A08E-695A5E8C1A12}" type="pres">
      <dgm:prSet presAssocID="{BCA06F88-08CB-4860-8D71-E5C2281AE301}" presName="hierChild4" presStyleCnt="0"/>
      <dgm:spPr/>
    </dgm:pt>
    <dgm:pt modelId="{D6956A5E-C6F6-4958-BFB7-D38340B13082}" type="pres">
      <dgm:prSet presAssocID="{BCA06F88-08CB-4860-8D71-E5C2281AE301}" presName="hierChild5" presStyleCnt="0"/>
      <dgm:spPr/>
    </dgm:pt>
    <dgm:pt modelId="{EC08535C-5625-4E0C-9095-5C2023451E40}" type="pres">
      <dgm:prSet presAssocID="{2F0AFF67-9E7C-4F84-B90E-7A612EA59171}" presName="Name37" presStyleLbl="parChTrans1D4" presStyleIdx="1" presStyleCnt="4"/>
      <dgm:spPr/>
      <dgm:t>
        <a:bodyPr/>
        <a:lstStyle/>
        <a:p>
          <a:endParaRPr lang="en-US"/>
        </a:p>
      </dgm:t>
    </dgm:pt>
    <dgm:pt modelId="{9F2BA93E-0A31-412A-B4C5-C886E5CEFCC9}" type="pres">
      <dgm:prSet presAssocID="{C4C30582-C3B1-46CC-9D41-024A1B275B86}" presName="hierRoot2" presStyleCnt="0">
        <dgm:presLayoutVars>
          <dgm:hierBranch val="init"/>
        </dgm:presLayoutVars>
      </dgm:prSet>
      <dgm:spPr/>
    </dgm:pt>
    <dgm:pt modelId="{3C1BA833-E9BF-4946-BE78-21436B372846}" type="pres">
      <dgm:prSet presAssocID="{C4C30582-C3B1-46CC-9D41-024A1B275B86}" presName="rootComposite" presStyleCnt="0"/>
      <dgm:spPr/>
    </dgm:pt>
    <dgm:pt modelId="{394AE7B8-8DBF-4D2B-9AA3-64FF6F0BBD39}" type="pres">
      <dgm:prSet presAssocID="{C4C30582-C3B1-46CC-9D41-024A1B275B86}" presName="rootText" presStyleLbl="node4" presStyleIdx="1" presStyleCnt="4" custScaleX="151842">
        <dgm:presLayoutVars>
          <dgm:chPref val="3"/>
        </dgm:presLayoutVars>
      </dgm:prSet>
      <dgm:spPr/>
      <dgm:t>
        <a:bodyPr/>
        <a:lstStyle/>
        <a:p>
          <a:endParaRPr lang="en-US"/>
        </a:p>
      </dgm:t>
    </dgm:pt>
    <dgm:pt modelId="{CA259DEB-EFDD-40CC-800E-145E52241D48}" type="pres">
      <dgm:prSet presAssocID="{C4C30582-C3B1-46CC-9D41-024A1B275B86}" presName="rootConnector" presStyleLbl="node4" presStyleIdx="1" presStyleCnt="4"/>
      <dgm:spPr/>
      <dgm:t>
        <a:bodyPr/>
        <a:lstStyle/>
        <a:p>
          <a:endParaRPr lang="en-US"/>
        </a:p>
      </dgm:t>
    </dgm:pt>
    <dgm:pt modelId="{49A18B1A-207B-45CB-9EAC-2FC138D9E505}" type="pres">
      <dgm:prSet presAssocID="{C4C30582-C3B1-46CC-9D41-024A1B275B86}" presName="hierChild4" presStyleCnt="0"/>
      <dgm:spPr/>
    </dgm:pt>
    <dgm:pt modelId="{DB5A9821-4ECA-4A2C-BBB1-15B9EDFE410E}" type="pres">
      <dgm:prSet presAssocID="{C4C30582-C3B1-46CC-9D41-024A1B275B86}" presName="hierChild5" presStyleCnt="0"/>
      <dgm:spPr/>
    </dgm:pt>
    <dgm:pt modelId="{867B315B-7513-483F-9157-F2F49448BA1C}" type="pres">
      <dgm:prSet presAssocID="{83627754-0A83-4DC1-860A-1B6A624BCEC0}" presName="Name37" presStyleLbl="parChTrans1D4" presStyleIdx="2" presStyleCnt="4"/>
      <dgm:spPr/>
      <dgm:t>
        <a:bodyPr/>
        <a:lstStyle/>
        <a:p>
          <a:endParaRPr lang="en-US"/>
        </a:p>
      </dgm:t>
    </dgm:pt>
    <dgm:pt modelId="{5376F53D-7F35-4327-9733-E9A3AB536378}" type="pres">
      <dgm:prSet presAssocID="{B7FCCEB2-E557-4325-97C2-152FE6CF0FC5}" presName="hierRoot2" presStyleCnt="0">
        <dgm:presLayoutVars>
          <dgm:hierBranch val="init"/>
        </dgm:presLayoutVars>
      </dgm:prSet>
      <dgm:spPr/>
    </dgm:pt>
    <dgm:pt modelId="{92303AA8-5DEB-45FC-B82E-F34BC4DF47CC}" type="pres">
      <dgm:prSet presAssocID="{B7FCCEB2-E557-4325-97C2-152FE6CF0FC5}" presName="rootComposite" presStyleCnt="0"/>
      <dgm:spPr/>
    </dgm:pt>
    <dgm:pt modelId="{6799AE79-9F33-4D34-ACA1-8FB9D2D5BAF4}" type="pres">
      <dgm:prSet presAssocID="{B7FCCEB2-E557-4325-97C2-152FE6CF0FC5}" presName="rootText" presStyleLbl="node4" presStyleIdx="2" presStyleCnt="4" custScaleX="151842">
        <dgm:presLayoutVars>
          <dgm:chPref val="3"/>
        </dgm:presLayoutVars>
      </dgm:prSet>
      <dgm:spPr/>
      <dgm:t>
        <a:bodyPr/>
        <a:lstStyle/>
        <a:p>
          <a:endParaRPr lang="en-US"/>
        </a:p>
      </dgm:t>
    </dgm:pt>
    <dgm:pt modelId="{37BE8604-EFD6-4B88-B248-DF4E39AB9366}" type="pres">
      <dgm:prSet presAssocID="{B7FCCEB2-E557-4325-97C2-152FE6CF0FC5}" presName="rootConnector" presStyleLbl="node4" presStyleIdx="2" presStyleCnt="4"/>
      <dgm:spPr/>
      <dgm:t>
        <a:bodyPr/>
        <a:lstStyle/>
        <a:p>
          <a:endParaRPr lang="en-US"/>
        </a:p>
      </dgm:t>
    </dgm:pt>
    <dgm:pt modelId="{3048DD27-88EE-497F-BA80-8B92BAFDDD6F}" type="pres">
      <dgm:prSet presAssocID="{B7FCCEB2-E557-4325-97C2-152FE6CF0FC5}" presName="hierChild4" presStyleCnt="0"/>
      <dgm:spPr/>
    </dgm:pt>
    <dgm:pt modelId="{F777E108-F02A-4D60-A663-B2E4058A96AF}" type="pres">
      <dgm:prSet presAssocID="{B7FCCEB2-E557-4325-97C2-152FE6CF0FC5}" presName="hierChild5" presStyleCnt="0"/>
      <dgm:spPr/>
    </dgm:pt>
    <dgm:pt modelId="{B50D4AE8-76BB-4D0F-8F48-7F9185B87BFD}" type="pres">
      <dgm:prSet presAssocID="{EBA59167-AFD6-48C3-A937-A5D524D6EFA4}" presName="Name37" presStyleLbl="parChTrans1D4" presStyleIdx="3" presStyleCnt="4"/>
      <dgm:spPr/>
      <dgm:t>
        <a:bodyPr/>
        <a:lstStyle/>
        <a:p>
          <a:endParaRPr lang="en-US"/>
        </a:p>
      </dgm:t>
    </dgm:pt>
    <dgm:pt modelId="{91BDA6F6-1F2E-453A-A1C5-8D446CC23FC6}" type="pres">
      <dgm:prSet presAssocID="{D48B3C69-6652-4D96-A807-97817126C742}" presName="hierRoot2" presStyleCnt="0">
        <dgm:presLayoutVars>
          <dgm:hierBranch val="init"/>
        </dgm:presLayoutVars>
      </dgm:prSet>
      <dgm:spPr/>
    </dgm:pt>
    <dgm:pt modelId="{F8251E37-B762-46D4-BF8E-8F17B029DE4B}" type="pres">
      <dgm:prSet presAssocID="{D48B3C69-6652-4D96-A807-97817126C742}" presName="rootComposite" presStyleCnt="0"/>
      <dgm:spPr/>
    </dgm:pt>
    <dgm:pt modelId="{18E5A0BE-EAC0-4612-BB05-58D665053181}" type="pres">
      <dgm:prSet presAssocID="{D48B3C69-6652-4D96-A807-97817126C742}" presName="rootText" presStyleLbl="node4" presStyleIdx="3" presStyleCnt="4" custScaleX="151842">
        <dgm:presLayoutVars>
          <dgm:chPref val="3"/>
        </dgm:presLayoutVars>
      </dgm:prSet>
      <dgm:spPr/>
      <dgm:t>
        <a:bodyPr/>
        <a:lstStyle/>
        <a:p>
          <a:endParaRPr lang="en-US"/>
        </a:p>
      </dgm:t>
    </dgm:pt>
    <dgm:pt modelId="{51742226-9E4F-4C08-B462-F04A7C671D74}" type="pres">
      <dgm:prSet presAssocID="{D48B3C69-6652-4D96-A807-97817126C742}" presName="rootConnector" presStyleLbl="node4" presStyleIdx="3" presStyleCnt="4"/>
      <dgm:spPr/>
      <dgm:t>
        <a:bodyPr/>
        <a:lstStyle/>
        <a:p>
          <a:endParaRPr lang="en-US"/>
        </a:p>
      </dgm:t>
    </dgm:pt>
    <dgm:pt modelId="{6C2DB929-6D9E-479A-88AC-D7454F570B9B}" type="pres">
      <dgm:prSet presAssocID="{D48B3C69-6652-4D96-A807-97817126C742}" presName="hierChild4" presStyleCnt="0"/>
      <dgm:spPr/>
    </dgm:pt>
    <dgm:pt modelId="{39A7C780-AC36-45AD-AA65-EDCAE6477090}" type="pres">
      <dgm:prSet presAssocID="{D48B3C69-6652-4D96-A807-97817126C742}" presName="hierChild5" presStyleCnt="0"/>
      <dgm:spPr/>
    </dgm:pt>
    <dgm:pt modelId="{14ABD865-4C85-404C-8526-A5408DA589D9}" type="pres">
      <dgm:prSet presAssocID="{DC34EE55-B135-4F6B-A5CE-6A14C3733DDC}" presName="hierChild5" presStyleCnt="0"/>
      <dgm:spPr/>
      <dgm:t>
        <a:bodyPr/>
        <a:lstStyle/>
        <a:p>
          <a:pPr rtl="1"/>
          <a:endParaRPr lang="fa-IR"/>
        </a:p>
      </dgm:t>
    </dgm:pt>
    <dgm:pt modelId="{745A1749-5B65-47EC-9269-D7DF0561C014}" type="pres">
      <dgm:prSet presAssocID="{734D5345-BCC4-4915-8935-7364FAB9EFDB}" presName="hierChild5" presStyleCnt="0"/>
      <dgm:spPr/>
      <dgm:t>
        <a:bodyPr/>
        <a:lstStyle/>
        <a:p>
          <a:pPr rtl="1"/>
          <a:endParaRPr lang="fa-IR"/>
        </a:p>
      </dgm:t>
    </dgm:pt>
    <dgm:pt modelId="{A569F371-38C3-4F7D-924A-7D0EF7FF9CF8}" type="pres">
      <dgm:prSet presAssocID="{BD45EB31-2E45-4202-B322-DBA37E118A20}" presName="hierChild3" presStyleCnt="0"/>
      <dgm:spPr/>
      <dgm:t>
        <a:bodyPr/>
        <a:lstStyle/>
        <a:p>
          <a:pPr rtl="1"/>
          <a:endParaRPr lang="fa-IR"/>
        </a:p>
      </dgm:t>
    </dgm:pt>
  </dgm:ptLst>
  <dgm:cxnLst>
    <dgm:cxn modelId="{7416E5AE-0B5C-4CDD-857F-BB17879325EE}" type="presOf" srcId="{BCA06F88-08CB-4860-8D71-E5C2281AE301}" destId="{922C84E5-668E-4746-8F05-B59FAF64BCDA}" srcOrd="1" destOrd="0" presId="urn:microsoft.com/office/officeart/2005/8/layout/orgChart1"/>
    <dgm:cxn modelId="{CB4AC990-E48C-43BD-A4B2-163569F84D6B}" type="presOf" srcId="{C3CD8A6D-5866-4F04-BBA2-E0D9908EC586}" destId="{41984D50-42CD-42AD-BF07-2BF007AB4A48}" srcOrd="0" destOrd="0" presId="urn:microsoft.com/office/officeart/2005/8/layout/orgChart1"/>
    <dgm:cxn modelId="{B3546607-67FF-4FDE-9B71-BD609D556AEE}" type="presOf" srcId="{0D1F344D-269A-4F9A-AEA4-7D8CBC54EB54}" destId="{F5A3BF1F-D4FA-4678-AFFF-7AD4FF890876}" srcOrd="0" destOrd="0" presId="urn:microsoft.com/office/officeart/2005/8/layout/orgChart1"/>
    <dgm:cxn modelId="{99015773-2C60-4EE2-AD7B-A9096C1F16D3}" type="presOf" srcId="{734D5345-BCC4-4915-8935-7364FAB9EFDB}" destId="{7219261D-95A5-4A17-9EDD-A9118D6DB12A}" srcOrd="1" destOrd="0" presId="urn:microsoft.com/office/officeart/2005/8/layout/orgChart1"/>
    <dgm:cxn modelId="{B52B23D8-F6CA-42FA-82DE-C11E65CD5A6F}" type="presOf" srcId="{2F0AFF67-9E7C-4F84-B90E-7A612EA59171}" destId="{EC08535C-5625-4E0C-9095-5C2023451E40}" srcOrd="0" destOrd="0" presId="urn:microsoft.com/office/officeart/2005/8/layout/orgChart1"/>
    <dgm:cxn modelId="{43A58489-8CEB-4DE1-876E-73A3093D8EC1}" type="presOf" srcId="{DC34EE55-B135-4F6B-A5CE-6A14C3733DDC}" destId="{26E38138-C0EE-42A6-9AAC-D5617E6C4E3C}" srcOrd="0" destOrd="0" presId="urn:microsoft.com/office/officeart/2005/8/layout/orgChart1"/>
    <dgm:cxn modelId="{6A1627C1-8442-4D43-8E7F-85BF0BEB4387}" type="presOf" srcId="{D48B3C69-6652-4D96-A807-97817126C742}" destId="{51742226-9E4F-4C08-B462-F04A7C671D74}" srcOrd="1" destOrd="0" presId="urn:microsoft.com/office/officeart/2005/8/layout/orgChart1"/>
    <dgm:cxn modelId="{606507D4-BE89-4992-98BF-99286076A4B6}" type="presOf" srcId="{734D5345-BCC4-4915-8935-7364FAB9EFDB}" destId="{EAD5FB1B-0D28-43D9-9640-CB258E6292C2}" srcOrd="0" destOrd="0" presId="urn:microsoft.com/office/officeart/2005/8/layout/orgChart1"/>
    <dgm:cxn modelId="{29C11AE2-42B4-484C-8282-6D925F76F715}" srcId="{BD45EB31-2E45-4202-B322-DBA37E118A20}" destId="{734D5345-BCC4-4915-8935-7364FAB9EFDB}" srcOrd="1" destOrd="0" parTransId="{06A86A31-4714-44FB-B346-7BB52A033485}" sibTransId="{497555E1-4D82-4A4F-B6B0-40C5AD824FDD}"/>
    <dgm:cxn modelId="{CF3EFA61-6119-4D90-A7AD-4263E094A608}" type="presOf" srcId="{EC933698-15B5-4B17-A600-FB7D9412F95F}" destId="{D7AD11E0-B225-499D-9559-587A6B7486C4}" srcOrd="1" destOrd="0" presId="urn:microsoft.com/office/officeart/2005/8/layout/orgChart1"/>
    <dgm:cxn modelId="{E8A3F3D4-3AD4-4122-A7C1-3CEAB0D68C43}" srcId="{BD45EB31-2E45-4202-B322-DBA37E118A20}" destId="{B87127C1-ED71-4161-AEE5-86DA8B86E825}" srcOrd="0" destOrd="0" parTransId="{C3CD8A6D-5866-4F04-BBA2-E0D9908EC586}" sibTransId="{16F8678F-052D-4529-91A2-2AA47709A77F}"/>
    <dgm:cxn modelId="{F7EAFC35-4368-43BD-A9FF-6A31866512D9}" type="presOf" srcId="{86475E02-EB14-433D-B8AB-2B0AAF0C8941}" destId="{2561DB95-004D-4233-A61E-1513CF308CC1}" srcOrd="1" destOrd="0" presId="urn:microsoft.com/office/officeart/2005/8/layout/orgChart1"/>
    <dgm:cxn modelId="{DC0D4057-1926-49F9-BFDA-56E4214347F2}" type="presOf" srcId="{06A86A31-4714-44FB-B346-7BB52A033485}" destId="{3940105A-922D-424E-8E28-E895705CA059}" srcOrd="0" destOrd="0" presId="urn:microsoft.com/office/officeart/2005/8/layout/orgChart1"/>
    <dgm:cxn modelId="{C7513684-D809-4946-B65E-590F81927DD6}" type="presOf" srcId="{B87127C1-ED71-4161-AEE5-86DA8B86E825}" destId="{82F38E8D-002D-47CA-B186-3D14E79A676A}" srcOrd="0" destOrd="0" presId="urn:microsoft.com/office/officeart/2005/8/layout/orgChart1"/>
    <dgm:cxn modelId="{6497FA34-A1CB-475B-9B9B-C6C128DD128C}" type="presOf" srcId="{5E375A04-B989-4B1C-9385-D7F18B29E812}" destId="{E8AA9B9E-26F5-4A54-8D49-AD5C7C352C14}" srcOrd="0" destOrd="0" presId="urn:microsoft.com/office/officeart/2005/8/layout/orgChart1"/>
    <dgm:cxn modelId="{7432D060-7ABE-498F-B322-B2FBE724C5A4}" srcId="{5E375A04-B989-4B1C-9385-D7F18B29E812}" destId="{BD45EB31-2E45-4202-B322-DBA37E118A20}" srcOrd="0" destOrd="0" parTransId="{B61F9B99-1FD6-45A7-990C-DAEC3B26533C}" sibTransId="{5B935E3A-3319-47B0-B61F-AF0E1E6BE0F5}"/>
    <dgm:cxn modelId="{B7CAA8BE-1AFF-41A9-ABEF-C4C0FCA7CD26}" type="presOf" srcId="{EBA59167-AFD6-48C3-A937-A5D524D6EFA4}" destId="{B50D4AE8-76BB-4D0F-8F48-7F9185B87BFD}" srcOrd="0" destOrd="0" presId="urn:microsoft.com/office/officeart/2005/8/layout/orgChart1"/>
    <dgm:cxn modelId="{834D2BB0-91AE-430F-B031-4152E05BF5A9}" type="presOf" srcId="{CEB3E144-E040-438D-AEE1-84288CB43B2E}" destId="{A2C7AF4E-007F-4742-8E30-6A405D7D6940}" srcOrd="0" destOrd="0" presId="urn:microsoft.com/office/officeart/2005/8/layout/orgChart1"/>
    <dgm:cxn modelId="{4AFBEDC0-E5FD-4FB9-9961-8DB63CE1272E}" type="presOf" srcId="{DC34EE55-B135-4F6B-A5CE-6A14C3733DDC}" destId="{F0D77F5B-A8C7-4C76-86A4-CB24EF8A58ED}" srcOrd="1" destOrd="0" presId="urn:microsoft.com/office/officeart/2005/8/layout/orgChart1"/>
    <dgm:cxn modelId="{F191283E-9FE6-4839-AE4E-6D56D66FA046}" type="presOf" srcId="{EC933698-15B5-4B17-A600-FB7D9412F95F}" destId="{E8A02544-2E49-4F76-A100-72D84B0C5B22}" srcOrd="0" destOrd="0" presId="urn:microsoft.com/office/officeart/2005/8/layout/orgChart1"/>
    <dgm:cxn modelId="{86D40311-0374-4CCE-830B-94BC55A6EF67}" srcId="{DC34EE55-B135-4F6B-A5CE-6A14C3733DDC}" destId="{D48B3C69-6652-4D96-A807-97817126C742}" srcOrd="3" destOrd="0" parTransId="{EBA59167-AFD6-48C3-A937-A5D524D6EFA4}" sibTransId="{6F21B181-5485-4A0D-92AD-D3884F1CFF6E}"/>
    <dgm:cxn modelId="{BE5E54E4-2C9F-46C1-82A0-3F8353B14ED4}" srcId="{DC34EE55-B135-4F6B-A5CE-6A14C3733DDC}" destId="{B7FCCEB2-E557-4325-97C2-152FE6CF0FC5}" srcOrd="2" destOrd="0" parTransId="{83627754-0A83-4DC1-860A-1B6A624BCEC0}" sibTransId="{3546FB50-8C5F-49B3-8450-6EF621CFB884}"/>
    <dgm:cxn modelId="{A451A2F8-79E6-4857-ADC9-8717281164A1}" type="presOf" srcId="{BCA06F88-08CB-4860-8D71-E5C2281AE301}" destId="{71150006-1B7D-4EEA-92D6-54438C6ED5C3}" srcOrd="0" destOrd="0" presId="urn:microsoft.com/office/officeart/2005/8/layout/orgChart1"/>
    <dgm:cxn modelId="{CF463D23-133D-4D99-AF36-38CCC1E6D635}" srcId="{B87127C1-ED71-4161-AEE5-86DA8B86E825}" destId="{EC933698-15B5-4B17-A600-FB7D9412F95F}" srcOrd="1" destOrd="0" parTransId="{AA03C797-A57B-4A95-93AC-E5F9F208BD92}" sibTransId="{113D245F-5045-4B37-B1A6-1D905BE07FE9}"/>
    <dgm:cxn modelId="{85228F5E-3F48-418E-90F0-570AAF6274B9}" type="presOf" srcId="{BD45EB31-2E45-4202-B322-DBA37E118A20}" destId="{6FC54BBD-D61C-4511-9EC8-37ACA8796AA2}" srcOrd="0" destOrd="0" presId="urn:microsoft.com/office/officeart/2005/8/layout/orgChart1"/>
    <dgm:cxn modelId="{AADF36EA-4FA7-4219-BA06-0ECA8B88A2F1}" type="presOf" srcId="{C4C30582-C3B1-46CC-9D41-024A1B275B86}" destId="{CA259DEB-EFDD-40CC-800E-145E52241D48}" srcOrd="1" destOrd="0" presId="urn:microsoft.com/office/officeart/2005/8/layout/orgChart1"/>
    <dgm:cxn modelId="{4799568E-3253-4CBA-BEE9-7ADE25138EFC}" type="presOf" srcId="{BD45EB31-2E45-4202-B322-DBA37E118A20}" destId="{94FB81D9-21A6-40C4-B7AD-7059562C05E0}" srcOrd="1" destOrd="0" presId="urn:microsoft.com/office/officeart/2005/8/layout/orgChart1"/>
    <dgm:cxn modelId="{3AA67075-A3EC-4671-AC62-EA5B33E8CBB5}" type="presOf" srcId="{B7FCCEB2-E557-4325-97C2-152FE6CF0FC5}" destId="{37BE8604-EFD6-4B88-B248-DF4E39AB9366}" srcOrd="1" destOrd="0" presId="urn:microsoft.com/office/officeart/2005/8/layout/orgChart1"/>
    <dgm:cxn modelId="{53F13FAB-2C65-48F4-9A84-4E248734582C}" type="presOf" srcId="{AA03C797-A57B-4A95-93AC-E5F9F208BD92}" destId="{A5601B77-7618-488A-A8B3-D51BE5453C03}" srcOrd="0" destOrd="0" presId="urn:microsoft.com/office/officeart/2005/8/layout/orgChart1"/>
    <dgm:cxn modelId="{654D588A-5969-4B7E-8CB5-633E3626BEF9}" srcId="{B87127C1-ED71-4161-AEE5-86DA8B86E825}" destId="{86475E02-EB14-433D-B8AB-2B0AAF0C8941}" srcOrd="0" destOrd="0" parTransId="{93111A8C-A180-4CB9-9D78-352DE66353B0}" sibTransId="{36487510-4E4E-4BC5-AADF-E90E055A3257}"/>
    <dgm:cxn modelId="{D5260EB2-9E47-4354-81F8-7738206995E7}" type="presOf" srcId="{B7FCCEB2-E557-4325-97C2-152FE6CF0FC5}" destId="{6799AE79-9F33-4D34-ACA1-8FB9D2D5BAF4}" srcOrd="0" destOrd="0" presId="urn:microsoft.com/office/officeart/2005/8/layout/orgChart1"/>
    <dgm:cxn modelId="{32E97986-30D4-45E7-A988-0A4036BAB8A8}" srcId="{DC34EE55-B135-4F6B-A5CE-6A14C3733DDC}" destId="{C4C30582-C3B1-46CC-9D41-024A1B275B86}" srcOrd="1" destOrd="0" parTransId="{2F0AFF67-9E7C-4F84-B90E-7A612EA59171}" sibTransId="{9AD0C503-47DE-4D24-B087-B6BA4886DBE3}"/>
    <dgm:cxn modelId="{E8303B37-1CBE-4912-A5CF-1AE000565EF8}" srcId="{734D5345-BCC4-4915-8935-7364FAB9EFDB}" destId="{DC34EE55-B135-4F6B-A5CE-6A14C3733DDC}" srcOrd="0" destOrd="0" parTransId="{CEB3E144-E040-438D-AEE1-84288CB43B2E}" sibTransId="{33F71901-0691-4A99-8842-C7C9AAFC4D5A}"/>
    <dgm:cxn modelId="{3A51F009-D20A-44C7-A057-C2BAC01EC567}" type="presOf" srcId="{B87127C1-ED71-4161-AEE5-86DA8B86E825}" destId="{5F78C5CB-7E20-42EB-82DC-5B14C0A48287}" srcOrd="1" destOrd="0" presId="urn:microsoft.com/office/officeart/2005/8/layout/orgChart1"/>
    <dgm:cxn modelId="{BF3EE340-CD64-4AA0-AD35-F5A8D9588CAD}" srcId="{DC34EE55-B135-4F6B-A5CE-6A14C3733DDC}" destId="{BCA06F88-08CB-4860-8D71-E5C2281AE301}" srcOrd="0" destOrd="0" parTransId="{0D1F344D-269A-4F9A-AEA4-7D8CBC54EB54}" sibTransId="{D4C0D3DC-7BEB-486F-9336-2743B5CB456E}"/>
    <dgm:cxn modelId="{24F10934-5397-43F1-B9EC-18D47D6C9FBE}" type="presOf" srcId="{93111A8C-A180-4CB9-9D78-352DE66353B0}" destId="{C46B9D75-18A4-46C2-944B-73D1D83AECB0}" srcOrd="0" destOrd="0" presId="urn:microsoft.com/office/officeart/2005/8/layout/orgChart1"/>
    <dgm:cxn modelId="{6A068586-F513-4ED6-93D8-E2EDDEA679B1}" type="presOf" srcId="{86475E02-EB14-433D-B8AB-2B0AAF0C8941}" destId="{74BF198D-527E-4F3E-98D0-16C88943D733}" srcOrd="0" destOrd="0" presId="urn:microsoft.com/office/officeart/2005/8/layout/orgChart1"/>
    <dgm:cxn modelId="{2809DCB6-CFB2-4EE1-8E60-98CF42174D6A}" type="presOf" srcId="{C4C30582-C3B1-46CC-9D41-024A1B275B86}" destId="{394AE7B8-8DBF-4D2B-9AA3-64FF6F0BBD39}" srcOrd="0" destOrd="0" presId="urn:microsoft.com/office/officeart/2005/8/layout/orgChart1"/>
    <dgm:cxn modelId="{95F655CF-5ED3-40DA-B0EF-8E41AB74E11F}" type="presOf" srcId="{83627754-0A83-4DC1-860A-1B6A624BCEC0}" destId="{867B315B-7513-483F-9157-F2F49448BA1C}" srcOrd="0" destOrd="0" presId="urn:microsoft.com/office/officeart/2005/8/layout/orgChart1"/>
    <dgm:cxn modelId="{DD3E29C2-420D-4656-A06E-9AE9BC9B452E}" type="presOf" srcId="{D48B3C69-6652-4D96-A807-97817126C742}" destId="{18E5A0BE-EAC0-4612-BB05-58D665053181}" srcOrd="0" destOrd="0" presId="urn:microsoft.com/office/officeart/2005/8/layout/orgChart1"/>
    <dgm:cxn modelId="{69157FEA-87B7-47D8-A654-17885C09EB38}" type="presParOf" srcId="{E8AA9B9E-26F5-4A54-8D49-AD5C7C352C14}" destId="{7E09BA78-327F-4AA7-865E-78B376CDB5D1}" srcOrd="0" destOrd="0" presId="urn:microsoft.com/office/officeart/2005/8/layout/orgChart1"/>
    <dgm:cxn modelId="{B7595497-9A00-43FF-A32F-06A4CC1A268E}" type="presParOf" srcId="{7E09BA78-327F-4AA7-865E-78B376CDB5D1}" destId="{319E3C7D-30D0-4237-BE9F-4AE2A4CA99C6}" srcOrd="0" destOrd="0" presId="urn:microsoft.com/office/officeart/2005/8/layout/orgChart1"/>
    <dgm:cxn modelId="{96F772FA-43C0-4573-A6F6-DAECF5F4FF60}" type="presParOf" srcId="{319E3C7D-30D0-4237-BE9F-4AE2A4CA99C6}" destId="{6FC54BBD-D61C-4511-9EC8-37ACA8796AA2}" srcOrd="0" destOrd="0" presId="urn:microsoft.com/office/officeart/2005/8/layout/orgChart1"/>
    <dgm:cxn modelId="{FE85CD2A-D885-4EAA-B9FA-8FA464226E24}" type="presParOf" srcId="{319E3C7D-30D0-4237-BE9F-4AE2A4CA99C6}" destId="{94FB81D9-21A6-40C4-B7AD-7059562C05E0}" srcOrd="1" destOrd="0" presId="urn:microsoft.com/office/officeart/2005/8/layout/orgChart1"/>
    <dgm:cxn modelId="{D03DEC76-D6D0-4040-8C4F-3BCF337BC1F3}" type="presParOf" srcId="{7E09BA78-327F-4AA7-865E-78B376CDB5D1}" destId="{04791204-816F-480F-A34D-A447ACA95B99}" srcOrd="1" destOrd="0" presId="urn:microsoft.com/office/officeart/2005/8/layout/orgChart1"/>
    <dgm:cxn modelId="{69D393C2-0851-4207-85A4-150DB442DAE9}" type="presParOf" srcId="{04791204-816F-480F-A34D-A447ACA95B99}" destId="{41984D50-42CD-42AD-BF07-2BF007AB4A48}" srcOrd="0" destOrd="0" presId="urn:microsoft.com/office/officeart/2005/8/layout/orgChart1"/>
    <dgm:cxn modelId="{AC8C293A-7D93-4AF3-A33B-C06294855C99}" type="presParOf" srcId="{04791204-816F-480F-A34D-A447ACA95B99}" destId="{468DB2BD-3346-4088-82C7-E7A696313575}" srcOrd="1" destOrd="0" presId="urn:microsoft.com/office/officeart/2005/8/layout/orgChart1"/>
    <dgm:cxn modelId="{041398EF-AB3C-4A4A-A311-D4B8068CF1E5}" type="presParOf" srcId="{468DB2BD-3346-4088-82C7-E7A696313575}" destId="{DB15AB95-811D-4736-B7AE-D09CE78CAE1C}" srcOrd="0" destOrd="0" presId="urn:microsoft.com/office/officeart/2005/8/layout/orgChart1"/>
    <dgm:cxn modelId="{F1E62A05-317D-4A66-AE41-25EBFA32B010}" type="presParOf" srcId="{DB15AB95-811D-4736-B7AE-D09CE78CAE1C}" destId="{82F38E8D-002D-47CA-B186-3D14E79A676A}" srcOrd="0" destOrd="0" presId="urn:microsoft.com/office/officeart/2005/8/layout/orgChart1"/>
    <dgm:cxn modelId="{59E116F1-8519-4CE3-A437-3294002E4831}" type="presParOf" srcId="{DB15AB95-811D-4736-B7AE-D09CE78CAE1C}" destId="{5F78C5CB-7E20-42EB-82DC-5B14C0A48287}" srcOrd="1" destOrd="0" presId="urn:microsoft.com/office/officeart/2005/8/layout/orgChart1"/>
    <dgm:cxn modelId="{A9131B91-1E4D-48B9-A492-FD1BA21C3081}" type="presParOf" srcId="{468DB2BD-3346-4088-82C7-E7A696313575}" destId="{987A9373-76CA-419A-854C-7D8B728BA02D}" srcOrd="1" destOrd="0" presId="urn:microsoft.com/office/officeart/2005/8/layout/orgChart1"/>
    <dgm:cxn modelId="{DE712855-4F42-4F51-8955-3E40337193C4}" type="presParOf" srcId="{987A9373-76CA-419A-854C-7D8B728BA02D}" destId="{C46B9D75-18A4-46C2-944B-73D1D83AECB0}" srcOrd="0" destOrd="0" presId="urn:microsoft.com/office/officeart/2005/8/layout/orgChart1"/>
    <dgm:cxn modelId="{75719AEC-E135-4746-AD3A-7F8F7500F134}" type="presParOf" srcId="{987A9373-76CA-419A-854C-7D8B728BA02D}" destId="{B3E212CA-C375-4B4B-9613-6930797DACCE}" srcOrd="1" destOrd="0" presId="urn:microsoft.com/office/officeart/2005/8/layout/orgChart1"/>
    <dgm:cxn modelId="{D5E1059F-CF11-4DF9-AFD8-8B8626074297}" type="presParOf" srcId="{B3E212CA-C375-4B4B-9613-6930797DACCE}" destId="{CC94146B-0AAB-4E7C-9B83-303D095D4CC1}" srcOrd="0" destOrd="0" presId="urn:microsoft.com/office/officeart/2005/8/layout/orgChart1"/>
    <dgm:cxn modelId="{3A0AFF65-BC64-4E17-92C3-6FE6A6A34D64}" type="presParOf" srcId="{CC94146B-0AAB-4E7C-9B83-303D095D4CC1}" destId="{74BF198D-527E-4F3E-98D0-16C88943D733}" srcOrd="0" destOrd="0" presId="urn:microsoft.com/office/officeart/2005/8/layout/orgChart1"/>
    <dgm:cxn modelId="{925CAD01-73F0-4DC2-98D7-6C489C4C9302}" type="presParOf" srcId="{CC94146B-0AAB-4E7C-9B83-303D095D4CC1}" destId="{2561DB95-004D-4233-A61E-1513CF308CC1}" srcOrd="1" destOrd="0" presId="urn:microsoft.com/office/officeart/2005/8/layout/orgChart1"/>
    <dgm:cxn modelId="{9B63F2B6-D9DC-4F48-AAA9-A709F08F828E}" type="presParOf" srcId="{B3E212CA-C375-4B4B-9613-6930797DACCE}" destId="{7322C136-86B6-4BE8-BA1B-627E08904848}" srcOrd="1" destOrd="0" presId="urn:microsoft.com/office/officeart/2005/8/layout/orgChart1"/>
    <dgm:cxn modelId="{6D7A59E3-DE82-4CDF-A3C9-796A8678F686}" type="presParOf" srcId="{B3E212CA-C375-4B4B-9613-6930797DACCE}" destId="{8DB7A656-8392-4019-9621-D0508D72A55F}" srcOrd="2" destOrd="0" presId="urn:microsoft.com/office/officeart/2005/8/layout/orgChart1"/>
    <dgm:cxn modelId="{448CE97D-2DB4-4087-ADF9-EECD5830868A}" type="presParOf" srcId="{987A9373-76CA-419A-854C-7D8B728BA02D}" destId="{A5601B77-7618-488A-A8B3-D51BE5453C03}" srcOrd="2" destOrd="0" presId="urn:microsoft.com/office/officeart/2005/8/layout/orgChart1"/>
    <dgm:cxn modelId="{588CA862-470D-4937-8F3D-867BA591BC84}" type="presParOf" srcId="{987A9373-76CA-419A-854C-7D8B728BA02D}" destId="{EDD81C3D-FA33-45BA-9C2F-20375C67B488}" srcOrd="3" destOrd="0" presId="urn:microsoft.com/office/officeart/2005/8/layout/orgChart1"/>
    <dgm:cxn modelId="{26CC421C-5F1F-434E-87C0-20EDBE874301}" type="presParOf" srcId="{EDD81C3D-FA33-45BA-9C2F-20375C67B488}" destId="{E50613DA-3354-4584-9B6F-DBCD67BA8F6B}" srcOrd="0" destOrd="0" presId="urn:microsoft.com/office/officeart/2005/8/layout/orgChart1"/>
    <dgm:cxn modelId="{0516867A-4E61-48A9-A04D-2032761D2B04}" type="presParOf" srcId="{E50613DA-3354-4584-9B6F-DBCD67BA8F6B}" destId="{E8A02544-2E49-4F76-A100-72D84B0C5B22}" srcOrd="0" destOrd="0" presId="urn:microsoft.com/office/officeart/2005/8/layout/orgChart1"/>
    <dgm:cxn modelId="{D1542161-C670-4FDB-A0B2-2A0E437795DA}" type="presParOf" srcId="{E50613DA-3354-4584-9B6F-DBCD67BA8F6B}" destId="{D7AD11E0-B225-499D-9559-587A6B7486C4}" srcOrd="1" destOrd="0" presId="urn:microsoft.com/office/officeart/2005/8/layout/orgChart1"/>
    <dgm:cxn modelId="{F8E03BA5-D9B8-45A7-B674-4F12B8DF954F}" type="presParOf" srcId="{EDD81C3D-FA33-45BA-9C2F-20375C67B488}" destId="{9815876A-B722-4E59-82F4-4E4273904CC3}" srcOrd="1" destOrd="0" presId="urn:microsoft.com/office/officeart/2005/8/layout/orgChart1"/>
    <dgm:cxn modelId="{FFF86D2E-952F-4625-A435-E75DFEA05D45}" type="presParOf" srcId="{EDD81C3D-FA33-45BA-9C2F-20375C67B488}" destId="{9485F63F-DECB-431F-8698-4EBE0B8F7AB3}" srcOrd="2" destOrd="0" presId="urn:microsoft.com/office/officeart/2005/8/layout/orgChart1"/>
    <dgm:cxn modelId="{BB57C233-CE8D-4982-9D6B-580E9069F99D}" type="presParOf" srcId="{468DB2BD-3346-4088-82C7-E7A696313575}" destId="{9AAB7D22-6D5B-49D1-8FF9-5173717D9E70}" srcOrd="2" destOrd="0" presId="urn:microsoft.com/office/officeart/2005/8/layout/orgChart1"/>
    <dgm:cxn modelId="{F84370D2-0726-4199-847E-2ABADC6A9974}" type="presParOf" srcId="{04791204-816F-480F-A34D-A447ACA95B99}" destId="{3940105A-922D-424E-8E28-E895705CA059}" srcOrd="2" destOrd="0" presId="urn:microsoft.com/office/officeart/2005/8/layout/orgChart1"/>
    <dgm:cxn modelId="{572991C5-2F1B-46E2-A7D6-C343764B2823}" type="presParOf" srcId="{04791204-816F-480F-A34D-A447ACA95B99}" destId="{83E02D19-2373-438C-92E1-B6835A6BCF78}" srcOrd="3" destOrd="0" presId="urn:microsoft.com/office/officeart/2005/8/layout/orgChart1"/>
    <dgm:cxn modelId="{DCA2441F-9A58-47B7-9CD2-C7B6F05404DD}" type="presParOf" srcId="{83E02D19-2373-438C-92E1-B6835A6BCF78}" destId="{4BDBE1D1-1C6A-4AC7-895A-FEBB92B961B6}" srcOrd="0" destOrd="0" presId="urn:microsoft.com/office/officeart/2005/8/layout/orgChart1"/>
    <dgm:cxn modelId="{38039EC5-38D1-45B8-B0B1-1084047CEC1B}" type="presParOf" srcId="{4BDBE1D1-1C6A-4AC7-895A-FEBB92B961B6}" destId="{EAD5FB1B-0D28-43D9-9640-CB258E6292C2}" srcOrd="0" destOrd="0" presId="urn:microsoft.com/office/officeart/2005/8/layout/orgChart1"/>
    <dgm:cxn modelId="{50751080-8A83-4EC9-B24B-D2257C185719}" type="presParOf" srcId="{4BDBE1D1-1C6A-4AC7-895A-FEBB92B961B6}" destId="{7219261D-95A5-4A17-9EDD-A9118D6DB12A}" srcOrd="1" destOrd="0" presId="urn:microsoft.com/office/officeart/2005/8/layout/orgChart1"/>
    <dgm:cxn modelId="{8040261D-0330-4A7D-9A18-0B29FAAA9857}" type="presParOf" srcId="{83E02D19-2373-438C-92E1-B6835A6BCF78}" destId="{BEAB9364-806E-402B-9F42-4B38CB6C1188}" srcOrd="1" destOrd="0" presId="urn:microsoft.com/office/officeart/2005/8/layout/orgChart1"/>
    <dgm:cxn modelId="{0252AAED-AFD1-42A6-AC49-AA1055B54ABB}" type="presParOf" srcId="{BEAB9364-806E-402B-9F42-4B38CB6C1188}" destId="{A2C7AF4E-007F-4742-8E30-6A405D7D6940}" srcOrd="0" destOrd="0" presId="urn:microsoft.com/office/officeart/2005/8/layout/orgChart1"/>
    <dgm:cxn modelId="{B856BAA8-6621-44E0-AB13-7178E94A6AF7}" type="presParOf" srcId="{BEAB9364-806E-402B-9F42-4B38CB6C1188}" destId="{0626A09C-A657-423F-8E31-A0A221108EB4}" srcOrd="1" destOrd="0" presId="urn:microsoft.com/office/officeart/2005/8/layout/orgChart1"/>
    <dgm:cxn modelId="{E83139D8-E37E-40E0-84AC-B0FDEA9E5838}" type="presParOf" srcId="{0626A09C-A657-423F-8E31-A0A221108EB4}" destId="{C62E226D-F208-46E0-8E02-42D45E4F9608}" srcOrd="0" destOrd="0" presId="urn:microsoft.com/office/officeart/2005/8/layout/orgChart1"/>
    <dgm:cxn modelId="{7F4BFD9A-EC32-49D0-88CA-573FC2C69832}" type="presParOf" srcId="{C62E226D-F208-46E0-8E02-42D45E4F9608}" destId="{26E38138-C0EE-42A6-9AAC-D5617E6C4E3C}" srcOrd="0" destOrd="0" presId="urn:microsoft.com/office/officeart/2005/8/layout/orgChart1"/>
    <dgm:cxn modelId="{6397A934-B1BF-4F83-8EF7-61FD5FEF9495}" type="presParOf" srcId="{C62E226D-F208-46E0-8E02-42D45E4F9608}" destId="{F0D77F5B-A8C7-4C76-86A4-CB24EF8A58ED}" srcOrd="1" destOrd="0" presId="urn:microsoft.com/office/officeart/2005/8/layout/orgChart1"/>
    <dgm:cxn modelId="{9D4137E2-EE3B-416C-A470-567687F8D6B4}" type="presParOf" srcId="{0626A09C-A657-423F-8E31-A0A221108EB4}" destId="{B650AD79-D68A-4733-9B92-12E7786D8665}" srcOrd="1" destOrd="0" presId="urn:microsoft.com/office/officeart/2005/8/layout/orgChart1"/>
    <dgm:cxn modelId="{C98A99BA-E837-437E-9BDF-5A68954B338B}" type="presParOf" srcId="{B650AD79-D68A-4733-9B92-12E7786D8665}" destId="{F5A3BF1F-D4FA-4678-AFFF-7AD4FF890876}" srcOrd="0" destOrd="0" presId="urn:microsoft.com/office/officeart/2005/8/layout/orgChart1"/>
    <dgm:cxn modelId="{DD06687D-C308-424D-B5BC-4AA137D9EB9D}" type="presParOf" srcId="{B650AD79-D68A-4733-9B92-12E7786D8665}" destId="{1346B03B-DDB5-4067-B531-5D67B1DD73E2}" srcOrd="1" destOrd="0" presId="urn:microsoft.com/office/officeart/2005/8/layout/orgChart1"/>
    <dgm:cxn modelId="{E278EDD8-E2CC-4711-A861-04D3A4E1F656}" type="presParOf" srcId="{1346B03B-DDB5-4067-B531-5D67B1DD73E2}" destId="{6777A555-A607-4CEC-80B0-37253964A73E}" srcOrd="0" destOrd="0" presId="urn:microsoft.com/office/officeart/2005/8/layout/orgChart1"/>
    <dgm:cxn modelId="{FB0691C0-59A2-4F43-A6EB-FE9496B5E1A8}" type="presParOf" srcId="{6777A555-A607-4CEC-80B0-37253964A73E}" destId="{71150006-1B7D-4EEA-92D6-54438C6ED5C3}" srcOrd="0" destOrd="0" presId="urn:microsoft.com/office/officeart/2005/8/layout/orgChart1"/>
    <dgm:cxn modelId="{8A409AAF-4EA5-456B-AA35-115F5D30A234}" type="presParOf" srcId="{6777A555-A607-4CEC-80B0-37253964A73E}" destId="{922C84E5-668E-4746-8F05-B59FAF64BCDA}" srcOrd="1" destOrd="0" presId="urn:microsoft.com/office/officeart/2005/8/layout/orgChart1"/>
    <dgm:cxn modelId="{4411CDB5-BC1D-4852-94AD-FCE8062F430A}" type="presParOf" srcId="{1346B03B-DDB5-4067-B531-5D67B1DD73E2}" destId="{64BFC0E6-8A45-40E3-A08E-695A5E8C1A12}" srcOrd="1" destOrd="0" presId="urn:microsoft.com/office/officeart/2005/8/layout/orgChart1"/>
    <dgm:cxn modelId="{CE3A574C-E7FB-423B-9864-802510F49933}" type="presParOf" srcId="{1346B03B-DDB5-4067-B531-5D67B1DD73E2}" destId="{D6956A5E-C6F6-4958-BFB7-D38340B13082}" srcOrd="2" destOrd="0" presId="urn:microsoft.com/office/officeart/2005/8/layout/orgChart1"/>
    <dgm:cxn modelId="{D61DD8E8-AAFF-4D90-A06B-74A3F3186BD0}" type="presParOf" srcId="{B650AD79-D68A-4733-9B92-12E7786D8665}" destId="{EC08535C-5625-4E0C-9095-5C2023451E40}" srcOrd="2" destOrd="0" presId="urn:microsoft.com/office/officeart/2005/8/layout/orgChart1"/>
    <dgm:cxn modelId="{351E37BF-FD81-4E13-8555-69CCD963B426}" type="presParOf" srcId="{B650AD79-D68A-4733-9B92-12E7786D8665}" destId="{9F2BA93E-0A31-412A-B4C5-C886E5CEFCC9}" srcOrd="3" destOrd="0" presId="urn:microsoft.com/office/officeart/2005/8/layout/orgChart1"/>
    <dgm:cxn modelId="{B95FABC3-76E9-42C2-ACDE-506555C4DF34}" type="presParOf" srcId="{9F2BA93E-0A31-412A-B4C5-C886E5CEFCC9}" destId="{3C1BA833-E9BF-4946-BE78-21436B372846}" srcOrd="0" destOrd="0" presId="urn:microsoft.com/office/officeart/2005/8/layout/orgChart1"/>
    <dgm:cxn modelId="{0ACCBE32-B9EC-48CB-851F-0474D945CCEA}" type="presParOf" srcId="{3C1BA833-E9BF-4946-BE78-21436B372846}" destId="{394AE7B8-8DBF-4D2B-9AA3-64FF6F0BBD39}" srcOrd="0" destOrd="0" presId="urn:microsoft.com/office/officeart/2005/8/layout/orgChart1"/>
    <dgm:cxn modelId="{4D8FA4A0-56EC-4A9C-AAF7-5B0B4F5A9007}" type="presParOf" srcId="{3C1BA833-E9BF-4946-BE78-21436B372846}" destId="{CA259DEB-EFDD-40CC-800E-145E52241D48}" srcOrd="1" destOrd="0" presId="urn:microsoft.com/office/officeart/2005/8/layout/orgChart1"/>
    <dgm:cxn modelId="{9E7974AE-552F-48F7-B873-34DA27FDD2C4}" type="presParOf" srcId="{9F2BA93E-0A31-412A-B4C5-C886E5CEFCC9}" destId="{49A18B1A-207B-45CB-9EAC-2FC138D9E505}" srcOrd="1" destOrd="0" presId="urn:microsoft.com/office/officeart/2005/8/layout/orgChart1"/>
    <dgm:cxn modelId="{E5A7E875-B115-4451-BD09-06575E3CBA42}" type="presParOf" srcId="{9F2BA93E-0A31-412A-B4C5-C886E5CEFCC9}" destId="{DB5A9821-4ECA-4A2C-BBB1-15B9EDFE410E}" srcOrd="2" destOrd="0" presId="urn:microsoft.com/office/officeart/2005/8/layout/orgChart1"/>
    <dgm:cxn modelId="{25878772-2587-4308-8B34-A4CDDDF71F44}" type="presParOf" srcId="{B650AD79-D68A-4733-9B92-12E7786D8665}" destId="{867B315B-7513-483F-9157-F2F49448BA1C}" srcOrd="4" destOrd="0" presId="urn:microsoft.com/office/officeart/2005/8/layout/orgChart1"/>
    <dgm:cxn modelId="{C62CAC76-488A-4196-BA7B-A909903E4336}" type="presParOf" srcId="{B650AD79-D68A-4733-9B92-12E7786D8665}" destId="{5376F53D-7F35-4327-9733-E9A3AB536378}" srcOrd="5" destOrd="0" presId="urn:microsoft.com/office/officeart/2005/8/layout/orgChart1"/>
    <dgm:cxn modelId="{7F96C987-D4A9-4061-8B1D-98A1E8F177EC}" type="presParOf" srcId="{5376F53D-7F35-4327-9733-E9A3AB536378}" destId="{92303AA8-5DEB-45FC-B82E-F34BC4DF47CC}" srcOrd="0" destOrd="0" presId="urn:microsoft.com/office/officeart/2005/8/layout/orgChart1"/>
    <dgm:cxn modelId="{ADA82E90-D8C1-4FA4-8DDA-C92ECEE0501B}" type="presParOf" srcId="{92303AA8-5DEB-45FC-B82E-F34BC4DF47CC}" destId="{6799AE79-9F33-4D34-ACA1-8FB9D2D5BAF4}" srcOrd="0" destOrd="0" presId="urn:microsoft.com/office/officeart/2005/8/layout/orgChart1"/>
    <dgm:cxn modelId="{48E7E977-9C2D-4D38-8C1F-A3AF537F74C2}" type="presParOf" srcId="{92303AA8-5DEB-45FC-B82E-F34BC4DF47CC}" destId="{37BE8604-EFD6-4B88-B248-DF4E39AB9366}" srcOrd="1" destOrd="0" presId="urn:microsoft.com/office/officeart/2005/8/layout/orgChart1"/>
    <dgm:cxn modelId="{4B00030D-9335-472F-AC4F-43625D60DC93}" type="presParOf" srcId="{5376F53D-7F35-4327-9733-E9A3AB536378}" destId="{3048DD27-88EE-497F-BA80-8B92BAFDDD6F}" srcOrd="1" destOrd="0" presId="urn:microsoft.com/office/officeart/2005/8/layout/orgChart1"/>
    <dgm:cxn modelId="{1DF81687-0D1D-4920-9EE9-4BB81F84B921}" type="presParOf" srcId="{5376F53D-7F35-4327-9733-E9A3AB536378}" destId="{F777E108-F02A-4D60-A663-B2E4058A96AF}" srcOrd="2" destOrd="0" presId="urn:microsoft.com/office/officeart/2005/8/layout/orgChart1"/>
    <dgm:cxn modelId="{21FEBCF9-C095-4B69-A9A9-B3F17B33FB23}" type="presParOf" srcId="{B650AD79-D68A-4733-9B92-12E7786D8665}" destId="{B50D4AE8-76BB-4D0F-8F48-7F9185B87BFD}" srcOrd="6" destOrd="0" presId="urn:microsoft.com/office/officeart/2005/8/layout/orgChart1"/>
    <dgm:cxn modelId="{DDE5AD26-DAED-44C1-A5DB-85A170333048}" type="presParOf" srcId="{B650AD79-D68A-4733-9B92-12E7786D8665}" destId="{91BDA6F6-1F2E-453A-A1C5-8D446CC23FC6}" srcOrd="7" destOrd="0" presId="urn:microsoft.com/office/officeart/2005/8/layout/orgChart1"/>
    <dgm:cxn modelId="{FE68E6E8-AA98-4931-B786-3953B94618CF}" type="presParOf" srcId="{91BDA6F6-1F2E-453A-A1C5-8D446CC23FC6}" destId="{F8251E37-B762-46D4-BF8E-8F17B029DE4B}" srcOrd="0" destOrd="0" presId="urn:microsoft.com/office/officeart/2005/8/layout/orgChart1"/>
    <dgm:cxn modelId="{B93D7B8A-556C-4F8A-A12E-692103820890}" type="presParOf" srcId="{F8251E37-B762-46D4-BF8E-8F17B029DE4B}" destId="{18E5A0BE-EAC0-4612-BB05-58D665053181}" srcOrd="0" destOrd="0" presId="urn:microsoft.com/office/officeart/2005/8/layout/orgChart1"/>
    <dgm:cxn modelId="{9EB352A7-8E65-42AA-B422-4077C2CCCD31}" type="presParOf" srcId="{F8251E37-B762-46D4-BF8E-8F17B029DE4B}" destId="{51742226-9E4F-4C08-B462-F04A7C671D74}" srcOrd="1" destOrd="0" presId="urn:microsoft.com/office/officeart/2005/8/layout/orgChart1"/>
    <dgm:cxn modelId="{D1CCC425-E990-4E44-9FB0-2B6EC7CC2A2F}" type="presParOf" srcId="{91BDA6F6-1F2E-453A-A1C5-8D446CC23FC6}" destId="{6C2DB929-6D9E-479A-88AC-D7454F570B9B}" srcOrd="1" destOrd="0" presId="urn:microsoft.com/office/officeart/2005/8/layout/orgChart1"/>
    <dgm:cxn modelId="{4DA44638-7C1F-4572-9824-9246143D9FC4}" type="presParOf" srcId="{91BDA6F6-1F2E-453A-A1C5-8D446CC23FC6}" destId="{39A7C780-AC36-45AD-AA65-EDCAE6477090}" srcOrd="2" destOrd="0" presId="urn:microsoft.com/office/officeart/2005/8/layout/orgChart1"/>
    <dgm:cxn modelId="{79FB532D-BF80-43B5-B785-DF0564FA6DCD}" type="presParOf" srcId="{0626A09C-A657-423F-8E31-A0A221108EB4}" destId="{14ABD865-4C85-404C-8526-A5408DA589D9}" srcOrd="2" destOrd="0" presId="urn:microsoft.com/office/officeart/2005/8/layout/orgChart1"/>
    <dgm:cxn modelId="{C37A53DC-7F18-4E13-8375-9B321D4EF193}" type="presParOf" srcId="{83E02D19-2373-438C-92E1-B6835A6BCF78}" destId="{745A1749-5B65-47EC-9269-D7DF0561C014}" srcOrd="2" destOrd="0" presId="urn:microsoft.com/office/officeart/2005/8/layout/orgChart1"/>
    <dgm:cxn modelId="{064E8D9D-11AD-45C0-960D-B2EDFD0B6C51}" type="presParOf" srcId="{7E09BA78-327F-4AA7-865E-78B376CDB5D1}" destId="{A569F371-38C3-4F7D-924A-7D0EF7FF9C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2A988-3BB4-4581-AFF7-0D3880025461}" type="doc">
      <dgm:prSet loTypeId="urn:microsoft.com/office/officeart/2009/3/layout/HorizontalOrganizationChart" loCatId="hierarchy" qsTypeId="urn:microsoft.com/office/officeart/2005/8/quickstyle/3d3" qsCatId="3D" csTypeId="urn:microsoft.com/office/officeart/2005/8/colors/accent2_3" csCatId="accent2" phldr="1"/>
      <dgm:spPr/>
      <dgm:t>
        <a:bodyPr/>
        <a:lstStyle/>
        <a:p>
          <a:pPr rtl="1"/>
          <a:endParaRPr lang="fa-IR"/>
        </a:p>
      </dgm:t>
    </dgm:pt>
    <dgm:pt modelId="{9BE6EEFE-32B4-4787-B096-34290F73C02C}">
      <dgm:prSet phldrT="[Text]" custT="1"/>
      <dgm:spPr/>
      <dgm:t>
        <a:bodyPr/>
        <a:lstStyle/>
        <a:p>
          <a:pPr rtl="1"/>
          <a:r>
            <a:rPr lang="fa-IR" sz="2400" smtClean="0">
              <a:solidFill>
                <a:schemeClr val="tx1"/>
              </a:solidFill>
              <a:cs typeface="B Titr" panose="00000700000000000000" pitchFamily="2" charset="-78"/>
            </a:rPr>
            <a:t>حیطه های روابط انسان</a:t>
          </a:r>
          <a:endParaRPr lang="fa-IR" sz="2400" dirty="0">
            <a:solidFill>
              <a:schemeClr val="tx1"/>
            </a:solidFill>
            <a:cs typeface="B Titr" panose="00000700000000000000" pitchFamily="2" charset="-78"/>
          </a:endParaRPr>
        </a:p>
      </dgm:t>
    </dgm:pt>
    <dgm:pt modelId="{65678CA9-3CD5-4996-9AA1-1569DF3CFB96}" type="parTrans" cxnId="{48989C05-AAC1-477F-9FBD-872DB2FD02B3}">
      <dgm:prSet/>
      <dgm:spPr/>
      <dgm:t>
        <a:bodyPr/>
        <a:lstStyle/>
        <a:p>
          <a:pPr rtl="1"/>
          <a:endParaRPr lang="fa-IR"/>
        </a:p>
      </dgm:t>
    </dgm:pt>
    <dgm:pt modelId="{A4A29438-D154-45A8-BEFD-5BB706EFC8C4}" type="sibTrans" cxnId="{48989C05-AAC1-477F-9FBD-872DB2FD02B3}">
      <dgm:prSet/>
      <dgm:spPr/>
      <dgm:t>
        <a:bodyPr/>
        <a:lstStyle/>
        <a:p>
          <a:pPr rtl="1"/>
          <a:endParaRPr lang="fa-IR"/>
        </a:p>
      </dgm:t>
    </dgm:pt>
    <dgm:pt modelId="{18148DCC-4C7B-4AF1-AB36-54E44EA5FFC0}">
      <dgm:prSet phldrT="[Text]" custT="1"/>
      <dgm:spPr>
        <a:solidFill>
          <a:schemeClr val="bg1">
            <a:lumMod val="75000"/>
          </a:schemeClr>
        </a:solidFill>
      </dgm:spPr>
      <dgm:t>
        <a:bodyPr/>
        <a:lstStyle/>
        <a:p>
          <a:pPr rtl="1"/>
          <a:r>
            <a:rPr lang="fa-IR" sz="2000" b="1" smtClean="0">
              <a:solidFill>
                <a:schemeClr val="tx1"/>
              </a:solidFill>
              <a:cs typeface="B Lotus" panose="00000400000000000000" pitchFamily="2" charset="-78"/>
            </a:rPr>
            <a:t>رابطه با طبقات مختلف مردم</a:t>
          </a:r>
          <a:endParaRPr lang="fa-IR" sz="2000" b="1" dirty="0">
            <a:solidFill>
              <a:schemeClr val="tx1"/>
            </a:solidFill>
            <a:cs typeface="B Lotus" panose="00000400000000000000" pitchFamily="2" charset="-78"/>
          </a:endParaRPr>
        </a:p>
      </dgm:t>
    </dgm:pt>
    <dgm:pt modelId="{72EFE9FD-1667-4B15-A1D6-E3B1EB117874}" type="parTrans" cxnId="{DA9CF015-C4A6-4776-A9BE-23AED59C30FB}">
      <dgm:prSet/>
      <dgm:spPr/>
      <dgm:t>
        <a:bodyPr/>
        <a:lstStyle/>
        <a:p>
          <a:pPr rtl="1"/>
          <a:endParaRPr lang="fa-IR" sz="2000" b="1">
            <a:solidFill>
              <a:schemeClr val="tx1"/>
            </a:solidFill>
            <a:cs typeface="B Lotus" panose="00000400000000000000" pitchFamily="2" charset="-78"/>
          </a:endParaRPr>
        </a:p>
      </dgm:t>
    </dgm:pt>
    <dgm:pt modelId="{9323E5A2-F788-478C-824F-56EB13B03002}" type="sibTrans" cxnId="{DA9CF015-C4A6-4776-A9BE-23AED59C30FB}">
      <dgm:prSet/>
      <dgm:spPr/>
      <dgm:t>
        <a:bodyPr/>
        <a:lstStyle/>
        <a:p>
          <a:pPr rtl="1"/>
          <a:endParaRPr lang="fa-IR"/>
        </a:p>
      </dgm:t>
    </dgm:pt>
    <dgm:pt modelId="{1330DC47-3F2B-4500-B7F6-4673F64612F8}">
      <dgm:prSet phldrT="[Text]" custT="1"/>
      <dgm:spPr>
        <a:solidFill>
          <a:schemeClr val="bg1">
            <a:lumMod val="75000"/>
          </a:schemeClr>
        </a:solidFill>
      </dgm:spPr>
      <dgm:t>
        <a:bodyPr/>
        <a:lstStyle/>
        <a:p>
          <a:pPr rtl="1"/>
          <a:r>
            <a:rPr lang="fa-IR" sz="2000" b="1" smtClean="0">
              <a:solidFill>
                <a:schemeClr val="tx1"/>
              </a:solidFill>
              <a:cs typeface="B Lotus" panose="00000400000000000000" pitchFamily="2" charset="-78"/>
            </a:rPr>
            <a:t>رابطه برادران دینی</a:t>
          </a:r>
          <a:endParaRPr lang="fa-IR" sz="2000" b="1" dirty="0">
            <a:solidFill>
              <a:schemeClr val="tx1"/>
            </a:solidFill>
            <a:cs typeface="B Lotus" panose="00000400000000000000" pitchFamily="2" charset="-78"/>
          </a:endParaRPr>
        </a:p>
      </dgm:t>
    </dgm:pt>
    <dgm:pt modelId="{9F3F93E7-6FF3-4D8D-8BF2-77F194800101}" type="parTrans" cxnId="{3D6978B1-5DB5-4914-9641-62CF2D0CD6A3}">
      <dgm:prSet/>
      <dgm:spPr/>
      <dgm:t>
        <a:bodyPr/>
        <a:lstStyle/>
        <a:p>
          <a:pPr rtl="1"/>
          <a:endParaRPr lang="fa-IR" sz="2000" b="1">
            <a:solidFill>
              <a:schemeClr val="tx1"/>
            </a:solidFill>
            <a:cs typeface="B Lotus" panose="00000400000000000000" pitchFamily="2" charset="-78"/>
          </a:endParaRPr>
        </a:p>
      </dgm:t>
    </dgm:pt>
    <dgm:pt modelId="{A2014C8E-6D16-43E2-9F98-E8CB9782564D}" type="sibTrans" cxnId="{3D6978B1-5DB5-4914-9641-62CF2D0CD6A3}">
      <dgm:prSet/>
      <dgm:spPr/>
      <dgm:t>
        <a:bodyPr/>
        <a:lstStyle/>
        <a:p>
          <a:pPr rtl="1"/>
          <a:endParaRPr lang="fa-IR"/>
        </a:p>
      </dgm:t>
    </dgm:pt>
    <dgm:pt modelId="{5FEF72C4-9208-447A-A77D-297C5D4CC3C2}">
      <dgm:prSet phldrT="[Text]" custT="1"/>
      <dgm:spPr>
        <a:solidFill>
          <a:schemeClr val="bg1">
            <a:lumMod val="75000"/>
          </a:schemeClr>
        </a:solidFill>
      </dgm:spPr>
      <dgm:t>
        <a:bodyPr/>
        <a:lstStyle/>
        <a:p>
          <a:pPr rtl="1"/>
          <a:r>
            <a:rPr lang="fa-IR" sz="2000" b="1" smtClean="0">
              <a:solidFill>
                <a:schemeClr val="tx1"/>
              </a:solidFill>
              <a:cs typeface="B Lotus" panose="00000400000000000000" pitchFamily="2" charset="-78"/>
            </a:rPr>
            <a:t>رابطه خانوادگی</a:t>
          </a:r>
          <a:endParaRPr lang="fa-IR" sz="2000" b="1" dirty="0">
            <a:solidFill>
              <a:schemeClr val="tx1"/>
            </a:solidFill>
            <a:cs typeface="B Lotus" panose="00000400000000000000" pitchFamily="2" charset="-78"/>
          </a:endParaRPr>
        </a:p>
      </dgm:t>
    </dgm:pt>
    <dgm:pt modelId="{4B842605-6D3B-49FB-A20D-7285483FE1E0}" type="parTrans" cxnId="{9F9D2A2A-BBAF-4DBB-93B7-8ACA0900195D}">
      <dgm:prSet/>
      <dgm:spPr/>
      <dgm:t>
        <a:bodyPr/>
        <a:lstStyle/>
        <a:p>
          <a:pPr rtl="1"/>
          <a:endParaRPr lang="fa-IR" sz="2000" b="1">
            <a:solidFill>
              <a:schemeClr val="tx1"/>
            </a:solidFill>
            <a:cs typeface="B Lotus" panose="00000400000000000000" pitchFamily="2" charset="-78"/>
          </a:endParaRPr>
        </a:p>
      </dgm:t>
    </dgm:pt>
    <dgm:pt modelId="{350E03CA-E989-4AB8-87D3-B8922A504BC2}" type="sibTrans" cxnId="{9F9D2A2A-BBAF-4DBB-93B7-8ACA0900195D}">
      <dgm:prSet/>
      <dgm:spPr/>
      <dgm:t>
        <a:bodyPr/>
        <a:lstStyle/>
        <a:p>
          <a:pPr rtl="1"/>
          <a:endParaRPr lang="fa-IR"/>
        </a:p>
      </dgm:t>
    </dgm:pt>
    <dgm:pt modelId="{A83BE2AB-389B-4086-A42C-3FE6E165C404}">
      <dgm:prSet custT="1"/>
      <dgm:spPr>
        <a:solidFill>
          <a:schemeClr val="bg1">
            <a:lumMod val="75000"/>
          </a:schemeClr>
        </a:solidFill>
      </dgm:spPr>
      <dgm:t>
        <a:bodyPr/>
        <a:lstStyle/>
        <a:p>
          <a:pPr rtl="1"/>
          <a:r>
            <a:rPr lang="fa-IR" sz="2000" b="1" smtClean="0">
              <a:solidFill>
                <a:schemeClr val="tx1"/>
              </a:solidFill>
              <a:cs typeface="B Lotus" panose="00000400000000000000" pitchFamily="2" charset="-78"/>
            </a:rPr>
            <a:t>رابطه انسان با هستی</a:t>
          </a:r>
          <a:endParaRPr lang="fa-IR" sz="2000" b="1" dirty="0">
            <a:solidFill>
              <a:schemeClr val="tx1"/>
            </a:solidFill>
            <a:cs typeface="B Lotus" panose="00000400000000000000" pitchFamily="2" charset="-78"/>
          </a:endParaRPr>
        </a:p>
      </dgm:t>
    </dgm:pt>
    <dgm:pt modelId="{89CC4F58-73E6-406F-A3C7-D89D75B12F5B}" type="parTrans" cxnId="{52DBC57B-D66D-4466-B906-E7F7DDA788EE}">
      <dgm:prSet/>
      <dgm:spPr/>
      <dgm:t>
        <a:bodyPr/>
        <a:lstStyle/>
        <a:p>
          <a:pPr rtl="1"/>
          <a:endParaRPr lang="fa-IR" sz="2000" b="1">
            <a:solidFill>
              <a:schemeClr val="tx1"/>
            </a:solidFill>
            <a:cs typeface="B Lotus" panose="00000400000000000000" pitchFamily="2" charset="-78"/>
          </a:endParaRPr>
        </a:p>
      </dgm:t>
    </dgm:pt>
    <dgm:pt modelId="{90D7DCFF-37DE-4533-BC24-557D6AAE1DBA}" type="sibTrans" cxnId="{52DBC57B-D66D-4466-B906-E7F7DDA788EE}">
      <dgm:prSet/>
      <dgm:spPr/>
      <dgm:t>
        <a:bodyPr/>
        <a:lstStyle/>
        <a:p>
          <a:pPr rtl="1"/>
          <a:endParaRPr lang="fa-IR"/>
        </a:p>
      </dgm:t>
    </dgm:pt>
    <dgm:pt modelId="{19A64037-6CE9-41B0-8959-0F6589B00488}">
      <dgm:prSet custT="1"/>
      <dgm:spPr>
        <a:solidFill>
          <a:schemeClr val="bg1">
            <a:lumMod val="75000"/>
          </a:schemeClr>
        </a:solidFill>
      </dgm:spPr>
      <dgm:t>
        <a:bodyPr/>
        <a:lstStyle/>
        <a:p>
          <a:pPr rtl="1"/>
          <a:r>
            <a:rPr lang="fa-IR" sz="2000" b="1" dirty="0" smtClean="0">
              <a:solidFill>
                <a:schemeClr val="tx1"/>
              </a:solidFill>
              <a:cs typeface="B Lotus" panose="00000400000000000000" pitchFamily="2" charset="-78"/>
            </a:rPr>
            <a:t>رابطه با انسان ها با یک قومیت</a:t>
          </a:r>
          <a:endParaRPr lang="fa-IR" sz="2000" b="1" dirty="0">
            <a:solidFill>
              <a:schemeClr val="tx1"/>
            </a:solidFill>
            <a:cs typeface="B Lotus" panose="00000400000000000000" pitchFamily="2" charset="-78"/>
          </a:endParaRPr>
        </a:p>
      </dgm:t>
    </dgm:pt>
    <dgm:pt modelId="{E90165CB-E3AF-4F4C-9C59-6A070F45D8F2}" type="parTrans" cxnId="{7E218177-0E89-41A6-8D71-14706155F8A9}">
      <dgm:prSet/>
      <dgm:spPr/>
      <dgm:t>
        <a:bodyPr/>
        <a:lstStyle/>
        <a:p>
          <a:pPr rtl="1"/>
          <a:endParaRPr lang="fa-IR" sz="2000" b="1">
            <a:solidFill>
              <a:schemeClr val="tx1"/>
            </a:solidFill>
            <a:cs typeface="B Lotus" panose="00000400000000000000" pitchFamily="2" charset="-78"/>
          </a:endParaRPr>
        </a:p>
      </dgm:t>
    </dgm:pt>
    <dgm:pt modelId="{6DA2D475-FACE-4268-B861-B8CBB0ED2533}" type="sibTrans" cxnId="{7E218177-0E89-41A6-8D71-14706155F8A9}">
      <dgm:prSet/>
      <dgm:spPr/>
      <dgm:t>
        <a:bodyPr/>
        <a:lstStyle/>
        <a:p>
          <a:pPr rtl="1"/>
          <a:endParaRPr lang="fa-IR"/>
        </a:p>
      </dgm:t>
    </dgm:pt>
    <dgm:pt modelId="{4A8DD45D-912A-474A-99E3-584CA1C31C2E}">
      <dgm:prSet custT="1"/>
      <dgm:spPr>
        <a:solidFill>
          <a:schemeClr val="bg1">
            <a:lumMod val="75000"/>
          </a:schemeClr>
        </a:solidFill>
      </dgm:spPr>
      <dgm:t>
        <a:bodyPr/>
        <a:lstStyle/>
        <a:p>
          <a:pPr rtl="1"/>
          <a:r>
            <a:rPr lang="fa-IR" sz="2000" b="1" dirty="0" smtClean="0">
              <a:solidFill>
                <a:schemeClr val="tx1"/>
              </a:solidFill>
              <a:cs typeface="B Lotus" panose="00000400000000000000" pitchFamily="2" charset="-78"/>
            </a:rPr>
            <a:t>رابطه انسان با گیاهان و جانوران</a:t>
          </a:r>
          <a:endParaRPr lang="fa-IR" sz="2000" b="1" dirty="0">
            <a:solidFill>
              <a:schemeClr val="tx1"/>
            </a:solidFill>
            <a:cs typeface="B Lotus" panose="00000400000000000000" pitchFamily="2" charset="-78"/>
          </a:endParaRPr>
        </a:p>
      </dgm:t>
    </dgm:pt>
    <dgm:pt modelId="{D1ED6AC7-D0C6-49A2-8F61-541BBB9A1D03}" type="parTrans" cxnId="{A64DC141-C447-4AB7-846D-879556BA8866}">
      <dgm:prSet/>
      <dgm:spPr/>
      <dgm:t>
        <a:bodyPr/>
        <a:lstStyle/>
        <a:p>
          <a:pPr rtl="1"/>
          <a:endParaRPr lang="fa-IR" sz="2000" b="1">
            <a:solidFill>
              <a:schemeClr val="tx1"/>
            </a:solidFill>
            <a:cs typeface="B Lotus" panose="00000400000000000000" pitchFamily="2" charset="-78"/>
          </a:endParaRPr>
        </a:p>
      </dgm:t>
    </dgm:pt>
    <dgm:pt modelId="{E0C0C1B9-A529-48EB-8F18-0A3FDEA7728C}" type="sibTrans" cxnId="{A64DC141-C447-4AB7-846D-879556BA8866}">
      <dgm:prSet/>
      <dgm:spPr/>
      <dgm:t>
        <a:bodyPr/>
        <a:lstStyle/>
        <a:p>
          <a:pPr rtl="1"/>
          <a:endParaRPr lang="fa-IR"/>
        </a:p>
      </dgm:t>
    </dgm:pt>
    <dgm:pt modelId="{A8EEEB7C-E798-4C1D-9F57-94A345AB10E6}">
      <dgm:prSet custT="1"/>
      <dgm:spPr>
        <a:solidFill>
          <a:schemeClr val="bg1">
            <a:lumMod val="75000"/>
          </a:schemeClr>
        </a:solidFill>
      </dgm:spPr>
      <dgm:t>
        <a:bodyPr/>
        <a:lstStyle/>
        <a:p>
          <a:pPr rtl="1"/>
          <a:r>
            <a:rPr lang="fa-IR" sz="2000" b="1" dirty="0" smtClean="0">
              <a:solidFill>
                <a:schemeClr val="tx1"/>
              </a:solidFill>
              <a:cs typeface="B Lotus" panose="00000400000000000000" pitchFamily="2" charset="-78"/>
            </a:rPr>
            <a:t>رابطه با انسان ها با هر قوم و دینی</a:t>
          </a:r>
          <a:endParaRPr lang="fa-IR" sz="2000" b="1" dirty="0">
            <a:solidFill>
              <a:schemeClr val="tx1"/>
            </a:solidFill>
            <a:cs typeface="B Lotus" panose="00000400000000000000" pitchFamily="2" charset="-78"/>
          </a:endParaRPr>
        </a:p>
      </dgm:t>
    </dgm:pt>
    <dgm:pt modelId="{B861831F-6C7E-464B-B3D7-FDADCE42EE2B}" type="parTrans" cxnId="{77C983EE-2964-4678-8963-384DEB166554}">
      <dgm:prSet/>
      <dgm:spPr/>
      <dgm:t>
        <a:bodyPr/>
        <a:lstStyle/>
        <a:p>
          <a:pPr rtl="1"/>
          <a:endParaRPr lang="fa-IR" sz="2000" b="1">
            <a:solidFill>
              <a:schemeClr val="tx1"/>
            </a:solidFill>
            <a:cs typeface="B Lotus" panose="00000400000000000000" pitchFamily="2" charset="-78"/>
          </a:endParaRPr>
        </a:p>
      </dgm:t>
    </dgm:pt>
    <dgm:pt modelId="{472DFC80-F0FC-468A-AA40-962AC7A39C44}" type="sibTrans" cxnId="{77C983EE-2964-4678-8963-384DEB166554}">
      <dgm:prSet/>
      <dgm:spPr/>
      <dgm:t>
        <a:bodyPr/>
        <a:lstStyle/>
        <a:p>
          <a:pPr rtl="1"/>
          <a:endParaRPr lang="fa-IR"/>
        </a:p>
      </dgm:t>
    </dgm:pt>
    <dgm:pt modelId="{55A7C5A4-607A-4ED1-A688-69C70D9CEA64}" type="pres">
      <dgm:prSet presAssocID="{E822A988-3BB4-4581-AFF7-0D3880025461}" presName="hierChild1" presStyleCnt="0">
        <dgm:presLayoutVars>
          <dgm:orgChart val="1"/>
          <dgm:chPref val="1"/>
          <dgm:dir/>
          <dgm:animOne val="branch"/>
          <dgm:animLvl val="lvl"/>
          <dgm:resizeHandles/>
        </dgm:presLayoutVars>
      </dgm:prSet>
      <dgm:spPr/>
      <dgm:t>
        <a:bodyPr/>
        <a:lstStyle/>
        <a:p>
          <a:pPr rtl="1"/>
          <a:endParaRPr lang="fa-IR"/>
        </a:p>
      </dgm:t>
    </dgm:pt>
    <dgm:pt modelId="{26B5A6E5-FE22-49D0-834D-556D88D25B1E}" type="pres">
      <dgm:prSet presAssocID="{9BE6EEFE-32B4-4787-B096-34290F73C02C}" presName="hierRoot1" presStyleCnt="0">
        <dgm:presLayoutVars>
          <dgm:hierBranch val="init"/>
        </dgm:presLayoutVars>
      </dgm:prSet>
      <dgm:spPr/>
    </dgm:pt>
    <dgm:pt modelId="{1AC2506E-C12E-40FF-B412-51850543B369}" type="pres">
      <dgm:prSet presAssocID="{9BE6EEFE-32B4-4787-B096-34290F73C02C}" presName="rootComposite1" presStyleCnt="0"/>
      <dgm:spPr/>
    </dgm:pt>
    <dgm:pt modelId="{275BB6F2-9D8D-44B0-A940-DB60CEA65961}" type="pres">
      <dgm:prSet presAssocID="{9BE6EEFE-32B4-4787-B096-34290F73C02C}" presName="rootText1" presStyleLbl="node0" presStyleIdx="0" presStyleCnt="1" custScaleX="115216" custScaleY="165955">
        <dgm:presLayoutVars>
          <dgm:chPref val="3"/>
        </dgm:presLayoutVars>
      </dgm:prSet>
      <dgm:spPr/>
      <dgm:t>
        <a:bodyPr/>
        <a:lstStyle/>
        <a:p>
          <a:pPr rtl="1"/>
          <a:endParaRPr lang="fa-IR"/>
        </a:p>
      </dgm:t>
    </dgm:pt>
    <dgm:pt modelId="{5347748A-CA39-4A3A-A6F3-0AA016AE5B12}" type="pres">
      <dgm:prSet presAssocID="{9BE6EEFE-32B4-4787-B096-34290F73C02C}" presName="rootConnector1" presStyleLbl="node1" presStyleIdx="0" presStyleCnt="0"/>
      <dgm:spPr/>
      <dgm:t>
        <a:bodyPr/>
        <a:lstStyle/>
        <a:p>
          <a:pPr rtl="1"/>
          <a:endParaRPr lang="fa-IR"/>
        </a:p>
      </dgm:t>
    </dgm:pt>
    <dgm:pt modelId="{62A2C132-5717-4C07-BA52-7B71D1B242B2}" type="pres">
      <dgm:prSet presAssocID="{9BE6EEFE-32B4-4787-B096-34290F73C02C}" presName="hierChild2" presStyleCnt="0"/>
      <dgm:spPr/>
    </dgm:pt>
    <dgm:pt modelId="{EE16A5E0-910A-4DEB-B774-E2A1921BAA74}" type="pres">
      <dgm:prSet presAssocID="{89CC4F58-73E6-406F-A3C7-D89D75B12F5B}" presName="Name64" presStyleLbl="parChTrans1D2" presStyleIdx="0" presStyleCnt="7" custSzX="517575"/>
      <dgm:spPr/>
      <dgm:t>
        <a:bodyPr/>
        <a:lstStyle/>
        <a:p>
          <a:pPr rtl="1"/>
          <a:endParaRPr lang="fa-IR"/>
        </a:p>
      </dgm:t>
    </dgm:pt>
    <dgm:pt modelId="{47C3EFCB-2332-41B5-9B2F-F0C04540425E}" type="pres">
      <dgm:prSet presAssocID="{A83BE2AB-389B-4086-A42C-3FE6E165C404}" presName="hierRoot2" presStyleCnt="0">
        <dgm:presLayoutVars>
          <dgm:hierBranch val="init"/>
        </dgm:presLayoutVars>
      </dgm:prSet>
      <dgm:spPr/>
    </dgm:pt>
    <dgm:pt modelId="{8EE132FB-3B2E-4527-8743-8D7F4D56E6CA}" type="pres">
      <dgm:prSet presAssocID="{A83BE2AB-389B-4086-A42C-3FE6E165C404}" presName="rootComposite" presStyleCnt="0"/>
      <dgm:spPr/>
    </dgm:pt>
    <dgm:pt modelId="{94C49A59-7758-4C7D-8645-823E72D1AE55}" type="pres">
      <dgm:prSet presAssocID="{A83BE2AB-389B-4086-A42C-3FE6E165C404}" presName="rootText" presStyleLbl="node2" presStyleIdx="0" presStyleCnt="7" custScaleX="119661">
        <dgm:presLayoutVars>
          <dgm:chPref val="3"/>
        </dgm:presLayoutVars>
      </dgm:prSet>
      <dgm:spPr/>
      <dgm:t>
        <a:bodyPr/>
        <a:lstStyle/>
        <a:p>
          <a:pPr rtl="1"/>
          <a:endParaRPr lang="fa-IR"/>
        </a:p>
      </dgm:t>
    </dgm:pt>
    <dgm:pt modelId="{2A2038F1-88F3-429D-990B-D8EDBCF39EF0}" type="pres">
      <dgm:prSet presAssocID="{A83BE2AB-389B-4086-A42C-3FE6E165C404}" presName="rootConnector" presStyleLbl="node2" presStyleIdx="0" presStyleCnt="7"/>
      <dgm:spPr/>
      <dgm:t>
        <a:bodyPr/>
        <a:lstStyle/>
        <a:p>
          <a:pPr rtl="1"/>
          <a:endParaRPr lang="fa-IR"/>
        </a:p>
      </dgm:t>
    </dgm:pt>
    <dgm:pt modelId="{3237EE6D-095E-4AB2-94A9-D27C7923EF5D}" type="pres">
      <dgm:prSet presAssocID="{A83BE2AB-389B-4086-A42C-3FE6E165C404}" presName="hierChild4" presStyleCnt="0"/>
      <dgm:spPr/>
    </dgm:pt>
    <dgm:pt modelId="{E3A59A40-2DD8-4971-819E-96E10C6AA85D}" type="pres">
      <dgm:prSet presAssocID="{A83BE2AB-389B-4086-A42C-3FE6E165C404}" presName="hierChild5" presStyleCnt="0"/>
      <dgm:spPr/>
    </dgm:pt>
    <dgm:pt modelId="{EA38B834-462C-4CCF-8514-39B8DD01E8EE}" type="pres">
      <dgm:prSet presAssocID="{D1ED6AC7-D0C6-49A2-8F61-541BBB9A1D03}" presName="Name64" presStyleLbl="parChTrans1D2" presStyleIdx="1" presStyleCnt="7" custSzX="517575"/>
      <dgm:spPr/>
      <dgm:t>
        <a:bodyPr/>
        <a:lstStyle/>
        <a:p>
          <a:pPr rtl="1"/>
          <a:endParaRPr lang="fa-IR"/>
        </a:p>
      </dgm:t>
    </dgm:pt>
    <dgm:pt modelId="{2FB678D4-0329-4158-8CB7-725C236F9292}" type="pres">
      <dgm:prSet presAssocID="{4A8DD45D-912A-474A-99E3-584CA1C31C2E}" presName="hierRoot2" presStyleCnt="0">
        <dgm:presLayoutVars>
          <dgm:hierBranch val="init"/>
        </dgm:presLayoutVars>
      </dgm:prSet>
      <dgm:spPr/>
    </dgm:pt>
    <dgm:pt modelId="{4FC333A0-8CC3-4CE0-B0B5-05195774EF5E}" type="pres">
      <dgm:prSet presAssocID="{4A8DD45D-912A-474A-99E3-584CA1C31C2E}" presName="rootComposite" presStyleCnt="0"/>
      <dgm:spPr/>
    </dgm:pt>
    <dgm:pt modelId="{E7D3B3D6-FDCB-4719-8CF9-40766A4FF120}" type="pres">
      <dgm:prSet presAssocID="{4A8DD45D-912A-474A-99E3-584CA1C31C2E}" presName="rootText" presStyleLbl="node2" presStyleIdx="1" presStyleCnt="7" custScaleX="119661">
        <dgm:presLayoutVars>
          <dgm:chPref val="3"/>
        </dgm:presLayoutVars>
      </dgm:prSet>
      <dgm:spPr/>
      <dgm:t>
        <a:bodyPr/>
        <a:lstStyle/>
        <a:p>
          <a:pPr rtl="1"/>
          <a:endParaRPr lang="fa-IR"/>
        </a:p>
      </dgm:t>
    </dgm:pt>
    <dgm:pt modelId="{19125A6C-2A26-434B-A721-3F91BCD775A9}" type="pres">
      <dgm:prSet presAssocID="{4A8DD45D-912A-474A-99E3-584CA1C31C2E}" presName="rootConnector" presStyleLbl="node2" presStyleIdx="1" presStyleCnt="7"/>
      <dgm:spPr/>
      <dgm:t>
        <a:bodyPr/>
        <a:lstStyle/>
        <a:p>
          <a:pPr rtl="1"/>
          <a:endParaRPr lang="fa-IR"/>
        </a:p>
      </dgm:t>
    </dgm:pt>
    <dgm:pt modelId="{EE5DBBA1-4050-4420-B24E-3186214FC63D}" type="pres">
      <dgm:prSet presAssocID="{4A8DD45D-912A-474A-99E3-584CA1C31C2E}" presName="hierChild4" presStyleCnt="0"/>
      <dgm:spPr/>
    </dgm:pt>
    <dgm:pt modelId="{A5C17165-84B4-49C8-B3DF-40F8E6341289}" type="pres">
      <dgm:prSet presAssocID="{4A8DD45D-912A-474A-99E3-584CA1C31C2E}" presName="hierChild5" presStyleCnt="0"/>
      <dgm:spPr/>
    </dgm:pt>
    <dgm:pt modelId="{46BE0ACB-8A5C-4A96-B963-EB354DAEDD1F}" type="pres">
      <dgm:prSet presAssocID="{B861831F-6C7E-464B-B3D7-FDADCE42EE2B}" presName="Name64" presStyleLbl="parChTrans1D2" presStyleIdx="2" presStyleCnt="7" custSzX="517575"/>
      <dgm:spPr/>
      <dgm:t>
        <a:bodyPr/>
        <a:lstStyle/>
        <a:p>
          <a:pPr rtl="1"/>
          <a:endParaRPr lang="fa-IR"/>
        </a:p>
      </dgm:t>
    </dgm:pt>
    <dgm:pt modelId="{E7DACCA6-A688-40E1-A92D-D867042F0A05}" type="pres">
      <dgm:prSet presAssocID="{A8EEEB7C-E798-4C1D-9F57-94A345AB10E6}" presName="hierRoot2" presStyleCnt="0">
        <dgm:presLayoutVars>
          <dgm:hierBranch val="init"/>
        </dgm:presLayoutVars>
      </dgm:prSet>
      <dgm:spPr/>
    </dgm:pt>
    <dgm:pt modelId="{838CB264-A404-495D-B896-A2CC0CCF129E}" type="pres">
      <dgm:prSet presAssocID="{A8EEEB7C-E798-4C1D-9F57-94A345AB10E6}" presName="rootComposite" presStyleCnt="0"/>
      <dgm:spPr/>
    </dgm:pt>
    <dgm:pt modelId="{00266562-A311-4B56-AAB3-96C795434C1E}" type="pres">
      <dgm:prSet presAssocID="{A8EEEB7C-E798-4C1D-9F57-94A345AB10E6}" presName="rootText" presStyleLbl="node2" presStyleIdx="2" presStyleCnt="7" custScaleX="119661">
        <dgm:presLayoutVars>
          <dgm:chPref val="3"/>
        </dgm:presLayoutVars>
      </dgm:prSet>
      <dgm:spPr/>
      <dgm:t>
        <a:bodyPr/>
        <a:lstStyle/>
        <a:p>
          <a:pPr rtl="1"/>
          <a:endParaRPr lang="fa-IR"/>
        </a:p>
      </dgm:t>
    </dgm:pt>
    <dgm:pt modelId="{7AF1414E-8219-4154-BE00-530BE0C7FBB6}" type="pres">
      <dgm:prSet presAssocID="{A8EEEB7C-E798-4C1D-9F57-94A345AB10E6}" presName="rootConnector" presStyleLbl="node2" presStyleIdx="2" presStyleCnt="7"/>
      <dgm:spPr/>
      <dgm:t>
        <a:bodyPr/>
        <a:lstStyle/>
        <a:p>
          <a:pPr rtl="1"/>
          <a:endParaRPr lang="fa-IR"/>
        </a:p>
      </dgm:t>
    </dgm:pt>
    <dgm:pt modelId="{042606D9-6704-4663-A888-F5EC950FE529}" type="pres">
      <dgm:prSet presAssocID="{A8EEEB7C-E798-4C1D-9F57-94A345AB10E6}" presName="hierChild4" presStyleCnt="0"/>
      <dgm:spPr/>
    </dgm:pt>
    <dgm:pt modelId="{BE8599FE-5FAC-4B6F-9B5C-1A3429285775}" type="pres">
      <dgm:prSet presAssocID="{A8EEEB7C-E798-4C1D-9F57-94A345AB10E6}" presName="hierChild5" presStyleCnt="0"/>
      <dgm:spPr/>
    </dgm:pt>
    <dgm:pt modelId="{B533C9A5-6DD7-4DAD-A8A3-B9FADB677629}" type="pres">
      <dgm:prSet presAssocID="{E90165CB-E3AF-4F4C-9C59-6A070F45D8F2}" presName="Name64" presStyleLbl="parChTrans1D2" presStyleIdx="3" presStyleCnt="7" custSzX="517575"/>
      <dgm:spPr/>
      <dgm:t>
        <a:bodyPr/>
        <a:lstStyle/>
        <a:p>
          <a:pPr rtl="1"/>
          <a:endParaRPr lang="fa-IR"/>
        </a:p>
      </dgm:t>
    </dgm:pt>
    <dgm:pt modelId="{0AA13E04-2ADC-4E39-878A-A3F4E4ED1821}" type="pres">
      <dgm:prSet presAssocID="{19A64037-6CE9-41B0-8959-0F6589B00488}" presName="hierRoot2" presStyleCnt="0">
        <dgm:presLayoutVars>
          <dgm:hierBranch val="init"/>
        </dgm:presLayoutVars>
      </dgm:prSet>
      <dgm:spPr/>
    </dgm:pt>
    <dgm:pt modelId="{096481B8-5E7D-49F2-A0E8-2418C7BCB0B4}" type="pres">
      <dgm:prSet presAssocID="{19A64037-6CE9-41B0-8959-0F6589B00488}" presName="rootComposite" presStyleCnt="0"/>
      <dgm:spPr/>
    </dgm:pt>
    <dgm:pt modelId="{B8EAF3AB-1440-4D38-AD5C-A34EDE35E1B5}" type="pres">
      <dgm:prSet presAssocID="{19A64037-6CE9-41B0-8959-0F6589B00488}" presName="rootText" presStyleLbl="node2" presStyleIdx="3" presStyleCnt="7" custScaleX="119661">
        <dgm:presLayoutVars>
          <dgm:chPref val="3"/>
        </dgm:presLayoutVars>
      </dgm:prSet>
      <dgm:spPr/>
      <dgm:t>
        <a:bodyPr/>
        <a:lstStyle/>
        <a:p>
          <a:pPr rtl="1"/>
          <a:endParaRPr lang="fa-IR"/>
        </a:p>
      </dgm:t>
    </dgm:pt>
    <dgm:pt modelId="{FC65E17A-A1C4-4A05-A012-97E9E9B20F0A}" type="pres">
      <dgm:prSet presAssocID="{19A64037-6CE9-41B0-8959-0F6589B00488}" presName="rootConnector" presStyleLbl="node2" presStyleIdx="3" presStyleCnt="7"/>
      <dgm:spPr/>
      <dgm:t>
        <a:bodyPr/>
        <a:lstStyle/>
        <a:p>
          <a:pPr rtl="1"/>
          <a:endParaRPr lang="fa-IR"/>
        </a:p>
      </dgm:t>
    </dgm:pt>
    <dgm:pt modelId="{CB6678FC-D25F-4C0C-99CD-C2028F6112EA}" type="pres">
      <dgm:prSet presAssocID="{19A64037-6CE9-41B0-8959-0F6589B00488}" presName="hierChild4" presStyleCnt="0"/>
      <dgm:spPr/>
    </dgm:pt>
    <dgm:pt modelId="{F6794E30-EC90-47AF-B4F8-0C29BE03E212}" type="pres">
      <dgm:prSet presAssocID="{19A64037-6CE9-41B0-8959-0F6589B00488}" presName="hierChild5" presStyleCnt="0"/>
      <dgm:spPr/>
    </dgm:pt>
    <dgm:pt modelId="{3F502BD6-1549-485F-A3F3-AB15959B0446}" type="pres">
      <dgm:prSet presAssocID="{72EFE9FD-1667-4B15-A1D6-E3B1EB117874}" presName="Name64" presStyleLbl="parChTrans1D2" presStyleIdx="4" presStyleCnt="7" custSzX="517575"/>
      <dgm:spPr/>
      <dgm:t>
        <a:bodyPr/>
        <a:lstStyle/>
        <a:p>
          <a:pPr rtl="1"/>
          <a:endParaRPr lang="fa-IR"/>
        </a:p>
      </dgm:t>
    </dgm:pt>
    <dgm:pt modelId="{78DF8B1F-9DAA-4B7B-8B88-B8C53C934655}" type="pres">
      <dgm:prSet presAssocID="{18148DCC-4C7B-4AF1-AB36-54E44EA5FFC0}" presName="hierRoot2" presStyleCnt="0">
        <dgm:presLayoutVars>
          <dgm:hierBranch val="init"/>
        </dgm:presLayoutVars>
      </dgm:prSet>
      <dgm:spPr/>
    </dgm:pt>
    <dgm:pt modelId="{1332460E-BE7A-4158-AB70-31E4AEBCFFA7}" type="pres">
      <dgm:prSet presAssocID="{18148DCC-4C7B-4AF1-AB36-54E44EA5FFC0}" presName="rootComposite" presStyleCnt="0"/>
      <dgm:spPr/>
    </dgm:pt>
    <dgm:pt modelId="{B375F8B8-8558-4AB2-A53E-0031467D3480}" type="pres">
      <dgm:prSet presAssocID="{18148DCC-4C7B-4AF1-AB36-54E44EA5FFC0}" presName="rootText" presStyleLbl="node2" presStyleIdx="4" presStyleCnt="7" custScaleX="119661">
        <dgm:presLayoutVars>
          <dgm:chPref val="3"/>
        </dgm:presLayoutVars>
      </dgm:prSet>
      <dgm:spPr/>
      <dgm:t>
        <a:bodyPr/>
        <a:lstStyle/>
        <a:p>
          <a:pPr rtl="1"/>
          <a:endParaRPr lang="fa-IR"/>
        </a:p>
      </dgm:t>
    </dgm:pt>
    <dgm:pt modelId="{A5C09C49-476B-4C32-989A-BF22F855E00C}" type="pres">
      <dgm:prSet presAssocID="{18148DCC-4C7B-4AF1-AB36-54E44EA5FFC0}" presName="rootConnector" presStyleLbl="node2" presStyleIdx="4" presStyleCnt="7"/>
      <dgm:spPr/>
      <dgm:t>
        <a:bodyPr/>
        <a:lstStyle/>
        <a:p>
          <a:pPr rtl="1"/>
          <a:endParaRPr lang="fa-IR"/>
        </a:p>
      </dgm:t>
    </dgm:pt>
    <dgm:pt modelId="{89B322ED-03A2-40C2-8033-87737365FC70}" type="pres">
      <dgm:prSet presAssocID="{18148DCC-4C7B-4AF1-AB36-54E44EA5FFC0}" presName="hierChild4" presStyleCnt="0"/>
      <dgm:spPr/>
    </dgm:pt>
    <dgm:pt modelId="{45B0BFEF-AA4A-4B93-B95B-7FE27ACBBC97}" type="pres">
      <dgm:prSet presAssocID="{18148DCC-4C7B-4AF1-AB36-54E44EA5FFC0}" presName="hierChild5" presStyleCnt="0"/>
      <dgm:spPr/>
    </dgm:pt>
    <dgm:pt modelId="{C8343186-4363-4348-A21F-F72110900A30}" type="pres">
      <dgm:prSet presAssocID="{9F3F93E7-6FF3-4D8D-8BF2-77F194800101}" presName="Name64" presStyleLbl="parChTrans1D2" presStyleIdx="5" presStyleCnt="7" custSzX="517575"/>
      <dgm:spPr/>
      <dgm:t>
        <a:bodyPr/>
        <a:lstStyle/>
        <a:p>
          <a:pPr rtl="1"/>
          <a:endParaRPr lang="fa-IR"/>
        </a:p>
      </dgm:t>
    </dgm:pt>
    <dgm:pt modelId="{E5FB255E-A096-4233-97EB-4320AE1E5FB5}" type="pres">
      <dgm:prSet presAssocID="{1330DC47-3F2B-4500-B7F6-4673F64612F8}" presName="hierRoot2" presStyleCnt="0">
        <dgm:presLayoutVars>
          <dgm:hierBranch val="init"/>
        </dgm:presLayoutVars>
      </dgm:prSet>
      <dgm:spPr/>
    </dgm:pt>
    <dgm:pt modelId="{D263F610-4EF2-4752-B8FA-6EEA5A44D6C3}" type="pres">
      <dgm:prSet presAssocID="{1330DC47-3F2B-4500-B7F6-4673F64612F8}" presName="rootComposite" presStyleCnt="0"/>
      <dgm:spPr/>
    </dgm:pt>
    <dgm:pt modelId="{4724369F-FD42-440F-A837-8568544DF344}" type="pres">
      <dgm:prSet presAssocID="{1330DC47-3F2B-4500-B7F6-4673F64612F8}" presName="rootText" presStyleLbl="node2" presStyleIdx="5" presStyleCnt="7" custScaleX="119661">
        <dgm:presLayoutVars>
          <dgm:chPref val="3"/>
        </dgm:presLayoutVars>
      </dgm:prSet>
      <dgm:spPr/>
      <dgm:t>
        <a:bodyPr/>
        <a:lstStyle/>
        <a:p>
          <a:pPr rtl="1"/>
          <a:endParaRPr lang="fa-IR"/>
        </a:p>
      </dgm:t>
    </dgm:pt>
    <dgm:pt modelId="{17FB458C-2058-4441-8A60-0FFFDD8D1EB6}" type="pres">
      <dgm:prSet presAssocID="{1330DC47-3F2B-4500-B7F6-4673F64612F8}" presName="rootConnector" presStyleLbl="node2" presStyleIdx="5" presStyleCnt="7"/>
      <dgm:spPr/>
      <dgm:t>
        <a:bodyPr/>
        <a:lstStyle/>
        <a:p>
          <a:pPr rtl="1"/>
          <a:endParaRPr lang="fa-IR"/>
        </a:p>
      </dgm:t>
    </dgm:pt>
    <dgm:pt modelId="{DCE3DFBC-157A-42AE-B7DE-A24C1ADC2D83}" type="pres">
      <dgm:prSet presAssocID="{1330DC47-3F2B-4500-B7F6-4673F64612F8}" presName="hierChild4" presStyleCnt="0"/>
      <dgm:spPr/>
    </dgm:pt>
    <dgm:pt modelId="{90E4DE28-DD29-4AAD-804B-428C7D24DD80}" type="pres">
      <dgm:prSet presAssocID="{1330DC47-3F2B-4500-B7F6-4673F64612F8}" presName="hierChild5" presStyleCnt="0"/>
      <dgm:spPr/>
    </dgm:pt>
    <dgm:pt modelId="{D53011E2-AD93-436E-822B-C7A963A02673}" type="pres">
      <dgm:prSet presAssocID="{4B842605-6D3B-49FB-A20D-7285483FE1E0}" presName="Name64" presStyleLbl="parChTrans1D2" presStyleIdx="6" presStyleCnt="7" custSzX="517575"/>
      <dgm:spPr/>
      <dgm:t>
        <a:bodyPr/>
        <a:lstStyle/>
        <a:p>
          <a:pPr rtl="1"/>
          <a:endParaRPr lang="fa-IR"/>
        </a:p>
      </dgm:t>
    </dgm:pt>
    <dgm:pt modelId="{2BD65454-D2F3-46B2-B274-0803A52AB530}" type="pres">
      <dgm:prSet presAssocID="{5FEF72C4-9208-447A-A77D-297C5D4CC3C2}" presName="hierRoot2" presStyleCnt="0">
        <dgm:presLayoutVars>
          <dgm:hierBranch val="init"/>
        </dgm:presLayoutVars>
      </dgm:prSet>
      <dgm:spPr/>
    </dgm:pt>
    <dgm:pt modelId="{39BDB0FC-F014-4A99-A331-6180B196C3EB}" type="pres">
      <dgm:prSet presAssocID="{5FEF72C4-9208-447A-A77D-297C5D4CC3C2}" presName="rootComposite" presStyleCnt="0"/>
      <dgm:spPr/>
    </dgm:pt>
    <dgm:pt modelId="{E7D7CD35-8A80-4F7A-A57B-EC32044F98AE}" type="pres">
      <dgm:prSet presAssocID="{5FEF72C4-9208-447A-A77D-297C5D4CC3C2}" presName="rootText" presStyleLbl="node2" presStyleIdx="6" presStyleCnt="7" custScaleX="119661">
        <dgm:presLayoutVars>
          <dgm:chPref val="3"/>
        </dgm:presLayoutVars>
      </dgm:prSet>
      <dgm:spPr/>
      <dgm:t>
        <a:bodyPr/>
        <a:lstStyle/>
        <a:p>
          <a:pPr rtl="1"/>
          <a:endParaRPr lang="fa-IR"/>
        </a:p>
      </dgm:t>
    </dgm:pt>
    <dgm:pt modelId="{A7E32FBC-E6C9-4D9C-92BF-08EF6C76BD8A}" type="pres">
      <dgm:prSet presAssocID="{5FEF72C4-9208-447A-A77D-297C5D4CC3C2}" presName="rootConnector" presStyleLbl="node2" presStyleIdx="6" presStyleCnt="7"/>
      <dgm:spPr/>
      <dgm:t>
        <a:bodyPr/>
        <a:lstStyle/>
        <a:p>
          <a:pPr rtl="1"/>
          <a:endParaRPr lang="fa-IR"/>
        </a:p>
      </dgm:t>
    </dgm:pt>
    <dgm:pt modelId="{C3674417-0024-4651-8EA8-FC51CBC84D99}" type="pres">
      <dgm:prSet presAssocID="{5FEF72C4-9208-447A-A77D-297C5D4CC3C2}" presName="hierChild4" presStyleCnt="0"/>
      <dgm:spPr/>
    </dgm:pt>
    <dgm:pt modelId="{FC1A7B3E-E44F-4F48-8B0B-69BF746053C8}" type="pres">
      <dgm:prSet presAssocID="{5FEF72C4-9208-447A-A77D-297C5D4CC3C2}" presName="hierChild5" presStyleCnt="0"/>
      <dgm:spPr/>
    </dgm:pt>
    <dgm:pt modelId="{DCD7B6C4-21C3-44AA-B040-F4FA62B42B62}" type="pres">
      <dgm:prSet presAssocID="{9BE6EEFE-32B4-4787-B096-34290F73C02C}" presName="hierChild3" presStyleCnt="0"/>
      <dgm:spPr/>
    </dgm:pt>
  </dgm:ptLst>
  <dgm:cxnLst>
    <dgm:cxn modelId="{D786A9E4-B6DA-4DB3-A04B-D683CE990D00}" type="presOf" srcId="{72EFE9FD-1667-4B15-A1D6-E3B1EB117874}" destId="{3F502BD6-1549-485F-A3F3-AB15959B0446}" srcOrd="0" destOrd="0" presId="urn:microsoft.com/office/officeart/2009/3/layout/HorizontalOrganizationChart"/>
    <dgm:cxn modelId="{A64DC141-C447-4AB7-846D-879556BA8866}" srcId="{9BE6EEFE-32B4-4787-B096-34290F73C02C}" destId="{4A8DD45D-912A-474A-99E3-584CA1C31C2E}" srcOrd="1" destOrd="0" parTransId="{D1ED6AC7-D0C6-49A2-8F61-541BBB9A1D03}" sibTransId="{E0C0C1B9-A529-48EB-8F18-0A3FDEA7728C}"/>
    <dgm:cxn modelId="{40B5853D-C45E-4333-B268-8B6015B6787A}" type="presOf" srcId="{19A64037-6CE9-41B0-8959-0F6589B00488}" destId="{B8EAF3AB-1440-4D38-AD5C-A34EDE35E1B5}" srcOrd="0" destOrd="0" presId="urn:microsoft.com/office/officeart/2009/3/layout/HorizontalOrganizationChart"/>
    <dgm:cxn modelId="{1EEC6D8B-C676-411D-9E62-63D2DD880374}" type="presOf" srcId="{B861831F-6C7E-464B-B3D7-FDADCE42EE2B}" destId="{46BE0ACB-8A5C-4A96-B963-EB354DAEDD1F}" srcOrd="0" destOrd="0" presId="urn:microsoft.com/office/officeart/2009/3/layout/HorizontalOrganizationChart"/>
    <dgm:cxn modelId="{DBCE1FC6-2AFB-4C15-B18D-34C07136C90D}" type="presOf" srcId="{19A64037-6CE9-41B0-8959-0F6589B00488}" destId="{FC65E17A-A1C4-4A05-A012-97E9E9B20F0A}" srcOrd="1" destOrd="0" presId="urn:microsoft.com/office/officeart/2009/3/layout/HorizontalOrganizationChart"/>
    <dgm:cxn modelId="{9905342E-B946-47D1-AF75-5A29038A32BF}" type="presOf" srcId="{5FEF72C4-9208-447A-A77D-297C5D4CC3C2}" destId="{E7D7CD35-8A80-4F7A-A57B-EC32044F98AE}" srcOrd="0" destOrd="0" presId="urn:microsoft.com/office/officeart/2009/3/layout/HorizontalOrganizationChart"/>
    <dgm:cxn modelId="{F8B7534B-19AF-466F-B495-4CA66D41B871}" type="presOf" srcId="{1330DC47-3F2B-4500-B7F6-4673F64612F8}" destId="{17FB458C-2058-4441-8A60-0FFFDD8D1EB6}" srcOrd="1" destOrd="0" presId="urn:microsoft.com/office/officeart/2009/3/layout/HorizontalOrganizationChart"/>
    <dgm:cxn modelId="{5956E4F9-62D6-4D19-BC8B-A6A4640C87BD}" type="presOf" srcId="{4A8DD45D-912A-474A-99E3-584CA1C31C2E}" destId="{E7D3B3D6-FDCB-4719-8CF9-40766A4FF120}" srcOrd="0" destOrd="0" presId="urn:microsoft.com/office/officeart/2009/3/layout/HorizontalOrganizationChart"/>
    <dgm:cxn modelId="{14A23B0D-F00B-4347-9052-0ADD6A0275D7}" type="presOf" srcId="{A8EEEB7C-E798-4C1D-9F57-94A345AB10E6}" destId="{7AF1414E-8219-4154-BE00-530BE0C7FBB6}" srcOrd="1" destOrd="0" presId="urn:microsoft.com/office/officeart/2009/3/layout/HorizontalOrganizationChart"/>
    <dgm:cxn modelId="{42D4F209-F26C-4CC2-B8D4-C0527A6D9A2D}" type="presOf" srcId="{18148DCC-4C7B-4AF1-AB36-54E44EA5FFC0}" destId="{B375F8B8-8558-4AB2-A53E-0031467D3480}" srcOrd="0" destOrd="0" presId="urn:microsoft.com/office/officeart/2009/3/layout/HorizontalOrganizationChart"/>
    <dgm:cxn modelId="{77C983EE-2964-4678-8963-384DEB166554}" srcId="{9BE6EEFE-32B4-4787-B096-34290F73C02C}" destId="{A8EEEB7C-E798-4C1D-9F57-94A345AB10E6}" srcOrd="2" destOrd="0" parTransId="{B861831F-6C7E-464B-B3D7-FDADCE42EE2B}" sibTransId="{472DFC80-F0FC-468A-AA40-962AC7A39C44}"/>
    <dgm:cxn modelId="{FC76EB07-14D8-4284-98F1-990B50094BF4}" type="presOf" srcId="{D1ED6AC7-D0C6-49A2-8F61-541BBB9A1D03}" destId="{EA38B834-462C-4CCF-8514-39B8DD01E8EE}" srcOrd="0" destOrd="0" presId="urn:microsoft.com/office/officeart/2009/3/layout/HorizontalOrganizationChart"/>
    <dgm:cxn modelId="{696CAE24-398D-40D0-ADA4-86B628D24FF4}" type="presOf" srcId="{89CC4F58-73E6-406F-A3C7-D89D75B12F5B}" destId="{EE16A5E0-910A-4DEB-B774-E2A1921BAA74}" srcOrd="0" destOrd="0" presId="urn:microsoft.com/office/officeart/2009/3/layout/HorizontalOrganizationChart"/>
    <dgm:cxn modelId="{8F6211F0-726A-48F2-A86E-8D5E5E1A2AFA}" type="presOf" srcId="{9BE6EEFE-32B4-4787-B096-34290F73C02C}" destId="{5347748A-CA39-4A3A-A6F3-0AA016AE5B12}" srcOrd="1" destOrd="0" presId="urn:microsoft.com/office/officeart/2009/3/layout/HorizontalOrganizationChart"/>
    <dgm:cxn modelId="{7FF308D3-F0A9-4897-9E55-3B9EC82F8FE8}" type="presOf" srcId="{E90165CB-E3AF-4F4C-9C59-6A070F45D8F2}" destId="{B533C9A5-6DD7-4DAD-A8A3-B9FADB677629}" srcOrd="0" destOrd="0" presId="urn:microsoft.com/office/officeart/2009/3/layout/HorizontalOrganizationChart"/>
    <dgm:cxn modelId="{CE72A5A7-9127-4D5E-971D-1DD5BF226559}" type="presOf" srcId="{4B842605-6D3B-49FB-A20D-7285483FE1E0}" destId="{D53011E2-AD93-436E-822B-C7A963A02673}" srcOrd="0" destOrd="0" presId="urn:microsoft.com/office/officeart/2009/3/layout/HorizontalOrganizationChart"/>
    <dgm:cxn modelId="{43C5CDB8-2E5B-48C8-BCF2-797CE639B8C6}" type="presOf" srcId="{A8EEEB7C-E798-4C1D-9F57-94A345AB10E6}" destId="{00266562-A311-4B56-AAB3-96C795434C1E}" srcOrd="0" destOrd="0" presId="urn:microsoft.com/office/officeart/2009/3/layout/HorizontalOrganizationChart"/>
    <dgm:cxn modelId="{0B819B9A-5E81-48F3-AF9E-B9D18B2B7904}" type="presOf" srcId="{4A8DD45D-912A-474A-99E3-584CA1C31C2E}" destId="{19125A6C-2A26-434B-A721-3F91BCD775A9}" srcOrd="1" destOrd="0" presId="urn:microsoft.com/office/officeart/2009/3/layout/HorizontalOrganizationChart"/>
    <dgm:cxn modelId="{9F9D2A2A-BBAF-4DBB-93B7-8ACA0900195D}" srcId="{9BE6EEFE-32B4-4787-B096-34290F73C02C}" destId="{5FEF72C4-9208-447A-A77D-297C5D4CC3C2}" srcOrd="6" destOrd="0" parTransId="{4B842605-6D3B-49FB-A20D-7285483FE1E0}" sibTransId="{350E03CA-E989-4AB8-87D3-B8922A504BC2}"/>
    <dgm:cxn modelId="{14F8BF5A-7D45-477F-81CF-73049805CAF7}" type="presOf" srcId="{18148DCC-4C7B-4AF1-AB36-54E44EA5FFC0}" destId="{A5C09C49-476B-4C32-989A-BF22F855E00C}" srcOrd="1" destOrd="0" presId="urn:microsoft.com/office/officeart/2009/3/layout/HorizontalOrganizationChart"/>
    <dgm:cxn modelId="{11138439-F662-434A-BD67-58372F54D909}" type="presOf" srcId="{1330DC47-3F2B-4500-B7F6-4673F64612F8}" destId="{4724369F-FD42-440F-A837-8568544DF344}" srcOrd="0" destOrd="0" presId="urn:microsoft.com/office/officeart/2009/3/layout/HorizontalOrganizationChart"/>
    <dgm:cxn modelId="{7E218177-0E89-41A6-8D71-14706155F8A9}" srcId="{9BE6EEFE-32B4-4787-B096-34290F73C02C}" destId="{19A64037-6CE9-41B0-8959-0F6589B00488}" srcOrd="3" destOrd="0" parTransId="{E90165CB-E3AF-4F4C-9C59-6A070F45D8F2}" sibTransId="{6DA2D475-FACE-4268-B861-B8CBB0ED2533}"/>
    <dgm:cxn modelId="{52DBC57B-D66D-4466-B906-E7F7DDA788EE}" srcId="{9BE6EEFE-32B4-4787-B096-34290F73C02C}" destId="{A83BE2AB-389B-4086-A42C-3FE6E165C404}" srcOrd="0" destOrd="0" parTransId="{89CC4F58-73E6-406F-A3C7-D89D75B12F5B}" sibTransId="{90D7DCFF-37DE-4533-BC24-557D6AAE1DBA}"/>
    <dgm:cxn modelId="{5E1959D1-9CE1-418D-8D17-3A29348E7232}" type="presOf" srcId="{A83BE2AB-389B-4086-A42C-3FE6E165C404}" destId="{94C49A59-7758-4C7D-8645-823E72D1AE55}" srcOrd="0" destOrd="0" presId="urn:microsoft.com/office/officeart/2009/3/layout/HorizontalOrganizationChart"/>
    <dgm:cxn modelId="{31B2F5CA-6DA7-4AF7-B46D-DD245717FEB1}" type="presOf" srcId="{E822A988-3BB4-4581-AFF7-0D3880025461}" destId="{55A7C5A4-607A-4ED1-A688-69C70D9CEA64}" srcOrd="0" destOrd="0" presId="urn:microsoft.com/office/officeart/2009/3/layout/HorizontalOrganizationChart"/>
    <dgm:cxn modelId="{48989C05-AAC1-477F-9FBD-872DB2FD02B3}" srcId="{E822A988-3BB4-4581-AFF7-0D3880025461}" destId="{9BE6EEFE-32B4-4787-B096-34290F73C02C}" srcOrd="0" destOrd="0" parTransId="{65678CA9-3CD5-4996-9AA1-1569DF3CFB96}" sibTransId="{A4A29438-D154-45A8-BEFD-5BB706EFC8C4}"/>
    <dgm:cxn modelId="{96A06F53-7041-4FED-9EE6-40EAB6142725}" type="presOf" srcId="{9BE6EEFE-32B4-4787-B096-34290F73C02C}" destId="{275BB6F2-9D8D-44B0-A940-DB60CEA65961}" srcOrd="0" destOrd="0" presId="urn:microsoft.com/office/officeart/2009/3/layout/HorizontalOrganizationChart"/>
    <dgm:cxn modelId="{DA9CF015-C4A6-4776-A9BE-23AED59C30FB}" srcId="{9BE6EEFE-32B4-4787-B096-34290F73C02C}" destId="{18148DCC-4C7B-4AF1-AB36-54E44EA5FFC0}" srcOrd="4" destOrd="0" parTransId="{72EFE9FD-1667-4B15-A1D6-E3B1EB117874}" sibTransId="{9323E5A2-F788-478C-824F-56EB13B03002}"/>
    <dgm:cxn modelId="{3D6978B1-5DB5-4914-9641-62CF2D0CD6A3}" srcId="{9BE6EEFE-32B4-4787-B096-34290F73C02C}" destId="{1330DC47-3F2B-4500-B7F6-4673F64612F8}" srcOrd="5" destOrd="0" parTransId="{9F3F93E7-6FF3-4D8D-8BF2-77F194800101}" sibTransId="{A2014C8E-6D16-43E2-9F98-E8CB9782564D}"/>
    <dgm:cxn modelId="{47EFB5A3-8141-4AA3-B1CF-BD67D1F9A0EF}" type="presOf" srcId="{5FEF72C4-9208-447A-A77D-297C5D4CC3C2}" destId="{A7E32FBC-E6C9-4D9C-92BF-08EF6C76BD8A}" srcOrd="1" destOrd="0" presId="urn:microsoft.com/office/officeart/2009/3/layout/HorizontalOrganizationChart"/>
    <dgm:cxn modelId="{E9E48D69-7027-41D9-853B-45A39E51C99D}" type="presOf" srcId="{A83BE2AB-389B-4086-A42C-3FE6E165C404}" destId="{2A2038F1-88F3-429D-990B-D8EDBCF39EF0}" srcOrd="1" destOrd="0" presId="urn:microsoft.com/office/officeart/2009/3/layout/HorizontalOrganizationChart"/>
    <dgm:cxn modelId="{5CB38F03-47BC-4EC5-9A1C-2427EBAA2401}" type="presOf" srcId="{9F3F93E7-6FF3-4D8D-8BF2-77F194800101}" destId="{C8343186-4363-4348-A21F-F72110900A30}" srcOrd="0" destOrd="0" presId="urn:microsoft.com/office/officeart/2009/3/layout/HorizontalOrganizationChart"/>
    <dgm:cxn modelId="{8ACBB1EA-3FA7-46D3-A024-6D5D116442AD}" type="presParOf" srcId="{55A7C5A4-607A-4ED1-A688-69C70D9CEA64}" destId="{26B5A6E5-FE22-49D0-834D-556D88D25B1E}" srcOrd="0" destOrd="0" presId="urn:microsoft.com/office/officeart/2009/3/layout/HorizontalOrganizationChart"/>
    <dgm:cxn modelId="{00DE4E72-20C4-41B7-B03A-21BD34B03988}" type="presParOf" srcId="{26B5A6E5-FE22-49D0-834D-556D88D25B1E}" destId="{1AC2506E-C12E-40FF-B412-51850543B369}" srcOrd="0" destOrd="0" presId="urn:microsoft.com/office/officeart/2009/3/layout/HorizontalOrganizationChart"/>
    <dgm:cxn modelId="{886F28FC-89AA-4FBD-9FCD-CE4D31F73311}" type="presParOf" srcId="{1AC2506E-C12E-40FF-B412-51850543B369}" destId="{275BB6F2-9D8D-44B0-A940-DB60CEA65961}" srcOrd="0" destOrd="0" presId="urn:microsoft.com/office/officeart/2009/3/layout/HorizontalOrganizationChart"/>
    <dgm:cxn modelId="{3917C408-B539-445A-BFE4-213C32FE755F}" type="presParOf" srcId="{1AC2506E-C12E-40FF-B412-51850543B369}" destId="{5347748A-CA39-4A3A-A6F3-0AA016AE5B12}" srcOrd="1" destOrd="0" presId="urn:microsoft.com/office/officeart/2009/3/layout/HorizontalOrganizationChart"/>
    <dgm:cxn modelId="{498D339F-F2E1-42E0-B1BC-3F0C7D519B56}" type="presParOf" srcId="{26B5A6E5-FE22-49D0-834D-556D88D25B1E}" destId="{62A2C132-5717-4C07-BA52-7B71D1B242B2}" srcOrd="1" destOrd="0" presId="urn:microsoft.com/office/officeart/2009/3/layout/HorizontalOrganizationChart"/>
    <dgm:cxn modelId="{43330D55-BB48-46D5-B109-D0E1F60B1AC9}" type="presParOf" srcId="{62A2C132-5717-4C07-BA52-7B71D1B242B2}" destId="{EE16A5E0-910A-4DEB-B774-E2A1921BAA74}" srcOrd="0" destOrd="0" presId="urn:microsoft.com/office/officeart/2009/3/layout/HorizontalOrganizationChart"/>
    <dgm:cxn modelId="{BF20218B-CDB6-48B1-8CAA-148435D46786}" type="presParOf" srcId="{62A2C132-5717-4C07-BA52-7B71D1B242B2}" destId="{47C3EFCB-2332-41B5-9B2F-F0C04540425E}" srcOrd="1" destOrd="0" presId="urn:microsoft.com/office/officeart/2009/3/layout/HorizontalOrganizationChart"/>
    <dgm:cxn modelId="{B0C5E058-15AB-45E3-B3F4-803EA88022B7}" type="presParOf" srcId="{47C3EFCB-2332-41B5-9B2F-F0C04540425E}" destId="{8EE132FB-3B2E-4527-8743-8D7F4D56E6CA}" srcOrd="0" destOrd="0" presId="urn:microsoft.com/office/officeart/2009/3/layout/HorizontalOrganizationChart"/>
    <dgm:cxn modelId="{0953794F-7D00-4C26-B8C3-666FCC2422B9}" type="presParOf" srcId="{8EE132FB-3B2E-4527-8743-8D7F4D56E6CA}" destId="{94C49A59-7758-4C7D-8645-823E72D1AE55}" srcOrd="0" destOrd="0" presId="urn:microsoft.com/office/officeart/2009/3/layout/HorizontalOrganizationChart"/>
    <dgm:cxn modelId="{87029E69-9386-47CB-8EA7-43D6EE30E5A8}" type="presParOf" srcId="{8EE132FB-3B2E-4527-8743-8D7F4D56E6CA}" destId="{2A2038F1-88F3-429D-990B-D8EDBCF39EF0}" srcOrd="1" destOrd="0" presId="urn:microsoft.com/office/officeart/2009/3/layout/HorizontalOrganizationChart"/>
    <dgm:cxn modelId="{007F8DFE-1C6D-4BE0-9359-F97F9702DD48}" type="presParOf" srcId="{47C3EFCB-2332-41B5-9B2F-F0C04540425E}" destId="{3237EE6D-095E-4AB2-94A9-D27C7923EF5D}" srcOrd="1" destOrd="0" presId="urn:microsoft.com/office/officeart/2009/3/layout/HorizontalOrganizationChart"/>
    <dgm:cxn modelId="{495CAB0B-15A6-41B7-A2B4-8A71ACB7F4B1}" type="presParOf" srcId="{47C3EFCB-2332-41B5-9B2F-F0C04540425E}" destId="{E3A59A40-2DD8-4971-819E-96E10C6AA85D}" srcOrd="2" destOrd="0" presId="urn:microsoft.com/office/officeart/2009/3/layout/HorizontalOrganizationChart"/>
    <dgm:cxn modelId="{0C2C88A5-8297-490C-8E47-850834DE425C}" type="presParOf" srcId="{62A2C132-5717-4C07-BA52-7B71D1B242B2}" destId="{EA38B834-462C-4CCF-8514-39B8DD01E8EE}" srcOrd="2" destOrd="0" presId="urn:microsoft.com/office/officeart/2009/3/layout/HorizontalOrganizationChart"/>
    <dgm:cxn modelId="{695A5A09-459B-48CF-82E3-522BCDD38DCD}" type="presParOf" srcId="{62A2C132-5717-4C07-BA52-7B71D1B242B2}" destId="{2FB678D4-0329-4158-8CB7-725C236F9292}" srcOrd="3" destOrd="0" presId="urn:microsoft.com/office/officeart/2009/3/layout/HorizontalOrganizationChart"/>
    <dgm:cxn modelId="{88D62587-5661-4CF3-A0DA-E6BEDCF6CE38}" type="presParOf" srcId="{2FB678D4-0329-4158-8CB7-725C236F9292}" destId="{4FC333A0-8CC3-4CE0-B0B5-05195774EF5E}" srcOrd="0" destOrd="0" presId="urn:microsoft.com/office/officeart/2009/3/layout/HorizontalOrganizationChart"/>
    <dgm:cxn modelId="{668BB47E-0618-4D12-B68A-F45F3474F312}" type="presParOf" srcId="{4FC333A0-8CC3-4CE0-B0B5-05195774EF5E}" destId="{E7D3B3D6-FDCB-4719-8CF9-40766A4FF120}" srcOrd="0" destOrd="0" presId="urn:microsoft.com/office/officeart/2009/3/layout/HorizontalOrganizationChart"/>
    <dgm:cxn modelId="{433FAC88-B50A-43ED-A1CF-795E6C4A242B}" type="presParOf" srcId="{4FC333A0-8CC3-4CE0-B0B5-05195774EF5E}" destId="{19125A6C-2A26-434B-A721-3F91BCD775A9}" srcOrd="1" destOrd="0" presId="urn:microsoft.com/office/officeart/2009/3/layout/HorizontalOrganizationChart"/>
    <dgm:cxn modelId="{5358BF3C-C7AD-4261-913E-EC526A60AAFA}" type="presParOf" srcId="{2FB678D4-0329-4158-8CB7-725C236F9292}" destId="{EE5DBBA1-4050-4420-B24E-3186214FC63D}" srcOrd="1" destOrd="0" presId="urn:microsoft.com/office/officeart/2009/3/layout/HorizontalOrganizationChart"/>
    <dgm:cxn modelId="{78DB0073-727A-4612-8777-1903A79A1E25}" type="presParOf" srcId="{2FB678D4-0329-4158-8CB7-725C236F9292}" destId="{A5C17165-84B4-49C8-B3DF-40F8E6341289}" srcOrd="2" destOrd="0" presId="urn:microsoft.com/office/officeart/2009/3/layout/HorizontalOrganizationChart"/>
    <dgm:cxn modelId="{B3FFCCDC-3FB6-476B-A08E-9896E4EE1EE6}" type="presParOf" srcId="{62A2C132-5717-4C07-BA52-7B71D1B242B2}" destId="{46BE0ACB-8A5C-4A96-B963-EB354DAEDD1F}" srcOrd="4" destOrd="0" presId="urn:microsoft.com/office/officeart/2009/3/layout/HorizontalOrganizationChart"/>
    <dgm:cxn modelId="{F9827982-0307-4B01-B54E-632819DCE3E5}" type="presParOf" srcId="{62A2C132-5717-4C07-BA52-7B71D1B242B2}" destId="{E7DACCA6-A688-40E1-A92D-D867042F0A05}" srcOrd="5" destOrd="0" presId="urn:microsoft.com/office/officeart/2009/3/layout/HorizontalOrganizationChart"/>
    <dgm:cxn modelId="{4F1071D6-A8AA-4494-B0CE-DA761CEAACBF}" type="presParOf" srcId="{E7DACCA6-A688-40E1-A92D-D867042F0A05}" destId="{838CB264-A404-495D-B896-A2CC0CCF129E}" srcOrd="0" destOrd="0" presId="urn:microsoft.com/office/officeart/2009/3/layout/HorizontalOrganizationChart"/>
    <dgm:cxn modelId="{0462201D-E8AE-4B40-91FD-F8C201D0C69C}" type="presParOf" srcId="{838CB264-A404-495D-B896-A2CC0CCF129E}" destId="{00266562-A311-4B56-AAB3-96C795434C1E}" srcOrd="0" destOrd="0" presId="urn:microsoft.com/office/officeart/2009/3/layout/HorizontalOrganizationChart"/>
    <dgm:cxn modelId="{66C93A5D-BE16-4325-918E-F5D37F63F083}" type="presParOf" srcId="{838CB264-A404-495D-B896-A2CC0CCF129E}" destId="{7AF1414E-8219-4154-BE00-530BE0C7FBB6}" srcOrd="1" destOrd="0" presId="urn:microsoft.com/office/officeart/2009/3/layout/HorizontalOrganizationChart"/>
    <dgm:cxn modelId="{A1317176-82C3-4CEE-B288-D04F5A64CE7C}" type="presParOf" srcId="{E7DACCA6-A688-40E1-A92D-D867042F0A05}" destId="{042606D9-6704-4663-A888-F5EC950FE529}" srcOrd="1" destOrd="0" presId="urn:microsoft.com/office/officeart/2009/3/layout/HorizontalOrganizationChart"/>
    <dgm:cxn modelId="{D9EDB7DF-F427-42D8-A518-D1161674A9AD}" type="presParOf" srcId="{E7DACCA6-A688-40E1-A92D-D867042F0A05}" destId="{BE8599FE-5FAC-4B6F-9B5C-1A3429285775}" srcOrd="2" destOrd="0" presId="urn:microsoft.com/office/officeart/2009/3/layout/HorizontalOrganizationChart"/>
    <dgm:cxn modelId="{A409F08B-2AD1-46B6-B127-03C4646A7AAF}" type="presParOf" srcId="{62A2C132-5717-4C07-BA52-7B71D1B242B2}" destId="{B533C9A5-6DD7-4DAD-A8A3-B9FADB677629}" srcOrd="6" destOrd="0" presId="urn:microsoft.com/office/officeart/2009/3/layout/HorizontalOrganizationChart"/>
    <dgm:cxn modelId="{E56FD7CA-22BC-438D-8A38-CF913F668C56}" type="presParOf" srcId="{62A2C132-5717-4C07-BA52-7B71D1B242B2}" destId="{0AA13E04-2ADC-4E39-878A-A3F4E4ED1821}" srcOrd="7" destOrd="0" presId="urn:microsoft.com/office/officeart/2009/3/layout/HorizontalOrganizationChart"/>
    <dgm:cxn modelId="{F0A248E8-FB73-4D11-B828-A5CE03818C32}" type="presParOf" srcId="{0AA13E04-2ADC-4E39-878A-A3F4E4ED1821}" destId="{096481B8-5E7D-49F2-A0E8-2418C7BCB0B4}" srcOrd="0" destOrd="0" presId="urn:microsoft.com/office/officeart/2009/3/layout/HorizontalOrganizationChart"/>
    <dgm:cxn modelId="{D2715C23-AB05-458E-8500-CFCC4E91948F}" type="presParOf" srcId="{096481B8-5E7D-49F2-A0E8-2418C7BCB0B4}" destId="{B8EAF3AB-1440-4D38-AD5C-A34EDE35E1B5}" srcOrd="0" destOrd="0" presId="urn:microsoft.com/office/officeart/2009/3/layout/HorizontalOrganizationChart"/>
    <dgm:cxn modelId="{22CFB640-1D03-45FB-B011-586857C674CA}" type="presParOf" srcId="{096481B8-5E7D-49F2-A0E8-2418C7BCB0B4}" destId="{FC65E17A-A1C4-4A05-A012-97E9E9B20F0A}" srcOrd="1" destOrd="0" presId="urn:microsoft.com/office/officeart/2009/3/layout/HorizontalOrganizationChart"/>
    <dgm:cxn modelId="{2212FCA2-72C7-4C1A-B88B-49093B4C6AB4}" type="presParOf" srcId="{0AA13E04-2ADC-4E39-878A-A3F4E4ED1821}" destId="{CB6678FC-D25F-4C0C-99CD-C2028F6112EA}" srcOrd="1" destOrd="0" presId="urn:microsoft.com/office/officeart/2009/3/layout/HorizontalOrganizationChart"/>
    <dgm:cxn modelId="{DB7FB162-9A00-45CA-9C58-A4BCD2363B67}" type="presParOf" srcId="{0AA13E04-2ADC-4E39-878A-A3F4E4ED1821}" destId="{F6794E30-EC90-47AF-B4F8-0C29BE03E212}" srcOrd="2" destOrd="0" presId="urn:microsoft.com/office/officeart/2009/3/layout/HorizontalOrganizationChart"/>
    <dgm:cxn modelId="{79EF2B65-94A6-45A0-A355-44D20EE7DE85}" type="presParOf" srcId="{62A2C132-5717-4C07-BA52-7B71D1B242B2}" destId="{3F502BD6-1549-485F-A3F3-AB15959B0446}" srcOrd="8" destOrd="0" presId="urn:microsoft.com/office/officeart/2009/3/layout/HorizontalOrganizationChart"/>
    <dgm:cxn modelId="{B9F4951F-FFC7-4951-BCCF-3C99666C87A6}" type="presParOf" srcId="{62A2C132-5717-4C07-BA52-7B71D1B242B2}" destId="{78DF8B1F-9DAA-4B7B-8B88-B8C53C934655}" srcOrd="9" destOrd="0" presId="urn:microsoft.com/office/officeart/2009/3/layout/HorizontalOrganizationChart"/>
    <dgm:cxn modelId="{1E6EC18B-4C2D-4A12-B658-BDE79A835ABA}" type="presParOf" srcId="{78DF8B1F-9DAA-4B7B-8B88-B8C53C934655}" destId="{1332460E-BE7A-4158-AB70-31E4AEBCFFA7}" srcOrd="0" destOrd="0" presId="urn:microsoft.com/office/officeart/2009/3/layout/HorizontalOrganizationChart"/>
    <dgm:cxn modelId="{8CD6D754-3127-4825-85F7-D6FB0F829AC2}" type="presParOf" srcId="{1332460E-BE7A-4158-AB70-31E4AEBCFFA7}" destId="{B375F8B8-8558-4AB2-A53E-0031467D3480}" srcOrd="0" destOrd="0" presId="urn:microsoft.com/office/officeart/2009/3/layout/HorizontalOrganizationChart"/>
    <dgm:cxn modelId="{57FB73FF-267E-4E74-B92D-A1A3CA1D943F}" type="presParOf" srcId="{1332460E-BE7A-4158-AB70-31E4AEBCFFA7}" destId="{A5C09C49-476B-4C32-989A-BF22F855E00C}" srcOrd="1" destOrd="0" presId="urn:microsoft.com/office/officeart/2009/3/layout/HorizontalOrganizationChart"/>
    <dgm:cxn modelId="{530E0893-E016-4DFA-BB6A-5069483070F0}" type="presParOf" srcId="{78DF8B1F-9DAA-4B7B-8B88-B8C53C934655}" destId="{89B322ED-03A2-40C2-8033-87737365FC70}" srcOrd="1" destOrd="0" presId="urn:microsoft.com/office/officeart/2009/3/layout/HorizontalOrganizationChart"/>
    <dgm:cxn modelId="{0FF59328-1041-4069-A5AA-FFE5DDDD67EA}" type="presParOf" srcId="{78DF8B1F-9DAA-4B7B-8B88-B8C53C934655}" destId="{45B0BFEF-AA4A-4B93-B95B-7FE27ACBBC97}" srcOrd="2" destOrd="0" presId="urn:microsoft.com/office/officeart/2009/3/layout/HorizontalOrganizationChart"/>
    <dgm:cxn modelId="{8F390F3D-7E6B-474F-B46C-7E4020B35383}" type="presParOf" srcId="{62A2C132-5717-4C07-BA52-7B71D1B242B2}" destId="{C8343186-4363-4348-A21F-F72110900A30}" srcOrd="10" destOrd="0" presId="urn:microsoft.com/office/officeart/2009/3/layout/HorizontalOrganizationChart"/>
    <dgm:cxn modelId="{BE389F2B-B9BC-45CA-B837-8F423499BFEF}" type="presParOf" srcId="{62A2C132-5717-4C07-BA52-7B71D1B242B2}" destId="{E5FB255E-A096-4233-97EB-4320AE1E5FB5}" srcOrd="11" destOrd="0" presId="urn:microsoft.com/office/officeart/2009/3/layout/HorizontalOrganizationChart"/>
    <dgm:cxn modelId="{D76C622A-A74F-403D-8969-34160A3967AC}" type="presParOf" srcId="{E5FB255E-A096-4233-97EB-4320AE1E5FB5}" destId="{D263F610-4EF2-4752-B8FA-6EEA5A44D6C3}" srcOrd="0" destOrd="0" presId="urn:microsoft.com/office/officeart/2009/3/layout/HorizontalOrganizationChart"/>
    <dgm:cxn modelId="{929DD8E0-7EDC-4300-A5F1-16A8F5DFBBFA}" type="presParOf" srcId="{D263F610-4EF2-4752-B8FA-6EEA5A44D6C3}" destId="{4724369F-FD42-440F-A837-8568544DF344}" srcOrd="0" destOrd="0" presId="urn:microsoft.com/office/officeart/2009/3/layout/HorizontalOrganizationChart"/>
    <dgm:cxn modelId="{25CA7B5E-9489-4A1D-B371-3356840F6917}" type="presParOf" srcId="{D263F610-4EF2-4752-B8FA-6EEA5A44D6C3}" destId="{17FB458C-2058-4441-8A60-0FFFDD8D1EB6}" srcOrd="1" destOrd="0" presId="urn:microsoft.com/office/officeart/2009/3/layout/HorizontalOrganizationChart"/>
    <dgm:cxn modelId="{01B9F3BD-D5D7-448A-AB2C-E23D44C5E3CB}" type="presParOf" srcId="{E5FB255E-A096-4233-97EB-4320AE1E5FB5}" destId="{DCE3DFBC-157A-42AE-B7DE-A24C1ADC2D83}" srcOrd="1" destOrd="0" presId="urn:microsoft.com/office/officeart/2009/3/layout/HorizontalOrganizationChart"/>
    <dgm:cxn modelId="{97264666-D62E-4F76-A177-3DD28D98C0AB}" type="presParOf" srcId="{E5FB255E-A096-4233-97EB-4320AE1E5FB5}" destId="{90E4DE28-DD29-4AAD-804B-428C7D24DD80}" srcOrd="2" destOrd="0" presId="urn:microsoft.com/office/officeart/2009/3/layout/HorizontalOrganizationChart"/>
    <dgm:cxn modelId="{B0E2828D-76F0-4B80-BE59-F7930E25C617}" type="presParOf" srcId="{62A2C132-5717-4C07-BA52-7B71D1B242B2}" destId="{D53011E2-AD93-436E-822B-C7A963A02673}" srcOrd="12" destOrd="0" presId="urn:microsoft.com/office/officeart/2009/3/layout/HorizontalOrganizationChart"/>
    <dgm:cxn modelId="{8B7C46D2-F108-42C0-A62E-0C87AE0FE24D}" type="presParOf" srcId="{62A2C132-5717-4C07-BA52-7B71D1B242B2}" destId="{2BD65454-D2F3-46B2-B274-0803A52AB530}" srcOrd="13" destOrd="0" presId="urn:microsoft.com/office/officeart/2009/3/layout/HorizontalOrganizationChart"/>
    <dgm:cxn modelId="{38A13777-CCD3-4063-B564-AC8660C7ECE7}" type="presParOf" srcId="{2BD65454-D2F3-46B2-B274-0803A52AB530}" destId="{39BDB0FC-F014-4A99-A331-6180B196C3EB}" srcOrd="0" destOrd="0" presId="urn:microsoft.com/office/officeart/2009/3/layout/HorizontalOrganizationChart"/>
    <dgm:cxn modelId="{1BD52490-B3AA-4EF3-BA65-68838DA76C81}" type="presParOf" srcId="{39BDB0FC-F014-4A99-A331-6180B196C3EB}" destId="{E7D7CD35-8A80-4F7A-A57B-EC32044F98AE}" srcOrd="0" destOrd="0" presId="urn:microsoft.com/office/officeart/2009/3/layout/HorizontalOrganizationChart"/>
    <dgm:cxn modelId="{8C63EFE3-3730-4B78-8051-5E6867157494}" type="presParOf" srcId="{39BDB0FC-F014-4A99-A331-6180B196C3EB}" destId="{A7E32FBC-E6C9-4D9C-92BF-08EF6C76BD8A}" srcOrd="1" destOrd="0" presId="urn:microsoft.com/office/officeart/2009/3/layout/HorizontalOrganizationChart"/>
    <dgm:cxn modelId="{CE5701C5-AAD4-473A-8604-1E0531B7B489}" type="presParOf" srcId="{2BD65454-D2F3-46B2-B274-0803A52AB530}" destId="{C3674417-0024-4651-8EA8-FC51CBC84D99}" srcOrd="1" destOrd="0" presId="urn:microsoft.com/office/officeart/2009/3/layout/HorizontalOrganizationChart"/>
    <dgm:cxn modelId="{5EC5D205-4466-48B7-81B3-93A8CD8B5F59}" type="presParOf" srcId="{2BD65454-D2F3-46B2-B274-0803A52AB530}" destId="{FC1A7B3E-E44F-4F48-8B0B-69BF746053C8}" srcOrd="2" destOrd="0" presId="urn:microsoft.com/office/officeart/2009/3/layout/HorizontalOrganizationChart"/>
    <dgm:cxn modelId="{D6388560-6116-434F-8E9E-6C3970BD6589}" type="presParOf" srcId="{26B5A6E5-FE22-49D0-834D-556D88D25B1E}" destId="{DCD7B6C4-21C3-44AA-B040-F4FA62B42B6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355FE-6615-42A8-A61B-4ACB6D438FC2}">
      <dsp:nvSpPr>
        <dsp:cNvPr id="0" name=""/>
        <dsp:cNvSpPr/>
      </dsp:nvSpPr>
      <dsp:spPr>
        <a:xfrm>
          <a:off x="5317" y="1345394"/>
          <a:ext cx="1218308" cy="824719"/>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kern="1200" dirty="0" smtClean="0">
              <a:latin typeface="Adobe Arabic" panose="02040503050201020203" pitchFamily="18" charset="-78"/>
              <a:cs typeface="2  Titr" panose="00000700000000000000" pitchFamily="2" charset="-78"/>
            </a:rPr>
            <a:t>بلوغ</a:t>
          </a:r>
          <a:endParaRPr lang="en-US" sz="3600" kern="1200" dirty="0">
            <a:latin typeface="Adobe Arabic" panose="02040503050201020203" pitchFamily="18" charset="-78"/>
            <a:cs typeface="2  Titr" panose="00000700000000000000" pitchFamily="2" charset="-78"/>
          </a:endParaRPr>
        </a:p>
      </dsp:txBody>
      <dsp:txXfrm>
        <a:off x="29472" y="1369549"/>
        <a:ext cx="1169998" cy="776409"/>
      </dsp:txXfrm>
    </dsp:sp>
    <dsp:sp modelId="{990AA358-5428-4D88-A7DB-7D79F530AA6C}">
      <dsp:nvSpPr>
        <dsp:cNvPr id="0" name=""/>
        <dsp:cNvSpPr/>
      </dsp:nvSpPr>
      <dsp:spPr>
        <a:xfrm rot="18343596">
          <a:off x="988558" y="1285361"/>
          <a:ext cx="1129910" cy="27509"/>
        </a:xfrm>
        <a:custGeom>
          <a:avLst/>
          <a:gdLst/>
          <a:ahLst/>
          <a:cxnLst/>
          <a:rect l="0" t="0" r="0" b="0"/>
          <a:pathLst>
            <a:path>
              <a:moveTo>
                <a:pt x="0" y="13754"/>
              </a:moveTo>
              <a:lnTo>
                <a:pt x="1129910" y="13754"/>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Adobe Arabic" panose="02040503050201020203" pitchFamily="18" charset="-78"/>
            <a:cs typeface="2  Mitra" panose="00000400000000000000" pitchFamily="2" charset="-78"/>
          </a:endParaRPr>
        </a:p>
      </dsp:txBody>
      <dsp:txXfrm>
        <a:off x="988558" y="1270868"/>
        <a:ext cx="1129910" cy="56495"/>
      </dsp:txXfrm>
    </dsp:sp>
    <dsp:sp modelId="{85B19CEA-18F7-4B77-ACA4-E57B0D93F2DF}">
      <dsp:nvSpPr>
        <dsp:cNvPr id="0" name=""/>
        <dsp:cNvSpPr/>
      </dsp:nvSpPr>
      <dsp:spPr>
        <a:xfrm>
          <a:off x="1883401" y="428118"/>
          <a:ext cx="1395491" cy="82471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latin typeface="Adobe Arabic" panose="02040503050201020203" pitchFamily="18" charset="-78"/>
              <a:cs typeface="2  Mitra" panose="00000400000000000000" pitchFamily="2" charset="-78"/>
            </a:rPr>
            <a:t>ابتدای دوره سوم</a:t>
          </a:r>
          <a:endParaRPr lang="en-US" sz="2000" kern="1200" dirty="0">
            <a:latin typeface="Adobe Arabic" panose="02040503050201020203" pitchFamily="18" charset="-78"/>
            <a:cs typeface="2  Mitra" panose="00000400000000000000" pitchFamily="2" charset="-78"/>
          </a:endParaRPr>
        </a:p>
      </dsp:txBody>
      <dsp:txXfrm>
        <a:off x="1907556" y="452273"/>
        <a:ext cx="1347181" cy="776409"/>
      </dsp:txXfrm>
    </dsp:sp>
    <dsp:sp modelId="{C91F4C7E-83B5-4B9A-9A3E-08B45A26389F}">
      <dsp:nvSpPr>
        <dsp:cNvPr id="0" name=""/>
        <dsp:cNvSpPr/>
      </dsp:nvSpPr>
      <dsp:spPr>
        <a:xfrm>
          <a:off x="3278893" y="826723"/>
          <a:ext cx="659775" cy="27509"/>
        </a:xfrm>
        <a:custGeom>
          <a:avLst/>
          <a:gdLst/>
          <a:ahLst/>
          <a:cxnLst/>
          <a:rect l="0" t="0" r="0" b="0"/>
          <a:pathLst>
            <a:path>
              <a:moveTo>
                <a:pt x="0" y="13754"/>
              </a:moveTo>
              <a:lnTo>
                <a:pt x="659775" y="1375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Adobe Arabic" panose="02040503050201020203" pitchFamily="18" charset="-78"/>
            <a:cs typeface="2  Mitra" panose="00000400000000000000" pitchFamily="2" charset="-78"/>
          </a:endParaRPr>
        </a:p>
      </dsp:txBody>
      <dsp:txXfrm>
        <a:off x="3278893" y="823983"/>
        <a:ext cx="659775" cy="32988"/>
      </dsp:txXfrm>
    </dsp:sp>
    <dsp:sp modelId="{69266168-03B0-4D6F-B554-554B263ECB7C}">
      <dsp:nvSpPr>
        <dsp:cNvPr id="0" name=""/>
        <dsp:cNvSpPr/>
      </dsp:nvSpPr>
      <dsp:spPr>
        <a:xfrm>
          <a:off x="3938668" y="428118"/>
          <a:ext cx="1218308" cy="824719"/>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latin typeface="Adobe Arabic" panose="02040503050201020203" pitchFamily="18" charset="-78"/>
              <a:cs typeface="2  Mitra" panose="00000400000000000000" pitchFamily="2" charset="-78"/>
            </a:rPr>
            <a:t>بلوغ تکلیفی</a:t>
          </a:r>
          <a:endParaRPr lang="en-US" sz="2000" kern="1200" dirty="0">
            <a:latin typeface="Adobe Arabic" panose="02040503050201020203" pitchFamily="18" charset="-78"/>
            <a:cs typeface="2  Mitra" panose="00000400000000000000" pitchFamily="2" charset="-78"/>
          </a:endParaRPr>
        </a:p>
      </dsp:txBody>
      <dsp:txXfrm>
        <a:off x="3962823" y="452273"/>
        <a:ext cx="1169998" cy="776409"/>
      </dsp:txXfrm>
    </dsp:sp>
    <dsp:sp modelId="{E62263ED-FA49-40E5-8E96-511315CAEA6C}">
      <dsp:nvSpPr>
        <dsp:cNvPr id="0" name=""/>
        <dsp:cNvSpPr/>
      </dsp:nvSpPr>
      <dsp:spPr>
        <a:xfrm rot="3256404">
          <a:off x="988558" y="2202637"/>
          <a:ext cx="1129910" cy="27509"/>
        </a:xfrm>
        <a:custGeom>
          <a:avLst/>
          <a:gdLst/>
          <a:ahLst/>
          <a:cxnLst/>
          <a:rect l="0" t="0" r="0" b="0"/>
          <a:pathLst>
            <a:path>
              <a:moveTo>
                <a:pt x="0" y="13754"/>
              </a:moveTo>
              <a:lnTo>
                <a:pt x="1129910" y="13754"/>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Adobe Arabic" panose="02040503050201020203" pitchFamily="18" charset="-78"/>
            <a:cs typeface="2  Mitra" panose="00000400000000000000" pitchFamily="2" charset="-78"/>
          </a:endParaRPr>
        </a:p>
      </dsp:txBody>
      <dsp:txXfrm>
        <a:off x="988558" y="2188144"/>
        <a:ext cx="1129910" cy="56495"/>
      </dsp:txXfrm>
    </dsp:sp>
    <dsp:sp modelId="{5090AF74-10DF-4EAC-A3DD-612CCB5E9C48}">
      <dsp:nvSpPr>
        <dsp:cNvPr id="0" name=""/>
        <dsp:cNvSpPr/>
      </dsp:nvSpPr>
      <dsp:spPr>
        <a:xfrm>
          <a:off x="1883401" y="2262670"/>
          <a:ext cx="1395491" cy="82471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latin typeface="Adobe Arabic" panose="02040503050201020203" pitchFamily="18" charset="-78"/>
              <a:cs typeface="2  Mitra" panose="00000400000000000000" pitchFamily="2" charset="-78"/>
            </a:rPr>
            <a:t>انتهای دوره سوم</a:t>
          </a:r>
          <a:endParaRPr lang="en-US" sz="2000" kern="1200" dirty="0">
            <a:latin typeface="Adobe Arabic" panose="02040503050201020203" pitchFamily="18" charset="-78"/>
            <a:cs typeface="2  Mitra" panose="00000400000000000000" pitchFamily="2" charset="-78"/>
          </a:endParaRPr>
        </a:p>
      </dsp:txBody>
      <dsp:txXfrm>
        <a:off x="1907556" y="2286825"/>
        <a:ext cx="1347181" cy="776409"/>
      </dsp:txXfrm>
    </dsp:sp>
    <dsp:sp modelId="{F9BF2BE7-AC1C-414D-A601-35D8177DC127}">
      <dsp:nvSpPr>
        <dsp:cNvPr id="0" name=""/>
        <dsp:cNvSpPr/>
      </dsp:nvSpPr>
      <dsp:spPr>
        <a:xfrm rot="18770822">
          <a:off x="3123683" y="2305614"/>
          <a:ext cx="970196" cy="27509"/>
        </a:xfrm>
        <a:custGeom>
          <a:avLst/>
          <a:gdLst/>
          <a:ahLst/>
          <a:cxnLst/>
          <a:rect l="0" t="0" r="0" b="0"/>
          <a:pathLst>
            <a:path>
              <a:moveTo>
                <a:pt x="0" y="13754"/>
              </a:moveTo>
              <a:lnTo>
                <a:pt x="970196" y="1375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2  Mitra" panose="00000400000000000000" pitchFamily="2" charset="-78"/>
          </a:endParaRPr>
        </a:p>
      </dsp:txBody>
      <dsp:txXfrm>
        <a:off x="3584526" y="2295114"/>
        <a:ext cx="48509" cy="48509"/>
      </dsp:txXfrm>
    </dsp:sp>
    <dsp:sp modelId="{1BE40650-7997-4A1D-ACE3-E4D92C34D92D}">
      <dsp:nvSpPr>
        <dsp:cNvPr id="0" name=""/>
        <dsp:cNvSpPr/>
      </dsp:nvSpPr>
      <dsp:spPr>
        <a:xfrm>
          <a:off x="3938668" y="1551349"/>
          <a:ext cx="1571371" cy="824719"/>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latin typeface="Adobe Arabic" panose="02040503050201020203" pitchFamily="18" charset="-78"/>
              <a:cs typeface="2  Mitra" panose="00000400000000000000" pitchFamily="2" charset="-78"/>
            </a:rPr>
            <a:t>بلوغ فکری</a:t>
          </a:r>
          <a:endParaRPr lang="en-US" sz="2400" kern="1200" dirty="0">
            <a:latin typeface="Adobe Arabic" panose="02040503050201020203" pitchFamily="18" charset="-78"/>
            <a:cs typeface="2  Mitra" panose="00000400000000000000" pitchFamily="2" charset="-78"/>
          </a:endParaRPr>
        </a:p>
      </dsp:txBody>
      <dsp:txXfrm>
        <a:off x="3962823" y="1575504"/>
        <a:ext cx="1523061" cy="776409"/>
      </dsp:txXfrm>
    </dsp:sp>
    <dsp:sp modelId="{8D9C030F-9D5E-4A22-85AA-FEA4E85271CB}">
      <dsp:nvSpPr>
        <dsp:cNvPr id="0" name=""/>
        <dsp:cNvSpPr/>
      </dsp:nvSpPr>
      <dsp:spPr>
        <a:xfrm>
          <a:off x="5510040" y="1949954"/>
          <a:ext cx="659775" cy="27509"/>
        </a:xfrm>
        <a:custGeom>
          <a:avLst/>
          <a:gdLst/>
          <a:ahLst/>
          <a:cxnLst/>
          <a:rect l="0" t="0" r="0" b="0"/>
          <a:pathLst>
            <a:path>
              <a:moveTo>
                <a:pt x="0" y="13754"/>
              </a:moveTo>
              <a:lnTo>
                <a:pt x="659775" y="13754"/>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Adobe Arabic" panose="02040503050201020203" pitchFamily="18" charset="-78"/>
            <a:cs typeface="2  Mitra" panose="00000400000000000000" pitchFamily="2" charset="-78"/>
          </a:endParaRPr>
        </a:p>
      </dsp:txBody>
      <dsp:txXfrm>
        <a:off x="5510040" y="1947214"/>
        <a:ext cx="659775" cy="32988"/>
      </dsp:txXfrm>
    </dsp:sp>
    <dsp:sp modelId="{36DB0CCE-F888-4476-A24B-5F50504E8393}">
      <dsp:nvSpPr>
        <dsp:cNvPr id="0" name=""/>
        <dsp:cNvSpPr/>
      </dsp:nvSpPr>
      <dsp:spPr>
        <a:xfrm>
          <a:off x="6169815" y="1551349"/>
          <a:ext cx="1218308" cy="82471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latin typeface="Adobe Arabic" panose="02040503050201020203" pitchFamily="18" charset="-78"/>
              <a:cs typeface="2  Mitra" panose="00000400000000000000" pitchFamily="2" charset="-78"/>
            </a:rPr>
            <a:t>توان فهم مفهوم نفع و ضرر</a:t>
          </a:r>
          <a:endParaRPr lang="en-US" sz="2000" kern="1200" dirty="0">
            <a:latin typeface="Adobe Arabic" panose="02040503050201020203" pitchFamily="18" charset="-78"/>
            <a:cs typeface="2  Mitra" panose="00000400000000000000" pitchFamily="2" charset="-78"/>
          </a:endParaRPr>
        </a:p>
      </dsp:txBody>
      <dsp:txXfrm>
        <a:off x="6193970" y="1575504"/>
        <a:ext cx="1169998" cy="776409"/>
      </dsp:txXfrm>
    </dsp:sp>
    <dsp:sp modelId="{4C35F669-A219-46F5-969E-FF0814073AB2}">
      <dsp:nvSpPr>
        <dsp:cNvPr id="0" name=""/>
        <dsp:cNvSpPr/>
      </dsp:nvSpPr>
      <dsp:spPr>
        <a:xfrm>
          <a:off x="7388124" y="1949954"/>
          <a:ext cx="659775" cy="27509"/>
        </a:xfrm>
        <a:custGeom>
          <a:avLst/>
          <a:gdLst/>
          <a:ahLst/>
          <a:cxnLst/>
          <a:rect l="0" t="0" r="0" b="0"/>
          <a:pathLst>
            <a:path>
              <a:moveTo>
                <a:pt x="0" y="13754"/>
              </a:moveTo>
              <a:lnTo>
                <a:pt x="659775" y="13754"/>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701517" y="1947214"/>
        <a:ext cx="32988" cy="32988"/>
      </dsp:txXfrm>
    </dsp:sp>
    <dsp:sp modelId="{EE8DF631-219D-48CF-B151-C60414D46926}">
      <dsp:nvSpPr>
        <dsp:cNvPr id="0" name=""/>
        <dsp:cNvSpPr/>
      </dsp:nvSpPr>
      <dsp:spPr>
        <a:xfrm>
          <a:off x="8047900" y="1551349"/>
          <a:ext cx="1649439" cy="82471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cs typeface="2  Mitra" panose="00000400000000000000" pitchFamily="2" charset="-78"/>
            </a:rPr>
            <a:t>با توان درک حجت</a:t>
          </a:r>
          <a:endParaRPr lang="en-US" sz="2000" kern="1200" dirty="0">
            <a:cs typeface="2  Mitra" panose="00000400000000000000" pitchFamily="2" charset="-78"/>
          </a:endParaRPr>
        </a:p>
      </dsp:txBody>
      <dsp:txXfrm>
        <a:off x="8072055" y="1575504"/>
        <a:ext cx="1601129" cy="776409"/>
      </dsp:txXfrm>
    </dsp:sp>
    <dsp:sp modelId="{87858199-4B81-496B-A43D-03A2D31C35CB}">
      <dsp:nvSpPr>
        <dsp:cNvPr id="0" name=""/>
        <dsp:cNvSpPr/>
      </dsp:nvSpPr>
      <dsp:spPr>
        <a:xfrm>
          <a:off x="9697339" y="1949954"/>
          <a:ext cx="659775" cy="27509"/>
        </a:xfrm>
        <a:custGeom>
          <a:avLst/>
          <a:gdLst/>
          <a:ahLst/>
          <a:cxnLst/>
          <a:rect l="0" t="0" r="0" b="0"/>
          <a:pathLst>
            <a:path>
              <a:moveTo>
                <a:pt x="0" y="13754"/>
              </a:moveTo>
              <a:lnTo>
                <a:pt x="659775" y="13754"/>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010732" y="1947214"/>
        <a:ext cx="32988" cy="32988"/>
      </dsp:txXfrm>
    </dsp:sp>
    <dsp:sp modelId="{02E54FF9-7C8B-437A-8829-01812DF1623B}">
      <dsp:nvSpPr>
        <dsp:cNvPr id="0" name=""/>
        <dsp:cNvSpPr/>
      </dsp:nvSpPr>
      <dsp:spPr>
        <a:xfrm>
          <a:off x="10357114" y="1376545"/>
          <a:ext cx="1164157" cy="117432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cs typeface="2  Mitra" panose="00000400000000000000" pitchFamily="2" charset="-78"/>
            </a:rPr>
            <a:t>با توان رجوع به عقل</a:t>
          </a:r>
          <a:endParaRPr lang="en-US" sz="2000" kern="1200" dirty="0">
            <a:cs typeface="2  Mitra" panose="00000400000000000000" pitchFamily="2" charset="-78"/>
          </a:endParaRPr>
        </a:p>
      </dsp:txBody>
      <dsp:txXfrm>
        <a:off x="10391211" y="1410642"/>
        <a:ext cx="1095963" cy="1106132"/>
      </dsp:txXfrm>
    </dsp:sp>
    <dsp:sp modelId="{C16481AF-0846-4B92-A26C-3C0411A7A322}">
      <dsp:nvSpPr>
        <dsp:cNvPr id="0" name=""/>
        <dsp:cNvSpPr/>
      </dsp:nvSpPr>
      <dsp:spPr>
        <a:xfrm rot="2829178">
          <a:off x="3123683" y="3016935"/>
          <a:ext cx="970196" cy="27509"/>
        </a:xfrm>
        <a:custGeom>
          <a:avLst/>
          <a:gdLst/>
          <a:ahLst/>
          <a:cxnLst/>
          <a:rect l="0" t="0" r="0" b="0"/>
          <a:pathLst>
            <a:path>
              <a:moveTo>
                <a:pt x="0" y="13754"/>
              </a:moveTo>
              <a:lnTo>
                <a:pt x="970196" y="1375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4526" y="3006435"/>
        <a:ext cx="48509" cy="48509"/>
      </dsp:txXfrm>
    </dsp:sp>
    <dsp:sp modelId="{D1E8318D-87F8-40A5-AABA-D4CAF6BAA4DF}">
      <dsp:nvSpPr>
        <dsp:cNvPr id="0" name=""/>
        <dsp:cNvSpPr/>
      </dsp:nvSpPr>
      <dsp:spPr>
        <a:xfrm>
          <a:off x="3938668" y="2973990"/>
          <a:ext cx="1519842" cy="824719"/>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2  Mitra" panose="00000400000000000000" pitchFamily="2" charset="-78"/>
            </a:rPr>
            <a:t>بلوغ جسمی</a:t>
          </a:r>
          <a:endParaRPr lang="en-US" sz="2400" kern="1200" dirty="0">
            <a:cs typeface="2  Mitra" panose="00000400000000000000" pitchFamily="2" charset="-78"/>
          </a:endParaRPr>
        </a:p>
      </dsp:txBody>
      <dsp:txXfrm>
        <a:off x="3962823" y="2998145"/>
        <a:ext cx="1471532" cy="776409"/>
      </dsp:txXfrm>
    </dsp:sp>
    <dsp:sp modelId="{44B51772-1861-4BD4-B302-F522C15E5768}">
      <dsp:nvSpPr>
        <dsp:cNvPr id="0" name=""/>
        <dsp:cNvSpPr/>
      </dsp:nvSpPr>
      <dsp:spPr>
        <a:xfrm rot="19457599">
          <a:off x="5382141" y="3135488"/>
          <a:ext cx="812516" cy="27509"/>
        </a:xfrm>
        <a:custGeom>
          <a:avLst/>
          <a:gdLst/>
          <a:ahLst/>
          <a:cxnLst/>
          <a:rect l="0" t="0" r="0" b="0"/>
          <a:pathLst>
            <a:path>
              <a:moveTo>
                <a:pt x="0" y="13754"/>
              </a:moveTo>
              <a:lnTo>
                <a:pt x="812516" y="13754"/>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2  Mitra" panose="00000400000000000000" pitchFamily="2" charset="-78"/>
          </a:endParaRPr>
        </a:p>
      </dsp:txBody>
      <dsp:txXfrm>
        <a:off x="5382141" y="3128930"/>
        <a:ext cx="812516" cy="40625"/>
      </dsp:txXfrm>
    </dsp:sp>
    <dsp:sp modelId="{C54315E3-0CCF-4CD7-999E-7FB3630623C0}">
      <dsp:nvSpPr>
        <dsp:cNvPr id="0" name=""/>
        <dsp:cNvSpPr/>
      </dsp:nvSpPr>
      <dsp:spPr>
        <a:xfrm>
          <a:off x="6118287" y="2499776"/>
          <a:ext cx="1654964" cy="82471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latin typeface="Adobe Arabic" panose="02040503050201020203" pitchFamily="18" charset="-78"/>
              <a:cs typeface="2  Mitra" panose="00000400000000000000" pitchFamily="2" charset="-78"/>
            </a:rPr>
            <a:t>شدت قوای بدنی</a:t>
          </a:r>
          <a:endParaRPr lang="en-US" sz="2400" kern="1200" dirty="0">
            <a:latin typeface="Adobe Arabic" panose="02040503050201020203" pitchFamily="18" charset="-78"/>
            <a:cs typeface="2  Mitra" panose="00000400000000000000" pitchFamily="2" charset="-78"/>
          </a:endParaRPr>
        </a:p>
      </dsp:txBody>
      <dsp:txXfrm>
        <a:off x="6142442" y="2523931"/>
        <a:ext cx="1606654" cy="776409"/>
      </dsp:txXfrm>
    </dsp:sp>
    <dsp:sp modelId="{13E0E58D-E788-4312-9918-4723530C61CB}">
      <dsp:nvSpPr>
        <dsp:cNvPr id="0" name=""/>
        <dsp:cNvSpPr/>
      </dsp:nvSpPr>
      <dsp:spPr>
        <a:xfrm rot="2142401">
          <a:off x="5382141" y="3609702"/>
          <a:ext cx="812516" cy="27509"/>
        </a:xfrm>
        <a:custGeom>
          <a:avLst/>
          <a:gdLst/>
          <a:ahLst/>
          <a:cxnLst/>
          <a:rect l="0" t="0" r="0" b="0"/>
          <a:pathLst>
            <a:path>
              <a:moveTo>
                <a:pt x="0" y="13754"/>
              </a:moveTo>
              <a:lnTo>
                <a:pt x="812516" y="13754"/>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8086" y="3603144"/>
        <a:ext cx="40625" cy="40625"/>
      </dsp:txXfrm>
    </dsp:sp>
    <dsp:sp modelId="{9F8432F5-E255-42D4-9488-3305AB0ED00F}">
      <dsp:nvSpPr>
        <dsp:cNvPr id="0" name=""/>
        <dsp:cNvSpPr/>
      </dsp:nvSpPr>
      <dsp:spPr>
        <a:xfrm>
          <a:off x="6118287" y="3448204"/>
          <a:ext cx="1649439" cy="82471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2  Mitra" panose="00000400000000000000" pitchFamily="2" charset="-78"/>
            </a:rPr>
            <a:t>بلوغ جنسیتی</a:t>
          </a:r>
          <a:endParaRPr lang="en-US" sz="2400" kern="1200" dirty="0">
            <a:cs typeface="2  Mitra" panose="00000400000000000000" pitchFamily="2" charset="-78"/>
          </a:endParaRPr>
        </a:p>
      </dsp:txBody>
      <dsp:txXfrm>
        <a:off x="6142442" y="3472359"/>
        <a:ext cx="1601129" cy="776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4AE8-76BB-4D0F-8F48-7F9185B87BFD}">
      <dsp:nvSpPr>
        <dsp:cNvPr id="0" name=""/>
        <dsp:cNvSpPr/>
      </dsp:nvSpPr>
      <dsp:spPr>
        <a:xfrm>
          <a:off x="2833625" y="2384719"/>
          <a:ext cx="244364" cy="3216201"/>
        </a:xfrm>
        <a:custGeom>
          <a:avLst/>
          <a:gdLst/>
          <a:ahLst/>
          <a:cxnLst/>
          <a:rect l="0" t="0" r="0" b="0"/>
          <a:pathLst>
            <a:path>
              <a:moveTo>
                <a:pt x="0" y="0"/>
              </a:moveTo>
              <a:lnTo>
                <a:pt x="0" y="3216201"/>
              </a:lnTo>
              <a:lnTo>
                <a:pt x="244364" y="3216201"/>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67B315B-7513-483F-9157-F2F49448BA1C}">
      <dsp:nvSpPr>
        <dsp:cNvPr id="0" name=""/>
        <dsp:cNvSpPr/>
      </dsp:nvSpPr>
      <dsp:spPr>
        <a:xfrm>
          <a:off x="2833625" y="2384719"/>
          <a:ext cx="244364" cy="2334540"/>
        </a:xfrm>
        <a:custGeom>
          <a:avLst/>
          <a:gdLst/>
          <a:ahLst/>
          <a:cxnLst/>
          <a:rect l="0" t="0" r="0" b="0"/>
          <a:pathLst>
            <a:path>
              <a:moveTo>
                <a:pt x="0" y="0"/>
              </a:moveTo>
              <a:lnTo>
                <a:pt x="0" y="2334540"/>
              </a:lnTo>
              <a:lnTo>
                <a:pt x="244364" y="2334540"/>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08535C-5625-4E0C-9095-5C2023451E40}">
      <dsp:nvSpPr>
        <dsp:cNvPr id="0" name=""/>
        <dsp:cNvSpPr/>
      </dsp:nvSpPr>
      <dsp:spPr>
        <a:xfrm>
          <a:off x="2833625" y="2384719"/>
          <a:ext cx="244364" cy="1452878"/>
        </a:xfrm>
        <a:custGeom>
          <a:avLst/>
          <a:gdLst/>
          <a:ahLst/>
          <a:cxnLst/>
          <a:rect l="0" t="0" r="0" b="0"/>
          <a:pathLst>
            <a:path>
              <a:moveTo>
                <a:pt x="0" y="0"/>
              </a:moveTo>
              <a:lnTo>
                <a:pt x="0" y="1452878"/>
              </a:lnTo>
              <a:lnTo>
                <a:pt x="244364" y="1452878"/>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A3BF1F-D4FA-4678-AFFF-7AD4FF890876}">
      <dsp:nvSpPr>
        <dsp:cNvPr id="0" name=""/>
        <dsp:cNvSpPr/>
      </dsp:nvSpPr>
      <dsp:spPr>
        <a:xfrm>
          <a:off x="2833625" y="2384719"/>
          <a:ext cx="244364" cy="571217"/>
        </a:xfrm>
        <a:custGeom>
          <a:avLst/>
          <a:gdLst/>
          <a:ahLst/>
          <a:cxnLst/>
          <a:rect l="0" t="0" r="0" b="0"/>
          <a:pathLst>
            <a:path>
              <a:moveTo>
                <a:pt x="0" y="0"/>
              </a:moveTo>
              <a:lnTo>
                <a:pt x="0" y="571217"/>
              </a:lnTo>
              <a:lnTo>
                <a:pt x="244364" y="571217"/>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C7AF4E-007F-4742-8E30-6A405D7D6940}">
      <dsp:nvSpPr>
        <dsp:cNvPr id="0" name=""/>
        <dsp:cNvSpPr/>
      </dsp:nvSpPr>
      <dsp:spPr>
        <a:xfrm>
          <a:off x="3439544" y="1503057"/>
          <a:ext cx="91440" cy="260773"/>
        </a:xfrm>
        <a:custGeom>
          <a:avLst/>
          <a:gdLst/>
          <a:ahLst/>
          <a:cxnLst/>
          <a:rect l="0" t="0" r="0" b="0"/>
          <a:pathLst>
            <a:path>
              <a:moveTo>
                <a:pt x="45720" y="0"/>
              </a:moveTo>
              <a:lnTo>
                <a:pt x="45720" y="260773"/>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40105A-922D-424E-8E28-E895705CA059}">
      <dsp:nvSpPr>
        <dsp:cNvPr id="0" name=""/>
        <dsp:cNvSpPr/>
      </dsp:nvSpPr>
      <dsp:spPr>
        <a:xfrm>
          <a:off x="2481937" y="621396"/>
          <a:ext cx="1003327" cy="260773"/>
        </a:xfrm>
        <a:custGeom>
          <a:avLst/>
          <a:gdLst/>
          <a:ahLst/>
          <a:cxnLst/>
          <a:rect l="0" t="0" r="0" b="0"/>
          <a:pathLst>
            <a:path>
              <a:moveTo>
                <a:pt x="0" y="0"/>
              </a:moveTo>
              <a:lnTo>
                <a:pt x="0" y="130386"/>
              </a:lnTo>
              <a:lnTo>
                <a:pt x="1003327" y="130386"/>
              </a:lnTo>
              <a:lnTo>
                <a:pt x="1003327" y="26077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601B77-7618-488A-A8B3-D51BE5453C03}">
      <dsp:nvSpPr>
        <dsp:cNvPr id="0" name=""/>
        <dsp:cNvSpPr/>
      </dsp:nvSpPr>
      <dsp:spPr>
        <a:xfrm>
          <a:off x="981899" y="1503057"/>
          <a:ext cx="186266" cy="1452878"/>
        </a:xfrm>
        <a:custGeom>
          <a:avLst/>
          <a:gdLst/>
          <a:ahLst/>
          <a:cxnLst/>
          <a:rect l="0" t="0" r="0" b="0"/>
          <a:pathLst>
            <a:path>
              <a:moveTo>
                <a:pt x="0" y="0"/>
              </a:moveTo>
              <a:lnTo>
                <a:pt x="0" y="1452878"/>
              </a:lnTo>
              <a:lnTo>
                <a:pt x="186266" y="1452878"/>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6B9D75-18A4-46C2-944B-73D1D83AECB0}">
      <dsp:nvSpPr>
        <dsp:cNvPr id="0" name=""/>
        <dsp:cNvSpPr/>
      </dsp:nvSpPr>
      <dsp:spPr>
        <a:xfrm>
          <a:off x="981899" y="1503057"/>
          <a:ext cx="186266" cy="571217"/>
        </a:xfrm>
        <a:custGeom>
          <a:avLst/>
          <a:gdLst/>
          <a:ahLst/>
          <a:cxnLst/>
          <a:rect l="0" t="0" r="0" b="0"/>
          <a:pathLst>
            <a:path>
              <a:moveTo>
                <a:pt x="0" y="0"/>
              </a:moveTo>
              <a:lnTo>
                <a:pt x="0" y="571217"/>
              </a:lnTo>
              <a:lnTo>
                <a:pt x="186266" y="571217"/>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1984D50-42CD-42AD-BF07-2BF007AB4A48}">
      <dsp:nvSpPr>
        <dsp:cNvPr id="0" name=""/>
        <dsp:cNvSpPr/>
      </dsp:nvSpPr>
      <dsp:spPr>
        <a:xfrm>
          <a:off x="1478609" y="621396"/>
          <a:ext cx="1003327" cy="260773"/>
        </a:xfrm>
        <a:custGeom>
          <a:avLst/>
          <a:gdLst/>
          <a:ahLst/>
          <a:cxnLst/>
          <a:rect l="0" t="0" r="0" b="0"/>
          <a:pathLst>
            <a:path>
              <a:moveTo>
                <a:pt x="1003327" y="0"/>
              </a:moveTo>
              <a:lnTo>
                <a:pt x="1003327" y="130386"/>
              </a:lnTo>
              <a:lnTo>
                <a:pt x="0" y="130386"/>
              </a:lnTo>
              <a:lnTo>
                <a:pt x="0" y="26077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C54BBD-D61C-4511-9EC8-37ACA8796AA2}">
      <dsp:nvSpPr>
        <dsp:cNvPr id="0" name=""/>
        <dsp:cNvSpPr/>
      </dsp:nvSpPr>
      <dsp:spPr>
        <a:xfrm>
          <a:off x="1544073" y="508"/>
          <a:ext cx="1875728" cy="620888"/>
        </a:xfrm>
        <a:prstGeom prst="rect">
          <a:avLst/>
        </a:prstGeom>
        <a:gradFill rotWithShape="1">
          <a:gsLst>
            <a:gs pos="0">
              <a:schemeClr val="accent2">
                <a:tint val="54000"/>
                <a:alpha val="100000"/>
                <a:satMod val="105000"/>
                <a:lumMod val="110000"/>
              </a:schemeClr>
            </a:gs>
            <a:gs pos="100000">
              <a:schemeClr val="accent2">
                <a:tint val="78000"/>
                <a:alpha val="92000"/>
                <a:satMod val="109000"/>
                <a:lumMod val="100000"/>
              </a:schemeClr>
            </a:gs>
          </a:gsLst>
          <a:lin ang="5400000" scaled="0"/>
        </a:gradFill>
        <a:ln w="9525" cap="flat" cmpd="sng" algn="ctr">
          <a:solidFill>
            <a:schemeClr val="accent2"/>
          </a:solidFill>
          <a:prstDash val="solid"/>
        </a:ln>
        <a:effectLst/>
        <a:scene3d>
          <a:camera prst="orthographicFront"/>
          <a:lightRig rig="threePt" dir="t">
            <a:rot lat="0" lon="0" rev="7500000"/>
          </a:lightRig>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0" kern="120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انواع حجت</a:t>
          </a:r>
          <a:endParaRPr lang="fa-IR" sz="32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1544073" y="508"/>
        <a:ext cx="1875728" cy="620888"/>
      </dsp:txXfrm>
    </dsp:sp>
    <dsp:sp modelId="{82F38E8D-002D-47CA-B186-3D14E79A676A}">
      <dsp:nvSpPr>
        <dsp:cNvPr id="0" name=""/>
        <dsp:cNvSpPr/>
      </dsp:nvSpPr>
      <dsp:spPr>
        <a:xfrm>
          <a:off x="857721" y="882169"/>
          <a:ext cx="1241776" cy="620888"/>
        </a:xfrm>
        <a:prstGeom prst="rect">
          <a:avLst/>
        </a:prstGeom>
        <a:gradFill rotWithShape="1">
          <a:gsLst>
            <a:gs pos="0">
              <a:schemeClr val="accent3">
                <a:tint val="54000"/>
                <a:alpha val="100000"/>
                <a:satMod val="105000"/>
                <a:lumMod val="110000"/>
              </a:schemeClr>
            </a:gs>
            <a:gs pos="100000">
              <a:schemeClr val="accent3">
                <a:tint val="78000"/>
                <a:alpha val="92000"/>
                <a:satMod val="109000"/>
                <a:lumMod val="100000"/>
              </a:schemeClr>
            </a:gs>
          </a:gsLst>
          <a:lin ang="5400000" scaled="0"/>
        </a:gradFill>
        <a:ln w="9525" cap="flat" cmpd="sng" algn="ctr">
          <a:solidFill>
            <a:schemeClr val="accent3"/>
          </a:solidFill>
          <a:prstDash val="solid"/>
        </a:ln>
        <a:effectLst/>
        <a:scene3d>
          <a:camera prst="orthographicFront"/>
          <a:lightRig rig="threePt" dir="t">
            <a:rot lat="0" lon="0" rev="7500000"/>
          </a:lightRig>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0" kern="120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باطنی</a:t>
          </a:r>
          <a:endParaRPr lang="fa-IR" sz="32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857721" y="882169"/>
        <a:ext cx="1241776" cy="620888"/>
      </dsp:txXfrm>
    </dsp:sp>
    <dsp:sp modelId="{74BF198D-527E-4F3E-98D0-16C88943D733}">
      <dsp:nvSpPr>
        <dsp:cNvPr id="0" name=""/>
        <dsp:cNvSpPr/>
      </dsp:nvSpPr>
      <dsp:spPr>
        <a:xfrm>
          <a:off x="1168165" y="1763830"/>
          <a:ext cx="1241776" cy="620888"/>
        </a:xfrm>
        <a:prstGeom prst="rect">
          <a:avLst/>
        </a:prstGeom>
        <a:gradFill rotWithShape="1">
          <a:gsLst>
            <a:gs pos="0">
              <a:schemeClr val="accent5">
                <a:tint val="54000"/>
                <a:alpha val="100000"/>
                <a:satMod val="105000"/>
                <a:lumMod val="110000"/>
              </a:schemeClr>
            </a:gs>
            <a:gs pos="100000">
              <a:schemeClr val="accent5">
                <a:tint val="78000"/>
                <a:alpha val="92000"/>
                <a:satMod val="109000"/>
                <a:lumMod val="100000"/>
              </a:schemeClr>
            </a:gs>
          </a:gsLst>
          <a:lin ang="5400000" scaled="0"/>
        </a:gradFill>
        <a:ln w="9525" cap="flat" cmpd="sng" algn="ctr">
          <a:solidFill>
            <a:schemeClr val="accent5"/>
          </a:solidFill>
          <a:prstDash val="solid"/>
        </a:ln>
        <a:effectLst/>
        <a:scene3d>
          <a:camera prst="orthographicFront"/>
          <a:lightRig rig="threePt" dir="t">
            <a:rot lat="0" lon="0" rev="7500000"/>
          </a:lightRig>
        </a:scene3d>
        <a:sp3d>
          <a:bevelT/>
        </a:sp3d>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0" kern="120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فطرت</a:t>
          </a:r>
          <a:endParaRPr lang="fa-IR" sz="32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1168165" y="1763830"/>
        <a:ext cx="1241776" cy="620888"/>
      </dsp:txXfrm>
    </dsp:sp>
    <dsp:sp modelId="{E8A02544-2E49-4F76-A100-72D84B0C5B22}">
      <dsp:nvSpPr>
        <dsp:cNvPr id="0" name=""/>
        <dsp:cNvSpPr/>
      </dsp:nvSpPr>
      <dsp:spPr>
        <a:xfrm>
          <a:off x="1168165" y="2645492"/>
          <a:ext cx="1241776" cy="620888"/>
        </a:xfrm>
        <a:prstGeom prst="rect">
          <a:avLst/>
        </a:prstGeom>
        <a:gradFill rotWithShape="1">
          <a:gsLst>
            <a:gs pos="0">
              <a:schemeClr val="accent5">
                <a:tint val="54000"/>
                <a:alpha val="100000"/>
                <a:satMod val="105000"/>
                <a:lumMod val="110000"/>
              </a:schemeClr>
            </a:gs>
            <a:gs pos="100000">
              <a:schemeClr val="accent5">
                <a:tint val="78000"/>
                <a:alpha val="92000"/>
                <a:satMod val="109000"/>
                <a:lumMod val="100000"/>
              </a:schemeClr>
            </a:gs>
          </a:gsLst>
          <a:lin ang="5400000" scaled="0"/>
        </a:gradFill>
        <a:ln w="9525" cap="flat" cmpd="sng" algn="ctr">
          <a:solidFill>
            <a:schemeClr val="accent5"/>
          </a:solidFill>
          <a:prstDash val="solid"/>
        </a:ln>
        <a:effectLst/>
        <a:scene3d>
          <a:camera prst="orthographicFront"/>
          <a:lightRig rig="threePt" dir="t">
            <a:rot lat="0" lon="0" rev="7500000"/>
          </a:lightRig>
        </a:scene3d>
        <a:sp3d>
          <a:bevelT/>
        </a:sp3d>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0" kern="120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عقل</a:t>
          </a:r>
          <a:endParaRPr lang="fa-IR" sz="36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1168165" y="2645492"/>
        <a:ext cx="1241776" cy="620888"/>
      </dsp:txXfrm>
    </dsp:sp>
    <dsp:sp modelId="{EAD5FB1B-0D28-43D9-9640-CB258E6292C2}">
      <dsp:nvSpPr>
        <dsp:cNvPr id="0" name=""/>
        <dsp:cNvSpPr/>
      </dsp:nvSpPr>
      <dsp:spPr>
        <a:xfrm>
          <a:off x="2864376" y="882169"/>
          <a:ext cx="1241776" cy="620888"/>
        </a:xfrm>
        <a:prstGeom prst="rect">
          <a:avLst/>
        </a:prstGeom>
        <a:gradFill rotWithShape="1">
          <a:gsLst>
            <a:gs pos="0">
              <a:schemeClr val="accent3">
                <a:tint val="54000"/>
                <a:alpha val="100000"/>
                <a:satMod val="105000"/>
                <a:lumMod val="110000"/>
              </a:schemeClr>
            </a:gs>
            <a:gs pos="100000">
              <a:schemeClr val="accent3">
                <a:tint val="78000"/>
                <a:alpha val="92000"/>
                <a:satMod val="109000"/>
                <a:lumMod val="100000"/>
              </a:schemeClr>
            </a:gs>
          </a:gsLst>
          <a:lin ang="5400000" scaled="0"/>
        </a:gradFill>
        <a:ln w="9525" cap="flat" cmpd="sng" algn="ctr">
          <a:solidFill>
            <a:schemeClr val="accent3"/>
          </a:solidFill>
          <a:prstDash val="solid"/>
        </a:ln>
        <a:effectLst/>
        <a:scene3d>
          <a:camera prst="orthographicFront"/>
          <a:lightRig rig="threePt" dir="t">
            <a:rot lat="0" lon="0" rev="7500000"/>
          </a:lightRig>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0" kern="1200" cap="none" spc="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ظاهری</a:t>
          </a:r>
          <a:endParaRPr lang="fa-IR" sz="32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2864376" y="882169"/>
        <a:ext cx="1241776" cy="620888"/>
      </dsp:txXfrm>
    </dsp:sp>
    <dsp:sp modelId="{26E38138-C0EE-42A6-9AAC-D5617E6C4E3C}">
      <dsp:nvSpPr>
        <dsp:cNvPr id="0" name=""/>
        <dsp:cNvSpPr/>
      </dsp:nvSpPr>
      <dsp:spPr>
        <a:xfrm>
          <a:off x="2670715" y="1763830"/>
          <a:ext cx="1629099" cy="620888"/>
        </a:xfrm>
        <a:prstGeom prst="rect">
          <a:avLst/>
        </a:prstGeom>
        <a:gradFill rotWithShape="1">
          <a:gsLst>
            <a:gs pos="0">
              <a:schemeClr val="accent5">
                <a:tint val="54000"/>
                <a:alpha val="100000"/>
                <a:satMod val="105000"/>
                <a:lumMod val="110000"/>
              </a:schemeClr>
            </a:gs>
            <a:gs pos="100000">
              <a:schemeClr val="accent5">
                <a:tint val="78000"/>
                <a:alpha val="92000"/>
                <a:satMod val="109000"/>
                <a:lumMod val="100000"/>
              </a:schemeClr>
            </a:gs>
          </a:gsLst>
          <a:lin ang="5400000" scaled="0"/>
        </a:gradFill>
        <a:ln w="9525" cap="flat" cmpd="sng" algn="ctr">
          <a:solidFill>
            <a:schemeClr val="accent5"/>
          </a:solidFill>
          <a:prstDash val="solid"/>
        </a:ln>
        <a:effectLst/>
        <a:scene3d>
          <a:camera prst="orthographicFront"/>
          <a:lightRig rig="threePt" dir="t">
            <a:rot lat="0" lon="0" rev="7500000"/>
          </a:lightRig>
        </a:scene3d>
        <a:sp3d>
          <a:bevelT/>
        </a:sp3d>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0" kern="1200" cap="none" spc="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حجت الهی</a:t>
          </a:r>
          <a:endParaRPr lang="fa-IR" sz="2400" b="0" kern="1200" cap="none" spc="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dsp:txBody>
      <dsp:txXfrm>
        <a:off x="2670715" y="1763830"/>
        <a:ext cx="1629099" cy="620888"/>
      </dsp:txXfrm>
    </dsp:sp>
    <dsp:sp modelId="{71150006-1B7D-4EEA-92D6-54438C6ED5C3}">
      <dsp:nvSpPr>
        <dsp:cNvPr id="0" name=""/>
        <dsp:cNvSpPr/>
      </dsp:nvSpPr>
      <dsp:spPr>
        <a:xfrm>
          <a:off x="3077990" y="2645492"/>
          <a:ext cx="1885538" cy="620888"/>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2  Mitra" panose="00000400000000000000" pitchFamily="2" charset="-78"/>
            </a:rPr>
            <a:t>کتابت </a:t>
          </a:r>
          <a:r>
            <a:rPr lang="fa-IR" sz="2000" b="1" kern="1200" dirty="0" smtClean="0">
              <a:solidFill>
                <a:schemeClr val="tx1"/>
              </a:solidFill>
              <a:cs typeface="2  Mitra" panose="00000400000000000000" pitchFamily="2" charset="-78"/>
            </a:rPr>
            <a:t>(ثبت شده)</a:t>
          </a:r>
          <a:endParaRPr lang="en-US" sz="2000" b="1" kern="1200" dirty="0">
            <a:solidFill>
              <a:schemeClr val="tx1"/>
            </a:solidFill>
            <a:cs typeface="2  Mitra" panose="00000400000000000000" pitchFamily="2" charset="-78"/>
          </a:endParaRPr>
        </a:p>
      </dsp:txBody>
      <dsp:txXfrm>
        <a:off x="3077990" y="2645492"/>
        <a:ext cx="1885538" cy="620888"/>
      </dsp:txXfrm>
    </dsp:sp>
    <dsp:sp modelId="{394AE7B8-8DBF-4D2B-9AA3-64FF6F0BBD39}">
      <dsp:nvSpPr>
        <dsp:cNvPr id="0" name=""/>
        <dsp:cNvSpPr/>
      </dsp:nvSpPr>
      <dsp:spPr>
        <a:xfrm>
          <a:off x="3077990" y="3527153"/>
          <a:ext cx="1885538" cy="620888"/>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tx1"/>
              </a:solidFill>
              <a:cs typeface="2  Mitra" panose="00000400000000000000" pitchFamily="2" charset="-78"/>
            </a:rPr>
            <a:t>رسول</a:t>
          </a:r>
          <a:r>
            <a:rPr lang="fa-IR" sz="1800" b="1" kern="1200" dirty="0" smtClean="0">
              <a:solidFill>
                <a:schemeClr val="tx1"/>
              </a:solidFill>
              <a:cs typeface="2  Mitra" panose="00000400000000000000" pitchFamily="2" charset="-78"/>
            </a:rPr>
            <a:t>(ناطق و عمل کننده)</a:t>
          </a:r>
          <a:endParaRPr lang="en-US" sz="1800" b="1" kern="1200" dirty="0">
            <a:solidFill>
              <a:schemeClr val="tx1"/>
            </a:solidFill>
            <a:cs typeface="2  Mitra" panose="00000400000000000000" pitchFamily="2" charset="-78"/>
          </a:endParaRPr>
        </a:p>
      </dsp:txBody>
      <dsp:txXfrm>
        <a:off x="3077990" y="3527153"/>
        <a:ext cx="1885538" cy="620888"/>
      </dsp:txXfrm>
    </dsp:sp>
    <dsp:sp modelId="{6799AE79-9F33-4D34-ACA1-8FB9D2D5BAF4}">
      <dsp:nvSpPr>
        <dsp:cNvPr id="0" name=""/>
        <dsp:cNvSpPr/>
      </dsp:nvSpPr>
      <dsp:spPr>
        <a:xfrm>
          <a:off x="3077990" y="4408815"/>
          <a:ext cx="1885538" cy="620888"/>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tx1"/>
              </a:solidFill>
              <a:cs typeface="2  Mitra" panose="00000400000000000000" pitchFamily="2" charset="-78"/>
            </a:rPr>
            <a:t>ائمه دین</a:t>
          </a:r>
          <a:endParaRPr lang="en-US" sz="2800" b="1" kern="1200" dirty="0">
            <a:solidFill>
              <a:schemeClr val="tx1"/>
            </a:solidFill>
            <a:cs typeface="2  Mitra" panose="00000400000000000000" pitchFamily="2" charset="-78"/>
          </a:endParaRPr>
        </a:p>
      </dsp:txBody>
      <dsp:txXfrm>
        <a:off x="3077990" y="4408815"/>
        <a:ext cx="1885538" cy="620888"/>
      </dsp:txXfrm>
    </dsp:sp>
    <dsp:sp modelId="{18E5A0BE-EAC0-4612-BB05-58D665053181}">
      <dsp:nvSpPr>
        <dsp:cNvPr id="0" name=""/>
        <dsp:cNvSpPr/>
      </dsp:nvSpPr>
      <dsp:spPr>
        <a:xfrm>
          <a:off x="3077990" y="5290476"/>
          <a:ext cx="1885538" cy="620888"/>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tx1"/>
              </a:solidFill>
              <a:cs typeface="2  Mitra" panose="00000400000000000000" pitchFamily="2" charset="-78"/>
            </a:rPr>
            <a:t>ولی فقیه</a:t>
          </a:r>
          <a:endParaRPr lang="en-US" sz="2800" b="1" kern="1200" dirty="0">
            <a:solidFill>
              <a:schemeClr val="tx1"/>
            </a:solidFill>
            <a:cs typeface="2  Mitra" panose="00000400000000000000" pitchFamily="2" charset="-78"/>
          </a:endParaRPr>
        </a:p>
      </dsp:txBody>
      <dsp:txXfrm>
        <a:off x="3077990" y="5290476"/>
        <a:ext cx="1885538" cy="620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11E2-AD93-436E-822B-C7A963A02673}">
      <dsp:nvSpPr>
        <dsp:cNvPr id="0" name=""/>
        <dsp:cNvSpPr/>
      </dsp:nvSpPr>
      <dsp:spPr>
        <a:xfrm>
          <a:off x="3537665" y="3088670"/>
          <a:ext cx="428066" cy="2761031"/>
        </a:xfrm>
        <a:custGeom>
          <a:avLst/>
          <a:gdLst/>
          <a:ahLst/>
          <a:cxnLst/>
          <a:rect l="0" t="0" r="0" b="0"/>
          <a:pathLst>
            <a:path>
              <a:moveTo>
                <a:pt x="0" y="0"/>
              </a:moveTo>
              <a:lnTo>
                <a:pt x="214033" y="0"/>
              </a:lnTo>
              <a:lnTo>
                <a:pt x="214033" y="2761031"/>
              </a:lnTo>
              <a:lnTo>
                <a:pt x="428066" y="2761031"/>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343186-4363-4348-A21F-F72110900A30}">
      <dsp:nvSpPr>
        <dsp:cNvPr id="0" name=""/>
        <dsp:cNvSpPr/>
      </dsp:nvSpPr>
      <dsp:spPr>
        <a:xfrm>
          <a:off x="3537665" y="3088670"/>
          <a:ext cx="428066" cy="1840687"/>
        </a:xfrm>
        <a:custGeom>
          <a:avLst/>
          <a:gdLst/>
          <a:ahLst/>
          <a:cxnLst/>
          <a:rect l="0" t="0" r="0" b="0"/>
          <a:pathLst>
            <a:path>
              <a:moveTo>
                <a:pt x="0" y="0"/>
              </a:moveTo>
              <a:lnTo>
                <a:pt x="214033" y="0"/>
              </a:lnTo>
              <a:lnTo>
                <a:pt x="214033" y="1840687"/>
              </a:lnTo>
              <a:lnTo>
                <a:pt x="428066" y="1840687"/>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502BD6-1549-485F-A3F3-AB15959B0446}">
      <dsp:nvSpPr>
        <dsp:cNvPr id="0" name=""/>
        <dsp:cNvSpPr/>
      </dsp:nvSpPr>
      <dsp:spPr>
        <a:xfrm>
          <a:off x="3537665" y="3088670"/>
          <a:ext cx="428066" cy="920343"/>
        </a:xfrm>
        <a:custGeom>
          <a:avLst/>
          <a:gdLst/>
          <a:ahLst/>
          <a:cxnLst/>
          <a:rect l="0" t="0" r="0" b="0"/>
          <a:pathLst>
            <a:path>
              <a:moveTo>
                <a:pt x="0" y="0"/>
              </a:moveTo>
              <a:lnTo>
                <a:pt x="214033" y="0"/>
              </a:lnTo>
              <a:lnTo>
                <a:pt x="214033" y="920343"/>
              </a:lnTo>
              <a:lnTo>
                <a:pt x="428066" y="920343"/>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33C9A5-6DD7-4DAD-A8A3-B9FADB677629}">
      <dsp:nvSpPr>
        <dsp:cNvPr id="0" name=""/>
        <dsp:cNvSpPr/>
      </dsp:nvSpPr>
      <dsp:spPr>
        <a:xfrm>
          <a:off x="3537665" y="3042951"/>
          <a:ext cx="428066" cy="91440"/>
        </a:xfrm>
        <a:custGeom>
          <a:avLst/>
          <a:gdLst/>
          <a:ahLst/>
          <a:cxnLst/>
          <a:rect l="0" t="0" r="0" b="0"/>
          <a:pathLst>
            <a:path>
              <a:moveTo>
                <a:pt x="0" y="45720"/>
              </a:moveTo>
              <a:lnTo>
                <a:pt x="428066" y="45720"/>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BE0ACB-8A5C-4A96-B963-EB354DAEDD1F}">
      <dsp:nvSpPr>
        <dsp:cNvPr id="0" name=""/>
        <dsp:cNvSpPr/>
      </dsp:nvSpPr>
      <dsp:spPr>
        <a:xfrm>
          <a:off x="3537665" y="2168327"/>
          <a:ext cx="428066" cy="920343"/>
        </a:xfrm>
        <a:custGeom>
          <a:avLst/>
          <a:gdLst/>
          <a:ahLst/>
          <a:cxnLst/>
          <a:rect l="0" t="0" r="0" b="0"/>
          <a:pathLst>
            <a:path>
              <a:moveTo>
                <a:pt x="0" y="920343"/>
              </a:moveTo>
              <a:lnTo>
                <a:pt x="214033" y="920343"/>
              </a:lnTo>
              <a:lnTo>
                <a:pt x="214033" y="0"/>
              </a:lnTo>
              <a:lnTo>
                <a:pt x="428066" y="0"/>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38B834-462C-4CCF-8514-39B8DD01E8EE}">
      <dsp:nvSpPr>
        <dsp:cNvPr id="0" name=""/>
        <dsp:cNvSpPr/>
      </dsp:nvSpPr>
      <dsp:spPr>
        <a:xfrm>
          <a:off x="3537665" y="1247983"/>
          <a:ext cx="428066" cy="1840687"/>
        </a:xfrm>
        <a:custGeom>
          <a:avLst/>
          <a:gdLst/>
          <a:ahLst/>
          <a:cxnLst/>
          <a:rect l="0" t="0" r="0" b="0"/>
          <a:pathLst>
            <a:path>
              <a:moveTo>
                <a:pt x="0" y="1840687"/>
              </a:moveTo>
              <a:lnTo>
                <a:pt x="214033" y="1840687"/>
              </a:lnTo>
              <a:lnTo>
                <a:pt x="214033" y="0"/>
              </a:lnTo>
              <a:lnTo>
                <a:pt x="428066" y="0"/>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16A5E0-910A-4DEB-B774-E2A1921BAA74}">
      <dsp:nvSpPr>
        <dsp:cNvPr id="0" name=""/>
        <dsp:cNvSpPr/>
      </dsp:nvSpPr>
      <dsp:spPr>
        <a:xfrm>
          <a:off x="3537665" y="327639"/>
          <a:ext cx="428066" cy="2761031"/>
        </a:xfrm>
        <a:custGeom>
          <a:avLst/>
          <a:gdLst/>
          <a:ahLst/>
          <a:cxnLst/>
          <a:rect l="0" t="0" r="0" b="0"/>
          <a:pathLst>
            <a:path>
              <a:moveTo>
                <a:pt x="0" y="2761031"/>
              </a:moveTo>
              <a:lnTo>
                <a:pt x="214033" y="2761031"/>
              </a:lnTo>
              <a:lnTo>
                <a:pt x="214033" y="0"/>
              </a:lnTo>
              <a:lnTo>
                <a:pt x="428066" y="0"/>
              </a:lnTo>
            </a:path>
          </a:pathLst>
        </a:custGeom>
        <a:noFill/>
        <a:ln w="15875"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5BB6F2-9D8D-44B0-A940-DB60CEA65961}">
      <dsp:nvSpPr>
        <dsp:cNvPr id="0" name=""/>
        <dsp:cNvSpPr/>
      </dsp:nvSpPr>
      <dsp:spPr>
        <a:xfrm>
          <a:off x="1071657" y="2546992"/>
          <a:ext cx="2466007" cy="1083357"/>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solidFill>
                <a:schemeClr val="tx1"/>
              </a:solidFill>
              <a:cs typeface="B Titr" panose="00000700000000000000" pitchFamily="2" charset="-78"/>
            </a:rPr>
            <a:t>حیطه های روابط انسان</a:t>
          </a:r>
          <a:endParaRPr lang="fa-IR" sz="2400" kern="1200" dirty="0">
            <a:solidFill>
              <a:schemeClr val="tx1"/>
            </a:solidFill>
            <a:cs typeface="B Titr" panose="00000700000000000000" pitchFamily="2" charset="-78"/>
          </a:endParaRPr>
        </a:p>
      </dsp:txBody>
      <dsp:txXfrm>
        <a:off x="1071657" y="2546992"/>
        <a:ext cx="2466007" cy="1083357"/>
      </dsp:txXfrm>
    </dsp:sp>
    <dsp:sp modelId="{94C49A59-7758-4C7D-8645-823E72D1AE55}">
      <dsp:nvSpPr>
        <dsp:cNvPr id="0" name=""/>
        <dsp:cNvSpPr/>
      </dsp:nvSpPr>
      <dsp:spPr>
        <a:xfrm>
          <a:off x="3965732" y="1238"/>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chemeClr val="tx1"/>
              </a:solidFill>
              <a:cs typeface="B Lotus" panose="00000400000000000000" pitchFamily="2" charset="-78"/>
            </a:rPr>
            <a:t>رابطه انسان با هستی</a:t>
          </a:r>
          <a:endParaRPr lang="fa-IR" sz="2000" b="1" kern="1200" dirty="0">
            <a:solidFill>
              <a:schemeClr val="tx1"/>
            </a:solidFill>
            <a:cs typeface="B Lotus" panose="00000400000000000000" pitchFamily="2" charset="-78"/>
          </a:endParaRPr>
        </a:p>
      </dsp:txBody>
      <dsp:txXfrm>
        <a:off x="3965732" y="1238"/>
        <a:ext cx="2561145" cy="652801"/>
      </dsp:txXfrm>
    </dsp:sp>
    <dsp:sp modelId="{E7D3B3D6-FDCB-4719-8CF9-40766A4FF120}">
      <dsp:nvSpPr>
        <dsp:cNvPr id="0" name=""/>
        <dsp:cNvSpPr/>
      </dsp:nvSpPr>
      <dsp:spPr>
        <a:xfrm>
          <a:off x="3965732" y="921582"/>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Lotus" panose="00000400000000000000" pitchFamily="2" charset="-78"/>
            </a:rPr>
            <a:t>رابطه انسان با گیاهان و جانوران</a:t>
          </a:r>
          <a:endParaRPr lang="fa-IR" sz="2000" b="1" kern="1200" dirty="0">
            <a:solidFill>
              <a:schemeClr val="tx1"/>
            </a:solidFill>
            <a:cs typeface="B Lotus" panose="00000400000000000000" pitchFamily="2" charset="-78"/>
          </a:endParaRPr>
        </a:p>
      </dsp:txBody>
      <dsp:txXfrm>
        <a:off x="3965732" y="921582"/>
        <a:ext cx="2561145" cy="652801"/>
      </dsp:txXfrm>
    </dsp:sp>
    <dsp:sp modelId="{00266562-A311-4B56-AAB3-96C795434C1E}">
      <dsp:nvSpPr>
        <dsp:cNvPr id="0" name=""/>
        <dsp:cNvSpPr/>
      </dsp:nvSpPr>
      <dsp:spPr>
        <a:xfrm>
          <a:off x="3965732" y="1841926"/>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Lotus" panose="00000400000000000000" pitchFamily="2" charset="-78"/>
            </a:rPr>
            <a:t>رابطه با انسان ها با هر قوم و دینی</a:t>
          </a:r>
          <a:endParaRPr lang="fa-IR" sz="2000" b="1" kern="1200" dirty="0">
            <a:solidFill>
              <a:schemeClr val="tx1"/>
            </a:solidFill>
            <a:cs typeface="B Lotus" panose="00000400000000000000" pitchFamily="2" charset="-78"/>
          </a:endParaRPr>
        </a:p>
      </dsp:txBody>
      <dsp:txXfrm>
        <a:off x="3965732" y="1841926"/>
        <a:ext cx="2561145" cy="652801"/>
      </dsp:txXfrm>
    </dsp:sp>
    <dsp:sp modelId="{B8EAF3AB-1440-4D38-AD5C-A34EDE35E1B5}">
      <dsp:nvSpPr>
        <dsp:cNvPr id="0" name=""/>
        <dsp:cNvSpPr/>
      </dsp:nvSpPr>
      <dsp:spPr>
        <a:xfrm>
          <a:off x="3965732" y="2762270"/>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Lotus" panose="00000400000000000000" pitchFamily="2" charset="-78"/>
            </a:rPr>
            <a:t>رابطه با انسان ها با یک قومیت</a:t>
          </a:r>
          <a:endParaRPr lang="fa-IR" sz="2000" b="1" kern="1200" dirty="0">
            <a:solidFill>
              <a:schemeClr val="tx1"/>
            </a:solidFill>
            <a:cs typeface="B Lotus" panose="00000400000000000000" pitchFamily="2" charset="-78"/>
          </a:endParaRPr>
        </a:p>
      </dsp:txBody>
      <dsp:txXfrm>
        <a:off x="3965732" y="2762270"/>
        <a:ext cx="2561145" cy="652801"/>
      </dsp:txXfrm>
    </dsp:sp>
    <dsp:sp modelId="{B375F8B8-8558-4AB2-A53E-0031467D3480}">
      <dsp:nvSpPr>
        <dsp:cNvPr id="0" name=""/>
        <dsp:cNvSpPr/>
      </dsp:nvSpPr>
      <dsp:spPr>
        <a:xfrm>
          <a:off x="3965732" y="3682613"/>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chemeClr val="tx1"/>
              </a:solidFill>
              <a:cs typeface="B Lotus" panose="00000400000000000000" pitchFamily="2" charset="-78"/>
            </a:rPr>
            <a:t>رابطه با طبقات مختلف مردم</a:t>
          </a:r>
          <a:endParaRPr lang="fa-IR" sz="2000" b="1" kern="1200" dirty="0">
            <a:solidFill>
              <a:schemeClr val="tx1"/>
            </a:solidFill>
            <a:cs typeface="B Lotus" panose="00000400000000000000" pitchFamily="2" charset="-78"/>
          </a:endParaRPr>
        </a:p>
      </dsp:txBody>
      <dsp:txXfrm>
        <a:off x="3965732" y="3682613"/>
        <a:ext cx="2561145" cy="652801"/>
      </dsp:txXfrm>
    </dsp:sp>
    <dsp:sp modelId="{4724369F-FD42-440F-A837-8568544DF344}">
      <dsp:nvSpPr>
        <dsp:cNvPr id="0" name=""/>
        <dsp:cNvSpPr/>
      </dsp:nvSpPr>
      <dsp:spPr>
        <a:xfrm>
          <a:off x="3965732" y="4602957"/>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chemeClr val="tx1"/>
              </a:solidFill>
              <a:cs typeface="B Lotus" panose="00000400000000000000" pitchFamily="2" charset="-78"/>
            </a:rPr>
            <a:t>رابطه برادران دینی</a:t>
          </a:r>
          <a:endParaRPr lang="fa-IR" sz="2000" b="1" kern="1200" dirty="0">
            <a:solidFill>
              <a:schemeClr val="tx1"/>
            </a:solidFill>
            <a:cs typeface="B Lotus" panose="00000400000000000000" pitchFamily="2" charset="-78"/>
          </a:endParaRPr>
        </a:p>
      </dsp:txBody>
      <dsp:txXfrm>
        <a:off x="3965732" y="4602957"/>
        <a:ext cx="2561145" cy="652801"/>
      </dsp:txXfrm>
    </dsp:sp>
    <dsp:sp modelId="{E7D7CD35-8A80-4F7A-A57B-EC32044F98AE}">
      <dsp:nvSpPr>
        <dsp:cNvPr id="0" name=""/>
        <dsp:cNvSpPr/>
      </dsp:nvSpPr>
      <dsp:spPr>
        <a:xfrm>
          <a:off x="3965732" y="5523301"/>
          <a:ext cx="2561145" cy="652801"/>
        </a:xfrm>
        <a:prstGeom prst="rect">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chemeClr val="tx1"/>
              </a:solidFill>
              <a:cs typeface="B Lotus" panose="00000400000000000000" pitchFamily="2" charset="-78"/>
            </a:rPr>
            <a:t>رابطه خانوادگی</a:t>
          </a:r>
          <a:endParaRPr lang="fa-IR" sz="2000" b="1" kern="1200" dirty="0">
            <a:solidFill>
              <a:schemeClr val="tx1"/>
            </a:solidFill>
            <a:cs typeface="B Lotus" panose="00000400000000000000" pitchFamily="2" charset="-78"/>
          </a:endParaRPr>
        </a:p>
      </dsp:txBody>
      <dsp:txXfrm>
        <a:off x="3965732" y="5523301"/>
        <a:ext cx="2561145" cy="6528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009B4-6A47-4A29-B6ED-18D048267AF6}"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37887-37E8-4F7A-86B7-1D52109037CE}" type="slidenum">
              <a:rPr lang="en-US" smtClean="0"/>
              <a:t>‹#›</a:t>
            </a:fld>
            <a:endParaRPr lang="en-US"/>
          </a:p>
        </p:txBody>
      </p:sp>
    </p:spTree>
    <p:extLst>
      <p:ext uri="{BB962C8B-B14F-4D97-AF65-F5344CB8AC3E}">
        <p14:creationId xmlns:p14="http://schemas.microsoft.com/office/powerpoint/2010/main" val="348995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21</a:t>
            </a:fld>
            <a:endParaRPr lang="en-US"/>
          </a:p>
        </p:txBody>
      </p:sp>
    </p:spTree>
    <p:extLst>
      <p:ext uri="{BB962C8B-B14F-4D97-AF65-F5344CB8AC3E}">
        <p14:creationId xmlns:p14="http://schemas.microsoft.com/office/powerpoint/2010/main" val="120013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36</a:t>
            </a:fld>
            <a:endParaRPr lang="en-US"/>
          </a:p>
        </p:txBody>
      </p:sp>
    </p:spTree>
    <p:extLst>
      <p:ext uri="{BB962C8B-B14F-4D97-AF65-F5344CB8AC3E}">
        <p14:creationId xmlns:p14="http://schemas.microsoft.com/office/powerpoint/2010/main" val="85095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39</a:t>
            </a:fld>
            <a:endParaRPr lang="en-US"/>
          </a:p>
        </p:txBody>
      </p:sp>
    </p:spTree>
    <p:extLst>
      <p:ext uri="{BB962C8B-B14F-4D97-AF65-F5344CB8AC3E}">
        <p14:creationId xmlns:p14="http://schemas.microsoft.com/office/powerpoint/2010/main" val="395819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41</a:t>
            </a:fld>
            <a:endParaRPr lang="en-US"/>
          </a:p>
        </p:txBody>
      </p:sp>
    </p:spTree>
    <p:extLst>
      <p:ext uri="{BB962C8B-B14F-4D97-AF65-F5344CB8AC3E}">
        <p14:creationId xmlns:p14="http://schemas.microsoft.com/office/powerpoint/2010/main" val="150720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42</a:t>
            </a:fld>
            <a:endParaRPr lang="en-US"/>
          </a:p>
        </p:txBody>
      </p:sp>
    </p:spTree>
    <p:extLst>
      <p:ext uri="{BB962C8B-B14F-4D97-AF65-F5344CB8AC3E}">
        <p14:creationId xmlns:p14="http://schemas.microsoft.com/office/powerpoint/2010/main" val="99777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43</a:t>
            </a:fld>
            <a:endParaRPr lang="en-US"/>
          </a:p>
        </p:txBody>
      </p:sp>
    </p:spTree>
    <p:extLst>
      <p:ext uri="{BB962C8B-B14F-4D97-AF65-F5344CB8AC3E}">
        <p14:creationId xmlns:p14="http://schemas.microsoft.com/office/powerpoint/2010/main" val="14635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44</a:t>
            </a:fld>
            <a:endParaRPr lang="en-US"/>
          </a:p>
        </p:txBody>
      </p:sp>
    </p:spTree>
    <p:extLst>
      <p:ext uri="{BB962C8B-B14F-4D97-AF65-F5344CB8AC3E}">
        <p14:creationId xmlns:p14="http://schemas.microsoft.com/office/powerpoint/2010/main" val="250532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45</a:t>
            </a:fld>
            <a:endParaRPr lang="en-US"/>
          </a:p>
        </p:txBody>
      </p:sp>
    </p:spTree>
    <p:extLst>
      <p:ext uri="{BB962C8B-B14F-4D97-AF65-F5344CB8AC3E}">
        <p14:creationId xmlns:p14="http://schemas.microsoft.com/office/powerpoint/2010/main" val="12458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47</a:t>
            </a:fld>
            <a:endParaRPr lang="en-US"/>
          </a:p>
        </p:txBody>
      </p:sp>
    </p:spTree>
    <p:extLst>
      <p:ext uri="{BB962C8B-B14F-4D97-AF65-F5344CB8AC3E}">
        <p14:creationId xmlns:p14="http://schemas.microsoft.com/office/powerpoint/2010/main" val="19583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48</a:t>
            </a:fld>
            <a:endParaRPr lang="en-US"/>
          </a:p>
        </p:txBody>
      </p:sp>
    </p:spTree>
    <p:extLst>
      <p:ext uri="{BB962C8B-B14F-4D97-AF65-F5344CB8AC3E}">
        <p14:creationId xmlns:p14="http://schemas.microsoft.com/office/powerpoint/2010/main" val="206448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49</a:t>
            </a:fld>
            <a:endParaRPr lang="en-US"/>
          </a:p>
        </p:txBody>
      </p:sp>
    </p:spTree>
    <p:extLst>
      <p:ext uri="{BB962C8B-B14F-4D97-AF65-F5344CB8AC3E}">
        <p14:creationId xmlns:p14="http://schemas.microsoft.com/office/powerpoint/2010/main" val="133635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37887-37E8-4F7A-86B7-1D52109037CE}" type="slidenum">
              <a:rPr lang="en-US" smtClean="0"/>
              <a:t>25</a:t>
            </a:fld>
            <a:endParaRPr lang="en-US"/>
          </a:p>
        </p:txBody>
      </p:sp>
    </p:spTree>
    <p:extLst>
      <p:ext uri="{BB962C8B-B14F-4D97-AF65-F5344CB8AC3E}">
        <p14:creationId xmlns:p14="http://schemas.microsoft.com/office/powerpoint/2010/main" val="69891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50</a:t>
            </a:fld>
            <a:endParaRPr lang="en-US"/>
          </a:p>
        </p:txBody>
      </p:sp>
    </p:spTree>
    <p:extLst>
      <p:ext uri="{BB962C8B-B14F-4D97-AF65-F5344CB8AC3E}">
        <p14:creationId xmlns:p14="http://schemas.microsoft.com/office/powerpoint/2010/main" val="354688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51</a:t>
            </a:fld>
            <a:endParaRPr lang="en-US"/>
          </a:p>
        </p:txBody>
      </p:sp>
    </p:spTree>
    <p:extLst>
      <p:ext uri="{BB962C8B-B14F-4D97-AF65-F5344CB8AC3E}">
        <p14:creationId xmlns:p14="http://schemas.microsoft.com/office/powerpoint/2010/main" val="387160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52</a:t>
            </a:fld>
            <a:endParaRPr lang="en-US"/>
          </a:p>
        </p:txBody>
      </p:sp>
    </p:spTree>
    <p:extLst>
      <p:ext uri="{BB962C8B-B14F-4D97-AF65-F5344CB8AC3E}">
        <p14:creationId xmlns:p14="http://schemas.microsoft.com/office/powerpoint/2010/main" val="304161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54</a:t>
            </a:fld>
            <a:endParaRPr lang="en-US"/>
          </a:p>
        </p:txBody>
      </p:sp>
    </p:spTree>
    <p:extLst>
      <p:ext uri="{BB962C8B-B14F-4D97-AF65-F5344CB8AC3E}">
        <p14:creationId xmlns:p14="http://schemas.microsoft.com/office/powerpoint/2010/main" val="2868748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55</a:t>
            </a:fld>
            <a:endParaRPr lang="en-US"/>
          </a:p>
        </p:txBody>
      </p:sp>
    </p:spTree>
    <p:extLst>
      <p:ext uri="{BB962C8B-B14F-4D97-AF65-F5344CB8AC3E}">
        <p14:creationId xmlns:p14="http://schemas.microsoft.com/office/powerpoint/2010/main" val="703566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56</a:t>
            </a:fld>
            <a:endParaRPr lang="en-US"/>
          </a:p>
        </p:txBody>
      </p:sp>
    </p:spTree>
    <p:extLst>
      <p:ext uri="{BB962C8B-B14F-4D97-AF65-F5344CB8AC3E}">
        <p14:creationId xmlns:p14="http://schemas.microsoft.com/office/powerpoint/2010/main" val="143175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57</a:t>
            </a:fld>
            <a:endParaRPr lang="en-US"/>
          </a:p>
        </p:txBody>
      </p:sp>
    </p:spTree>
    <p:extLst>
      <p:ext uri="{BB962C8B-B14F-4D97-AF65-F5344CB8AC3E}">
        <p14:creationId xmlns:p14="http://schemas.microsoft.com/office/powerpoint/2010/main" val="21274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58</a:t>
            </a:fld>
            <a:endParaRPr lang="en-US"/>
          </a:p>
        </p:txBody>
      </p:sp>
    </p:spTree>
    <p:extLst>
      <p:ext uri="{BB962C8B-B14F-4D97-AF65-F5344CB8AC3E}">
        <p14:creationId xmlns:p14="http://schemas.microsoft.com/office/powerpoint/2010/main" val="266043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59</a:t>
            </a:fld>
            <a:endParaRPr lang="en-US"/>
          </a:p>
        </p:txBody>
      </p:sp>
    </p:spTree>
    <p:extLst>
      <p:ext uri="{BB962C8B-B14F-4D97-AF65-F5344CB8AC3E}">
        <p14:creationId xmlns:p14="http://schemas.microsoft.com/office/powerpoint/2010/main" val="2029402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60</a:t>
            </a:fld>
            <a:endParaRPr lang="en-US"/>
          </a:p>
        </p:txBody>
      </p:sp>
    </p:spTree>
    <p:extLst>
      <p:ext uri="{BB962C8B-B14F-4D97-AF65-F5344CB8AC3E}">
        <p14:creationId xmlns:p14="http://schemas.microsoft.com/office/powerpoint/2010/main" val="46048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37887-37E8-4F7A-86B7-1D52109037CE}" type="slidenum">
              <a:rPr lang="en-US" smtClean="0"/>
              <a:t>26</a:t>
            </a:fld>
            <a:endParaRPr lang="en-US"/>
          </a:p>
        </p:txBody>
      </p:sp>
    </p:spTree>
    <p:extLst>
      <p:ext uri="{BB962C8B-B14F-4D97-AF65-F5344CB8AC3E}">
        <p14:creationId xmlns:p14="http://schemas.microsoft.com/office/powerpoint/2010/main" val="1455300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61</a:t>
            </a:fld>
            <a:endParaRPr lang="en-US"/>
          </a:p>
        </p:txBody>
      </p:sp>
    </p:spTree>
    <p:extLst>
      <p:ext uri="{BB962C8B-B14F-4D97-AF65-F5344CB8AC3E}">
        <p14:creationId xmlns:p14="http://schemas.microsoft.com/office/powerpoint/2010/main" val="1221425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62</a:t>
            </a:fld>
            <a:endParaRPr lang="en-US"/>
          </a:p>
        </p:txBody>
      </p:sp>
    </p:spTree>
    <p:extLst>
      <p:ext uri="{BB962C8B-B14F-4D97-AF65-F5344CB8AC3E}">
        <p14:creationId xmlns:p14="http://schemas.microsoft.com/office/powerpoint/2010/main" val="1248869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63</a:t>
            </a:fld>
            <a:endParaRPr lang="en-US"/>
          </a:p>
        </p:txBody>
      </p:sp>
    </p:spTree>
    <p:extLst>
      <p:ext uri="{BB962C8B-B14F-4D97-AF65-F5344CB8AC3E}">
        <p14:creationId xmlns:p14="http://schemas.microsoft.com/office/powerpoint/2010/main" val="2274358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64</a:t>
            </a:fld>
            <a:endParaRPr lang="en-US"/>
          </a:p>
        </p:txBody>
      </p:sp>
    </p:spTree>
    <p:extLst>
      <p:ext uri="{BB962C8B-B14F-4D97-AF65-F5344CB8AC3E}">
        <p14:creationId xmlns:p14="http://schemas.microsoft.com/office/powerpoint/2010/main" val="118902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65</a:t>
            </a:fld>
            <a:endParaRPr lang="en-US"/>
          </a:p>
        </p:txBody>
      </p:sp>
    </p:spTree>
    <p:extLst>
      <p:ext uri="{BB962C8B-B14F-4D97-AF65-F5344CB8AC3E}">
        <p14:creationId xmlns:p14="http://schemas.microsoft.com/office/powerpoint/2010/main" val="393319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66</a:t>
            </a:fld>
            <a:endParaRPr lang="en-US"/>
          </a:p>
        </p:txBody>
      </p:sp>
    </p:spTree>
    <p:extLst>
      <p:ext uri="{BB962C8B-B14F-4D97-AF65-F5344CB8AC3E}">
        <p14:creationId xmlns:p14="http://schemas.microsoft.com/office/powerpoint/2010/main" val="1778007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67</a:t>
            </a:fld>
            <a:endParaRPr lang="en-US"/>
          </a:p>
        </p:txBody>
      </p:sp>
    </p:spTree>
    <p:extLst>
      <p:ext uri="{BB962C8B-B14F-4D97-AF65-F5344CB8AC3E}">
        <p14:creationId xmlns:p14="http://schemas.microsoft.com/office/powerpoint/2010/main" val="1767227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68</a:t>
            </a:fld>
            <a:endParaRPr lang="en-US"/>
          </a:p>
        </p:txBody>
      </p:sp>
    </p:spTree>
    <p:extLst>
      <p:ext uri="{BB962C8B-B14F-4D97-AF65-F5344CB8AC3E}">
        <p14:creationId xmlns:p14="http://schemas.microsoft.com/office/powerpoint/2010/main" val="391654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5888DEA-B93D-49EF-A48D-FFBCB9E6DE0A}" type="slidenum">
              <a:rPr lang="fa-IR" smtClean="0"/>
              <a:t>73</a:t>
            </a:fld>
            <a:endParaRPr lang="fa-IR"/>
          </a:p>
        </p:txBody>
      </p:sp>
    </p:spTree>
    <p:extLst>
      <p:ext uri="{BB962C8B-B14F-4D97-AF65-F5344CB8AC3E}">
        <p14:creationId xmlns:p14="http://schemas.microsoft.com/office/powerpoint/2010/main" val="20813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29</a:t>
            </a:fld>
            <a:endParaRPr lang="en-US"/>
          </a:p>
        </p:txBody>
      </p:sp>
    </p:spTree>
    <p:extLst>
      <p:ext uri="{BB962C8B-B14F-4D97-AF65-F5344CB8AC3E}">
        <p14:creationId xmlns:p14="http://schemas.microsoft.com/office/powerpoint/2010/main" val="336351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30</a:t>
            </a:fld>
            <a:endParaRPr lang="en-US"/>
          </a:p>
        </p:txBody>
      </p:sp>
    </p:spTree>
    <p:extLst>
      <p:ext uri="{BB962C8B-B14F-4D97-AF65-F5344CB8AC3E}">
        <p14:creationId xmlns:p14="http://schemas.microsoft.com/office/powerpoint/2010/main" val="171629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31</a:t>
            </a:fld>
            <a:endParaRPr lang="en-US"/>
          </a:p>
        </p:txBody>
      </p:sp>
    </p:spTree>
    <p:extLst>
      <p:ext uri="{BB962C8B-B14F-4D97-AF65-F5344CB8AC3E}">
        <p14:creationId xmlns:p14="http://schemas.microsoft.com/office/powerpoint/2010/main" val="81904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32</a:t>
            </a:fld>
            <a:endParaRPr lang="en-US"/>
          </a:p>
        </p:txBody>
      </p:sp>
    </p:spTree>
    <p:extLst>
      <p:ext uri="{BB962C8B-B14F-4D97-AF65-F5344CB8AC3E}">
        <p14:creationId xmlns:p14="http://schemas.microsoft.com/office/powerpoint/2010/main" val="405564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34</a:t>
            </a:fld>
            <a:endParaRPr lang="en-US"/>
          </a:p>
        </p:txBody>
      </p:sp>
    </p:spTree>
    <p:extLst>
      <p:ext uri="{BB962C8B-B14F-4D97-AF65-F5344CB8AC3E}">
        <p14:creationId xmlns:p14="http://schemas.microsoft.com/office/powerpoint/2010/main" val="220024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F91C-4912-499D-9BEC-2876777CE5D9}" type="slidenum">
              <a:rPr lang="en-US" smtClean="0"/>
              <a:t>35</a:t>
            </a:fld>
            <a:endParaRPr lang="en-US"/>
          </a:p>
        </p:txBody>
      </p:sp>
    </p:spTree>
    <p:extLst>
      <p:ext uri="{BB962C8B-B14F-4D97-AF65-F5344CB8AC3E}">
        <p14:creationId xmlns:p14="http://schemas.microsoft.com/office/powerpoint/2010/main" val="249911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3/12/2020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3/12/2020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3/12/2020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171" y="802100"/>
            <a:ext cx="8607072" cy="4213967"/>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a:normAutofit/>
          </a:bodyPr>
          <a:lstStyle/>
          <a:p>
            <a:pPr algn="ctr" rtl="1"/>
            <a:r>
              <a:rPr lang="fa-IR" sz="40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t>دوره سوم رشد تفکر اجتماعی</a:t>
            </a:r>
            <a: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t/>
            </a:r>
            <a:b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br>
            <a:r>
              <a:rPr lang="fa-IR" sz="60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t>دوره آراستن به ادب و احسان</a:t>
            </a:r>
            <a: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t/>
            </a:r>
            <a:b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br>
            <a: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t/>
            </a:r>
            <a:br>
              <a:rPr lang="fa-IR" sz="5400" b="1" dirty="0" smtClean="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rPr>
            </a:br>
            <a:endParaRPr lang="en-US" sz="5400" b="1" dirty="0">
              <a:solidFill>
                <a:schemeClr val="accent4">
                  <a:lumMod val="60000"/>
                  <a:lumOff val="40000"/>
                </a:schemeClr>
              </a:solidFill>
              <a:effectLst>
                <a:outerShdw blurRad="60007" dist="200025" dir="15000000" sy="30000" kx="-1800000" algn="bl" rotWithShape="0">
                  <a:prstClr val="black">
                    <a:alpha val="32000"/>
                  </a:prstClr>
                </a:outerShdw>
              </a:effectLst>
              <a:cs typeface="B Tabassom" panose="00000400000000000000" pitchFamily="2" charset="-78"/>
            </a:endParaRPr>
          </a:p>
        </p:txBody>
      </p:sp>
      <p:sp>
        <p:nvSpPr>
          <p:cNvPr id="4" name="Title 1"/>
          <p:cNvSpPr txBox="1">
            <a:spLocks/>
          </p:cNvSpPr>
          <p:nvPr/>
        </p:nvSpPr>
        <p:spPr>
          <a:xfrm>
            <a:off x="4376259" y="802100"/>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400" b="1" dirty="0" smtClean="0">
                <a:solidFill>
                  <a:srgbClr val="00B050"/>
                </a:solidFill>
                <a:latin typeface="Adobe Arabic" panose="02040503050201020203" pitchFamily="18" charset="-78"/>
                <a:cs typeface="Adobe Arabic" panose="02040503050201020203" pitchFamily="18" charset="-78"/>
              </a:rPr>
              <a:t>بسم اللّه الرحمن الرحیم</a:t>
            </a:r>
            <a:endParaRPr lang="fa-IR" sz="2400" b="1" dirty="0">
              <a:solidFill>
                <a:srgbClr val="00B05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03075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6411" y="759855"/>
            <a:ext cx="4880734" cy="5177308"/>
          </a:xfrm>
        </p:spPr>
        <p:txBody>
          <a:bodyPr>
            <a:noAutofit/>
          </a:bodyPr>
          <a:lstStyle/>
          <a:p>
            <a:pPr marL="0" marR="0" lvl="0" indent="0" algn="justLow" rtl="1">
              <a:lnSpc>
                <a:spcPct val="115000"/>
              </a:lnSpc>
              <a:spcBef>
                <a:spcPts val="0"/>
              </a:spcBef>
              <a:spcAft>
                <a:spcPts val="0"/>
              </a:spcAft>
              <a:buClr>
                <a:schemeClr val="accent3"/>
              </a:buClr>
              <a:buNone/>
            </a:pPr>
            <a:r>
              <a:rPr lang="fa-IR" sz="2400" b="1" dirty="0" smtClean="0">
                <a:latin typeface="Adobe Arabic" panose="02040503050201020203" pitchFamily="18" charset="-78"/>
                <a:cs typeface="2  Titr" panose="00000700000000000000" pitchFamily="2" charset="-78"/>
              </a:rPr>
              <a:t>2-2.ظهور حجت های الهی</a:t>
            </a: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b="1" dirty="0" smtClean="0">
                <a:latin typeface="Adobe Arabic" panose="02040503050201020203" pitchFamily="18" charset="-78"/>
                <a:cs typeface="Adobe Arabic" panose="02040503050201020203" pitchFamily="18" charset="-78"/>
              </a:rPr>
              <a:t>آنچه </a:t>
            </a:r>
            <a:r>
              <a:rPr lang="fa-IR" sz="2400" b="1" dirty="0">
                <a:latin typeface="Adobe Arabic" panose="02040503050201020203" pitchFamily="18" charset="-78"/>
                <a:cs typeface="Adobe Arabic" panose="02040503050201020203" pitchFamily="18" charset="-78"/>
              </a:rPr>
              <a:t>در دوره سوم مورد نظر است استفاده و بهره‌مندی از عقل است زیرا در این دوره نوع انسان مجهز به عقل شده است و باید در موقعیت‌های مختلف و مسائل گوناگون به عقل رجوع کند.</a:t>
            </a:r>
          </a:p>
          <a:p>
            <a:pPr marR="0" lvl="0" algn="r" rtl="1">
              <a:lnSpc>
                <a:spcPct val="115000"/>
              </a:lnSpc>
              <a:spcBef>
                <a:spcPts val="0"/>
              </a:spcBef>
              <a:spcAft>
                <a:spcPts val="0"/>
              </a:spcAft>
              <a:buClr>
                <a:schemeClr val="accent3"/>
              </a:buClr>
              <a:buFont typeface="Wingdings" panose="05000000000000000000" pitchFamily="2" charset="2"/>
              <a:buChar char="ü"/>
            </a:pPr>
            <a:endParaRPr lang="fa-IR" sz="2400" b="1" dirty="0">
              <a:latin typeface="Adobe Arabic" panose="02040503050201020203" pitchFamily="18" charset="-78"/>
              <a:cs typeface="Adobe Arabic" panose="02040503050201020203" pitchFamily="18" charset="-78"/>
            </a:endParaRPr>
          </a:p>
          <a:p>
            <a:pPr marR="0" lvl="0" algn="r" rtl="1">
              <a:lnSpc>
                <a:spcPct val="115000"/>
              </a:lnSpc>
              <a:spcBef>
                <a:spcPts val="0"/>
              </a:spcBef>
              <a:spcAft>
                <a:spcPts val="0"/>
              </a:spcAft>
              <a:buClr>
                <a:schemeClr val="accent3"/>
              </a:buClr>
              <a:buFont typeface="Wingdings" panose="05000000000000000000" pitchFamily="2" charset="2"/>
              <a:buChar char="ü"/>
            </a:pPr>
            <a:r>
              <a:rPr lang="fa-IR" sz="2400" b="1" dirty="0" smtClean="0">
                <a:latin typeface="Adobe Arabic" panose="02040503050201020203" pitchFamily="18" charset="-78"/>
                <a:cs typeface="Adobe Arabic" panose="02040503050201020203" pitchFamily="18" charset="-78"/>
              </a:rPr>
              <a:t>انسان </a:t>
            </a:r>
            <a:r>
              <a:rPr lang="fa-IR" sz="2400" b="1" dirty="0">
                <a:latin typeface="Adobe Arabic" panose="02040503050201020203" pitchFamily="18" charset="-78"/>
                <a:cs typeface="Adobe Arabic" panose="02040503050201020203" pitchFamily="18" charset="-78"/>
              </a:rPr>
              <a:t>در مواجهه با مسائل نیازمند </a:t>
            </a:r>
            <a:r>
              <a:rPr lang="fa-IR" sz="2400" b="1" dirty="0">
                <a:solidFill>
                  <a:srgbClr val="C00000"/>
                </a:solidFill>
                <a:latin typeface="Adobe Arabic" panose="02040503050201020203" pitchFamily="18" charset="-78"/>
                <a:cs typeface="Adobe Arabic" panose="02040503050201020203" pitchFamily="18" charset="-78"/>
              </a:rPr>
              <a:t>حجت</a:t>
            </a:r>
            <a:r>
              <a:rPr lang="fa-IR" sz="2400" b="1" dirty="0">
                <a:latin typeface="Adobe Arabic" panose="02040503050201020203" pitchFamily="18" charset="-78"/>
                <a:cs typeface="Adobe Arabic" panose="02040503050201020203" pitchFamily="18" charset="-78"/>
              </a:rPr>
              <a:t> است و برای فهم حجت نیازمند </a:t>
            </a:r>
            <a:r>
              <a:rPr lang="fa-IR" sz="2400" b="1" dirty="0">
                <a:solidFill>
                  <a:srgbClr val="C00000"/>
                </a:solidFill>
                <a:latin typeface="Adobe Arabic" panose="02040503050201020203" pitchFamily="18" charset="-78"/>
                <a:cs typeface="Adobe Arabic" panose="02040503050201020203" pitchFamily="18" charset="-78"/>
              </a:rPr>
              <a:t>توان رجوع به عقل </a:t>
            </a:r>
            <a:r>
              <a:rPr lang="fa-IR" sz="2400" b="1" dirty="0">
                <a:latin typeface="Adobe Arabic" panose="02040503050201020203" pitchFamily="18" charset="-78"/>
                <a:cs typeface="Adobe Arabic" panose="02040503050201020203" pitchFamily="18" charset="-78"/>
              </a:rPr>
              <a:t>است. </a:t>
            </a:r>
          </a:p>
          <a:p>
            <a:pPr marL="0" marR="0" lvl="0" indent="0" algn="r" rtl="1">
              <a:lnSpc>
                <a:spcPct val="115000"/>
              </a:lnSpc>
              <a:spcBef>
                <a:spcPts val="0"/>
              </a:spcBef>
              <a:spcAft>
                <a:spcPts val="0"/>
              </a:spcAft>
              <a:buClr>
                <a:schemeClr val="accent3"/>
              </a:buClr>
              <a:buNone/>
            </a:pP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5" y="1275008"/>
            <a:ext cx="5953260" cy="2921472"/>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64896" y="3827148"/>
            <a:ext cx="1898277" cy="369332"/>
          </a:xfrm>
          <a:prstGeom prst="rect">
            <a:avLst/>
          </a:prstGeom>
        </p:spPr>
        <p:txBody>
          <a:bodyPr wrap="none">
            <a:spAutoFit/>
          </a:bodyPr>
          <a:lstStyle/>
          <a:p>
            <a:pPr rtl="1"/>
            <a:r>
              <a:rPr lang="fa-IR" b="1" dirty="0" smtClean="0">
                <a:latin typeface="Adobe Arabic" pitchFamily="18" charset="-78"/>
                <a:cs typeface="Adobe Arabic" pitchFamily="18" charset="-78"/>
              </a:rPr>
              <a:t>ارتباط </a:t>
            </a:r>
            <a:r>
              <a:rPr lang="fa-IR" b="1" dirty="0">
                <a:latin typeface="Adobe Arabic" pitchFamily="18" charset="-78"/>
                <a:cs typeface="Adobe Arabic" pitchFamily="18" charset="-78"/>
              </a:rPr>
              <a:t>دوره اول، دوم و سوم</a:t>
            </a:r>
            <a:endParaRPr lang="en-US" b="1" dirty="0">
              <a:latin typeface="Adobe Arabic" pitchFamily="18" charset="-78"/>
              <a:cs typeface="Adobe Arabic" pitchFamily="18" charset="-78"/>
            </a:endParaRPr>
          </a:p>
        </p:txBody>
      </p:sp>
      <p:sp>
        <p:nvSpPr>
          <p:cNvPr id="6" name="Rounded Rectangle 5"/>
          <p:cNvSpPr/>
          <p:nvPr/>
        </p:nvSpPr>
        <p:spPr>
          <a:xfrm>
            <a:off x="3359775" y="4569968"/>
            <a:ext cx="8461420" cy="1321273"/>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b="1" dirty="0">
                <a:latin typeface="Adobe Arabic" pitchFamily="18" charset="-78"/>
                <a:cs typeface="Adobe Arabic" pitchFamily="18" charset="-78"/>
              </a:rPr>
              <a:t>رُسُلاً مُبَشِّرينَ وَ مُنْذِرينَ لِئَلاَّ يَكُونَ لِلنَّاسِ عَلَى اللَّهِ حُجَّةٌ بَعْدَ الرُّسُلِ وَ كانَ اللَّهُ عَزيزاً حَكيماً </a:t>
            </a:r>
            <a:endParaRPr lang="fa-IR" sz="2000" b="1" dirty="0" smtClean="0">
              <a:latin typeface="Adobe Arabic" pitchFamily="18" charset="-78"/>
              <a:cs typeface="Adobe Arabic" pitchFamily="18" charset="-78"/>
            </a:endParaRPr>
          </a:p>
          <a:p>
            <a:pPr algn="ctr" rtl="1"/>
            <a:r>
              <a:rPr lang="fa-IR" sz="2000" dirty="0" smtClean="0">
                <a:latin typeface="Adobe Arabic" pitchFamily="18" charset="-78"/>
                <a:cs typeface="Adobe Arabic" pitchFamily="18" charset="-78"/>
              </a:rPr>
              <a:t>پيامبرانى </a:t>
            </a:r>
            <a:r>
              <a:rPr lang="fa-IR" sz="2000" dirty="0">
                <a:latin typeface="Adobe Arabic" pitchFamily="18" charset="-78"/>
                <a:cs typeface="Adobe Arabic" pitchFamily="18" charset="-78"/>
              </a:rPr>
              <a:t>كه بشارتگر و هشداردهنده بودند، تا براى مردم، پس از [فرستادن‏] پيامبران، در مقابل خدا [بهانه و] حجّتى نباشد، و خدا توانا و حكيم است</a:t>
            </a:r>
            <a:r>
              <a:rPr lang="fa-IR" sz="2000" dirty="0" smtClean="0">
                <a:latin typeface="Adobe Arabic" pitchFamily="18" charset="-78"/>
                <a:cs typeface="Adobe Arabic" pitchFamily="18" charset="-78"/>
              </a:rPr>
              <a:t>.</a:t>
            </a:r>
            <a:r>
              <a:rPr lang="fa-IR" sz="2000" dirty="0">
                <a:latin typeface="Adobe Arabic" pitchFamily="18" charset="-78"/>
                <a:cs typeface="Adobe Arabic" pitchFamily="18" charset="-78"/>
              </a:rPr>
              <a:t> </a:t>
            </a:r>
            <a:endParaRPr lang="fa-IR" sz="2000" dirty="0" smtClean="0">
              <a:latin typeface="Adobe Arabic" pitchFamily="18" charset="-78"/>
              <a:cs typeface="Adobe Arabic" pitchFamily="18" charset="-78"/>
            </a:endParaRPr>
          </a:p>
          <a:p>
            <a:pPr algn="ctr" rtl="1"/>
            <a:r>
              <a:rPr lang="fa-IR" sz="2000" dirty="0" smtClean="0">
                <a:latin typeface="Adobe Arabic" pitchFamily="18" charset="-78"/>
                <a:cs typeface="Adobe Arabic" pitchFamily="18" charset="-78"/>
              </a:rPr>
              <a:t>(</a:t>
            </a:r>
            <a:r>
              <a:rPr lang="fa-IR" sz="2000" dirty="0">
                <a:latin typeface="Adobe Arabic" pitchFamily="18" charset="-78"/>
                <a:cs typeface="Adobe Arabic" pitchFamily="18" charset="-78"/>
              </a:rPr>
              <a:t>نساء/ 165</a:t>
            </a:r>
            <a:r>
              <a:rPr lang="fa-IR" sz="2000" dirty="0" smtClean="0">
                <a:latin typeface="Adobe Arabic" pitchFamily="18" charset="-78"/>
                <a:cs typeface="Adobe Arabic" pitchFamily="18" charset="-78"/>
              </a:rPr>
              <a:t>)</a:t>
            </a:r>
            <a:endParaRPr lang="en-US" sz="2000" dirty="0">
              <a:latin typeface="Adobe Arabic" pitchFamily="18" charset="-78"/>
              <a:cs typeface="Adobe Arabic" pitchFamily="18" charset="-78"/>
            </a:endParaRPr>
          </a:p>
        </p:txBody>
      </p:sp>
    </p:spTree>
    <p:extLst>
      <p:ext uri="{BB962C8B-B14F-4D97-AF65-F5344CB8AC3E}">
        <p14:creationId xmlns:p14="http://schemas.microsoft.com/office/powerpoint/2010/main" val="4918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980" y="888642"/>
            <a:ext cx="10406130" cy="5769735"/>
          </a:xfrm>
        </p:spPr>
        <p:txBody>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9-2</a:t>
            </a:r>
            <a:r>
              <a:rPr lang="fa-IR" sz="2400" dirty="0">
                <a:solidFill>
                  <a:schemeClr val="accent6">
                    <a:lumMod val="75000"/>
                  </a:schemeClr>
                </a:solidFill>
                <a:latin typeface="Neirizi"/>
                <a:cs typeface="B Titr" panose="00000700000000000000" pitchFamily="2" charset="-78"/>
              </a:rPr>
              <a:t>. آداب تفکر و </a:t>
            </a:r>
            <a:r>
              <a:rPr lang="fa-IR" sz="2400" dirty="0" smtClean="0">
                <a:solidFill>
                  <a:schemeClr val="accent6">
                    <a:lumMod val="75000"/>
                  </a:schemeClr>
                </a:solidFill>
                <a:latin typeface="Neirizi"/>
                <a:cs typeface="B Titr" panose="00000700000000000000" pitchFamily="2" charset="-78"/>
              </a:rPr>
              <a:t>تعقل</a:t>
            </a:r>
            <a:endParaRPr lang="en-US" sz="2400" b="1" dirty="0" smtClean="0">
              <a:solidFill>
                <a:schemeClr val="accent6">
                  <a:lumMod val="75000"/>
                </a:schemeClr>
              </a:solidFill>
              <a:latin typeface="Arial" panose="020B0604020202020204" pitchFamily="34" charset="0"/>
            </a:endParaRPr>
          </a:p>
          <a:p>
            <a:pPr algn="just" rtl="1">
              <a:buClrTx/>
              <a:buFont typeface="Wingdings" panose="05000000000000000000" pitchFamily="2" charset="2"/>
              <a:buChar char="§"/>
            </a:pPr>
            <a:r>
              <a:rPr lang="fa-IR" sz="2400" b="1" dirty="0" smtClean="0">
                <a:solidFill>
                  <a:srgbClr val="00B0F0"/>
                </a:solidFill>
                <a:latin typeface="Adobe Arabic" panose="02040503050201020203" pitchFamily="18" charset="-78"/>
                <a:ea typeface="Times New Roman" panose="02020603050405020304" pitchFamily="18" charset="0"/>
                <a:cs typeface="Adobe Arabic" panose="02040503050201020203" pitchFamily="18" charset="-78"/>
              </a:rPr>
              <a:t>تفکر</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a:t>
            </a:r>
            <a:r>
              <a:rPr lang="fa-IR" sz="2400" dirty="0">
                <a:latin typeface="Adobe Arabic" panose="02040503050201020203" pitchFamily="18" charset="-78"/>
                <a:ea typeface="Times New Roman" panose="02020603050405020304" pitchFamily="18" charset="0"/>
                <a:cs typeface="Adobe Arabic" panose="02040503050201020203" pitchFamily="18" charset="-78"/>
              </a:rPr>
              <a:t>به معنای به کارگیری درست از قوای ادارکی و مجاری شناختی برای دریافت علم و معرفت است. </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a:t>
            </a:r>
          </a:p>
          <a:p>
            <a:pPr algn="just" rtl="1">
              <a:buClrTx/>
              <a:buFont typeface="Wingdings" panose="05000000000000000000" pitchFamily="2" charset="2"/>
              <a:buChar char="§"/>
            </a:pPr>
            <a:r>
              <a:rPr lang="fa-IR" sz="2400" b="1" dirty="0" smtClean="0">
                <a:solidFill>
                  <a:srgbClr val="00B0F0"/>
                </a:solidFill>
                <a:latin typeface="Adobe Arabic" panose="02040503050201020203" pitchFamily="18" charset="-78"/>
                <a:ea typeface="Times New Roman" panose="02020603050405020304" pitchFamily="18" charset="0"/>
                <a:cs typeface="Adobe Arabic" panose="02040503050201020203" pitchFamily="18" charset="-78"/>
              </a:rPr>
              <a:t>تعقل</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a:t>
            </a:r>
            <a:r>
              <a:rPr lang="fa-IR" sz="2400" dirty="0">
                <a:latin typeface="Adobe Arabic" panose="02040503050201020203" pitchFamily="18" charset="-78"/>
                <a:ea typeface="Times New Roman" panose="02020603050405020304" pitchFamily="18" charset="0"/>
                <a:cs typeface="Adobe Arabic" panose="02040503050201020203" pitchFamily="18" charset="-78"/>
              </a:rPr>
              <a:t>به معنای رجوع به عقل برای دریافت حکم الهی و شناخت هست و نیست‌هاست</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algn="just" rtl="1">
              <a:buClrTx/>
              <a:buFont typeface="Wingdings" panose="05000000000000000000" pitchFamily="2" charset="2"/>
              <a:buChar char="§"/>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در </a:t>
            </a:r>
            <a:r>
              <a:rPr lang="fa-IR" sz="2400" dirty="0">
                <a:latin typeface="Adobe Arabic" panose="02040503050201020203" pitchFamily="18" charset="-78"/>
                <a:ea typeface="Times New Roman" panose="02020603050405020304" pitchFamily="18" charset="0"/>
                <a:cs typeface="Adobe Arabic" panose="02040503050201020203" pitchFamily="18" charset="-78"/>
              </a:rPr>
              <a:t>تفکر و تعقل فرد سعی می‌کند نیازهای شناختی و باوری خود را به نحو مطلوب برطرف کند. </a:t>
            </a:r>
            <a:endParaRPr lang="fa-IR"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algn="just" rtl="1">
              <a:buClrTx/>
              <a:buFont typeface="Wingdings" panose="05000000000000000000" pitchFamily="2" charset="2"/>
              <a:buChar char="§"/>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مکانیسم </a:t>
            </a:r>
            <a:r>
              <a:rPr lang="fa-IR" sz="2400" dirty="0">
                <a:latin typeface="Adobe Arabic" panose="02040503050201020203" pitchFamily="18" charset="-78"/>
                <a:ea typeface="Times New Roman" panose="02020603050405020304" pitchFamily="18" charset="0"/>
                <a:cs typeface="Adobe Arabic" panose="02040503050201020203" pitchFamily="18" charset="-78"/>
              </a:rPr>
              <a:t>قوای درونی انسان در رجوع به فکر و عقل با هم مشابه‌اند به همین دلیل تفکر و تعقل در عرف قرآن همراه و قرین یکدیگرند.</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0" indent="0" algn="r" rtl="1">
              <a:buNone/>
            </a:pP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239588692"/>
              </p:ext>
            </p:extLst>
          </p:nvPr>
        </p:nvGraphicFramePr>
        <p:xfrm>
          <a:off x="3979572" y="4172754"/>
          <a:ext cx="4906850" cy="1748307"/>
        </p:xfrm>
        <a:graphic>
          <a:graphicData uri="http://schemas.openxmlformats.org/drawingml/2006/table">
            <a:tbl>
              <a:tblPr rtl="1" firstRow="1" bandRow="1">
                <a:effectLst>
                  <a:innerShdw blurRad="114300">
                    <a:prstClr val="black"/>
                  </a:innerShdw>
                </a:effectLst>
                <a:tableStyleId>{93296810-A885-4BE3-A3E7-6D5BEEA58F35}</a:tableStyleId>
              </a:tblPr>
              <a:tblGrid>
                <a:gridCol w="2453425">
                  <a:extLst>
                    <a:ext uri="{9D8B030D-6E8A-4147-A177-3AD203B41FA5}">
                      <a16:colId xmlns:a16="http://schemas.microsoft.com/office/drawing/2014/main" val="20000"/>
                    </a:ext>
                  </a:extLst>
                </a:gridCol>
                <a:gridCol w="2453425">
                  <a:extLst>
                    <a:ext uri="{9D8B030D-6E8A-4147-A177-3AD203B41FA5}">
                      <a16:colId xmlns:a16="http://schemas.microsoft.com/office/drawing/2014/main" val="20001"/>
                    </a:ext>
                  </a:extLst>
                </a:gridCol>
              </a:tblGrid>
              <a:tr h="582769">
                <a:tc gridSpan="2">
                  <a:txBody>
                    <a:bodyPr/>
                    <a:lstStyle/>
                    <a:p>
                      <a:pPr algn="ctr" rtl="1"/>
                      <a:r>
                        <a:rPr lang="fa-IR" sz="2800" dirty="0" smtClean="0">
                          <a:solidFill>
                            <a:schemeClr val="tx1"/>
                          </a:solidFill>
                          <a:cs typeface="B Tabassom" panose="00000400000000000000" pitchFamily="2" charset="-78"/>
                        </a:rPr>
                        <a:t>عواملی که موجب تقویت تفکر</a:t>
                      </a:r>
                      <a:r>
                        <a:rPr lang="fa-IR" sz="2800" baseline="0" dirty="0" smtClean="0">
                          <a:solidFill>
                            <a:schemeClr val="tx1"/>
                          </a:solidFill>
                          <a:cs typeface="B Tabassom" panose="00000400000000000000" pitchFamily="2" charset="-78"/>
                        </a:rPr>
                        <a:t> و تعقل می شود</a:t>
                      </a:r>
                      <a:endParaRPr lang="fa-IR" sz="28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582769">
                <a:tc>
                  <a:txBody>
                    <a:bodyPr/>
                    <a:lstStyle/>
                    <a:p>
                      <a:pPr marL="342900" lvl="0" indent="-342900" algn="ctr" rtl="1">
                        <a:spcAft>
                          <a:spcPts val="0"/>
                        </a:spcAft>
                        <a:buFont typeface="+mj-lt"/>
                        <a:buAutoNum type="arabicPeriod"/>
                      </a:pPr>
                      <a:r>
                        <a:rPr lang="fa-IR" sz="2400" b="1" dirty="0" smtClean="0">
                          <a:effectLst/>
                          <a:latin typeface="Neirizi"/>
                          <a:ea typeface="Times New Roman" panose="02020603050405020304" pitchFamily="18" charset="0"/>
                          <a:cs typeface="B Lotus" panose="00000400000000000000" pitchFamily="2" charset="-78"/>
                        </a:rPr>
                        <a:t>سکوت</a:t>
                      </a:r>
                      <a:endParaRPr lang="en-US" sz="2400" b="1" dirty="0" smtClean="0">
                        <a:effectLst/>
                        <a:latin typeface="Times New Roman" panose="02020603050405020304" pitchFamily="18" charset="0"/>
                        <a:ea typeface="Times New Roman" panose="02020603050405020304" pitchFamily="18" charset="0"/>
                        <a:cs typeface="B Lotus" panose="00000400000000000000" pitchFamily="2" charset="-78"/>
                      </a:endParaRPr>
                    </a:p>
                  </a:txBody>
                  <a:tcPr/>
                </a:tc>
                <a:tc>
                  <a:txBody>
                    <a:bodyPr/>
                    <a:lstStyle/>
                    <a:p>
                      <a:pPr marL="0" lvl="0" indent="0" algn="ctr" rtl="1">
                        <a:spcAft>
                          <a:spcPts val="0"/>
                        </a:spcAft>
                        <a:buFont typeface="+mj-lt"/>
                        <a:buNone/>
                      </a:pPr>
                      <a:r>
                        <a:rPr lang="fa-IR" sz="2400" b="1" dirty="0" smtClean="0">
                          <a:effectLst/>
                          <a:latin typeface="Neirizi"/>
                          <a:ea typeface="Times New Roman" panose="02020603050405020304" pitchFamily="18" charset="0"/>
                          <a:cs typeface="B Lotus" panose="00000400000000000000" pitchFamily="2" charset="-78"/>
                        </a:rPr>
                        <a:t>3. عبرت</a:t>
                      </a:r>
                      <a:endParaRPr lang="en-US" sz="2400" b="1" dirty="0" smtClean="0">
                        <a:effectLst/>
                        <a:latin typeface="Times New Roman" panose="02020603050405020304" pitchFamily="18" charset="0"/>
                        <a:ea typeface="Times New Roman" panose="02020603050405020304" pitchFamily="18" charset="0"/>
                        <a:cs typeface="B Lotus" panose="00000400000000000000" pitchFamily="2" charset="-78"/>
                      </a:endParaRPr>
                    </a:p>
                  </a:txBody>
                  <a:tcPr/>
                </a:tc>
                <a:extLst>
                  <a:ext uri="{0D108BD9-81ED-4DB2-BD59-A6C34878D82A}">
                    <a16:rowId xmlns:a16="http://schemas.microsoft.com/office/drawing/2014/main" val="10001"/>
                  </a:ext>
                </a:extLst>
              </a:tr>
              <a:tr h="582769">
                <a:tc gridSpan="2">
                  <a:txBody>
                    <a:bodyPr/>
                    <a:lstStyle/>
                    <a:p>
                      <a:pPr marL="0" lvl="0" indent="0" algn="ctr" rtl="1">
                        <a:spcAft>
                          <a:spcPts val="0"/>
                        </a:spcAft>
                        <a:buFont typeface="+mj-lt"/>
                        <a:buNone/>
                      </a:pPr>
                      <a:r>
                        <a:rPr lang="fa-IR" sz="2400" b="1" dirty="0" smtClean="0">
                          <a:effectLst/>
                          <a:latin typeface="Neirizi"/>
                          <a:ea typeface="Times New Roman" panose="02020603050405020304" pitchFamily="18" charset="0"/>
                          <a:cs typeface="B Lotus" panose="00000400000000000000" pitchFamily="2" charset="-78"/>
                        </a:rPr>
                        <a:t>2. حفظ زبان</a:t>
                      </a:r>
                      <a:endParaRPr lang="en-US" sz="2400" b="1" dirty="0" smtClean="0">
                        <a:effectLst/>
                        <a:latin typeface="Times New Roman" panose="02020603050405020304" pitchFamily="18" charset="0"/>
                        <a:ea typeface="Times New Roman" panose="02020603050405020304" pitchFamily="18" charset="0"/>
                        <a:cs typeface="B Lotus" panose="00000400000000000000" pitchFamily="2" charset="-78"/>
                      </a:endParaRPr>
                    </a:p>
                  </a:txBody>
                  <a:tcPr/>
                </a:tc>
                <a:tc hMerge="1">
                  <a:txBody>
                    <a:bodyPr/>
                    <a:lstStyle/>
                    <a:p>
                      <a:pPr marL="0" lvl="0" indent="0" algn="just" rtl="1">
                        <a:spcAft>
                          <a:spcPts val="0"/>
                        </a:spcAft>
                        <a:buFont typeface="+mj-lt"/>
                        <a:buNone/>
                      </a:pPr>
                      <a:endParaRPr lang="en-US" sz="2400" b="1" dirty="0" smtClean="0">
                        <a:effectLst/>
                        <a:latin typeface="Times New Roman" panose="02020603050405020304" pitchFamily="18" charset="0"/>
                        <a:ea typeface="Times New Roman" panose="02020603050405020304" pitchFamily="18" charset="0"/>
                        <a:cs typeface="B Lotus" panose="00000400000000000000" pitchFamily="2" charset="-78"/>
                      </a:endParaRPr>
                    </a:p>
                  </a:txBody>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4679646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707" y="734096"/>
            <a:ext cx="10672293" cy="6123904"/>
          </a:xfrm>
        </p:spPr>
        <p:txBody>
          <a:bodyPr/>
          <a:lstStyle/>
          <a:p>
            <a:pPr marL="0" indent="0" algn="r" rtl="1">
              <a:spcBef>
                <a:spcPts val="1200"/>
              </a:spcBef>
              <a:buNone/>
            </a:pPr>
            <a:r>
              <a:rPr lang="fa-IR" dirty="0">
                <a:solidFill>
                  <a:schemeClr val="accent6">
                    <a:lumMod val="75000"/>
                  </a:schemeClr>
                </a:solidFill>
                <a:latin typeface="Neirizi"/>
                <a:cs typeface="B Titr" panose="00000700000000000000" pitchFamily="2" charset="-78"/>
              </a:rPr>
              <a:t>10-2. آداب ذکر </a:t>
            </a:r>
            <a:endParaRPr lang="en-US" b="1" dirty="0">
              <a:solidFill>
                <a:schemeClr val="accent6">
                  <a:lumMod val="75000"/>
                </a:schemeClr>
              </a:solidFill>
              <a:latin typeface="Arial" panose="020B0604020202020204" pitchFamily="34" charset="0"/>
            </a:endParaRPr>
          </a:p>
          <a:p>
            <a:pPr marL="0" indent="0" algn="justLow" rtl="1">
              <a:buNone/>
            </a:pPr>
            <a:r>
              <a:rPr lang="fa-IR" dirty="0">
                <a:latin typeface="Neirizi"/>
                <a:ea typeface="Times New Roman" panose="02020603050405020304" pitchFamily="18" charset="0"/>
                <a:cs typeface="B Mitra" panose="00000400000000000000" pitchFamily="2" charset="-78"/>
              </a:rPr>
              <a:t>ذکر که به معنای یاد است </a:t>
            </a:r>
            <a:r>
              <a:rPr lang="fa-IR" dirty="0" smtClean="0">
                <a:latin typeface="Neirizi"/>
                <a:ea typeface="Times New Roman" panose="02020603050405020304" pitchFamily="18" charset="0"/>
                <a:cs typeface="B Mitra" panose="00000400000000000000" pitchFamily="2" charset="-78"/>
              </a:rPr>
              <a:t>و به </a:t>
            </a:r>
            <a:r>
              <a:rPr lang="fa-IR" dirty="0">
                <a:latin typeface="Neirizi"/>
                <a:ea typeface="Times New Roman" panose="02020603050405020304" pitchFamily="18" charset="0"/>
                <a:cs typeface="B Mitra" panose="00000400000000000000" pitchFamily="2" charset="-78"/>
              </a:rPr>
              <a:t>توجه به حقیقتی که در درون جاری است گفته می‌شود. این توجه به حقیقت رجوع به درستی‌ها و پاکی‌ها و مکارم و مراقبت </a:t>
            </a:r>
            <a:r>
              <a:rPr lang="fa-IR" dirty="0" smtClean="0">
                <a:latin typeface="Neirizi"/>
                <a:ea typeface="Times New Roman" panose="02020603050405020304" pitchFamily="18" charset="0"/>
                <a:cs typeface="B Mitra" panose="00000400000000000000" pitchFamily="2" charset="-78"/>
              </a:rPr>
              <a:t>را </a:t>
            </a:r>
            <a:r>
              <a:rPr lang="fa-IR" dirty="0">
                <a:latin typeface="Neirizi"/>
                <a:ea typeface="Times New Roman" panose="02020603050405020304" pitchFamily="18" charset="0"/>
                <a:cs typeface="B Mitra" panose="00000400000000000000" pitchFamily="2" charset="-78"/>
              </a:rPr>
              <a:t>به دنبال خواهد داشت. هر قدر فرد از ذکر بیشتر بهره‌مند باشد از حفظ و صیانت بیشتر بهره‌مند خواهد بود</a:t>
            </a:r>
            <a:r>
              <a:rPr lang="fa-IR" dirty="0" smtClean="0">
                <a:latin typeface="Neirizi"/>
                <a:ea typeface="Times New Roman" panose="02020603050405020304" pitchFamily="18" charset="0"/>
                <a:cs typeface="B Mitra" panose="00000400000000000000" pitchFamily="2" charset="-78"/>
              </a:rPr>
              <a:t>.</a:t>
            </a:r>
          </a:p>
          <a:p>
            <a:pPr marL="0" indent="0" algn="justLow" rtl="1">
              <a:buNone/>
            </a:pP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787947578"/>
              </p:ext>
            </p:extLst>
          </p:nvPr>
        </p:nvGraphicFramePr>
        <p:xfrm>
          <a:off x="2846231" y="2627287"/>
          <a:ext cx="7365284" cy="3197555"/>
        </p:xfrm>
        <a:graphic>
          <a:graphicData uri="http://schemas.openxmlformats.org/drawingml/2006/table">
            <a:tbl>
              <a:tblPr rtl="1" firstRow="1" bandRow="1">
                <a:effectLst>
                  <a:innerShdw blurRad="114300">
                    <a:prstClr val="black"/>
                  </a:innerShdw>
                </a:effectLst>
                <a:tableStyleId>{93296810-A885-4BE3-A3E7-6D5BEEA58F35}</a:tableStyleId>
              </a:tblPr>
              <a:tblGrid>
                <a:gridCol w="3682642">
                  <a:extLst>
                    <a:ext uri="{9D8B030D-6E8A-4147-A177-3AD203B41FA5}">
                      <a16:colId xmlns:a16="http://schemas.microsoft.com/office/drawing/2014/main" val="20000"/>
                    </a:ext>
                  </a:extLst>
                </a:gridCol>
                <a:gridCol w="3682642">
                  <a:extLst>
                    <a:ext uri="{9D8B030D-6E8A-4147-A177-3AD203B41FA5}">
                      <a16:colId xmlns:a16="http://schemas.microsoft.com/office/drawing/2014/main" val="20001"/>
                    </a:ext>
                  </a:extLst>
                </a:gridCol>
              </a:tblGrid>
              <a:tr h="549769">
                <a:tc gridSpan="2">
                  <a:txBody>
                    <a:bodyPr/>
                    <a:lstStyle/>
                    <a:p>
                      <a:pPr algn="ctr" rtl="1"/>
                      <a:r>
                        <a:rPr lang="fa-IR" sz="3200" dirty="0" smtClean="0">
                          <a:solidFill>
                            <a:schemeClr val="tx1"/>
                          </a:solidFill>
                          <a:cs typeface="B Tabassom" panose="00000400000000000000" pitchFamily="2" charset="-78"/>
                        </a:rPr>
                        <a:t>برخی آداب ذکر</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523687">
                <a:tc>
                  <a:txBody>
                    <a:bodyPr/>
                    <a:lstStyle/>
                    <a:p>
                      <a:pPr algn="r" rtl="1"/>
                      <a:r>
                        <a:rPr lang="fa-IR" sz="2000" b="1" dirty="0" smtClean="0">
                          <a:cs typeface="B Lotus" panose="00000400000000000000" pitchFamily="2" charset="-78"/>
                        </a:rPr>
                        <a:t>1.قرائت قرآن </a:t>
                      </a:r>
                      <a:endParaRPr lang="fa-IR" sz="2000" b="1" dirty="0">
                        <a:cs typeface="B Lotus" panose="00000400000000000000" pitchFamily="2" charset="-78"/>
                      </a:endParaRPr>
                    </a:p>
                  </a:txBody>
                  <a:tcPr/>
                </a:tc>
                <a:tc>
                  <a:txBody>
                    <a:bodyPr/>
                    <a:lstStyle/>
                    <a:p>
                      <a:pPr algn="r" rtl="1"/>
                      <a:r>
                        <a:rPr lang="fa-IR" sz="2000" b="1" dirty="0" smtClean="0">
                          <a:cs typeface="B Lotus" panose="00000400000000000000" pitchFamily="2" charset="-78"/>
                        </a:rPr>
                        <a:t>6.توجه جزیی و دقیق بر سلام نماز</a:t>
                      </a:r>
                      <a:endParaRPr lang="fa-IR" sz="2000" b="1" dirty="0">
                        <a:cs typeface="B Lotus" panose="00000400000000000000" pitchFamily="2" charset="-78"/>
                      </a:endParaRPr>
                    </a:p>
                  </a:txBody>
                  <a:tcPr/>
                </a:tc>
                <a:extLst>
                  <a:ext uri="{0D108BD9-81ED-4DB2-BD59-A6C34878D82A}">
                    <a16:rowId xmlns:a16="http://schemas.microsoft.com/office/drawing/2014/main" val="10001"/>
                  </a:ext>
                </a:extLst>
              </a:tr>
              <a:tr h="523687">
                <a:tc>
                  <a:txBody>
                    <a:bodyPr/>
                    <a:lstStyle/>
                    <a:p>
                      <a:pPr algn="r" rtl="1"/>
                      <a:r>
                        <a:rPr lang="fa-IR" sz="2000" b="1" dirty="0" smtClean="0">
                          <a:cs typeface="B Lotus" panose="00000400000000000000" pitchFamily="2" charset="-78"/>
                        </a:rPr>
                        <a:t>2.توجه به اقامه نماز </a:t>
                      </a:r>
                      <a:endParaRPr lang="fa-IR" sz="2000" b="1" dirty="0">
                        <a:cs typeface="B Lotus" panose="00000400000000000000" pitchFamily="2" charset="-78"/>
                      </a:endParaRPr>
                    </a:p>
                  </a:txBody>
                  <a:tcPr/>
                </a:tc>
                <a:tc>
                  <a:txBody>
                    <a:bodyPr/>
                    <a:lstStyle/>
                    <a:p>
                      <a:pPr algn="r" rtl="1"/>
                      <a:r>
                        <a:rPr lang="fa-IR" sz="2000" b="1" dirty="0" smtClean="0">
                          <a:cs typeface="B Lotus" panose="00000400000000000000" pitchFamily="2" charset="-78"/>
                        </a:rPr>
                        <a:t>7.دعا </a:t>
                      </a:r>
                      <a:endParaRPr lang="fa-IR" sz="2000" b="1" dirty="0">
                        <a:cs typeface="B Lotus" panose="00000400000000000000" pitchFamily="2" charset="-78"/>
                      </a:endParaRPr>
                    </a:p>
                  </a:txBody>
                  <a:tcPr/>
                </a:tc>
                <a:extLst>
                  <a:ext uri="{0D108BD9-81ED-4DB2-BD59-A6C34878D82A}">
                    <a16:rowId xmlns:a16="http://schemas.microsoft.com/office/drawing/2014/main" val="10002"/>
                  </a:ext>
                </a:extLst>
              </a:tr>
              <a:tr h="523687">
                <a:tc>
                  <a:txBody>
                    <a:bodyPr/>
                    <a:lstStyle/>
                    <a:p>
                      <a:pPr algn="r" rtl="1"/>
                      <a:r>
                        <a:rPr lang="fa-IR" sz="2000" b="1" dirty="0" smtClean="0">
                          <a:cs typeface="B Lotus" panose="00000400000000000000" pitchFamily="2" charset="-78"/>
                        </a:rPr>
                        <a:t>3.توجه جزیی و دقیق به رکوع نماز </a:t>
                      </a:r>
                      <a:endParaRPr lang="fa-IR" sz="2000" b="1" dirty="0">
                        <a:cs typeface="B Lotus" panose="00000400000000000000" pitchFamily="2" charset="-78"/>
                      </a:endParaRPr>
                    </a:p>
                  </a:txBody>
                  <a:tcPr/>
                </a:tc>
                <a:tc>
                  <a:txBody>
                    <a:bodyPr/>
                    <a:lstStyle/>
                    <a:p>
                      <a:pPr algn="r" rtl="1"/>
                      <a:r>
                        <a:rPr lang="fa-IR" sz="2000" b="1" dirty="0" smtClean="0">
                          <a:cs typeface="B Lotus" panose="00000400000000000000" pitchFamily="2" charset="-78"/>
                        </a:rPr>
                        <a:t>8.توجه به آثار ذکر </a:t>
                      </a:r>
                      <a:endParaRPr lang="fa-IR" sz="2000" b="1" dirty="0">
                        <a:cs typeface="B Lotus" panose="00000400000000000000" pitchFamily="2" charset="-78"/>
                      </a:endParaRPr>
                    </a:p>
                  </a:txBody>
                  <a:tcPr/>
                </a:tc>
                <a:extLst>
                  <a:ext uri="{0D108BD9-81ED-4DB2-BD59-A6C34878D82A}">
                    <a16:rowId xmlns:a16="http://schemas.microsoft.com/office/drawing/2014/main" val="10003"/>
                  </a:ext>
                </a:extLst>
              </a:tr>
              <a:tr h="523687">
                <a:tc>
                  <a:txBody>
                    <a:bodyPr/>
                    <a:lstStyle/>
                    <a:p>
                      <a:pPr algn="r" rtl="1"/>
                      <a:r>
                        <a:rPr lang="fa-IR" sz="2000" b="1" dirty="0" smtClean="0">
                          <a:cs typeface="B Lotus" panose="00000400000000000000" pitchFamily="2" charset="-78"/>
                        </a:rPr>
                        <a:t>4.توجه جزیی و دقیق به سجده نماز</a:t>
                      </a:r>
                      <a:endParaRPr lang="fa-IR" sz="2000" b="1" dirty="0">
                        <a:cs typeface="B Lotus" panose="00000400000000000000" pitchFamily="2" charset="-78"/>
                      </a:endParaRPr>
                    </a:p>
                  </a:txBody>
                  <a:tcPr/>
                </a:tc>
                <a:tc>
                  <a:txBody>
                    <a:bodyPr/>
                    <a:lstStyle/>
                    <a:p>
                      <a:pPr algn="r" rtl="1"/>
                      <a:r>
                        <a:rPr lang="fa-IR" sz="2000" b="1" dirty="0" smtClean="0">
                          <a:cs typeface="B Lotus" panose="00000400000000000000" pitchFamily="2" charset="-78"/>
                        </a:rPr>
                        <a:t>9.توبه </a:t>
                      </a:r>
                      <a:endParaRPr lang="fa-IR" sz="2000" b="1" dirty="0">
                        <a:cs typeface="B Lotus" panose="00000400000000000000" pitchFamily="2" charset="-78"/>
                      </a:endParaRPr>
                    </a:p>
                  </a:txBody>
                  <a:tcPr/>
                </a:tc>
                <a:extLst>
                  <a:ext uri="{0D108BD9-81ED-4DB2-BD59-A6C34878D82A}">
                    <a16:rowId xmlns:a16="http://schemas.microsoft.com/office/drawing/2014/main" val="10004"/>
                  </a:ext>
                </a:extLst>
              </a:tr>
              <a:tr h="523687">
                <a:tc>
                  <a:txBody>
                    <a:bodyPr/>
                    <a:lstStyle/>
                    <a:p>
                      <a:pPr algn="r" rtl="1"/>
                      <a:r>
                        <a:rPr lang="fa-IR" sz="2000" b="1" dirty="0" smtClean="0">
                          <a:cs typeface="B Lotus" panose="00000400000000000000" pitchFamily="2" charset="-78"/>
                        </a:rPr>
                        <a:t>5.توجه جزیی و دقیق بر تشهد نماز</a:t>
                      </a:r>
                      <a:endParaRPr lang="fa-IR" sz="2000" b="1" dirty="0">
                        <a:cs typeface="B Lotus" panose="00000400000000000000" pitchFamily="2" charset="-78"/>
                      </a:endParaRPr>
                    </a:p>
                  </a:txBody>
                  <a:tcPr/>
                </a:tc>
                <a:tc>
                  <a:txBody>
                    <a:bodyPr/>
                    <a:lstStyle/>
                    <a:p>
                      <a:pPr algn="r" rtl="1"/>
                      <a:endParaRPr lang="fa-IR" sz="2000" b="1" dirty="0">
                        <a:cs typeface="B Lotus" panose="00000400000000000000" pitchFamily="2" charset="-78"/>
                      </a:endParaRPr>
                    </a:p>
                  </a:txBody>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22509741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1266647"/>
            <a:ext cx="10515600" cy="2622773"/>
          </a:xfrm>
        </p:spPr>
        <p:txBody>
          <a:bodyPr>
            <a:normAutofit/>
          </a:bodyPr>
          <a:lstStyle/>
          <a:p>
            <a:pPr algn="ctr"/>
            <a:r>
              <a:rPr lang="fa-IR" sz="6600" b="1" dirty="0" smtClean="0">
                <a:ln w="0"/>
                <a:solidFill>
                  <a:schemeClr val="accent2">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فصل پنجم</a:t>
            </a:r>
            <a:br>
              <a:rPr lang="fa-IR" sz="6600" b="1" dirty="0" smtClean="0">
                <a:ln w="0"/>
                <a:solidFill>
                  <a:schemeClr val="accent2">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br>
            <a:r>
              <a:rPr lang="fa-IR" sz="6600" b="1" dirty="0" smtClean="0">
                <a:ln w="0"/>
                <a:solidFill>
                  <a:schemeClr val="accent2">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آداب روابط</a:t>
            </a:r>
            <a:endParaRPr lang="fa-IR" sz="6600" b="1" dirty="0">
              <a:ln w="0"/>
              <a:solidFill>
                <a:schemeClr val="accent2">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endParaRPr>
          </a:p>
        </p:txBody>
      </p:sp>
    </p:spTree>
    <p:extLst>
      <p:ext uri="{BB962C8B-B14F-4D97-AF65-F5344CB8AC3E}">
        <p14:creationId xmlns:p14="http://schemas.microsoft.com/office/powerpoint/2010/main" val="852458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273" y="223458"/>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
        <p:nvSpPr>
          <p:cNvPr id="9" name="Content Placeholder 8"/>
          <p:cNvSpPr>
            <a:spLocks noGrp="1"/>
          </p:cNvSpPr>
          <p:nvPr>
            <p:ph idx="1"/>
          </p:nvPr>
        </p:nvSpPr>
        <p:spPr>
          <a:xfrm>
            <a:off x="7843234" y="991675"/>
            <a:ext cx="4090115" cy="4584878"/>
          </a:xfrm>
        </p:spPr>
        <p:txBody>
          <a:bodyPr>
            <a:normAutofit/>
          </a:bodyPr>
          <a:lstStyle/>
          <a:p>
            <a:pPr marL="0" indent="0" algn="ctr" rtl="1">
              <a:buNone/>
            </a:pPr>
            <a:endParaRPr lang="fa-IR" sz="2400" b="1" dirty="0" smtClean="0">
              <a:latin typeface="Neirizi"/>
              <a:ea typeface="Times New Roman" panose="02020603050405020304" pitchFamily="18" charset="0"/>
              <a:cs typeface="B Titr" panose="00000700000000000000" pitchFamily="2" charset="-78"/>
            </a:endParaRPr>
          </a:p>
          <a:p>
            <a:pPr marL="0" indent="0" algn="ctr" rtl="1">
              <a:buNone/>
            </a:pPr>
            <a:r>
              <a:rPr lang="fa-IR" sz="2400" b="1" dirty="0" smtClean="0">
                <a:latin typeface="Neirizi"/>
                <a:ea typeface="Times New Roman" panose="02020603050405020304" pitchFamily="18" charset="0"/>
                <a:cs typeface="B Titr" panose="00000700000000000000" pitchFamily="2" charset="-78"/>
              </a:rPr>
              <a:t>1- قلمرو روابط انسان</a:t>
            </a:r>
            <a:endParaRPr lang="fa-IR" sz="2400" b="1" dirty="0">
              <a:latin typeface="Neirizi"/>
              <a:ea typeface="Times New Roman" panose="02020603050405020304" pitchFamily="18" charset="0"/>
              <a:cs typeface="B Tabassom" panose="00000400000000000000" pitchFamily="2" charset="-78"/>
            </a:endParaRPr>
          </a:p>
          <a:p>
            <a:pPr marL="0" indent="0" algn="just" rtl="1">
              <a:buNone/>
            </a:pPr>
            <a:r>
              <a:rPr lang="fa-IR" sz="2400" b="1" dirty="0" smtClean="0">
                <a:latin typeface="Neirizi"/>
                <a:ea typeface="Times New Roman" panose="02020603050405020304" pitchFamily="18" charset="0"/>
                <a:cs typeface="B Tabassom" panose="00000400000000000000" pitchFamily="2" charset="-78"/>
              </a:rPr>
              <a:t> </a:t>
            </a:r>
            <a:r>
              <a:rPr lang="fa-IR" sz="2400" b="1" dirty="0">
                <a:effectLst>
                  <a:glow rad="228600">
                    <a:schemeClr val="accent2">
                      <a:satMod val="175000"/>
                      <a:alpha val="40000"/>
                    </a:schemeClr>
                  </a:glow>
                </a:effectLst>
                <a:latin typeface="Neirizi"/>
                <a:ea typeface="Times New Roman" panose="02020603050405020304" pitchFamily="18" charset="0"/>
                <a:cs typeface="B Tabassom" panose="00000400000000000000" pitchFamily="2" charset="-78"/>
              </a:rPr>
              <a:t>انسان موجودی </a:t>
            </a:r>
            <a:r>
              <a:rPr lang="fa-IR" sz="2400" b="1" dirty="0" smtClean="0">
                <a:effectLst>
                  <a:glow rad="228600">
                    <a:schemeClr val="accent2">
                      <a:satMod val="175000"/>
                      <a:alpha val="40000"/>
                    </a:schemeClr>
                  </a:glow>
                </a:effectLst>
                <a:latin typeface="Neirizi"/>
                <a:ea typeface="Times New Roman" panose="02020603050405020304" pitchFamily="18" charset="0"/>
                <a:cs typeface="B Tabassom" panose="00000400000000000000" pitchFamily="2" charset="-78"/>
              </a:rPr>
              <a:t>است با </a:t>
            </a:r>
            <a:r>
              <a:rPr lang="fa-IR" sz="2400" b="1" dirty="0">
                <a:effectLst>
                  <a:glow rad="228600">
                    <a:schemeClr val="accent2">
                      <a:satMod val="175000"/>
                      <a:alpha val="40000"/>
                    </a:schemeClr>
                  </a:glow>
                </a:effectLst>
                <a:latin typeface="Neirizi"/>
                <a:ea typeface="Times New Roman" panose="02020603050405020304" pitchFamily="18" charset="0"/>
                <a:cs typeface="B Tabassom" panose="00000400000000000000" pitchFamily="2" charset="-78"/>
              </a:rPr>
              <a:t>هویت فردی که در متن اجتماع زندگی می‌کند و هیچگاه نمی‌تواند خود را از جامعه منفک کند. </a:t>
            </a:r>
            <a:endParaRPr lang="en-US" sz="2400" b="1" dirty="0">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B Tabassom" panose="00000400000000000000" pitchFamily="2" charset="-78"/>
            </a:endParaRPr>
          </a:p>
          <a:p>
            <a:pPr marL="0" indent="0" algn="just" rtl="1">
              <a:buNone/>
            </a:pPr>
            <a:r>
              <a:rPr lang="fa-IR" sz="2400" b="1" dirty="0">
                <a:effectLst>
                  <a:glow rad="228600">
                    <a:schemeClr val="accent2">
                      <a:satMod val="175000"/>
                      <a:alpha val="40000"/>
                    </a:schemeClr>
                  </a:glow>
                </a:effectLst>
                <a:latin typeface="Neirizi"/>
                <a:ea typeface="Times New Roman" panose="02020603050405020304" pitchFamily="18" charset="0"/>
                <a:cs typeface="B Tabassom" panose="00000400000000000000" pitchFamily="2" charset="-78"/>
              </a:rPr>
              <a:t>از این رو همه احکام شرعی که با آن مواجه است به صورت مستقیم یا غیر مستقیم به جامعه و روابط با دیگران بازمی‌گردد. </a:t>
            </a:r>
            <a:endParaRPr lang="en-US" sz="2400" b="1" dirty="0">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B Tabassom" panose="00000400000000000000" pitchFamily="2" charset="-78"/>
            </a:endParaRPr>
          </a:p>
          <a:p>
            <a:pPr marL="0" indent="0" algn="r" rtl="1">
              <a:buNone/>
            </a:pPr>
            <a:endParaRPr lang="fa-IR" sz="2400" b="1" dirty="0">
              <a:cs typeface="B Tabassom" panose="00000400000000000000" pitchFamily="2" charset="-78"/>
            </a:endParaRPr>
          </a:p>
        </p:txBody>
      </p:sp>
      <p:graphicFrame>
        <p:nvGraphicFramePr>
          <p:cNvPr id="10" name="Diagram 9"/>
          <p:cNvGraphicFramePr/>
          <p:nvPr>
            <p:extLst>
              <p:ext uri="{D42A27DB-BD31-4B8C-83A1-F6EECF244321}">
                <p14:modId xmlns:p14="http://schemas.microsoft.com/office/powerpoint/2010/main" val="2896551224"/>
              </p:ext>
            </p:extLst>
          </p:nvPr>
        </p:nvGraphicFramePr>
        <p:xfrm>
          <a:off x="0" y="223458"/>
          <a:ext cx="7598535" cy="617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4035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1070" y="669700"/>
            <a:ext cx="10612191" cy="6014435"/>
          </a:xfrm>
        </p:spPr>
        <p:txBody>
          <a:bodyPr>
            <a:normAutofit/>
          </a:bodyPr>
          <a:lstStyle/>
          <a:p>
            <a:pPr marL="0" indent="0" algn="r" rtl="1">
              <a:lnSpc>
                <a:spcPct val="115000"/>
              </a:lnSpc>
              <a:buNone/>
            </a:pPr>
            <a:r>
              <a:rPr lang="fa-IR" sz="2400" dirty="0" smtClean="0">
                <a:solidFill>
                  <a:schemeClr val="accent2">
                    <a:lumMod val="75000"/>
                  </a:schemeClr>
                </a:solidFill>
                <a:latin typeface="Neirizi"/>
                <a:cs typeface="B Titr" panose="00000700000000000000" pitchFamily="2" charset="-78"/>
              </a:rPr>
              <a:t>2. </a:t>
            </a:r>
            <a:r>
              <a:rPr lang="fa-IR" sz="2400" dirty="0">
                <a:solidFill>
                  <a:schemeClr val="accent2">
                    <a:lumMod val="75000"/>
                  </a:schemeClr>
                </a:solidFill>
                <a:latin typeface="Neirizi"/>
                <a:cs typeface="B Titr" panose="00000700000000000000" pitchFamily="2" charset="-78"/>
              </a:rPr>
              <a:t>آداب روابط </a:t>
            </a:r>
            <a:endParaRPr lang="en-US" sz="2400" b="1" dirty="0">
              <a:solidFill>
                <a:schemeClr val="accent2">
                  <a:lumMod val="75000"/>
                </a:schemeClr>
              </a:solidFill>
              <a:latin typeface="Cambria" panose="02040503050406030204" pitchFamily="18" charset="0"/>
            </a:endParaRPr>
          </a:p>
          <a:p>
            <a:pPr marL="0" indent="0" algn="just" rtl="1">
              <a:buNone/>
            </a:pPr>
            <a:r>
              <a:rPr lang="fa-IR" sz="2400" dirty="0" smtClean="0">
                <a:latin typeface="Neirizi"/>
                <a:ea typeface="Times New Roman" panose="02020603050405020304" pitchFamily="18" charset="0"/>
                <a:cs typeface="B Mitra" panose="00000400000000000000" pitchFamily="2" charset="-78"/>
              </a:rPr>
              <a:t>قبل </a:t>
            </a:r>
            <a:r>
              <a:rPr lang="fa-IR" sz="2400" dirty="0">
                <a:latin typeface="Neirizi"/>
                <a:ea typeface="Times New Roman" panose="02020603050405020304" pitchFamily="18" charset="0"/>
                <a:cs typeface="B Mitra" panose="00000400000000000000" pitchFamily="2" charset="-78"/>
              </a:rPr>
              <a:t>از مراعات این آداب لازم است در مورد مسائل زیر در نظر گرفته شود:</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buFont typeface="Symbol" panose="05050102010706020507" pitchFamily="18" charset="2"/>
              <a:buChar char=""/>
            </a:pP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تعیین قلمرو رابطه </a:t>
            </a:r>
            <a:endParaRPr lang="en-US" sz="2400" dirty="0">
              <a:effectLst>
                <a:glow rad="139700">
                  <a:schemeClr val="accent2">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buFont typeface="Symbol" panose="05050102010706020507" pitchFamily="18" charset="2"/>
              <a:buChar char=""/>
            </a:pP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تعیین </a:t>
            </a:r>
            <a:r>
              <a:rPr lang="fa-IR" sz="2400" dirty="0" smtClean="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اولویت‌های </a:t>
            </a: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رابطه</a:t>
            </a:r>
            <a:endParaRPr lang="en-US" sz="2400" dirty="0">
              <a:effectLst>
                <a:glow rad="139700">
                  <a:schemeClr val="accent2">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buFont typeface="Symbol" panose="05050102010706020507" pitchFamily="18" charset="2"/>
              <a:buChar char=""/>
            </a:pP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تعیین حکم نازل شده از جانب خدا پیرامون آن رابطه</a:t>
            </a:r>
            <a:endParaRPr lang="en-US" sz="2400" dirty="0">
              <a:effectLst>
                <a:glow rad="139700">
                  <a:schemeClr val="accent2">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just" rtl="1">
              <a:buNone/>
            </a:pPr>
            <a:r>
              <a:rPr lang="fa-IR" dirty="0" smtClean="0">
                <a:latin typeface="Neirizi"/>
                <a:ea typeface="Times New Roman" panose="02020603050405020304" pitchFamily="18" charset="0"/>
                <a:cs typeface="B Mitra" panose="00000400000000000000" pitchFamily="2" charset="-78"/>
              </a:rPr>
              <a:t>نکته: در </a:t>
            </a:r>
            <a:r>
              <a:rPr lang="fa-IR" dirty="0">
                <a:latin typeface="Neirizi"/>
                <a:ea typeface="Times New Roman" panose="02020603050405020304" pitchFamily="18" charset="0"/>
                <a:cs typeface="B Mitra" panose="00000400000000000000" pitchFamily="2" charset="-78"/>
              </a:rPr>
              <a:t>صورتی که موارد فوق در نظر گرفته نشود گاه آداب حسنه‌ای در جایی که مناسب نیست آسیب‌های عمده‌ای ایجاد می‌کند. به عنوان نمونه حسن خلق به عنوان آدابی حسنه مطرح است همین حسن خلق و گشاده رویی و دست و دل‌بازی ممکن است در رابطه با دشمنان دین آسیب‌های فراوانی را ایجاد کند</a:t>
            </a:r>
            <a:r>
              <a:rPr lang="fa-IR" dirty="0" smtClean="0">
                <a:latin typeface="Neirizi"/>
                <a:ea typeface="Times New Roman" panose="02020603050405020304" pitchFamily="18" charset="0"/>
                <a:cs typeface="B Mitra" panose="00000400000000000000" pitchFamily="2" charset="-78"/>
              </a:rPr>
              <a:t>.</a:t>
            </a:r>
            <a:endParaRPr lang="fa-IR" dirty="0">
              <a:latin typeface="Neirizi"/>
              <a:ea typeface="Times New Roman" panose="02020603050405020304" pitchFamily="18" charset="0"/>
              <a:cs typeface="B Mitra" panose="00000400000000000000" pitchFamily="2" charset="-78"/>
            </a:endParaRPr>
          </a:p>
          <a:p>
            <a:pPr marL="0" indent="0" algn="just" rtl="1">
              <a:buNone/>
            </a:pPr>
            <a:r>
              <a:rPr lang="fa-IR" sz="2400" dirty="0">
                <a:latin typeface="Times New Roman" panose="02020603050405020304" pitchFamily="18" charset="0"/>
                <a:ea typeface="Times New Roman" panose="02020603050405020304" pitchFamily="18" charset="0"/>
                <a:cs typeface="B Mitra" panose="00000400000000000000" pitchFamily="2" charset="-78"/>
              </a:rPr>
              <a:t>مهم‌ترین مسئله‌ای که تعیین کننده سطح روابط بین افراد و نیز اشیاء و پدیده‌هاست </a:t>
            </a:r>
            <a:r>
              <a:rPr lang="fa-IR" sz="2400" b="1" dirty="0">
                <a:effectLst>
                  <a:glow rad="139700">
                    <a:schemeClr val="accent2">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rPr>
              <a:t>رابطه بین انسان و ولیّ </a:t>
            </a:r>
            <a:r>
              <a:rPr lang="fa-IR" sz="2400" dirty="0">
                <a:latin typeface="Times New Roman" panose="02020603050405020304" pitchFamily="18" charset="0"/>
                <a:ea typeface="Times New Roman" panose="02020603050405020304" pitchFamily="18" charset="0"/>
                <a:cs typeface="B Mitra" panose="00000400000000000000" pitchFamily="2" charset="-78"/>
              </a:rPr>
              <a:t>است. در قرآن از این رابطه به عنوان </a:t>
            </a:r>
            <a:r>
              <a:rPr lang="fa-IR" sz="2400" b="1" dirty="0">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rPr>
              <a:t>«صراط مستقیم» </a:t>
            </a:r>
            <a:r>
              <a:rPr lang="fa-IR" sz="2400" dirty="0">
                <a:latin typeface="Times New Roman" panose="02020603050405020304" pitchFamily="18" charset="0"/>
                <a:ea typeface="Times New Roman" panose="02020603050405020304" pitchFamily="18" charset="0"/>
                <a:cs typeface="B Mitra" panose="00000400000000000000" pitchFamily="2" charset="-78"/>
              </a:rPr>
              <a:t>یاد شده است. زیرا سایر روابط بر مدار آن معنا پیدا کرده و حقوق و آداب و ...که در رابطه‌ها حاکم است پس از آن مطرح می‌شود.</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sp>
        <p:nvSpPr>
          <p:cNvPr id="5" name="Title 1"/>
          <p:cNvSpPr>
            <a:spLocks noGrp="1"/>
          </p:cNvSpPr>
          <p:nvPr>
            <p:ph type="title"/>
          </p:nvPr>
        </p:nvSpPr>
        <p:spPr>
          <a:xfrm>
            <a:off x="9247031" y="1"/>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29371653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0" y="1081825"/>
            <a:ext cx="11668259" cy="5550795"/>
          </a:xfrm>
        </p:spPr>
        <p:txBody>
          <a:bodyPr/>
          <a:lstStyle/>
          <a:p>
            <a:pPr marL="0" indent="0" algn="ctr">
              <a:buNone/>
            </a:pPr>
            <a:r>
              <a:rPr lang="fa-IR" sz="2400" dirty="0" smtClean="0">
                <a:cs typeface="B Titr" panose="00000700000000000000" pitchFamily="2" charset="-78"/>
              </a:rPr>
              <a:t>مهم ترین آداب روابط انسان</a:t>
            </a:r>
          </a:p>
          <a:p>
            <a:pPr marL="0" indent="0" algn="ctr">
              <a:buNone/>
            </a:pPr>
            <a:endParaRPr lang="fa-IR" dirty="0"/>
          </a:p>
          <a:p>
            <a:pPr marL="0" indent="0" algn="ctr">
              <a:buNone/>
            </a:pPr>
            <a:endParaRPr lang="fa-IR" dirty="0"/>
          </a:p>
        </p:txBody>
      </p:sp>
      <p:sp>
        <p:nvSpPr>
          <p:cNvPr id="4" name="Rounded Rectangle 3"/>
          <p:cNvSpPr/>
          <p:nvPr/>
        </p:nvSpPr>
        <p:spPr>
          <a:xfrm>
            <a:off x="7340957" y="2086377"/>
            <a:ext cx="3683357" cy="695459"/>
          </a:xfrm>
          <a:prstGeom prst="roundRect">
            <a:avLst/>
          </a:prstGeom>
          <a:effectLst>
            <a:outerShdw blurRad="152400" dist="317500" dir="5400000" sx="90000" sy="-19000" rotWithShape="0">
              <a:prstClr val="black">
                <a:alpha val="15000"/>
              </a:prst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cs typeface="B Mitra" panose="00000400000000000000" pitchFamily="2" charset="-78"/>
              </a:rPr>
              <a:t>آداب حسن خلق</a:t>
            </a:r>
            <a:endParaRPr lang="fa-IR" sz="2400" b="1" dirty="0">
              <a:cs typeface="B Mitra" panose="00000400000000000000" pitchFamily="2" charset="-78"/>
            </a:endParaRPr>
          </a:p>
        </p:txBody>
      </p:sp>
      <p:sp>
        <p:nvSpPr>
          <p:cNvPr id="5" name="Rounded Rectangle 4"/>
          <p:cNvSpPr/>
          <p:nvPr/>
        </p:nvSpPr>
        <p:spPr>
          <a:xfrm>
            <a:off x="1379113" y="2086377"/>
            <a:ext cx="3773510" cy="695460"/>
          </a:xfrm>
          <a:prstGeom prst="roundRect">
            <a:avLst/>
          </a:prstGeom>
          <a:effectLst>
            <a:outerShdw blurRad="152400" dist="317500" dir="5400000" sx="90000" sy="-19000" rotWithShape="0">
              <a:prstClr val="black">
                <a:alpha val="15000"/>
              </a:prst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cs typeface="B Mitra" panose="00000400000000000000" pitchFamily="2" charset="-78"/>
              </a:rPr>
              <a:t>آداب راستگویی و امانت داری</a:t>
            </a:r>
            <a:endParaRPr lang="fa-IR" sz="2400" b="1" dirty="0">
              <a:cs typeface="B Mitra" panose="00000400000000000000" pitchFamily="2" charset="-78"/>
            </a:endParaRPr>
          </a:p>
        </p:txBody>
      </p:sp>
      <p:sp>
        <p:nvSpPr>
          <p:cNvPr id="6" name="Rounded Rectangle 5"/>
          <p:cNvSpPr/>
          <p:nvPr/>
        </p:nvSpPr>
        <p:spPr>
          <a:xfrm>
            <a:off x="7340956" y="3193959"/>
            <a:ext cx="3683357" cy="656823"/>
          </a:xfrm>
          <a:prstGeom prst="roundRect">
            <a:avLst/>
          </a:prstGeom>
          <a:effectLst>
            <a:outerShdw blurRad="152400" dist="317500" dir="5400000" sx="90000" sy="-19000" rotWithShape="0">
              <a:prstClr val="black">
                <a:alpha val="15000"/>
              </a:prst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cs typeface="B Mitra" panose="00000400000000000000" pitchFamily="2" charset="-78"/>
              </a:rPr>
              <a:t>آداب حیا</a:t>
            </a:r>
            <a:endParaRPr lang="fa-IR" sz="2400" b="1" dirty="0">
              <a:cs typeface="B Mitra" panose="00000400000000000000" pitchFamily="2" charset="-78"/>
            </a:endParaRPr>
          </a:p>
        </p:txBody>
      </p:sp>
      <p:sp>
        <p:nvSpPr>
          <p:cNvPr id="7" name="Rounded Rectangle 6"/>
          <p:cNvSpPr/>
          <p:nvPr/>
        </p:nvSpPr>
        <p:spPr>
          <a:xfrm>
            <a:off x="1379113" y="3193958"/>
            <a:ext cx="3773510" cy="656823"/>
          </a:xfrm>
          <a:prstGeom prst="roundRect">
            <a:avLst/>
          </a:prstGeom>
          <a:effectLst>
            <a:outerShdw blurRad="152400" dist="317500" dir="5400000" sx="90000" sy="-19000" rotWithShape="0">
              <a:prstClr val="black">
                <a:alpha val="15000"/>
              </a:prst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cs typeface="B Mitra" panose="00000400000000000000" pitchFamily="2" charset="-78"/>
              </a:rPr>
              <a:t>آداب برّ و احسان به والدین</a:t>
            </a:r>
            <a:endParaRPr lang="fa-IR" sz="2400" b="1" dirty="0">
              <a:cs typeface="B Mitra" panose="00000400000000000000" pitchFamily="2" charset="-78"/>
            </a:endParaRPr>
          </a:p>
        </p:txBody>
      </p:sp>
      <p:sp>
        <p:nvSpPr>
          <p:cNvPr id="8" name="Rounded Rectangle 7"/>
          <p:cNvSpPr/>
          <p:nvPr/>
        </p:nvSpPr>
        <p:spPr>
          <a:xfrm>
            <a:off x="4346619" y="4314418"/>
            <a:ext cx="3670479" cy="721217"/>
          </a:xfrm>
          <a:prstGeom prst="roundRect">
            <a:avLst/>
          </a:prstGeom>
          <a:effectLst>
            <a:outerShdw blurRad="152400" dist="317500" dir="5400000" sx="90000" sy="-19000" rotWithShape="0">
              <a:prstClr val="black">
                <a:alpha val="15000"/>
              </a:prstClr>
            </a:out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cs typeface="B Mitra" panose="00000400000000000000" pitchFamily="2" charset="-78"/>
              </a:rPr>
              <a:t>آداب داد و ستد</a:t>
            </a:r>
            <a:endParaRPr lang="fa-IR" sz="2400" b="1" dirty="0">
              <a:cs typeface="B Mitra" panose="00000400000000000000" pitchFamily="2" charset="-78"/>
            </a:endParaRPr>
          </a:p>
        </p:txBody>
      </p:sp>
      <p:sp>
        <p:nvSpPr>
          <p:cNvPr id="10" name="Title 1"/>
          <p:cNvSpPr>
            <a:spLocks noGrp="1"/>
          </p:cNvSpPr>
          <p:nvPr>
            <p:ph type="title"/>
          </p:nvPr>
        </p:nvSpPr>
        <p:spPr>
          <a:xfrm>
            <a:off x="9221273" y="223458"/>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41737212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797" y="708339"/>
            <a:ext cx="10606826" cy="5344731"/>
          </a:xfrm>
        </p:spPr>
        <p:txBody>
          <a:bodyPr/>
          <a:lstStyle/>
          <a:p>
            <a:pPr marL="0" indent="0" algn="r" rtl="1">
              <a:spcBef>
                <a:spcPts val="1200"/>
              </a:spcBef>
              <a:buNone/>
            </a:pPr>
            <a:r>
              <a:rPr lang="fa-IR" sz="2400" dirty="0" smtClean="0">
                <a:solidFill>
                  <a:schemeClr val="accent2">
                    <a:lumMod val="75000"/>
                  </a:schemeClr>
                </a:solidFill>
                <a:latin typeface="Neirizi"/>
                <a:cs typeface="B Titr" panose="00000700000000000000" pitchFamily="2" charset="-78"/>
              </a:rPr>
              <a:t>2-1. </a:t>
            </a:r>
            <a:r>
              <a:rPr lang="fa-IR" sz="2400" dirty="0">
                <a:solidFill>
                  <a:schemeClr val="accent2">
                    <a:lumMod val="75000"/>
                  </a:schemeClr>
                </a:solidFill>
                <a:latin typeface="Neirizi"/>
                <a:cs typeface="B Titr" panose="00000700000000000000" pitchFamily="2" charset="-78"/>
              </a:rPr>
              <a:t>آداب حسن خلق   </a:t>
            </a:r>
            <a:endParaRPr lang="en-US" sz="2400" b="1" dirty="0">
              <a:solidFill>
                <a:schemeClr val="accent2">
                  <a:lumMod val="75000"/>
                </a:schemeClr>
              </a:solidFill>
              <a:latin typeface="Arial" panose="020B0604020202020204" pitchFamily="34" charset="0"/>
            </a:endParaRPr>
          </a:p>
          <a:p>
            <a:pPr algn="just" rtl="1"/>
            <a:r>
              <a:rPr lang="fa-IR" sz="2400" dirty="0">
                <a:latin typeface="Neirizi"/>
                <a:ea typeface="Times New Roman" panose="02020603050405020304" pitchFamily="18" charset="0"/>
                <a:cs typeface="B Lotus" panose="00000400000000000000" pitchFamily="2" charset="-78"/>
              </a:rPr>
              <a:t>حسن خلق به مجموعه‌ای از صفات نیک و شایسته فرد گفته می‌شود که بر مدار </a:t>
            </a:r>
            <a:r>
              <a:rPr lang="fa-IR" sz="2400" dirty="0">
                <a:effectLst>
                  <a:glow rad="139700">
                    <a:schemeClr val="accent2">
                      <a:satMod val="175000"/>
                      <a:alpha val="40000"/>
                    </a:schemeClr>
                  </a:glow>
                </a:effectLst>
                <a:latin typeface="Neirizi"/>
                <a:ea typeface="Times New Roman" panose="02020603050405020304" pitchFamily="18" charset="0"/>
                <a:cs typeface="B Lotus" panose="00000400000000000000" pitchFamily="2" charset="-78"/>
              </a:rPr>
              <a:t>حکم الهی و حق </a:t>
            </a:r>
            <a:r>
              <a:rPr lang="fa-IR" sz="2400" dirty="0">
                <a:latin typeface="Neirizi"/>
                <a:ea typeface="Times New Roman" panose="02020603050405020304" pitchFamily="18" charset="0"/>
                <a:cs typeface="B Lotus" panose="00000400000000000000" pitchFamily="2" charset="-78"/>
              </a:rPr>
              <a:t>فرد را به نیکوترین ابراز در برابر دیگران سوق می‌دهد</a:t>
            </a:r>
            <a:r>
              <a:rPr lang="fa-IR" sz="2400" dirty="0" smtClean="0">
                <a:latin typeface="Neirizi"/>
                <a:ea typeface="Times New Roman" panose="02020603050405020304" pitchFamily="18" charset="0"/>
                <a:cs typeface="B Lotus" panose="00000400000000000000" pitchFamily="2" charset="-78"/>
              </a:rPr>
              <a:t>.</a:t>
            </a:r>
          </a:p>
          <a:p>
            <a:pPr lvl="0" algn="r" rtl="1"/>
            <a:r>
              <a:rPr lang="fa-IR" sz="2400" dirty="0">
                <a:solidFill>
                  <a:prstClr val="black"/>
                </a:solidFill>
                <a:latin typeface="Neirizi"/>
                <a:ea typeface="Times New Roman" panose="02020603050405020304" pitchFamily="18" charset="0"/>
                <a:cs typeface="B Lotus" panose="00000400000000000000" pitchFamily="2" charset="-78"/>
              </a:rPr>
              <a:t>برای اینکه کسی بتواند حسن خلق داشته باشد لازم است حداقل دیگران را مانند خود بداند. </a:t>
            </a:r>
            <a:endParaRPr lang="fa-IR" sz="2400" dirty="0">
              <a:solidFill>
                <a:prstClr val="black"/>
              </a:solidFill>
            </a:endParaRPr>
          </a:p>
          <a:p>
            <a:pPr algn="just" rtl="1"/>
            <a:endParaRPr lang="fa-IR" dirty="0" smtClean="0">
              <a:latin typeface="Neirizi"/>
              <a:ea typeface="Times New Roman" panose="02020603050405020304" pitchFamily="18" charset="0"/>
              <a:cs typeface="B Lotus" panose="00000400000000000000" pitchFamily="2" charset="-78"/>
            </a:endParaRPr>
          </a:p>
          <a:p>
            <a:pPr marL="0" indent="0" algn="ctr" rtl="1">
              <a:buNone/>
            </a:pPr>
            <a:r>
              <a:rPr lang="fa-IR" sz="2400" b="1" dirty="0" smtClean="0">
                <a:latin typeface="Neirizi"/>
                <a:ea typeface="Times New Roman" panose="02020603050405020304" pitchFamily="18" charset="0"/>
                <a:cs typeface="B Mitra" panose="00000400000000000000" pitchFamily="2" charset="-78"/>
              </a:rPr>
              <a:t>                   عناصر اصلی حسن خلق </a:t>
            </a:r>
          </a:p>
          <a:p>
            <a:pPr marL="0" indent="0" algn="just" rtl="1">
              <a:buNone/>
            </a:pPr>
            <a:endParaRPr lang="en-US" sz="2400" dirty="0">
              <a:latin typeface="Times New Roman" panose="02020603050405020304" pitchFamily="18" charset="0"/>
              <a:ea typeface="Times New Roman" panose="02020603050405020304" pitchFamily="18" charset="0"/>
            </a:endParaRPr>
          </a:p>
        </p:txBody>
      </p:sp>
      <p:sp>
        <p:nvSpPr>
          <p:cNvPr id="4" name="Rounded Rectangle 3"/>
          <p:cNvSpPr/>
          <p:nvPr/>
        </p:nvSpPr>
        <p:spPr>
          <a:xfrm>
            <a:off x="6838680" y="4450421"/>
            <a:ext cx="2152918" cy="618186"/>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solidFill>
                  <a:prstClr val="black"/>
                </a:solidFill>
                <a:latin typeface="Neirizi"/>
                <a:ea typeface="Times New Roman" panose="02020603050405020304" pitchFamily="18" charset="0"/>
                <a:cs typeface="B Mitra" panose="00000400000000000000" pitchFamily="2" charset="-78"/>
              </a:rPr>
              <a:t>عقلانی بودن رفتارها</a:t>
            </a:r>
            <a:endParaRPr lang="fa-IR" sz="2400" dirty="0">
              <a:cs typeface="B Mitra" panose="00000400000000000000" pitchFamily="2" charset="-78"/>
            </a:endParaRPr>
          </a:p>
        </p:txBody>
      </p:sp>
      <p:sp>
        <p:nvSpPr>
          <p:cNvPr id="5" name="Rounded Rectangle 4"/>
          <p:cNvSpPr/>
          <p:nvPr/>
        </p:nvSpPr>
        <p:spPr>
          <a:xfrm>
            <a:off x="2851598" y="4450421"/>
            <a:ext cx="2369712" cy="618186"/>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solidFill>
                  <a:prstClr val="black"/>
                </a:solidFill>
                <a:latin typeface="Neirizi"/>
                <a:ea typeface="Times New Roman" panose="02020603050405020304" pitchFamily="18" charset="0"/>
                <a:cs typeface="B Mitra" panose="00000400000000000000" pitchFamily="2" charset="-78"/>
              </a:rPr>
              <a:t>منطقی بودن گفتارها</a:t>
            </a:r>
            <a:endParaRPr lang="fa-IR" sz="2400" dirty="0">
              <a:cs typeface="B Mitra" panose="00000400000000000000" pitchFamily="2" charset="-78"/>
            </a:endParaRPr>
          </a:p>
        </p:txBody>
      </p:sp>
      <p:sp>
        <p:nvSpPr>
          <p:cNvPr id="6" name="Rounded Rectangle 5"/>
          <p:cNvSpPr/>
          <p:nvPr/>
        </p:nvSpPr>
        <p:spPr>
          <a:xfrm>
            <a:off x="4839773" y="5437972"/>
            <a:ext cx="2524259" cy="618186"/>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solidFill>
                  <a:prstClr val="black"/>
                </a:solidFill>
                <a:latin typeface="Neirizi"/>
                <a:ea typeface="Times New Roman" panose="02020603050405020304" pitchFamily="18" charset="0"/>
                <a:cs typeface="B Mitra" panose="00000400000000000000" pitchFamily="2" charset="-78"/>
              </a:rPr>
              <a:t>محبت‌آمیز بودن روابط</a:t>
            </a:r>
            <a:endParaRPr lang="fa-IR" sz="2400" dirty="0">
              <a:cs typeface="B Mitra" panose="00000400000000000000" pitchFamily="2" charset="-78"/>
            </a:endParaRPr>
          </a:p>
        </p:txBody>
      </p:sp>
      <p:cxnSp>
        <p:nvCxnSpPr>
          <p:cNvPr id="11" name="Elbow Connector 10"/>
          <p:cNvCxnSpPr>
            <a:endCxn id="4" idx="1"/>
          </p:cNvCxnSpPr>
          <p:nvPr/>
        </p:nvCxnSpPr>
        <p:spPr>
          <a:xfrm rot="16200000" flipH="1">
            <a:off x="6147128" y="4067961"/>
            <a:ext cx="792823" cy="590281"/>
          </a:xfrm>
          <a:prstGeom prst="bentConnector2">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5" idx="3"/>
          </p:cNvCxnSpPr>
          <p:nvPr/>
        </p:nvCxnSpPr>
        <p:spPr>
          <a:xfrm rot="5400000">
            <a:off x="5191947" y="3996053"/>
            <a:ext cx="792825" cy="734097"/>
          </a:xfrm>
          <a:prstGeom prst="bentConnector2">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01903" y="3966689"/>
            <a:ext cx="0" cy="12866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9298547" y="94669"/>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39209003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6069673"/>
              </p:ext>
            </p:extLst>
          </p:nvPr>
        </p:nvGraphicFramePr>
        <p:xfrm>
          <a:off x="1790161" y="888641"/>
          <a:ext cx="9195516" cy="4790944"/>
        </p:xfrm>
        <a:graphic>
          <a:graphicData uri="http://schemas.openxmlformats.org/drawingml/2006/table">
            <a:tbl>
              <a:tblPr rtl="1" firstRow="1" bandRow="1">
                <a:effectLst>
                  <a:innerShdw blurRad="114300">
                    <a:prstClr val="black"/>
                  </a:innerShdw>
                </a:effectLst>
                <a:tableStyleId>{21E4AEA4-8DFA-4A89-87EB-49C32662AFE0}</a:tableStyleId>
              </a:tblPr>
              <a:tblGrid>
                <a:gridCol w="4597758">
                  <a:extLst>
                    <a:ext uri="{9D8B030D-6E8A-4147-A177-3AD203B41FA5}">
                      <a16:colId xmlns:a16="http://schemas.microsoft.com/office/drawing/2014/main" val="20000"/>
                    </a:ext>
                  </a:extLst>
                </a:gridCol>
                <a:gridCol w="4597758">
                  <a:extLst>
                    <a:ext uri="{9D8B030D-6E8A-4147-A177-3AD203B41FA5}">
                      <a16:colId xmlns:a16="http://schemas.microsoft.com/office/drawing/2014/main" val="20001"/>
                    </a:ext>
                  </a:extLst>
                </a:gridCol>
              </a:tblGrid>
              <a:tr h="598868">
                <a:tc gridSpan="2">
                  <a:txBody>
                    <a:bodyPr/>
                    <a:lstStyle/>
                    <a:p>
                      <a:pPr algn="ctr" rtl="0"/>
                      <a:r>
                        <a:rPr lang="fa-IR" sz="3200" dirty="0" smtClean="0">
                          <a:solidFill>
                            <a:schemeClr val="tx1"/>
                          </a:solidFill>
                          <a:cs typeface="B Tabassom" panose="00000400000000000000" pitchFamily="2" charset="-78"/>
                        </a:rPr>
                        <a:t>برخی از آداب حسن خلق</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598868">
                <a:tc>
                  <a:txBody>
                    <a:bodyPr/>
                    <a:lstStyle/>
                    <a:p>
                      <a:pPr marL="0" indent="0" algn="r" rtl="1">
                        <a:buFont typeface="+mj-lt"/>
                        <a:buNone/>
                      </a:pPr>
                      <a:r>
                        <a:rPr lang="fa-IR" sz="2400" dirty="0" smtClean="0">
                          <a:cs typeface="B Lotus" panose="00000400000000000000" pitchFamily="2" charset="-78"/>
                        </a:rPr>
                        <a:t>1.دانستن ارزش حسن خلق در پیشگاه خداوند</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8. به نیکویی مقابله به مثل کردن</a:t>
                      </a:r>
                      <a:endParaRPr lang="fa-IR" sz="2400" dirty="0">
                        <a:cs typeface="B Lotus" panose="00000400000000000000" pitchFamily="2" charset="-78"/>
                      </a:endParaRPr>
                    </a:p>
                  </a:txBody>
                  <a:tcPr/>
                </a:tc>
                <a:extLst>
                  <a:ext uri="{0D108BD9-81ED-4DB2-BD59-A6C34878D82A}">
                    <a16:rowId xmlns:a16="http://schemas.microsoft.com/office/drawing/2014/main" val="10001"/>
                  </a:ext>
                </a:extLst>
              </a:tr>
              <a:tr h="598868">
                <a:tc>
                  <a:txBody>
                    <a:bodyPr/>
                    <a:lstStyle/>
                    <a:p>
                      <a:pPr marL="0" indent="0" algn="r" rtl="1">
                        <a:buFont typeface="+mj-lt"/>
                        <a:buNone/>
                      </a:pPr>
                      <a:r>
                        <a:rPr lang="fa-IR" sz="2400" dirty="0" smtClean="0">
                          <a:cs typeface="B Lotus" panose="00000400000000000000" pitchFamily="2" charset="-78"/>
                        </a:rPr>
                        <a:t>2.علم به امکان به دست‌آوردن حسن خلق</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9. حلم در برابر جهل دیگران</a:t>
                      </a:r>
                      <a:endParaRPr lang="fa-IR" sz="2400" dirty="0">
                        <a:cs typeface="B Lotus" panose="00000400000000000000" pitchFamily="2" charset="-78"/>
                      </a:endParaRPr>
                    </a:p>
                  </a:txBody>
                  <a:tcPr/>
                </a:tc>
                <a:extLst>
                  <a:ext uri="{0D108BD9-81ED-4DB2-BD59-A6C34878D82A}">
                    <a16:rowId xmlns:a16="http://schemas.microsoft.com/office/drawing/2014/main" val="10002"/>
                  </a:ext>
                </a:extLst>
              </a:tr>
              <a:tr h="598868">
                <a:tc>
                  <a:txBody>
                    <a:bodyPr/>
                    <a:lstStyle/>
                    <a:p>
                      <a:pPr marL="0" indent="0" algn="r" rtl="1">
                        <a:buFont typeface="+mj-lt"/>
                        <a:buNone/>
                      </a:pPr>
                      <a:r>
                        <a:rPr lang="fa-IR" sz="2400" dirty="0" smtClean="0">
                          <a:cs typeface="B Lotus" panose="00000400000000000000" pitchFamily="2" charset="-78"/>
                        </a:rPr>
                        <a:t>3.سعی در پیشی‌گرفتن در خوبی‌ها</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10. کظم غیظ</a:t>
                      </a:r>
                      <a:endParaRPr lang="fa-IR" sz="2400" dirty="0">
                        <a:cs typeface="B Lotus" panose="00000400000000000000" pitchFamily="2" charset="-78"/>
                      </a:endParaRPr>
                    </a:p>
                  </a:txBody>
                  <a:tcPr/>
                </a:tc>
                <a:extLst>
                  <a:ext uri="{0D108BD9-81ED-4DB2-BD59-A6C34878D82A}">
                    <a16:rowId xmlns:a16="http://schemas.microsoft.com/office/drawing/2014/main" val="10003"/>
                  </a:ext>
                </a:extLst>
              </a:tr>
              <a:tr h="598868">
                <a:tc>
                  <a:txBody>
                    <a:bodyPr/>
                    <a:lstStyle/>
                    <a:p>
                      <a:pPr marL="0" indent="0" algn="r" rtl="1">
                        <a:buFont typeface="+mj-lt"/>
                        <a:buNone/>
                      </a:pPr>
                      <a:r>
                        <a:rPr lang="fa-IR" sz="2400" dirty="0" smtClean="0">
                          <a:cs typeface="B Lotus" panose="00000400000000000000" pitchFamily="2" charset="-78"/>
                        </a:rPr>
                        <a:t>4.الفت‌گیر و الفت‌پذیر بودن</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11. مدارا</a:t>
                      </a:r>
                      <a:endParaRPr lang="fa-IR" sz="2400" dirty="0">
                        <a:cs typeface="B Lotus" panose="00000400000000000000" pitchFamily="2" charset="-78"/>
                      </a:endParaRPr>
                    </a:p>
                  </a:txBody>
                  <a:tcPr/>
                </a:tc>
                <a:extLst>
                  <a:ext uri="{0D108BD9-81ED-4DB2-BD59-A6C34878D82A}">
                    <a16:rowId xmlns:a16="http://schemas.microsoft.com/office/drawing/2014/main" val="10004"/>
                  </a:ext>
                </a:extLst>
              </a:tr>
              <a:tr h="598868">
                <a:tc>
                  <a:txBody>
                    <a:bodyPr/>
                    <a:lstStyle/>
                    <a:p>
                      <a:pPr marL="0" indent="0" algn="r" rtl="1">
                        <a:buFont typeface="+mj-lt"/>
                        <a:buNone/>
                      </a:pPr>
                      <a:r>
                        <a:rPr lang="fa-IR" sz="2400" dirty="0" smtClean="0">
                          <a:cs typeface="B Lotus" panose="00000400000000000000" pitchFamily="2" charset="-78"/>
                        </a:rPr>
                        <a:t>5.خوش‌رویی</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12. رفق نسبت به دیگران </a:t>
                      </a:r>
                      <a:endParaRPr lang="fa-IR" sz="2400" dirty="0">
                        <a:cs typeface="B Lotus" panose="00000400000000000000" pitchFamily="2" charset="-78"/>
                      </a:endParaRPr>
                    </a:p>
                  </a:txBody>
                  <a:tcPr/>
                </a:tc>
                <a:extLst>
                  <a:ext uri="{0D108BD9-81ED-4DB2-BD59-A6C34878D82A}">
                    <a16:rowId xmlns:a16="http://schemas.microsoft.com/office/drawing/2014/main" val="10005"/>
                  </a:ext>
                </a:extLst>
              </a:tr>
              <a:tr h="598868">
                <a:tc>
                  <a:txBody>
                    <a:bodyPr/>
                    <a:lstStyle/>
                    <a:p>
                      <a:pPr marL="0" indent="0" algn="r" rtl="1">
                        <a:buFont typeface="+mj-lt"/>
                        <a:buNone/>
                      </a:pPr>
                      <a:r>
                        <a:rPr lang="fa-IR" sz="2400" dirty="0" smtClean="0">
                          <a:cs typeface="B Lotus" panose="00000400000000000000" pitchFamily="2" charset="-78"/>
                        </a:rPr>
                        <a:t>6.انصاف با مردم </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13. رفق نسبت به خانواده</a:t>
                      </a:r>
                      <a:endParaRPr lang="fa-IR" sz="2400" dirty="0">
                        <a:cs typeface="B Lotus" panose="00000400000000000000" pitchFamily="2" charset="-78"/>
                      </a:endParaRPr>
                    </a:p>
                  </a:txBody>
                  <a:tcPr/>
                </a:tc>
                <a:extLst>
                  <a:ext uri="{0D108BD9-81ED-4DB2-BD59-A6C34878D82A}">
                    <a16:rowId xmlns:a16="http://schemas.microsoft.com/office/drawing/2014/main" val="10006"/>
                  </a:ext>
                </a:extLst>
              </a:tr>
              <a:tr h="598868">
                <a:tc>
                  <a:txBody>
                    <a:bodyPr/>
                    <a:lstStyle/>
                    <a:p>
                      <a:pPr marL="0" indent="0" algn="r" rtl="1">
                        <a:buFont typeface="+mj-lt"/>
                        <a:buNone/>
                      </a:pPr>
                      <a:r>
                        <a:rPr lang="fa-IR" sz="2400" dirty="0" smtClean="0">
                          <a:cs typeface="B Lotus" panose="00000400000000000000" pitchFamily="2" charset="-78"/>
                        </a:rPr>
                        <a:t>7.عفو و احسان به دیگران</a:t>
                      </a:r>
                      <a:endParaRPr lang="fa-IR" sz="2400" dirty="0">
                        <a:cs typeface="B Lotus" panose="00000400000000000000" pitchFamily="2" charset="-78"/>
                      </a:endParaRPr>
                    </a:p>
                  </a:txBody>
                  <a:tcPr/>
                </a:tc>
                <a:tc>
                  <a:txBody>
                    <a:bodyPr/>
                    <a:lstStyle/>
                    <a:p>
                      <a:pPr marL="0" indent="0" algn="r" rtl="1">
                        <a:buFont typeface="+mj-lt"/>
                        <a:buNone/>
                      </a:pPr>
                      <a:r>
                        <a:rPr lang="fa-IR" sz="2400" dirty="0" smtClean="0">
                          <a:cs typeface="B Lotus" panose="00000400000000000000" pitchFamily="2" charset="-78"/>
                        </a:rPr>
                        <a:t>14. تواضع </a:t>
                      </a:r>
                      <a:endParaRPr lang="fa-IR" sz="2400" dirty="0">
                        <a:cs typeface="B Lotus" panose="00000400000000000000" pitchFamily="2" charset="-78"/>
                      </a:endParaRPr>
                    </a:p>
                  </a:txBody>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9298547" y="94669"/>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40769896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375" y="669702"/>
            <a:ext cx="10341734" cy="5937159"/>
          </a:xfrm>
        </p:spPr>
        <p:txBody>
          <a:bodyPr/>
          <a:lstStyle/>
          <a:p>
            <a:pPr marL="0" indent="0" algn="r" rtl="1">
              <a:spcBef>
                <a:spcPts val="1200"/>
              </a:spcBef>
              <a:buNone/>
            </a:pPr>
            <a:r>
              <a:rPr lang="fa-IR" sz="2400" dirty="0" smtClean="0">
                <a:solidFill>
                  <a:schemeClr val="accent2">
                    <a:lumMod val="75000"/>
                  </a:schemeClr>
                </a:solidFill>
                <a:latin typeface="Neirizi"/>
                <a:cs typeface="B Titr" panose="00000700000000000000" pitchFamily="2" charset="-78"/>
              </a:rPr>
              <a:t>2-2</a:t>
            </a:r>
            <a:r>
              <a:rPr lang="fa-IR" sz="2400" dirty="0">
                <a:solidFill>
                  <a:schemeClr val="accent2">
                    <a:lumMod val="75000"/>
                  </a:schemeClr>
                </a:solidFill>
                <a:latin typeface="Neirizi"/>
                <a:cs typeface="B Titr" panose="00000700000000000000" pitchFamily="2" charset="-78"/>
              </a:rPr>
              <a:t>. آداب راستگویی و امانت‌داری </a:t>
            </a:r>
            <a:endParaRPr lang="en-US" sz="2400" b="1" dirty="0">
              <a:solidFill>
                <a:schemeClr val="accent2">
                  <a:lumMod val="75000"/>
                </a:schemeClr>
              </a:solidFill>
              <a:latin typeface="Arial" panose="020B0604020202020204" pitchFamily="34" charset="0"/>
            </a:endParaRPr>
          </a:p>
          <a:p>
            <a:pPr algn="just" rtl="1"/>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امانت‌داری</a:t>
            </a:r>
            <a:r>
              <a:rPr lang="fa-IR" sz="2400" dirty="0">
                <a:latin typeface="Neirizi"/>
                <a:ea typeface="Times New Roman" panose="02020603050405020304" pitchFamily="18" charset="0"/>
                <a:cs typeface="B Mitra" panose="00000400000000000000" pitchFamily="2" charset="-78"/>
              </a:rPr>
              <a:t> که به معنای ادای امانت محوله به نحو شایسته بدون کم و کاست و منت و اذیت است، یکی از مهم‌ترین مسائلی است که در آداب روابط توصیه شده است.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r" rtl="1"/>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راست‌گویی</a:t>
            </a:r>
            <a:r>
              <a:rPr lang="fa-IR" sz="2400" dirty="0">
                <a:latin typeface="Neirizi"/>
                <a:ea typeface="Times New Roman" panose="02020603050405020304" pitchFamily="18" charset="0"/>
                <a:cs typeface="B Mitra" panose="00000400000000000000" pitchFamily="2" charset="-78"/>
              </a:rPr>
              <a:t> نیز به معنای دوری از خیانت است که در رفتار و گفتار ظهور یافته و موجب اعتماد و اطمینان دیگران به فرد می‌شود. </a:t>
            </a:r>
            <a:endParaRPr lang="fa-IR" sz="2400" dirty="0">
              <a:cs typeface="B Mitra" panose="00000400000000000000" pitchFamily="2" charset="-78"/>
            </a:endParaRPr>
          </a:p>
        </p:txBody>
      </p:sp>
      <p:graphicFrame>
        <p:nvGraphicFramePr>
          <p:cNvPr id="4" name="Table 3"/>
          <p:cNvGraphicFramePr>
            <a:graphicFrameLocks noGrp="1"/>
          </p:cNvGraphicFramePr>
          <p:nvPr>
            <p:extLst/>
          </p:nvPr>
        </p:nvGraphicFramePr>
        <p:xfrm>
          <a:off x="2469881" y="3771957"/>
          <a:ext cx="8128000" cy="1276560"/>
        </p:xfrm>
        <a:graphic>
          <a:graphicData uri="http://schemas.openxmlformats.org/drawingml/2006/table">
            <a:tbl>
              <a:tblPr rtl="1" firstRow="1" bandRow="1">
                <a:effectLst>
                  <a:innerShdw blurRad="114300">
                    <a:prstClr val="black"/>
                  </a:innerShdw>
                </a:effectLst>
                <a:tableStyleId>{21E4AEA4-8DFA-4A89-87EB-49C32662AFE0}</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38280">
                <a:tc gridSpan="2">
                  <a:txBody>
                    <a:bodyPr/>
                    <a:lstStyle/>
                    <a:p>
                      <a:pPr algn="ctr" rtl="1"/>
                      <a:r>
                        <a:rPr lang="fa-IR" sz="3200" dirty="0" smtClean="0">
                          <a:solidFill>
                            <a:schemeClr val="tx1"/>
                          </a:solidFill>
                          <a:cs typeface="B Tabassom" panose="00000400000000000000" pitchFamily="2" charset="-78"/>
                        </a:rPr>
                        <a:t>آداب راستگویی و امانت داری</a:t>
                      </a:r>
                      <a:endParaRPr lang="fa-IR" sz="3200" dirty="0">
                        <a:solidFill>
                          <a:schemeClr val="tx1"/>
                        </a:solidFill>
                        <a:cs typeface="B Tabassom" panose="00000400000000000000" pitchFamily="2" charset="-78"/>
                      </a:endParaRPr>
                    </a:p>
                  </a:txBody>
                  <a:tcPr/>
                </a:tc>
                <a:tc hMerge="1">
                  <a:txBody>
                    <a:bodyPr/>
                    <a:lstStyle/>
                    <a:p>
                      <a:pPr rtl="1"/>
                      <a:endParaRPr lang="fa-IR" dirty="0"/>
                    </a:p>
                  </a:txBody>
                  <a:tcPr/>
                </a:tc>
                <a:extLst>
                  <a:ext uri="{0D108BD9-81ED-4DB2-BD59-A6C34878D82A}">
                    <a16:rowId xmlns:a16="http://schemas.microsoft.com/office/drawing/2014/main" val="10000"/>
                  </a:ext>
                </a:extLst>
              </a:tr>
              <a:tr h="638280">
                <a:tc>
                  <a:txBody>
                    <a:bodyPr/>
                    <a:lstStyle/>
                    <a:p>
                      <a:pPr algn="ctr" rtl="1"/>
                      <a:r>
                        <a:rPr lang="fa-IR" sz="2400" dirty="0" smtClean="0">
                          <a:cs typeface="B Lotus" panose="00000400000000000000" pitchFamily="2" charset="-78"/>
                        </a:rPr>
                        <a:t>1. صدق در گفتار</a:t>
                      </a:r>
                      <a:endParaRPr lang="fa-IR" sz="2400" dirty="0">
                        <a:cs typeface="B Lotus" panose="00000400000000000000" pitchFamily="2" charset="-78"/>
                      </a:endParaRPr>
                    </a:p>
                  </a:txBody>
                  <a:tcPr/>
                </a:tc>
                <a:tc>
                  <a:txBody>
                    <a:bodyPr/>
                    <a:lstStyle/>
                    <a:p>
                      <a:pPr algn="ctr" rtl="1"/>
                      <a:r>
                        <a:rPr lang="fa-IR" sz="2400" dirty="0" smtClean="0">
                          <a:cs typeface="B Lotus" panose="00000400000000000000" pitchFamily="2" charset="-78"/>
                        </a:rPr>
                        <a:t>2. دعوت مردم</a:t>
                      </a:r>
                      <a:r>
                        <a:rPr lang="fa-IR" sz="2400" baseline="0" dirty="0" smtClean="0">
                          <a:cs typeface="B Lotus" panose="00000400000000000000" pitchFamily="2" charset="-78"/>
                        </a:rPr>
                        <a:t> به خوبی درعمل</a:t>
                      </a:r>
                      <a:endParaRPr lang="fa-IR" sz="2400" dirty="0">
                        <a:cs typeface="B Lotus" panose="00000400000000000000" pitchFamily="2" charset="-78"/>
                      </a:endParaRPr>
                    </a:p>
                  </a:txBody>
                  <a:tcPr/>
                </a:tc>
                <a:extLst>
                  <a:ext uri="{0D108BD9-81ED-4DB2-BD59-A6C34878D82A}">
                    <a16:rowId xmlns:a16="http://schemas.microsoft.com/office/drawing/2014/main" val="10001"/>
                  </a:ext>
                </a:extLst>
              </a:tr>
            </a:tbl>
          </a:graphicData>
        </a:graphic>
      </p:graphicFrame>
      <p:sp>
        <p:nvSpPr>
          <p:cNvPr id="6" name="Title 1"/>
          <p:cNvSpPr>
            <a:spLocks noGrp="1"/>
          </p:cNvSpPr>
          <p:nvPr>
            <p:ph type="title"/>
          </p:nvPr>
        </p:nvSpPr>
        <p:spPr>
          <a:xfrm>
            <a:off x="9291033" y="77274"/>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12480684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648" y="862886"/>
            <a:ext cx="10156064" cy="5177306"/>
          </a:xfrm>
        </p:spPr>
        <p:txBody>
          <a:bodyPr/>
          <a:lstStyle/>
          <a:p>
            <a:pPr marL="0" indent="0" algn="justLow" rtl="1">
              <a:spcBef>
                <a:spcPts val="1200"/>
              </a:spcBef>
              <a:buNone/>
            </a:pPr>
            <a:r>
              <a:rPr lang="fa-IR" sz="2400" dirty="0" smtClean="0">
                <a:solidFill>
                  <a:schemeClr val="accent2">
                    <a:lumMod val="75000"/>
                  </a:schemeClr>
                </a:solidFill>
                <a:latin typeface="Neirizi"/>
                <a:cs typeface="B Titr" panose="00000700000000000000" pitchFamily="2" charset="-78"/>
              </a:rPr>
              <a:t>2-3. </a:t>
            </a:r>
            <a:r>
              <a:rPr lang="fa-IR" sz="2400" dirty="0">
                <a:solidFill>
                  <a:schemeClr val="accent2">
                    <a:lumMod val="75000"/>
                  </a:schemeClr>
                </a:solidFill>
                <a:latin typeface="Neirizi"/>
                <a:cs typeface="B Titr" panose="00000700000000000000" pitchFamily="2" charset="-78"/>
              </a:rPr>
              <a:t>آداب حیا</a:t>
            </a:r>
            <a:endParaRPr lang="en-US" sz="2400" b="1" dirty="0">
              <a:solidFill>
                <a:schemeClr val="accent2">
                  <a:lumMod val="75000"/>
                </a:schemeClr>
              </a:solidFill>
              <a:latin typeface="Arial" panose="020B0604020202020204" pitchFamily="34" charset="0"/>
            </a:endParaRPr>
          </a:p>
          <a:p>
            <a:pPr marL="0" indent="0" algn="justLow" rtl="1">
              <a:buNone/>
            </a:pPr>
            <a:r>
              <a:rPr lang="fa-IR" sz="2400" dirty="0">
                <a:latin typeface="Neirizi"/>
                <a:ea typeface="Times New Roman" panose="02020603050405020304" pitchFamily="18" charset="0"/>
                <a:cs typeface="B Mitra" panose="00000400000000000000" pitchFamily="2" charset="-78"/>
              </a:rPr>
              <a:t>حیا به </a:t>
            </a: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بروز اجتماعی عقل </a:t>
            </a:r>
            <a:r>
              <a:rPr lang="fa-IR" sz="2400" dirty="0">
                <a:latin typeface="Neirizi"/>
                <a:ea typeface="Times New Roman" panose="02020603050405020304" pitchFamily="18" charset="0"/>
                <a:cs typeface="B Mitra" panose="00000400000000000000" pitchFamily="2" charset="-78"/>
              </a:rPr>
              <a:t>گفته می‌شود که در آن رفتار فرد نسبت به دیگران همراه با مراقبه‌ای ویژه است. در این مراقبه منجر می‌شود فرد نسبت به </a:t>
            </a:r>
            <a:r>
              <a:rPr lang="fa-IR" sz="2400" dirty="0" smtClean="0">
                <a:latin typeface="Neirizi"/>
                <a:ea typeface="Times New Roman" panose="02020603050405020304" pitchFamily="18" charset="0"/>
                <a:cs typeface="B Mitra" panose="00000400000000000000" pitchFamily="2" charset="-78"/>
              </a:rPr>
              <a:t>خود و </a:t>
            </a:r>
            <a:r>
              <a:rPr lang="fa-IR" sz="2400" dirty="0">
                <a:latin typeface="Neirizi"/>
                <a:ea typeface="Times New Roman" panose="02020603050405020304" pitchFamily="18" charset="0"/>
                <a:cs typeface="B Mitra" panose="00000400000000000000" pitchFamily="2" charset="-78"/>
              </a:rPr>
              <a:t>دیگران در کمال ستاریت و عیب‌پوشی عمل کند. در روایات اهل بیت علیهم‌السلام </a:t>
            </a:r>
            <a:r>
              <a:rPr lang="fa-IR" sz="2400" dirty="0">
                <a:effectLst>
                  <a:glow rad="139700">
                    <a:schemeClr val="accent2">
                      <a:satMod val="175000"/>
                      <a:alpha val="40000"/>
                    </a:schemeClr>
                  </a:glow>
                </a:effectLst>
                <a:latin typeface="Neirizi"/>
                <a:ea typeface="Times New Roman" panose="02020603050405020304" pitchFamily="18" charset="0"/>
                <a:cs typeface="B Mitra" panose="00000400000000000000" pitchFamily="2" charset="-78"/>
              </a:rPr>
              <a:t>حیا نشانه عقل </a:t>
            </a:r>
            <a:r>
              <a:rPr lang="fa-IR" sz="2400" dirty="0">
                <a:latin typeface="Neirizi"/>
                <a:ea typeface="Times New Roman" panose="02020603050405020304" pitchFamily="18" charset="0"/>
                <a:cs typeface="B Mitra" panose="00000400000000000000" pitchFamily="2" charset="-78"/>
              </a:rPr>
              <a:t>دانسته‌ شده و از رفتارهای شبه حیا که منجر به کتمان حق می‌شود به شدت نهی شده است</a:t>
            </a:r>
            <a:r>
              <a:rPr lang="fa-IR" sz="2400" dirty="0" smtClean="0">
                <a:latin typeface="Neirizi"/>
                <a:ea typeface="Times New Roman" panose="02020603050405020304" pitchFamily="18" charset="0"/>
                <a:cs typeface="B Mitra" panose="00000400000000000000" pitchFamily="2" charset="-78"/>
              </a:rPr>
              <a:t>.</a:t>
            </a:r>
          </a:p>
          <a:p>
            <a:pPr marL="0" indent="0" algn="justLow" rtl="1">
              <a:buNone/>
            </a:pP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880345272"/>
              </p:ext>
            </p:extLst>
          </p:nvPr>
        </p:nvGraphicFramePr>
        <p:xfrm>
          <a:off x="3168201" y="3296992"/>
          <a:ext cx="7416800" cy="1729632"/>
        </p:xfrm>
        <a:graphic>
          <a:graphicData uri="http://schemas.openxmlformats.org/drawingml/2006/table">
            <a:tbl>
              <a:tblPr rtl="1" firstRow="1" bandRow="1">
                <a:effectLst>
                  <a:innerShdw blurRad="114300">
                    <a:prstClr val="black"/>
                  </a:innerShdw>
                </a:effectLst>
                <a:tableStyleId>{21E4AEA4-8DFA-4A89-87EB-49C32662AFE0}</a:tableStyleId>
              </a:tblPr>
              <a:tblGrid>
                <a:gridCol w="37084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tblGrid>
              <a:tr h="575256">
                <a:tc gridSpan="2">
                  <a:txBody>
                    <a:bodyPr/>
                    <a:lstStyle/>
                    <a:p>
                      <a:pPr algn="ctr" rtl="1"/>
                      <a:r>
                        <a:rPr lang="fa-IR" sz="3200" dirty="0" smtClean="0">
                          <a:solidFill>
                            <a:schemeClr val="tx1"/>
                          </a:solidFill>
                          <a:cs typeface="B Tabassom" panose="00000400000000000000" pitchFamily="2" charset="-78"/>
                        </a:rPr>
                        <a:t>برخی آداب حیا</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575256">
                <a:tc>
                  <a:txBody>
                    <a:bodyPr/>
                    <a:lstStyle/>
                    <a:p>
                      <a:pPr algn="ctr" rtl="1"/>
                      <a:r>
                        <a:rPr lang="fa-IR" sz="2000" b="1" dirty="0" smtClean="0">
                          <a:cs typeface="B Lotus" panose="00000400000000000000" pitchFamily="2" charset="-78"/>
                        </a:rPr>
                        <a:t>1. پرهیز از کم رویی در طلب علم</a:t>
                      </a:r>
                      <a:endParaRPr lang="fa-IR" sz="2000" b="1" dirty="0">
                        <a:cs typeface="B Lotus" panose="00000400000000000000" pitchFamily="2" charset="-78"/>
                      </a:endParaRPr>
                    </a:p>
                  </a:txBody>
                  <a:tcPr/>
                </a:tc>
                <a:tc>
                  <a:txBody>
                    <a:bodyPr/>
                    <a:lstStyle/>
                    <a:p>
                      <a:pPr algn="ctr" rtl="1"/>
                      <a:r>
                        <a:rPr lang="fa-IR" sz="2000" b="1" dirty="0" smtClean="0">
                          <a:cs typeface="B Lotus" panose="00000400000000000000" pitchFamily="2" charset="-78"/>
                        </a:rPr>
                        <a:t>3.</a:t>
                      </a:r>
                      <a:r>
                        <a:rPr lang="fa-IR" sz="2000" b="1" baseline="0" dirty="0" smtClean="0">
                          <a:cs typeface="B Lotus" panose="00000400000000000000" pitchFamily="2" charset="-78"/>
                        </a:rPr>
                        <a:t> توجه به ضرورت شناخت انواع حیا</a:t>
                      </a:r>
                      <a:endParaRPr lang="fa-IR" sz="2000" b="1" dirty="0">
                        <a:cs typeface="B Lotus" panose="00000400000000000000" pitchFamily="2" charset="-78"/>
                      </a:endParaRPr>
                    </a:p>
                  </a:txBody>
                  <a:tcPr/>
                </a:tc>
                <a:extLst>
                  <a:ext uri="{0D108BD9-81ED-4DB2-BD59-A6C34878D82A}">
                    <a16:rowId xmlns:a16="http://schemas.microsoft.com/office/drawing/2014/main" val="10001"/>
                  </a:ext>
                </a:extLst>
              </a:tr>
              <a:tr h="575256">
                <a:tc gridSpan="2">
                  <a:txBody>
                    <a:bodyPr/>
                    <a:lstStyle/>
                    <a:p>
                      <a:pPr algn="ctr" rtl="1"/>
                      <a:r>
                        <a:rPr lang="fa-IR" sz="2000" b="1" dirty="0" smtClean="0">
                          <a:cs typeface="B Lotus" panose="00000400000000000000" pitchFamily="2" charset="-78"/>
                        </a:rPr>
                        <a:t>2.</a:t>
                      </a:r>
                      <a:r>
                        <a:rPr lang="fa-IR" sz="2000" b="1" baseline="0" dirty="0" smtClean="0">
                          <a:cs typeface="B Lotus" panose="00000400000000000000" pitchFamily="2" charset="-78"/>
                        </a:rPr>
                        <a:t> تقویت باورهای دینی</a:t>
                      </a:r>
                      <a:endParaRPr lang="fa-IR" sz="2000" b="1" dirty="0">
                        <a:cs typeface="B Lotus" panose="00000400000000000000" pitchFamily="2" charset="-78"/>
                      </a:endParaRPr>
                    </a:p>
                  </a:txBody>
                  <a:tcPr/>
                </a:tc>
                <a:tc hMerge="1">
                  <a:txBody>
                    <a:bodyPr/>
                    <a:lstStyle/>
                    <a:p>
                      <a:pPr algn="ctr" rtl="1"/>
                      <a:endParaRPr lang="fa-IR" sz="2000" b="1" dirty="0">
                        <a:cs typeface="B Lotus" panose="00000400000000000000" pitchFamily="2" charset="-78"/>
                      </a:endParaRPr>
                    </a:p>
                  </a:txBody>
                  <a:tcPr/>
                </a:tc>
                <a:extLst>
                  <a:ext uri="{0D108BD9-81ED-4DB2-BD59-A6C34878D82A}">
                    <a16:rowId xmlns:a16="http://schemas.microsoft.com/office/drawing/2014/main" val="10002"/>
                  </a:ext>
                </a:extLst>
              </a:tr>
            </a:tbl>
          </a:graphicData>
        </a:graphic>
      </p:graphicFrame>
      <p:sp>
        <p:nvSpPr>
          <p:cNvPr id="6" name="Title 1"/>
          <p:cNvSpPr>
            <a:spLocks noGrp="1"/>
          </p:cNvSpPr>
          <p:nvPr>
            <p:ph type="title"/>
          </p:nvPr>
        </p:nvSpPr>
        <p:spPr>
          <a:xfrm>
            <a:off x="9221273" y="223458"/>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209146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تعریف عقل</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smtClean="0">
                <a:latin typeface="Adobe Arabic" panose="02040503050201020203" pitchFamily="18" charset="-78"/>
                <a:cs typeface="Adobe Arabic" panose="02040503050201020203" pitchFamily="18" charset="-78"/>
              </a:rPr>
              <a:t>عقل در زبان قرآن و روایات، به </a:t>
            </a:r>
            <a:r>
              <a:rPr lang="fa-IR" sz="2800" b="1" dirty="0" smtClean="0">
                <a:solidFill>
                  <a:srgbClr val="00B050"/>
                </a:solidFill>
                <a:latin typeface="Adobe Arabic" panose="02040503050201020203" pitchFamily="18" charset="-78"/>
                <a:cs typeface="Adobe Arabic" panose="02040503050201020203" pitchFamily="18" charset="-78"/>
              </a:rPr>
              <a:t>فهم کلیات</a:t>
            </a:r>
            <a:r>
              <a:rPr lang="fa-IR" sz="2800" b="1" dirty="0" smtClean="0">
                <a:latin typeface="Adobe Arabic" panose="02040503050201020203" pitchFamily="18" charset="-78"/>
                <a:cs typeface="Adobe Arabic" panose="02040503050201020203" pitchFamily="18" charset="-78"/>
              </a:rPr>
              <a:t> </a:t>
            </a:r>
            <a:r>
              <a:rPr lang="fa-IR" sz="2800" dirty="0" smtClean="0">
                <a:latin typeface="Adobe Arabic" panose="02040503050201020203" pitchFamily="18" charset="-78"/>
                <a:cs typeface="Adobe Arabic" panose="02040503050201020203" pitchFamily="18" charset="-78"/>
              </a:rPr>
              <a:t>و </a:t>
            </a:r>
            <a:r>
              <a:rPr lang="fa-IR" sz="2800" b="1" dirty="0" smtClean="0">
                <a:solidFill>
                  <a:srgbClr val="00B050"/>
                </a:solidFill>
                <a:latin typeface="Adobe Arabic" panose="02040503050201020203" pitchFamily="18" charset="-78"/>
                <a:cs typeface="Adobe Arabic" panose="02040503050201020203" pitchFamily="18" charset="-78"/>
              </a:rPr>
              <a:t>تشخیص خیرو شر </a:t>
            </a:r>
            <a:r>
              <a:rPr lang="fa-IR" sz="2800" dirty="0" smtClean="0">
                <a:latin typeface="Adobe Arabic" panose="02040503050201020203" pitchFamily="18" charset="-78"/>
                <a:cs typeface="Adobe Arabic" panose="02040503050201020203" pitchFamily="18" charset="-78"/>
              </a:rPr>
              <a:t>یا</a:t>
            </a:r>
            <a:r>
              <a:rPr lang="fa-IR" sz="2800" b="1" dirty="0" smtClean="0">
                <a:solidFill>
                  <a:srgbClr val="00B050"/>
                </a:solidFill>
                <a:latin typeface="Adobe Arabic" panose="02040503050201020203" pitchFamily="18" charset="-78"/>
                <a:cs typeface="Adobe Arabic" panose="02040503050201020203" pitchFamily="18" charset="-78"/>
              </a:rPr>
              <a:t> حق و باطل </a:t>
            </a:r>
            <a:r>
              <a:rPr lang="fa-IR" sz="2800" dirty="0" smtClean="0">
                <a:latin typeface="Adobe Arabic" panose="02040503050201020203" pitchFamily="18" charset="-78"/>
                <a:cs typeface="Adobe Arabic" panose="02040503050201020203" pitchFamily="18" charset="-78"/>
              </a:rPr>
              <a:t>می پردازد.</a:t>
            </a:r>
          </a:p>
          <a:p>
            <a:pPr algn="r" rtl="1"/>
            <a:endParaRPr lang="fa-IR" sz="2800" dirty="0">
              <a:latin typeface="Adobe Arabic" panose="02040503050201020203" pitchFamily="18" charset="-78"/>
              <a:cs typeface="Adobe Arabic" panose="02040503050201020203" pitchFamily="18" charset="-78"/>
            </a:endParaRPr>
          </a:p>
          <a:p>
            <a:pPr marL="0" indent="0" algn="r" rtl="1">
              <a:buNone/>
            </a:pPr>
            <a:r>
              <a:rPr lang="fa-IR" sz="2800" dirty="0" smtClean="0">
                <a:latin typeface="Adobe Arabic" panose="02040503050201020203" pitchFamily="18" charset="-78"/>
                <a:cs typeface="Adobe Arabic" panose="02040503050201020203" pitchFamily="18" charset="-78"/>
              </a:rPr>
              <a:t>   قوه فهم کلیات </a:t>
            </a:r>
            <a:endParaRPr lang="fa-IR" sz="2800" dirty="0">
              <a:latin typeface="Adobe Arabic" panose="02040503050201020203" pitchFamily="18" charset="-78"/>
              <a:cs typeface="Adobe Arabic" panose="02040503050201020203" pitchFamily="18" charset="-78"/>
            </a:endParaRPr>
          </a:p>
          <a:p>
            <a:pPr marL="0" indent="0" algn="r" rtl="1">
              <a:buNone/>
            </a:pPr>
            <a:r>
              <a:rPr lang="fa-IR" sz="2800" dirty="0" smtClean="0">
                <a:latin typeface="Adobe Arabic" panose="02040503050201020203" pitchFamily="18" charset="-78"/>
                <a:cs typeface="Adobe Arabic" panose="02040503050201020203" pitchFamily="18" charset="-78"/>
              </a:rPr>
              <a:t>    قوه تشخیص</a:t>
            </a:r>
            <a:endParaRPr lang="en-US" sz="2800" dirty="0">
              <a:latin typeface="Adobe Arabic" panose="02040503050201020203" pitchFamily="18" charset="-78"/>
              <a:cs typeface="Adobe Arabic" panose="02040503050201020203" pitchFamily="18" charset="-78"/>
            </a:endParaRPr>
          </a:p>
        </p:txBody>
      </p:sp>
      <p:sp>
        <p:nvSpPr>
          <p:cNvPr id="4" name="Rounded Rectangle 3"/>
          <p:cNvSpPr/>
          <p:nvPr/>
        </p:nvSpPr>
        <p:spPr>
          <a:xfrm>
            <a:off x="3696237" y="3440601"/>
            <a:ext cx="4250028" cy="48939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fa-IR" sz="2800" dirty="0" smtClean="0">
                <a:latin typeface="Adobe Arabic" panose="02040503050201020203" pitchFamily="18" charset="-78"/>
                <a:cs typeface="Adobe Arabic" panose="02040503050201020203" pitchFamily="18" charset="-78"/>
              </a:rPr>
              <a:t>انسان را به علم، معرفت و یقین می رساند.</a:t>
            </a:r>
            <a:endParaRPr lang="en-US" sz="2800" dirty="0">
              <a:latin typeface="Adobe Arabic" panose="02040503050201020203" pitchFamily="18" charset="-78"/>
              <a:cs typeface="Adobe Arabic" panose="02040503050201020203" pitchFamily="18" charset="-78"/>
            </a:endParaRPr>
          </a:p>
        </p:txBody>
      </p:sp>
      <p:sp>
        <p:nvSpPr>
          <p:cNvPr id="5" name="Rounded Rectangle 4"/>
          <p:cNvSpPr/>
          <p:nvPr/>
        </p:nvSpPr>
        <p:spPr>
          <a:xfrm>
            <a:off x="3696237" y="4145013"/>
            <a:ext cx="4250028" cy="82686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fa-IR" sz="2800" dirty="0" smtClean="0">
                <a:latin typeface="Adobe Arabic" panose="02040503050201020203" pitchFamily="18" charset="-78"/>
                <a:cs typeface="Adobe Arabic" panose="02040503050201020203" pitchFamily="18" charset="-78"/>
              </a:rPr>
              <a:t>انسان را به رسیدن به خیرات و انتخاب درست وا می دارد.</a:t>
            </a:r>
            <a:endParaRPr lang="en-US" sz="2800" dirty="0">
              <a:latin typeface="Adobe Arabic" panose="02040503050201020203" pitchFamily="18" charset="-78"/>
              <a:cs typeface="Adobe Arabic" panose="02040503050201020203" pitchFamily="18" charset="-78"/>
            </a:endParaRPr>
          </a:p>
        </p:txBody>
      </p:sp>
      <p:sp>
        <p:nvSpPr>
          <p:cNvPr id="6" name="Left Arrow 5"/>
          <p:cNvSpPr/>
          <p:nvPr/>
        </p:nvSpPr>
        <p:spPr>
          <a:xfrm>
            <a:off x="8500056" y="3510464"/>
            <a:ext cx="437882" cy="349672"/>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Left Arrow 6"/>
          <p:cNvSpPr/>
          <p:nvPr/>
        </p:nvSpPr>
        <p:spPr>
          <a:xfrm>
            <a:off x="8500056" y="4208774"/>
            <a:ext cx="437882" cy="349672"/>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5405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797" y="708338"/>
            <a:ext cx="10560675" cy="6149661"/>
          </a:xfrm>
        </p:spPr>
        <p:txBody>
          <a:bodyPr/>
          <a:lstStyle/>
          <a:p>
            <a:pPr marL="0" indent="0" algn="ctr" rtl="1">
              <a:buNone/>
            </a:pPr>
            <a:r>
              <a:rPr lang="fa-IR" sz="2400" b="1" dirty="0" smtClean="0">
                <a:effectLst>
                  <a:glow rad="139700">
                    <a:schemeClr val="accent2">
                      <a:satMod val="175000"/>
                      <a:alpha val="40000"/>
                    </a:schemeClr>
                  </a:glow>
                </a:effectLst>
                <a:cs typeface="B Lotus" panose="00000400000000000000" pitchFamily="2" charset="-78"/>
              </a:rPr>
              <a:t> وَالْحَيَاءُ </a:t>
            </a:r>
            <a:r>
              <a:rPr lang="fa-IR" sz="2400" b="1" dirty="0">
                <a:effectLst>
                  <a:glow rad="139700">
                    <a:schemeClr val="accent2">
                      <a:satMod val="175000"/>
                      <a:alpha val="40000"/>
                    </a:schemeClr>
                  </a:glow>
                </a:effectLst>
                <a:cs typeface="B Lotus" panose="00000400000000000000" pitchFamily="2" charset="-78"/>
              </a:rPr>
              <a:t>خَمْسَةُ أَنْوَاعٍ حَيَاءُ ذَنْبٍ وَ حَيَاءُ تَقْصِيرٍ وَ حَيَاءُ كَرَامَةٍ وَ حَيَاءُ حُبٍّ وَ حَيَاءُ هَيْبَةٍ وَ لِكُلِّ وَاحِدٍ مِنْ ذَلِكَ أَهْلٌ وَ لِأَهْلِهِ مَرْتَبَةٌ عَلَى حِدَة </a:t>
            </a:r>
            <a:endParaRPr lang="fa-IR" sz="2400" b="1" dirty="0" smtClean="0">
              <a:effectLst>
                <a:glow rad="139700">
                  <a:schemeClr val="accent2">
                    <a:satMod val="175000"/>
                    <a:alpha val="40000"/>
                  </a:schemeClr>
                </a:glow>
              </a:effectLst>
              <a:cs typeface="B Lotus" panose="00000400000000000000" pitchFamily="2" charset="-78"/>
            </a:endParaRPr>
          </a:p>
          <a:p>
            <a:pPr marL="0" indent="0" algn="ctr" rtl="1">
              <a:buNone/>
            </a:pPr>
            <a:r>
              <a:rPr lang="fa-IR" sz="1800" dirty="0" smtClean="0">
                <a:cs typeface="B Lotus" panose="00000400000000000000" pitchFamily="2" charset="-78"/>
              </a:rPr>
              <a:t>(</a:t>
            </a:r>
            <a:r>
              <a:rPr lang="fa-IR" sz="1800" dirty="0">
                <a:cs typeface="B Lotus" panose="00000400000000000000" pitchFamily="2" charset="-78"/>
              </a:rPr>
              <a:t>مصباح الشريعة، ص: </a:t>
            </a:r>
            <a:r>
              <a:rPr lang="fa-IR" sz="1800" dirty="0" smtClean="0">
                <a:cs typeface="B Lotus" panose="00000400000000000000" pitchFamily="2" charset="-78"/>
              </a:rPr>
              <a:t>190)</a:t>
            </a:r>
          </a:p>
          <a:p>
            <a:pPr marL="0" indent="0" algn="r" rtl="1">
              <a:buNone/>
            </a:pPr>
            <a:endParaRPr lang="fa-IR" sz="1800" dirty="0" smtClean="0">
              <a:cs typeface="B Lotus" panose="00000400000000000000" pitchFamily="2" charset="-78"/>
            </a:endParaRPr>
          </a:p>
          <a:p>
            <a:pPr marL="0" indent="0" algn="ctr" rtl="1">
              <a:buNone/>
            </a:pPr>
            <a:r>
              <a:rPr lang="fa-IR" sz="2400" b="1" dirty="0" smtClean="0">
                <a:cs typeface="B Lotus" panose="00000400000000000000" pitchFamily="2" charset="-78"/>
              </a:rPr>
              <a:t>و </a:t>
            </a:r>
            <a:r>
              <a:rPr lang="fa-IR" sz="2400" b="1" dirty="0">
                <a:cs typeface="B Lotus" panose="00000400000000000000" pitchFamily="2" charset="-78"/>
              </a:rPr>
              <a:t>حيا بر پنج نوع مى‏باشد</a:t>
            </a:r>
            <a:r>
              <a:rPr lang="fa-IR" sz="2400" b="1" dirty="0" smtClean="0">
                <a:cs typeface="B Lotus" panose="00000400000000000000" pitchFamily="2" charset="-78"/>
              </a:rPr>
              <a:t>:</a:t>
            </a:r>
            <a:endParaRPr lang="fa-IR" sz="2400" b="1" dirty="0">
              <a:cs typeface="B Lotus" panose="00000400000000000000" pitchFamily="2" charset="-78"/>
            </a:endParaRPr>
          </a:p>
          <a:p>
            <a:pPr marL="0" indent="0" algn="ctr" rtl="1">
              <a:buNone/>
            </a:pPr>
            <a:r>
              <a:rPr lang="fa-IR" sz="2400" b="1" dirty="0">
                <a:effectLst>
                  <a:glow rad="228600">
                    <a:schemeClr val="accent1">
                      <a:satMod val="175000"/>
                      <a:alpha val="40000"/>
                    </a:schemeClr>
                  </a:glow>
                </a:effectLst>
                <a:cs typeface="B Koodak" panose="00000700000000000000" pitchFamily="2" charset="-78"/>
              </a:rPr>
              <a:t>1. حيا در مورد </a:t>
            </a:r>
            <a:r>
              <a:rPr lang="fa-IR" sz="2400" b="1" dirty="0" smtClean="0">
                <a:effectLst>
                  <a:glow rad="228600">
                    <a:schemeClr val="accent1">
                      <a:satMod val="175000"/>
                      <a:alpha val="40000"/>
                    </a:schemeClr>
                  </a:glow>
                </a:effectLst>
                <a:cs typeface="B Koodak" panose="00000700000000000000" pitchFamily="2" charset="-78"/>
              </a:rPr>
              <a:t>گناه.</a:t>
            </a:r>
            <a:endParaRPr lang="fa-IR" sz="2400" b="1" dirty="0">
              <a:effectLst>
                <a:glow rad="228600">
                  <a:schemeClr val="accent1">
                    <a:satMod val="175000"/>
                    <a:alpha val="40000"/>
                  </a:schemeClr>
                </a:glow>
              </a:effectLst>
              <a:cs typeface="B Koodak" panose="00000700000000000000" pitchFamily="2" charset="-78"/>
            </a:endParaRPr>
          </a:p>
          <a:p>
            <a:pPr marL="0" indent="0" algn="ctr" rtl="1">
              <a:buNone/>
            </a:pPr>
            <a:r>
              <a:rPr lang="fa-IR" sz="2400" b="1" dirty="0">
                <a:effectLst>
                  <a:glow rad="228600">
                    <a:schemeClr val="accent1">
                      <a:satMod val="175000"/>
                      <a:alpha val="40000"/>
                    </a:schemeClr>
                  </a:glow>
                </a:effectLst>
                <a:cs typeface="B Koodak" panose="00000700000000000000" pitchFamily="2" charset="-78"/>
              </a:rPr>
              <a:t>2. حيا در مورد تقصير و كوتاهى نمودن و لو به آوردن مكروهات باشد.</a:t>
            </a:r>
          </a:p>
          <a:p>
            <a:pPr marL="0" indent="0" algn="ctr" rtl="1">
              <a:buNone/>
            </a:pPr>
            <a:r>
              <a:rPr lang="fa-IR" sz="2400" b="1" dirty="0">
                <a:effectLst>
                  <a:glow rad="228600">
                    <a:schemeClr val="accent1">
                      <a:satMod val="175000"/>
                      <a:alpha val="40000"/>
                    </a:schemeClr>
                  </a:glow>
                </a:effectLst>
                <a:cs typeface="B Koodak" panose="00000700000000000000" pitchFamily="2" charset="-78"/>
              </a:rPr>
              <a:t>3. حيا در زمينه گرامى داشتن و اكرام.</a:t>
            </a:r>
          </a:p>
          <a:p>
            <a:pPr marL="0" indent="0" algn="ctr" rtl="1">
              <a:buNone/>
            </a:pPr>
            <a:r>
              <a:rPr lang="fa-IR" sz="2400" b="1" dirty="0">
                <a:effectLst>
                  <a:glow rad="228600">
                    <a:schemeClr val="accent1">
                      <a:satMod val="175000"/>
                      <a:alpha val="40000"/>
                    </a:schemeClr>
                  </a:glow>
                </a:effectLst>
                <a:cs typeface="B Koodak" panose="00000700000000000000" pitchFamily="2" charset="-78"/>
              </a:rPr>
              <a:t>4. حيا به اقتضاى محبت و علاقه داشتن.</a:t>
            </a:r>
          </a:p>
          <a:p>
            <a:pPr marL="0" indent="0" algn="ctr" rtl="1">
              <a:buNone/>
            </a:pPr>
            <a:r>
              <a:rPr lang="fa-IR" sz="2400" b="1" dirty="0">
                <a:effectLst>
                  <a:glow rad="228600">
                    <a:schemeClr val="accent1">
                      <a:satMod val="175000"/>
                      <a:alpha val="40000"/>
                    </a:schemeClr>
                  </a:glow>
                </a:effectLst>
                <a:cs typeface="B Koodak" panose="00000700000000000000" pitchFamily="2" charset="-78"/>
              </a:rPr>
              <a:t>5. حيا در مورد عظمت و بزرگوارى و هيبت.</a:t>
            </a:r>
          </a:p>
          <a:p>
            <a:pPr marL="0" indent="0" algn="r" rtl="1">
              <a:buNone/>
            </a:pPr>
            <a:endParaRPr lang="fa-IR" sz="1800" dirty="0">
              <a:cs typeface="B Lotus" panose="00000400000000000000" pitchFamily="2" charset="-78"/>
            </a:endParaRPr>
          </a:p>
        </p:txBody>
      </p:sp>
      <p:sp>
        <p:nvSpPr>
          <p:cNvPr id="5" name="Title 1"/>
          <p:cNvSpPr>
            <a:spLocks noGrp="1"/>
          </p:cNvSpPr>
          <p:nvPr>
            <p:ph type="title"/>
          </p:nvPr>
        </p:nvSpPr>
        <p:spPr>
          <a:xfrm>
            <a:off x="9252396" y="107548"/>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41452623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9" y="875764"/>
            <a:ext cx="10457645" cy="5834130"/>
          </a:xfrm>
        </p:spPr>
        <p:txBody>
          <a:bodyPr/>
          <a:lstStyle/>
          <a:p>
            <a:pPr marL="0" indent="0" algn="r" rtl="1">
              <a:spcBef>
                <a:spcPts val="1200"/>
              </a:spcBef>
              <a:buNone/>
            </a:pPr>
            <a:r>
              <a:rPr lang="fa-IR" sz="2400" dirty="0" smtClean="0">
                <a:solidFill>
                  <a:schemeClr val="accent2">
                    <a:lumMod val="75000"/>
                  </a:schemeClr>
                </a:solidFill>
                <a:latin typeface="Neirizi"/>
                <a:cs typeface="B Titr" panose="00000700000000000000" pitchFamily="2" charset="-78"/>
              </a:rPr>
              <a:t>2-4. </a:t>
            </a:r>
            <a:r>
              <a:rPr lang="fa-IR" sz="2400" dirty="0">
                <a:solidFill>
                  <a:schemeClr val="accent2">
                    <a:lumMod val="75000"/>
                  </a:schemeClr>
                </a:solidFill>
                <a:latin typeface="Neirizi"/>
                <a:cs typeface="B Titr" panose="00000700000000000000" pitchFamily="2" charset="-78"/>
              </a:rPr>
              <a:t>آداب برّ و احسان به والدین </a:t>
            </a:r>
            <a:endParaRPr lang="en-US" sz="2400" b="1" dirty="0">
              <a:solidFill>
                <a:schemeClr val="accent2">
                  <a:lumMod val="75000"/>
                </a:schemeClr>
              </a:solidFill>
              <a:latin typeface="Arial" panose="020B0604020202020204" pitchFamily="34" charset="0"/>
            </a:endParaRPr>
          </a:p>
          <a:p>
            <a:pPr marL="0" indent="0" algn="just" rtl="1">
              <a:buNone/>
            </a:pPr>
            <a:r>
              <a:rPr lang="fa-IR" sz="2400" dirty="0">
                <a:latin typeface="Neirizi"/>
                <a:ea typeface="Times New Roman" panose="02020603050405020304" pitchFamily="18" charset="0"/>
                <a:cs typeface="B Mitra" panose="00000400000000000000" pitchFamily="2" charset="-78"/>
              </a:rPr>
              <a:t>در بین مواردی که در آداب روابط به آن توجه ویژه شده و همراه با عبودیت خداوند توصیه شده است، نیکی به والدین است. نیکی به والدین در قرآن و روایات به عنوان شکر نعمت قدم نهادن در عالم هستی از اهمیت خاصی برخوردار است. برخی از نکاتی که در این رابطه لازم به توجه است در روایت زیر بیان شده است</a:t>
            </a:r>
            <a:r>
              <a:rPr lang="fa-IR" sz="2400" dirty="0" smtClean="0">
                <a:latin typeface="Neirizi"/>
                <a:ea typeface="Times New Roman" panose="02020603050405020304" pitchFamily="18" charset="0"/>
                <a:cs typeface="B Mitra" panose="00000400000000000000" pitchFamily="2" charset="-78"/>
              </a:rPr>
              <a:t>.</a:t>
            </a:r>
          </a:p>
          <a:p>
            <a:pPr marL="0" indent="0" algn="just" rtl="1">
              <a:buNone/>
            </a:pPr>
            <a:endParaRPr lang="fa-IR" sz="2400" dirty="0">
              <a:latin typeface="Neirizi"/>
              <a:ea typeface="Times New Roman" panose="02020603050405020304" pitchFamily="18" charset="0"/>
              <a:cs typeface="B Mitra" panose="00000400000000000000" pitchFamily="2" charset="-78"/>
            </a:endParaRPr>
          </a:p>
          <a:p>
            <a:pPr marL="0" indent="0" algn="just" rtl="1">
              <a:buNone/>
            </a:pP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sp>
        <p:nvSpPr>
          <p:cNvPr id="4" name="Rounded Rectangle 3"/>
          <p:cNvSpPr/>
          <p:nvPr/>
        </p:nvSpPr>
        <p:spPr>
          <a:xfrm>
            <a:off x="2221605" y="3296993"/>
            <a:ext cx="9002332" cy="186743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«قَالَ </a:t>
            </a:r>
            <a:r>
              <a:rPr lang="fa-IR" sz="2000" b="1" dirty="0">
                <a:latin typeface="Adobe Arabic" panose="02040503050201020203" pitchFamily="18" charset="-78"/>
                <a:cs typeface="Adobe Arabic" panose="02040503050201020203" pitchFamily="18" charset="-78"/>
              </a:rPr>
              <a:t>الصَّادِقُ ع‏ بِرُّ الْوَالِدَيْنِ مِنْ حُسْنِ مَعْرِفَةِ الْعَبْدِ بِاللَّهِ تَعَالَى إِذْ لَا عِبَادَةَ أَسْرَعُ بُلُوغاً لِصَاحِبِهَا إِلَى رِضَاءِ اللَّهِ مِنْ بِرِّ الْوَالِدَيْنِ الْمُؤْمِنَيْنِ لِوَجْهِ اللَّهِ تَعَالَى لِأَنَّ حَقَّ الْوَالِدَيْنِ مُشْتَقٌّ مِنْ حَقِّ اللَّهِ تَعَالَى إِذَا كَانَا عَلَى مِنْهَاجِ الدِّينِ وَ السُّنَّةِ </a:t>
            </a:r>
            <a:r>
              <a:rPr lang="fa-IR" sz="2000" b="1" dirty="0" smtClean="0">
                <a:latin typeface="Adobe Arabic" panose="02040503050201020203" pitchFamily="18" charset="-78"/>
                <a:cs typeface="Adobe Arabic" panose="02040503050201020203" pitchFamily="18" charset="-78"/>
              </a:rPr>
              <a:t>»</a:t>
            </a:r>
            <a:endParaRPr lang="fa-IR" sz="2000" b="1" dirty="0">
              <a:latin typeface="Adobe Arabic" panose="02040503050201020203" pitchFamily="18" charset="-78"/>
              <a:cs typeface="Adobe Arabic" panose="02040503050201020203" pitchFamily="18" charset="-78"/>
            </a:endParaRPr>
          </a:p>
          <a:p>
            <a:pPr algn="ctr"/>
            <a:r>
              <a:rPr lang="fa-IR" sz="2000" dirty="0">
                <a:latin typeface="Adobe Arabic" panose="02040503050201020203" pitchFamily="18" charset="-78"/>
                <a:cs typeface="Adobe Arabic" panose="02040503050201020203" pitchFamily="18" charset="-78"/>
              </a:rPr>
              <a:t>نيكويى و خوبى با پدر و مادر نتيجه حسن معرفت و شناسايى پروردگار متعال است، زيرا عبادتى نيست كه انسان را سريع‏تر برساند به رضاى پروردگار، و بهتر باشد از نيكويى به والدين براى خدا، و حق پدر و مادر از حقوق خدا جدا و متفرع مى‏شود، به شرط آنكه بر طريقة دين و روى روش اسلامى سلوك كنند.</a:t>
            </a:r>
          </a:p>
        </p:txBody>
      </p:sp>
      <p:sp>
        <p:nvSpPr>
          <p:cNvPr id="6" name="Title 1"/>
          <p:cNvSpPr>
            <a:spLocks noGrp="1"/>
          </p:cNvSpPr>
          <p:nvPr>
            <p:ph type="title"/>
          </p:nvPr>
        </p:nvSpPr>
        <p:spPr>
          <a:xfrm>
            <a:off x="9239518" y="120427"/>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8963618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375" y="734096"/>
            <a:ext cx="10207579" cy="5975797"/>
          </a:xfrm>
        </p:spPr>
        <p:txBody>
          <a:bodyPr/>
          <a:lstStyle/>
          <a:p>
            <a:pPr marL="0" indent="0" algn="r" rtl="1">
              <a:spcBef>
                <a:spcPts val="1200"/>
              </a:spcBef>
              <a:buNone/>
            </a:pPr>
            <a:r>
              <a:rPr lang="fa-IR" sz="2400" dirty="0">
                <a:solidFill>
                  <a:schemeClr val="accent2">
                    <a:lumMod val="75000"/>
                  </a:schemeClr>
                </a:solidFill>
                <a:latin typeface="Neirizi"/>
                <a:cs typeface="B Titr" panose="00000700000000000000" pitchFamily="2" charset="-78"/>
              </a:rPr>
              <a:t>5-2. آداب داد و </a:t>
            </a:r>
            <a:r>
              <a:rPr lang="fa-IR" sz="2400" dirty="0" smtClean="0">
                <a:solidFill>
                  <a:schemeClr val="accent2">
                    <a:lumMod val="75000"/>
                  </a:schemeClr>
                </a:solidFill>
                <a:latin typeface="Neirizi"/>
                <a:cs typeface="B Titr" panose="00000700000000000000" pitchFamily="2" charset="-78"/>
              </a:rPr>
              <a:t>ستد</a:t>
            </a:r>
            <a:endParaRPr lang="en-US" sz="2400" b="1" dirty="0">
              <a:solidFill>
                <a:schemeClr val="accent2">
                  <a:lumMod val="75000"/>
                </a:schemeClr>
              </a:solidFill>
              <a:latin typeface="Arial" panose="020B0604020202020204" pitchFamily="34" charset="0"/>
            </a:endParaRPr>
          </a:p>
          <a:p>
            <a:pPr marL="0" indent="0" algn="just" rtl="1">
              <a:buNone/>
            </a:pPr>
            <a:r>
              <a:rPr lang="fa-IR" sz="2400" dirty="0">
                <a:latin typeface="Neirizi"/>
                <a:ea typeface="Times New Roman" panose="02020603050405020304" pitchFamily="18" charset="0"/>
                <a:cs typeface="B Mitra" panose="00000400000000000000" pitchFamily="2" charset="-78"/>
              </a:rPr>
              <a:t>انسان در روابط اجتماعی خود گریزی از داد و ستد ندارد. این داد و ستد ممکن است به شکل خرید و فروش و یا به شکل هدیه و بخشش بروز پیدا کند. در هر صورت برای هر یک از حالات آن آدابی بیان شده که دامنه‌ای بسیار وسیع را شامل می‌شود. در قرآن در </a:t>
            </a:r>
            <a:r>
              <a:rPr lang="fa-IR" sz="2400" dirty="0">
                <a:effectLst>
                  <a:glow rad="101600">
                    <a:schemeClr val="accent2">
                      <a:satMod val="175000"/>
                      <a:alpha val="40000"/>
                    </a:schemeClr>
                  </a:glow>
                </a:effectLst>
                <a:latin typeface="Neirizi"/>
                <a:ea typeface="Times New Roman" panose="02020603050405020304" pitchFamily="18" charset="0"/>
                <a:cs typeface="B Mitra" panose="00000400000000000000" pitchFamily="2" charset="-78"/>
              </a:rPr>
              <a:t>سوره مبارکه مطففین </a:t>
            </a:r>
            <a:r>
              <a:rPr lang="fa-IR" sz="2400" dirty="0">
                <a:latin typeface="Neirizi"/>
                <a:ea typeface="Times New Roman" panose="02020603050405020304" pitchFamily="18" charset="0"/>
                <a:cs typeface="B Mitra" panose="00000400000000000000" pitchFamily="2" charset="-78"/>
              </a:rPr>
              <a:t>به اصول کلی این داد و ستد اشاره شده است و دوری از کم‌فروشی در هر رفتاری را به عنوان اصل آداب و نیز احکام این باب معرفی کرده است. این موضوع در انواع معاملات با مردم نیز به شکل‌های مختلفی مورد توصیه قرار گرفته است. </a:t>
            </a:r>
            <a:endParaRPr lang="fa-IR" sz="2400" dirty="0" smtClean="0">
              <a:latin typeface="Neirizi"/>
              <a:ea typeface="Times New Roman" panose="02020603050405020304" pitchFamily="18" charset="0"/>
              <a:cs typeface="B Mitra" panose="00000400000000000000" pitchFamily="2" charset="-78"/>
            </a:endParaRPr>
          </a:p>
          <a:p>
            <a:pPr marL="0" indent="0" algn="just" rtl="1">
              <a:buNone/>
            </a:pPr>
            <a:endParaRPr lang="en-US" sz="2400" dirty="0">
              <a:latin typeface="Times New Roman" panose="02020603050405020304" pitchFamily="18" charset="0"/>
              <a:ea typeface="Times New Roman" panose="02020603050405020304" pitchFamily="18" charset="0"/>
            </a:endParaRPr>
          </a:p>
          <a:p>
            <a:pPr marL="0" indent="0" algn="r" rtl="1">
              <a:buNone/>
            </a:pPr>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2385856252"/>
              </p:ext>
            </p:extLst>
          </p:nvPr>
        </p:nvGraphicFramePr>
        <p:xfrm>
          <a:off x="2871989" y="3913627"/>
          <a:ext cx="7030434" cy="2037955"/>
        </p:xfrm>
        <a:graphic>
          <a:graphicData uri="http://schemas.openxmlformats.org/drawingml/2006/table">
            <a:tbl>
              <a:tblPr rtl="1" firstRow="1" bandRow="1">
                <a:effectLst>
                  <a:innerShdw blurRad="114300">
                    <a:prstClr val="black"/>
                  </a:innerShdw>
                </a:effectLst>
                <a:tableStyleId>{21E4AEA4-8DFA-4A89-87EB-49C32662AFE0}</a:tableStyleId>
              </a:tblPr>
              <a:tblGrid>
                <a:gridCol w="3515217">
                  <a:extLst>
                    <a:ext uri="{9D8B030D-6E8A-4147-A177-3AD203B41FA5}">
                      <a16:colId xmlns:a16="http://schemas.microsoft.com/office/drawing/2014/main" val="20000"/>
                    </a:ext>
                  </a:extLst>
                </a:gridCol>
                <a:gridCol w="3515217">
                  <a:extLst>
                    <a:ext uri="{9D8B030D-6E8A-4147-A177-3AD203B41FA5}">
                      <a16:colId xmlns:a16="http://schemas.microsoft.com/office/drawing/2014/main" val="20001"/>
                    </a:ext>
                  </a:extLst>
                </a:gridCol>
              </a:tblGrid>
              <a:tr h="635875">
                <a:tc gridSpan="2">
                  <a:txBody>
                    <a:bodyPr/>
                    <a:lstStyle/>
                    <a:p>
                      <a:pPr algn="ctr" rtl="1"/>
                      <a:r>
                        <a:rPr lang="fa-IR" sz="3200" dirty="0" smtClean="0">
                          <a:solidFill>
                            <a:schemeClr val="tx1"/>
                          </a:solidFill>
                          <a:cs typeface="B Tabassom" panose="00000400000000000000" pitchFamily="2" charset="-78"/>
                        </a:rPr>
                        <a:t>برخی از آداب داد و ستد</a:t>
                      </a:r>
                      <a:endParaRPr lang="fa-IR" sz="3200" dirty="0">
                        <a:solidFill>
                          <a:schemeClr val="tx1"/>
                        </a:solidFill>
                        <a:cs typeface="B Tabassom" panose="00000400000000000000" pitchFamily="2" charset="-78"/>
                      </a:endParaRPr>
                    </a:p>
                  </a:txBody>
                  <a:tcPr/>
                </a:tc>
                <a:tc hMerge="1">
                  <a:txBody>
                    <a:bodyPr/>
                    <a:lstStyle/>
                    <a:p>
                      <a:pPr rtl="1"/>
                      <a:endParaRPr lang="fa-IR" dirty="0"/>
                    </a:p>
                  </a:txBody>
                  <a:tcPr/>
                </a:tc>
                <a:extLst>
                  <a:ext uri="{0D108BD9-81ED-4DB2-BD59-A6C34878D82A}">
                    <a16:rowId xmlns:a16="http://schemas.microsoft.com/office/drawing/2014/main" val="10000"/>
                  </a:ext>
                </a:extLst>
              </a:tr>
              <a:tr h="635875">
                <a:tc>
                  <a:txBody>
                    <a:bodyPr/>
                    <a:lstStyle/>
                    <a:p>
                      <a:pPr marL="0" lvl="0" indent="0" algn="ctr" rtl="1">
                        <a:spcAft>
                          <a:spcPts val="0"/>
                        </a:spcAft>
                        <a:buFont typeface="+mj-lt"/>
                        <a:buNone/>
                      </a:pPr>
                      <a:r>
                        <a:rPr lang="fa-IR" sz="2000" b="1" dirty="0" smtClean="0">
                          <a:effectLst/>
                          <a:cs typeface="B Lotus" panose="00000400000000000000" pitchFamily="2" charset="-78"/>
                        </a:rPr>
                        <a:t>1. حسن معاشره در هر داد و ستد</a:t>
                      </a:r>
                      <a:endParaRPr lang="en-US" sz="2000" b="1" dirty="0" smtClean="0">
                        <a:effectLst/>
                        <a:cs typeface="B Lotus" panose="00000400000000000000" pitchFamily="2" charset="-78"/>
                      </a:endParaRPr>
                    </a:p>
                    <a:p>
                      <a:pPr algn="ctr" rtl="1"/>
                      <a:endParaRPr lang="fa-IR" sz="2000" b="1" dirty="0">
                        <a:cs typeface="B Lotus" panose="00000400000000000000" pitchFamily="2" charset="-78"/>
                      </a:endParaRPr>
                    </a:p>
                  </a:txBody>
                  <a:tcPr/>
                </a:tc>
                <a:tc>
                  <a:txBody>
                    <a:bodyPr/>
                    <a:lstStyle/>
                    <a:p>
                      <a:pPr marL="0" lvl="0" indent="0" algn="ctr" rtl="1">
                        <a:spcAft>
                          <a:spcPts val="0"/>
                        </a:spcAft>
                        <a:buFont typeface="+mj-lt"/>
                        <a:buNone/>
                      </a:pPr>
                      <a:r>
                        <a:rPr lang="fa-IR" sz="2000" b="1" dirty="0" smtClean="0">
                          <a:effectLst/>
                          <a:cs typeface="B Lotus" panose="00000400000000000000" pitchFamily="2" charset="-78"/>
                        </a:rPr>
                        <a:t>3. رعایت حدود داد و ستد</a:t>
                      </a:r>
                      <a:endParaRPr lang="en-US" sz="2000" b="1" dirty="0" smtClean="0">
                        <a:effectLst/>
                        <a:cs typeface="B Lotus" panose="00000400000000000000" pitchFamily="2" charset="-78"/>
                      </a:endParaRPr>
                    </a:p>
                    <a:p>
                      <a:pPr algn="ctr" rtl="1"/>
                      <a:endParaRPr lang="fa-IR" sz="2000" b="1" dirty="0">
                        <a:cs typeface="B Lotus" panose="00000400000000000000" pitchFamily="2" charset="-78"/>
                      </a:endParaRPr>
                    </a:p>
                  </a:txBody>
                  <a:tcPr/>
                </a:tc>
                <a:extLst>
                  <a:ext uri="{0D108BD9-81ED-4DB2-BD59-A6C34878D82A}">
                    <a16:rowId xmlns:a16="http://schemas.microsoft.com/office/drawing/2014/main" val="10001"/>
                  </a:ext>
                </a:extLst>
              </a:tr>
              <a:tr h="635875">
                <a:tc gridSpan="2">
                  <a:txBody>
                    <a:bodyPr/>
                    <a:lstStyle/>
                    <a:p>
                      <a:pPr marL="0" lvl="0" indent="0" algn="ctr" rtl="1">
                        <a:spcAft>
                          <a:spcPts val="0"/>
                        </a:spcAft>
                        <a:buFont typeface="+mj-lt"/>
                        <a:buNone/>
                      </a:pPr>
                      <a:r>
                        <a:rPr lang="fa-IR" sz="2000" b="1" dirty="0" smtClean="0">
                          <a:effectLst/>
                          <a:cs typeface="B Lotus" panose="00000400000000000000" pitchFamily="2" charset="-78"/>
                        </a:rPr>
                        <a:t>2. داد و ستد بر مبنای عفو و صفح و غفران</a:t>
                      </a:r>
                      <a:endParaRPr lang="en-US" sz="2000" b="1" dirty="0" smtClean="0">
                        <a:effectLst/>
                        <a:cs typeface="B Lotus" panose="00000400000000000000" pitchFamily="2" charset="-78"/>
                      </a:endParaRPr>
                    </a:p>
                    <a:p>
                      <a:pPr algn="ctr" rtl="1"/>
                      <a:endParaRPr lang="fa-IR" sz="2000" b="1" dirty="0">
                        <a:cs typeface="B Lotus" panose="00000400000000000000" pitchFamily="2" charset="-78"/>
                      </a:endParaRPr>
                    </a:p>
                  </a:txBody>
                  <a:tcPr/>
                </a:tc>
                <a:tc hMerge="1">
                  <a:txBody>
                    <a:bodyPr/>
                    <a:lstStyle/>
                    <a:p>
                      <a:pPr rtl="1"/>
                      <a:endParaRPr lang="fa-IR" dirty="0"/>
                    </a:p>
                  </a:txBody>
                  <a:tcPr/>
                </a:tc>
                <a:extLst>
                  <a:ext uri="{0D108BD9-81ED-4DB2-BD59-A6C34878D82A}">
                    <a16:rowId xmlns:a16="http://schemas.microsoft.com/office/drawing/2014/main" val="10002"/>
                  </a:ext>
                </a:extLst>
              </a:tr>
            </a:tbl>
          </a:graphicData>
        </a:graphic>
      </p:graphicFrame>
      <p:sp>
        <p:nvSpPr>
          <p:cNvPr id="6" name="Title 1"/>
          <p:cNvSpPr>
            <a:spLocks noGrp="1"/>
          </p:cNvSpPr>
          <p:nvPr>
            <p:ph type="title"/>
          </p:nvPr>
        </p:nvSpPr>
        <p:spPr>
          <a:xfrm>
            <a:off x="9156878" y="120427"/>
            <a:ext cx="2712076" cy="368970"/>
          </a:xfrm>
        </p:spPr>
        <p:txBody>
          <a:bodyPr>
            <a:normAutofit/>
          </a:bodyPr>
          <a:lstStyle/>
          <a:p>
            <a:pPr algn="r" rtl="1"/>
            <a:r>
              <a:rPr lang="fa-IR" sz="2000" b="1" u="sng" dirty="0" smtClean="0">
                <a:solidFill>
                  <a:schemeClr val="accent2">
                    <a:lumMod val="75000"/>
                  </a:schemeClr>
                </a:solidFill>
                <a:cs typeface="B Tabassom" panose="00000400000000000000" pitchFamily="2" charset="-78"/>
              </a:rPr>
              <a:t>فصل پنچم: آداب روابط</a:t>
            </a:r>
            <a:endParaRPr lang="fa-IR" sz="2000" b="1" u="sng" dirty="0">
              <a:solidFill>
                <a:schemeClr val="accent2">
                  <a:lumMod val="75000"/>
                </a:schemeClr>
              </a:solidFill>
              <a:cs typeface="B Tabassom" panose="00000400000000000000" pitchFamily="2" charset="-78"/>
            </a:endParaRPr>
          </a:p>
        </p:txBody>
      </p:sp>
    </p:spTree>
    <p:extLst>
      <p:ext uri="{BB962C8B-B14F-4D97-AF65-F5344CB8AC3E}">
        <p14:creationId xmlns:p14="http://schemas.microsoft.com/office/powerpoint/2010/main" val="20084706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224"/>
            <a:ext cx="10515600" cy="2674289"/>
          </a:xfrm>
        </p:spPr>
        <p:txBody>
          <a:bodyPr/>
          <a:lstStyle/>
          <a:p>
            <a:pPr algn="ctr"/>
            <a:r>
              <a:rPr lang="fa-IR" sz="6600" b="1" dirty="0" smtClean="0">
                <a:ln w="0"/>
                <a:solidFill>
                  <a:schemeClr val="accent4">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خاتمه</a:t>
            </a:r>
            <a:br>
              <a:rPr lang="fa-IR" sz="6600" b="1" dirty="0" smtClean="0">
                <a:ln w="0"/>
                <a:solidFill>
                  <a:schemeClr val="accent4">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br>
            <a:r>
              <a:rPr lang="fa-IR" sz="6600" b="1" dirty="0" smtClean="0">
                <a:ln w="0"/>
                <a:solidFill>
                  <a:schemeClr val="accent4">
                    <a:lumMod val="75000"/>
                  </a:schemeClr>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شکوفایی قصد در دوره بلوغ</a:t>
            </a:r>
            <a:endParaRPr lang="fa-IR" dirty="0">
              <a:solidFill>
                <a:schemeClr val="accent4">
                  <a:lumMod val="75000"/>
                </a:schemeClr>
              </a:solidFill>
            </a:endParaRPr>
          </a:p>
        </p:txBody>
      </p:sp>
    </p:spTree>
    <p:extLst>
      <p:ext uri="{BB962C8B-B14F-4D97-AF65-F5344CB8AC3E}">
        <p14:creationId xmlns:p14="http://schemas.microsoft.com/office/powerpoint/2010/main" val="9540885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71" y="180304"/>
            <a:ext cx="10515600" cy="321973"/>
          </a:xfrm>
        </p:spPr>
        <p:txBody>
          <a:bodyPr>
            <a:noAutofit/>
          </a:bodyPr>
          <a:lstStyle/>
          <a:p>
            <a:pPr algn="r" rtl="1"/>
            <a:r>
              <a:rPr lang="fa-IR" sz="2000" b="1" dirty="0" smtClean="0">
                <a:solidFill>
                  <a:schemeClr val="accent4">
                    <a:lumMod val="75000"/>
                  </a:schemeClr>
                </a:solidFill>
                <a:cs typeface="B Tabassom" panose="00000400000000000000" pitchFamily="2" charset="-78"/>
              </a:rPr>
              <a:t>خاتمه: شکوفایی قصد در دوره بلوغ </a:t>
            </a:r>
            <a:endParaRPr lang="fa-IR" sz="2000" b="1" dirty="0">
              <a:solidFill>
                <a:schemeClr val="accent4">
                  <a:lumMod val="75000"/>
                </a:schemeClr>
              </a:solidFill>
              <a:cs typeface="B Tabassom" panose="00000400000000000000" pitchFamily="2" charset="-78"/>
            </a:endParaRPr>
          </a:p>
        </p:txBody>
      </p:sp>
      <p:sp>
        <p:nvSpPr>
          <p:cNvPr id="3" name="Content Placeholder 2"/>
          <p:cNvSpPr>
            <a:spLocks noGrp="1"/>
          </p:cNvSpPr>
          <p:nvPr>
            <p:ph idx="1"/>
          </p:nvPr>
        </p:nvSpPr>
        <p:spPr>
          <a:xfrm>
            <a:off x="1532586" y="656823"/>
            <a:ext cx="10387884" cy="6078828"/>
          </a:xfrm>
        </p:spPr>
        <p:txBody>
          <a:bodyPr/>
          <a:lstStyle/>
          <a:p>
            <a:pPr marL="0" indent="0" algn="r" rtl="1">
              <a:lnSpc>
                <a:spcPct val="115000"/>
              </a:lnSpc>
              <a:buNone/>
            </a:pPr>
            <a:r>
              <a:rPr lang="fa-IR" sz="2400" dirty="0" smtClean="0">
                <a:latin typeface="Neirizi"/>
                <a:cs typeface="B Titr" panose="00000700000000000000" pitchFamily="2" charset="-78"/>
              </a:rPr>
              <a:t>1. </a:t>
            </a:r>
            <a:r>
              <a:rPr lang="fa-IR" sz="2400" dirty="0">
                <a:latin typeface="Neirizi"/>
                <a:cs typeface="B Titr" panose="00000700000000000000" pitchFamily="2" charset="-78"/>
              </a:rPr>
              <a:t>دوره سوم دوره ظهور عقلانیت</a:t>
            </a:r>
            <a:endParaRPr lang="en-US" sz="2400" b="1" dirty="0">
              <a:latin typeface="Cambria" panose="02040503050406030204" pitchFamily="18" charset="0"/>
            </a:endParaRPr>
          </a:p>
          <a:p>
            <a:pPr algn="just" rtl="1"/>
            <a:r>
              <a:rPr lang="fa-IR" dirty="0" smtClean="0">
                <a:latin typeface="Neirizi"/>
                <a:ea typeface="Times New Roman" panose="02020603050405020304" pitchFamily="18" charset="0"/>
                <a:cs typeface="B Mitra" panose="00000400000000000000" pitchFamily="2" charset="-78"/>
              </a:rPr>
              <a:t>از </a:t>
            </a:r>
            <a:r>
              <a:rPr lang="fa-IR" dirty="0">
                <a:latin typeface="Neirizi"/>
                <a:ea typeface="Times New Roman" panose="02020603050405020304" pitchFamily="18" charset="0"/>
                <a:cs typeface="B Mitra" panose="00000400000000000000" pitchFamily="2" charset="-78"/>
              </a:rPr>
              <a:t>این دوره است که برای انسان حقایق بسیاری واضح و برای عبودیت و اطاعت خدا آمادگی می‌یابد.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dirty="0">
                <a:latin typeface="Neirizi"/>
                <a:ea typeface="Times New Roman" panose="02020603050405020304" pitchFamily="18" charset="0"/>
                <a:cs typeface="B Mitra" panose="00000400000000000000" pitchFamily="2" charset="-78"/>
              </a:rPr>
              <a:t>آنچه در این دوره لازم است به ظهور برسد </a:t>
            </a:r>
            <a:r>
              <a:rPr lang="fa-IR" b="1" dirty="0">
                <a:solidFill>
                  <a:srgbClr val="C00000"/>
                </a:solidFill>
                <a:effectLst/>
                <a:latin typeface="Neirizi"/>
                <a:ea typeface="Times New Roman" panose="02020603050405020304" pitchFamily="18" charset="0"/>
                <a:cs typeface="B Mitra" panose="00000400000000000000" pitchFamily="2" charset="-78"/>
              </a:rPr>
              <a:t>عقلانیت و خردورزی </a:t>
            </a:r>
            <a:r>
              <a:rPr lang="fa-IR" dirty="0">
                <a:latin typeface="Neirizi"/>
                <a:ea typeface="Times New Roman" panose="02020603050405020304" pitchFamily="18" charset="0"/>
                <a:cs typeface="B Mitra" panose="00000400000000000000" pitchFamily="2" charset="-78"/>
              </a:rPr>
              <a:t>است. به واسطه عقلانیت فرد بالغ حسن را از سوء متمایز می‌بیند و در مقام انتخاب احسن را انتخاب می‌کند.</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dirty="0">
                <a:latin typeface="Neirizi"/>
                <a:ea typeface="Times New Roman" panose="02020603050405020304" pitchFamily="18" charset="0"/>
                <a:cs typeface="B Mitra" panose="00000400000000000000" pitchFamily="2" charset="-78"/>
              </a:rPr>
              <a:t>بدین ترتیب همه صحنه‌های زندگی از این به بعد (بعد از بلوغ) برای چنین فردی، تحولاتی است که در آن از او آزمون </a:t>
            </a:r>
            <a:r>
              <a:rPr lang="fa-IR" b="1" dirty="0">
                <a:solidFill>
                  <a:srgbClr val="C00000"/>
                </a:solidFill>
                <a:effectLst/>
                <a:latin typeface="Neirizi"/>
                <a:ea typeface="Times New Roman" panose="02020603050405020304" pitchFamily="18" charset="0"/>
                <a:cs typeface="B Mitra" panose="00000400000000000000" pitchFamily="2" charset="-78"/>
              </a:rPr>
              <a:t>«حسن‌شناسی» و «احسن‌گزینی»</a:t>
            </a:r>
            <a:r>
              <a:rPr lang="fa-IR" dirty="0">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 </a:t>
            </a:r>
            <a:r>
              <a:rPr lang="fa-IR" dirty="0">
                <a:latin typeface="Neirizi"/>
                <a:ea typeface="Times New Roman" panose="02020603050405020304" pitchFamily="18" charset="0"/>
                <a:cs typeface="B Mitra" panose="00000400000000000000" pitchFamily="2" charset="-78"/>
              </a:rPr>
              <a:t>گرفته می‌شود.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dirty="0">
                <a:latin typeface="Neirizi"/>
                <a:ea typeface="Times New Roman" panose="02020603050405020304" pitchFamily="18" charset="0"/>
                <a:cs typeface="B Mitra" panose="00000400000000000000" pitchFamily="2" charset="-78"/>
              </a:rPr>
              <a:t>ابتدای سوره مبارکه </a:t>
            </a:r>
            <a:r>
              <a:rPr lang="fa-IR" b="1" dirty="0">
                <a:latin typeface="Neirizi"/>
                <a:ea typeface="Times New Roman" panose="02020603050405020304" pitchFamily="18" charset="0"/>
                <a:cs typeface="B Mitra" panose="00000400000000000000" pitchFamily="2" charset="-78"/>
              </a:rPr>
              <a:t>ملک</a:t>
            </a:r>
            <a:r>
              <a:rPr lang="fa-IR" dirty="0">
                <a:latin typeface="Neirizi"/>
                <a:ea typeface="Times New Roman" panose="02020603050405020304" pitchFamily="18" charset="0"/>
                <a:cs typeface="B Mitra" panose="00000400000000000000" pitchFamily="2" charset="-78"/>
              </a:rPr>
              <a:t> و نیز سوره مبارکه </a:t>
            </a:r>
            <a:r>
              <a:rPr lang="fa-IR" b="1" dirty="0">
                <a:latin typeface="Neirizi"/>
                <a:ea typeface="Times New Roman" panose="02020603050405020304" pitchFamily="18" charset="0"/>
                <a:cs typeface="B Mitra" panose="00000400000000000000" pitchFamily="2" charset="-78"/>
              </a:rPr>
              <a:t>کهف</a:t>
            </a:r>
            <a:r>
              <a:rPr lang="fa-IR" dirty="0">
                <a:latin typeface="Neirizi"/>
                <a:ea typeface="Times New Roman" panose="02020603050405020304" pitchFamily="18" charset="0"/>
                <a:cs typeface="B Mitra" panose="00000400000000000000" pitchFamily="2" charset="-78"/>
              </a:rPr>
              <a:t> این حقیقت را به وجه مشخصی بیان می‌کند.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dirty="0">
                <a:latin typeface="Neirizi"/>
                <a:ea typeface="Times New Roman" panose="02020603050405020304" pitchFamily="18" charset="0"/>
                <a:cs typeface="B Mitra" panose="00000400000000000000" pitchFamily="2" charset="-78"/>
              </a:rPr>
              <a:t>چنین فردی با انتخاب «احسن» مسیر هدایت را طی نموده و لیاقت بهره‌مندی از وحی و کتاب الهی را ‌می‌یابد. به همین دلیل قرآن به فرد بالغِ «حسن شناسِ» «احسن گزین»، </a:t>
            </a:r>
            <a:r>
              <a:rPr lang="fa-IR" b="1" dirty="0">
                <a:solidFill>
                  <a:srgbClr val="C00000"/>
                </a:solidFill>
                <a:effectLst/>
                <a:latin typeface="Neirizi"/>
                <a:ea typeface="Times New Roman" panose="02020603050405020304" pitchFamily="18" charset="0"/>
                <a:cs typeface="B Mitra" panose="00000400000000000000" pitchFamily="2" charset="-78"/>
              </a:rPr>
              <a:t>«محسن» </a:t>
            </a:r>
            <a:r>
              <a:rPr lang="fa-IR" dirty="0">
                <a:latin typeface="Neirizi"/>
                <a:ea typeface="Times New Roman" panose="02020603050405020304" pitchFamily="18" charset="0"/>
                <a:cs typeface="B Mitra" panose="00000400000000000000" pitchFamily="2" charset="-78"/>
              </a:rPr>
              <a:t>می‌گوید</a:t>
            </a:r>
            <a:r>
              <a:rPr lang="fa-IR" dirty="0" smtClean="0">
                <a:latin typeface="Neirizi"/>
                <a:ea typeface="Times New Roman" panose="02020603050405020304" pitchFamily="18" charset="0"/>
                <a:cs typeface="B Mitra" panose="00000400000000000000" pitchFamily="2" charset="-78"/>
              </a:rPr>
              <a:t>.</a:t>
            </a:r>
          </a:p>
          <a:p>
            <a:pPr algn="just" rtl="1"/>
            <a:r>
              <a:rPr lang="fa-IR" dirty="0">
                <a:latin typeface="Times New Roman" panose="02020603050405020304" pitchFamily="18" charset="0"/>
                <a:ea typeface="Times New Roman" panose="02020603050405020304" pitchFamily="18" charset="0"/>
                <a:cs typeface="B Mitra" panose="00000400000000000000" pitchFamily="2" charset="-78"/>
              </a:rPr>
              <a:t>اگر فرد بالغ به عقل خود رجوع نکند و یا به حجت درون و بیرون بی‌اعتنا باشد، زندگی او عرصه تاخت و تاز گمراهان خواهد شد که وی را به فرصت‌سوزی و از دست دادن تدریجی نعمت‌ها وادار </a:t>
            </a:r>
            <a:r>
              <a:rPr lang="fa-IR" dirty="0" smtClean="0">
                <a:latin typeface="Times New Roman" panose="02020603050405020304" pitchFamily="18" charset="0"/>
                <a:ea typeface="Times New Roman" panose="02020603050405020304" pitchFamily="18" charset="0"/>
                <a:cs typeface="B Mitra" panose="00000400000000000000" pitchFamily="2" charset="-78"/>
              </a:rPr>
              <a:t>می‌کنند.</a:t>
            </a:r>
            <a:endParaRPr lang="en-US"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3183805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344" y="695459"/>
            <a:ext cx="10341734" cy="6162541"/>
          </a:xfrm>
        </p:spPr>
        <p:txBody>
          <a:bodyPr/>
          <a:lstStyle/>
          <a:p>
            <a:pPr marL="0" indent="0" algn="r" rtl="1">
              <a:lnSpc>
                <a:spcPct val="115000"/>
              </a:lnSpc>
              <a:buNone/>
            </a:pPr>
            <a:r>
              <a:rPr lang="fa-IR" sz="2400" dirty="0">
                <a:latin typeface="Neirizi"/>
                <a:cs typeface="B Titr" panose="00000700000000000000" pitchFamily="2" charset="-78"/>
              </a:rPr>
              <a:t>2. بزرگ‌ترین آسیب در این دوره</a:t>
            </a:r>
            <a:endParaRPr lang="en-US" sz="2400" b="1" dirty="0">
              <a:latin typeface="Cambria" panose="02040503050406030204" pitchFamily="18" charset="0"/>
            </a:endParaRPr>
          </a:p>
          <a:p>
            <a:pPr algn="just" rtl="1"/>
            <a:r>
              <a:rPr lang="fa-IR" sz="2400" dirty="0" smtClean="0">
                <a:latin typeface="Neirizi"/>
                <a:ea typeface="Times New Roman" panose="02020603050405020304" pitchFamily="18" charset="0"/>
                <a:cs typeface="B Mitra" panose="00000400000000000000" pitchFamily="2" charset="-78"/>
              </a:rPr>
              <a:t>بزرگ‌ترین </a:t>
            </a:r>
            <a:r>
              <a:rPr lang="fa-IR" sz="2400" dirty="0">
                <a:latin typeface="Neirizi"/>
                <a:ea typeface="Times New Roman" panose="02020603050405020304" pitchFamily="18" charset="0"/>
                <a:cs typeface="B Mitra" panose="00000400000000000000" pitchFamily="2" charset="-78"/>
              </a:rPr>
              <a:t>آسیب برای فرد بالغ </a:t>
            </a:r>
            <a:r>
              <a:rPr lang="fa-IR" sz="2400" dirty="0">
                <a:solidFill>
                  <a:srgbClr val="C00000"/>
                </a:solidFill>
                <a:latin typeface="Neirizi"/>
                <a:ea typeface="Times New Roman" panose="02020603050405020304" pitchFamily="18" charset="0"/>
                <a:cs typeface="B Mitra" panose="00000400000000000000" pitchFamily="2" charset="-78"/>
              </a:rPr>
              <a:t>پرداختن به لهو و لعب و گذراندن عمر در بطالت و پوچی </a:t>
            </a:r>
            <a:r>
              <a:rPr lang="fa-IR" sz="2400" dirty="0">
                <a:latin typeface="Neirizi"/>
                <a:ea typeface="Times New Roman" panose="02020603050405020304" pitchFamily="18" charset="0"/>
                <a:cs typeface="B Mitra" panose="00000400000000000000" pitchFamily="2" charset="-78"/>
              </a:rPr>
              <a:t>است</a:t>
            </a:r>
            <a:r>
              <a:rPr lang="fa-IR" sz="2400" dirty="0" smtClean="0">
                <a:latin typeface="Neirizi"/>
                <a:ea typeface="Times New Roman" panose="02020603050405020304" pitchFamily="18" charset="0"/>
                <a:cs typeface="B Mitra" panose="00000400000000000000" pitchFamily="2" charset="-78"/>
              </a:rPr>
              <a:t>.</a:t>
            </a:r>
          </a:p>
          <a:p>
            <a:pPr algn="just" rtl="1"/>
            <a:r>
              <a:rPr lang="fa-IR" sz="2400" dirty="0" smtClean="0">
                <a:latin typeface="Neirizi"/>
                <a:ea typeface="Times New Roman" panose="02020603050405020304" pitchFamily="18" charset="0"/>
                <a:cs typeface="B Mitra" panose="00000400000000000000" pitchFamily="2" charset="-78"/>
              </a:rPr>
              <a:t> </a:t>
            </a:r>
            <a:r>
              <a:rPr lang="fa-IR" sz="2400" dirty="0">
                <a:latin typeface="Neirizi"/>
                <a:ea typeface="Times New Roman" panose="02020603050405020304" pitchFamily="18" charset="0"/>
                <a:cs typeface="B Mitra" panose="00000400000000000000" pitchFamily="2" charset="-78"/>
              </a:rPr>
              <a:t>واداشتن او به این قبیل امور با توجه به گرایش‌های کودکانه‌ای که هنور در او وجود دارد چندان کار سختی نیست ولی تبعاتی که به وی وارد می‌سازد بسیار فراوان است. در این صورت به سرعت الگوی فکری و رفتاری و گفتاری او اهل باطل می شود</a:t>
            </a:r>
            <a:r>
              <a:rPr lang="fa-IR" sz="2400" dirty="0" smtClean="0">
                <a:latin typeface="Neirizi"/>
                <a:ea typeface="Times New Roman" panose="02020603050405020304" pitchFamily="18" charset="0"/>
                <a:cs typeface="B Mitra" panose="00000400000000000000" pitchFamily="2" charset="-78"/>
              </a:rPr>
              <a:t>. </a:t>
            </a:r>
            <a:endParaRPr lang="en-US" sz="2400" dirty="0" smtClean="0">
              <a:latin typeface="Times New Roman" panose="02020603050405020304" pitchFamily="18" charset="0"/>
              <a:ea typeface="Times New Roman" panose="02020603050405020304" pitchFamily="18" charset="0"/>
              <a:cs typeface="B Mitra" panose="00000400000000000000" pitchFamily="2" charset="-78"/>
            </a:endParaRPr>
          </a:p>
          <a:p>
            <a:pPr marL="0" indent="0" algn="ctr" rtl="1">
              <a:buNone/>
            </a:pPr>
            <a:r>
              <a:rPr lang="fa-IR" sz="2400" b="1" dirty="0" smtClean="0">
                <a:latin typeface="Neirizi"/>
                <a:ea typeface="Times New Roman" panose="02020603050405020304" pitchFamily="18" charset="0"/>
                <a:cs typeface="B Mitra" panose="00000400000000000000" pitchFamily="2" charset="-78"/>
              </a:rPr>
              <a:t>بدین ترتیب بر فرد بالغ عاقل است که برای در امان بودن از هر دام گمراه‌کننده‌ای به موارد زیر توجه نماید:</a:t>
            </a:r>
            <a:endParaRPr lang="en-US" sz="2400" dirty="0" smtClean="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buClr>
                <a:schemeClr val="accent4"/>
              </a:buClr>
              <a:buFont typeface="+mj-lt"/>
              <a:buAutoNum type="arabicPeriod"/>
            </a:pPr>
            <a:r>
              <a:rPr lang="fa-IR" sz="2400" dirty="0" smtClean="0">
                <a:solidFill>
                  <a:srgbClr val="C00000"/>
                </a:solidFill>
                <a:latin typeface="Neirizi"/>
                <a:ea typeface="Times New Roman" panose="02020603050405020304" pitchFamily="18" charset="0"/>
                <a:cs typeface="B Mitra" panose="00000400000000000000" pitchFamily="2" charset="-78"/>
              </a:rPr>
              <a:t>الگوی </a:t>
            </a:r>
            <a:r>
              <a:rPr lang="fa-IR" sz="2400" dirty="0">
                <a:solidFill>
                  <a:srgbClr val="C00000"/>
                </a:solidFill>
                <a:latin typeface="Neirizi"/>
                <a:ea typeface="Times New Roman" panose="02020603050405020304" pitchFamily="18" charset="0"/>
                <a:cs typeface="B Mitra" panose="00000400000000000000" pitchFamily="2" charset="-78"/>
              </a:rPr>
              <a:t>فکری، رفتاری و گفتاری خود </a:t>
            </a:r>
            <a:r>
              <a:rPr lang="fa-IR" sz="2400" dirty="0" smtClean="0">
                <a:solidFill>
                  <a:srgbClr val="C00000"/>
                </a:solidFill>
                <a:latin typeface="Neirizi"/>
                <a:ea typeface="Times New Roman" panose="02020603050405020304" pitchFamily="18" charset="0"/>
                <a:cs typeface="B Mitra" panose="00000400000000000000" pitchFamily="2" charset="-78"/>
              </a:rPr>
              <a:t>را</a:t>
            </a:r>
            <a:r>
              <a:rPr lang="fa-IR" sz="2400" dirty="0">
                <a:solidFill>
                  <a:srgbClr val="C00000"/>
                </a:solidFill>
                <a:latin typeface="Neirizi"/>
                <a:ea typeface="Times New Roman" panose="02020603050405020304" pitchFamily="18" charset="0"/>
                <a:cs typeface="B Mitra" panose="00000400000000000000" pitchFamily="2" charset="-78"/>
              </a:rPr>
              <a:t>،</a:t>
            </a:r>
            <a:r>
              <a:rPr lang="fa-IR" sz="2400" dirty="0" smtClean="0">
                <a:solidFill>
                  <a:srgbClr val="C00000"/>
                </a:solidFill>
                <a:latin typeface="Neirizi"/>
                <a:ea typeface="Times New Roman" panose="02020603050405020304" pitchFamily="18" charset="0"/>
                <a:cs typeface="B Mitra" panose="00000400000000000000" pitchFamily="2" charset="-78"/>
              </a:rPr>
              <a:t> </a:t>
            </a:r>
            <a:r>
              <a:rPr lang="fa-IR" sz="2400" dirty="0">
                <a:solidFill>
                  <a:srgbClr val="C00000"/>
                </a:solidFill>
                <a:latin typeface="Neirizi"/>
                <a:ea typeface="Times New Roman" panose="02020603050405020304" pitchFamily="18" charset="0"/>
                <a:cs typeface="B Mitra" panose="00000400000000000000" pitchFamily="2" charset="-78"/>
              </a:rPr>
              <a:t>مؤمنین واقعی قرار دهد و با آنان مجالست و همراهی داشته باشد.</a:t>
            </a:r>
            <a:endParaRPr lang="en-US" sz="2400" dirty="0">
              <a:solidFill>
                <a:srgbClr val="C00000"/>
              </a:solidFill>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sp>
        <p:nvSpPr>
          <p:cNvPr id="4" name="Rounded Rectangle 3"/>
          <p:cNvSpPr/>
          <p:nvPr/>
        </p:nvSpPr>
        <p:spPr>
          <a:xfrm>
            <a:off x="2485622" y="4932608"/>
            <a:ext cx="9221273" cy="114622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إِنَّ الَّذينَ آمَنُوا وَ عَمِلُوا الصَّالِحاتِ لَهُمْ جَنَّاتُ النَّعيمِ * خالِدينَ فيها وَعْدَ اللَّهِ حَقًّا وَ هُوَ الْعَزيزُ الْحَكيمُ </a:t>
            </a:r>
          </a:p>
          <a:p>
            <a:pPr algn="ctr"/>
            <a:r>
              <a:rPr lang="fa-IR" sz="2000" dirty="0">
                <a:solidFill>
                  <a:schemeClr val="tx1"/>
                </a:solidFill>
                <a:latin typeface="Adobe Arabic" panose="02040503050201020203" pitchFamily="18" charset="-78"/>
                <a:cs typeface="Adobe Arabic" panose="02040503050201020203" pitchFamily="18" charset="-78"/>
              </a:rPr>
              <a:t>در حقيقت، كسانى كه ايمان آورده و كارهاى شايسته كرده‏اند، باغ‌هاى پرنعمت خواهند داشت، كه در آن جاودان مى‏مانند وعده خداست كه حقّ است و هموست شكست‏ناپذير سنجيده‏كار. </a:t>
            </a:r>
            <a:r>
              <a:rPr lang="fa-IR" dirty="0" smtClean="0">
                <a:solidFill>
                  <a:schemeClr val="tx1"/>
                </a:solidFill>
                <a:latin typeface="Adobe Arabic" panose="02040503050201020203" pitchFamily="18" charset="-78"/>
                <a:cs typeface="Adobe Arabic" panose="02040503050201020203" pitchFamily="18" charset="-78"/>
              </a:rPr>
              <a:t>(سوره </a:t>
            </a:r>
            <a:r>
              <a:rPr lang="fa-IR" dirty="0">
                <a:solidFill>
                  <a:schemeClr val="tx1"/>
                </a:solidFill>
                <a:latin typeface="Adobe Arabic" panose="02040503050201020203" pitchFamily="18" charset="-78"/>
                <a:cs typeface="Adobe Arabic" panose="02040503050201020203" pitchFamily="18" charset="-78"/>
              </a:rPr>
              <a:t>مبارکه لقمان، آیات </a:t>
            </a:r>
            <a:r>
              <a:rPr lang="fa-IR" dirty="0" smtClean="0">
                <a:solidFill>
                  <a:schemeClr val="tx1"/>
                </a:solidFill>
                <a:latin typeface="Adobe Arabic" panose="02040503050201020203" pitchFamily="18" charset="-78"/>
                <a:cs typeface="Adobe Arabic" panose="02040503050201020203" pitchFamily="18" charset="-78"/>
              </a:rPr>
              <a:t>8-9)</a:t>
            </a:r>
            <a:endParaRPr lang="fa-IR" dirty="0">
              <a:solidFill>
                <a:schemeClr val="tx1"/>
              </a:solidFill>
              <a:latin typeface="Adobe Arabic" panose="02040503050201020203" pitchFamily="18" charset="-78"/>
              <a:cs typeface="Adobe Arabic" panose="02040503050201020203" pitchFamily="18" charset="-78"/>
            </a:endParaRPr>
          </a:p>
        </p:txBody>
      </p:sp>
      <p:sp>
        <p:nvSpPr>
          <p:cNvPr id="8" name="Rectangle 7"/>
          <p:cNvSpPr/>
          <p:nvPr/>
        </p:nvSpPr>
        <p:spPr>
          <a:xfrm>
            <a:off x="9649141" y="114768"/>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0392385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192" y="953037"/>
            <a:ext cx="10470522" cy="5653825"/>
          </a:xfrm>
        </p:spPr>
        <p:txBody>
          <a:bodyPr>
            <a:normAutofit/>
          </a:bodyPr>
          <a:lstStyle/>
          <a:p>
            <a:pPr marL="0" lvl="0" indent="0" algn="just" rtl="1">
              <a:buNone/>
            </a:pPr>
            <a:r>
              <a:rPr lang="fa-IR" sz="2400" dirty="0" smtClean="0">
                <a:solidFill>
                  <a:srgbClr val="C00000"/>
                </a:solidFill>
                <a:latin typeface="Neirizi"/>
                <a:ea typeface="Times New Roman" panose="02020603050405020304" pitchFamily="18" charset="0"/>
                <a:cs typeface="B Mitra" panose="00000400000000000000" pitchFamily="2" charset="-78"/>
              </a:rPr>
              <a:t>2. با </a:t>
            </a:r>
            <a:r>
              <a:rPr lang="fa-IR" sz="2400" dirty="0">
                <a:solidFill>
                  <a:srgbClr val="C00000"/>
                </a:solidFill>
                <a:latin typeface="Neirizi"/>
                <a:ea typeface="Times New Roman" panose="02020603050405020304" pitchFamily="18" charset="0"/>
                <a:cs typeface="B Mitra" panose="00000400000000000000" pitchFamily="2" charset="-78"/>
              </a:rPr>
              <a:t>فعال‌سازی تفکر، علم‌آموزی را رأس برنامه‌های زندگی خود قرار داده و سعی کند از فرصت‌های عمر خود به بهترین وجه در یادگیری علوم مختلف و سودمند و کاربردی بهر‌ه‌مند شود. </a:t>
            </a:r>
            <a:endParaRPr lang="en-US" sz="2400" dirty="0">
              <a:solidFill>
                <a:srgbClr val="C00000"/>
              </a:solidFill>
              <a:latin typeface="Times New Roman" panose="02020603050405020304" pitchFamily="18" charset="0"/>
              <a:ea typeface="Times New Roman" panose="02020603050405020304" pitchFamily="18" charset="0"/>
              <a:cs typeface="B Mitra" panose="00000400000000000000" pitchFamily="2" charset="-78"/>
            </a:endParaRPr>
          </a:p>
          <a:p>
            <a:pPr marL="0" indent="0" algn="just" rtl="1">
              <a:buNone/>
            </a:pPr>
            <a:r>
              <a:rPr lang="fa-IR" sz="2400" dirty="0">
                <a:latin typeface="Neirizi"/>
                <a:ea typeface="Times New Roman" panose="02020603050405020304" pitchFamily="18" charset="0"/>
                <a:cs typeface="B Mitra" panose="00000400000000000000" pitchFamily="2" charset="-78"/>
              </a:rPr>
              <a:t>مشاهده آیات خلقت و تأمل و تفکر در آنها که نوعی خواندن و مطالعه کتاب هستی است منجر به فعال شدن تفکر و علم‌آموزی می‌شود. لذا در این سن لازم است طبیعت به عنوان کتاب اصلی علمی فرد مورد آموزش قرار گیرد و از آن علم توحید و سایر علوم به دست آید.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sz="2400" dirty="0" smtClean="0">
              <a:cs typeface="B Mitra" panose="00000400000000000000" pitchFamily="2" charset="-78"/>
            </a:endParaRPr>
          </a:p>
          <a:p>
            <a:pPr marL="0" indent="0" algn="r" rtl="1">
              <a:buNone/>
            </a:pPr>
            <a:endParaRPr lang="fa-IR" sz="2400" dirty="0">
              <a:cs typeface="B Mitra" panose="00000400000000000000" pitchFamily="2" charset="-78"/>
            </a:endParaRPr>
          </a:p>
          <a:p>
            <a:pPr marL="0" indent="0" algn="r" rtl="1">
              <a:buNone/>
            </a:pPr>
            <a:endParaRPr lang="fa-IR" sz="2400" dirty="0" smtClean="0">
              <a:cs typeface="B Mitra" panose="00000400000000000000" pitchFamily="2" charset="-78"/>
            </a:endParaRPr>
          </a:p>
          <a:p>
            <a:pPr marL="0" indent="0" algn="r" rtl="1">
              <a:buNone/>
            </a:pPr>
            <a:endParaRPr lang="fa-IR" sz="2400" dirty="0">
              <a:cs typeface="B Mitra" panose="00000400000000000000" pitchFamily="2" charset="-78"/>
            </a:endParaRPr>
          </a:p>
          <a:p>
            <a:pPr marL="0" indent="0" algn="r" rtl="1">
              <a:buNone/>
            </a:pPr>
            <a:endParaRPr lang="fa-IR" sz="2400" dirty="0">
              <a:cs typeface="B Mitra" panose="00000400000000000000" pitchFamily="2" charset="-78"/>
            </a:endParaRPr>
          </a:p>
        </p:txBody>
      </p:sp>
      <p:sp>
        <p:nvSpPr>
          <p:cNvPr id="5" name="Rounded Rectangle 4"/>
          <p:cNvSpPr/>
          <p:nvPr/>
        </p:nvSpPr>
        <p:spPr>
          <a:xfrm>
            <a:off x="1899632" y="3902298"/>
            <a:ext cx="9826581" cy="1390919"/>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خَلَقَ السَّماواتِ بِغَيْرِ عَمَدٍ تَرَوْنَها وَ أَلْقى‏ فِي الْأَرْضِ رَواسِيَ أَنْ تَميدَ بِكُمْ وَ بَثَّ فيها مِنْ كُلِّ دابَّةٍ وَ أَنْزَلْنا مِنَ السَّماءِ ماءً فَأَنْبَتْنا فيها مِنْ كُلِّ زَوْجٍ كَريمٍ </a:t>
            </a:r>
          </a:p>
          <a:p>
            <a:pPr algn="ctr"/>
            <a:r>
              <a:rPr lang="fa-IR" sz="2000" dirty="0">
                <a:solidFill>
                  <a:schemeClr val="tx1"/>
                </a:solidFill>
                <a:latin typeface="Adobe Arabic" panose="02040503050201020203" pitchFamily="18" charset="-78"/>
                <a:cs typeface="Adobe Arabic" panose="02040503050201020203" pitchFamily="18" charset="-78"/>
              </a:rPr>
              <a:t>آسمانها را بى‏هيچ ستونى كه آن را ببينيد خلق كرد و در زمين كوه‏هاى استوار بيفكند تا [مبادا زمين‏] شما را بجنباند، و در آن از هر گونه جنبنده‏اى پراكنده گردانيد، و از آسمان آبى فروفرستاديم و از هر نوع [گياه‏] نيكو در آن رويانيديم. </a:t>
            </a:r>
            <a:r>
              <a:rPr lang="fa-IR" dirty="0" smtClean="0">
                <a:solidFill>
                  <a:schemeClr val="tx1"/>
                </a:solidFill>
                <a:latin typeface="Adobe Arabic" panose="02040503050201020203" pitchFamily="18" charset="-78"/>
                <a:cs typeface="Adobe Arabic" panose="02040503050201020203" pitchFamily="18" charset="-78"/>
              </a:rPr>
              <a:t>(سوره </a:t>
            </a:r>
            <a:r>
              <a:rPr lang="fa-IR" dirty="0">
                <a:solidFill>
                  <a:schemeClr val="tx1"/>
                </a:solidFill>
                <a:latin typeface="Adobe Arabic" panose="02040503050201020203" pitchFamily="18" charset="-78"/>
                <a:cs typeface="Adobe Arabic" panose="02040503050201020203" pitchFamily="18" charset="-78"/>
              </a:rPr>
              <a:t>مبارکه لقمان، آیه </a:t>
            </a:r>
            <a:r>
              <a:rPr lang="fa-IR" dirty="0" smtClean="0">
                <a:solidFill>
                  <a:schemeClr val="tx1"/>
                </a:solidFill>
                <a:latin typeface="Adobe Arabic" panose="02040503050201020203" pitchFamily="18" charset="-78"/>
                <a:cs typeface="Adobe Arabic" panose="02040503050201020203" pitchFamily="18" charset="-78"/>
              </a:rPr>
              <a:t>10)</a:t>
            </a:r>
            <a:endParaRPr lang="fa-IR" dirty="0">
              <a:solidFill>
                <a:schemeClr val="tx1"/>
              </a:solidFill>
              <a:latin typeface="Adobe Arabic" panose="02040503050201020203" pitchFamily="18" charset="-78"/>
              <a:cs typeface="Adobe Arabic" panose="02040503050201020203" pitchFamily="18" charset="-78"/>
            </a:endParaRPr>
          </a:p>
        </p:txBody>
      </p:sp>
      <p:sp>
        <p:nvSpPr>
          <p:cNvPr id="6" name="Rectangle 5"/>
          <p:cNvSpPr/>
          <p:nvPr/>
        </p:nvSpPr>
        <p:spPr>
          <a:xfrm>
            <a:off x="9687777" y="230677"/>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6471552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586" y="927280"/>
            <a:ext cx="10393252" cy="4958366"/>
          </a:xfrm>
        </p:spPr>
        <p:txBody>
          <a:bodyPr/>
          <a:lstStyle/>
          <a:p>
            <a:pPr marL="0" lvl="0" indent="0" algn="just" rtl="1">
              <a:buNone/>
            </a:pPr>
            <a:r>
              <a:rPr lang="fa-IR" sz="2400" dirty="0" smtClean="0">
                <a:solidFill>
                  <a:srgbClr val="C00000"/>
                </a:solidFill>
                <a:latin typeface="Neirizi"/>
                <a:ea typeface="Times New Roman" panose="02020603050405020304" pitchFamily="18" charset="0"/>
                <a:cs typeface="B Mitra" panose="00000400000000000000" pitchFamily="2" charset="-78"/>
              </a:rPr>
              <a:t>3. لازم </a:t>
            </a:r>
            <a:r>
              <a:rPr lang="fa-IR" sz="2400" dirty="0">
                <a:solidFill>
                  <a:srgbClr val="C00000"/>
                </a:solidFill>
                <a:latin typeface="Neirizi"/>
                <a:ea typeface="Times New Roman" panose="02020603050405020304" pitchFamily="18" charset="0"/>
                <a:cs typeface="B Mitra" panose="00000400000000000000" pitchFamily="2" charset="-78"/>
              </a:rPr>
              <a:t>است فرد بالغ به پوچ بودن ادعاهای غیرموحدان در ارائه شیوه‌های زندگی و نحوه تعامل با هستی و دیگران و ارزش‌هایی که برای انسان‌ها وضع می‌کنند، پی‌ببرد تا از گرداب‌های انحراف نجات یابد. </a:t>
            </a:r>
            <a:endParaRPr lang="fa-IR" sz="2400" dirty="0" smtClean="0">
              <a:solidFill>
                <a:srgbClr val="C00000"/>
              </a:solidFill>
              <a:latin typeface="Neirizi"/>
              <a:ea typeface="Times New Roman" panose="02020603050405020304" pitchFamily="18" charset="0"/>
              <a:cs typeface="B Mitra" panose="00000400000000000000" pitchFamily="2" charset="-78"/>
            </a:endParaRPr>
          </a:p>
          <a:p>
            <a:pPr marL="0" lvl="0" indent="0" algn="just" rtl="1">
              <a:buNone/>
            </a:pPr>
            <a:r>
              <a:rPr lang="fa-IR" sz="2400" dirty="0" smtClean="0">
                <a:latin typeface="Neirizi"/>
                <a:ea typeface="Times New Roman" panose="02020603050405020304" pitchFamily="18" charset="0"/>
                <a:cs typeface="B Mitra" panose="00000400000000000000" pitchFamily="2" charset="-78"/>
              </a:rPr>
              <a:t>طبیعی </a:t>
            </a:r>
            <a:r>
              <a:rPr lang="fa-IR" sz="2400" dirty="0">
                <a:latin typeface="Neirizi"/>
                <a:ea typeface="Times New Roman" panose="02020603050405020304" pitchFamily="18" charset="0"/>
                <a:cs typeface="B Mitra" panose="00000400000000000000" pitchFamily="2" charset="-78"/>
              </a:rPr>
              <a:t>است همه انسان‌ها ولو در انحراف کامل باشند دعای صلاح و اصلاح </a:t>
            </a:r>
            <a:r>
              <a:rPr lang="fa-IR" sz="2400" dirty="0" smtClean="0">
                <a:latin typeface="Neirizi"/>
                <a:ea typeface="Times New Roman" panose="02020603050405020304" pitchFamily="18" charset="0"/>
                <a:cs typeface="B Mitra" panose="00000400000000000000" pitchFamily="2" charset="-78"/>
              </a:rPr>
              <a:t>دارند. </a:t>
            </a:r>
            <a:r>
              <a:rPr lang="fa-IR" sz="2400" dirty="0">
                <a:latin typeface="Neirizi"/>
                <a:ea typeface="Times New Roman" panose="02020603050405020304" pitchFamily="18" charset="0"/>
                <a:cs typeface="B Mitra" panose="00000400000000000000" pitchFamily="2" charset="-78"/>
              </a:rPr>
              <a:t>ولی فرد بالغ لازم است بداند با مبناهای نادرست در زندگی به هیچ‌وجه نمی‌توان به علم و تکنولوژی سعادت‌مندانه دست یافت و تنها علم توحیدی و موحد واقعی است که توان استخراج علم نافع را یافته است.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cs typeface="B Mitra" panose="00000400000000000000" pitchFamily="2" charset="-78"/>
            </a:endParaRPr>
          </a:p>
        </p:txBody>
      </p:sp>
      <p:sp>
        <p:nvSpPr>
          <p:cNvPr id="5" name="Rounded Rectangle 4"/>
          <p:cNvSpPr/>
          <p:nvPr/>
        </p:nvSpPr>
        <p:spPr>
          <a:xfrm>
            <a:off x="2253801" y="3868513"/>
            <a:ext cx="9279227" cy="1334552"/>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a:solidFill>
                  <a:schemeClr val="tx1"/>
                </a:solidFill>
                <a:latin typeface="Adobe Arabic" panose="02040503050201020203" pitchFamily="18" charset="-78"/>
                <a:cs typeface="Adobe Arabic" panose="02040503050201020203" pitchFamily="18" charset="-78"/>
              </a:rPr>
              <a:t>هذا خَلْقُ اللَّهِ فَأَرُوني‏ ما ذا خَلَقَ الَّذينَ مِنْ دُونِهِ بَلِ الظَّالِمُونَ في‏ ضَلالٍ مُبينٍ </a:t>
            </a:r>
            <a:endParaRPr lang="fa-IR" sz="2400" b="1" dirty="0" smtClean="0">
              <a:solidFill>
                <a:schemeClr val="tx1"/>
              </a:solidFill>
              <a:latin typeface="Adobe Arabic" panose="02040503050201020203" pitchFamily="18" charset="-78"/>
              <a:cs typeface="Adobe Arabic" panose="02040503050201020203" pitchFamily="18" charset="-78"/>
            </a:endParaRPr>
          </a:p>
          <a:p>
            <a:pPr algn="ctr"/>
            <a:r>
              <a:rPr lang="fa-IR" sz="2400" dirty="0">
                <a:solidFill>
                  <a:schemeClr val="tx1"/>
                </a:solidFill>
                <a:latin typeface="Adobe Arabic" panose="02040503050201020203" pitchFamily="18" charset="-78"/>
                <a:cs typeface="Adobe Arabic" panose="02040503050201020203" pitchFamily="18" charset="-78"/>
              </a:rPr>
              <a:t>اين، خلق خداست. [اينك‏] به من نشان دهيد كسانى كه غير از اويند چه آفريده‏اند؟ [هيچ!] بلكه ستمگران در گمراهى آشكارند. </a:t>
            </a:r>
            <a:r>
              <a:rPr lang="fa-IR" dirty="0">
                <a:solidFill>
                  <a:schemeClr val="tx1"/>
                </a:solidFill>
                <a:latin typeface="Adobe Arabic" panose="02040503050201020203" pitchFamily="18" charset="-78"/>
                <a:cs typeface="Adobe Arabic" panose="02040503050201020203" pitchFamily="18" charset="-78"/>
              </a:rPr>
              <a:t>(سوره مبارکه لقمان، آیه </a:t>
            </a:r>
            <a:r>
              <a:rPr lang="fa-IR" dirty="0" smtClean="0">
                <a:solidFill>
                  <a:schemeClr val="tx1"/>
                </a:solidFill>
                <a:latin typeface="Adobe Arabic" panose="02040503050201020203" pitchFamily="18" charset="-78"/>
                <a:cs typeface="Adobe Arabic" panose="02040503050201020203" pitchFamily="18" charset="-78"/>
              </a:rPr>
              <a:t>11)</a:t>
            </a:r>
            <a:endParaRPr lang="fa-IR" dirty="0">
              <a:solidFill>
                <a:schemeClr val="tx1"/>
              </a:solidFill>
              <a:latin typeface="Adobe Arabic" panose="02040503050201020203" pitchFamily="18" charset="-78"/>
              <a:cs typeface="Adobe Arabic" panose="02040503050201020203" pitchFamily="18" charset="-78"/>
            </a:endParaRPr>
          </a:p>
        </p:txBody>
      </p:sp>
      <p:sp>
        <p:nvSpPr>
          <p:cNvPr id="6" name="Rectangle 5"/>
          <p:cNvSpPr/>
          <p:nvPr/>
        </p:nvSpPr>
        <p:spPr>
          <a:xfrm>
            <a:off x="9674901" y="60033"/>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0159194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586" y="643943"/>
            <a:ext cx="10367492" cy="6001555"/>
          </a:xfrm>
        </p:spPr>
        <p:txBody>
          <a:bodyPr/>
          <a:lstStyle/>
          <a:p>
            <a:pPr marL="0" indent="0" algn="r" rtl="1">
              <a:buNone/>
            </a:pPr>
            <a:r>
              <a:rPr lang="fa-IR" sz="2400" dirty="0">
                <a:cs typeface="B Titr" panose="00000700000000000000" pitchFamily="2" charset="-78"/>
              </a:rPr>
              <a:t>3. نحوه مساعدت دیگران در این دوره</a:t>
            </a:r>
          </a:p>
          <a:p>
            <a:pPr algn="justLow" rtl="1">
              <a:buClr>
                <a:schemeClr val="accent4">
                  <a:lumMod val="75000"/>
                </a:schemeClr>
              </a:buClr>
              <a:buFont typeface="Wingdings" panose="05000000000000000000" pitchFamily="2" charset="2"/>
              <a:buChar char="ü"/>
            </a:pPr>
            <a:r>
              <a:rPr lang="fa-IR" sz="2400" dirty="0" smtClean="0">
                <a:cs typeface="B Mitra" panose="00000400000000000000" pitchFamily="2" charset="-78"/>
              </a:rPr>
              <a:t>انسان </a:t>
            </a:r>
            <a:r>
              <a:rPr lang="fa-IR" sz="2400" dirty="0">
                <a:cs typeface="B Mitra" panose="00000400000000000000" pitchFamily="2" charset="-78"/>
              </a:rPr>
              <a:t>پس از بلوغ در دو راهی هدایت و ضلالت قرار دارد و لازم است برای انتخاب سرنوشت خود مساعدت و یاری شود و گرنه رهزنان راه را بر او بسته و او را به انحراف می‌کشانند</a:t>
            </a:r>
            <a:r>
              <a:rPr lang="fa-IR" sz="2400" dirty="0" smtClean="0">
                <a:cs typeface="B Mitra" panose="00000400000000000000" pitchFamily="2" charset="-78"/>
              </a:rPr>
              <a:t>.</a:t>
            </a:r>
          </a:p>
          <a:p>
            <a:pPr marL="0" indent="0" algn="justLow" rtl="1">
              <a:buClr>
                <a:schemeClr val="accent4">
                  <a:lumMod val="75000"/>
                </a:schemeClr>
              </a:buClr>
              <a:buNone/>
            </a:pPr>
            <a:endParaRPr lang="fa-IR" dirty="0" smtClean="0">
              <a:cs typeface="B Mitra" panose="00000400000000000000" pitchFamily="2" charset="-78"/>
            </a:endParaRPr>
          </a:p>
          <a:p>
            <a:pPr algn="justLow" rtl="1">
              <a:buClr>
                <a:schemeClr val="accent4">
                  <a:lumMod val="75000"/>
                </a:schemeClr>
              </a:buClr>
              <a:buFont typeface="Wingdings" panose="05000000000000000000" pitchFamily="2" charset="2"/>
              <a:buChar char="ü"/>
            </a:pPr>
            <a:endParaRPr lang="fa-IR" dirty="0">
              <a:cs typeface="B Mitra" panose="00000400000000000000" pitchFamily="2" charset="-78"/>
            </a:endParaRPr>
          </a:p>
          <a:p>
            <a:pPr marL="0" indent="0" algn="justLow" rtl="1">
              <a:buClr>
                <a:schemeClr val="accent4">
                  <a:lumMod val="75000"/>
                </a:schemeClr>
              </a:buClr>
              <a:buNone/>
            </a:pPr>
            <a:endParaRPr lang="fa-IR" dirty="0" smtClean="0">
              <a:cs typeface="B Mitra" panose="00000400000000000000" pitchFamily="2" charset="-78"/>
            </a:endParaRPr>
          </a:p>
          <a:p>
            <a:pPr algn="justLow" rtl="1">
              <a:buClr>
                <a:schemeClr val="accent4">
                  <a:lumMod val="75000"/>
                </a:schemeClr>
              </a:buClr>
              <a:buFont typeface="Wingdings" panose="05000000000000000000" pitchFamily="2" charset="2"/>
              <a:buChar char="ü"/>
            </a:pPr>
            <a:endParaRPr lang="fa-IR" dirty="0" smtClean="0">
              <a:cs typeface="B Mitra" panose="00000400000000000000" pitchFamily="2" charset="-78"/>
            </a:endParaRPr>
          </a:p>
          <a:p>
            <a:pPr algn="justLow" rtl="1">
              <a:buClr>
                <a:schemeClr val="accent4">
                  <a:lumMod val="75000"/>
                </a:schemeClr>
              </a:buClr>
              <a:buFont typeface="Wingdings" panose="05000000000000000000" pitchFamily="2" charset="2"/>
              <a:buChar char="ü"/>
            </a:pPr>
            <a:r>
              <a:rPr lang="fa-IR" sz="2400" dirty="0" smtClean="0">
                <a:cs typeface="B Mitra" panose="00000400000000000000" pitchFamily="2" charset="-78"/>
              </a:rPr>
              <a:t>در </a:t>
            </a:r>
            <a:r>
              <a:rPr lang="fa-IR" sz="2400" dirty="0">
                <a:cs typeface="B Mitra" panose="00000400000000000000" pitchFamily="2" charset="-78"/>
              </a:rPr>
              <a:t>صورتی که چنین افرادی به ظاهر در جامعه حضور نداشته باشند بر خود فرد بالغ واجب است تا با مراجعه با سیره و مشی مردان و زنان الهی در قرآن، ایشان را به مساعدت خود فرا بخواند. </a:t>
            </a:r>
            <a:endParaRPr lang="fa-IR" sz="2400" dirty="0" smtClean="0">
              <a:cs typeface="B Mitra" panose="00000400000000000000" pitchFamily="2" charset="-78"/>
            </a:endParaRPr>
          </a:p>
          <a:p>
            <a:pPr marL="0" indent="0" algn="r" rtl="1">
              <a:buNone/>
            </a:pPr>
            <a:endParaRPr lang="fa-IR" dirty="0"/>
          </a:p>
        </p:txBody>
      </p:sp>
      <p:sp>
        <p:nvSpPr>
          <p:cNvPr id="4" name="Rounded Rectangle 3"/>
          <p:cNvSpPr/>
          <p:nvPr/>
        </p:nvSpPr>
        <p:spPr>
          <a:xfrm>
            <a:off x="9111336" y="2756080"/>
            <a:ext cx="2712543" cy="96591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توسط افرادی که از حکم و حکمت الهی بهره مند هستند. </a:t>
            </a:r>
            <a:endParaRPr lang="fa-IR" sz="2000" b="1" dirty="0">
              <a:latin typeface="Adobe Arabic" panose="02040503050201020203" pitchFamily="18" charset="-78"/>
              <a:cs typeface="Adobe Arabic" panose="02040503050201020203" pitchFamily="18" charset="-78"/>
            </a:endParaRPr>
          </a:p>
        </p:txBody>
      </p:sp>
      <p:sp>
        <p:nvSpPr>
          <p:cNvPr id="5" name="Rounded Rectangle 4"/>
          <p:cNvSpPr/>
          <p:nvPr/>
        </p:nvSpPr>
        <p:spPr>
          <a:xfrm>
            <a:off x="6645499" y="2756080"/>
            <a:ext cx="1286814" cy="96591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حکیم</a:t>
            </a:r>
            <a:endParaRPr lang="fa-IR" sz="2000" b="1" dirty="0">
              <a:latin typeface="Adobe Arabic" panose="02040503050201020203" pitchFamily="18" charset="-78"/>
              <a:cs typeface="Adobe Arabic" panose="02040503050201020203" pitchFamily="18" charset="-78"/>
            </a:endParaRPr>
          </a:p>
        </p:txBody>
      </p:sp>
      <p:sp>
        <p:nvSpPr>
          <p:cNvPr id="6" name="Rounded Rectangle 5"/>
          <p:cNvSpPr/>
          <p:nvPr/>
        </p:nvSpPr>
        <p:spPr>
          <a:xfrm>
            <a:off x="1836264" y="2756080"/>
            <a:ext cx="3856737" cy="965913"/>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افرادی که </a:t>
            </a:r>
            <a:r>
              <a:rPr lang="fa-IR" sz="2000" b="1" dirty="0">
                <a:latin typeface="Adobe Arabic" panose="02040503050201020203" pitchFamily="18" charset="-78"/>
                <a:cs typeface="Adobe Arabic" panose="02040503050201020203" pitchFamily="18" charset="-78"/>
              </a:rPr>
              <a:t>نعمت‌های الهی به ویژه‌ نعمت‌های مرتبط با هدایت را شناخته و توفیق شکرگزاری از نعمت‌ها را یافته باشند. </a:t>
            </a:r>
          </a:p>
        </p:txBody>
      </p:sp>
      <p:sp>
        <p:nvSpPr>
          <p:cNvPr id="8" name="Left Arrow 7"/>
          <p:cNvSpPr/>
          <p:nvPr/>
        </p:nvSpPr>
        <p:spPr>
          <a:xfrm>
            <a:off x="8245734" y="3123126"/>
            <a:ext cx="552180" cy="23182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Left Arrow 8"/>
          <p:cNvSpPr/>
          <p:nvPr/>
        </p:nvSpPr>
        <p:spPr>
          <a:xfrm>
            <a:off x="5832987" y="3123127"/>
            <a:ext cx="533398" cy="23182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Rectangle 9"/>
          <p:cNvSpPr/>
          <p:nvPr/>
        </p:nvSpPr>
        <p:spPr>
          <a:xfrm>
            <a:off x="9649141" y="114767"/>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6964517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5" y="592429"/>
            <a:ext cx="10400764" cy="6265572"/>
          </a:xfrm>
        </p:spPr>
        <p:txBody>
          <a:bodyPr>
            <a:normAutofit fontScale="92500"/>
          </a:bodyPr>
          <a:lstStyle/>
          <a:p>
            <a:pPr marL="0" indent="0" algn="just" rtl="1">
              <a:buNone/>
            </a:pPr>
            <a:r>
              <a:rPr lang="fa-IR" sz="2400" dirty="0">
                <a:latin typeface="Neirizi"/>
                <a:ea typeface="Times New Roman" panose="02020603050405020304" pitchFamily="18" charset="0"/>
                <a:cs typeface="B Mitra" panose="00000400000000000000" pitchFamily="2" charset="-78"/>
              </a:rPr>
              <a:t>مهم‌ترین ابزارهای راهنمایی و حمایت فرد بالغ به سمت هدایت و نیکی و </a:t>
            </a:r>
            <a:r>
              <a:rPr lang="fa-IR" sz="2400" dirty="0" smtClean="0">
                <a:latin typeface="Neirizi"/>
                <a:ea typeface="Times New Roman" panose="02020603050405020304" pitchFamily="18" charset="0"/>
                <a:cs typeface="B Mitra" panose="00000400000000000000" pitchFamily="2" charset="-78"/>
              </a:rPr>
              <a:t>احسان</a:t>
            </a:r>
          </a:p>
          <a:p>
            <a:pPr marL="0" indent="0" algn="just" rtl="1">
              <a:buNone/>
            </a:pPr>
            <a:r>
              <a:rPr lang="fa-IR" sz="2400" b="1" dirty="0" smtClean="0">
                <a:solidFill>
                  <a:schemeClr val="accent4">
                    <a:lumMod val="75000"/>
                  </a:schemeClr>
                </a:solidFill>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1. حکمت:</a:t>
            </a:r>
            <a:endParaRPr lang="en-US" sz="2400" b="1" dirty="0" smtClean="0">
              <a:solidFill>
                <a:schemeClr val="accent4">
                  <a:lumMod val="75000"/>
                </a:schemeClr>
              </a:solidFill>
              <a:effectLst>
                <a:glow rad="228600">
                  <a:schemeClr val="accent4">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sz="2400" dirty="0" smtClean="0">
                <a:latin typeface="Neirizi"/>
                <a:ea typeface="Times New Roman" panose="02020603050405020304" pitchFamily="18" charset="0"/>
                <a:cs typeface="B Mitra" panose="00000400000000000000" pitchFamily="2" charset="-78"/>
              </a:rPr>
              <a:t>در </a:t>
            </a:r>
            <a:r>
              <a:rPr lang="fa-IR" sz="2400" dirty="0">
                <a:latin typeface="Neirizi"/>
                <a:ea typeface="Times New Roman" panose="02020603050405020304" pitchFamily="18" charset="0"/>
                <a:cs typeface="B Mitra" panose="00000400000000000000" pitchFamily="2" charset="-78"/>
              </a:rPr>
              <a:t>آیات شریفه لقمان حکمت داشتن معادل شکرگزاری از خدا آمده است. بنابراین شناساندن نعمت و معرفی شیوه قدردانی و استفاده از آن حکمتی است که می‌توان به فرد بالغ انتقال داد. طبیعی است با استفاده از علوم فطری فرد می‌توان نعمت و نحوه استفاده از نعمت را به فرد آموخت. </a:t>
            </a:r>
            <a:endParaRPr lang="fa-IR" sz="2400" dirty="0" smtClean="0">
              <a:latin typeface="Times New Roman" panose="02020603050405020304" pitchFamily="18" charset="0"/>
              <a:ea typeface="Times New Roman" panose="02020603050405020304" pitchFamily="18" charset="0"/>
              <a:cs typeface="B Mitra" panose="00000400000000000000" pitchFamily="2" charset="-78"/>
            </a:endParaRPr>
          </a:p>
          <a:p>
            <a:pPr marL="0" indent="0" algn="just" rtl="1">
              <a:buNone/>
            </a:pPr>
            <a:r>
              <a:rPr lang="fa-IR" sz="2400" b="1" dirty="0" smtClean="0">
                <a:solidFill>
                  <a:schemeClr val="accent4">
                    <a:lumMod val="75000"/>
                  </a:schemeClr>
                </a:solidFill>
                <a:latin typeface="Times New Roman" panose="02020603050405020304" pitchFamily="18" charset="0"/>
                <a:ea typeface="Times New Roman" panose="02020603050405020304" pitchFamily="18" charset="0"/>
                <a:cs typeface="B Mitra" panose="00000400000000000000" pitchFamily="2" charset="-78"/>
              </a:rPr>
              <a:t>2. </a:t>
            </a:r>
            <a:r>
              <a:rPr lang="fa-IR" sz="2400" b="1" dirty="0" smtClean="0">
                <a:solidFill>
                  <a:schemeClr val="accent4">
                    <a:lumMod val="75000"/>
                  </a:schemeClr>
                </a:solidFill>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موعظه</a:t>
            </a:r>
            <a:r>
              <a:rPr lang="fa-IR" sz="2400" b="1" dirty="0">
                <a:solidFill>
                  <a:schemeClr val="accent4">
                    <a:lumMod val="75000"/>
                  </a:schemeClr>
                </a:solidFill>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 </a:t>
            </a:r>
            <a:endParaRPr lang="en-US" sz="2400" b="1" dirty="0">
              <a:solidFill>
                <a:schemeClr val="accent4">
                  <a:lumMod val="75000"/>
                </a:schemeClr>
              </a:solidFill>
              <a:effectLst>
                <a:glow rad="228600">
                  <a:schemeClr val="accent4">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sz="2400" dirty="0">
                <a:latin typeface="Neirizi"/>
                <a:ea typeface="Times New Roman" panose="02020603050405020304" pitchFamily="18" charset="0"/>
                <a:cs typeface="B Mitra" panose="00000400000000000000" pitchFamily="2" charset="-78"/>
              </a:rPr>
              <a:t>موعظه که به معنای دلالت و هدایت کردن به رشد است تنها در صورتی امکان دارد که فرد موعظه کننده خود اهل ذکر و هوشیاری باشد. در این صورت است که می‌تواند با وعظ خود فرد بالغ را هشیار نماید. مهم‌ترین موعظه‌ای که خداوند در قرآن از آن یاد کرده است قیام در راه خدا به صورت جدا یا دوتایی است این حقیقت در دو سوره مبارکه سبأ ذکر شده </a:t>
            </a:r>
            <a:r>
              <a:rPr lang="fa-IR" sz="2400" dirty="0" smtClean="0">
                <a:latin typeface="Neirizi"/>
                <a:ea typeface="Times New Roman" panose="02020603050405020304" pitchFamily="18" charset="0"/>
                <a:cs typeface="B Mitra" panose="00000400000000000000" pitchFamily="2" charset="-78"/>
              </a:rPr>
              <a:t>است.</a:t>
            </a:r>
          </a:p>
          <a:p>
            <a:pPr marL="0" lvl="0" indent="0" algn="just" rtl="1">
              <a:buNone/>
            </a:pPr>
            <a:r>
              <a:rPr lang="fa-IR" sz="2400" b="1" dirty="0" smtClean="0">
                <a:solidFill>
                  <a:schemeClr val="accent4">
                    <a:lumMod val="75000"/>
                  </a:schemeClr>
                </a:solidFill>
                <a:latin typeface="Neirizi"/>
                <a:ea typeface="Times New Roman" panose="02020603050405020304" pitchFamily="18" charset="0"/>
                <a:cs typeface="B Mitra" panose="00000400000000000000" pitchFamily="2" charset="-78"/>
              </a:rPr>
              <a:t>3</a:t>
            </a:r>
            <a:r>
              <a:rPr lang="fa-IR" sz="2400" b="1" dirty="0" smtClean="0">
                <a:solidFill>
                  <a:schemeClr val="accent4">
                    <a:lumMod val="75000"/>
                  </a:schemeClr>
                </a:solidFill>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 وصیت</a:t>
            </a:r>
            <a:r>
              <a:rPr lang="fa-IR" sz="2400" b="1" dirty="0">
                <a:solidFill>
                  <a:schemeClr val="accent4">
                    <a:lumMod val="75000"/>
                  </a:schemeClr>
                </a:solidFill>
                <a:effectLst>
                  <a:glow rad="228600">
                    <a:schemeClr val="accent4">
                      <a:satMod val="175000"/>
                      <a:alpha val="40000"/>
                    </a:schemeClr>
                  </a:glow>
                </a:effectLst>
                <a:latin typeface="Neirizi"/>
                <a:ea typeface="Times New Roman" panose="02020603050405020304" pitchFamily="18" charset="0"/>
                <a:cs typeface="B Mitra" panose="00000400000000000000" pitchFamily="2" charset="-78"/>
              </a:rPr>
              <a:t>: </a:t>
            </a:r>
            <a:endParaRPr lang="en-US" sz="2400" b="1" dirty="0">
              <a:solidFill>
                <a:schemeClr val="accent4">
                  <a:lumMod val="75000"/>
                </a:schemeClr>
              </a:solidFill>
              <a:effectLst>
                <a:glow rad="228600">
                  <a:schemeClr val="accent4">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algn="just" rtl="1"/>
            <a:r>
              <a:rPr lang="fa-IR" sz="2400" dirty="0">
                <a:latin typeface="Neirizi"/>
                <a:ea typeface="Times New Roman" panose="02020603050405020304" pitchFamily="18" charset="0"/>
                <a:cs typeface="B Mitra" panose="00000400000000000000" pitchFamily="2" charset="-78"/>
              </a:rPr>
              <a:t>وصیت در قرآن برای مصونیت یافتن یک جریان به کار می‌رود. در واقع با وصیت سلامت و امنیت جریانی تضمین می‌شود. به همین دلیل در سوره مبارکه عصر وصیت با دو کلمه حق و صبر قرین شده است و از لوازم اصلی در زیان نبودن در کنار ایمان و عمل صالح معرفی شده است.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algn="just" rtl="1"/>
            <a:endParaRPr lang="fa-IR" sz="2400" dirty="0">
              <a:cs typeface="B Mitra" panose="00000400000000000000" pitchFamily="2" charset="-78"/>
            </a:endParaRPr>
          </a:p>
        </p:txBody>
      </p:sp>
      <p:sp>
        <p:nvSpPr>
          <p:cNvPr id="5" name="Rectangle 4"/>
          <p:cNvSpPr/>
          <p:nvPr/>
        </p:nvSpPr>
        <p:spPr>
          <a:xfrm>
            <a:off x="9695292" y="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1535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2315" y="734096"/>
            <a:ext cx="5614830" cy="5280337"/>
          </a:xfrm>
        </p:spPr>
        <p:txBody>
          <a:bodyPr>
            <a:noAutofit/>
          </a:bodyPr>
          <a:lstStyle/>
          <a:p>
            <a:pPr marL="0" marR="0" lvl="0" indent="0" algn="justLow" rtl="1">
              <a:lnSpc>
                <a:spcPct val="115000"/>
              </a:lnSpc>
              <a:spcBef>
                <a:spcPts val="0"/>
              </a:spcBef>
              <a:spcAft>
                <a:spcPts val="0"/>
              </a:spcAft>
              <a:buClr>
                <a:schemeClr val="accent3"/>
              </a:buClr>
              <a:buNone/>
            </a:pPr>
            <a:r>
              <a:rPr lang="fa-IR" sz="2400" b="1" dirty="0">
                <a:latin typeface="Adobe Arabic" panose="02040503050201020203" pitchFamily="18" charset="-78"/>
                <a:cs typeface="Adobe Arabic" panose="02040503050201020203" pitchFamily="18" charset="-78"/>
              </a:rPr>
              <a:t>بر این اساس تفاوت‌های انسان در دوره سوم آشکار می‌شود :</a:t>
            </a:r>
          </a:p>
          <a:p>
            <a:pPr marR="0" lvl="0" algn="justLow"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گروهی در مواجهه با حجت‌های ظاهری و اولیای الهی گروهی همراه و </a:t>
            </a:r>
            <a:r>
              <a:rPr lang="fa-IR" sz="2400" dirty="0" smtClean="0">
                <a:latin typeface="Adobe Arabic" panose="02040503050201020203" pitchFamily="18" charset="-78"/>
                <a:cs typeface="Adobe Arabic" panose="02040503050201020203" pitchFamily="18" charset="-78"/>
              </a:rPr>
              <a:t>همگام‌اند. </a:t>
            </a:r>
          </a:p>
          <a:p>
            <a:pPr marR="0" lvl="0" algn="justLow" rtl="1">
              <a:lnSpc>
                <a:spcPct val="115000"/>
              </a:lnSpc>
              <a:spcBef>
                <a:spcPts val="0"/>
              </a:spcBef>
              <a:spcAft>
                <a:spcPts val="0"/>
              </a:spcAft>
              <a:buClr>
                <a:schemeClr val="accent3"/>
              </a:buClr>
            </a:pPr>
            <a:r>
              <a:rPr lang="fa-IR" sz="2400" dirty="0" smtClean="0">
                <a:latin typeface="Adobe Arabic" panose="02040503050201020203" pitchFamily="18" charset="-78"/>
                <a:cs typeface="Adobe Arabic" panose="02040503050201020203" pitchFamily="18" charset="-78"/>
              </a:rPr>
              <a:t>گروهی که خود </a:t>
            </a:r>
            <a:r>
              <a:rPr lang="fa-IR" sz="2400" dirty="0">
                <a:latin typeface="Adobe Arabic" panose="02040503050201020203" pitchFamily="18" charset="-78"/>
                <a:cs typeface="Adobe Arabic" panose="02040503050201020203" pitchFamily="18" charset="-78"/>
              </a:rPr>
              <a:t>را از آنها جدا می‌کنند.</a:t>
            </a:r>
          </a:p>
          <a:p>
            <a:pPr marR="0" lvl="0" algn="r" rtl="1">
              <a:lnSpc>
                <a:spcPct val="115000"/>
              </a:lnSpc>
              <a:spcBef>
                <a:spcPts val="0"/>
              </a:spcBef>
              <a:spcAft>
                <a:spcPts val="0"/>
              </a:spcAft>
              <a:buClr>
                <a:schemeClr val="accent3"/>
              </a:buClr>
              <a:buFont typeface="Wingdings" panose="05000000000000000000" pitchFamily="2" charset="2"/>
              <a:buChar char="ü"/>
            </a:pPr>
            <a:endParaRPr lang="fa-IR" sz="2400" b="1" dirty="0">
              <a:latin typeface="Adobe Arabic" panose="02040503050201020203" pitchFamily="18" charset="-78"/>
              <a:cs typeface="Adobe Arabic" panose="02040503050201020203" pitchFamily="18" charset="-78"/>
            </a:endParaRPr>
          </a:p>
          <a:p>
            <a:pPr marL="0" marR="0" lvl="0" indent="0" algn="r" rtl="1">
              <a:lnSpc>
                <a:spcPct val="115000"/>
              </a:lnSpc>
              <a:spcBef>
                <a:spcPts val="0"/>
              </a:spcBef>
              <a:spcAft>
                <a:spcPts val="0"/>
              </a:spcAft>
              <a:buClr>
                <a:schemeClr val="accent3"/>
              </a:buClr>
              <a:buNone/>
            </a:pPr>
            <a:r>
              <a:rPr lang="fa-IR" sz="2400" b="1" dirty="0">
                <a:latin typeface="Adobe Arabic" panose="02040503050201020203" pitchFamily="18" charset="-78"/>
                <a:cs typeface="Adobe Arabic" panose="02040503050201020203" pitchFamily="18" charset="-78"/>
              </a:rPr>
              <a:t>همچنین کسانی که حجت‌های الهی را شناخته و در مسیر دین قرار می‌گیرند دو دسته‌اند:</a:t>
            </a:r>
          </a:p>
          <a:p>
            <a:pPr marR="0" lvl="0" algn="r" rtl="1">
              <a:lnSpc>
                <a:spcPct val="115000"/>
              </a:lnSpc>
              <a:spcBef>
                <a:spcPts val="0"/>
              </a:spcBef>
              <a:spcAft>
                <a:spcPts val="0"/>
              </a:spcAft>
              <a:buClr>
                <a:schemeClr val="accent3"/>
              </a:buClr>
            </a:pPr>
            <a:r>
              <a:rPr lang="fa-IR" sz="2400" dirty="0" smtClean="0">
                <a:latin typeface="Adobe Arabic" panose="02040503050201020203" pitchFamily="18" charset="-78"/>
                <a:cs typeface="Adobe Arabic" panose="02040503050201020203" pitchFamily="18" charset="-78"/>
              </a:rPr>
              <a:t>گروه یا </a:t>
            </a:r>
            <a:r>
              <a:rPr lang="fa-IR" sz="2400" dirty="0">
                <a:latin typeface="Adobe Arabic" panose="02040503050201020203" pitchFamily="18" charset="-78"/>
                <a:cs typeface="Adobe Arabic" panose="02040503050201020203" pitchFamily="18" charset="-78"/>
              </a:rPr>
              <a:t>کسانی هستند که جامعه،‌ اولیا و مربیانی مؤثر در دو دوره قبل داشته‌اند. </a:t>
            </a:r>
          </a:p>
          <a:p>
            <a:pPr marR="0" lvl="0" algn="r"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و </a:t>
            </a:r>
            <a:r>
              <a:rPr lang="fa-IR" sz="2400" dirty="0" smtClean="0">
                <a:latin typeface="Adobe Arabic" panose="02040503050201020203" pitchFamily="18" charset="-78"/>
                <a:cs typeface="Adobe Arabic" panose="02040503050201020203" pitchFamily="18" charset="-78"/>
              </a:rPr>
              <a:t>گروه یا </a:t>
            </a:r>
            <a:r>
              <a:rPr lang="fa-IR" sz="2400" dirty="0">
                <a:latin typeface="Adobe Arabic" panose="02040503050201020203" pitchFamily="18" charset="-78"/>
                <a:cs typeface="Adobe Arabic" panose="02040503050201020203" pitchFamily="18" charset="-78"/>
              </a:rPr>
              <a:t>کسانی هستند که از توان ذاتی خود استفاده کرده و با اهمیت دادن به بارقه‌های رحمت که در درون هر انسانی هر از چند گاهی می‌زند راه خود را پیدا کرده‌اند.</a:t>
            </a:r>
          </a:p>
          <a:p>
            <a:pPr marL="0" marR="0" lvl="0" indent="0" algn="r" rtl="1">
              <a:lnSpc>
                <a:spcPct val="115000"/>
              </a:lnSpc>
              <a:spcBef>
                <a:spcPts val="0"/>
              </a:spcBef>
              <a:spcAft>
                <a:spcPts val="0"/>
              </a:spcAft>
              <a:buClr>
                <a:schemeClr val="accent3"/>
              </a:buClr>
              <a:buNone/>
            </a:pP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68" y="734096"/>
            <a:ext cx="6134696" cy="4353059"/>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021718" y="5256657"/>
            <a:ext cx="2249334" cy="369332"/>
          </a:xfrm>
          <a:prstGeom prst="rect">
            <a:avLst/>
          </a:prstGeom>
        </p:spPr>
        <p:txBody>
          <a:bodyPr wrap="none">
            <a:spAutoFit/>
          </a:bodyPr>
          <a:lstStyle/>
          <a:p>
            <a:pPr rtl="1"/>
            <a:r>
              <a:rPr lang="fa-IR" b="1" dirty="0">
                <a:latin typeface="Adobe Arabic" pitchFamily="18" charset="-78"/>
                <a:cs typeface="Adobe Arabic" pitchFamily="18" charset="-78"/>
              </a:rPr>
              <a:t>نمودار </a:t>
            </a:r>
            <a:r>
              <a:rPr lang="fa-IR" b="1" dirty="0" smtClean="0">
                <a:latin typeface="Adobe Arabic" pitchFamily="18" charset="-78"/>
                <a:cs typeface="Adobe Arabic" pitchFamily="18" charset="-78"/>
              </a:rPr>
              <a:t>2. انواع انسان در دوره سوم</a:t>
            </a:r>
            <a:endParaRPr lang="en-US" b="1" dirty="0">
              <a:latin typeface="Adobe Arabic" pitchFamily="18" charset="-78"/>
              <a:cs typeface="Adobe Arabic" pitchFamily="18" charset="-78"/>
            </a:endParaRPr>
          </a:p>
        </p:txBody>
      </p:sp>
    </p:spTree>
    <p:extLst>
      <p:ext uri="{BB962C8B-B14F-4D97-AF65-F5344CB8AC3E}">
        <p14:creationId xmlns:p14="http://schemas.microsoft.com/office/powerpoint/2010/main" val="6728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9" y="618186"/>
            <a:ext cx="10426521" cy="6053069"/>
          </a:xfrm>
        </p:spPr>
        <p:txBody>
          <a:bodyPr>
            <a:normAutofit/>
          </a:bodyPr>
          <a:lstStyle/>
          <a:p>
            <a:pPr marL="0" indent="0" algn="justLow" rtl="1">
              <a:buNone/>
            </a:pPr>
            <a:r>
              <a:rPr lang="fa-IR" sz="2400" dirty="0">
                <a:cs typeface="B Titr" panose="00000700000000000000" pitchFamily="2" charset="-78"/>
              </a:rPr>
              <a:t>4. تعیین خط مشی در این دوره </a:t>
            </a:r>
          </a:p>
          <a:p>
            <a:pPr algn="justLow" rtl="1"/>
            <a:r>
              <a:rPr lang="fa-IR" dirty="0">
                <a:cs typeface="B Mitra" panose="00000400000000000000" pitchFamily="2" charset="-78"/>
              </a:rPr>
              <a:t>وصیت‌هایی که از جانب خدا و یا افراد دارای حکم و حکمت ارائه می‌شود در حکم تعیین خط مشی برای زندگی است. </a:t>
            </a:r>
            <a:r>
              <a:rPr lang="fa-IR" dirty="0" smtClean="0">
                <a:cs typeface="B Mitra" panose="00000400000000000000" pitchFamily="2" charset="-78"/>
              </a:rPr>
              <a:t>چارچوب‌هایی </a:t>
            </a:r>
            <a:r>
              <a:rPr lang="fa-IR" dirty="0">
                <a:cs typeface="B Mitra" panose="00000400000000000000" pitchFamily="2" charset="-78"/>
              </a:rPr>
              <a:t>که با داخل شدن فرد در آن چارچوب‌ها هدایت فرد تضمین شده و از دستبرد شیاطین و گمراهان در امان می‌ماند. </a:t>
            </a:r>
            <a:endParaRPr lang="fa-IR" dirty="0" smtClean="0">
              <a:cs typeface="B Mitra" panose="00000400000000000000" pitchFamily="2" charset="-78"/>
            </a:endParaRPr>
          </a:p>
          <a:p>
            <a:pPr algn="justLow" rtl="1"/>
            <a:endParaRPr lang="fa-IR" dirty="0" smtClean="0">
              <a:cs typeface="B Mitra" panose="00000400000000000000" pitchFamily="2" charset="-78"/>
            </a:endParaRPr>
          </a:p>
          <a:p>
            <a:pPr marL="0" indent="0" algn="justLow" rtl="1">
              <a:buNone/>
            </a:pPr>
            <a:r>
              <a:rPr lang="fa-IR" dirty="0" smtClean="0">
                <a:cs typeface="B Mitra" panose="00000400000000000000" pitchFamily="2" charset="-78"/>
              </a:rPr>
              <a:t>اصلی‌ترین </a:t>
            </a:r>
            <a:r>
              <a:rPr lang="fa-IR" dirty="0">
                <a:cs typeface="B Mitra" panose="00000400000000000000" pitchFamily="2" charset="-78"/>
              </a:rPr>
              <a:t>چارچوب‌های زندگی </a:t>
            </a:r>
            <a:endParaRPr lang="fa-IR" dirty="0" smtClean="0">
              <a:cs typeface="B Mitra" panose="00000400000000000000" pitchFamily="2" charset="-78"/>
            </a:endParaRPr>
          </a:p>
          <a:p>
            <a:pPr marL="0" indent="0" algn="justLow" rtl="1">
              <a:buNone/>
            </a:pPr>
            <a:r>
              <a:rPr lang="fa-IR" sz="2400" dirty="0" smtClean="0">
                <a:effectLst>
                  <a:glow rad="228600">
                    <a:schemeClr val="accent4">
                      <a:satMod val="175000"/>
                      <a:alpha val="40000"/>
                    </a:schemeClr>
                  </a:glow>
                </a:effectLst>
                <a:cs typeface="B Mitra" panose="00000400000000000000" pitchFamily="2" charset="-78"/>
              </a:rPr>
              <a:t>1. شکر </a:t>
            </a:r>
            <a:r>
              <a:rPr lang="fa-IR" sz="2400" dirty="0">
                <a:effectLst>
                  <a:glow rad="228600">
                    <a:schemeClr val="accent4">
                      <a:satMod val="175000"/>
                      <a:alpha val="40000"/>
                    </a:schemeClr>
                  </a:glow>
                </a:effectLst>
                <a:cs typeface="B Mitra" panose="00000400000000000000" pitchFamily="2" charset="-78"/>
              </a:rPr>
              <a:t>خداوند </a:t>
            </a:r>
          </a:p>
          <a:p>
            <a:pPr marL="0" indent="0" algn="justLow" rtl="1">
              <a:buNone/>
            </a:pPr>
            <a:r>
              <a:rPr lang="fa-IR" sz="2400" dirty="0" smtClean="0">
                <a:effectLst>
                  <a:glow rad="228600">
                    <a:schemeClr val="accent4">
                      <a:satMod val="175000"/>
                      <a:alpha val="40000"/>
                    </a:schemeClr>
                  </a:glow>
                </a:effectLst>
                <a:cs typeface="B Mitra" panose="00000400000000000000" pitchFamily="2" charset="-78"/>
              </a:rPr>
              <a:t>2. شکر </a:t>
            </a:r>
            <a:r>
              <a:rPr lang="fa-IR" sz="2400" dirty="0">
                <a:effectLst>
                  <a:glow rad="228600">
                    <a:schemeClr val="accent4">
                      <a:satMod val="175000"/>
                      <a:alpha val="40000"/>
                    </a:schemeClr>
                  </a:glow>
                </a:effectLst>
                <a:cs typeface="B Mitra" panose="00000400000000000000" pitchFamily="2" charset="-78"/>
              </a:rPr>
              <a:t>والدین </a:t>
            </a:r>
          </a:p>
          <a:p>
            <a:pPr marL="0" indent="0" algn="justLow" rtl="1">
              <a:buNone/>
            </a:pPr>
            <a:r>
              <a:rPr lang="fa-IR" sz="2400" dirty="0" smtClean="0">
                <a:effectLst>
                  <a:glow rad="228600">
                    <a:schemeClr val="accent4">
                      <a:satMod val="175000"/>
                      <a:alpha val="40000"/>
                    </a:schemeClr>
                  </a:glow>
                </a:effectLst>
                <a:cs typeface="B Mitra" panose="00000400000000000000" pitchFamily="2" charset="-78"/>
              </a:rPr>
              <a:t>3. تبعیت </a:t>
            </a:r>
            <a:r>
              <a:rPr lang="fa-IR" sz="2400" dirty="0">
                <a:effectLst>
                  <a:glow rad="228600">
                    <a:schemeClr val="accent4">
                      <a:satMod val="175000"/>
                      <a:alpha val="40000"/>
                    </a:schemeClr>
                  </a:glow>
                </a:effectLst>
                <a:cs typeface="B Mitra" panose="00000400000000000000" pitchFamily="2" charset="-78"/>
              </a:rPr>
              <a:t>از راه کسانی که سراسر وجودشان را یاد خدا پر کرده است و با اختیار در عبودیت و اطاعت الهی استقرار یافته‌اند. </a:t>
            </a:r>
          </a:p>
        </p:txBody>
      </p:sp>
      <p:sp>
        <p:nvSpPr>
          <p:cNvPr id="5" name="Rectangle 4"/>
          <p:cNvSpPr/>
          <p:nvPr/>
        </p:nvSpPr>
        <p:spPr>
          <a:xfrm>
            <a:off x="9669533" y="101889"/>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24333733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850006"/>
            <a:ext cx="11637135" cy="5821250"/>
          </a:xfrm>
        </p:spPr>
        <p:txBody>
          <a:bodyPr>
            <a:normAutofit/>
          </a:bodyPr>
          <a:lstStyle/>
          <a:p>
            <a:pPr marL="0" lvl="0" indent="0" algn="just" rtl="1">
              <a:buNone/>
            </a:pPr>
            <a:r>
              <a:rPr lang="fa-IR" sz="2600" b="1" dirty="0">
                <a:latin typeface="Neirizi"/>
                <a:ea typeface="Times New Roman" panose="02020603050405020304" pitchFamily="18" charset="0"/>
                <a:cs typeface="B Mitra" panose="00000400000000000000" pitchFamily="2" charset="-78"/>
              </a:rPr>
              <a:t>نمونه‌ای از تبعیت از راه کسانی که اهل انابه هستند در آیات </a:t>
            </a:r>
            <a:r>
              <a:rPr lang="fa-IR" sz="2600" b="1" dirty="0" smtClean="0">
                <a:latin typeface="Neirizi"/>
                <a:ea typeface="Times New Roman" panose="02020603050405020304" pitchFamily="18" charset="0"/>
                <a:cs typeface="B Mitra" panose="00000400000000000000" pitchFamily="2" charset="-78"/>
              </a:rPr>
              <a:t>سوره لقمان</a:t>
            </a:r>
            <a:endParaRPr lang="fa-IR" b="1" dirty="0">
              <a:latin typeface="Neirizi"/>
              <a:ea typeface="Times New Roman" panose="02020603050405020304" pitchFamily="18" charset="0"/>
              <a:cs typeface="B Mitra" panose="00000400000000000000" pitchFamily="2" charset="-78"/>
            </a:endParaRPr>
          </a:p>
          <a:p>
            <a:pPr marL="0" indent="0" algn="r" rtl="1">
              <a:buNone/>
            </a:pPr>
            <a:endParaRPr lang="fa-IR" dirty="0" smtClean="0"/>
          </a:p>
        </p:txBody>
      </p:sp>
      <p:graphicFrame>
        <p:nvGraphicFramePr>
          <p:cNvPr id="6" name="Table 5"/>
          <p:cNvGraphicFramePr>
            <a:graphicFrameLocks noGrp="1"/>
          </p:cNvGraphicFramePr>
          <p:nvPr>
            <p:extLst>
              <p:ext uri="{D42A27DB-BD31-4B8C-83A1-F6EECF244321}">
                <p14:modId xmlns:p14="http://schemas.microsoft.com/office/powerpoint/2010/main" val="3811371731"/>
              </p:ext>
            </p:extLst>
          </p:nvPr>
        </p:nvGraphicFramePr>
        <p:xfrm>
          <a:off x="2199425" y="2488198"/>
          <a:ext cx="8128000" cy="23774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96088846"/>
                    </a:ext>
                  </a:extLst>
                </a:gridCol>
                <a:gridCol w="4064000">
                  <a:extLst>
                    <a:ext uri="{9D8B030D-6E8A-4147-A177-3AD203B41FA5}">
                      <a16:colId xmlns:a16="http://schemas.microsoft.com/office/drawing/2014/main" val="874657547"/>
                    </a:ext>
                  </a:extLst>
                </a:gridCol>
              </a:tblGrid>
              <a:tr h="370840">
                <a:tc>
                  <a:txBody>
                    <a:bodyPr/>
                    <a:lstStyle/>
                    <a:p>
                      <a:pPr algn="r" rtl="1"/>
                      <a:endParaRPr lang="en-US" sz="2000" dirty="0">
                        <a:latin typeface="Adobe Arabic" panose="02040503050201020203" pitchFamily="18" charset="-78"/>
                        <a:cs typeface="Adobe Arabic" panose="02040503050201020203" pitchFamily="18" charset="-78"/>
                      </a:endParaRPr>
                    </a:p>
                  </a:txBody>
                  <a:tcPr/>
                </a:tc>
                <a:tc>
                  <a:txBody>
                    <a:bodyPr/>
                    <a:lstStyle/>
                    <a:p>
                      <a:pPr algn="r" rtl="1"/>
                      <a:endParaRPr lang="en-US" sz="2000" dirty="0">
                        <a:latin typeface="Adobe Arabic" panose="02040503050201020203" pitchFamily="18" charset="-78"/>
                        <a:cs typeface="Adobe Arabic" panose="02040503050201020203" pitchFamily="18" charset="-78"/>
                      </a:endParaRPr>
                    </a:p>
                  </a:txBody>
                  <a:tcPr/>
                </a:tc>
                <a:extLst>
                  <a:ext uri="{0D108BD9-81ED-4DB2-BD59-A6C34878D82A}">
                    <a16:rowId xmlns:a16="http://schemas.microsoft.com/office/drawing/2014/main" val="343680957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6.نهی از بدبرخورد کردن با مردم</a:t>
                      </a:r>
                      <a:endParaRPr lang="en-US" sz="2000" dirty="0" smtClean="0">
                        <a:latin typeface="Adobe Arabic" panose="02040503050201020203" pitchFamily="18" charset="-78"/>
                        <a:cs typeface="Adobe Arabic" panose="02040503050201020203" pitchFamily="18" charset="-78"/>
                      </a:endParaRPr>
                    </a:p>
                  </a:txBody>
                  <a:tcPr/>
                </a:tc>
                <a:tc>
                  <a:txBody>
                    <a:bodyPr/>
                    <a:lstStyle/>
                    <a:p>
                      <a:pPr algn="r" rtl="1"/>
                      <a:r>
                        <a:rPr lang="fa-IR" sz="2000" dirty="0" smtClean="0">
                          <a:latin typeface="Adobe Arabic" panose="02040503050201020203" pitchFamily="18" charset="-78"/>
                          <a:cs typeface="Adobe Arabic" panose="02040503050201020203" pitchFamily="18" charset="-78"/>
                        </a:rPr>
                        <a:t>1.مراقبت از باورها، اعمال و گفتار</a:t>
                      </a:r>
                      <a:endParaRPr lang="en-US" sz="2000" dirty="0">
                        <a:latin typeface="Adobe Arabic" panose="02040503050201020203" pitchFamily="18" charset="-78"/>
                        <a:cs typeface="Adobe Arabic" panose="02040503050201020203" pitchFamily="18" charset="-78"/>
                      </a:endParaRPr>
                    </a:p>
                  </a:txBody>
                  <a:tcPr/>
                </a:tc>
                <a:extLst>
                  <a:ext uri="{0D108BD9-81ED-4DB2-BD59-A6C34878D82A}">
                    <a16:rowId xmlns:a16="http://schemas.microsoft.com/office/drawing/2014/main" val="1931524821"/>
                  </a:ext>
                </a:extLst>
              </a:tr>
              <a:tr h="370840">
                <a:tc>
                  <a:txBody>
                    <a:bodyPr/>
                    <a:lstStyle/>
                    <a:p>
                      <a:pPr algn="r" rtl="1"/>
                      <a:r>
                        <a:rPr lang="fa-IR" sz="2000" dirty="0" smtClean="0">
                          <a:latin typeface="Adobe Arabic" panose="02040503050201020203" pitchFamily="18" charset="-78"/>
                          <a:cs typeface="Adobe Arabic" panose="02040503050201020203" pitchFamily="18" charset="-78"/>
                        </a:rPr>
                        <a:t>7.نهی از با تکبر راه رفتن </a:t>
                      </a:r>
                    </a:p>
                  </a:txBody>
                  <a:tcPr/>
                </a:tc>
                <a:tc>
                  <a:txBody>
                    <a:bodyPr/>
                    <a:lstStyle/>
                    <a:p>
                      <a:pPr algn="r" rtl="1"/>
                      <a:r>
                        <a:rPr lang="fa-IR" sz="2000" dirty="0" smtClean="0">
                          <a:latin typeface="Adobe Arabic" panose="02040503050201020203" pitchFamily="18" charset="-78"/>
                          <a:cs typeface="Adobe Arabic" panose="02040503050201020203" pitchFamily="18" charset="-78"/>
                        </a:rPr>
                        <a:t>2.اقامه</a:t>
                      </a:r>
                      <a:r>
                        <a:rPr lang="fa-IR" sz="2000" baseline="0" dirty="0" smtClean="0">
                          <a:latin typeface="Adobe Arabic" panose="02040503050201020203" pitchFamily="18" charset="-78"/>
                          <a:cs typeface="Adobe Arabic" panose="02040503050201020203" pitchFamily="18" charset="-78"/>
                        </a:rPr>
                        <a:t> نماز</a:t>
                      </a:r>
                    </a:p>
                  </a:txBody>
                  <a:tcPr/>
                </a:tc>
                <a:extLst>
                  <a:ext uri="{0D108BD9-81ED-4DB2-BD59-A6C34878D82A}">
                    <a16:rowId xmlns:a16="http://schemas.microsoft.com/office/drawing/2014/main" val="309092903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8.نهی از خیال‌پردازی</a:t>
                      </a:r>
                    </a:p>
                  </a:txBody>
                  <a:tcPr/>
                </a:tc>
                <a:tc>
                  <a:txBody>
                    <a:bodyPr/>
                    <a:lstStyle/>
                    <a:p>
                      <a:pPr algn="r" rtl="1"/>
                      <a:r>
                        <a:rPr lang="fa-IR" sz="2000" dirty="0" smtClean="0">
                          <a:latin typeface="Adobe Arabic" panose="02040503050201020203" pitchFamily="18" charset="-78"/>
                          <a:cs typeface="Adobe Arabic" panose="02040503050201020203" pitchFamily="18" charset="-78"/>
                        </a:rPr>
                        <a:t>3.امر به معروف</a:t>
                      </a:r>
                      <a:endParaRPr lang="en-US" sz="2000" dirty="0">
                        <a:latin typeface="Adobe Arabic" panose="02040503050201020203" pitchFamily="18" charset="-78"/>
                        <a:cs typeface="Adobe Arabic" panose="02040503050201020203" pitchFamily="18" charset="-78"/>
                      </a:endParaRPr>
                    </a:p>
                  </a:txBody>
                  <a:tcPr/>
                </a:tc>
                <a:extLst>
                  <a:ext uri="{0D108BD9-81ED-4DB2-BD59-A6C34878D82A}">
                    <a16:rowId xmlns:a16="http://schemas.microsoft.com/office/drawing/2014/main" val="60448871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9.نهی از فخرفروشی</a:t>
                      </a:r>
                    </a:p>
                  </a:txBody>
                  <a:tcPr/>
                </a:tc>
                <a:tc>
                  <a:txBody>
                    <a:bodyPr/>
                    <a:lstStyle/>
                    <a:p>
                      <a:pPr algn="r" rtl="1"/>
                      <a:r>
                        <a:rPr lang="fa-IR" sz="2000" dirty="0" smtClean="0">
                          <a:latin typeface="Adobe Arabic" panose="02040503050201020203" pitchFamily="18" charset="-78"/>
                          <a:cs typeface="Adobe Arabic" panose="02040503050201020203" pitchFamily="18" charset="-78"/>
                        </a:rPr>
                        <a:t>4.نهی از منکر</a:t>
                      </a:r>
                      <a:endParaRPr lang="en-US" sz="2000" dirty="0">
                        <a:latin typeface="Adobe Arabic" panose="02040503050201020203" pitchFamily="18" charset="-78"/>
                        <a:cs typeface="Adobe Arabic" panose="02040503050201020203" pitchFamily="18" charset="-78"/>
                      </a:endParaRPr>
                    </a:p>
                  </a:txBody>
                  <a:tcPr/>
                </a:tc>
                <a:extLst>
                  <a:ext uri="{0D108BD9-81ED-4DB2-BD59-A6C34878D82A}">
                    <a16:rowId xmlns:a16="http://schemas.microsoft.com/office/drawing/2014/main" val="837266879"/>
                  </a:ext>
                </a:extLst>
              </a:tr>
              <a:tr h="370840">
                <a:tc>
                  <a:txBody>
                    <a:bodyPr/>
                    <a:lstStyle/>
                    <a:p>
                      <a:pPr algn="r" rtl="1"/>
                      <a:endParaRPr lang="en-US" sz="2000" dirty="0">
                        <a:latin typeface="Adobe Arabic" panose="02040503050201020203" pitchFamily="18" charset="-78"/>
                        <a:cs typeface="Adobe Arabic" panose="02040503050201020203" pitchFamily="18"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5.صبر در برابر مصیبت‌های وارده در اثر اطاعت خدا</a:t>
                      </a:r>
                      <a:endParaRPr lang="en-US" sz="2000" dirty="0" smtClean="0">
                        <a:latin typeface="Adobe Arabic" panose="02040503050201020203" pitchFamily="18" charset="-78"/>
                        <a:cs typeface="Adobe Arabic" panose="02040503050201020203" pitchFamily="18" charset="-78"/>
                      </a:endParaRPr>
                    </a:p>
                  </a:txBody>
                  <a:tcPr/>
                </a:tc>
                <a:extLst>
                  <a:ext uri="{0D108BD9-81ED-4DB2-BD59-A6C34878D82A}">
                    <a16:rowId xmlns:a16="http://schemas.microsoft.com/office/drawing/2014/main" val="1772363425"/>
                  </a:ext>
                </a:extLst>
              </a:tr>
            </a:tbl>
          </a:graphicData>
        </a:graphic>
      </p:graphicFrame>
      <p:sp>
        <p:nvSpPr>
          <p:cNvPr id="8" name="Rectangle 7"/>
          <p:cNvSpPr/>
          <p:nvPr/>
        </p:nvSpPr>
        <p:spPr>
          <a:xfrm>
            <a:off x="9643775" y="140525"/>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2860949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38" y="540913"/>
            <a:ext cx="10336368" cy="6078829"/>
          </a:xfrm>
        </p:spPr>
        <p:txBody>
          <a:bodyPr/>
          <a:lstStyle/>
          <a:p>
            <a:pPr marL="0" indent="0" algn="justLow" rtl="1">
              <a:buNone/>
            </a:pPr>
            <a:r>
              <a:rPr lang="fa-IR" sz="2400" b="1" dirty="0">
                <a:cs typeface="B Titr" panose="00000700000000000000" pitchFamily="2" charset="-78"/>
              </a:rPr>
              <a:t>5. علم، هدایت و کتاب چراغ راه فرد </a:t>
            </a:r>
            <a:r>
              <a:rPr lang="fa-IR" sz="2400" b="1" dirty="0" smtClean="0">
                <a:cs typeface="B Titr" panose="00000700000000000000" pitchFamily="2" charset="-78"/>
              </a:rPr>
              <a:t>بالغِ </a:t>
            </a:r>
            <a:r>
              <a:rPr lang="fa-IR" sz="2400" b="1" dirty="0">
                <a:cs typeface="B Titr" panose="00000700000000000000" pitchFamily="2" charset="-78"/>
              </a:rPr>
              <a:t>عاقل</a:t>
            </a:r>
          </a:p>
          <a:p>
            <a:pPr algn="justLow" rtl="1">
              <a:buFont typeface="Wingdings" panose="05000000000000000000" pitchFamily="2" charset="2"/>
              <a:buChar char="§"/>
            </a:pPr>
            <a:r>
              <a:rPr lang="fa-IR" sz="2400" dirty="0">
                <a:cs typeface="B Mitra" panose="00000400000000000000" pitchFamily="2" charset="-78"/>
              </a:rPr>
              <a:t>فرد بالغ پس از بلوغ در هر مرحله از مراحل زندگی‌اش برای گم نشدن از مسیر کمال خود از امدادهای غیبی رحمانی برخوردار می‌گردد. </a:t>
            </a:r>
            <a:endParaRPr lang="fa-IR" sz="2400" dirty="0" smtClean="0">
              <a:cs typeface="B Mitra" panose="00000400000000000000" pitchFamily="2" charset="-78"/>
            </a:endParaRPr>
          </a:p>
          <a:p>
            <a:pPr algn="justLow" rtl="1">
              <a:buFont typeface="Wingdings" panose="05000000000000000000" pitchFamily="2" charset="2"/>
              <a:buChar char="§"/>
            </a:pPr>
            <a:r>
              <a:rPr lang="fa-IR" sz="2400" dirty="0" smtClean="0">
                <a:cs typeface="B Mitra" panose="00000400000000000000" pitchFamily="2" charset="-78"/>
              </a:rPr>
              <a:t>در </a:t>
            </a:r>
            <a:r>
              <a:rPr lang="fa-IR" sz="2400" dirty="0">
                <a:cs typeface="B Mitra" panose="00000400000000000000" pitchFamily="2" charset="-78"/>
              </a:rPr>
              <a:t>واقع این منابع غیبیِ قابلِ رجوع پشتوانه هر </a:t>
            </a:r>
            <a:r>
              <a:rPr lang="fa-IR" sz="2400" b="1" dirty="0">
                <a:solidFill>
                  <a:srgbClr val="C00000"/>
                </a:solidFill>
                <a:cs typeface="B Mitra" panose="00000400000000000000" pitchFamily="2" charset="-78"/>
              </a:rPr>
              <a:t>باور، فعل، قصد، نیت، رفتار و حرکت فردی و اجتماعی</a:t>
            </a:r>
            <a:r>
              <a:rPr lang="fa-IR" sz="2400" dirty="0">
                <a:cs typeface="B Mitra" panose="00000400000000000000" pitchFamily="2" charset="-78"/>
              </a:rPr>
              <a:t> انسان است که از ابتدای بلوغ لازم است با آگاهی به آنها بدان رجوع کند. </a:t>
            </a:r>
            <a:endParaRPr lang="fa-IR" sz="2400" dirty="0" smtClean="0">
              <a:cs typeface="B Mitra" panose="00000400000000000000" pitchFamily="2" charset="-78"/>
            </a:endParaRPr>
          </a:p>
          <a:p>
            <a:pPr algn="justLow" rtl="1">
              <a:buFont typeface="Wingdings" panose="05000000000000000000" pitchFamily="2" charset="2"/>
              <a:buChar char="§"/>
            </a:pPr>
            <a:r>
              <a:rPr lang="fa-IR" sz="2400" dirty="0" smtClean="0">
                <a:cs typeface="B Mitra" panose="00000400000000000000" pitchFamily="2" charset="-78"/>
              </a:rPr>
              <a:t>به </a:t>
            </a:r>
            <a:r>
              <a:rPr lang="fa-IR" sz="2400" dirty="0">
                <a:cs typeface="B Mitra" panose="00000400000000000000" pitchFamily="2" charset="-78"/>
              </a:rPr>
              <a:t>این رجوع آگاهانه </a:t>
            </a:r>
            <a:r>
              <a:rPr lang="fa-IR" sz="2400" b="1" dirty="0">
                <a:effectLst>
                  <a:glow rad="228600">
                    <a:schemeClr val="accent4">
                      <a:satMod val="175000"/>
                      <a:alpha val="40000"/>
                    </a:schemeClr>
                  </a:glow>
                </a:effectLst>
                <a:cs typeface="B Mitra" panose="00000400000000000000" pitchFamily="2" charset="-78"/>
              </a:rPr>
              <a:t>«ذکر» </a:t>
            </a:r>
            <a:r>
              <a:rPr lang="fa-IR" sz="2400" dirty="0">
                <a:cs typeface="B Mitra" panose="00000400000000000000" pitchFamily="2" charset="-78"/>
              </a:rPr>
              <a:t>گفته می‌شود و هر یک از این منابع را نیز به اعتبار نزول آسمانی و غیبی‌شان به نام «ذکر» معرفی کرده‌اند و دارای شئونات مختلفی </a:t>
            </a:r>
            <a:r>
              <a:rPr lang="fa-IR" sz="2400" dirty="0" smtClean="0">
                <a:cs typeface="B Mitra" panose="00000400000000000000" pitchFamily="2" charset="-78"/>
              </a:rPr>
              <a:t>است.</a:t>
            </a:r>
            <a:endParaRPr lang="fa-IR" sz="2400" dirty="0">
              <a:cs typeface="B Mitra" panose="00000400000000000000" pitchFamily="2" charset="-78"/>
            </a:endParaRPr>
          </a:p>
        </p:txBody>
      </p:sp>
      <p:sp>
        <p:nvSpPr>
          <p:cNvPr id="5" name="Rectangle 4"/>
          <p:cNvSpPr/>
          <p:nvPr/>
        </p:nvSpPr>
        <p:spPr>
          <a:xfrm>
            <a:off x="9708169" y="171581"/>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657737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9" y="695459"/>
            <a:ext cx="10457645" cy="5950042"/>
          </a:xfrm>
        </p:spPr>
        <p:txBody>
          <a:bodyPr>
            <a:normAutofit/>
          </a:bodyPr>
          <a:lstStyle/>
          <a:p>
            <a:pPr marL="0" indent="0" algn="justLow" rtl="1">
              <a:buNone/>
            </a:pPr>
            <a:r>
              <a:rPr lang="fa-IR" dirty="0" smtClean="0">
                <a:cs typeface="B Mitra" panose="00000400000000000000" pitchFamily="2" charset="-78"/>
              </a:rPr>
              <a:t>مهم‌ترین </a:t>
            </a:r>
            <a:r>
              <a:rPr lang="fa-IR" dirty="0">
                <a:cs typeface="B Mitra" panose="00000400000000000000" pitchFamily="2" charset="-78"/>
              </a:rPr>
              <a:t>این شئونات عبارتند از:</a:t>
            </a:r>
          </a:p>
          <a:p>
            <a:pPr marL="0" indent="0" algn="justLow" rtl="1">
              <a:buNone/>
            </a:pPr>
            <a:r>
              <a:rPr lang="fa-IR" sz="2400" dirty="0">
                <a:solidFill>
                  <a:srgbClr val="C00000"/>
                </a:solidFill>
                <a:latin typeface="Adobe Arabic" panose="02040503050201020203" pitchFamily="18" charset="-78"/>
                <a:cs typeface="Adobe Arabic" panose="02040503050201020203" pitchFamily="18" charset="-78"/>
              </a:rPr>
              <a:t>1. علمی که انسان را از ظلمات به نور سوق دهد.</a:t>
            </a:r>
          </a:p>
          <a:p>
            <a:pPr marL="0" indent="0" algn="justLow" rtl="1">
              <a:buNone/>
            </a:pPr>
            <a:r>
              <a:rPr lang="fa-IR" sz="2400" dirty="0">
                <a:solidFill>
                  <a:srgbClr val="C00000"/>
                </a:solidFill>
                <a:latin typeface="Adobe Arabic" panose="02040503050201020203" pitchFamily="18" charset="-78"/>
                <a:cs typeface="Adobe Arabic" panose="02040503050201020203" pitchFamily="18" charset="-78"/>
              </a:rPr>
              <a:t>2. هدایتی که راه را برای او هموار و به سمت غایتی حقیقی مهیا سازد.</a:t>
            </a:r>
          </a:p>
          <a:p>
            <a:pPr marL="0" indent="0" algn="justLow" rtl="1">
              <a:buNone/>
            </a:pPr>
            <a:r>
              <a:rPr lang="fa-IR" sz="2400" dirty="0">
                <a:solidFill>
                  <a:srgbClr val="C00000"/>
                </a:solidFill>
                <a:latin typeface="Adobe Arabic" panose="02040503050201020203" pitchFamily="18" charset="-78"/>
                <a:cs typeface="Adobe Arabic" panose="02040503050201020203" pitchFamily="18" charset="-78"/>
              </a:rPr>
              <a:t>3. کتابی که در آن وجوه مختلف حقیقت تفصیل داده شده باشد تا توان تشخیص و به دست آوردن حکم برای هر حالت و شأنی امکان‌پذیر باشد</a:t>
            </a:r>
            <a:r>
              <a:rPr lang="fa-IR" dirty="0">
                <a:solidFill>
                  <a:srgbClr val="C00000"/>
                </a:solidFill>
                <a:cs typeface="B Mitra" panose="00000400000000000000" pitchFamily="2" charset="-78"/>
              </a:rPr>
              <a:t>.</a:t>
            </a:r>
          </a:p>
          <a:p>
            <a:pPr marL="0" indent="0" algn="r" rtl="1">
              <a:buNone/>
            </a:pPr>
            <a:endParaRPr lang="fa-IR" dirty="0" smtClean="0">
              <a:cs typeface="B Mitra" panose="00000400000000000000" pitchFamily="2" charset="-78"/>
            </a:endParaRPr>
          </a:p>
          <a:p>
            <a:pPr algn="r" rtl="1">
              <a:buFont typeface="Wingdings" panose="05000000000000000000" pitchFamily="2" charset="2"/>
              <a:buChar char="§"/>
            </a:pPr>
            <a:r>
              <a:rPr lang="fa-IR" dirty="0" smtClean="0">
                <a:cs typeface="B Mitra" panose="00000400000000000000" pitchFamily="2" charset="-78"/>
              </a:rPr>
              <a:t>فرد </a:t>
            </a:r>
            <a:r>
              <a:rPr lang="fa-IR" dirty="0">
                <a:cs typeface="B Mitra" panose="00000400000000000000" pitchFamily="2" charset="-78"/>
              </a:rPr>
              <a:t>بالغ با داشتن این سه عطیه آسمانی که توسط رسول نازل می‌شود قادر به ذکر خواهد بود و با ذکر امکان رشد و هدایت و نورانی شدن را برای خود فراهم می‌سازد. </a:t>
            </a:r>
          </a:p>
          <a:p>
            <a:pPr algn="r" rtl="1">
              <a:buFont typeface="Wingdings" panose="05000000000000000000" pitchFamily="2" charset="2"/>
              <a:buChar char="§"/>
            </a:pPr>
            <a:r>
              <a:rPr lang="fa-IR" dirty="0">
                <a:cs typeface="B Mitra" panose="00000400000000000000" pitchFamily="2" charset="-78"/>
              </a:rPr>
              <a:t>اگر چنانچه فرد بالغ به هر دلیلی به این منابع رجوع نکند و خود را به هر نحو از ذکر محروم سازد از علم، هدایت و کتاب محروم خواهد شد و به گمراهی کشیده می‌شود به نحوی که دلایل و برهان‌های بیّن واضح و نعمت‌های ظاهر و باطن نمی‌توانند او را از این گمراهی نجات دهند. در این صورت فرد بالغ بر خلاف بلوغ خود از جدال و مقاومت در برابر حق استفاده می‌کند تا به نوعی خود را از لهو و لعب دنیا به ظاهر سیراب نماید. </a:t>
            </a:r>
          </a:p>
          <a:p>
            <a:pPr marL="0" indent="0" algn="r" rtl="1">
              <a:buNone/>
            </a:pPr>
            <a:endParaRPr lang="fa-IR" dirty="0">
              <a:cs typeface="B Mitra" panose="00000400000000000000" pitchFamily="2" charset="-78"/>
            </a:endParaRPr>
          </a:p>
        </p:txBody>
      </p:sp>
      <p:sp>
        <p:nvSpPr>
          <p:cNvPr id="5" name="Rectangle 4"/>
          <p:cNvSpPr/>
          <p:nvPr/>
        </p:nvSpPr>
        <p:spPr>
          <a:xfrm>
            <a:off x="9700657" y="153404"/>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794779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27" y="579550"/>
            <a:ext cx="11222327" cy="6065950"/>
          </a:xfrm>
        </p:spPr>
        <p:txBody>
          <a:bodyPr>
            <a:normAutofit/>
          </a:bodyPr>
          <a:lstStyle/>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a:p>
            <a:pPr marL="0" indent="0" algn="just" rtl="1">
              <a:buNone/>
            </a:pP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lvl="0" indent="0" algn="just" rtl="1">
              <a:buNone/>
            </a:pPr>
            <a:endParaRPr lang="en-US"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a:p>
            <a:pPr algn="just" rtl="1">
              <a:buFont typeface="Wingdings" panose="05000000000000000000" pitchFamily="2" charset="2"/>
              <a:buChar char="§"/>
            </a:pPr>
            <a:endParaRPr lang="fa-IR" dirty="0" smtClean="0">
              <a:latin typeface="Neirizi"/>
              <a:ea typeface="Times New Roman" panose="02020603050405020304" pitchFamily="18" charset="0"/>
              <a:cs typeface="B Mitra" panose="00000400000000000000" pitchFamily="2" charset="-78"/>
            </a:endParaRPr>
          </a:p>
        </p:txBody>
      </p:sp>
      <p:sp>
        <p:nvSpPr>
          <p:cNvPr id="5" name="Rounded Rectangle 4"/>
          <p:cNvSpPr/>
          <p:nvPr/>
        </p:nvSpPr>
        <p:spPr>
          <a:xfrm>
            <a:off x="8487177" y="734096"/>
            <a:ext cx="3065173" cy="12234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مهمترین عامل انحراف انسان از مسیر علم، هدایت و کتاب که توسط رسول نازل شده است</a:t>
            </a:r>
            <a:endParaRPr lang="en-US" sz="2000" dirty="0">
              <a:solidFill>
                <a:schemeClr val="tx1"/>
              </a:solidFill>
              <a:latin typeface="Adobe Arabic" panose="02040503050201020203" pitchFamily="18" charset="-78"/>
              <a:cs typeface="Adobe Arabic" panose="02040503050201020203" pitchFamily="18" charset="-78"/>
            </a:endParaRPr>
          </a:p>
        </p:txBody>
      </p:sp>
      <p:sp>
        <p:nvSpPr>
          <p:cNvPr id="6" name="Rounded Rectangle 5"/>
          <p:cNvSpPr/>
          <p:nvPr/>
        </p:nvSpPr>
        <p:spPr>
          <a:xfrm>
            <a:off x="5152352" y="734096"/>
            <a:ext cx="2264537" cy="12234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a:solidFill>
                  <a:schemeClr val="tx1"/>
                </a:solidFill>
                <a:latin typeface="Adobe Arabic" panose="02040503050201020203" pitchFamily="18" charset="-78"/>
                <a:ea typeface="Times New Roman" panose="02020603050405020304" pitchFamily="18" charset="0"/>
                <a:cs typeface="Adobe Arabic" panose="02040503050201020203" pitchFamily="18" charset="-78"/>
              </a:rPr>
              <a:t>رجوع نکردن به حجت درون و بیرون</a:t>
            </a:r>
            <a:endParaRPr lang="en-US" sz="2000">
              <a:solidFill>
                <a:schemeClr val="tx1"/>
              </a:solidFill>
              <a:latin typeface="Adobe Arabic" panose="02040503050201020203" pitchFamily="18" charset="-78"/>
              <a:cs typeface="Adobe Arabic" panose="02040503050201020203" pitchFamily="18" charset="-78"/>
            </a:endParaRPr>
          </a:p>
        </p:txBody>
      </p:sp>
      <p:sp>
        <p:nvSpPr>
          <p:cNvPr id="7" name="Rounded Rectangle 6"/>
          <p:cNvSpPr/>
          <p:nvPr/>
        </p:nvSpPr>
        <p:spPr>
          <a:xfrm>
            <a:off x="3795512" y="695460"/>
            <a:ext cx="1372672" cy="463639"/>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fa-IR" dirty="0" smtClean="0">
                <a:solidFill>
                  <a:schemeClr val="tx1"/>
                </a:solidFill>
                <a:latin typeface="Adobe Arabic" panose="02040503050201020203" pitchFamily="18" charset="-78"/>
                <a:cs typeface="Adobe Arabic" panose="02040503050201020203" pitchFamily="18" charset="-78"/>
              </a:rPr>
              <a:t>توجیه و بهانه</a:t>
            </a:r>
            <a:endParaRPr lang="en-US" dirty="0">
              <a:solidFill>
                <a:schemeClr val="tx1"/>
              </a:solidFill>
              <a:latin typeface="Adobe Arabic" panose="02040503050201020203" pitchFamily="18" charset="-78"/>
              <a:cs typeface="Adobe Arabic" panose="02040503050201020203" pitchFamily="18" charset="-78"/>
            </a:endParaRPr>
          </a:p>
        </p:txBody>
      </p:sp>
      <p:sp>
        <p:nvSpPr>
          <p:cNvPr id="8" name="Rounded Rectangle 7"/>
          <p:cNvSpPr/>
          <p:nvPr/>
        </p:nvSpPr>
        <p:spPr>
          <a:xfrm>
            <a:off x="792854" y="1056065"/>
            <a:ext cx="2933699" cy="4636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تبعیت از پدران و فرهنگ به جا مانده </a:t>
            </a:r>
          </a:p>
        </p:txBody>
      </p:sp>
      <p:sp>
        <p:nvSpPr>
          <p:cNvPr id="9" name="Rounded Rectangle 8"/>
          <p:cNvSpPr/>
          <p:nvPr/>
        </p:nvSpPr>
        <p:spPr>
          <a:xfrm>
            <a:off x="1101142" y="1748305"/>
            <a:ext cx="2317125" cy="502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جوزدگی و تقلیدهای کورکورانه </a:t>
            </a:r>
          </a:p>
        </p:txBody>
      </p:sp>
      <p:sp>
        <p:nvSpPr>
          <p:cNvPr id="10" name="Rounded Rectangle 9"/>
          <p:cNvSpPr/>
          <p:nvPr/>
        </p:nvSpPr>
        <p:spPr>
          <a:xfrm>
            <a:off x="1377502" y="2517817"/>
            <a:ext cx="1764406" cy="4636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a:solidFill>
                  <a:schemeClr val="tx1"/>
                </a:solidFill>
                <a:latin typeface="Adobe Arabic" panose="02040503050201020203" pitchFamily="18" charset="-78"/>
                <a:cs typeface="Adobe Arabic" panose="02040503050201020203" pitchFamily="18" charset="-78"/>
              </a:rPr>
              <a:t>اغوای شیطان </a:t>
            </a:r>
            <a:endParaRPr lang="en-US" sz="2000">
              <a:solidFill>
                <a:schemeClr val="tx1"/>
              </a:solidFill>
              <a:latin typeface="Adobe Arabic" panose="02040503050201020203" pitchFamily="18" charset="-78"/>
              <a:cs typeface="Adobe Arabic" panose="02040503050201020203" pitchFamily="18" charset="-78"/>
            </a:endParaRPr>
          </a:p>
        </p:txBody>
      </p:sp>
      <p:sp>
        <p:nvSpPr>
          <p:cNvPr id="12" name="Left Arrow 11"/>
          <p:cNvSpPr/>
          <p:nvPr/>
        </p:nvSpPr>
        <p:spPr>
          <a:xfrm>
            <a:off x="7817476" y="1159099"/>
            <a:ext cx="386366" cy="373487"/>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5" name="Left Arrow 34"/>
          <p:cNvSpPr/>
          <p:nvPr/>
        </p:nvSpPr>
        <p:spPr>
          <a:xfrm>
            <a:off x="4331058" y="1159098"/>
            <a:ext cx="386366" cy="373487"/>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6" name="Rounded Rectangle 35"/>
          <p:cNvSpPr/>
          <p:nvPr/>
        </p:nvSpPr>
        <p:spPr>
          <a:xfrm>
            <a:off x="8487176" y="3522376"/>
            <a:ext cx="3065173" cy="12234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تنها عاملی که می‌تواند انسان را در مسیر هدایت ذکر و رسولان قرار دهد</a:t>
            </a:r>
            <a:endParaRPr lang="en-US" sz="2000" dirty="0">
              <a:solidFill>
                <a:schemeClr val="tx1"/>
              </a:solidFill>
              <a:latin typeface="Adobe Arabic" panose="02040503050201020203" pitchFamily="18" charset="-78"/>
              <a:cs typeface="Adobe Arabic" panose="02040503050201020203" pitchFamily="18" charset="-78"/>
            </a:endParaRPr>
          </a:p>
        </p:txBody>
      </p:sp>
      <p:sp>
        <p:nvSpPr>
          <p:cNvPr id="37" name="Rounded Rectangle 36"/>
          <p:cNvSpPr/>
          <p:nvPr/>
        </p:nvSpPr>
        <p:spPr>
          <a:xfrm>
            <a:off x="4975004" y="4449656"/>
            <a:ext cx="2317125" cy="502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شناخت حسن</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38" name="Rounded Rectangle 37"/>
          <p:cNvSpPr/>
          <p:nvPr/>
        </p:nvSpPr>
        <p:spPr>
          <a:xfrm>
            <a:off x="4975004" y="3773517"/>
            <a:ext cx="2317125" cy="502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رجوع به عقل</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39" name="Rounded Rectangle 38"/>
          <p:cNvSpPr/>
          <p:nvPr/>
        </p:nvSpPr>
        <p:spPr>
          <a:xfrm>
            <a:off x="4975004" y="3118306"/>
            <a:ext cx="2317125" cy="502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تسلیم در برابر پروردگار</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40" name="Rounded Rectangle 39"/>
          <p:cNvSpPr/>
          <p:nvPr/>
        </p:nvSpPr>
        <p:spPr>
          <a:xfrm>
            <a:off x="4975004" y="5154785"/>
            <a:ext cx="2317125" cy="502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انتخاب احسن</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41" name="Left Arrow 40"/>
          <p:cNvSpPr/>
          <p:nvPr/>
        </p:nvSpPr>
        <p:spPr>
          <a:xfrm>
            <a:off x="7813719" y="3902299"/>
            <a:ext cx="386366" cy="373487"/>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2" name="Rounded Rectangle 41"/>
          <p:cNvSpPr/>
          <p:nvPr/>
        </p:nvSpPr>
        <p:spPr>
          <a:xfrm>
            <a:off x="1480533" y="3773517"/>
            <a:ext cx="1764406" cy="11784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منوط به تشخیص وجه خدا در هر پدیده و رخداد</a:t>
            </a:r>
            <a:endParaRPr lang="en-US" sz="2000" dirty="0">
              <a:solidFill>
                <a:schemeClr val="tx1"/>
              </a:solidFill>
              <a:latin typeface="Adobe Arabic" panose="02040503050201020203" pitchFamily="18" charset="-78"/>
              <a:cs typeface="Adobe Arabic" panose="02040503050201020203" pitchFamily="18" charset="-78"/>
            </a:endParaRPr>
          </a:p>
        </p:txBody>
      </p:sp>
      <p:sp>
        <p:nvSpPr>
          <p:cNvPr id="43" name="Left Arrow 42"/>
          <p:cNvSpPr/>
          <p:nvPr/>
        </p:nvSpPr>
        <p:spPr>
          <a:xfrm>
            <a:off x="3779957" y="3902299"/>
            <a:ext cx="386366" cy="373487"/>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4" name="Rectangle 43"/>
          <p:cNvSpPr/>
          <p:nvPr/>
        </p:nvSpPr>
        <p:spPr>
          <a:xfrm>
            <a:off x="9618017" y="102825"/>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4566342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695459"/>
            <a:ext cx="10890160" cy="6014434"/>
          </a:xfrm>
        </p:spPr>
        <p:txBody>
          <a:bodyPr/>
          <a:lstStyle/>
          <a:p>
            <a:pPr marL="0" indent="0" algn="r" rtl="1">
              <a:buNone/>
            </a:pPr>
            <a:r>
              <a:rPr lang="fa-IR" sz="2400" dirty="0">
                <a:cs typeface="B Titr" panose="00000700000000000000" pitchFamily="2" charset="-78"/>
              </a:rPr>
              <a:t>6. عوامل فعال‌سازی عقل در فرد بالغ </a:t>
            </a:r>
          </a:p>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p>
          <a:p>
            <a:pPr marL="0" indent="0" algn="r" rtl="1">
              <a:buNone/>
            </a:pPr>
            <a:endParaRPr lang="fa-IR" dirty="0">
              <a:cs typeface="B Mitra" panose="00000400000000000000" pitchFamily="2" charset="-78"/>
            </a:endParaRPr>
          </a:p>
          <a:p>
            <a:pPr marL="0" indent="0" algn="ctr" rtl="1">
              <a:buNone/>
            </a:pPr>
            <a:r>
              <a:rPr lang="fa-IR" sz="2400" b="1" u="sng" dirty="0" smtClean="0">
                <a:solidFill>
                  <a:schemeClr val="accent4">
                    <a:lumMod val="60000"/>
                    <a:lumOff val="40000"/>
                  </a:schemeClr>
                </a:solidFill>
                <a:effectLst/>
                <a:cs typeface="B Karim" panose="00000400000000000000" pitchFamily="2" charset="-78"/>
              </a:rPr>
              <a:t>توجه </a:t>
            </a:r>
            <a:r>
              <a:rPr lang="fa-IR" sz="2400" b="1" u="sng" dirty="0">
                <a:solidFill>
                  <a:schemeClr val="accent4">
                    <a:lumMod val="60000"/>
                    <a:lumOff val="40000"/>
                  </a:schemeClr>
                </a:solidFill>
                <a:effectLst/>
                <a:cs typeface="B Karim" panose="00000400000000000000" pitchFamily="2" charset="-78"/>
              </a:rPr>
              <a:t>دادن به خلق آسمان‌ها و زمین و خالق آنها </a:t>
            </a:r>
          </a:p>
          <a:p>
            <a:pPr marL="0" indent="0" algn="ctr" rtl="1">
              <a:buNone/>
            </a:pPr>
            <a:r>
              <a:rPr lang="fa-IR" sz="2400" b="1" u="sng" dirty="0" smtClean="0">
                <a:solidFill>
                  <a:schemeClr val="accent4">
                    <a:lumMod val="60000"/>
                    <a:lumOff val="40000"/>
                  </a:schemeClr>
                </a:solidFill>
                <a:effectLst/>
                <a:cs typeface="B Karim" panose="00000400000000000000" pitchFamily="2" charset="-78"/>
              </a:rPr>
              <a:t>توجه </a:t>
            </a:r>
            <a:r>
              <a:rPr lang="fa-IR" sz="2400" b="1" u="sng" dirty="0">
                <a:solidFill>
                  <a:schemeClr val="accent4">
                    <a:lumMod val="60000"/>
                    <a:lumOff val="40000"/>
                  </a:schemeClr>
                </a:solidFill>
                <a:effectLst/>
                <a:cs typeface="B Karim" panose="00000400000000000000" pitchFamily="2" charset="-78"/>
              </a:rPr>
              <a:t>دادن به بروز صفات کمالی در خلقت </a:t>
            </a:r>
          </a:p>
          <a:p>
            <a:pPr marL="0" indent="0" algn="ctr" rtl="1">
              <a:buNone/>
            </a:pPr>
            <a:r>
              <a:rPr lang="fa-IR" sz="2400" b="1" u="sng" dirty="0" smtClean="0">
                <a:solidFill>
                  <a:schemeClr val="accent4">
                    <a:lumMod val="60000"/>
                    <a:lumOff val="40000"/>
                  </a:schemeClr>
                </a:solidFill>
                <a:effectLst/>
                <a:cs typeface="B Karim" panose="00000400000000000000" pitchFamily="2" charset="-78"/>
              </a:rPr>
              <a:t>فعال </a:t>
            </a:r>
            <a:r>
              <a:rPr lang="fa-IR" sz="2400" b="1" u="sng" dirty="0">
                <a:solidFill>
                  <a:schemeClr val="accent4">
                    <a:lumMod val="60000"/>
                    <a:lumOff val="40000"/>
                  </a:schemeClr>
                </a:solidFill>
                <a:effectLst/>
                <a:cs typeface="B Karim" panose="00000400000000000000" pitchFamily="2" charset="-78"/>
              </a:rPr>
              <a:t>کردن علم درونی و فطری افراد در شناخت خداوند </a:t>
            </a:r>
            <a:endParaRPr lang="fa-IR" sz="2400" b="1" u="sng" dirty="0" smtClean="0">
              <a:solidFill>
                <a:schemeClr val="accent4">
                  <a:lumMod val="60000"/>
                  <a:lumOff val="40000"/>
                </a:schemeClr>
              </a:solidFill>
              <a:effectLst/>
              <a:cs typeface="B Karim" panose="00000400000000000000" pitchFamily="2" charset="-78"/>
            </a:endParaRP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369713" y="4340180"/>
            <a:ext cx="8226916" cy="1403797"/>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وَ لَئِنْ سَأَلْتَهُمْ مَنْ خَلَقَ السَّماواتِ وَ الْأَرْضَ لَيَقُولُنَّ اللَّهُ قُلِ الْحَمْدُ لِلَّهِ بَلْ أَكْثَرُهُمْ لا يَعْلَمُونَ  </a:t>
            </a:r>
          </a:p>
          <a:p>
            <a:pPr algn="ctr"/>
            <a:r>
              <a:rPr lang="fa-IR" sz="2000" dirty="0">
                <a:solidFill>
                  <a:schemeClr val="tx1"/>
                </a:solidFill>
                <a:latin typeface="Adobe Arabic" panose="02040503050201020203" pitchFamily="18" charset="-78"/>
                <a:cs typeface="Adobe Arabic" panose="02040503050201020203" pitchFamily="18" charset="-78"/>
              </a:rPr>
              <a:t>و اگر از آنها بپرسى: «چه كسى آسمانها و زمين را آفريده است؟ مسلّماً خواهند گفت: «خدا.» بگو: «ستايش از آنِ خداست» ولى بيشترشان نمى‏دانند. </a:t>
            </a:r>
            <a:endParaRPr lang="fa-IR" sz="2000" dirty="0" smtClean="0">
              <a:solidFill>
                <a:schemeClr val="tx1"/>
              </a:solidFill>
              <a:latin typeface="Adobe Arabic" panose="02040503050201020203" pitchFamily="18" charset="-78"/>
              <a:cs typeface="Adobe Arabic" panose="02040503050201020203" pitchFamily="18" charset="-78"/>
            </a:endParaRPr>
          </a:p>
          <a:p>
            <a:pPr algn="ctr"/>
            <a:r>
              <a:rPr lang="fa-IR" sz="2000" dirty="0">
                <a:solidFill>
                  <a:schemeClr val="tx1"/>
                </a:solidFill>
                <a:latin typeface="Adobe Arabic" panose="02040503050201020203" pitchFamily="18" charset="-78"/>
                <a:cs typeface="Adobe Arabic" panose="02040503050201020203" pitchFamily="18" charset="-78"/>
              </a:rPr>
              <a:t>(سوره مبارکه لقمان، آیه </a:t>
            </a:r>
            <a:r>
              <a:rPr lang="fa-IR" sz="2000" dirty="0" smtClean="0">
                <a:solidFill>
                  <a:schemeClr val="tx1"/>
                </a:solidFill>
                <a:latin typeface="Adobe Arabic" panose="02040503050201020203" pitchFamily="18" charset="-78"/>
                <a:cs typeface="Adobe Arabic" panose="02040503050201020203" pitchFamily="18" charset="-78"/>
              </a:rPr>
              <a:t>25)</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7" name="Rectangle 6"/>
          <p:cNvSpPr/>
          <p:nvPr/>
        </p:nvSpPr>
        <p:spPr>
          <a:xfrm>
            <a:off x="9643775" y="114767"/>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7543277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dirty="0">
              <a:cs typeface="B Mitra"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مالکیت مطلق الهی در هستی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مالکیت در تدبیر و حکم در زندگی انسان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حمد پروردگار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صفت بی‌نیاز حمید بودن خداوند، ‌این صفت برای فرد بالغ به عنوان زیبا‌ترین و جذاب‌ترین صفت به صورت فطری شناخته شده است. </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3005875" y="4391696"/>
            <a:ext cx="6887514" cy="1171978"/>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لِلَّهِ ما فِي السَّماواتِ وَ الْأَرْضِ إِنَّ اللَّهَ هُوَ الْغَنِيُّ الْحَميدُ  </a:t>
            </a:r>
          </a:p>
          <a:p>
            <a:pPr algn="ctr"/>
            <a:r>
              <a:rPr lang="fa-IR" sz="2000" dirty="0">
                <a:solidFill>
                  <a:schemeClr val="tx1"/>
                </a:solidFill>
                <a:latin typeface="Adobe Arabic" panose="02040503050201020203" pitchFamily="18" charset="-78"/>
                <a:cs typeface="Adobe Arabic" panose="02040503050201020203" pitchFamily="18" charset="-78"/>
              </a:rPr>
              <a:t>آنچه در آسمانها و زمين است از آنِ خداست، در حقيقت، خدا همان بى‏نياز ستوده [صفات‏] است.</a:t>
            </a:r>
          </a:p>
          <a:p>
            <a:pPr algn="ctr"/>
            <a:r>
              <a:rPr lang="fa-IR" sz="2000" dirty="0">
                <a:solidFill>
                  <a:schemeClr val="tx1"/>
                </a:solidFill>
                <a:latin typeface="Adobe Arabic" panose="02040503050201020203" pitchFamily="18" charset="-78"/>
                <a:cs typeface="Adobe Arabic" panose="02040503050201020203" pitchFamily="18" charset="-78"/>
              </a:rPr>
              <a:t>(سوره مبارکه لقمان، آیه 26)</a:t>
            </a:r>
          </a:p>
        </p:txBody>
      </p:sp>
      <p:sp>
        <p:nvSpPr>
          <p:cNvPr id="2" name="Rectangle 1"/>
          <p:cNvSpPr/>
          <p:nvPr/>
        </p:nvSpPr>
        <p:spPr>
          <a:xfrm>
            <a:off x="9761472"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475525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dirty="0">
              <a:cs typeface="B Mitra" panose="00000400000000000000" pitchFamily="2" charset="-78"/>
            </a:endParaRPr>
          </a:p>
          <a:p>
            <a:pPr marL="0" indent="0" algn="ctr" rtl="1">
              <a:buNone/>
            </a:pP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smtClean="0">
                <a:solidFill>
                  <a:schemeClr val="accent4">
                    <a:lumMod val="60000"/>
                    <a:lumOff val="40000"/>
                  </a:schemeClr>
                </a:solidFill>
                <a:effectLst/>
                <a:cs typeface="B Karim" panose="00000400000000000000" pitchFamily="2" charset="-78"/>
              </a:rPr>
              <a:t>توجه </a:t>
            </a:r>
            <a:r>
              <a:rPr lang="fa-IR" sz="2400" b="1" u="sng" dirty="0">
                <a:solidFill>
                  <a:schemeClr val="accent4">
                    <a:lumMod val="60000"/>
                    <a:lumOff val="40000"/>
                  </a:schemeClr>
                </a:solidFill>
                <a:effectLst/>
                <a:cs typeface="B Karim" panose="00000400000000000000" pitchFamily="2" charset="-78"/>
              </a:rPr>
              <a:t>دادن به شأنیت کلمه‌ای اشیا در هستی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بی‌نهایت بودن کلمات در هستی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صفت عزیر حکیم خداوند در هستی</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395471" y="4262907"/>
            <a:ext cx="7639586" cy="126213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لَ لَوْ أَنَّ ما فِي الْأَرْضِ مِنْ شَجَرَةٍ أَقْلامٌ وَ الْبَحْرُ يَمُدُّهُ مِنْ بَعْدِهِ سَبْعَةُ أَبْحُرٍ ما نَفِدَتْ كَلِماتُ اللَّهِ إِنَّ اللَّهَ عَزيزٌ حَكيمٌ </a:t>
            </a:r>
          </a:p>
          <a:p>
            <a:pPr algn="ctr"/>
            <a:r>
              <a:rPr lang="fa-IR" sz="2000" dirty="0">
                <a:solidFill>
                  <a:schemeClr val="tx1"/>
                </a:solidFill>
                <a:latin typeface="Adobe Arabic" panose="02040503050201020203" pitchFamily="18" charset="-78"/>
                <a:cs typeface="Adobe Arabic" panose="02040503050201020203" pitchFamily="18" charset="-78"/>
              </a:rPr>
              <a:t>و اگر آن چه درخت در زمين است قلم باشد و دريا را هفت درياى ديگر به يارى آيد، سخنان خدا پايان نپذيرد. قطعاً خداست كه شكست‏ناپذير حكيم است. (سوره مبارکه لقمان، آیه 27)</a:t>
            </a:r>
          </a:p>
        </p:txBody>
      </p:sp>
      <p:sp>
        <p:nvSpPr>
          <p:cNvPr id="4" name="Rectangle 3"/>
          <p:cNvSpPr/>
          <p:nvPr/>
        </p:nvSpPr>
        <p:spPr>
          <a:xfrm>
            <a:off x="9643775" y="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27217836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dirty="0">
              <a:cs typeface="B Mitra" panose="00000400000000000000" pitchFamily="2" charset="-78"/>
            </a:endParaRPr>
          </a:p>
          <a:p>
            <a:pPr marL="0" indent="0" algn="ctr" rtl="1">
              <a:buNone/>
            </a:pP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مبدء و معاد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دو صفت سمیع بصیر خداوند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وحدت در هستی </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3041962" y="4262907"/>
            <a:ext cx="6815339" cy="126213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ما خَلْقُكُمْ وَ لا بَعْثُكُمْ إِلاَّ كَنَفْسٍ واحِدَةٍ إِنَّ اللَّهَ سَميعٌ بَصيرٌ  </a:t>
            </a:r>
          </a:p>
          <a:p>
            <a:pPr algn="ctr"/>
            <a:r>
              <a:rPr lang="fa-IR" sz="2000" b="1" dirty="0">
                <a:solidFill>
                  <a:schemeClr val="tx1"/>
                </a:solidFill>
                <a:latin typeface="Adobe Arabic" panose="02040503050201020203" pitchFamily="18" charset="-78"/>
                <a:cs typeface="Adobe Arabic" panose="02040503050201020203" pitchFamily="18" charset="-78"/>
              </a:rPr>
              <a:t>آ</a:t>
            </a:r>
            <a:r>
              <a:rPr lang="fa-IR" sz="2000" dirty="0">
                <a:solidFill>
                  <a:schemeClr val="tx1"/>
                </a:solidFill>
                <a:latin typeface="Adobe Arabic" panose="02040503050201020203" pitchFamily="18" charset="-78"/>
                <a:cs typeface="Adobe Arabic" panose="02040503050201020203" pitchFamily="18" charset="-78"/>
              </a:rPr>
              <a:t>فرينش و برانگيختن شما [در نزد ما] جز مانند [آفرينش‏] يك تن نيست، كه خدا شنواى بيناست. </a:t>
            </a:r>
          </a:p>
          <a:p>
            <a:pPr algn="ctr"/>
            <a:r>
              <a:rPr lang="fa-IR" sz="2000" dirty="0">
                <a:solidFill>
                  <a:schemeClr val="tx1"/>
                </a:solidFill>
                <a:latin typeface="Adobe Arabic" panose="02040503050201020203" pitchFamily="18" charset="-78"/>
                <a:cs typeface="Adobe Arabic" panose="02040503050201020203" pitchFamily="18" charset="-78"/>
              </a:rPr>
              <a:t>(سوره مبارکه لقمان، آیه 28)</a:t>
            </a:r>
          </a:p>
        </p:txBody>
      </p:sp>
      <p:sp>
        <p:nvSpPr>
          <p:cNvPr id="2" name="Rectangle 1"/>
          <p:cNvSpPr/>
          <p:nvPr/>
        </p:nvSpPr>
        <p:spPr>
          <a:xfrm>
            <a:off x="9748593"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6874304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تأثیرات شب و روز در زندگی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نقش خورشید و ماه در زندگی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تفکر و تعقل با موضوع شب و روز و شمس و قمر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اجل داشتن هستی (دوره عمر مشخص)</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علم خداوند که به جزییات امور واقف است.</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1907347" y="4340180"/>
            <a:ext cx="9084569" cy="1416676"/>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أَ لَمْ تَرَ أَنَّ اللَّهَ يُولِجُ اللَّيْلَ فِي النَّهارِ وَ يُولِجُ النَّهارَ فِي اللَّيْلِ وَ سَخَّرَ الشَّمْسَ وَ الْقَمَرَ كُلٌّ يَجْري إِلى‏ أَجَلٍ مُسَمًّى وَ أَنَّ اللَّهَ بِما تَعْمَلُونَ خَبيرٌ  </a:t>
            </a:r>
          </a:p>
          <a:p>
            <a:pPr algn="ctr"/>
            <a:r>
              <a:rPr lang="fa-IR" sz="2000" dirty="0">
                <a:solidFill>
                  <a:schemeClr val="tx1"/>
                </a:solidFill>
                <a:latin typeface="Adobe Arabic" panose="02040503050201020203" pitchFamily="18" charset="-78"/>
                <a:cs typeface="Adobe Arabic" panose="02040503050201020203" pitchFamily="18" charset="-78"/>
              </a:rPr>
              <a:t>آيا نديده‏اى كه خدا شب را در روز درمى‏آورد، و روز را [نيز] در شب درمى‏آورد، و آفتاب و ماه را تسخير كرده است [كه‏] هر يك تا وقت معلومى روانند و [نيز] خدا به آنچه مى‏كنيد آگاه است؟ (سوره مبارکه لقمان، آیه 29)</a:t>
            </a:r>
          </a:p>
        </p:txBody>
      </p:sp>
      <p:sp>
        <p:nvSpPr>
          <p:cNvPr id="2" name="Rectangle 1"/>
          <p:cNvSpPr/>
          <p:nvPr/>
        </p:nvSpPr>
        <p:spPr>
          <a:xfrm>
            <a:off x="9643775"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20280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759855"/>
            <a:ext cx="10495922" cy="5177308"/>
          </a:xfrm>
        </p:spPr>
        <p:txBody>
          <a:bodyPr>
            <a:noAutofit/>
          </a:bodyPr>
          <a:lstStyle/>
          <a:p>
            <a:pPr marL="0" marR="0" lvl="0" indent="0" algn="justLow" rtl="1">
              <a:lnSpc>
                <a:spcPct val="115000"/>
              </a:lnSpc>
              <a:spcBef>
                <a:spcPts val="0"/>
              </a:spcBef>
              <a:spcAft>
                <a:spcPts val="0"/>
              </a:spcAft>
              <a:buClr>
                <a:schemeClr val="accent3"/>
              </a:buClr>
              <a:buNone/>
            </a:pPr>
            <a:r>
              <a:rPr lang="fa-IR" sz="2400" b="1" dirty="0" smtClean="0">
                <a:latin typeface="Adobe Arabic" panose="02040503050201020203" pitchFamily="18" charset="-78"/>
                <a:cs typeface="2  Titr" panose="00000700000000000000" pitchFamily="2" charset="-78"/>
              </a:rPr>
              <a:t>2-3.شکوفایی عقل در دوره سوم</a:t>
            </a: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a:latin typeface="Adobe Arabic" panose="02040503050201020203" pitchFamily="18" charset="-78"/>
                <a:cs typeface="Adobe Arabic" panose="02040503050201020203" pitchFamily="18" charset="-78"/>
              </a:rPr>
              <a:t>بر اساس آیات و روایات نورانی آنچه به عنوان وضع تکوینی در دوره سوم لازم است طی شود، </a:t>
            </a:r>
            <a:r>
              <a:rPr lang="fa-IR" sz="2400" b="1" dirty="0">
                <a:solidFill>
                  <a:schemeClr val="accent3">
                    <a:lumMod val="75000"/>
                  </a:schemeClr>
                </a:solidFill>
                <a:latin typeface="Adobe Arabic" panose="02040503050201020203" pitchFamily="18" charset="-78"/>
                <a:cs typeface="Adobe Arabic" panose="02040503050201020203" pitchFamily="18" charset="-78"/>
              </a:rPr>
              <a:t>تثبیت </a:t>
            </a:r>
            <a:r>
              <a:rPr lang="fa-IR" sz="2400" b="1" dirty="0" smtClean="0">
                <a:solidFill>
                  <a:schemeClr val="accent3">
                    <a:lumMod val="75000"/>
                  </a:schemeClr>
                </a:solidFill>
                <a:latin typeface="Adobe Arabic" panose="02040503050201020203" pitchFamily="18" charset="-78"/>
                <a:cs typeface="Adobe Arabic" panose="02040503050201020203" pitchFamily="18" charset="-78"/>
              </a:rPr>
              <a:t>مراحل </a:t>
            </a:r>
            <a:r>
              <a:rPr lang="fa-IR" sz="2400" b="1" dirty="0">
                <a:solidFill>
                  <a:schemeClr val="accent3">
                    <a:lumMod val="75000"/>
                  </a:schemeClr>
                </a:solidFill>
                <a:latin typeface="Adobe Arabic" panose="02040503050201020203" pitchFamily="18" charset="-78"/>
                <a:cs typeface="Adobe Arabic" panose="02040503050201020203" pitchFamily="18" charset="-78"/>
              </a:rPr>
              <a:t>قبل </a:t>
            </a:r>
            <a:r>
              <a:rPr lang="fa-IR" sz="2400" dirty="0">
                <a:latin typeface="Adobe Arabic" panose="02040503050201020203" pitchFamily="18" charset="-78"/>
                <a:cs typeface="Adobe Arabic" panose="02040503050201020203" pitchFamily="18" charset="-78"/>
              </a:rPr>
              <a:t>و </a:t>
            </a:r>
            <a:r>
              <a:rPr lang="fa-IR" sz="2400" b="1" dirty="0">
                <a:solidFill>
                  <a:schemeClr val="accent3">
                    <a:lumMod val="75000"/>
                  </a:schemeClr>
                </a:solidFill>
                <a:latin typeface="Adobe Arabic" panose="02040503050201020203" pitchFamily="18" charset="-78"/>
                <a:cs typeface="Adobe Arabic" panose="02040503050201020203" pitchFamily="18" charset="-78"/>
              </a:rPr>
              <a:t>آغاز توانمندی‌های جدید معنوی و اجتماعی</a:t>
            </a:r>
            <a:r>
              <a:rPr lang="fa-IR" sz="2400" dirty="0">
                <a:latin typeface="Adobe Arabic" panose="02040503050201020203" pitchFamily="18" charset="-78"/>
                <a:cs typeface="Adobe Arabic" panose="02040503050201020203" pitchFamily="18" charset="-78"/>
              </a:rPr>
              <a:t> است</a:t>
            </a:r>
            <a:r>
              <a:rPr lang="fa-IR" sz="2400" dirty="0" smtClean="0">
                <a:latin typeface="Adobe Arabic" panose="02040503050201020203" pitchFamily="18" charset="-78"/>
                <a:cs typeface="Adobe Arabic" panose="02040503050201020203" pitchFamily="18" charset="-78"/>
              </a:rPr>
              <a:t>.</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a:latin typeface="Adobe Arabic" panose="02040503050201020203" pitchFamily="18" charset="-78"/>
                <a:cs typeface="Adobe Arabic" panose="02040503050201020203" pitchFamily="18" charset="-78"/>
              </a:rPr>
              <a:t>این توانمندی‌ها ب</a:t>
            </a:r>
            <a:r>
              <a:rPr lang="fa-IR" sz="2400" dirty="0" smtClean="0">
                <a:latin typeface="Adobe Arabic" panose="02040503050201020203" pitchFamily="18" charset="-78"/>
                <a:cs typeface="Adobe Arabic" panose="02040503050201020203" pitchFamily="18" charset="-78"/>
              </a:rPr>
              <a:t>ه </a:t>
            </a:r>
            <a:r>
              <a:rPr lang="fa-IR" sz="2400" dirty="0">
                <a:latin typeface="Adobe Arabic" panose="02040503050201020203" pitchFamily="18" charset="-78"/>
                <a:cs typeface="Adobe Arabic" panose="02040503050201020203" pitchFamily="18" charset="-78"/>
              </a:rPr>
              <a:t>یمن شکوفایی عقل در انسان پدیدار می‌شود و اگر قدرت عقلانی در او به هر دلیلی خاموش باشد و یا خاموش شود سیر رشدش متوقف ‌گشته و از این به بعد هر نعمتی به او داده شود بی‌فایده و بی‌سود و در بسیاری از موارد مضر خواهد بود، مگر آنکه در میانه راه پشیمانی و توبه ایجاد شود و روند رو به اصلاح رود. </a:t>
            </a:r>
            <a:endParaRPr lang="fa-IR" sz="2400" b="1"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endParaRPr lang="fa-IR" sz="2400" dirty="0" smtClean="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آیات و روایات نورانی که به ویژگی‌های عمومی عقل و شأن اتمام حجت بودن آن اشاره دارند، می‌توان ویژگی‌های این دوره را به دست آورد. اغلب این آیات و روایات به مطالبی می‌پردازند که بیان کننده بازخواست انسان در صورت غفلت او نسبت به وظایف دینی و انسانی‌اش می‌باشد. </a:t>
            </a:r>
          </a:p>
          <a:p>
            <a:pPr marL="0" marR="0" lvl="0" indent="0" algn="r" rtl="1">
              <a:lnSpc>
                <a:spcPct val="115000"/>
              </a:lnSpc>
              <a:spcBef>
                <a:spcPts val="0"/>
              </a:spcBef>
              <a:spcAft>
                <a:spcPts val="0"/>
              </a:spcAft>
              <a:buClr>
                <a:schemeClr val="accent3"/>
              </a:buClr>
              <a:buNone/>
            </a:pP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40530450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dirty="0">
              <a:cs typeface="B Mitra" panose="00000400000000000000" pitchFamily="2" charset="-78"/>
            </a:endParaRPr>
          </a:p>
          <a:p>
            <a:pPr marL="0" indent="0" algn="ctr" rtl="1">
              <a:buNone/>
            </a:pP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مقام حق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باطل بودن هر چه غیر خداست.</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صفت علیّ کبیر خداوند </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750914" y="4031088"/>
            <a:ext cx="7397436" cy="149395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ذلِكَ بِأَنَّ اللَّهَ هُوَ الْحَقُّ وَ أَنَّ ما يَدْعُونَ مِنْ دُونِهِ الْباطِلُ وَ أَنَّ اللَّهَ هُوَ الْعَلِيُّ الْكَبيرُ </a:t>
            </a:r>
          </a:p>
          <a:p>
            <a:pPr algn="ctr"/>
            <a:r>
              <a:rPr lang="fa-IR" sz="2000" dirty="0">
                <a:solidFill>
                  <a:schemeClr val="tx1"/>
                </a:solidFill>
                <a:latin typeface="Adobe Arabic" panose="02040503050201020203" pitchFamily="18" charset="-78"/>
                <a:cs typeface="Adobe Arabic" panose="02040503050201020203" pitchFamily="18" charset="-78"/>
              </a:rPr>
              <a:t>اين [ها همه‏] دليل آن است كه خدا خود حق است و غير از او هر چه را كه مى‏خوانند باطل است، و خدا همان بلندمرتبه بزرگ است. </a:t>
            </a:r>
          </a:p>
          <a:p>
            <a:pPr algn="ctr"/>
            <a:r>
              <a:rPr lang="fa-IR" sz="2000" dirty="0">
                <a:solidFill>
                  <a:schemeClr val="tx1"/>
                </a:solidFill>
                <a:latin typeface="Adobe Arabic" panose="02040503050201020203" pitchFamily="18" charset="-78"/>
                <a:cs typeface="Adobe Arabic" panose="02040503050201020203" pitchFamily="18" charset="-78"/>
              </a:rPr>
              <a:t>(سوره مبارکه لقمان، آیه 30)</a:t>
            </a:r>
          </a:p>
        </p:txBody>
      </p:sp>
      <p:sp>
        <p:nvSpPr>
          <p:cNvPr id="2" name="Rectangle 1"/>
          <p:cNvSpPr/>
          <p:nvPr/>
        </p:nvSpPr>
        <p:spPr>
          <a:xfrm>
            <a:off x="9643775"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285688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dirty="0">
              <a:cs typeface="B Mitra" panose="00000400000000000000" pitchFamily="2" charset="-78"/>
            </a:endParaRPr>
          </a:p>
          <a:p>
            <a:pPr marL="0" indent="0" algn="ctr" rtl="1">
              <a:buNone/>
            </a:pP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انواع نعمت‌های مختلف جاری در زندگی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مقام رویت آیات که خداوند تنها نصیب انسان کرده است.</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مقام صبر و شکری که انسان می‌تواند به آن دست یابد. </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444403" y="4018209"/>
            <a:ext cx="8010457" cy="149395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أَ لَمْ تَرَ أَنَّ الْفُلْكَ تَجْري فِي الْبَحْرِ بِنِعْمَتِ اللَّهِ لِيُرِيَكُمْ مِنْ آياتِهِ إِنَّ في‏ ذلِكَ لَآياتٍ لِكُلِّ صَبَّارٍ شَكُورٍ  </a:t>
            </a:r>
          </a:p>
          <a:p>
            <a:pPr algn="ctr"/>
            <a:r>
              <a:rPr lang="fa-IR" sz="2000" dirty="0">
                <a:solidFill>
                  <a:schemeClr val="tx1"/>
                </a:solidFill>
                <a:latin typeface="Adobe Arabic" panose="02040503050201020203" pitchFamily="18" charset="-78"/>
                <a:cs typeface="Adobe Arabic" panose="02040503050201020203" pitchFamily="18" charset="-78"/>
              </a:rPr>
              <a:t>آيا نديده‏اى كه كشتيها به نعمت خدا در دريا روان مى‏گردند تا برخى از نشانه‏هاى [قدرت‏] خود را به شما بنماياند؟ قطعاً در اين [قدرت نمايى،] براى هر شكيباى سپاسگزارى، نشانه‏هاست. </a:t>
            </a:r>
          </a:p>
          <a:p>
            <a:pPr algn="ctr"/>
            <a:r>
              <a:rPr lang="fa-IR" sz="2000" dirty="0">
                <a:solidFill>
                  <a:schemeClr val="tx1"/>
                </a:solidFill>
                <a:latin typeface="Adobe Arabic" panose="02040503050201020203" pitchFamily="18" charset="-78"/>
                <a:cs typeface="Adobe Arabic" panose="02040503050201020203" pitchFamily="18" charset="-78"/>
              </a:rPr>
              <a:t>(سوره مبارکه لقمان، آیه 31)</a:t>
            </a:r>
          </a:p>
        </p:txBody>
      </p:sp>
      <p:sp>
        <p:nvSpPr>
          <p:cNvPr id="2" name="Rectangle 1"/>
          <p:cNvSpPr/>
          <p:nvPr/>
        </p:nvSpPr>
        <p:spPr>
          <a:xfrm>
            <a:off x="9643775"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1438436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مقام اضطرار انسان</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تنها تکیه‌گاه انسان در زندگی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تنها راه هدایت انسان که مقتصد شدن است.</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انحرافات فکری انسان که حتی پس از اضطرار نیز طعم هدایت را نمی‌چشد.</a:t>
            </a:r>
          </a:p>
          <a:p>
            <a:pPr marL="0" indent="0" algn="ctr" rtl="1">
              <a:buNone/>
            </a:pPr>
            <a:r>
              <a:rPr lang="fa-IR" sz="2400" b="1" u="sng" dirty="0">
                <a:solidFill>
                  <a:schemeClr val="accent4">
                    <a:lumMod val="60000"/>
                    <a:lumOff val="40000"/>
                  </a:schemeClr>
                </a:solidFill>
                <a:effectLst/>
                <a:cs typeface="B Karim" panose="00000400000000000000" pitchFamily="2" charset="-78"/>
              </a:rPr>
              <a:t>تبیین بدی صفت خیانت و خدعه و ناسپاسی</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047741" y="4211392"/>
            <a:ext cx="8499854" cy="1493950"/>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وَ إِذا غَشِيَهُمْ مَوْجٌ كَالظُّلَلِ دَعَوُا اللَّهَ مُخْلِصينَ لَهُ الدِّينَ فَلَمَّا نَجَّاهُمْ إِلَى الْبَرِّ فَمِنْهُمْ مُقْتَصِدٌ وَ ما يَجْحَدُ بِآياتِنا إِلاَّ كُلُّ خَتَّارٍ كَفُورٍ  </a:t>
            </a:r>
          </a:p>
          <a:p>
            <a:pPr algn="ctr"/>
            <a:r>
              <a:rPr lang="fa-IR" sz="2000" dirty="0">
                <a:solidFill>
                  <a:schemeClr val="tx1"/>
                </a:solidFill>
                <a:latin typeface="Adobe Arabic" panose="02040503050201020203" pitchFamily="18" charset="-78"/>
                <a:cs typeface="Adobe Arabic" panose="02040503050201020203" pitchFamily="18" charset="-78"/>
              </a:rPr>
              <a:t>و چون موجى كوه‏آسا آنان را فرا گيرد، خدا را بخوانند و اعتقاد [خود] را براى او خالص گردانند، و [لى‏] چون نجاتشان داد و به خشكى رساند برخى از آنان ميانه‏رو هستند، و نشانه‏هاى ما را جز هر خائن ناسپاسگزارى انكار نمى‏كند. (سوره مبارکه لقمان، آیه 32)</a:t>
            </a:r>
          </a:p>
        </p:txBody>
      </p:sp>
      <p:sp>
        <p:nvSpPr>
          <p:cNvPr id="2" name="Rectangle 1"/>
          <p:cNvSpPr/>
          <p:nvPr/>
        </p:nvSpPr>
        <p:spPr>
          <a:xfrm>
            <a:off x="9748593"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10262829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تقوا به عنوان کلید همه مشکلات دنیوی و اخروی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مشکلات دنیوی و اخروی که می‌تواند برای انسان دائمی و بسیار دردناک و خطرناک شود.</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خسرانی که در اثر کفر عائد فرد می‌شود و می‌توانند گسست‌های خانوادگی را ایجاد کند.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به غروری که دنیا و شیطان بر روی انسان می‌گشایند. </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2047740" y="3902299"/>
            <a:ext cx="8718997" cy="1803043"/>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يا أَيُّهَا النَّاسُ اتَّقُوا رَبَّكُمْ وَ اخْشَوْا يَوْماً لا يَجْزي والِدٌ عَنْ وَلَدِهِ وَ لا مَوْلُودٌ هُوَ جازٍ عَنْ والِدِهِ شَيْئاً إِنَّ وَعْدَ اللَّهِ حَقٌّ فَلا تَغُرَّنَّكُمُ الْحَياةُ الدُّنْيا وَ لا يَغُرَّنَّكُمْ بِاللَّهِ الْغَرُورُ  </a:t>
            </a:r>
          </a:p>
          <a:p>
            <a:pPr algn="ctr"/>
            <a:r>
              <a:rPr lang="fa-IR" sz="2000" dirty="0">
                <a:solidFill>
                  <a:schemeClr val="tx1"/>
                </a:solidFill>
                <a:latin typeface="Adobe Arabic" panose="02040503050201020203" pitchFamily="18" charset="-78"/>
                <a:cs typeface="Adobe Arabic" panose="02040503050201020203" pitchFamily="18" charset="-78"/>
              </a:rPr>
              <a:t>اى مردم، از پروردگارتان پروا بداريد، و بترسيد از روزى كه هيچ پدرى به كار فرزندش نمى‏آيد، و هيچ فرزندى [نيز] به كار پدرش نخواهد آمد. آرى، وعده خدا حقّ است. زنهار تا اين زندگى دنيا شما را نفريبد، و زنهار تا شيطان شما را مغرور نسازد.(سوره مبارکه لقمان، آیه 33)</a:t>
            </a:r>
          </a:p>
        </p:txBody>
      </p:sp>
      <p:sp>
        <p:nvSpPr>
          <p:cNvPr id="2" name="Rectangle 1"/>
          <p:cNvSpPr/>
          <p:nvPr/>
        </p:nvSpPr>
        <p:spPr>
          <a:xfrm>
            <a:off x="9516773"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9853330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553792"/>
            <a:ext cx="10890160" cy="6156101"/>
          </a:xfrm>
        </p:spPr>
        <p:txBody>
          <a:bodyPr/>
          <a:lstStyle/>
          <a:p>
            <a:pPr marL="0" indent="0" algn="ctr" rtl="1">
              <a:buNone/>
            </a:pPr>
            <a:r>
              <a:rPr lang="fa-IR" sz="2400" dirty="0" smtClean="0">
                <a:cs typeface="B Mitra" panose="00000400000000000000" pitchFamily="2" charset="-78"/>
              </a:rPr>
              <a:t>عوامل و راههای فعال سازی و شکوفا سازی عقل که می تواند از طریق نظام تعلیم و تزکیه در جامعه دینی عملی شود:</a:t>
            </a: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endParaRPr lang="fa-IR" sz="2400" b="1" u="sng" dirty="0" smtClean="0">
              <a:solidFill>
                <a:schemeClr val="accent4">
                  <a:lumMod val="60000"/>
                  <a:lumOff val="40000"/>
                </a:schemeClr>
              </a:solidFill>
              <a:effectLst/>
              <a:cs typeface="B Karim" panose="00000400000000000000" pitchFamily="2" charset="-78"/>
            </a:endParaRPr>
          </a:p>
          <a:p>
            <a:pPr marL="0" indent="0" algn="ctr" rtl="1">
              <a:buNone/>
            </a:pPr>
            <a:r>
              <a:rPr lang="fa-IR" sz="2400" b="1" u="sng" dirty="0" smtClean="0">
                <a:solidFill>
                  <a:schemeClr val="accent4">
                    <a:lumMod val="60000"/>
                    <a:lumOff val="40000"/>
                  </a:schemeClr>
                </a:solidFill>
                <a:effectLst/>
                <a:cs typeface="B Karim" panose="00000400000000000000" pitchFamily="2" charset="-78"/>
              </a:rPr>
              <a:t>توجه </a:t>
            </a:r>
            <a:r>
              <a:rPr lang="fa-IR" sz="2400" b="1" u="sng" dirty="0">
                <a:solidFill>
                  <a:schemeClr val="accent4">
                    <a:lumMod val="60000"/>
                    <a:lumOff val="40000"/>
                  </a:schemeClr>
                </a:solidFill>
                <a:effectLst/>
                <a:cs typeface="B Karim" panose="00000400000000000000" pitchFamily="2" charset="-78"/>
              </a:rPr>
              <a:t>دادن به علم غیب و دانای مطلق غیب </a:t>
            </a:r>
          </a:p>
          <a:p>
            <a:pPr marL="0" indent="0" algn="ctr" rtl="1">
              <a:buNone/>
            </a:pPr>
            <a:r>
              <a:rPr lang="fa-IR" sz="2400" b="1" u="sng" dirty="0" smtClean="0">
                <a:solidFill>
                  <a:schemeClr val="accent4">
                    <a:lumMod val="60000"/>
                    <a:lumOff val="40000"/>
                  </a:schemeClr>
                </a:solidFill>
                <a:effectLst/>
                <a:cs typeface="B Karim" panose="00000400000000000000" pitchFamily="2" charset="-78"/>
              </a:rPr>
              <a:t>توجه </a:t>
            </a:r>
            <a:r>
              <a:rPr lang="fa-IR" sz="2400" b="1" u="sng" dirty="0">
                <a:solidFill>
                  <a:schemeClr val="accent4">
                    <a:lumMod val="60000"/>
                    <a:lumOff val="40000"/>
                  </a:schemeClr>
                </a:solidFill>
                <a:effectLst/>
                <a:cs typeface="B Karim" panose="00000400000000000000" pitchFamily="2" charset="-78"/>
              </a:rPr>
              <a:t>دادن به قیامت </a:t>
            </a:r>
          </a:p>
          <a:p>
            <a:pPr marL="0" indent="0" algn="ctr" rtl="1">
              <a:buNone/>
            </a:pPr>
            <a:r>
              <a:rPr lang="fa-IR" sz="2400" b="1" u="sng" dirty="0">
                <a:solidFill>
                  <a:schemeClr val="accent4">
                    <a:lumMod val="60000"/>
                    <a:lumOff val="40000"/>
                  </a:schemeClr>
                </a:solidFill>
                <a:effectLst/>
                <a:cs typeface="B Karim" panose="00000400000000000000" pitchFamily="2" charset="-78"/>
              </a:rPr>
              <a:t>توجه دادن به صفت علیم خبیر بودن خدا</a:t>
            </a:r>
          </a:p>
          <a:p>
            <a:pPr marL="0" indent="0" algn="justLow" rtl="1">
              <a:buNone/>
            </a:pPr>
            <a:endParaRPr lang="fa-IR" sz="2800" b="1" u="sng" dirty="0">
              <a:solidFill>
                <a:schemeClr val="accent4">
                  <a:lumMod val="60000"/>
                  <a:lumOff val="40000"/>
                </a:schemeClr>
              </a:solidFill>
              <a:effectLst/>
              <a:cs typeface="B Karim" panose="00000400000000000000" pitchFamily="2" charset="-78"/>
            </a:endParaRPr>
          </a:p>
          <a:p>
            <a:pPr marL="0" indent="0" algn="r" rtl="1">
              <a:buNone/>
            </a:pPr>
            <a:endParaRPr lang="fa-IR" dirty="0" smtClean="0"/>
          </a:p>
          <a:p>
            <a:pPr marL="0" indent="0" algn="r" rtl="1">
              <a:buNone/>
            </a:pPr>
            <a:endParaRPr lang="fa-IR" dirty="0"/>
          </a:p>
        </p:txBody>
      </p:sp>
      <p:sp>
        <p:nvSpPr>
          <p:cNvPr id="6" name="Rounded Rectangle 5"/>
          <p:cNvSpPr/>
          <p:nvPr/>
        </p:nvSpPr>
        <p:spPr>
          <a:xfrm>
            <a:off x="1955006" y="4043967"/>
            <a:ext cx="8989251" cy="1648497"/>
          </a:xfrm>
          <a:prstGeom prst="roundRect">
            <a:avLst/>
          </a:prstGeom>
          <a:ln/>
          <a:effectLst>
            <a:softEdge rad="3175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a:solidFill>
                  <a:schemeClr val="tx1"/>
                </a:solidFill>
                <a:latin typeface="Adobe Arabic" panose="02040503050201020203" pitchFamily="18" charset="-78"/>
                <a:cs typeface="Adobe Arabic" panose="02040503050201020203" pitchFamily="18" charset="-78"/>
              </a:rPr>
              <a:t>إِنَّ اللَّهَ عِنْدَهُ عِلْمُ السَّاعَةِ وَ يُنَزِّلُ الْغَيْثَ وَ يَعْلَمُ ما فِي الْأَرْحامِ وَ ما تَدْري نَفْسٌ ما ذا تَكْسِبُ غَداً وَ ما تَدْري نَفْسٌ بِأَيِّ أَرْضٍ تَمُوتُ إِنَّ اللَّهَ عَليمٌ خَبيرٌ  </a:t>
            </a:r>
          </a:p>
          <a:p>
            <a:pPr algn="ctr"/>
            <a:r>
              <a:rPr lang="fa-IR" sz="2000" dirty="0">
                <a:solidFill>
                  <a:schemeClr val="tx1"/>
                </a:solidFill>
                <a:latin typeface="Adobe Arabic" panose="02040503050201020203" pitchFamily="18" charset="-78"/>
                <a:cs typeface="Adobe Arabic" panose="02040503050201020203" pitchFamily="18" charset="-78"/>
              </a:rPr>
              <a:t>در حقيقت، خداست كه علم [به‏] قيامت نزد اوست، و باران را فرو مى‏فرستد، و آنچه را كه در رحمهاست مى‏داند و كسى نمى‏داند فردا چه به دست مى‏آورد، و كسى نمى‏داند در كدامين سرزمين مى‏ميرد. در حقيقت، خداست [كه‏] داناى آگاه است</a:t>
            </a:r>
            <a:r>
              <a:rPr lang="fa-IR" sz="2000" dirty="0" smtClean="0">
                <a:solidFill>
                  <a:schemeClr val="tx1"/>
                </a:solidFill>
                <a:latin typeface="Adobe Arabic" panose="02040503050201020203" pitchFamily="18" charset="-78"/>
                <a:cs typeface="Adobe Arabic" panose="02040503050201020203" pitchFamily="18" charset="-78"/>
              </a:rPr>
              <a:t>.</a:t>
            </a:r>
          </a:p>
          <a:p>
            <a:pPr algn="ctr"/>
            <a:r>
              <a:rPr lang="fa-IR" sz="2000" dirty="0" smtClean="0">
                <a:solidFill>
                  <a:schemeClr val="tx1"/>
                </a:solidFill>
                <a:latin typeface="Adobe Arabic" panose="02040503050201020203" pitchFamily="18" charset="-78"/>
                <a:cs typeface="Adobe Arabic" panose="02040503050201020203" pitchFamily="18" charset="-78"/>
              </a:rPr>
              <a:t>(</a:t>
            </a:r>
            <a:r>
              <a:rPr lang="fa-IR" sz="2000" dirty="0">
                <a:solidFill>
                  <a:schemeClr val="tx1"/>
                </a:solidFill>
                <a:latin typeface="Adobe Arabic" panose="02040503050201020203" pitchFamily="18" charset="-78"/>
                <a:cs typeface="Adobe Arabic" panose="02040503050201020203" pitchFamily="18" charset="-78"/>
              </a:rPr>
              <a:t>سوره مبارکه لقمان، آیه 34)</a:t>
            </a:r>
          </a:p>
        </p:txBody>
      </p:sp>
      <p:sp>
        <p:nvSpPr>
          <p:cNvPr id="2" name="Rectangle 1"/>
          <p:cNvSpPr/>
          <p:nvPr/>
        </p:nvSpPr>
        <p:spPr>
          <a:xfrm>
            <a:off x="9643775" y="18446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25302034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828" y="759854"/>
            <a:ext cx="10387884" cy="5962918"/>
          </a:xfrm>
        </p:spPr>
        <p:txBody>
          <a:bodyPr>
            <a:normAutofit/>
          </a:bodyPr>
          <a:lstStyle/>
          <a:p>
            <a:pPr algn="justLow" rtl="1"/>
            <a:r>
              <a:rPr lang="fa-IR" sz="2400" b="1" dirty="0">
                <a:cs typeface="B Mitra" panose="00000400000000000000" pitchFamily="2" charset="-78"/>
              </a:rPr>
              <a:t>7. شکوفایی قصد، شکوفایی بلوغ </a:t>
            </a:r>
          </a:p>
        </p:txBody>
      </p:sp>
      <p:sp>
        <p:nvSpPr>
          <p:cNvPr id="5" name="Rectangle 4"/>
          <p:cNvSpPr/>
          <p:nvPr/>
        </p:nvSpPr>
        <p:spPr>
          <a:xfrm>
            <a:off x="9643775" y="140526"/>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
        <p:nvSpPr>
          <p:cNvPr id="17" name="Rounded Rectangle 16"/>
          <p:cNvSpPr/>
          <p:nvPr/>
        </p:nvSpPr>
        <p:spPr>
          <a:xfrm>
            <a:off x="9997761" y="5215944"/>
            <a:ext cx="1542964" cy="5363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ظهور بلوغ</a:t>
            </a:r>
            <a:endParaRPr lang="en-US"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9069234" y="4444172"/>
            <a:ext cx="1957589" cy="521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فعال شدن قوای فکری</a:t>
            </a:r>
            <a:endParaRPr lang="en-US" sz="2000" dirty="0">
              <a:latin typeface="Adobe Arabic" panose="02040503050201020203" pitchFamily="18" charset="-78"/>
              <a:cs typeface="Adobe Arabic" panose="02040503050201020203" pitchFamily="18" charset="-78"/>
            </a:endParaRPr>
          </a:p>
        </p:txBody>
      </p:sp>
      <p:sp>
        <p:nvSpPr>
          <p:cNvPr id="19" name="Rounded Rectangle 18"/>
          <p:cNvSpPr/>
          <p:nvPr/>
        </p:nvSpPr>
        <p:spPr>
          <a:xfrm>
            <a:off x="7688692" y="3614626"/>
            <a:ext cx="2759834" cy="5795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توان رجوع به حقایق، گزاره های عقلی و احکام شرعی</a:t>
            </a:r>
            <a:endParaRPr lang="en-US" sz="2000"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7087141" y="2789247"/>
            <a:ext cx="2627290" cy="5753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قرار گرفتن در معرض اطاعت و عبادت خداوند</a:t>
            </a:r>
            <a:endParaRPr lang="en-US"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6215129" y="1635618"/>
            <a:ext cx="1571222" cy="5687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شکوفایی بلوغ</a:t>
            </a:r>
            <a:endParaRPr lang="en-US" sz="2000" dirty="0">
              <a:latin typeface="Adobe Arabic" panose="02040503050201020203" pitchFamily="18" charset="-78"/>
              <a:cs typeface="Adobe Arabic" panose="02040503050201020203" pitchFamily="18" charset="-78"/>
            </a:endParaRPr>
          </a:p>
        </p:txBody>
      </p:sp>
      <p:sp>
        <p:nvSpPr>
          <p:cNvPr id="23" name="Rounded Rectangle 22"/>
          <p:cNvSpPr/>
          <p:nvPr/>
        </p:nvSpPr>
        <p:spPr>
          <a:xfrm>
            <a:off x="3580684" y="1635617"/>
            <a:ext cx="1957589" cy="5687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پیدایش قصد و عزم الهی</a:t>
            </a:r>
            <a:endParaRPr lang="en-US"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143994" y="1635617"/>
            <a:ext cx="2759834" cy="568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latin typeface="Adobe Arabic" panose="02040503050201020203" pitchFamily="18" charset="-78"/>
                <a:cs typeface="Adobe Arabic" panose="02040503050201020203" pitchFamily="18" charset="-78"/>
              </a:rPr>
              <a:t>قرار گرفتن در معرض تصمیمات جدی و خارج شدن از امور بیهوده و لهو </a:t>
            </a:r>
            <a:endParaRPr lang="en-US" sz="2000" dirty="0">
              <a:latin typeface="Adobe Arabic" panose="02040503050201020203" pitchFamily="18" charset="-78"/>
              <a:cs typeface="Adobe Arabic" panose="02040503050201020203" pitchFamily="18" charset="-78"/>
            </a:endParaRPr>
          </a:p>
        </p:txBody>
      </p:sp>
      <p:cxnSp>
        <p:nvCxnSpPr>
          <p:cNvPr id="26" name="Elbow Connector 25"/>
          <p:cNvCxnSpPr>
            <a:stCxn id="17" idx="3"/>
            <a:endCxn id="18" idx="3"/>
          </p:cNvCxnSpPr>
          <p:nvPr/>
        </p:nvCxnSpPr>
        <p:spPr>
          <a:xfrm flipH="1" flipV="1">
            <a:off x="11026823" y="4705060"/>
            <a:ext cx="513902" cy="779068"/>
          </a:xfrm>
          <a:prstGeom prst="bentConnector3">
            <a:avLst>
              <a:gd name="adj1" fmla="val -4448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Elbow Connector 32"/>
          <p:cNvCxnSpPr>
            <a:endCxn id="19" idx="3"/>
          </p:cNvCxnSpPr>
          <p:nvPr/>
        </p:nvCxnSpPr>
        <p:spPr>
          <a:xfrm rot="16200000" flipV="1">
            <a:off x="10357066" y="3995862"/>
            <a:ext cx="539771" cy="35684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Elbow Connector 34"/>
          <p:cNvCxnSpPr>
            <a:endCxn id="20" idx="3"/>
          </p:cNvCxnSpPr>
          <p:nvPr/>
        </p:nvCxnSpPr>
        <p:spPr>
          <a:xfrm rot="16200000" flipV="1">
            <a:off x="9643330" y="3148041"/>
            <a:ext cx="537687" cy="395484"/>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Elbow Connector 38"/>
          <p:cNvCxnSpPr>
            <a:stCxn id="20" idx="0"/>
            <a:endCxn id="21" idx="3"/>
          </p:cNvCxnSpPr>
          <p:nvPr/>
        </p:nvCxnSpPr>
        <p:spPr>
          <a:xfrm rot="16200000" flipV="1">
            <a:off x="7658950" y="2047410"/>
            <a:ext cx="869239" cy="614435"/>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a:stCxn id="21" idx="1"/>
            <a:endCxn id="23" idx="3"/>
          </p:cNvCxnSpPr>
          <p:nvPr/>
        </p:nvCxnSpPr>
        <p:spPr>
          <a:xfrm flipH="1" flipV="1">
            <a:off x="5538273" y="1920007"/>
            <a:ext cx="676856"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a:stCxn id="23" idx="1"/>
            <a:endCxn id="24" idx="3"/>
          </p:cNvCxnSpPr>
          <p:nvPr/>
        </p:nvCxnSpPr>
        <p:spPr>
          <a:xfrm flipH="1">
            <a:off x="2903828" y="1920007"/>
            <a:ext cx="67685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8" name="Oval 57"/>
          <p:cNvSpPr/>
          <p:nvPr/>
        </p:nvSpPr>
        <p:spPr>
          <a:xfrm>
            <a:off x="2654929" y="2663207"/>
            <a:ext cx="1094704" cy="82746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b="1" dirty="0" smtClean="0">
                <a:solidFill>
                  <a:schemeClr val="tx1"/>
                </a:solidFill>
                <a:cs typeface="2  Lotus" panose="00000400000000000000" pitchFamily="2" charset="-78"/>
              </a:rPr>
              <a:t>مقتصد</a:t>
            </a:r>
            <a:endParaRPr lang="en-US" sz="2000" b="1" dirty="0">
              <a:solidFill>
                <a:schemeClr val="tx1"/>
              </a:solidFill>
              <a:cs typeface="2  Lotus" panose="00000400000000000000" pitchFamily="2" charset="-78"/>
            </a:endParaRPr>
          </a:p>
        </p:txBody>
      </p:sp>
      <p:sp>
        <p:nvSpPr>
          <p:cNvPr id="59" name="Rounded Rectangle 58"/>
          <p:cNvSpPr/>
          <p:nvPr/>
        </p:nvSpPr>
        <p:spPr>
          <a:xfrm>
            <a:off x="909888" y="3850253"/>
            <a:ext cx="4584785" cy="7255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a:latin typeface="Adobe Arabic" panose="02040503050201020203" pitchFamily="18" charset="-78"/>
                <a:cs typeface="Adobe Arabic" panose="02040503050201020203" pitchFamily="18" charset="-78"/>
              </a:rPr>
              <a:t>کسی </a:t>
            </a:r>
            <a:r>
              <a:rPr lang="fa-IR" sz="2000" dirty="0" smtClean="0">
                <a:latin typeface="Adobe Arabic" panose="02040503050201020203" pitchFamily="18" charset="-78"/>
                <a:cs typeface="Adobe Arabic" panose="02040503050201020203" pitchFamily="18" charset="-78"/>
              </a:rPr>
              <a:t>که </a:t>
            </a:r>
            <a:r>
              <a:rPr lang="fa-IR" sz="2000" dirty="0">
                <a:latin typeface="Adobe Arabic" panose="02040503050201020203" pitchFamily="18" charset="-78"/>
                <a:cs typeface="Adobe Arabic" panose="02040503050201020203" pitchFamily="18" charset="-78"/>
              </a:rPr>
              <a:t>قصد را به عنوان شیوه اصلی زندگی خود پذیرفته‌اند و از میل کردن به بیهودگی‌ها رها شده‌اند.</a:t>
            </a:r>
            <a:endParaRPr lang="en-US" sz="2000" dirty="0">
              <a:latin typeface="Adobe Arabic" panose="02040503050201020203" pitchFamily="18" charset="-78"/>
              <a:cs typeface="Adobe Arabic" panose="02040503050201020203" pitchFamily="18" charset="-78"/>
            </a:endParaRPr>
          </a:p>
        </p:txBody>
      </p:sp>
      <p:sp>
        <p:nvSpPr>
          <p:cNvPr id="60" name="Rounded Rectangle 59"/>
          <p:cNvSpPr/>
          <p:nvPr/>
        </p:nvSpPr>
        <p:spPr>
          <a:xfrm>
            <a:off x="909888" y="4960189"/>
            <a:ext cx="4584785" cy="7255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a:latin typeface="Adobe Arabic" panose="02040503050201020203" pitchFamily="18" charset="-78"/>
                <a:cs typeface="Adobe Arabic" panose="02040503050201020203" pitchFamily="18" charset="-78"/>
              </a:rPr>
              <a:t>كسى </a:t>
            </a:r>
            <a:r>
              <a:rPr lang="fa-IR" sz="2000" dirty="0" smtClean="0">
                <a:latin typeface="Adobe Arabic" panose="02040503050201020203" pitchFamily="18" charset="-78"/>
                <a:cs typeface="Adobe Arabic" panose="02040503050201020203" pitchFamily="18" charset="-78"/>
              </a:rPr>
              <a:t>كه </a:t>
            </a:r>
            <a:r>
              <a:rPr lang="fa-IR" sz="2000" dirty="0">
                <a:latin typeface="Adobe Arabic" panose="02040503050201020203" pitchFamily="18" charset="-78"/>
                <a:cs typeface="Adobe Arabic" panose="02040503050201020203" pitchFamily="18" charset="-78"/>
              </a:rPr>
              <a:t>راه" قصد" يعنى راه مستقيم را مى‏پيمايد كه مراد از آن راه توحيدى است كه فطرتشان در آن حال بر آن دلالتشان مى</a:t>
            </a:r>
            <a:r>
              <a:rPr lang="fa-IR" sz="2000" dirty="0" smtClean="0">
                <a:latin typeface="Adobe Arabic" panose="02040503050201020203" pitchFamily="18" charset="-78"/>
                <a:cs typeface="Adobe Arabic" panose="02040503050201020203" pitchFamily="18" charset="-78"/>
              </a:rPr>
              <a:t>‏کند.</a:t>
            </a:r>
            <a:endParaRPr lang="en-US" sz="2000" dirty="0">
              <a:latin typeface="Adobe Arabic" panose="02040503050201020203" pitchFamily="18" charset="-78"/>
              <a:cs typeface="Adobe Arabic" panose="02040503050201020203" pitchFamily="18" charset="-78"/>
            </a:endParaRPr>
          </a:p>
        </p:txBody>
      </p:sp>
      <p:cxnSp>
        <p:nvCxnSpPr>
          <p:cNvPr id="62" name="Elbow Connector 61"/>
          <p:cNvCxnSpPr>
            <a:stCxn id="24" idx="2"/>
            <a:endCxn id="58" idx="2"/>
          </p:cNvCxnSpPr>
          <p:nvPr/>
        </p:nvCxnSpPr>
        <p:spPr>
          <a:xfrm rot="16200000" flipH="1">
            <a:off x="1653150" y="2075158"/>
            <a:ext cx="872541" cy="1131018"/>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a:stCxn id="58" idx="4"/>
            <a:endCxn id="59" idx="0"/>
          </p:cNvCxnSpPr>
          <p:nvPr/>
        </p:nvCxnSpPr>
        <p:spPr>
          <a:xfrm>
            <a:off x="3202281" y="3490669"/>
            <a:ext cx="0" cy="3595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a:stCxn id="59" idx="2"/>
          </p:cNvCxnSpPr>
          <p:nvPr/>
        </p:nvCxnSpPr>
        <p:spPr>
          <a:xfrm flipH="1">
            <a:off x="3202280" y="4575807"/>
            <a:ext cx="1" cy="3595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60548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617" y="631066"/>
            <a:ext cx="10341735" cy="5731098"/>
          </a:xfrm>
        </p:spPr>
        <p:txBody>
          <a:bodyPr>
            <a:normAutofit/>
          </a:bodyPr>
          <a:lstStyle/>
          <a:p>
            <a:pPr algn="just" rtl="1"/>
            <a:r>
              <a:rPr lang="fa-IR" sz="2400" b="1" dirty="0">
                <a:latin typeface="Adobe Arabic" panose="02040503050201020203" pitchFamily="18" charset="-78"/>
                <a:ea typeface="Times New Roman" panose="02020603050405020304" pitchFamily="18" charset="0"/>
                <a:cs typeface="Adobe Arabic" panose="02040503050201020203" pitchFamily="18" charset="-78"/>
              </a:rPr>
              <a:t>برخی از ویژگی‌های فردی که بلوغ در او شکوفا شده و به بار نشسته </a:t>
            </a:r>
            <a:r>
              <a:rPr lang="fa-IR" sz="2400" b="1" dirty="0" smtClean="0">
                <a:latin typeface="Adobe Arabic" panose="02040503050201020203" pitchFamily="18" charset="-78"/>
                <a:ea typeface="Times New Roman" panose="02020603050405020304" pitchFamily="18" charset="0"/>
                <a:cs typeface="Adobe Arabic" panose="02040503050201020203" pitchFamily="18" charset="-78"/>
              </a:rPr>
              <a:t>است:</a:t>
            </a:r>
            <a:endParaRPr lang="en-US" sz="2400" b="1" dirty="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قصدهای الهی نشانه بلوغ و عقل فرد است. بدین ترتیب یکی از شرایط بلوغ داشتن قصد در امور است. براین اساس با افزایش توان قصد بلوغ و عقل شکوفاتر می‌گردد.</a:t>
            </a:r>
            <a:endParaRPr lang="en-US"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قصد </a:t>
            </a:r>
            <a:r>
              <a:rPr lang="fa-IR" sz="2400" dirty="0">
                <a:latin typeface="Adobe Arabic" panose="02040503050201020203" pitchFamily="18" charset="-78"/>
                <a:ea typeface="Times New Roman" panose="02020603050405020304" pitchFamily="18" charset="0"/>
                <a:cs typeface="Adobe Arabic" panose="02040503050201020203" pitchFamily="18" charset="-78"/>
              </a:rPr>
              <a:t>در امور تعلیم دادنی است این تعلیم نوعاً از طریق عمل و با قصد صورت می‌پذیرد. یادگیری قصد مستلزم رجوع به عقل است. </a:t>
            </a:r>
            <a:endParaRPr lang="fa-IR"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لازم </a:t>
            </a:r>
            <a:r>
              <a:rPr lang="fa-IR" sz="2400" dirty="0">
                <a:latin typeface="Adobe Arabic" panose="02040503050201020203" pitchFamily="18" charset="-78"/>
                <a:ea typeface="Times New Roman" panose="02020603050405020304" pitchFamily="18" charset="0"/>
                <a:cs typeface="Adobe Arabic" panose="02040503050201020203" pitchFamily="18" charset="-78"/>
              </a:rPr>
              <a:t>است شاکله زندگی فرد بالغ از قصدهای جدی و تصمیم‌های مهم ساخته شود. لذا لازم است فرد توان قصد کردن و جدیت در عمل را داشته باشد. </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لازم است قصدهای فرد بر باورهای یقینی استوار باشد. هر قدر قصدها جدی‌تر، باورها نیز باید عمیق‌تر باشند.  </a:t>
            </a:r>
            <a:endParaRPr lang="en-US"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لازم </a:t>
            </a:r>
            <a:r>
              <a:rPr lang="fa-IR" sz="2400" dirty="0">
                <a:latin typeface="Adobe Arabic" panose="02040503050201020203" pitchFamily="18" charset="-78"/>
                <a:ea typeface="Times New Roman" panose="02020603050405020304" pitchFamily="18" charset="0"/>
                <a:cs typeface="Adobe Arabic" panose="02040503050201020203" pitchFamily="18" charset="-78"/>
              </a:rPr>
              <a:t>است قصدهای فرد امکان تحقق و بروز داشته باشد. لذا لازم است از قصدهای خیالی و موهوم پرهیز گردد.</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mj-lt"/>
              <a:buAutoNum type="arabicPeriod"/>
            </a:pPr>
            <a:r>
              <a:rPr lang="fa-IR" sz="2400" dirty="0">
                <a:latin typeface="Adobe Arabic" panose="02040503050201020203" pitchFamily="18" charset="-78"/>
                <a:ea typeface="Times New Roman" panose="02020603050405020304" pitchFamily="18" charset="0"/>
                <a:cs typeface="Adobe Arabic" panose="02040503050201020203" pitchFamily="18" charset="-78"/>
              </a:rPr>
              <a:t>لازم است قصدهای فرد از هر گونه باورهای شرک‌آلود و انگیزه‌ها و نیت‌های غیرالهی خالی باشد. در غیر این صورت به بلیه‌ای به نام </a:t>
            </a:r>
            <a:r>
              <a:rPr lang="fa-IR" sz="2400" b="1" dirty="0">
                <a:latin typeface="Adobe Arabic" panose="02040503050201020203" pitchFamily="18" charset="-78"/>
                <a:ea typeface="Times New Roman" panose="02020603050405020304" pitchFamily="18" charset="0"/>
                <a:cs typeface="Adobe Arabic" panose="02040503050201020203" pitchFamily="18" charset="-78"/>
              </a:rPr>
              <a:t>«ختر» </a:t>
            </a:r>
            <a:r>
              <a:rPr lang="fa-IR" sz="2400" dirty="0">
                <a:latin typeface="Adobe Arabic" panose="02040503050201020203" pitchFamily="18" charset="-78"/>
                <a:ea typeface="Times New Roman" panose="02020603050405020304" pitchFamily="18" charset="0"/>
                <a:cs typeface="Adobe Arabic" panose="02040503050201020203" pitchFamily="18" charset="-78"/>
              </a:rPr>
              <a:t>به معنای خدعه و حیله و </a:t>
            </a:r>
            <a:r>
              <a:rPr lang="fa-IR" sz="2400" b="1" dirty="0">
                <a:latin typeface="Adobe Arabic" panose="02040503050201020203" pitchFamily="18" charset="-78"/>
                <a:ea typeface="Times New Roman" panose="02020603050405020304" pitchFamily="18" charset="0"/>
                <a:cs typeface="Adobe Arabic" panose="02040503050201020203" pitchFamily="18" charset="-78"/>
              </a:rPr>
              <a:t>«کفر» </a:t>
            </a:r>
            <a:r>
              <a:rPr lang="fa-IR" sz="2400" dirty="0">
                <a:latin typeface="Adobe Arabic" panose="02040503050201020203" pitchFamily="18" charset="-78"/>
                <a:ea typeface="Times New Roman" panose="02020603050405020304" pitchFamily="18" charset="0"/>
                <a:cs typeface="Adobe Arabic" panose="02040503050201020203" pitchFamily="18" charset="-78"/>
              </a:rPr>
              <a:t>به معنای ناسپاسی و قدرنشناسی دچار می‌شود.</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0" indent="0" algn="r" rtl="1">
              <a:buNone/>
            </a:pPr>
            <a:endParaRPr lang="fa-IR" sz="2000" dirty="0">
              <a:latin typeface="Adobe Arabic" panose="02040503050201020203" pitchFamily="18" charset="-78"/>
              <a:cs typeface="Adobe Arabic" panose="02040503050201020203" pitchFamily="18" charset="-78"/>
            </a:endParaRPr>
          </a:p>
        </p:txBody>
      </p:sp>
      <p:sp>
        <p:nvSpPr>
          <p:cNvPr id="5" name="Rectangle 4"/>
          <p:cNvSpPr/>
          <p:nvPr/>
        </p:nvSpPr>
        <p:spPr>
          <a:xfrm>
            <a:off x="9726415" y="261733"/>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31421251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011" y="888642"/>
            <a:ext cx="10174310" cy="5756857"/>
          </a:xfrm>
        </p:spPr>
        <p:txBody>
          <a:bodyPr>
            <a:normAutofit/>
          </a:bodyPr>
          <a:lstStyle/>
          <a:p>
            <a:pPr marL="514350" indent="-514350" algn="justLow" rtl="1">
              <a:buFont typeface="+mj-lt"/>
              <a:buAutoNum type="arabicPeriod" startAt="7"/>
            </a:pPr>
            <a:r>
              <a:rPr lang="fa-IR" sz="2400" dirty="0">
                <a:latin typeface="Adobe Arabic" panose="02040503050201020203" pitchFamily="18" charset="-78"/>
                <a:ea typeface="Times New Roman" panose="02020603050405020304" pitchFamily="18" charset="0"/>
                <a:cs typeface="Adobe Arabic" panose="02040503050201020203" pitchFamily="18" charset="-78"/>
              </a:rPr>
              <a:t>لازم است فرد شرایط تحقق قصدها را فراهم سازد. لذا قصدها می‌بایست جزئی و قابل تحقق باشد.</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514350" indent="-514350" algn="justLow" rtl="1">
              <a:buFont typeface="+mj-lt"/>
              <a:buAutoNum type="arabicPeriod" startAt="7"/>
            </a:pPr>
            <a:r>
              <a:rPr lang="fa-IR" sz="2400" dirty="0">
                <a:latin typeface="Adobe Arabic" panose="02040503050201020203" pitchFamily="18" charset="-78"/>
                <a:ea typeface="Times New Roman" panose="02020603050405020304" pitchFamily="18" charset="0"/>
                <a:cs typeface="Adobe Arabic" panose="02040503050201020203" pitchFamily="18" charset="-78"/>
              </a:rPr>
              <a:t>از قصدهای فرد می‌توان میزان شکوفایی بلوغ و عقل فرد را مشخص کرد. این موضوع برای شخصیت‌شناسی و خودشناسی از علوم محوری است.     </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514350" indent="-514350" algn="justLow" rtl="1">
              <a:buFont typeface="+mj-lt"/>
              <a:buAutoNum type="arabicPeriod" startAt="7"/>
            </a:pPr>
            <a:r>
              <a:rPr lang="fa-IR" sz="2400" dirty="0">
                <a:latin typeface="Adobe Arabic" panose="02040503050201020203" pitchFamily="18" charset="-78"/>
                <a:ea typeface="Times New Roman" panose="02020603050405020304" pitchFamily="18" charset="0"/>
                <a:cs typeface="Adobe Arabic" panose="02040503050201020203" pitchFamily="18" charset="-78"/>
              </a:rPr>
              <a:t>کسانی که دارای قصد الهی هستند دارای تأثیرات عمیقی در زندگی اطرافیان خود هستند. بدین ترتیب نشانه قصد تأثیر مثبت و برانگیزاننده بر دیگران است.</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514350" indent="-514350" algn="justLow" rtl="1">
              <a:buFont typeface="+mj-lt"/>
              <a:buAutoNum type="arabicPeriod" startAt="7"/>
            </a:pPr>
            <a:r>
              <a:rPr lang="fa-IR" sz="2400" dirty="0">
                <a:latin typeface="Adobe Arabic" panose="02040503050201020203" pitchFamily="18" charset="-78"/>
                <a:ea typeface="Times New Roman" panose="02020603050405020304" pitchFamily="18" charset="0"/>
                <a:cs typeface="Adobe Arabic" panose="02040503050201020203" pitchFamily="18" charset="-78"/>
              </a:rPr>
              <a:t>گاهی افراد در اضطرار قرار می‌گیرند تا قصد در آنها فعال شود. اگر در اثر این اضطرار این اتفاق در زندگی افراد بیفتد فرد از ظلمات خارج شده به نور هدایت می‌رسد. بدین ترتیب یکی از آثار سختی‌ها در زندگی فعال شدن قصد و شکوفا شدن بلوغ است.</a:t>
            </a:r>
            <a:endParaRPr lang="en-US" sz="2400" dirty="0">
              <a:latin typeface="Adobe Arabic" panose="02040503050201020203" pitchFamily="18" charset="-78"/>
              <a:ea typeface="Times New Roman" panose="02020603050405020304" pitchFamily="18" charset="0"/>
              <a:cs typeface="Adobe Arabic" panose="02040503050201020203" pitchFamily="18" charset="-78"/>
            </a:endParaRPr>
          </a:p>
          <a:p>
            <a:pPr marL="514350" indent="-514350" algn="justLow" rtl="1">
              <a:buFont typeface="+mj-lt"/>
              <a:buAutoNum type="arabicPeriod" startAt="7"/>
            </a:pPr>
            <a:r>
              <a:rPr lang="fa-IR" sz="2400" dirty="0">
                <a:latin typeface="Adobe Arabic" panose="02040503050201020203" pitchFamily="18" charset="-78"/>
                <a:ea typeface="Times New Roman" panose="02020603050405020304" pitchFamily="18" charset="0"/>
                <a:cs typeface="Adobe Arabic" panose="02040503050201020203" pitchFamily="18" charset="-78"/>
              </a:rPr>
              <a:t> یکی دیگر از فعال کننده‌های قصد جو عمومی مخالف است. در این صورت با فهم حق و عمل مطابق آن جوّ‌ عمومی منفی به شکوفاتر شدن و جدی‌تر شدن قصد کمک می‌کند.</a:t>
            </a:r>
            <a:endParaRPr lang="fa-IR" sz="2400" dirty="0">
              <a:latin typeface="Adobe Arabic" panose="02040503050201020203" pitchFamily="18" charset="-78"/>
              <a:cs typeface="Adobe Arabic" panose="02040503050201020203" pitchFamily="18" charset="-78"/>
            </a:endParaRPr>
          </a:p>
        </p:txBody>
      </p:sp>
      <p:sp>
        <p:nvSpPr>
          <p:cNvPr id="5" name="Rectangle 4"/>
          <p:cNvSpPr/>
          <p:nvPr/>
        </p:nvSpPr>
        <p:spPr>
          <a:xfrm>
            <a:off x="9623384" y="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9764449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8" y="708338"/>
            <a:ext cx="10413643" cy="5468625"/>
          </a:xfrm>
        </p:spPr>
        <p:txBody>
          <a:bodyPr/>
          <a:lstStyle/>
          <a:p>
            <a:pPr marL="0" indent="0" algn="justLow" rtl="1">
              <a:buNone/>
            </a:pPr>
            <a:r>
              <a:rPr lang="fa-IR" sz="2400" b="1" dirty="0" smtClean="0">
                <a:latin typeface="Adobe Arabic" panose="02040503050201020203" pitchFamily="18" charset="-78"/>
                <a:cs typeface="Adobe Arabic" panose="02040503050201020203" pitchFamily="18" charset="-78"/>
              </a:rPr>
              <a:t>8. باورهای </a:t>
            </a:r>
            <a:r>
              <a:rPr lang="fa-IR" sz="2400" b="1" dirty="0">
                <a:latin typeface="Adobe Arabic" panose="02040503050201020203" pitchFamily="18" charset="-78"/>
                <a:cs typeface="Adobe Arabic" panose="02040503050201020203" pitchFamily="18" charset="-78"/>
              </a:rPr>
              <a:t>قصد‌آفرین</a:t>
            </a:r>
          </a:p>
          <a:p>
            <a:pPr algn="justLow" rtl="1"/>
            <a:r>
              <a:rPr lang="fa-IR" dirty="0">
                <a:latin typeface="Adobe Arabic" panose="02040503050201020203" pitchFamily="18" charset="-78"/>
                <a:cs typeface="Adobe Arabic" panose="02040503050201020203" pitchFamily="18" charset="-78"/>
              </a:rPr>
              <a:t>هر قصدی در صورتی به صورت جدی توسط فرد بالغ دنبال می‌شود که به باورهای محکمی اتکا داشته باشد و گرنه با مختصر سختی و ناهمواری انگیزه ادامه آن از دست می‌رود. </a:t>
            </a:r>
          </a:p>
          <a:p>
            <a:pPr algn="justLow" rtl="1"/>
            <a:r>
              <a:rPr lang="fa-IR" dirty="0">
                <a:latin typeface="Adobe Arabic" panose="02040503050201020203" pitchFamily="18" charset="-78"/>
                <a:cs typeface="Adobe Arabic" panose="02040503050201020203" pitchFamily="18" charset="-78"/>
              </a:rPr>
              <a:t>از سوی دیگر باورهای محکم در صورتی که به نحو کاربردی و با انگیزه عمل دانسته شوند در طبع خود قصدهای جدی و عزم‌های محکم را رقم می‌زنند. به هر تقدیر قصدها وابستگی تام به باورهای محکم دارند بدون باور محکم عزم و قصد حاصل نمی‌شود. </a:t>
            </a:r>
            <a:endParaRPr lang="fa-IR" dirty="0" smtClean="0">
              <a:latin typeface="Adobe Arabic" panose="02040503050201020203" pitchFamily="18" charset="-78"/>
              <a:cs typeface="Adobe Arabic" panose="02040503050201020203" pitchFamily="18" charset="-78"/>
            </a:endParaRPr>
          </a:p>
          <a:p>
            <a:pPr algn="justLow" rtl="1"/>
            <a:r>
              <a:rPr lang="fa-IR" dirty="0" smtClean="0">
                <a:latin typeface="Adobe Arabic" panose="02040503050201020203" pitchFamily="18" charset="-78"/>
                <a:cs typeface="Adobe Arabic" panose="02040503050201020203" pitchFamily="18" charset="-78"/>
              </a:rPr>
              <a:t>برای </a:t>
            </a:r>
            <a:r>
              <a:rPr lang="fa-IR" dirty="0">
                <a:latin typeface="Adobe Arabic" panose="02040503050201020203" pitchFamily="18" charset="-78"/>
                <a:cs typeface="Adobe Arabic" panose="02040503050201020203" pitchFamily="18" charset="-78"/>
              </a:rPr>
              <a:t>به دست آوردن باورهای محکم </a:t>
            </a:r>
            <a:r>
              <a:rPr lang="fa-IR" b="1" dirty="0">
                <a:solidFill>
                  <a:srgbClr val="C00000"/>
                </a:solidFill>
                <a:latin typeface="Adobe Arabic" panose="02040503050201020203" pitchFamily="18" charset="-78"/>
                <a:cs typeface="Adobe Arabic" panose="02040503050201020203" pitchFamily="18" charset="-78"/>
              </a:rPr>
              <a:t>تدبر در قرآن </a:t>
            </a:r>
            <a:r>
              <a:rPr lang="fa-IR" dirty="0">
                <a:latin typeface="Adobe Arabic" panose="02040503050201020203" pitchFamily="18" charset="-78"/>
                <a:cs typeface="Adobe Arabic" panose="02040503050201020203" pitchFamily="18" charset="-78"/>
              </a:rPr>
              <a:t>و </a:t>
            </a:r>
            <a:r>
              <a:rPr lang="fa-IR" b="1" dirty="0">
                <a:solidFill>
                  <a:srgbClr val="C00000"/>
                </a:solidFill>
                <a:latin typeface="Adobe Arabic" panose="02040503050201020203" pitchFamily="18" charset="-78"/>
                <a:cs typeface="Adobe Arabic" panose="02040503050201020203" pitchFamily="18" charset="-78"/>
              </a:rPr>
              <a:t>نامه امیرالمؤمنین علیه السلام به امام حسن علیه السلام  و حکمت‌های نهج‌البلاغه و نیز مواعظ حضرت لقمان</a:t>
            </a:r>
            <a:r>
              <a:rPr lang="fa-IR" dirty="0">
                <a:latin typeface="Adobe Arabic" panose="02040503050201020203" pitchFamily="18" charset="-78"/>
                <a:cs typeface="Adobe Arabic" panose="02040503050201020203" pitchFamily="18" charset="-78"/>
              </a:rPr>
              <a:t> توصیه می‌شود. </a:t>
            </a:r>
          </a:p>
          <a:p>
            <a:pPr marL="0" indent="0" algn="justLow" rtl="1">
              <a:buNone/>
            </a:pPr>
            <a:endParaRPr lang="fa-IR" dirty="0">
              <a:latin typeface="Adobe Arabic" panose="02040503050201020203" pitchFamily="18" charset="-78"/>
              <a:cs typeface="Adobe Arabic" panose="02040503050201020203" pitchFamily="18" charset="-78"/>
            </a:endParaRPr>
          </a:p>
        </p:txBody>
      </p:sp>
      <p:sp>
        <p:nvSpPr>
          <p:cNvPr id="6" name="Rectangle 5"/>
          <p:cNvSpPr/>
          <p:nvPr/>
        </p:nvSpPr>
        <p:spPr>
          <a:xfrm>
            <a:off x="9623384" y="0"/>
            <a:ext cx="2250937" cy="369332"/>
          </a:xfrm>
          <a:prstGeom prst="rect">
            <a:avLst/>
          </a:prstGeom>
        </p:spPr>
        <p:txBody>
          <a:bodyPr wrap="none">
            <a:spAutoFit/>
          </a:bodyPr>
          <a:lstStyle/>
          <a:p>
            <a:r>
              <a:rPr lang="fa-IR" b="1" dirty="0">
                <a:solidFill>
                  <a:schemeClr val="accent4">
                    <a:lumMod val="75000"/>
                  </a:schemeClr>
                </a:solidFill>
                <a:cs typeface="B Tabassom" panose="00000400000000000000" pitchFamily="2" charset="-78"/>
              </a:rPr>
              <a:t>خاتمه: شکوفایی قصد در دوره بلوغ </a:t>
            </a:r>
            <a:endParaRPr lang="en-US" dirty="0"/>
          </a:p>
        </p:txBody>
      </p:sp>
    </p:spTree>
    <p:extLst>
      <p:ext uri="{BB962C8B-B14F-4D97-AF65-F5344CB8AC3E}">
        <p14:creationId xmlns:p14="http://schemas.microsoft.com/office/powerpoint/2010/main" val="253437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403" y="759855"/>
            <a:ext cx="6155742" cy="5177308"/>
          </a:xfrm>
        </p:spPr>
        <p:txBody>
          <a:bodyPr>
            <a:noAutofit/>
          </a:bodyPr>
          <a:lstStyle/>
          <a:p>
            <a:pPr marL="0" marR="0" lvl="0" indent="0" algn="justLow" rtl="1">
              <a:lnSpc>
                <a:spcPct val="115000"/>
              </a:lnSpc>
              <a:spcBef>
                <a:spcPts val="0"/>
              </a:spcBef>
              <a:spcAft>
                <a:spcPts val="0"/>
              </a:spcAft>
              <a:buClr>
                <a:schemeClr val="accent3"/>
              </a:buClr>
              <a:buNone/>
            </a:pPr>
            <a:r>
              <a:rPr lang="fa-IR" sz="1800" b="1" dirty="0">
                <a:latin typeface="Adobe Arabic" panose="02040503050201020203" pitchFamily="18" charset="-78"/>
                <a:cs typeface="2  Titr" panose="00000700000000000000" pitchFamily="2" charset="-78"/>
              </a:rPr>
              <a:t>ویژگی‌های عمومی عقل و شأن اتمام حجت </a:t>
            </a:r>
            <a:r>
              <a:rPr lang="fa-IR" sz="1800" b="1" dirty="0" smtClean="0">
                <a:latin typeface="Adobe Arabic" panose="02040503050201020203" pitchFamily="18" charset="-78"/>
                <a:cs typeface="2  Titr" panose="00000700000000000000" pitchFamily="2" charset="-78"/>
              </a:rPr>
              <a:t>بودن</a:t>
            </a:r>
          </a:p>
          <a:p>
            <a:pPr marL="0" marR="0" lvl="0" indent="0" algn="justLow" rtl="1">
              <a:lnSpc>
                <a:spcPct val="115000"/>
              </a:lnSpc>
              <a:spcBef>
                <a:spcPts val="0"/>
              </a:spcBef>
              <a:spcAft>
                <a:spcPts val="0"/>
              </a:spcAft>
              <a:buClr>
                <a:schemeClr val="accent3"/>
              </a:buClr>
              <a:buNone/>
            </a:pPr>
            <a:endParaRPr lang="fa-IR" sz="1800" b="1" dirty="0">
              <a:latin typeface="Adobe Arabic" panose="02040503050201020203" pitchFamily="18" charset="-78"/>
              <a:cs typeface="2  Titr" panose="00000700000000000000" pitchFamily="2" charset="-78"/>
            </a:endParaRPr>
          </a:p>
          <a:p>
            <a:pPr algn="justLow" rtl="1">
              <a:lnSpc>
                <a:spcPct val="115000"/>
              </a:lnSpc>
              <a:spcBef>
                <a:spcPts val="0"/>
              </a:spcBef>
              <a:buClr>
                <a:schemeClr val="accent3"/>
              </a:buClr>
              <a:buFont typeface="Wingdings" panose="05000000000000000000" pitchFamily="2" charset="2"/>
              <a:buChar char="q"/>
            </a:pPr>
            <a:r>
              <a:rPr lang="fa-IR" sz="2400" dirty="0">
                <a:latin typeface="Adobe Arabic" pitchFamily="18" charset="-78"/>
                <a:cs typeface="Adobe Arabic" pitchFamily="18" charset="-78"/>
              </a:rPr>
              <a:t>خداوند از این دوره به بعد مسئولیت زندگی هر فرد را به عهده خود او گذاشته و به هیچ‌وجه کسی به جای او توبیخ و تنبیه نمی‌شود. این به دلیل اتمام حجتی است که خداوند به واسطه عقل و تشخیص هدایت و ضلالت در او ودیعه گذاشته است. </a:t>
            </a:r>
            <a:endParaRPr lang="fa-IR" sz="2400" dirty="0" smtClean="0">
              <a:latin typeface="Adobe Arabic" pitchFamily="18" charset="-78"/>
              <a:cs typeface="Adobe Arabic" pitchFamily="18" charset="-78"/>
            </a:endParaRPr>
          </a:p>
          <a:p>
            <a:pPr algn="justLow" rtl="1">
              <a:lnSpc>
                <a:spcPct val="115000"/>
              </a:lnSpc>
              <a:spcBef>
                <a:spcPts val="0"/>
              </a:spcBef>
              <a:buClr>
                <a:schemeClr val="accent3"/>
              </a:buClr>
              <a:buFont typeface="Wingdings" panose="05000000000000000000" pitchFamily="2" charset="2"/>
              <a:buChar char="q"/>
            </a:pPr>
            <a:endParaRPr lang="fa-IR" sz="2400" dirty="0">
              <a:latin typeface="Adobe Arabic" pitchFamily="18" charset="-78"/>
              <a:cs typeface="Adobe Arabic" pitchFamily="18" charset="-78"/>
            </a:endParaRPr>
          </a:p>
          <a:p>
            <a:pPr algn="justLow" rtl="1">
              <a:lnSpc>
                <a:spcPct val="115000"/>
              </a:lnSpc>
              <a:spcBef>
                <a:spcPts val="0"/>
              </a:spcBef>
              <a:buClr>
                <a:schemeClr val="accent3"/>
              </a:buClr>
              <a:buFont typeface="Wingdings" panose="05000000000000000000" pitchFamily="2" charset="2"/>
              <a:buChar char="q"/>
            </a:pPr>
            <a:r>
              <a:rPr lang="fa-IR" sz="2400" dirty="0">
                <a:latin typeface="Adobe Arabic" pitchFamily="18" charset="-78"/>
                <a:cs typeface="Adobe Arabic" pitchFamily="18" charset="-78"/>
              </a:rPr>
              <a:t>بر هر فردی لازم است بر اساس عقلی که در او به ودیعه نهاد شده تنها خدا را عبودیت کند و از عبودیت شیطان احتراز نماید. بر این اساس یکی از مهم‌ترین اقداماتی که در این دروه لازم است توسط فرد انجام پذیرد، موضوع </a:t>
            </a:r>
            <a:r>
              <a:rPr lang="fa-IR" sz="2400" dirty="0">
                <a:effectLst>
                  <a:glow rad="101600">
                    <a:schemeClr val="accent3">
                      <a:satMod val="175000"/>
                      <a:alpha val="40000"/>
                    </a:schemeClr>
                  </a:glow>
                </a:effectLst>
                <a:latin typeface="Adobe Arabic" pitchFamily="18" charset="-78"/>
                <a:cs typeface="Adobe Arabic" pitchFamily="18" charset="-78"/>
              </a:rPr>
              <a:t>دشمن‌شناسی</a:t>
            </a:r>
            <a:r>
              <a:rPr lang="fa-IR" sz="2400" dirty="0">
                <a:latin typeface="Adobe Arabic" pitchFamily="18" charset="-78"/>
                <a:cs typeface="Adobe Arabic" pitchFamily="18" charset="-78"/>
              </a:rPr>
              <a:t> است. </a:t>
            </a:r>
            <a:endParaRPr lang="en-US" sz="2400" dirty="0">
              <a:latin typeface="Adobe Arabic" pitchFamily="18" charset="-78"/>
              <a:cs typeface="Adobe Arabic" pitchFamily="18" charset="-78"/>
            </a:endParaRPr>
          </a:p>
          <a:p>
            <a:pPr marL="0" marR="0" lvl="0" indent="0" algn="justLow" rtl="1">
              <a:lnSpc>
                <a:spcPct val="115000"/>
              </a:lnSpc>
              <a:spcBef>
                <a:spcPts val="0"/>
              </a:spcBef>
              <a:spcAft>
                <a:spcPts val="0"/>
              </a:spcAft>
              <a:buClr>
                <a:schemeClr val="accent3"/>
              </a:buClr>
              <a:buNone/>
            </a:pPr>
            <a:endParaRPr lang="fa-IR" sz="1800"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Rounded Rectangle 3"/>
          <p:cNvSpPr/>
          <p:nvPr/>
        </p:nvSpPr>
        <p:spPr>
          <a:xfrm>
            <a:off x="423393" y="759855"/>
            <a:ext cx="5153160" cy="2421224"/>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b="1" dirty="0" smtClean="0">
                <a:latin typeface="Adobe Arabic" pitchFamily="18" charset="-78"/>
                <a:cs typeface="Adobe Arabic" pitchFamily="18" charset="-78"/>
              </a:rPr>
              <a:t>منِ </a:t>
            </a:r>
            <a:r>
              <a:rPr lang="fa-IR" sz="2000" b="1" dirty="0">
                <a:latin typeface="Adobe Arabic" pitchFamily="18" charset="-78"/>
                <a:cs typeface="Adobe Arabic" pitchFamily="18" charset="-78"/>
              </a:rPr>
              <a:t>اهْتَدى‏ فَإِنَّما يَهْتَدي لِنَفْسِهِ </a:t>
            </a:r>
            <a:r>
              <a:rPr lang="fa-IR" sz="2000" b="1" dirty="0" smtClean="0">
                <a:latin typeface="Adobe Arabic" pitchFamily="18" charset="-78"/>
                <a:cs typeface="Adobe Arabic" pitchFamily="18" charset="-78"/>
              </a:rPr>
              <a:t>وَ </a:t>
            </a:r>
            <a:r>
              <a:rPr lang="fa-IR" sz="2000" b="1" dirty="0">
                <a:latin typeface="Adobe Arabic" pitchFamily="18" charset="-78"/>
                <a:cs typeface="Adobe Arabic" pitchFamily="18" charset="-78"/>
              </a:rPr>
              <a:t>مَنْ ضَلَّ فَإِنَّما يَضِلُّ عَلَيْها </a:t>
            </a:r>
            <a:r>
              <a:rPr lang="fa-IR" sz="2000" b="1" dirty="0" smtClean="0">
                <a:latin typeface="Adobe Arabic" pitchFamily="18" charset="-78"/>
                <a:cs typeface="Adobe Arabic" pitchFamily="18" charset="-78"/>
              </a:rPr>
              <a:t> وَ </a:t>
            </a:r>
            <a:r>
              <a:rPr lang="fa-IR" sz="2000" b="1" dirty="0">
                <a:latin typeface="Adobe Arabic" pitchFamily="18" charset="-78"/>
                <a:cs typeface="Adobe Arabic" pitchFamily="18" charset="-78"/>
              </a:rPr>
              <a:t>لا تَزِرُ وازِرَةٌ وِزْرَ أُخْرى‏ </a:t>
            </a:r>
            <a:r>
              <a:rPr lang="fa-IR" sz="2000" b="1" dirty="0" smtClean="0">
                <a:latin typeface="Adobe Arabic" pitchFamily="18" charset="-78"/>
                <a:cs typeface="Adobe Arabic" pitchFamily="18" charset="-78"/>
              </a:rPr>
              <a:t>وَ </a:t>
            </a:r>
            <a:r>
              <a:rPr lang="fa-IR" sz="2000" b="1" dirty="0">
                <a:latin typeface="Adobe Arabic" pitchFamily="18" charset="-78"/>
                <a:cs typeface="Adobe Arabic" pitchFamily="18" charset="-78"/>
              </a:rPr>
              <a:t>ما كُنَّا مُعَذِّبينَ حَتَّى نَبْعَثَ رَسُولاً </a:t>
            </a:r>
          </a:p>
          <a:p>
            <a:pPr algn="ctr" rtl="1"/>
            <a:r>
              <a:rPr lang="fa-IR" sz="2000" dirty="0">
                <a:latin typeface="Adobe Arabic" pitchFamily="18" charset="-78"/>
                <a:cs typeface="Adobe Arabic" pitchFamily="18" charset="-78"/>
              </a:rPr>
              <a:t>هر كس راه هدايت يافت تنها بنفع و سعادت خود يافته و هر كس به گمراهى شتافت آنهم به زيان و شقاوت خود شتافته و هيچ كسى بار عمل ديگرى را به دوش نگيرد و ما تا رسول نفرستيم هرگز كسى را عذاب نخواهيم كرد. </a:t>
            </a:r>
            <a:endParaRPr lang="fa-IR" sz="2000" dirty="0" smtClean="0">
              <a:latin typeface="Adobe Arabic" pitchFamily="18" charset="-78"/>
              <a:cs typeface="Adobe Arabic" pitchFamily="18" charset="-78"/>
            </a:endParaRPr>
          </a:p>
          <a:p>
            <a:pPr algn="ctr" rtl="1"/>
            <a:r>
              <a:rPr lang="fa-IR" sz="2000" dirty="0" smtClean="0">
                <a:latin typeface="Adobe Arabic" pitchFamily="18" charset="-78"/>
                <a:cs typeface="Adobe Arabic" pitchFamily="18" charset="-78"/>
              </a:rPr>
              <a:t>(اسراء/ 15)</a:t>
            </a:r>
            <a:endParaRPr lang="en-US" sz="2000" dirty="0">
              <a:latin typeface="Adobe Arabic" pitchFamily="18" charset="-78"/>
              <a:cs typeface="Adobe Arabic" pitchFamily="18" charset="-78"/>
            </a:endParaRPr>
          </a:p>
        </p:txBody>
      </p:sp>
      <p:sp>
        <p:nvSpPr>
          <p:cNvPr id="5" name="Rounded Rectangle 4"/>
          <p:cNvSpPr/>
          <p:nvPr/>
        </p:nvSpPr>
        <p:spPr>
          <a:xfrm>
            <a:off x="423393" y="3541693"/>
            <a:ext cx="5153160" cy="2266680"/>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b="1" dirty="0">
                <a:latin typeface="Adobe Arabic" pitchFamily="18" charset="-78"/>
                <a:cs typeface="Adobe Arabic" pitchFamily="18" charset="-78"/>
              </a:rPr>
              <a:t>أَ لَمْ أَعْهَدْ إِلَيْكُمْ يا بَني‏ آدَمَ أَنْ لا تَعْبُدُوا الشَّيْطانَ إِنَّهُ لَكُمْ عَدُوٌّ مُبينٌ * وَ أَنِ اعْبُدُوني‏ هذا صِراطٌ مُسْتَقيمٌ </a:t>
            </a:r>
            <a:endParaRPr lang="fa-IR" sz="2000" b="1" dirty="0" smtClean="0">
              <a:latin typeface="Adobe Arabic" pitchFamily="18" charset="-78"/>
              <a:cs typeface="Adobe Arabic" pitchFamily="18" charset="-78"/>
            </a:endParaRPr>
          </a:p>
          <a:p>
            <a:pPr algn="ctr" rtl="1"/>
            <a:r>
              <a:rPr lang="fa-IR" sz="2000" dirty="0">
                <a:latin typeface="Adobe Arabic" pitchFamily="18" charset="-78"/>
                <a:cs typeface="Adobe Arabic" pitchFamily="18" charset="-78"/>
              </a:rPr>
              <a:t>مگر با شما عهد نسبتم و نگفتم اى فرزندان آدم شيطان را اطاعت مكنيد كه او براى شما دشمنى آشكار </a:t>
            </a:r>
            <a:r>
              <a:rPr lang="fa-IR" sz="2000" dirty="0" smtClean="0">
                <a:latin typeface="Adobe Arabic" pitchFamily="18" charset="-78"/>
                <a:cs typeface="Adobe Arabic" pitchFamily="18" charset="-78"/>
              </a:rPr>
              <a:t>است. و </a:t>
            </a:r>
            <a:r>
              <a:rPr lang="fa-IR" sz="2000" dirty="0">
                <a:latin typeface="Adobe Arabic" pitchFamily="18" charset="-78"/>
                <a:cs typeface="Adobe Arabic" pitchFamily="18" charset="-78"/>
              </a:rPr>
              <a:t>مگر نگفتم كه مرا بپرستيد كه صراط مستقيم تنها همين </a:t>
            </a:r>
            <a:r>
              <a:rPr lang="fa-IR" sz="2000" dirty="0" smtClean="0">
                <a:latin typeface="Adobe Arabic" pitchFamily="18" charset="-78"/>
                <a:cs typeface="Adobe Arabic" pitchFamily="18" charset="-78"/>
              </a:rPr>
              <a:t>است(یس/ 60 و 61)</a:t>
            </a:r>
            <a:endParaRPr lang="en-US" sz="2000" dirty="0">
              <a:latin typeface="Adobe Arabic" pitchFamily="18" charset="-78"/>
              <a:cs typeface="Adobe Arabic" pitchFamily="18" charset="-78"/>
            </a:endParaRPr>
          </a:p>
        </p:txBody>
      </p:sp>
    </p:spTree>
    <p:extLst>
      <p:ext uri="{BB962C8B-B14F-4D97-AF65-F5344CB8AC3E}">
        <p14:creationId xmlns:p14="http://schemas.microsoft.com/office/powerpoint/2010/main" val="2385804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403" y="759855"/>
            <a:ext cx="6155742" cy="5177308"/>
          </a:xfrm>
        </p:spPr>
        <p:txBody>
          <a:bodyPr>
            <a:noAutofit/>
          </a:bodyPr>
          <a:lstStyle/>
          <a:p>
            <a:pPr marL="0" marR="0" lvl="0" indent="0" algn="justLow" rtl="1">
              <a:lnSpc>
                <a:spcPct val="115000"/>
              </a:lnSpc>
              <a:spcBef>
                <a:spcPts val="0"/>
              </a:spcBef>
              <a:spcAft>
                <a:spcPts val="0"/>
              </a:spcAft>
              <a:buClr>
                <a:schemeClr val="accent3"/>
              </a:buClr>
              <a:buNone/>
            </a:pPr>
            <a:r>
              <a:rPr lang="fa-IR" sz="1800" b="1" dirty="0">
                <a:latin typeface="Adobe Arabic" panose="02040503050201020203" pitchFamily="18" charset="-78"/>
                <a:cs typeface="2  Titr" panose="00000700000000000000" pitchFamily="2" charset="-78"/>
              </a:rPr>
              <a:t>ویژگی‌های عمومی عقل و شأن اتمام حجت </a:t>
            </a:r>
            <a:r>
              <a:rPr lang="fa-IR" sz="1800" b="1" dirty="0" smtClean="0">
                <a:latin typeface="Adobe Arabic" panose="02040503050201020203" pitchFamily="18" charset="-78"/>
                <a:cs typeface="2  Titr" panose="00000700000000000000" pitchFamily="2" charset="-78"/>
              </a:rPr>
              <a:t>بودن آن</a:t>
            </a:r>
          </a:p>
          <a:p>
            <a:pPr marL="0" marR="0" lvl="0" indent="0" algn="justLow" rtl="1">
              <a:lnSpc>
                <a:spcPct val="115000"/>
              </a:lnSpc>
              <a:spcBef>
                <a:spcPts val="0"/>
              </a:spcBef>
              <a:spcAft>
                <a:spcPts val="0"/>
              </a:spcAft>
              <a:buClr>
                <a:schemeClr val="accent3"/>
              </a:buClr>
              <a:buNone/>
            </a:pPr>
            <a:endParaRPr lang="fa-IR" sz="1800" b="1" dirty="0">
              <a:latin typeface="Adobe Arabic" panose="02040503050201020203" pitchFamily="18" charset="-78"/>
              <a:cs typeface="2  Titr" panose="00000700000000000000" pitchFamily="2" charset="-78"/>
            </a:endParaRPr>
          </a:p>
          <a:p>
            <a:pPr algn="justLow" rtl="1">
              <a:lnSpc>
                <a:spcPct val="115000"/>
              </a:lnSpc>
              <a:spcBef>
                <a:spcPts val="0"/>
              </a:spcBef>
              <a:buClr>
                <a:schemeClr val="accent3"/>
              </a:buClr>
              <a:buFont typeface="Wingdings" panose="05000000000000000000" pitchFamily="2" charset="2"/>
              <a:buChar char="q"/>
            </a:pPr>
            <a:r>
              <a:rPr lang="fa-IR" sz="2400" dirty="0">
                <a:latin typeface="Adobe Arabic" pitchFamily="18" charset="-78"/>
                <a:cs typeface="Adobe Arabic" pitchFamily="18" charset="-78"/>
              </a:rPr>
              <a:t>بر اساس امر به عبودیتی که به هر فرد شده، لازم است افراد علاوه بر </a:t>
            </a:r>
            <a:r>
              <a:rPr lang="fa-IR" sz="2400" dirty="0">
                <a:solidFill>
                  <a:srgbClr val="C00000"/>
                </a:solidFill>
                <a:latin typeface="Adobe Arabic" pitchFamily="18" charset="-78"/>
                <a:cs typeface="Adobe Arabic" pitchFamily="18" charset="-78"/>
              </a:rPr>
              <a:t>ترمیم نواقص خود </a:t>
            </a:r>
            <a:r>
              <a:rPr lang="fa-IR" sz="2400" dirty="0">
                <a:latin typeface="Adobe Arabic" pitchFamily="18" charset="-78"/>
                <a:cs typeface="Adobe Arabic" pitchFamily="18" charset="-78"/>
              </a:rPr>
              <a:t>به </a:t>
            </a:r>
            <a:r>
              <a:rPr lang="fa-IR" sz="2400" dirty="0">
                <a:solidFill>
                  <a:srgbClr val="C00000"/>
                </a:solidFill>
                <a:latin typeface="Adobe Arabic" pitchFamily="18" charset="-78"/>
                <a:cs typeface="Adobe Arabic" pitchFamily="18" charset="-78"/>
              </a:rPr>
              <a:t>ترمیم نواقص جامعه و دیگران </a:t>
            </a:r>
            <a:r>
              <a:rPr lang="fa-IR" sz="2400" dirty="0">
                <a:latin typeface="Adobe Arabic" pitchFamily="18" charset="-78"/>
                <a:cs typeface="Adobe Arabic" pitchFamily="18" charset="-78"/>
              </a:rPr>
              <a:t>نیز بپردازد. </a:t>
            </a:r>
          </a:p>
          <a:p>
            <a:pPr algn="justLow" rtl="1">
              <a:lnSpc>
                <a:spcPct val="115000"/>
              </a:lnSpc>
              <a:spcBef>
                <a:spcPts val="0"/>
              </a:spcBef>
              <a:buClr>
                <a:schemeClr val="accent3"/>
              </a:buClr>
              <a:buFont typeface="Wingdings" panose="05000000000000000000" pitchFamily="2" charset="2"/>
              <a:buChar char="q"/>
            </a:pPr>
            <a:endParaRPr lang="fa-IR" sz="2400" dirty="0" smtClean="0">
              <a:latin typeface="Adobe Arabic" pitchFamily="18" charset="-78"/>
              <a:cs typeface="Adobe Arabic" pitchFamily="18" charset="-78"/>
            </a:endParaRPr>
          </a:p>
          <a:p>
            <a:pPr marL="0" indent="0" algn="justLow" rtl="1">
              <a:lnSpc>
                <a:spcPct val="115000"/>
              </a:lnSpc>
              <a:spcBef>
                <a:spcPts val="0"/>
              </a:spcBef>
              <a:buClr>
                <a:schemeClr val="accent3"/>
              </a:buClr>
              <a:buNone/>
            </a:pPr>
            <a:endParaRPr lang="fa-IR" sz="2400" dirty="0">
              <a:latin typeface="Adobe Arabic" pitchFamily="18" charset="-78"/>
              <a:cs typeface="Adobe Arabic" pitchFamily="18" charset="-78"/>
            </a:endParaRPr>
          </a:p>
          <a:p>
            <a:pPr algn="justLow" rtl="1">
              <a:lnSpc>
                <a:spcPct val="115000"/>
              </a:lnSpc>
              <a:spcBef>
                <a:spcPts val="0"/>
              </a:spcBef>
              <a:buClr>
                <a:schemeClr val="accent3"/>
              </a:buClr>
              <a:buFont typeface="Wingdings" panose="05000000000000000000" pitchFamily="2" charset="2"/>
              <a:buChar char="q"/>
            </a:pPr>
            <a:r>
              <a:rPr lang="fa-IR" sz="2400" dirty="0">
                <a:latin typeface="Adobe Arabic" pitchFamily="18" charset="-78"/>
                <a:cs typeface="Adobe Arabic" pitchFamily="18" charset="-78"/>
              </a:rPr>
              <a:t>فعال کردن باورهای درست و عقلی و نیز رجوع به این باورها در مواقع مورد نیاز و در مواجهه با مسائل مختلف از وظایف هر فرد به حساب می‌آید.</a:t>
            </a:r>
          </a:p>
          <a:p>
            <a:pPr marL="0" marR="0" lvl="0" indent="0" algn="justLow" rtl="1">
              <a:lnSpc>
                <a:spcPct val="115000"/>
              </a:lnSpc>
              <a:spcBef>
                <a:spcPts val="0"/>
              </a:spcBef>
              <a:spcAft>
                <a:spcPts val="0"/>
              </a:spcAft>
              <a:buClr>
                <a:schemeClr val="accent3"/>
              </a:buClr>
              <a:buNone/>
            </a:pPr>
            <a:endParaRPr lang="fa-IR" sz="1800"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Rounded Rectangle 3"/>
          <p:cNvSpPr/>
          <p:nvPr/>
        </p:nvSpPr>
        <p:spPr>
          <a:xfrm>
            <a:off x="423393" y="759855"/>
            <a:ext cx="5153160" cy="1854556"/>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b="1" dirty="0">
                <a:latin typeface="Adobe Arabic" pitchFamily="18" charset="-78"/>
                <a:cs typeface="Adobe Arabic" pitchFamily="18" charset="-78"/>
              </a:rPr>
              <a:t>وَ اعْبُدُوا اللَّهَ وَ لا تُشْرِكُوا بِهِ شَيْئاً وَ بِالْوالِدَيْنِ إِحْساناً وَ بِذِي الْقُرْبى‏ وَ الْيَتامى‏ وَ الْمَساكينِ وَ ...</a:t>
            </a:r>
          </a:p>
          <a:p>
            <a:pPr algn="ctr" rtl="1"/>
            <a:r>
              <a:rPr lang="fa-IR" sz="2000" dirty="0">
                <a:latin typeface="Adobe Arabic" pitchFamily="18" charset="-78"/>
                <a:cs typeface="Adobe Arabic" pitchFamily="18" charset="-78"/>
              </a:rPr>
              <a:t>و خدا را بپرستيد، و چيزى شريك او مگيريد، و به پدر و مادر احسان كنيد، و همچنين به خويشاوندان، و </a:t>
            </a:r>
            <a:r>
              <a:rPr lang="fa-IR" sz="2000" dirty="0" smtClean="0">
                <a:latin typeface="Adobe Arabic" pitchFamily="18" charset="-78"/>
                <a:cs typeface="Adobe Arabic" pitchFamily="18" charset="-78"/>
              </a:rPr>
              <a:t>يتيمان و......(نساء/ 36 و 37)</a:t>
            </a:r>
            <a:endParaRPr lang="en-US" sz="2000" dirty="0">
              <a:latin typeface="Adobe Arabic" pitchFamily="18" charset="-78"/>
              <a:cs typeface="Adobe Arabic" pitchFamily="18" charset="-78"/>
            </a:endParaRPr>
          </a:p>
        </p:txBody>
      </p:sp>
      <p:sp>
        <p:nvSpPr>
          <p:cNvPr id="5" name="Rounded Rectangle 4"/>
          <p:cNvSpPr/>
          <p:nvPr/>
        </p:nvSpPr>
        <p:spPr>
          <a:xfrm>
            <a:off x="423393" y="3387147"/>
            <a:ext cx="5153160" cy="1841676"/>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000" b="1" dirty="0">
                <a:latin typeface="Adobe Arabic" pitchFamily="18" charset="-78"/>
                <a:cs typeface="Adobe Arabic" pitchFamily="18" charset="-78"/>
              </a:rPr>
              <a:t>وَ ما كانَ لِنَفْسٍ أَنْ تُؤْمِنَ إِلاَّ بِإِذْنِ اللَّهِ وَ يَجْعَلُ الرِّجْسَ عَلَى الَّذينَ لا يَعْقِلُون </a:t>
            </a:r>
            <a:endParaRPr lang="fa-IR" sz="2000" b="1" dirty="0" smtClean="0">
              <a:latin typeface="Adobe Arabic" pitchFamily="18" charset="-78"/>
              <a:cs typeface="Adobe Arabic" pitchFamily="18" charset="-78"/>
            </a:endParaRPr>
          </a:p>
          <a:p>
            <a:pPr algn="ctr" rtl="1"/>
            <a:r>
              <a:rPr lang="fa-IR" sz="2000" dirty="0">
                <a:latin typeface="Adobe Arabic" pitchFamily="18" charset="-78"/>
                <a:cs typeface="Adobe Arabic" pitchFamily="18" charset="-78"/>
              </a:rPr>
              <a:t>در حالى كه هيچ كس جز به اذن و اراده‌ى الهى توفيق ايمان ندارد و خداوند پليدى (ترديد و كفر) را بر كسانى كه نمى‌انديشند مقرّر </a:t>
            </a:r>
            <a:r>
              <a:rPr lang="fa-IR" sz="2000" dirty="0" smtClean="0">
                <a:latin typeface="Adobe Arabic" pitchFamily="18" charset="-78"/>
                <a:cs typeface="Adobe Arabic" pitchFamily="18" charset="-78"/>
              </a:rPr>
              <a:t>مى‌دارد (یونس/ 100)</a:t>
            </a:r>
            <a:endParaRPr lang="en-US" sz="2000" dirty="0">
              <a:latin typeface="Adobe Arabic" pitchFamily="18" charset="-78"/>
              <a:cs typeface="Adobe Arabic" pitchFamily="18" charset="-78"/>
            </a:endParaRPr>
          </a:p>
        </p:txBody>
      </p:sp>
    </p:spTree>
    <p:extLst>
      <p:ext uri="{BB962C8B-B14F-4D97-AF65-F5344CB8AC3E}">
        <p14:creationId xmlns:p14="http://schemas.microsoft.com/office/powerpoint/2010/main" val="515480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759855"/>
            <a:ext cx="10495922" cy="5177308"/>
          </a:xfrm>
        </p:spPr>
        <p:txBody>
          <a:bodyPr>
            <a:noAutofit/>
          </a:bodyPr>
          <a:lstStyle/>
          <a:p>
            <a:pPr marL="0" marR="0" lvl="0" indent="0" algn="justLow" rtl="1">
              <a:lnSpc>
                <a:spcPct val="115000"/>
              </a:lnSpc>
              <a:spcBef>
                <a:spcPts val="0"/>
              </a:spcBef>
              <a:spcAft>
                <a:spcPts val="0"/>
              </a:spcAft>
              <a:buClr>
                <a:schemeClr val="accent3"/>
              </a:buClr>
              <a:buNone/>
            </a:pPr>
            <a:r>
              <a:rPr lang="fa-IR" sz="2400" dirty="0">
                <a:latin typeface="Adobe Arabic" panose="02040503050201020203" pitchFamily="18" charset="-78"/>
                <a:cs typeface="Adobe Arabic" panose="02040503050201020203" pitchFamily="18" charset="-78"/>
              </a:rPr>
              <a:t>برای این منظور لازم است هر فردی بر اساس موارد زیر زندگی خود را شکل دهد: </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a:latin typeface="Adobe Arabic" panose="02040503050201020203" pitchFamily="18" charset="-78"/>
                <a:cs typeface="Adobe Arabic" panose="02040503050201020203" pitchFamily="18" charset="-78"/>
              </a:rPr>
              <a:t> لازم است هر فرد بالغی بپذیرد که </a:t>
            </a:r>
            <a:r>
              <a:rPr lang="fa-IR" sz="2400" dirty="0">
                <a:solidFill>
                  <a:srgbClr val="FF0000"/>
                </a:solidFill>
                <a:latin typeface="Adobe Arabic" panose="02040503050201020203" pitchFamily="18" charset="-78"/>
                <a:cs typeface="Adobe Arabic" panose="02040503050201020203" pitchFamily="18" charset="-78"/>
              </a:rPr>
              <a:t>توان تحقیق در رابطه با هست‌ها و نیست‌‌ها، بایدها و نبایدها </a:t>
            </a:r>
            <a:r>
              <a:rPr lang="fa-IR" sz="2400" dirty="0">
                <a:latin typeface="Adobe Arabic" panose="02040503050201020203" pitchFamily="18" charset="-78"/>
                <a:cs typeface="Adobe Arabic" panose="02040503050201020203" pitchFamily="18" charset="-78"/>
              </a:rPr>
              <a:t>را داراست و در صورتی که بخواهد می‌تواند به حکم الهی واقف شود. و در صورتی که فرد سرمایه زندگی خویش را صرف مطامع نفسانی کند، کاهش یافته و موجب زایل شدن قوت عقل او خواهد شد</a:t>
            </a:r>
            <a:r>
              <a:rPr lang="fa-IR" sz="2400" dirty="0" smtClean="0">
                <a:latin typeface="Adobe Arabic" panose="02040503050201020203" pitchFamily="18" charset="-78"/>
                <a:cs typeface="Adobe Arabic" panose="02040503050201020203" pitchFamily="18" charset="-78"/>
              </a:rPr>
              <a:t>.</a:t>
            </a:r>
          </a:p>
          <a:p>
            <a:pPr marR="0" lvl="0" algn="justLow" rtl="1">
              <a:lnSpc>
                <a:spcPct val="115000"/>
              </a:lnSpc>
              <a:spcBef>
                <a:spcPts val="0"/>
              </a:spcBef>
              <a:spcAft>
                <a:spcPts val="0"/>
              </a:spcAft>
              <a:buClr>
                <a:schemeClr val="accent3"/>
              </a:buClr>
              <a:buFont typeface="Wingdings" panose="05000000000000000000" pitchFamily="2" charset="2"/>
              <a:buChar char="ü"/>
            </a:pP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a:latin typeface="Adobe Arabic" panose="02040503050201020203" pitchFamily="18" charset="-78"/>
                <a:cs typeface="Adobe Arabic" panose="02040503050201020203" pitchFamily="18" charset="-78"/>
              </a:rPr>
              <a:t>لازم است افراد بالغ مراقبت و </a:t>
            </a:r>
            <a:r>
              <a:rPr lang="fa-IR" sz="2400" dirty="0">
                <a:solidFill>
                  <a:srgbClr val="FF0000"/>
                </a:solidFill>
                <a:latin typeface="Adobe Arabic" panose="02040503050201020203" pitchFamily="18" charset="-78"/>
                <a:cs typeface="Adobe Arabic" panose="02040503050201020203" pitchFamily="18" charset="-78"/>
              </a:rPr>
              <a:t>تقوا در شناخت </a:t>
            </a:r>
            <a:r>
              <a:rPr lang="fa-IR" sz="2400" dirty="0">
                <a:latin typeface="Adobe Arabic" panose="02040503050201020203" pitchFamily="18" charset="-78"/>
                <a:cs typeface="Adobe Arabic" panose="02040503050201020203" pitchFamily="18" charset="-78"/>
              </a:rPr>
              <a:t>بایدها و نبایدها و</a:t>
            </a:r>
            <a:r>
              <a:rPr lang="fa-IR" sz="2400" dirty="0">
                <a:solidFill>
                  <a:srgbClr val="FF0000"/>
                </a:solidFill>
                <a:latin typeface="Adobe Arabic" panose="02040503050201020203" pitchFamily="18" charset="-78"/>
                <a:cs typeface="Adobe Arabic" panose="02040503050201020203" pitchFamily="18" charset="-78"/>
              </a:rPr>
              <a:t> عمل </a:t>
            </a:r>
            <a:r>
              <a:rPr lang="fa-IR" sz="2400" dirty="0">
                <a:latin typeface="Adobe Arabic" panose="02040503050201020203" pitchFamily="18" charset="-78"/>
                <a:cs typeface="Adobe Arabic" panose="02040503050201020203" pitchFamily="18" charset="-78"/>
              </a:rPr>
              <a:t>را به صورت دائمی در خود تقویت کنند. زیرا ممکن است به واسطه جهالت‌ها و هواهای نفس خود به این شناخت دست نیابد و یا بعد از شناخت، آن را به عمل در نیاورد</a:t>
            </a:r>
            <a:r>
              <a:rPr lang="fa-IR" sz="2400" dirty="0" smtClean="0">
                <a:latin typeface="Adobe Arabic" panose="02040503050201020203" pitchFamily="18" charset="-78"/>
                <a:cs typeface="Adobe Arabic" panose="02040503050201020203" pitchFamily="18" charset="-78"/>
              </a:rPr>
              <a:t>.</a:t>
            </a:r>
          </a:p>
          <a:p>
            <a:pPr marR="0" lvl="0" algn="justLow" rtl="1">
              <a:lnSpc>
                <a:spcPct val="115000"/>
              </a:lnSpc>
              <a:spcBef>
                <a:spcPts val="0"/>
              </a:spcBef>
              <a:spcAft>
                <a:spcPts val="0"/>
              </a:spcAft>
              <a:buClr>
                <a:schemeClr val="accent3"/>
              </a:buClr>
              <a:buFont typeface="Wingdings" panose="05000000000000000000" pitchFamily="2" charset="2"/>
              <a:buChar char="ü"/>
            </a:pPr>
            <a:endParaRPr lang="fa-IR" b="1"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ü"/>
            </a:pPr>
            <a:r>
              <a:rPr lang="fa-IR" sz="2400" dirty="0" smtClean="0">
                <a:latin typeface="Adobe Arabic" panose="02040503050201020203" pitchFamily="18" charset="-78"/>
                <a:cs typeface="Adobe Arabic" panose="02040503050201020203" pitchFamily="18" charset="-78"/>
              </a:rPr>
              <a:t>لازم </a:t>
            </a:r>
            <a:r>
              <a:rPr lang="fa-IR" sz="2400" dirty="0">
                <a:latin typeface="Adobe Arabic" panose="02040503050201020203" pitchFamily="18" charset="-78"/>
                <a:cs typeface="Adobe Arabic" panose="02040503050201020203" pitchFamily="18" charset="-78"/>
              </a:rPr>
              <a:t>است افراد بالغ </a:t>
            </a:r>
            <a:r>
              <a:rPr lang="fa-IR" sz="2400" dirty="0">
                <a:solidFill>
                  <a:srgbClr val="FF0000"/>
                </a:solidFill>
                <a:latin typeface="Adobe Arabic" panose="02040503050201020203" pitchFamily="18" charset="-78"/>
                <a:cs typeface="Adobe Arabic" panose="02040503050201020203" pitchFamily="18" charset="-78"/>
              </a:rPr>
              <a:t>برائت از شرک و مشرکین و نظام‌های طاغوتی </a:t>
            </a:r>
            <a:r>
              <a:rPr lang="fa-IR" sz="2400" dirty="0">
                <a:latin typeface="Adobe Arabic" panose="02040503050201020203" pitchFamily="18" charset="-78"/>
                <a:cs typeface="Adobe Arabic" panose="02040503050201020203" pitchFamily="18" charset="-78"/>
              </a:rPr>
              <a:t>را از مهم‌ترین وظایف خود بدانند. زیرا قرار گرفتن در این بستر موجب آلودگی فکری و رفتاری فرد می‌شود.</a:t>
            </a:r>
          </a:p>
          <a:p>
            <a:pPr marR="0" lvl="0" algn="justLow" rtl="1">
              <a:lnSpc>
                <a:spcPct val="115000"/>
              </a:lnSpc>
              <a:spcBef>
                <a:spcPts val="0"/>
              </a:spcBef>
              <a:spcAft>
                <a:spcPts val="0"/>
              </a:spcAft>
              <a:buClr>
                <a:schemeClr val="accent3"/>
              </a:buClr>
              <a:buFont typeface="Wingdings" panose="05000000000000000000" pitchFamily="2" charset="2"/>
              <a:buChar char="ü"/>
            </a:pP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3987327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759855"/>
            <a:ext cx="10422674" cy="5177308"/>
          </a:xfrm>
        </p:spPr>
        <p:txBody>
          <a:bodyPr>
            <a:noAutofit/>
          </a:bodyPr>
          <a:lstStyle/>
          <a:p>
            <a:pPr marL="0" marR="0" lvl="0" indent="0" algn="justLow" rtl="1">
              <a:lnSpc>
                <a:spcPct val="115000"/>
              </a:lnSpc>
              <a:spcBef>
                <a:spcPts val="0"/>
              </a:spcBef>
              <a:spcAft>
                <a:spcPts val="0"/>
              </a:spcAft>
              <a:buClr>
                <a:schemeClr val="accent3"/>
              </a:buClr>
              <a:buNone/>
            </a:pPr>
            <a:r>
              <a:rPr lang="fa-IR" sz="2400" b="1" dirty="0" smtClean="0">
                <a:latin typeface="Adobe Arabic" panose="02040503050201020203" pitchFamily="18" charset="-78"/>
                <a:cs typeface="2  Titr" panose="00000700000000000000" pitchFamily="2" charset="-78"/>
              </a:rPr>
              <a:t>2-4.توانمند </a:t>
            </a:r>
            <a:r>
              <a:rPr lang="fa-IR" sz="2400" b="1" dirty="0">
                <a:latin typeface="Adobe Arabic" panose="02040503050201020203" pitchFamily="18" charset="-78"/>
                <a:cs typeface="2  Titr" panose="00000700000000000000" pitchFamily="2" charset="-78"/>
              </a:rPr>
              <a:t>شدن در ارتباطات اجتماعی</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r>
              <a:rPr lang="fa-IR" sz="2400" dirty="0" smtClean="0">
                <a:latin typeface="Adobe Arabic" panose="02040503050201020203" pitchFamily="18" charset="-78"/>
                <a:cs typeface="Adobe Arabic" panose="02040503050201020203" pitchFamily="18" charset="-78"/>
              </a:rPr>
              <a:t>برخی </a:t>
            </a:r>
            <a:r>
              <a:rPr lang="fa-IR" sz="2400" dirty="0">
                <a:latin typeface="Adobe Arabic" panose="02040503050201020203" pitchFamily="18" charset="-78"/>
                <a:cs typeface="Adobe Arabic" panose="02040503050201020203" pitchFamily="18" charset="-78"/>
              </a:rPr>
              <a:t>از جلوه‌های توانمندی‌های اجتماعی در این </a:t>
            </a:r>
            <a:r>
              <a:rPr lang="fa-IR" sz="2400" dirty="0" smtClean="0">
                <a:latin typeface="Adobe Arabic" panose="02040503050201020203" pitchFamily="18" charset="-78"/>
                <a:cs typeface="Adobe Arabic" panose="02040503050201020203" pitchFamily="18" charset="-78"/>
              </a:rPr>
              <a:t>دوره:</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ایجاد قدرت </a:t>
            </a:r>
            <a:r>
              <a:rPr lang="fa-IR" sz="2400" dirty="0" smtClean="0">
                <a:latin typeface="Adobe Arabic" panose="02040503050201020203" pitchFamily="18" charset="-78"/>
                <a:cs typeface="Adobe Arabic" panose="02040503050201020203" pitchFamily="18" charset="-78"/>
              </a:rPr>
              <a:t>سفر</a:t>
            </a: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ایجاد قدرت اقتصادی</a:t>
            </a:r>
          </a:p>
          <a:p>
            <a:pPr marR="0" lvl="0" algn="justLow"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ایجاد قدرت دوستیابی</a:t>
            </a:r>
          </a:p>
          <a:p>
            <a:pPr marR="0" lvl="0" algn="justLow" rtl="1">
              <a:lnSpc>
                <a:spcPct val="115000"/>
              </a:lnSpc>
              <a:spcBef>
                <a:spcPts val="0"/>
              </a:spcBef>
              <a:spcAft>
                <a:spcPts val="0"/>
              </a:spcAft>
              <a:buClr>
                <a:schemeClr val="accent3"/>
              </a:buClr>
            </a:pPr>
            <a:r>
              <a:rPr lang="fa-IR" sz="2400" dirty="0">
                <a:latin typeface="Adobe Arabic" panose="02040503050201020203" pitchFamily="18" charset="-78"/>
                <a:cs typeface="Adobe Arabic" panose="02040503050201020203" pitchFamily="18" charset="-78"/>
              </a:rPr>
              <a:t>ایجاد قدرت دوستی یا دشمنی با والدین</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Title 1"/>
          <p:cNvSpPr txBox="1">
            <a:spLocks/>
          </p:cNvSpPr>
          <p:nvPr/>
        </p:nvSpPr>
        <p:spPr>
          <a:xfrm>
            <a:off x="1600828" y="1515639"/>
            <a:ext cx="2767257" cy="7824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lvl="0" algn="ctr" rtl="1">
              <a:lnSpc>
                <a:spcPct val="115000"/>
              </a:lnSpc>
              <a:spcBef>
                <a:spcPts val="0"/>
              </a:spcBef>
              <a:buClr>
                <a:schemeClr val="accent3"/>
              </a:buClr>
            </a:pPr>
            <a:r>
              <a:rPr lang="fa-IR" sz="2400" b="1" dirty="0">
                <a:latin typeface="Adobe Arabic" panose="02040503050201020203" pitchFamily="18" charset="-78"/>
                <a:cs typeface="Adobe Arabic" panose="02040503050201020203" pitchFamily="18" charset="-78"/>
              </a:rPr>
              <a:t>به دلیل برخورداری از عقل تکلیف و قدرت اختیار و انتخاب</a:t>
            </a:r>
          </a:p>
        </p:txBody>
      </p:sp>
      <p:sp>
        <p:nvSpPr>
          <p:cNvPr id="5" name="Title 1"/>
          <p:cNvSpPr txBox="1">
            <a:spLocks/>
          </p:cNvSpPr>
          <p:nvPr/>
        </p:nvSpPr>
        <p:spPr>
          <a:xfrm>
            <a:off x="5859886" y="1609859"/>
            <a:ext cx="2580827" cy="6882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lvl="0" algn="ctr" rtl="1">
              <a:lnSpc>
                <a:spcPct val="115000"/>
              </a:lnSpc>
              <a:spcBef>
                <a:spcPts val="0"/>
              </a:spcBef>
              <a:buClr>
                <a:schemeClr val="accent3"/>
              </a:buClr>
            </a:pPr>
            <a:r>
              <a:rPr lang="fa-IR" sz="2400" b="1" dirty="0">
                <a:latin typeface="Adobe Arabic" panose="02040503050201020203" pitchFamily="18" charset="-78"/>
                <a:cs typeface="Adobe Arabic" panose="02040503050201020203" pitchFamily="18" charset="-78"/>
              </a:rPr>
              <a:t>ورود آگاهانه و مستقل فرد بالغ به عرصه اجتماع</a:t>
            </a:r>
          </a:p>
        </p:txBody>
      </p:sp>
      <p:sp>
        <p:nvSpPr>
          <p:cNvPr id="6" name="Title 1"/>
          <p:cNvSpPr txBox="1">
            <a:spLocks/>
          </p:cNvSpPr>
          <p:nvPr/>
        </p:nvSpPr>
        <p:spPr>
          <a:xfrm>
            <a:off x="8981941" y="1515639"/>
            <a:ext cx="3011956" cy="5239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lvl="0" algn="justLow" rtl="1">
              <a:lnSpc>
                <a:spcPct val="115000"/>
              </a:lnSpc>
              <a:spcBef>
                <a:spcPts val="0"/>
              </a:spcBef>
              <a:buClr>
                <a:schemeClr val="accent3"/>
              </a:buClr>
            </a:pPr>
            <a:r>
              <a:rPr lang="fa-IR" sz="2000" b="1" dirty="0">
                <a:latin typeface="Adobe Arabic" panose="02040503050201020203" pitchFamily="18" charset="-78"/>
                <a:cs typeface="Adobe Arabic" panose="02040503050201020203" pitchFamily="18" charset="-78"/>
              </a:rPr>
              <a:t>از ویژگی‌های مهم دوره سوم رشد</a:t>
            </a:r>
          </a:p>
        </p:txBody>
      </p:sp>
      <p:sp>
        <p:nvSpPr>
          <p:cNvPr id="2" name="Left Arrow 1"/>
          <p:cNvSpPr/>
          <p:nvPr/>
        </p:nvSpPr>
        <p:spPr>
          <a:xfrm>
            <a:off x="8908693" y="1737622"/>
            <a:ext cx="463639" cy="224195"/>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Left Arrow 6"/>
          <p:cNvSpPr/>
          <p:nvPr/>
        </p:nvSpPr>
        <p:spPr>
          <a:xfrm>
            <a:off x="4765811" y="1737622"/>
            <a:ext cx="510771" cy="224195"/>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4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566670"/>
            <a:ext cx="10444766" cy="5370493"/>
          </a:xfrm>
        </p:spPr>
        <p:txBody>
          <a:bodyPr>
            <a:noAutofit/>
          </a:bodyPr>
          <a:lstStyle/>
          <a:p>
            <a:pPr marL="0" marR="0" lvl="0" indent="0" algn="justLow" rtl="1">
              <a:lnSpc>
                <a:spcPct val="115000"/>
              </a:lnSpc>
              <a:spcBef>
                <a:spcPts val="0"/>
              </a:spcBef>
              <a:spcAft>
                <a:spcPts val="0"/>
              </a:spcAft>
              <a:buClr>
                <a:schemeClr val="accent3"/>
              </a:buClr>
              <a:buNone/>
            </a:pPr>
            <a:r>
              <a:rPr lang="fa-IR" sz="2400" dirty="0" smtClean="0">
                <a:latin typeface="Adobe Arabic" panose="02040503050201020203" pitchFamily="18" charset="-78"/>
                <a:cs typeface="2  Titr" panose="00000700000000000000" pitchFamily="2" charset="-78"/>
              </a:rPr>
              <a:t>3. مسیر </a:t>
            </a:r>
            <a:r>
              <a:rPr lang="fa-IR" sz="2400" dirty="0">
                <a:latin typeface="Adobe Arabic" panose="02040503050201020203" pitchFamily="18" charset="-78"/>
                <a:cs typeface="2  Titr" panose="00000700000000000000" pitchFamily="2" charset="-78"/>
              </a:rPr>
              <a:t>تعلیم و تزکیه در این </a:t>
            </a:r>
            <a:r>
              <a:rPr lang="fa-IR" sz="2400" dirty="0" smtClean="0">
                <a:latin typeface="Adobe Arabic" panose="02040503050201020203" pitchFamily="18" charset="-78"/>
                <a:cs typeface="2  Titr" panose="00000700000000000000" pitchFamily="2" charset="-78"/>
              </a:rPr>
              <a:t>دوره</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2  Titr" panose="00000700000000000000" pitchFamily="2" charset="-78"/>
            </a:endParaRPr>
          </a:p>
          <a:p>
            <a:pPr marR="0" lvl="0" algn="justLow" rtl="1">
              <a:lnSpc>
                <a:spcPct val="115000"/>
              </a:lnSpc>
              <a:spcBef>
                <a:spcPts val="0"/>
              </a:spcBef>
              <a:spcAft>
                <a:spcPts val="0"/>
              </a:spcAft>
              <a:buClr>
                <a:schemeClr val="accent3"/>
              </a:buClr>
              <a:buFont typeface="Wingdings" panose="05000000000000000000" pitchFamily="2" charset="2"/>
              <a:buChar char="q"/>
            </a:pPr>
            <a:r>
              <a:rPr lang="fa-IR" sz="2400" dirty="0">
                <a:latin typeface="Adobe Arabic" panose="02040503050201020203" pitchFamily="18" charset="-78"/>
                <a:cs typeface="Adobe Arabic" panose="02040503050201020203" pitchFamily="18" charset="-78"/>
              </a:rPr>
              <a:t>تعقل امری است که انسان را از سایر موجودات متمایز می‌کند و نیاز به فراهم کردن اقتضائات متعددی دارد و پس از تحقق آن نیز محدودیت‌ها و توان‌های فراوانی را برای فرد به وجود می‌آورد. </a:t>
            </a:r>
            <a:endParaRPr lang="fa-IR" sz="2400" dirty="0" smtClean="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q"/>
            </a:pPr>
            <a:endParaRPr lang="fa-IR" sz="2400" dirty="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q"/>
            </a:pPr>
            <a:r>
              <a:rPr lang="fa-IR" sz="2400" dirty="0" smtClean="0">
                <a:latin typeface="Adobe Arabic" panose="02040503050201020203" pitchFamily="18" charset="-78"/>
                <a:cs typeface="Adobe Arabic" panose="02040503050201020203" pitchFamily="18" charset="-78"/>
              </a:rPr>
              <a:t>از جمله این اقتضائات: قرار </a:t>
            </a:r>
            <a:r>
              <a:rPr lang="fa-IR" sz="2400" dirty="0">
                <a:latin typeface="Adobe Arabic" panose="02040503050201020203" pitchFamily="18" charset="-78"/>
                <a:cs typeface="Adobe Arabic" panose="02040503050201020203" pitchFamily="18" charset="-78"/>
              </a:rPr>
              <a:t>گرفتن </a:t>
            </a:r>
            <a:r>
              <a:rPr lang="fa-IR" sz="2400" dirty="0">
                <a:solidFill>
                  <a:srgbClr val="C00000"/>
                </a:solidFill>
                <a:latin typeface="Adobe Arabic" panose="02040503050201020203" pitchFamily="18" charset="-78"/>
                <a:cs typeface="Adobe Arabic" panose="02040503050201020203" pitchFamily="18" charset="-78"/>
              </a:rPr>
              <a:t>در مسیر تعلیم و تزکیه </a:t>
            </a:r>
            <a:r>
              <a:rPr lang="fa-IR" sz="2400" dirty="0">
                <a:latin typeface="Adobe Arabic" panose="02040503050201020203" pitchFamily="18" charset="-78"/>
                <a:cs typeface="Adobe Arabic" panose="02040503050201020203" pitchFamily="18" charset="-78"/>
              </a:rPr>
              <a:t>به تشخیص خود فرد و یا به مساعدت و مشورتِ </a:t>
            </a:r>
            <a:r>
              <a:rPr lang="fa-IR" sz="2400" dirty="0" smtClean="0">
                <a:latin typeface="Adobe Arabic" panose="02040503050201020203" pitchFamily="18" charset="-78"/>
                <a:cs typeface="Adobe Arabic" panose="02040503050201020203" pitchFamily="18" charset="-78"/>
              </a:rPr>
              <a:t>دیگران</a:t>
            </a:r>
          </a:p>
          <a:p>
            <a:pPr marL="0" marR="0" lvl="0" indent="0" algn="justLow"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R="0" lvl="0" algn="justLow" rtl="1">
              <a:lnSpc>
                <a:spcPct val="115000"/>
              </a:lnSpc>
              <a:spcBef>
                <a:spcPts val="0"/>
              </a:spcBef>
              <a:spcAft>
                <a:spcPts val="0"/>
              </a:spcAft>
              <a:buClr>
                <a:schemeClr val="accent3"/>
              </a:buClr>
              <a:buFont typeface="Wingdings" panose="05000000000000000000" pitchFamily="2" charset="2"/>
              <a:buChar char="q"/>
            </a:pPr>
            <a:r>
              <a:rPr lang="fa-IR" sz="2400" dirty="0" smtClean="0">
                <a:latin typeface="Adobe Arabic" panose="02040503050201020203" pitchFamily="18" charset="-78"/>
                <a:cs typeface="Adobe Arabic" panose="02040503050201020203" pitchFamily="18" charset="-78"/>
              </a:rPr>
              <a:t>امام </a:t>
            </a:r>
            <a:r>
              <a:rPr lang="fa-IR" sz="2400" dirty="0">
                <a:latin typeface="Adobe Arabic" panose="02040503050201020203" pitchFamily="18" charset="-78"/>
                <a:cs typeface="Adobe Arabic" panose="02040503050201020203" pitchFamily="18" charset="-78"/>
              </a:rPr>
              <a:t>حسین علیه السلام در دعای عرفه خود مسیر طی شدن تعقل و درک حجت و عمل بر اساس آن را در </a:t>
            </a:r>
            <a:r>
              <a:rPr lang="fa-IR" sz="2400" dirty="0" smtClean="0">
                <a:latin typeface="Adobe Arabic" panose="02040503050201020203" pitchFamily="18" charset="-78"/>
                <a:cs typeface="Adobe Arabic" panose="02040503050201020203" pitchFamily="18" charset="-78"/>
              </a:rPr>
              <a:t>مواردی عنوان نموده است که این موارد همان اقتضائات دریافت رشد در دوره سوم است.</a:t>
            </a: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4083021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566670"/>
            <a:ext cx="10495922" cy="5370493"/>
          </a:xfrm>
        </p:spPr>
        <p:txBody>
          <a:bodyPr>
            <a:noAutofit/>
          </a:bodyPr>
          <a:lstStyle/>
          <a:p>
            <a:pPr marL="0" marR="0" lvl="0" indent="0" algn="justLow" rtl="1">
              <a:lnSpc>
                <a:spcPct val="115000"/>
              </a:lnSpc>
              <a:spcBef>
                <a:spcPts val="0"/>
              </a:spcBef>
              <a:spcAft>
                <a:spcPts val="0"/>
              </a:spcAft>
              <a:buClr>
                <a:schemeClr val="accent3"/>
              </a:buClr>
              <a:buNone/>
            </a:pPr>
            <a:r>
              <a:rPr lang="fa-IR" dirty="0" smtClean="0">
                <a:latin typeface="Adobe Arabic" panose="02040503050201020203" pitchFamily="18" charset="-78"/>
                <a:cs typeface="2  Titr" panose="00000700000000000000" pitchFamily="2" charset="-78"/>
              </a:rPr>
              <a:t>اقتضائات دریافت رشد در دوره سوم بر اساس دعای عرفه:</a:t>
            </a:r>
          </a:p>
          <a:p>
            <a:pPr marL="0" marR="0" lvl="0" indent="0" algn="justLow"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2  Titr" panose="00000700000000000000" pitchFamily="2" charset="-78"/>
            </a:endParaRP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2  Titr" panose="00000700000000000000" pitchFamily="2"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Rectangle 3"/>
          <p:cNvSpPr/>
          <p:nvPr/>
        </p:nvSpPr>
        <p:spPr>
          <a:xfrm>
            <a:off x="9782262" y="1398924"/>
            <a:ext cx="1981200" cy="2677656"/>
          </a:xfrm>
          <a:prstGeom prst="rect">
            <a:avLst/>
          </a:prstGeom>
          <a:ln w="28575">
            <a:solidFill>
              <a:srgbClr val="92D050"/>
            </a:solidFill>
          </a:ln>
        </p:spPr>
        <p:txBody>
          <a:bodyPr wrap="square">
            <a:spAutoFit/>
          </a:bodyPr>
          <a:lstStyle/>
          <a:p>
            <a:pPr algn="justLow" rtl="1"/>
            <a:r>
              <a:rPr lang="fa-IR" sz="2400" b="1" dirty="0">
                <a:solidFill>
                  <a:schemeClr val="accent3">
                    <a:lumMod val="75000"/>
                  </a:schemeClr>
                </a:solidFill>
                <a:latin typeface="Adobe Arabic" pitchFamily="18" charset="-78"/>
                <a:cs typeface="Adobe Arabic" pitchFamily="18" charset="-78"/>
              </a:rPr>
              <a:t>اکمال </a:t>
            </a:r>
            <a:r>
              <a:rPr lang="fa-IR" sz="2400" b="1" dirty="0" smtClean="0">
                <a:solidFill>
                  <a:schemeClr val="accent3">
                    <a:lumMod val="75000"/>
                  </a:schemeClr>
                </a:solidFill>
                <a:latin typeface="Adobe Arabic" pitchFamily="18" charset="-78"/>
                <a:cs typeface="Adobe Arabic" pitchFamily="18" charset="-78"/>
              </a:rPr>
              <a:t>فطرت </a:t>
            </a:r>
            <a:r>
              <a:rPr lang="fa-IR" sz="2400" b="1" dirty="0" smtClean="0">
                <a:latin typeface="Adobe Arabic" pitchFamily="18" charset="-78"/>
                <a:cs typeface="Adobe Arabic" pitchFamily="18" charset="-78"/>
              </a:rPr>
              <a:t>به معنای</a:t>
            </a:r>
          </a:p>
          <a:p>
            <a:pPr algn="justLow" rtl="1"/>
            <a:r>
              <a:rPr lang="fa-IR" sz="2400" b="1" dirty="0" smtClean="0">
                <a:solidFill>
                  <a:schemeClr val="accent3">
                    <a:lumMod val="75000"/>
                  </a:schemeClr>
                </a:solidFill>
                <a:latin typeface="Adobe Arabic" pitchFamily="18" charset="-78"/>
                <a:cs typeface="Adobe Arabic" pitchFamily="18" charset="-78"/>
              </a:rPr>
              <a:t>«تکامل </a:t>
            </a:r>
            <a:r>
              <a:rPr lang="fa-IR" sz="2400" b="1" dirty="0">
                <a:solidFill>
                  <a:schemeClr val="accent3">
                    <a:lumMod val="75000"/>
                  </a:schemeClr>
                </a:solidFill>
                <a:latin typeface="Adobe Arabic" pitchFamily="18" charset="-78"/>
                <a:cs typeface="Adobe Arabic" pitchFamily="18" charset="-78"/>
              </a:rPr>
              <a:t>سرشت انسان و برخورداری از توان‌های لازم برای رسیدن به مطلوب در نظر گرفته شده</a:t>
            </a:r>
            <a:r>
              <a:rPr lang="fa-IR" sz="2400" b="1" dirty="0" smtClean="0">
                <a:solidFill>
                  <a:schemeClr val="accent3">
                    <a:lumMod val="75000"/>
                  </a:schemeClr>
                </a:solidFill>
                <a:latin typeface="Adobe Arabic" pitchFamily="18" charset="-78"/>
                <a:cs typeface="Adobe Arabic" pitchFamily="18" charset="-78"/>
              </a:rPr>
              <a:t>» </a:t>
            </a:r>
            <a:r>
              <a:rPr lang="fa-IR" sz="2400" b="1" dirty="0" smtClean="0">
                <a:latin typeface="Adobe Arabic" pitchFamily="18" charset="-78"/>
                <a:cs typeface="Adobe Arabic" pitchFamily="18" charset="-78"/>
              </a:rPr>
              <a:t>برای اوست.</a:t>
            </a:r>
            <a:endParaRPr lang="en-US" sz="2400" b="1" dirty="0">
              <a:latin typeface="Adobe Arabic" pitchFamily="18" charset="-78"/>
              <a:cs typeface="Adobe Arabic" pitchFamily="18" charset="-78"/>
            </a:endParaRPr>
          </a:p>
        </p:txBody>
      </p:sp>
      <p:sp>
        <p:nvSpPr>
          <p:cNvPr id="5" name="Rectangle 4"/>
          <p:cNvSpPr/>
          <p:nvPr/>
        </p:nvSpPr>
        <p:spPr>
          <a:xfrm>
            <a:off x="7098543" y="1372170"/>
            <a:ext cx="2143259" cy="2677656"/>
          </a:xfrm>
          <a:prstGeom prst="rect">
            <a:avLst/>
          </a:prstGeom>
          <a:ln w="28575">
            <a:solidFill>
              <a:srgbClr val="92D050"/>
            </a:solidFill>
          </a:ln>
        </p:spPr>
        <p:txBody>
          <a:bodyPr wrap="square">
            <a:spAutoFit/>
          </a:bodyPr>
          <a:lstStyle/>
          <a:p>
            <a:pPr algn="justLow" rtl="1"/>
            <a:r>
              <a:rPr lang="fa-IR" sz="2400" b="1" dirty="0">
                <a:latin typeface="Adobe Arabic" pitchFamily="18" charset="-78"/>
                <a:cs typeface="Adobe Arabic" pitchFamily="18" charset="-78"/>
              </a:rPr>
              <a:t>این توان </a:t>
            </a:r>
            <a:r>
              <a:rPr lang="fa-IR" sz="2400" b="1" dirty="0" smtClean="0">
                <a:latin typeface="Adobe Arabic" pitchFamily="18" charset="-78"/>
                <a:cs typeface="Adobe Arabic" pitchFamily="18" charset="-78"/>
              </a:rPr>
              <a:t>از </a:t>
            </a:r>
            <a:r>
              <a:rPr lang="fa-IR" sz="2400" b="1" dirty="0">
                <a:latin typeface="Adobe Arabic" pitchFamily="18" charset="-78"/>
                <a:cs typeface="Adobe Arabic" pitchFamily="18" charset="-78"/>
              </a:rPr>
              <a:t>یک سو به </a:t>
            </a:r>
            <a:r>
              <a:rPr lang="fa-IR" sz="2400" b="1" dirty="0">
                <a:solidFill>
                  <a:schemeClr val="accent3">
                    <a:lumMod val="75000"/>
                  </a:schemeClr>
                </a:solidFill>
                <a:latin typeface="Adobe Arabic" pitchFamily="18" charset="-78"/>
                <a:cs typeface="Adobe Arabic" pitchFamily="18" charset="-78"/>
              </a:rPr>
              <a:t>بالا رفتن توان ادارک او </a:t>
            </a:r>
            <a:endParaRPr lang="fa-IR" sz="2400" b="1" dirty="0" smtClean="0">
              <a:solidFill>
                <a:schemeClr val="accent3">
                  <a:lumMod val="75000"/>
                </a:schemeClr>
              </a:solidFill>
              <a:latin typeface="Adobe Arabic" pitchFamily="18" charset="-78"/>
              <a:cs typeface="Adobe Arabic" pitchFamily="18" charset="-78"/>
            </a:endParaRPr>
          </a:p>
          <a:p>
            <a:pPr algn="justLow" rtl="1"/>
            <a:r>
              <a:rPr lang="fa-IR" sz="2400" b="1" dirty="0" smtClean="0">
                <a:latin typeface="Adobe Arabic" pitchFamily="18" charset="-78"/>
                <a:cs typeface="Adobe Arabic" pitchFamily="18" charset="-78"/>
              </a:rPr>
              <a:t>و </a:t>
            </a:r>
            <a:r>
              <a:rPr lang="fa-IR" sz="2400" b="1" dirty="0">
                <a:latin typeface="Adobe Arabic" pitchFamily="18" charset="-78"/>
                <a:cs typeface="Adobe Arabic" pitchFamily="18" charset="-78"/>
              </a:rPr>
              <a:t>از سوی دیگر </a:t>
            </a:r>
            <a:endParaRPr lang="fa-IR" sz="2400" b="1" dirty="0" smtClean="0">
              <a:latin typeface="Adobe Arabic" pitchFamily="18" charset="-78"/>
              <a:cs typeface="Adobe Arabic" pitchFamily="18" charset="-78"/>
            </a:endParaRPr>
          </a:p>
          <a:p>
            <a:pPr algn="justLow" rtl="1"/>
            <a:r>
              <a:rPr lang="fa-IR" sz="2400" b="1" dirty="0" smtClean="0">
                <a:solidFill>
                  <a:schemeClr val="accent3">
                    <a:lumMod val="75000"/>
                  </a:schemeClr>
                </a:solidFill>
                <a:latin typeface="Adobe Arabic" pitchFamily="18" charset="-78"/>
                <a:cs typeface="Adobe Arabic" pitchFamily="18" charset="-78"/>
              </a:rPr>
              <a:t>به </a:t>
            </a:r>
            <a:r>
              <a:rPr lang="fa-IR" sz="2400" b="1" dirty="0">
                <a:solidFill>
                  <a:schemeClr val="accent3">
                    <a:lumMod val="75000"/>
                  </a:schemeClr>
                </a:solidFill>
                <a:latin typeface="Adobe Arabic" pitchFamily="18" charset="-78"/>
                <a:cs typeface="Adobe Arabic" pitchFamily="18" charset="-78"/>
              </a:rPr>
              <a:t>ابراز آن توان</a:t>
            </a:r>
            <a:r>
              <a:rPr lang="fa-IR" sz="2400" b="1" dirty="0">
                <a:latin typeface="Adobe Arabic" pitchFamily="18" charset="-78"/>
                <a:cs typeface="Adobe Arabic" pitchFamily="18" charset="-78"/>
              </a:rPr>
              <a:t> </a:t>
            </a:r>
            <a:endParaRPr lang="fa-IR" sz="2400" b="1" dirty="0" smtClean="0">
              <a:latin typeface="Adobe Arabic" pitchFamily="18" charset="-78"/>
              <a:cs typeface="Adobe Arabic" pitchFamily="18" charset="-78"/>
            </a:endParaRPr>
          </a:p>
          <a:p>
            <a:pPr algn="justLow" rtl="1"/>
            <a:r>
              <a:rPr lang="fa-IR" sz="2400" b="1" dirty="0" smtClean="0">
                <a:latin typeface="Adobe Arabic" pitchFamily="18" charset="-78"/>
                <a:cs typeface="Adobe Arabic" pitchFamily="18" charset="-78"/>
              </a:rPr>
              <a:t>وابسته </a:t>
            </a:r>
            <a:r>
              <a:rPr lang="fa-IR" sz="2400" b="1" dirty="0">
                <a:latin typeface="Adobe Arabic" pitchFamily="18" charset="-78"/>
                <a:cs typeface="Adobe Arabic" pitchFamily="18" charset="-78"/>
              </a:rPr>
              <a:t>است. و به طور طبیعی بر سیر تعلیم و تزکیه او اثر می‌گذارد.</a:t>
            </a:r>
            <a:endParaRPr lang="en-US" sz="2400" b="1" dirty="0">
              <a:latin typeface="Adobe Arabic" pitchFamily="18" charset="-78"/>
              <a:cs typeface="Adobe Arabic" pitchFamily="18" charset="-78"/>
            </a:endParaRPr>
          </a:p>
        </p:txBody>
      </p:sp>
      <p:sp>
        <p:nvSpPr>
          <p:cNvPr id="6" name="Rectangle 5"/>
          <p:cNvSpPr/>
          <p:nvPr/>
        </p:nvSpPr>
        <p:spPr>
          <a:xfrm>
            <a:off x="3793508" y="1398924"/>
            <a:ext cx="2842523" cy="2677656"/>
          </a:xfrm>
          <a:prstGeom prst="rect">
            <a:avLst/>
          </a:prstGeom>
          <a:ln w="28575">
            <a:solidFill>
              <a:srgbClr val="92D050"/>
            </a:solidFill>
          </a:ln>
        </p:spPr>
        <p:txBody>
          <a:bodyPr wrap="square">
            <a:spAutoFit/>
          </a:bodyPr>
          <a:lstStyle/>
          <a:p>
            <a:pPr algn="justLow" rtl="1"/>
            <a:r>
              <a:rPr lang="fa-IR" sz="2400" b="1" dirty="0" smtClean="0">
                <a:latin typeface="Adobe Arabic" pitchFamily="18" charset="-78"/>
                <a:cs typeface="Adobe Arabic" pitchFamily="18" charset="-78"/>
              </a:rPr>
              <a:t>آنگاه فرد </a:t>
            </a:r>
            <a:r>
              <a:rPr lang="fa-IR" sz="2400" b="1" dirty="0">
                <a:latin typeface="Adobe Arabic" pitchFamily="18" charset="-78"/>
                <a:cs typeface="Adobe Arabic" pitchFamily="18" charset="-78"/>
              </a:rPr>
              <a:t>می‌تواند با اختیار و انتخاب خود برنامه‌هایی را برای رسیدن به مقاصد الهی برگزیند. و آنها را به آدابی منظم و سیر و سلوکی مشخص تبدیل نموده و به کنترل و ارزیابی مشخصی از رشد خود دست یابد.  </a:t>
            </a:r>
            <a:endParaRPr lang="en-US" sz="2400" b="1" dirty="0">
              <a:latin typeface="Adobe Arabic" pitchFamily="18" charset="-78"/>
              <a:cs typeface="Adobe Arabic" pitchFamily="18" charset="-78"/>
            </a:endParaRPr>
          </a:p>
        </p:txBody>
      </p:sp>
      <p:sp>
        <p:nvSpPr>
          <p:cNvPr id="7" name="Rectangle 6"/>
          <p:cNvSpPr/>
          <p:nvPr/>
        </p:nvSpPr>
        <p:spPr>
          <a:xfrm>
            <a:off x="1597796" y="1398924"/>
            <a:ext cx="1635746" cy="2677656"/>
          </a:xfrm>
          <a:prstGeom prst="rect">
            <a:avLst/>
          </a:prstGeom>
          <a:ln w="28575">
            <a:solidFill>
              <a:srgbClr val="92D050"/>
            </a:solidFill>
          </a:ln>
        </p:spPr>
        <p:txBody>
          <a:bodyPr wrap="square">
            <a:spAutoFit/>
          </a:bodyPr>
          <a:lstStyle/>
          <a:p>
            <a:pPr algn="justLow" rtl="1"/>
            <a:r>
              <a:rPr lang="fa-IR" sz="2400" b="1" dirty="0">
                <a:latin typeface="Adobe Arabic" pitchFamily="18" charset="-78"/>
                <a:cs typeface="Adobe Arabic" pitchFamily="18" charset="-78"/>
              </a:rPr>
              <a:t>استفاده از این توان موجب تزاید در آن توان گشته و به عنوان نیرویی معنوی در اختیار انسان قرار می‌گیرد. </a:t>
            </a:r>
            <a:endParaRPr lang="en-US" sz="2400" b="1" dirty="0">
              <a:latin typeface="Adobe Arabic" pitchFamily="18" charset="-78"/>
              <a:cs typeface="Adobe Arabic" pitchFamily="18" charset="-78"/>
            </a:endParaRPr>
          </a:p>
        </p:txBody>
      </p:sp>
      <p:sp>
        <p:nvSpPr>
          <p:cNvPr id="2" name="Left Arrow 1"/>
          <p:cNvSpPr/>
          <p:nvPr/>
        </p:nvSpPr>
        <p:spPr>
          <a:xfrm>
            <a:off x="9362941" y="2614412"/>
            <a:ext cx="252258" cy="2318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702184" y="2614412"/>
            <a:ext cx="252258" cy="2318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374187" y="2626144"/>
            <a:ext cx="252258" cy="2318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71222" y="4437832"/>
            <a:ext cx="10192239" cy="1200329"/>
          </a:xfrm>
          <a:prstGeom prst="rect">
            <a:avLst/>
          </a:prstGeom>
          <a:ln w="28575">
            <a:solidFill>
              <a:srgbClr val="92D050"/>
            </a:solidFill>
          </a:ln>
        </p:spPr>
        <p:txBody>
          <a:bodyPr wrap="square">
            <a:spAutoFit/>
          </a:bodyPr>
          <a:lstStyle/>
          <a:p>
            <a:pPr algn="justLow" rtl="1"/>
            <a:r>
              <a:rPr lang="fa-IR" sz="2400" b="1" dirty="0">
                <a:latin typeface="Adobe Arabic" pitchFamily="18" charset="-78"/>
                <a:cs typeface="Adobe Arabic" pitchFamily="18" charset="-78"/>
              </a:rPr>
              <a:t>بنابراین شرایط فهم حجت که با رجوع به عقل برای انسان حاصل می‌شود </a:t>
            </a:r>
            <a:r>
              <a:rPr lang="fa-IR" sz="2400" b="1" dirty="0">
                <a:solidFill>
                  <a:schemeClr val="accent3">
                    <a:lumMod val="75000"/>
                  </a:schemeClr>
                </a:solidFill>
                <a:latin typeface="Adobe Arabic" pitchFamily="18" charset="-78"/>
                <a:cs typeface="Adobe Arabic" pitchFamily="18" charset="-78"/>
              </a:rPr>
              <a:t>به واسطه عمل بر اساس حجت </a:t>
            </a:r>
            <a:r>
              <a:rPr lang="fa-IR" sz="2400" b="1" dirty="0">
                <a:latin typeface="Adobe Arabic" pitchFamily="18" charset="-78"/>
                <a:cs typeface="Adobe Arabic" pitchFamily="18" charset="-78"/>
              </a:rPr>
              <a:t>تقویت شده و همان اقتضائات، خود به صورت نتایجی شگفت‌انگیز در اختیار انسان قرار می‌گیرد. در این صورت آنچه خود به عنوان مقدمه محسوب می‌شده در این دوره به عنوان نتیجه نیز محسوب می‌گردد</a:t>
            </a:r>
            <a:r>
              <a:rPr lang="fa-IR" sz="2400" b="1" dirty="0" smtClean="0">
                <a:latin typeface="Adobe Arabic" pitchFamily="18" charset="-78"/>
                <a:cs typeface="Adobe Arabic" pitchFamily="18" charset="-78"/>
              </a:rPr>
              <a:t>.</a:t>
            </a:r>
            <a:endParaRPr lang="en-US" sz="2400" b="1" dirty="0">
              <a:latin typeface="Adobe Arabic" pitchFamily="18" charset="-78"/>
              <a:cs typeface="Adobe Arabic" pitchFamily="18" charset="-78"/>
            </a:endParaRPr>
          </a:p>
        </p:txBody>
      </p:sp>
      <p:sp>
        <p:nvSpPr>
          <p:cNvPr id="12" name="Down Arrow 11"/>
          <p:cNvSpPr/>
          <p:nvPr/>
        </p:nvSpPr>
        <p:spPr>
          <a:xfrm>
            <a:off x="2268442" y="4094328"/>
            <a:ext cx="294454" cy="245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84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7520" y="1814847"/>
            <a:ext cx="1684181" cy="2893100"/>
          </a:xfrm>
          <a:prstGeom prst="rect">
            <a:avLst/>
          </a:prstGeom>
          <a:noFill/>
        </p:spPr>
        <p:txBody>
          <a:bodyPr wrap="square" rtlCol="0">
            <a:spAutoFit/>
          </a:bodyPr>
          <a:lstStyle/>
          <a:p>
            <a:pPr algn="r" rtl="1"/>
            <a:r>
              <a:rPr lang="fa-IR" sz="2600" b="1" dirty="0">
                <a:solidFill>
                  <a:schemeClr val="accent6">
                    <a:lumMod val="75000"/>
                  </a:schemeClr>
                </a:solidFill>
                <a:latin typeface="Adobe Arabic" pitchFamily="18" charset="-78"/>
                <a:cs typeface="2  Nazanin" panose="00000400000000000000" pitchFamily="2" charset="-78"/>
              </a:rPr>
              <a:t>فاتحه:</a:t>
            </a:r>
            <a:endParaRPr lang="en-US" sz="2600" dirty="0">
              <a:solidFill>
                <a:srgbClr val="0070C0"/>
              </a:solidFill>
              <a:latin typeface="Adobe Arabic" pitchFamily="18" charset="-78"/>
              <a:cs typeface="2  Nazanin" panose="00000400000000000000" pitchFamily="2" charset="-78"/>
            </a:endParaRPr>
          </a:p>
          <a:p>
            <a:pPr algn="r" rtl="1"/>
            <a:r>
              <a:rPr lang="fa-IR" sz="2600" b="1" dirty="0">
                <a:solidFill>
                  <a:schemeClr val="accent6">
                    <a:lumMod val="75000"/>
                  </a:schemeClr>
                </a:solidFill>
                <a:latin typeface="Adobe Arabic" pitchFamily="18" charset="-78"/>
                <a:cs typeface="2  Nazanin" panose="00000400000000000000" pitchFamily="2" charset="-78"/>
              </a:rPr>
              <a:t>فصل اول</a:t>
            </a:r>
            <a:r>
              <a:rPr lang="fa-IR" sz="2600" dirty="0">
                <a:solidFill>
                  <a:schemeClr val="accent6">
                    <a:lumMod val="75000"/>
                  </a:schemeClr>
                </a:solidFill>
                <a:latin typeface="Adobe Arabic" pitchFamily="18" charset="-78"/>
                <a:cs typeface="2  Nazanin" panose="00000400000000000000" pitchFamily="2" charset="-78"/>
              </a:rPr>
              <a:t>:</a:t>
            </a:r>
            <a:endParaRPr lang="fa-IR" sz="2600" b="1" dirty="0">
              <a:solidFill>
                <a:schemeClr val="accent6">
                  <a:lumMod val="75000"/>
                </a:schemeClr>
              </a:solidFill>
              <a:latin typeface="Adobe Arabic" pitchFamily="18" charset="-78"/>
              <a:cs typeface="2  Nazanin" panose="00000400000000000000" pitchFamily="2" charset="-78"/>
            </a:endParaRPr>
          </a:p>
          <a:p>
            <a:pPr algn="r" rtl="1"/>
            <a:r>
              <a:rPr lang="fa-IR" sz="2600" b="1" dirty="0">
                <a:solidFill>
                  <a:schemeClr val="accent6">
                    <a:lumMod val="75000"/>
                  </a:schemeClr>
                </a:solidFill>
                <a:latin typeface="Adobe Arabic" pitchFamily="18" charset="-78"/>
                <a:cs typeface="2  Nazanin" panose="00000400000000000000" pitchFamily="2" charset="-78"/>
              </a:rPr>
              <a:t>فصل دوم:</a:t>
            </a:r>
          </a:p>
          <a:p>
            <a:pPr algn="r" rtl="1"/>
            <a:r>
              <a:rPr lang="fa-IR" sz="2600" b="1" dirty="0">
                <a:solidFill>
                  <a:schemeClr val="accent6">
                    <a:lumMod val="75000"/>
                  </a:schemeClr>
                </a:solidFill>
                <a:latin typeface="Adobe Arabic" pitchFamily="18" charset="-78"/>
                <a:cs typeface="2  Nazanin" panose="00000400000000000000" pitchFamily="2" charset="-78"/>
              </a:rPr>
              <a:t>فصل سوم:</a:t>
            </a:r>
          </a:p>
          <a:p>
            <a:pPr algn="r" rtl="1"/>
            <a:r>
              <a:rPr lang="fa-IR" sz="2600" b="1" dirty="0">
                <a:solidFill>
                  <a:schemeClr val="accent6">
                    <a:lumMod val="75000"/>
                  </a:schemeClr>
                </a:solidFill>
                <a:latin typeface="Adobe Arabic" pitchFamily="18" charset="-78"/>
                <a:cs typeface="2  Nazanin" panose="00000400000000000000" pitchFamily="2" charset="-78"/>
              </a:rPr>
              <a:t>فصل چهارم:</a:t>
            </a:r>
          </a:p>
          <a:p>
            <a:pPr algn="r" rtl="1"/>
            <a:r>
              <a:rPr lang="fa-IR" sz="2600" b="1" dirty="0">
                <a:solidFill>
                  <a:schemeClr val="accent6">
                    <a:lumMod val="75000"/>
                  </a:schemeClr>
                </a:solidFill>
                <a:latin typeface="Adobe Arabic" pitchFamily="18" charset="-78"/>
                <a:cs typeface="2  Nazanin" panose="00000400000000000000" pitchFamily="2" charset="-78"/>
              </a:rPr>
              <a:t>فصل پنجم:</a:t>
            </a:r>
          </a:p>
          <a:p>
            <a:pPr algn="r" rtl="1"/>
            <a:r>
              <a:rPr lang="fa-IR" sz="2600" b="1" dirty="0">
                <a:solidFill>
                  <a:schemeClr val="accent6">
                    <a:lumMod val="75000"/>
                  </a:schemeClr>
                </a:solidFill>
                <a:latin typeface="Adobe Arabic" pitchFamily="18" charset="-78"/>
                <a:cs typeface="2  Nazanin" panose="00000400000000000000" pitchFamily="2" charset="-78"/>
              </a:rPr>
              <a:t>خاتمه:</a:t>
            </a:r>
            <a:endParaRPr lang="en-US" sz="2600" dirty="0">
              <a:solidFill>
                <a:srgbClr val="0070C0"/>
              </a:solidFill>
              <a:latin typeface="Adobe Arabic" pitchFamily="18" charset="-78"/>
              <a:cs typeface="2  Nazanin" panose="00000400000000000000" pitchFamily="2" charset="-78"/>
            </a:endParaRPr>
          </a:p>
        </p:txBody>
      </p:sp>
      <p:sp>
        <p:nvSpPr>
          <p:cNvPr id="5" name="TextBox 4"/>
          <p:cNvSpPr txBox="1"/>
          <p:nvPr/>
        </p:nvSpPr>
        <p:spPr>
          <a:xfrm>
            <a:off x="1768701" y="1814847"/>
            <a:ext cx="7220755" cy="2893100"/>
          </a:xfrm>
          <a:prstGeom prst="rect">
            <a:avLst/>
          </a:prstGeom>
          <a:noFill/>
        </p:spPr>
        <p:txBody>
          <a:bodyPr wrap="square" rtlCol="0">
            <a:spAutoFit/>
          </a:bodyPr>
          <a:lstStyle/>
          <a:p>
            <a:pPr algn="r" rtl="1"/>
            <a:r>
              <a:rPr lang="fa-IR" sz="2600" dirty="0">
                <a:solidFill>
                  <a:srgbClr val="0070C0"/>
                </a:solidFill>
                <a:latin typeface="Adobe Arabic" pitchFamily="18" charset="-78"/>
                <a:cs typeface="2  Mitra" panose="00000400000000000000" pitchFamily="2" charset="-78"/>
              </a:rPr>
              <a:t>مهم‏ترین ویژگی‏های دوره سوم</a:t>
            </a:r>
          </a:p>
          <a:p>
            <a:pPr algn="r" rtl="1"/>
            <a:r>
              <a:rPr lang="fa-IR" sz="2600" dirty="0">
                <a:solidFill>
                  <a:srgbClr val="0070C0"/>
                </a:solidFill>
                <a:latin typeface="Adobe Arabic" pitchFamily="18" charset="-78"/>
                <a:cs typeface="2  Mitra" panose="00000400000000000000" pitchFamily="2" charset="-78"/>
              </a:rPr>
              <a:t>آداب رجوع به حجت</a:t>
            </a:r>
          </a:p>
          <a:p>
            <a:pPr algn="r" rtl="1"/>
            <a:r>
              <a:rPr lang="fa-IR" sz="2600" dirty="0">
                <a:solidFill>
                  <a:srgbClr val="0070C0"/>
                </a:solidFill>
                <a:latin typeface="Adobe Arabic" pitchFamily="18" charset="-78"/>
                <a:cs typeface="2  Mitra" panose="00000400000000000000" pitchFamily="2" charset="-78"/>
              </a:rPr>
              <a:t>آداب دستیابی به معرفت و حکمت</a:t>
            </a:r>
          </a:p>
          <a:p>
            <a:pPr algn="r" rtl="1"/>
            <a:r>
              <a:rPr lang="fa-IR" sz="2600" dirty="0">
                <a:solidFill>
                  <a:srgbClr val="0070C0"/>
                </a:solidFill>
                <a:latin typeface="Adobe Arabic" pitchFamily="18" charset="-78"/>
                <a:cs typeface="2  Mitra" panose="00000400000000000000" pitchFamily="2" charset="-78"/>
              </a:rPr>
              <a:t>آداب شکر نعمت</a:t>
            </a:r>
          </a:p>
          <a:p>
            <a:pPr algn="r" rtl="1"/>
            <a:r>
              <a:rPr lang="fa-IR" sz="2600" dirty="0">
                <a:solidFill>
                  <a:srgbClr val="0070C0"/>
                </a:solidFill>
                <a:latin typeface="Adobe Arabic" pitchFamily="18" charset="-78"/>
                <a:cs typeface="2  Mitra" panose="00000400000000000000" pitchFamily="2" charset="-78"/>
              </a:rPr>
              <a:t>آداب اطاعت و عبادت</a:t>
            </a:r>
          </a:p>
          <a:p>
            <a:pPr algn="r" rtl="1"/>
            <a:r>
              <a:rPr lang="fa-IR" sz="2600" dirty="0">
                <a:solidFill>
                  <a:srgbClr val="0070C0"/>
                </a:solidFill>
                <a:latin typeface="Adobe Arabic" pitchFamily="18" charset="-78"/>
                <a:cs typeface="2  Mitra" panose="00000400000000000000" pitchFamily="2" charset="-78"/>
              </a:rPr>
              <a:t>آداب روابط</a:t>
            </a:r>
          </a:p>
          <a:p>
            <a:pPr algn="r" rtl="1"/>
            <a:r>
              <a:rPr lang="fa-IR" sz="2600" dirty="0">
                <a:solidFill>
                  <a:srgbClr val="0070C0"/>
                </a:solidFill>
                <a:latin typeface="Adobe Arabic" pitchFamily="18" charset="-78"/>
                <a:cs typeface="2  Mitra" panose="00000400000000000000" pitchFamily="2" charset="-78"/>
              </a:rPr>
              <a:t>شکوفایی قصد در دوره بلوغ</a:t>
            </a:r>
            <a:endParaRPr lang="en-US" sz="2600" dirty="0">
              <a:solidFill>
                <a:srgbClr val="0070C0"/>
              </a:solidFill>
              <a:latin typeface="Adobe Arabic" pitchFamily="18" charset="-78"/>
              <a:cs typeface="2  Mitra" panose="00000400000000000000" pitchFamily="2" charset="-78"/>
            </a:endParaRPr>
          </a:p>
        </p:txBody>
      </p:sp>
      <p:sp>
        <p:nvSpPr>
          <p:cNvPr id="6" name="Rectangle 5"/>
          <p:cNvSpPr/>
          <p:nvPr/>
        </p:nvSpPr>
        <p:spPr>
          <a:xfrm>
            <a:off x="8847520" y="1200504"/>
            <a:ext cx="2072962" cy="5334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obe Arabic" pitchFamily="18" charset="-78"/>
                <a:cs typeface="Adobe Arabic" pitchFamily="18" charset="-78"/>
              </a:rPr>
              <a:t>فهرست مطالب</a:t>
            </a: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obe Arabic" pitchFamily="18" charset="-78"/>
              <a:cs typeface="Adobe Arabic" pitchFamily="18" charset="-78"/>
            </a:endParaRPr>
          </a:p>
        </p:txBody>
      </p:sp>
      <p:sp>
        <p:nvSpPr>
          <p:cNvPr id="9" name="Oval 8">
            <a:hlinkClick r:id="rId2" action="ppaction://hlinksldjump"/>
          </p:cNvPr>
          <p:cNvSpPr/>
          <p:nvPr/>
        </p:nvSpPr>
        <p:spPr>
          <a:xfrm>
            <a:off x="10574395" y="199884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hlinkClick r:id="" action="ppaction://noaction"/>
          </p:cNvPr>
          <p:cNvSpPr/>
          <p:nvPr/>
        </p:nvSpPr>
        <p:spPr>
          <a:xfrm>
            <a:off x="10574395" y="23965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hlinkClick r:id="" action="ppaction://noaction"/>
          </p:cNvPr>
          <p:cNvSpPr/>
          <p:nvPr/>
        </p:nvSpPr>
        <p:spPr>
          <a:xfrm>
            <a:off x="10574395" y="279058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hlinkClick r:id="" action="ppaction://noaction"/>
          </p:cNvPr>
          <p:cNvSpPr/>
          <p:nvPr/>
        </p:nvSpPr>
        <p:spPr>
          <a:xfrm>
            <a:off x="10574395" y="318830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hlinkClick r:id="" action="ppaction://noaction"/>
          </p:cNvPr>
          <p:cNvSpPr/>
          <p:nvPr/>
        </p:nvSpPr>
        <p:spPr>
          <a:xfrm>
            <a:off x="10574395" y="358603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hlinkClick r:id="" action="ppaction://noaction"/>
          </p:cNvPr>
          <p:cNvSpPr/>
          <p:nvPr/>
        </p:nvSpPr>
        <p:spPr>
          <a:xfrm>
            <a:off x="10574394" y="394844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hlinkClick r:id="" action="ppaction://noaction"/>
          </p:cNvPr>
          <p:cNvSpPr/>
          <p:nvPr/>
        </p:nvSpPr>
        <p:spPr>
          <a:xfrm>
            <a:off x="10574395" y="430176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9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2" fill="hold"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2" fill="hold" nodeType="after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calcmode="lin" valueType="num">
                                      <p:cBhvr additive="base">
                                        <p:cTn id="52"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2" fill="hold" nodeType="after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 presetClass="entr" presetSubtype="2" fill="hold" nodeType="after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calcmode="lin" valueType="num">
                                      <p:cBhvr additive="base">
                                        <p:cTn id="62"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 calcmode="lin" valueType="num">
                                      <p:cBhvr additive="base">
                                        <p:cTn id="86"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anim calcmode="lin" valueType="num">
                                      <p:cBhvr additive="base">
                                        <p:cTn id="98"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100" fill="hold">
                            <p:stCondLst>
                              <p:cond delay="500"/>
                            </p:stCondLst>
                            <p:childTnLst>
                              <p:par>
                                <p:cTn id="101" presetID="2" presetClass="entr" presetSubtype="2" fill="hold" nodeType="afterEffect">
                                  <p:stCondLst>
                                    <p:cond delay="0"/>
                                  </p:stCondLst>
                                  <p:childTnLst>
                                    <p:set>
                                      <p:cBhvr>
                                        <p:cTn id="102" dur="1" fill="hold">
                                          <p:stCondLst>
                                            <p:cond delay="0"/>
                                          </p:stCondLst>
                                        </p:cTn>
                                        <p:tgtEl>
                                          <p:spTgt spid="5">
                                            <p:txEl>
                                              <p:pRg st="5" end="5"/>
                                            </p:txEl>
                                          </p:spTgt>
                                        </p:tgtEl>
                                        <p:attrNameLst>
                                          <p:attrName>style.visibility</p:attrName>
                                        </p:attrNameLst>
                                      </p:cBhvr>
                                      <p:to>
                                        <p:strVal val="visible"/>
                                      </p:to>
                                    </p:set>
                                    <p:anim calcmode="lin" valueType="num">
                                      <p:cBhvr additive="base">
                                        <p:cTn id="10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105" fill="hold">
                            <p:stCondLst>
                              <p:cond delay="1000"/>
                            </p:stCondLst>
                            <p:childTnLst>
                              <p:par>
                                <p:cTn id="106" presetID="53" presetClass="entr" presetSubtype="1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500" fill="hold"/>
                                        <p:tgtEl>
                                          <p:spTgt spid="14"/>
                                        </p:tgtEl>
                                        <p:attrNameLst>
                                          <p:attrName>ppt_w</p:attrName>
                                        </p:attrNameLst>
                                      </p:cBhvr>
                                      <p:tavLst>
                                        <p:tav tm="0">
                                          <p:val>
                                            <p:fltVal val="0"/>
                                          </p:val>
                                        </p:tav>
                                        <p:tav tm="100000">
                                          <p:val>
                                            <p:strVal val="#ppt_w"/>
                                          </p:val>
                                        </p:tav>
                                      </p:tavLst>
                                    </p:anim>
                                    <p:anim calcmode="lin" valueType="num">
                                      <p:cBhvr>
                                        <p:cTn id="109" dur="500" fill="hold"/>
                                        <p:tgtEl>
                                          <p:spTgt spid="14"/>
                                        </p:tgtEl>
                                        <p:attrNameLst>
                                          <p:attrName>ppt_h</p:attrName>
                                        </p:attrNameLst>
                                      </p:cBhvr>
                                      <p:tavLst>
                                        <p:tav tm="0">
                                          <p:val>
                                            <p:fltVal val="0"/>
                                          </p:val>
                                        </p:tav>
                                        <p:tav tm="100000">
                                          <p:val>
                                            <p:strVal val="#ppt_h"/>
                                          </p:val>
                                        </p:tav>
                                      </p:tavLst>
                                    </p:anim>
                                    <p:animEffect transition="in" filter="fade">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 calcmode="lin" valueType="num">
                                      <p:cBhvr additive="base">
                                        <p:cTn id="11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117" fill="hold">
                            <p:stCondLst>
                              <p:cond delay="500"/>
                            </p:stCondLst>
                            <p:childTnLst>
                              <p:par>
                                <p:cTn id="118" presetID="2" presetClass="entr" presetSubtype="2" fill="hold" nodeType="afterEffect">
                                  <p:stCondLst>
                                    <p:cond delay="0"/>
                                  </p:stCondLst>
                                  <p:childTnLst>
                                    <p:set>
                                      <p:cBhvr>
                                        <p:cTn id="119" dur="1" fill="hold">
                                          <p:stCondLst>
                                            <p:cond delay="0"/>
                                          </p:stCondLst>
                                        </p:cTn>
                                        <p:tgtEl>
                                          <p:spTgt spid="5">
                                            <p:txEl>
                                              <p:pRg st="6" end="6"/>
                                            </p:txEl>
                                          </p:spTgt>
                                        </p:tgtEl>
                                        <p:attrNameLst>
                                          <p:attrName>style.visibility</p:attrName>
                                        </p:attrNameLst>
                                      </p:cBhvr>
                                      <p:to>
                                        <p:strVal val="visible"/>
                                      </p:to>
                                    </p:set>
                                    <p:anim calcmode="lin" valueType="num">
                                      <p:cBhvr additive="base">
                                        <p:cTn id="120"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p:cTn id="125" dur="500" fill="hold"/>
                                        <p:tgtEl>
                                          <p:spTgt spid="15"/>
                                        </p:tgtEl>
                                        <p:attrNameLst>
                                          <p:attrName>ppt_w</p:attrName>
                                        </p:attrNameLst>
                                      </p:cBhvr>
                                      <p:tavLst>
                                        <p:tav tm="0">
                                          <p:val>
                                            <p:fltVal val="0"/>
                                          </p:val>
                                        </p:tav>
                                        <p:tav tm="100000">
                                          <p:val>
                                            <p:strVal val="#ppt_w"/>
                                          </p:val>
                                        </p:tav>
                                      </p:tavLst>
                                    </p:anim>
                                    <p:anim calcmode="lin" valueType="num">
                                      <p:cBhvr>
                                        <p:cTn id="126" dur="500" fill="hold"/>
                                        <p:tgtEl>
                                          <p:spTgt spid="15"/>
                                        </p:tgtEl>
                                        <p:attrNameLst>
                                          <p:attrName>ppt_h</p:attrName>
                                        </p:attrNameLst>
                                      </p:cBhvr>
                                      <p:tavLst>
                                        <p:tav tm="0">
                                          <p:val>
                                            <p:fltVal val="0"/>
                                          </p:val>
                                        </p:tav>
                                        <p:tav tm="100000">
                                          <p:val>
                                            <p:strVal val="#ppt_h"/>
                                          </p:val>
                                        </p:tav>
                                      </p:tavLst>
                                    </p:anim>
                                    <p:animEffect transition="in" filter="fade">
                                      <p:cBhvr>
                                        <p:cTn id="1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9262" y="298472"/>
            <a:ext cx="7225047" cy="4468968"/>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43211" y="4932606"/>
            <a:ext cx="3604857" cy="369332"/>
          </a:xfrm>
          <a:prstGeom prst="rect">
            <a:avLst/>
          </a:prstGeom>
        </p:spPr>
        <p:txBody>
          <a:bodyPr wrap="square">
            <a:spAutoFit/>
          </a:bodyPr>
          <a:lstStyle/>
          <a:p>
            <a:pPr algn="ctr" rtl="1"/>
            <a:r>
              <a:rPr lang="fa-IR" dirty="0" smtClean="0">
                <a:latin typeface="Adobe Arabic" pitchFamily="18" charset="-78"/>
                <a:cs typeface="Adobe Arabic" pitchFamily="18" charset="-78"/>
              </a:rPr>
              <a:t>اقتضائات </a:t>
            </a:r>
            <a:r>
              <a:rPr lang="fa-IR" dirty="0">
                <a:latin typeface="Adobe Arabic" pitchFamily="18" charset="-78"/>
                <a:cs typeface="Adobe Arabic" pitchFamily="18" charset="-78"/>
              </a:rPr>
              <a:t>و </a:t>
            </a:r>
            <a:r>
              <a:rPr lang="fa-IR" dirty="0" smtClean="0">
                <a:latin typeface="Adobe Arabic" pitchFamily="18" charset="-78"/>
                <a:cs typeface="Adobe Arabic" pitchFamily="18" charset="-78"/>
              </a:rPr>
              <a:t>نتایج </a:t>
            </a:r>
            <a:r>
              <a:rPr lang="fa-IR" dirty="0">
                <a:latin typeface="Adobe Arabic" pitchFamily="18" charset="-78"/>
                <a:cs typeface="Adobe Arabic" pitchFamily="18" charset="-78"/>
              </a:rPr>
              <a:t>تعقل یا فهم حجت و عمل </a:t>
            </a:r>
            <a:r>
              <a:rPr lang="fa-IR" dirty="0" smtClean="0">
                <a:latin typeface="Adobe Arabic" pitchFamily="18" charset="-78"/>
                <a:cs typeface="Adobe Arabic" pitchFamily="18" charset="-78"/>
              </a:rPr>
              <a:t>بر اساس </a:t>
            </a:r>
            <a:r>
              <a:rPr lang="fa-IR" dirty="0">
                <a:latin typeface="Adobe Arabic" pitchFamily="18" charset="-78"/>
                <a:cs typeface="Adobe Arabic" pitchFamily="18" charset="-78"/>
              </a:rPr>
              <a:t>آن</a:t>
            </a:r>
            <a:endParaRPr lang="en-US" dirty="0">
              <a:latin typeface="Adobe Arabic" pitchFamily="18" charset="-78"/>
              <a:cs typeface="Adobe Arabic" pitchFamily="18" charset="-78"/>
            </a:endParaRPr>
          </a:p>
        </p:txBody>
      </p:sp>
    </p:spTree>
    <p:extLst>
      <p:ext uri="{BB962C8B-B14F-4D97-AF65-F5344CB8AC3E}">
        <p14:creationId xmlns:p14="http://schemas.microsoft.com/office/powerpoint/2010/main" val="23788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44259" y="1306136"/>
            <a:ext cx="3671341" cy="461665"/>
          </a:xfrm>
          <a:prstGeom prst="rect">
            <a:avLst/>
          </a:prstGeom>
          <a:ln w="28575">
            <a:noFill/>
          </a:ln>
        </p:spPr>
        <p:txBody>
          <a:bodyPr wrap="square">
            <a:spAutoFit/>
          </a:bodyPr>
          <a:lstStyle/>
          <a:p>
            <a:pPr algn="r" rtl="1"/>
            <a:r>
              <a:rPr lang="fa-IR" sz="2400" b="1" dirty="0">
                <a:latin typeface="Adobe Arabic" pitchFamily="18" charset="-78"/>
                <a:cs typeface="Adobe Arabic" pitchFamily="18" charset="-78"/>
              </a:rPr>
              <a:t>ویژگی‌های دوره اکمال فطرت و اعتدال</a:t>
            </a:r>
          </a:p>
        </p:txBody>
      </p:sp>
      <p:sp>
        <p:nvSpPr>
          <p:cNvPr id="6" name="Rectangle 2"/>
          <p:cNvSpPr>
            <a:spLocks noChangeArrowheads="1"/>
          </p:cNvSpPr>
          <p:nvPr/>
        </p:nvSpPr>
        <p:spPr bwMode="auto">
          <a:xfrm>
            <a:off x="1523307" y="588069"/>
            <a:ext cx="185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6156100" y="5422308"/>
            <a:ext cx="5533193" cy="1200329"/>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rtl="1"/>
            <a:r>
              <a:rPr lang="fa-IR" sz="2400" b="1" dirty="0">
                <a:latin typeface="Adobe Arabic" pitchFamily="18" charset="-78"/>
                <a:cs typeface="Adobe Arabic" pitchFamily="18" charset="-78"/>
              </a:rPr>
              <a:t>«تسویه» رخدادی است که برای نفس انسان رخ داده و به او قدرت الهام فجور و تقوا را می‌دهد و پس از آن </a:t>
            </a:r>
            <a:r>
              <a:rPr lang="fa-IR" sz="2400" b="1" dirty="0" smtClean="0">
                <a:solidFill>
                  <a:schemeClr val="accent3">
                    <a:lumMod val="75000"/>
                  </a:schemeClr>
                </a:solidFill>
                <a:latin typeface="Adobe Arabic" pitchFamily="18" charset="-78"/>
                <a:cs typeface="Adobe Arabic" pitchFamily="18" charset="-78"/>
              </a:rPr>
              <a:t>«تزکیه» </a:t>
            </a:r>
            <a:r>
              <a:rPr lang="fa-IR" sz="2400" b="1" dirty="0">
                <a:latin typeface="Adobe Arabic" pitchFamily="18" charset="-78"/>
                <a:cs typeface="Adobe Arabic" pitchFamily="18" charset="-78"/>
              </a:rPr>
              <a:t>و در مقابل آن </a:t>
            </a:r>
            <a:r>
              <a:rPr lang="fa-IR" sz="2400" b="1" dirty="0" smtClean="0">
                <a:solidFill>
                  <a:schemeClr val="accent3">
                    <a:lumMod val="75000"/>
                  </a:schemeClr>
                </a:solidFill>
                <a:latin typeface="Adobe Arabic" pitchFamily="18" charset="-78"/>
                <a:cs typeface="Adobe Arabic" pitchFamily="18" charset="-78"/>
              </a:rPr>
              <a:t>«تدسیس»</a:t>
            </a:r>
            <a:r>
              <a:rPr lang="fa-IR" sz="2400" b="1" dirty="0" smtClean="0">
                <a:latin typeface="Adobe Arabic" pitchFamily="18" charset="-78"/>
                <a:cs typeface="Adobe Arabic" pitchFamily="18" charset="-78"/>
              </a:rPr>
              <a:t> </a:t>
            </a:r>
            <a:r>
              <a:rPr lang="fa-IR" sz="2400" b="1" dirty="0">
                <a:latin typeface="Adobe Arabic" pitchFamily="18" charset="-78"/>
                <a:cs typeface="Adobe Arabic" pitchFamily="18" charset="-78"/>
              </a:rPr>
              <a:t>که عدم تزکیه است، برای انسان معنا پیدا می‌کند.  </a:t>
            </a:r>
            <a:endParaRPr lang="en-US" sz="2400" b="1" dirty="0">
              <a:latin typeface="Adobe Arabic" pitchFamily="18" charset="-78"/>
              <a:cs typeface="Adobe Arabic" pitchFamily="18" charset="-78"/>
            </a:endParaRPr>
          </a:p>
        </p:txBody>
      </p:sp>
      <p:sp>
        <p:nvSpPr>
          <p:cNvPr id="18" name="Rectangle 17"/>
          <p:cNvSpPr/>
          <p:nvPr/>
        </p:nvSpPr>
        <p:spPr>
          <a:xfrm>
            <a:off x="8079407" y="2287702"/>
            <a:ext cx="1686580" cy="461665"/>
          </a:xfrm>
          <a:prstGeom prst="rect">
            <a:avLst/>
          </a:prstGeom>
        </p:spPr>
        <p:txBody>
          <a:bodyPr wrap="square">
            <a:spAutoFit/>
          </a:bodyPr>
          <a:lstStyle/>
          <a:p>
            <a:r>
              <a:rPr lang="fa-IR" sz="2400" b="1" dirty="0">
                <a:latin typeface="Adobe Arabic" pitchFamily="18" charset="-78"/>
                <a:cs typeface="Adobe Arabic" pitchFamily="18" charset="-78"/>
              </a:rPr>
              <a:t>سوره مبارکه شمس</a:t>
            </a:r>
            <a:endParaRPr lang="en-US" sz="2400" dirty="0"/>
          </a:p>
        </p:txBody>
      </p:sp>
      <p:sp>
        <p:nvSpPr>
          <p:cNvPr id="19" name="Rectangle 18"/>
          <p:cNvSpPr/>
          <p:nvPr/>
        </p:nvSpPr>
        <p:spPr>
          <a:xfrm>
            <a:off x="7590263" y="3409598"/>
            <a:ext cx="2664868" cy="461665"/>
          </a:xfrm>
          <a:prstGeom prst="rect">
            <a:avLst/>
          </a:prstGeom>
        </p:spPr>
        <p:txBody>
          <a:bodyPr wrap="square">
            <a:spAutoFit/>
          </a:bodyPr>
          <a:lstStyle/>
          <a:p>
            <a:r>
              <a:rPr lang="fa-IR" sz="2400" b="1" dirty="0">
                <a:latin typeface="Adobe Arabic" pitchFamily="18" charset="-78"/>
                <a:cs typeface="Adobe Arabic" pitchFamily="18" charset="-78"/>
              </a:rPr>
              <a:t>واژه‌ی نزدیک از نظر مفهومی </a:t>
            </a:r>
            <a:endParaRPr lang="en-US" sz="2400" dirty="0"/>
          </a:p>
        </p:txBody>
      </p:sp>
      <p:sp>
        <p:nvSpPr>
          <p:cNvPr id="20" name="Rectangle 19"/>
          <p:cNvSpPr/>
          <p:nvPr/>
        </p:nvSpPr>
        <p:spPr>
          <a:xfrm>
            <a:off x="8514491" y="4391164"/>
            <a:ext cx="816412" cy="523220"/>
          </a:xfrm>
          <a:prstGeom prst="rect">
            <a:avLst/>
          </a:prstGeom>
        </p:spPr>
        <p:txBody>
          <a:bodyPr wrap="square">
            <a:spAutoFit/>
          </a:bodyPr>
          <a:lstStyle/>
          <a:p>
            <a:r>
              <a:rPr lang="fa-IR" sz="2800" b="1" dirty="0">
                <a:solidFill>
                  <a:schemeClr val="accent3">
                    <a:lumMod val="75000"/>
                  </a:schemeClr>
                </a:solidFill>
                <a:latin typeface="Adobe Arabic" pitchFamily="18" charset="-78"/>
                <a:cs typeface="Adobe Arabic" pitchFamily="18" charset="-78"/>
              </a:rPr>
              <a:t>تسویه</a:t>
            </a:r>
            <a:endParaRPr lang="en-US" sz="2800" dirty="0">
              <a:solidFill>
                <a:schemeClr val="accent3">
                  <a:lumMod val="75000"/>
                </a:schemeClr>
              </a:solidFill>
            </a:endParaRPr>
          </a:p>
        </p:txBody>
      </p:sp>
      <p:sp>
        <p:nvSpPr>
          <p:cNvPr id="22" name="Content Placeholder 2"/>
          <p:cNvSpPr txBox="1">
            <a:spLocks/>
          </p:cNvSpPr>
          <p:nvPr/>
        </p:nvSpPr>
        <p:spPr>
          <a:xfrm>
            <a:off x="515155" y="585051"/>
            <a:ext cx="4937655" cy="533923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Low" rtl="1">
              <a:lnSpc>
                <a:spcPct val="115000"/>
              </a:lnSpc>
              <a:spcBef>
                <a:spcPts val="0"/>
              </a:spcBef>
              <a:buClr>
                <a:schemeClr val="accent3"/>
              </a:buClr>
            </a:pPr>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مقابل تسویه و تزکیه، سوره مبارکه شمس </a:t>
            </a:r>
            <a:r>
              <a:rPr lang="fa-IR" sz="2400" b="1" dirty="0" smtClean="0">
                <a:solidFill>
                  <a:schemeClr val="accent3">
                    <a:lumMod val="75000"/>
                  </a:schemeClr>
                </a:solidFill>
                <a:latin typeface="Adobe Arabic" panose="02040503050201020203" pitchFamily="18" charset="-78"/>
                <a:cs typeface="Adobe Arabic" panose="02040503050201020203" pitchFamily="18" charset="-78"/>
              </a:rPr>
              <a:t>«دسّ»‌ </a:t>
            </a:r>
            <a:r>
              <a:rPr lang="fa-IR" sz="2400" dirty="0">
                <a:latin typeface="Adobe Arabic" panose="02040503050201020203" pitchFamily="18" charset="-78"/>
                <a:cs typeface="Adobe Arabic" panose="02040503050201020203" pitchFamily="18" charset="-78"/>
              </a:rPr>
              <a:t>یا </a:t>
            </a:r>
            <a:r>
              <a:rPr lang="fa-IR" sz="2400" dirty="0">
                <a:solidFill>
                  <a:schemeClr val="accent3">
                    <a:lumMod val="75000"/>
                  </a:schemeClr>
                </a:solidFill>
                <a:latin typeface="Adobe Arabic" panose="02040503050201020203" pitchFamily="18" charset="-78"/>
                <a:cs typeface="Adobe Arabic" panose="02040503050201020203" pitchFamily="18" charset="-78"/>
              </a:rPr>
              <a:t>نهفته ساختن نفس </a:t>
            </a:r>
            <a:r>
              <a:rPr lang="fa-IR" sz="2400" dirty="0">
                <a:latin typeface="Adobe Arabic" panose="02040503050201020203" pitchFamily="18" charset="-78"/>
                <a:cs typeface="Adobe Arabic" panose="02040503050201020203" pitchFamily="18" charset="-78"/>
              </a:rPr>
              <a:t>و </a:t>
            </a:r>
            <a:r>
              <a:rPr lang="fa-IR" sz="2400" dirty="0">
                <a:solidFill>
                  <a:schemeClr val="accent3">
                    <a:lumMod val="75000"/>
                  </a:schemeClr>
                </a:solidFill>
                <a:latin typeface="Adobe Arabic" panose="02040503050201020203" pitchFamily="18" charset="-78"/>
                <a:cs typeface="Adobe Arabic" panose="02040503050201020203" pitchFamily="18" charset="-78"/>
              </a:rPr>
              <a:t>عدم بهره‌مندی از تزکیه </a:t>
            </a:r>
            <a:r>
              <a:rPr lang="fa-IR" sz="2400" dirty="0">
                <a:latin typeface="Adobe Arabic" panose="02040503050201020203" pitchFamily="18" charset="-78"/>
                <a:cs typeface="Adobe Arabic" panose="02040503050201020203" pitchFamily="18" charset="-78"/>
              </a:rPr>
              <a:t>را عامل هر ناکامی معنوی معرفی کرده است. و به صورت تفصیلی‌تر سرکشی و طغیان از یک سو و تکذیب آیات و رسل از سوی دیگر را عامل سقوط دانسته است. </a:t>
            </a:r>
            <a:endParaRPr lang="fa-IR" sz="2400" dirty="0" smtClean="0">
              <a:latin typeface="Adobe Arabic" panose="02040503050201020203" pitchFamily="18" charset="-78"/>
              <a:cs typeface="Adobe Arabic" panose="02040503050201020203" pitchFamily="18" charset="-78"/>
            </a:endParaRPr>
          </a:p>
          <a:p>
            <a:pPr algn="justLow" rtl="1">
              <a:lnSpc>
                <a:spcPct val="115000"/>
              </a:lnSpc>
              <a:spcBef>
                <a:spcPts val="0"/>
              </a:spcBef>
              <a:buClr>
                <a:schemeClr val="accent3"/>
              </a:buClr>
            </a:pPr>
            <a:r>
              <a:rPr lang="fa-IR" sz="2400" dirty="0" smtClean="0">
                <a:latin typeface="Adobe Arabic" panose="02040503050201020203" pitchFamily="18" charset="-78"/>
                <a:cs typeface="Adobe Arabic" panose="02040503050201020203" pitchFamily="18" charset="-78"/>
              </a:rPr>
              <a:t>بنابراین </a:t>
            </a:r>
            <a:r>
              <a:rPr lang="fa-IR" sz="2400" dirty="0">
                <a:latin typeface="Adobe Arabic" panose="02040503050201020203" pitchFamily="18" charset="-78"/>
                <a:cs typeface="Adobe Arabic" panose="02040503050201020203" pitchFamily="18" charset="-78"/>
              </a:rPr>
              <a:t>دست برداشتن از طغیان، ‌اطاعت و تبعیت از دین و رسول عامل اصلی در تزکیه می‌باشد. </a:t>
            </a:r>
            <a:endParaRPr lang="fa-IR" sz="2400" dirty="0" smtClean="0">
              <a:latin typeface="Adobe Arabic" panose="02040503050201020203" pitchFamily="18" charset="-78"/>
              <a:cs typeface="Adobe Arabic" panose="02040503050201020203" pitchFamily="18" charset="-78"/>
            </a:endParaRPr>
          </a:p>
          <a:p>
            <a:pPr algn="justLow" rtl="1">
              <a:lnSpc>
                <a:spcPct val="115000"/>
              </a:lnSpc>
              <a:spcBef>
                <a:spcPts val="0"/>
              </a:spcBef>
              <a:buClr>
                <a:schemeClr val="accent3"/>
              </a:buClr>
            </a:pPr>
            <a:r>
              <a:rPr lang="fa-IR" sz="2400" dirty="0" smtClean="0">
                <a:latin typeface="Adobe Arabic" panose="02040503050201020203" pitchFamily="18" charset="-78"/>
                <a:cs typeface="Adobe Arabic" panose="02040503050201020203" pitchFamily="18" charset="-78"/>
              </a:rPr>
              <a:t>همچنین </a:t>
            </a:r>
            <a:r>
              <a:rPr lang="fa-IR" sz="2400" dirty="0">
                <a:latin typeface="Adobe Arabic" panose="02040503050201020203" pitchFamily="18" charset="-78"/>
                <a:cs typeface="Adobe Arabic" panose="02040503050201020203" pitchFamily="18" charset="-78"/>
              </a:rPr>
              <a:t>علم نسبت به آنچه از طریق وحی به انسان وارد شده که ملزم به تبعیت از آن است از لوازم تعقل و فهم حجت می‌باشد.</a:t>
            </a:r>
          </a:p>
          <a:p>
            <a:pPr marL="0" indent="0" algn="justLow" rtl="1">
              <a:lnSpc>
                <a:spcPct val="115000"/>
              </a:lnSpc>
              <a:spcBef>
                <a:spcPts val="0"/>
              </a:spcBef>
              <a:buClr>
                <a:schemeClr val="accent3"/>
              </a:buClr>
              <a:buFont typeface="Arial" panose="020B0604020202020204" pitchFamily="34" charset="0"/>
              <a:buNone/>
            </a:pPr>
            <a:endParaRPr lang="fa-IR" sz="2400" dirty="0">
              <a:latin typeface="Adobe Arabic" panose="02040503050201020203" pitchFamily="18" charset="-78"/>
              <a:cs typeface="Adobe Arabic" panose="02040503050201020203" pitchFamily="18" charset="-78"/>
            </a:endParaRPr>
          </a:p>
        </p:txBody>
      </p:sp>
      <p:sp>
        <p:nvSpPr>
          <p:cNvPr id="24" name="Content Placeholder 2"/>
          <p:cNvSpPr txBox="1">
            <a:spLocks/>
          </p:cNvSpPr>
          <p:nvPr/>
        </p:nvSpPr>
        <p:spPr>
          <a:xfrm>
            <a:off x="6474740" y="585051"/>
            <a:ext cx="5357251" cy="687956"/>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Low" rtl="1">
              <a:lnSpc>
                <a:spcPct val="115000"/>
              </a:lnSpc>
              <a:spcBef>
                <a:spcPts val="0"/>
              </a:spcBef>
              <a:buClr>
                <a:schemeClr val="accent3"/>
              </a:buClr>
              <a:buFont typeface="Arial" panose="020B0604020202020204" pitchFamily="34" charset="0"/>
              <a:buNone/>
            </a:pPr>
            <a:r>
              <a:rPr lang="fa-IR" sz="2400" dirty="0" smtClean="0">
                <a:latin typeface="Adobe Arabic" panose="02040503050201020203" pitchFamily="18" charset="-78"/>
                <a:cs typeface="2  Titr" panose="00000700000000000000" pitchFamily="2" charset="-78"/>
              </a:rPr>
              <a:t>4. دوره سوم دوره اکمال فطرت و اعتدال</a:t>
            </a:r>
            <a:endParaRPr lang="en-US" sz="2400" dirty="0" smtClean="0">
              <a:latin typeface="Adobe Arabic" panose="02040503050201020203" pitchFamily="18" charset="-78"/>
              <a:cs typeface="2  Titr" panose="00000700000000000000" pitchFamily="2" charset="-78"/>
            </a:endParaRPr>
          </a:p>
          <a:p>
            <a:pPr marL="0" indent="0" algn="justLow" rtl="1">
              <a:lnSpc>
                <a:spcPct val="115000"/>
              </a:lnSpc>
              <a:spcBef>
                <a:spcPts val="0"/>
              </a:spcBef>
              <a:buClr>
                <a:schemeClr val="accent3"/>
              </a:buClr>
              <a:buFont typeface="Arial" panose="020B0604020202020204" pitchFamily="34" charset="0"/>
              <a:buNone/>
            </a:pPr>
            <a:endParaRPr lang="fa-IR" sz="2400" dirty="0">
              <a:latin typeface="Adobe Arabic" panose="02040503050201020203" pitchFamily="18" charset="-78"/>
              <a:cs typeface="2  Titr" panose="00000700000000000000" pitchFamily="2" charset="-78"/>
            </a:endParaRPr>
          </a:p>
        </p:txBody>
      </p:sp>
      <p:sp>
        <p:nvSpPr>
          <p:cNvPr id="14" name="Down Arrow 13"/>
          <p:cNvSpPr/>
          <p:nvPr/>
        </p:nvSpPr>
        <p:spPr>
          <a:xfrm>
            <a:off x="8801312" y="1858899"/>
            <a:ext cx="242767" cy="37009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Down Arrow 26"/>
          <p:cNvSpPr/>
          <p:nvPr/>
        </p:nvSpPr>
        <p:spPr>
          <a:xfrm>
            <a:off x="8801311" y="2964602"/>
            <a:ext cx="242767" cy="37009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Down Arrow 27"/>
          <p:cNvSpPr/>
          <p:nvPr/>
        </p:nvSpPr>
        <p:spPr>
          <a:xfrm>
            <a:off x="8801311" y="3994925"/>
            <a:ext cx="242767" cy="37009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 name="Down Arrow 28"/>
          <p:cNvSpPr/>
          <p:nvPr/>
        </p:nvSpPr>
        <p:spPr>
          <a:xfrm>
            <a:off x="8801310" y="4972310"/>
            <a:ext cx="242767" cy="37009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12158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20"/>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8" grpId="0"/>
      <p:bldP spid="19" grpId="0"/>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263606"/>
            <a:ext cx="9520158" cy="457611"/>
          </a:xfrm>
        </p:spPr>
        <p:txBody>
          <a:bodyPr>
            <a:normAutofit fontScale="90000"/>
          </a:bodyPr>
          <a:lstStyle/>
          <a:p>
            <a:endParaRPr lang="en-US" dirty="0"/>
          </a:p>
        </p:txBody>
      </p:sp>
      <p:sp>
        <p:nvSpPr>
          <p:cNvPr id="3" name="Content Placeholder 2"/>
          <p:cNvSpPr>
            <a:spLocks noGrp="1"/>
          </p:cNvSpPr>
          <p:nvPr>
            <p:ph idx="1"/>
          </p:nvPr>
        </p:nvSpPr>
        <p:spPr>
          <a:xfrm>
            <a:off x="1534696" y="940158"/>
            <a:ext cx="10172200" cy="5203065"/>
          </a:xfrm>
        </p:spPr>
        <p:txBody>
          <a:bodyPr>
            <a:normAutofit/>
          </a:bodyPr>
          <a:lstStyle/>
          <a:p>
            <a:pPr algn="r" rtl="1">
              <a:buClr>
                <a:schemeClr val="accent4">
                  <a:lumMod val="60000"/>
                  <a:lumOff val="40000"/>
                </a:schemeClr>
              </a:buClr>
              <a:buFont typeface="Wingdings" panose="05000000000000000000" pitchFamily="2" charset="2"/>
              <a:buChar char="q"/>
            </a:pPr>
            <a:r>
              <a:rPr lang="fa-IR" sz="2400" u="sng" dirty="0" smtClean="0">
                <a:solidFill>
                  <a:srgbClr val="C00000"/>
                </a:solidFill>
                <a:cs typeface="2  Mitra" panose="00000400000000000000" pitchFamily="2" charset="-78"/>
              </a:rPr>
              <a:t> </a:t>
            </a:r>
            <a:r>
              <a:rPr lang="fa-IR" sz="2400" b="1" u="sng" dirty="0" smtClean="0">
                <a:solidFill>
                  <a:srgbClr val="C00000"/>
                </a:solidFill>
                <a:cs typeface="2  Mitra" panose="00000400000000000000" pitchFamily="2" charset="-78"/>
              </a:rPr>
              <a:t>تزکیه</a:t>
            </a:r>
            <a:r>
              <a:rPr lang="fa-IR" sz="2400" dirty="0" smtClean="0">
                <a:cs typeface="2  Mitra" panose="00000400000000000000" pitchFamily="2" charset="-78"/>
              </a:rPr>
              <a:t> از ریشه </a:t>
            </a:r>
            <a:r>
              <a:rPr lang="fa-IR" sz="2400" b="1" dirty="0" smtClean="0">
                <a:solidFill>
                  <a:srgbClr val="C00000"/>
                </a:solidFill>
                <a:cs typeface="2  Mitra" panose="00000400000000000000" pitchFamily="2" charset="-78"/>
              </a:rPr>
              <a:t>(زکو) </a:t>
            </a:r>
            <a:r>
              <a:rPr lang="fa-IR" sz="2400" dirty="0" smtClean="0">
                <a:cs typeface="2  Mitra" panose="00000400000000000000" pitchFamily="2" charset="-78"/>
              </a:rPr>
              <a:t>است. معنای این ماده: دور کردن چیزی ناحق و خارج کردن آن از میان چیز سالم است. مانند از بین بردن صفات رذیله از قلب، دور کردن اعمال زشت از برنامه زندگی انسان و خارج کردن حق الناس از مال (ذکات).</a:t>
            </a:r>
            <a:endParaRPr lang="fa-IR" sz="2400" dirty="0">
              <a:cs typeface="2  Mitra" panose="00000400000000000000" pitchFamily="2" charset="-78"/>
            </a:endParaRP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 تزکیه در واقع دورکردن چیزی است که دورکردن و خارج کردنش لازم است.</a:t>
            </a: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 تزکیه به معنای پاکسازی و آماده سازی مرحله قبل از دریافت و استقرار علم الهی است. درون انسان اگر فاقد آمادگی دریافت باشد یا دارای آلودگی هایی باشد، قدرت دریافت علم الهی را نخواهد داشت.</a:t>
            </a: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 خداوند در قرآن تزکیه را به نفس نسبت داده  و آن را در صورت مخفی نکردن توانایی ها و قدرت های درونی فطری ممکن دانسته است.</a:t>
            </a: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 تزکیه با عمل به بایدها و نبایدها، شناخت توانایی ها و قرار گرفتن در معرض توانمندی محقق می شود.</a:t>
            </a:r>
            <a:endParaRPr lang="en-US" sz="2400" dirty="0">
              <a:cs typeface="2  Mitra" panose="00000400000000000000" pitchFamily="2" charset="-78"/>
            </a:endParaRPr>
          </a:p>
        </p:txBody>
      </p:sp>
    </p:spTree>
    <p:extLst>
      <p:ext uri="{BB962C8B-B14F-4D97-AF65-F5344CB8AC3E}">
        <p14:creationId xmlns:p14="http://schemas.microsoft.com/office/powerpoint/2010/main" val="253151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263606"/>
            <a:ext cx="9520158" cy="457611"/>
          </a:xfrm>
        </p:spPr>
        <p:txBody>
          <a:bodyPr>
            <a:normAutofit fontScale="90000"/>
          </a:bodyPr>
          <a:lstStyle/>
          <a:p>
            <a:endParaRPr lang="en-US" dirty="0"/>
          </a:p>
        </p:txBody>
      </p:sp>
      <p:sp>
        <p:nvSpPr>
          <p:cNvPr id="3" name="Content Placeholder 2"/>
          <p:cNvSpPr>
            <a:spLocks noGrp="1"/>
          </p:cNvSpPr>
          <p:nvPr>
            <p:ph idx="1"/>
          </p:nvPr>
        </p:nvSpPr>
        <p:spPr>
          <a:xfrm>
            <a:off x="1534696" y="940158"/>
            <a:ext cx="10172200" cy="5203065"/>
          </a:xfrm>
        </p:spPr>
        <p:txBody>
          <a:bodyPr>
            <a:normAutofit/>
          </a:bodyPr>
          <a:lstStyle/>
          <a:p>
            <a:pPr algn="r" rtl="1">
              <a:buClr>
                <a:schemeClr val="accent4">
                  <a:lumMod val="60000"/>
                  <a:lumOff val="40000"/>
                </a:schemeClr>
              </a:buClr>
              <a:buFont typeface="Wingdings" panose="05000000000000000000" pitchFamily="2" charset="2"/>
              <a:buChar char="q"/>
            </a:pPr>
            <a:r>
              <a:rPr lang="fa-IR" sz="2400" u="sng" dirty="0" smtClean="0">
                <a:solidFill>
                  <a:srgbClr val="C00000"/>
                </a:solidFill>
                <a:cs typeface="2  Mitra" panose="00000400000000000000" pitchFamily="2" charset="-78"/>
              </a:rPr>
              <a:t> </a:t>
            </a:r>
            <a:r>
              <a:rPr lang="fa-IR" sz="2400" b="1" u="sng" dirty="0" smtClean="0">
                <a:solidFill>
                  <a:srgbClr val="C00000"/>
                </a:solidFill>
                <a:cs typeface="2  Mitra" panose="00000400000000000000" pitchFamily="2" charset="-78"/>
              </a:rPr>
              <a:t>تسویه </a:t>
            </a:r>
            <a:r>
              <a:rPr lang="fa-IR" sz="2400" dirty="0" smtClean="0">
                <a:cs typeface="2  Mitra" panose="00000400000000000000" pitchFamily="2" charset="-78"/>
              </a:rPr>
              <a:t>از ماده(سوی): این ماده به معنای </a:t>
            </a:r>
            <a:r>
              <a:rPr lang="fa-IR" sz="2400" b="1" dirty="0" smtClean="0">
                <a:cs typeface="2  Mitra" panose="00000400000000000000" pitchFamily="2" charset="-78"/>
              </a:rPr>
              <a:t>توسط، همراه با اعتدال </a:t>
            </a:r>
            <a:r>
              <a:rPr lang="fa-IR" sz="2400" dirty="0" smtClean="0">
                <a:cs typeface="2  Mitra" panose="00000400000000000000" pitchFamily="2" charset="-78"/>
              </a:rPr>
              <a:t>است.</a:t>
            </a: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تسویه به معنای معتدل کردن چیزی در حال توسط است و متوسط و معتدل کردن آن چیز به وسیله عمل، نظم، تدبیر و تکمیل است.</a:t>
            </a:r>
          </a:p>
          <a:p>
            <a:pPr algn="r" rtl="1">
              <a:buClr>
                <a:schemeClr val="accent4">
                  <a:lumMod val="60000"/>
                  <a:lumOff val="40000"/>
                </a:schemeClr>
              </a:buClr>
              <a:buFont typeface="Wingdings" panose="05000000000000000000" pitchFamily="2" charset="2"/>
              <a:buChar char="q"/>
            </a:pPr>
            <a:r>
              <a:rPr lang="fa-IR" sz="2400" dirty="0" smtClean="0">
                <a:cs typeface="2  Mitra" panose="00000400000000000000" pitchFamily="2" charset="-78"/>
              </a:rPr>
              <a:t>تسویه رخدادی است که برای نفس انسان واقع شده و به او قدرت الهام فجور و تقوا را می دهد. به عبارت دیگر اگر انسان نفس خود را در حالت تعادل و توسط قرار دهد می تواند از الهام الهی بهره مند شود.</a:t>
            </a:r>
            <a:endParaRPr lang="en-US" sz="2400" dirty="0">
              <a:cs typeface="2  Mitra" panose="00000400000000000000" pitchFamily="2" charset="-78"/>
            </a:endParaRPr>
          </a:p>
        </p:txBody>
      </p:sp>
    </p:spTree>
    <p:extLst>
      <p:ext uri="{BB962C8B-B14F-4D97-AF65-F5344CB8AC3E}">
        <p14:creationId xmlns:p14="http://schemas.microsoft.com/office/powerpoint/2010/main" val="201371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263606"/>
            <a:ext cx="9520158" cy="457611"/>
          </a:xfrm>
        </p:spPr>
        <p:txBody>
          <a:bodyPr>
            <a:normAutofit fontScale="90000"/>
          </a:bodyPr>
          <a:lstStyle/>
          <a:p>
            <a:endParaRPr lang="en-US" dirty="0"/>
          </a:p>
        </p:txBody>
      </p:sp>
      <p:sp>
        <p:nvSpPr>
          <p:cNvPr id="3" name="Content Placeholder 2"/>
          <p:cNvSpPr>
            <a:spLocks noGrp="1"/>
          </p:cNvSpPr>
          <p:nvPr>
            <p:ph idx="1"/>
          </p:nvPr>
        </p:nvSpPr>
        <p:spPr>
          <a:xfrm>
            <a:off x="940158" y="940158"/>
            <a:ext cx="10766738" cy="5203065"/>
          </a:xfrm>
        </p:spPr>
        <p:txBody>
          <a:bodyPr>
            <a:normAutofit/>
          </a:bodyPr>
          <a:lstStyle/>
          <a:p>
            <a:pPr marL="0" indent="0" algn="r" rtl="1">
              <a:buClr>
                <a:schemeClr val="accent4">
                  <a:lumMod val="60000"/>
                  <a:lumOff val="40000"/>
                </a:schemeClr>
              </a:buClr>
              <a:buNone/>
            </a:pPr>
            <a:endParaRPr lang="en-US" sz="2400" dirty="0">
              <a:cs typeface="2  Mitra" panose="00000400000000000000" pitchFamily="2" charset="-78"/>
            </a:endParaRPr>
          </a:p>
        </p:txBody>
      </p:sp>
      <p:sp>
        <p:nvSpPr>
          <p:cNvPr id="4" name="Rounded Rectangle 3"/>
          <p:cNvSpPr/>
          <p:nvPr/>
        </p:nvSpPr>
        <p:spPr>
          <a:xfrm>
            <a:off x="4790942" y="5315755"/>
            <a:ext cx="2575774" cy="73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400" dirty="0" smtClean="0">
                <a:solidFill>
                  <a:schemeClr val="tx1"/>
                </a:solidFill>
                <a:cs typeface="2  Mitra" panose="00000400000000000000" pitchFamily="2" charset="-78"/>
              </a:rPr>
              <a:t>اکمال فطرت و اعتدال</a:t>
            </a:r>
            <a:endParaRPr lang="en-US" sz="2400" dirty="0">
              <a:solidFill>
                <a:schemeClr val="tx1"/>
              </a:solidFill>
              <a:cs typeface="2  Mitra" panose="00000400000000000000" pitchFamily="2" charset="-78"/>
            </a:endParaRPr>
          </a:p>
        </p:txBody>
      </p:sp>
      <p:sp>
        <p:nvSpPr>
          <p:cNvPr id="6" name="Rounded Rectangle 5"/>
          <p:cNvSpPr/>
          <p:nvPr/>
        </p:nvSpPr>
        <p:spPr>
          <a:xfrm>
            <a:off x="4790942" y="4137337"/>
            <a:ext cx="2575774" cy="73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cs typeface="2  Mitra" panose="00000400000000000000" pitchFamily="2" charset="-78"/>
              </a:rPr>
              <a:t>رجوع به عقل</a:t>
            </a:r>
            <a:endParaRPr lang="en-US" sz="2400" dirty="0">
              <a:solidFill>
                <a:schemeClr val="tx1"/>
              </a:solidFill>
              <a:cs typeface="2  Mitra" panose="00000400000000000000" pitchFamily="2" charset="-78"/>
            </a:endParaRPr>
          </a:p>
        </p:txBody>
      </p:sp>
      <p:sp>
        <p:nvSpPr>
          <p:cNvPr id="7" name="Rounded Rectangle 6"/>
          <p:cNvSpPr/>
          <p:nvPr/>
        </p:nvSpPr>
        <p:spPr>
          <a:xfrm>
            <a:off x="3992451" y="2987898"/>
            <a:ext cx="3902296" cy="73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cs typeface="2  Mitra" panose="00000400000000000000" pitchFamily="2" charset="-78"/>
              </a:rPr>
              <a:t>فهم حجت و قدرت الهام فجور و تقوی</a:t>
            </a:r>
            <a:endParaRPr lang="en-US" sz="2400" dirty="0">
              <a:solidFill>
                <a:schemeClr val="tx1"/>
              </a:solidFill>
              <a:cs typeface="2  Mitra" panose="00000400000000000000" pitchFamily="2" charset="-78"/>
            </a:endParaRPr>
          </a:p>
        </p:txBody>
      </p:sp>
      <p:sp>
        <p:nvSpPr>
          <p:cNvPr id="8" name="Rounded Rectangle 7"/>
          <p:cNvSpPr/>
          <p:nvPr/>
        </p:nvSpPr>
        <p:spPr>
          <a:xfrm>
            <a:off x="3580327" y="1809480"/>
            <a:ext cx="4726544" cy="73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cs typeface="2  Mitra" panose="00000400000000000000" pitchFamily="2" charset="-78"/>
              </a:rPr>
              <a:t>فعال شدن توان </a:t>
            </a:r>
            <a:r>
              <a:rPr lang="fa-IR" sz="2400" dirty="0" smtClean="0">
                <a:solidFill>
                  <a:srgbClr val="00B050"/>
                </a:solidFill>
                <a:cs typeface="2  Mitra" panose="00000400000000000000" pitchFamily="2" charset="-78"/>
              </a:rPr>
              <a:t>تزکیه و تسویه </a:t>
            </a:r>
            <a:r>
              <a:rPr lang="fa-IR" sz="2400" dirty="0" smtClean="0">
                <a:solidFill>
                  <a:schemeClr val="tx1"/>
                </a:solidFill>
                <a:cs typeface="2  Mitra" panose="00000400000000000000" pitchFamily="2" charset="-78"/>
              </a:rPr>
              <a:t>و قدرت شکوفایی</a:t>
            </a:r>
            <a:endParaRPr lang="en-US" sz="2400" dirty="0">
              <a:solidFill>
                <a:schemeClr val="tx1"/>
              </a:solidFill>
              <a:cs typeface="2  Mitra" panose="00000400000000000000" pitchFamily="2" charset="-78"/>
            </a:endParaRPr>
          </a:p>
        </p:txBody>
      </p:sp>
      <p:sp>
        <p:nvSpPr>
          <p:cNvPr id="11" name="Rounded Rectangle 10"/>
          <p:cNvSpPr/>
          <p:nvPr/>
        </p:nvSpPr>
        <p:spPr>
          <a:xfrm>
            <a:off x="3503054" y="640723"/>
            <a:ext cx="4803817" cy="73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cs typeface="2  Mitra" panose="00000400000000000000" pitchFamily="2" charset="-78"/>
              </a:rPr>
              <a:t>نتیجه بخشی و شکفتگی همراه با رضایت و خرسندی</a:t>
            </a:r>
            <a:endParaRPr lang="en-US" sz="2400" dirty="0">
              <a:solidFill>
                <a:schemeClr val="tx1"/>
              </a:solidFill>
              <a:cs typeface="2  Mitra" panose="00000400000000000000" pitchFamily="2" charset="-78"/>
            </a:endParaRPr>
          </a:p>
        </p:txBody>
      </p:sp>
      <p:sp>
        <p:nvSpPr>
          <p:cNvPr id="12" name="Up Arrow 11"/>
          <p:cNvSpPr/>
          <p:nvPr/>
        </p:nvSpPr>
        <p:spPr>
          <a:xfrm>
            <a:off x="5943599" y="4984124"/>
            <a:ext cx="135230" cy="206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943599" y="3771899"/>
            <a:ext cx="135230" cy="206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5938233" y="1469798"/>
            <a:ext cx="135230" cy="206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5943599" y="2648216"/>
            <a:ext cx="135230" cy="206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51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5" name="Rectangle 4"/>
          <p:cNvSpPr/>
          <p:nvPr/>
        </p:nvSpPr>
        <p:spPr>
          <a:xfrm>
            <a:off x="4070019" y="5280875"/>
            <a:ext cx="3477002" cy="923330"/>
          </a:xfrm>
          <a:prstGeom prst="rect">
            <a:avLst/>
          </a:prstGeom>
        </p:spPr>
        <p:txBody>
          <a:bodyPr wrap="square">
            <a:spAutoFit/>
          </a:bodyPr>
          <a:lstStyle/>
          <a:p>
            <a:pPr rtl="1"/>
            <a:r>
              <a:rPr lang="fa-IR" dirty="0" smtClean="0">
                <a:latin typeface="Adobe Arabic" pitchFamily="18" charset="-78"/>
                <a:cs typeface="Adobe Arabic" pitchFamily="18" charset="-78"/>
              </a:rPr>
              <a:t>تسویه </a:t>
            </a:r>
            <a:r>
              <a:rPr lang="fa-IR" dirty="0">
                <a:latin typeface="Adobe Arabic" pitchFamily="18" charset="-78"/>
                <a:cs typeface="Adobe Arabic" pitchFamily="18" charset="-78"/>
              </a:rPr>
              <a:t>و تزکیه دو محور اصلی در فهم حجت یا </a:t>
            </a:r>
            <a:r>
              <a:rPr lang="fa-IR" dirty="0" smtClean="0">
                <a:latin typeface="Adobe Arabic" pitchFamily="18" charset="-78"/>
                <a:cs typeface="Adobe Arabic" pitchFamily="18" charset="-78"/>
              </a:rPr>
              <a:t>تعقل و نقش </a:t>
            </a:r>
            <a:r>
              <a:rPr lang="fa-IR" dirty="0">
                <a:latin typeface="Adobe Arabic" pitchFamily="18" charset="-78"/>
                <a:cs typeface="Adobe Arabic" pitchFamily="18" charset="-78"/>
              </a:rPr>
              <a:t>علم به وحی و اطاعت از رسول و دین در تزکیه</a:t>
            </a:r>
            <a:endParaRPr lang="en-US" dirty="0">
              <a:latin typeface="Adobe Arabic" pitchFamily="18" charset="-78"/>
              <a:cs typeface="Adobe Arabic" pitchFamily="18" charset="-78"/>
            </a:endParaRPr>
          </a:p>
          <a:p>
            <a:pPr algn="ctr" rtl="1"/>
            <a:endParaRPr lang="en-US" dirty="0">
              <a:latin typeface="Adobe Arabic" pitchFamily="18" charset="-78"/>
              <a:cs typeface="Adobe Arabic" pitchFamily="18" charset="-7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017" y="760390"/>
            <a:ext cx="7340958" cy="4223734"/>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82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5" name="Rectangle 4"/>
          <p:cNvSpPr/>
          <p:nvPr/>
        </p:nvSpPr>
        <p:spPr>
          <a:xfrm>
            <a:off x="2446986" y="5488547"/>
            <a:ext cx="4134120" cy="369332"/>
          </a:xfrm>
          <a:prstGeom prst="rect">
            <a:avLst/>
          </a:prstGeom>
        </p:spPr>
        <p:txBody>
          <a:bodyPr wrap="square">
            <a:spAutoFit/>
          </a:bodyPr>
          <a:lstStyle/>
          <a:p>
            <a:pPr algn="ctr" rtl="1"/>
            <a:r>
              <a:rPr lang="fa-IR" b="1" dirty="0">
                <a:latin typeface="Adobe Arabic" pitchFamily="18" charset="-78"/>
                <a:cs typeface="Adobe Arabic" pitchFamily="18" charset="-78"/>
              </a:rPr>
              <a:t>مؤلفه‌های اکمال فطرت و اعتدال در سوره شمس و دعای </a:t>
            </a:r>
            <a:r>
              <a:rPr lang="fa-IR" b="1" dirty="0" smtClean="0">
                <a:latin typeface="Adobe Arabic" pitchFamily="18" charset="-78"/>
                <a:cs typeface="Adobe Arabic" pitchFamily="18" charset="-78"/>
              </a:rPr>
              <a:t>عرفه</a:t>
            </a:r>
            <a:endParaRPr lang="en-US" b="1" dirty="0">
              <a:latin typeface="Adobe Arabic" pitchFamily="18" charset="-78"/>
              <a:cs typeface="Adobe Arabic" pitchFamily="18" charset="-7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913" y="463639"/>
            <a:ext cx="7519688" cy="5146365"/>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594761" y="912588"/>
            <a:ext cx="2262388" cy="2677656"/>
          </a:xfrm>
          <a:prstGeom prst="rect">
            <a:avLst/>
          </a:prstGeom>
        </p:spPr>
        <p:txBody>
          <a:bodyPr wrap="square">
            <a:spAutoFit/>
          </a:bodyPr>
          <a:lstStyle/>
          <a:p>
            <a:pPr algn="justLow" rtl="1"/>
            <a:r>
              <a:rPr lang="fa-IR" sz="2400" b="1" dirty="0">
                <a:latin typeface="Adobe Arabic" pitchFamily="18" charset="-78"/>
                <a:cs typeface="Adobe Arabic" pitchFamily="18" charset="-78"/>
              </a:rPr>
              <a:t>مؤلفه‌های اکمال فطرت و اعتدال در سوره مبارکه شمس و دعای مبارکه عرفه بسیار بر هم منطبق است. و از انطباق آنها با هم می‌توان به نکات بسیار ارزنده‌ای پی </a:t>
            </a:r>
            <a:r>
              <a:rPr lang="fa-IR" sz="2400" b="1" dirty="0" smtClean="0">
                <a:latin typeface="Adobe Arabic" pitchFamily="18" charset="-78"/>
                <a:cs typeface="Adobe Arabic" pitchFamily="18" charset="-78"/>
              </a:rPr>
              <a:t>برد.</a:t>
            </a:r>
            <a:endParaRPr lang="en-US" sz="2400" b="1" dirty="0">
              <a:latin typeface="Adobe Arabic" pitchFamily="18" charset="-78"/>
              <a:cs typeface="Adobe Arabic" pitchFamily="18" charset="-78"/>
            </a:endParaRPr>
          </a:p>
        </p:txBody>
      </p:sp>
    </p:spTree>
    <p:extLst>
      <p:ext uri="{BB962C8B-B14F-4D97-AF65-F5344CB8AC3E}">
        <p14:creationId xmlns:p14="http://schemas.microsoft.com/office/powerpoint/2010/main" val="24562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566670"/>
            <a:ext cx="10495922" cy="5370493"/>
          </a:xfrm>
        </p:spPr>
        <p:txBody>
          <a:bodyPr>
            <a:noAutofit/>
          </a:bodyPr>
          <a:lstStyle/>
          <a:p>
            <a:pPr marL="0" marR="0" lvl="0" indent="0" algn="justLow" rtl="1">
              <a:lnSpc>
                <a:spcPct val="115000"/>
              </a:lnSpc>
              <a:spcBef>
                <a:spcPts val="0"/>
              </a:spcBef>
              <a:spcAft>
                <a:spcPts val="0"/>
              </a:spcAft>
              <a:buClr>
                <a:schemeClr val="accent3"/>
              </a:buClr>
              <a:buNone/>
            </a:pPr>
            <a:r>
              <a:rPr lang="fa-IR" sz="2400" dirty="0">
                <a:latin typeface="Adobe Arabic" panose="02040503050201020203" pitchFamily="18" charset="-78"/>
                <a:cs typeface="Adobe Arabic" panose="02040503050201020203" pitchFamily="18" charset="-78"/>
              </a:rPr>
              <a:t>مؤلفه‌های یاد شده سیر نتیجه‌بخشی هر عمل و یا هر باور را در زندگی فرد مشخص می‌کنند. در این سیر هر عملی چه فردی و چه اجتماعی مراحل نتیجه‌بخشی زیر را طی می‌کند:</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r"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endParaRPr lang="fa-IR" sz="2400" dirty="0" smtClean="0">
              <a:latin typeface="Adobe Arabic" panose="02040503050201020203" pitchFamily="18" charset="-78"/>
              <a:cs typeface="Adobe Arabic" panose="02040503050201020203" pitchFamily="18" charset="-78"/>
            </a:endParaRPr>
          </a:p>
          <a:p>
            <a:pPr marL="0" marR="0" lvl="0" indent="0" algn="ctr" rtl="1">
              <a:lnSpc>
                <a:spcPct val="115000"/>
              </a:lnSpc>
              <a:spcBef>
                <a:spcPts val="0"/>
              </a:spcBef>
              <a:spcAft>
                <a:spcPts val="0"/>
              </a:spcAft>
              <a:buClr>
                <a:schemeClr val="accent3"/>
              </a:buClr>
              <a:buNone/>
            </a:pPr>
            <a:r>
              <a:rPr lang="fa-IR" sz="2400" dirty="0" smtClean="0">
                <a:latin typeface="Adobe Arabic" panose="02040503050201020203" pitchFamily="18" charset="-78"/>
                <a:cs typeface="Adobe Arabic" panose="02040503050201020203" pitchFamily="18" charset="-78"/>
              </a:rPr>
              <a:t>در دعای عرفه شیوه های دستیابی به مراحل چهارگانه فوق و امکان اجرای هماهنگ آنها بیان شده است</a:t>
            </a: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Rectangle 3"/>
          <p:cNvSpPr/>
          <p:nvPr/>
        </p:nvSpPr>
        <p:spPr>
          <a:xfrm>
            <a:off x="3523173" y="1681149"/>
            <a:ext cx="8406960" cy="83099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justLow" rtl="1"/>
            <a:r>
              <a:rPr lang="fa-IR" sz="2400" b="1" dirty="0" smtClean="0">
                <a:latin typeface="Adobe Arabic" pitchFamily="18" charset="-78"/>
                <a:cs typeface="Adobe Arabic" pitchFamily="18" charset="-78"/>
              </a:rPr>
              <a:t>1) ابتدا </a:t>
            </a:r>
            <a:r>
              <a:rPr lang="fa-IR" sz="2400" b="1" dirty="0">
                <a:latin typeface="Adobe Arabic" pitchFamily="18" charset="-78"/>
                <a:cs typeface="Adobe Arabic" pitchFamily="18" charset="-78"/>
              </a:rPr>
              <a:t>انسان به واسطه رجوع به عقل ضرورت انجام یا ترک عمل، فعل یا باوری را بررسی کرده و بر روی روش‌های به دست آوردن آن تفکر و تأمل می‌نماید. </a:t>
            </a:r>
            <a:endParaRPr lang="en-US" sz="2400" b="1" dirty="0">
              <a:latin typeface="Adobe Arabic" pitchFamily="18" charset="-78"/>
              <a:cs typeface="Adobe Arabic" pitchFamily="18" charset="-78"/>
            </a:endParaRPr>
          </a:p>
        </p:txBody>
      </p:sp>
      <p:sp>
        <p:nvSpPr>
          <p:cNvPr id="5" name="Rectangle 4"/>
          <p:cNvSpPr/>
          <p:nvPr/>
        </p:nvSpPr>
        <p:spPr>
          <a:xfrm>
            <a:off x="3523173" y="2512146"/>
            <a:ext cx="8406960" cy="8309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Low" rtl="1"/>
            <a:r>
              <a:rPr lang="fa-IR" sz="2400" b="1" dirty="0">
                <a:latin typeface="Adobe Arabic" pitchFamily="18" charset="-78"/>
                <a:cs typeface="Adobe Arabic" pitchFamily="18" charset="-78"/>
              </a:rPr>
              <a:t>2</a:t>
            </a:r>
            <a:r>
              <a:rPr lang="fa-IR" sz="2400" b="1" dirty="0" smtClean="0">
                <a:latin typeface="Adobe Arabic" pitchFamily="18" charset="-78"/>
                <a:cs typeface="Adobe Arabic" pitchFamily="18" charset="-78"/>
              </a:rPr>
              <a:t>) سپس </a:t>
            </a:r>
            <a:r>
              <a:rPr lang="fa-IR" sz="2400" b="1" dirty="0">
                <a:latin typeface="Adobe Arabic" pitchFamily="18" charset="-78"/>
                <a:cs typeface="Adobe Arabic" pitchFamily="18" charset="-78"/>
              </a:rPr>
              <a:t>با اتکاء به آن علم و بر اساس الهام الهی، به جزییات تحقق آن عمل، فعل یا باور در لحظه، دست می‌یابد.</a:t>
            </a:r>
            <a:endParaRPr lang="en-US" sz="2400" b="1" dirty="0">
              <a:latin typeface="Adobe Arabic" pitchFamily="18" charset="-78"/>
              <a:cs typeface="Adobe Arabic" pitchFamily="18" charset="-78"/>
            </a:endParaRPr>
          </a:p>
        </p:txBody>
      </p:sp>
      <p:sp>
        <p:nvSpPr>
          <p:cNvPr id="6" name="Rectangle 5"/>
          <p:cNvSpPr/>
          <p:nvPr/>
        </p:nvSpPr>
        <p:spPr>
          <a:xfrm>
            <a:off x="3523173" y="3350346"/>
            <a:ext cx="8406960" cy="83099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Low" rtl="1"/>
            <a:r>
              <a:rPr lang="fa-IR" sz="2400" b="1" dirty="0">
                <a:latin typeface="Adobe Arabic" pitchFamily="18" charset="-78"/>
                <a:cs typeface="Adobe Arabic" pitchFamily="18" charset="-78"/>
              </a:rPr>
              <a:t>3</a:t>
            </a:r>
            <a:r>
              <a:rPr lang="fa-IR" sz="2400" b="1" dirty="0" smtClean="0">
                <a:latin typeface="Adobe Arabic" pitchFamily="18" charset="-78"/>
                <a:cs typeface="Adobe Arabic" pitchFamily="18" charset="-78"/>
              </a:rPr>
              <a:t>) الهام </a:t>
            </a:r>
            <a:r>
              <a:rPr lang="fa-IR" sz="2400" b="1" dirty="0">
                <a:latin typeface="Adobe Arabic" pitchFamily="18" charset="-78"/>
                <a:cs typeface="Adobe Arabic" pitchFamily="18" charset="-78"/>
              </a:rPr>
              <a:t>و علم و تعقل در صورتی در نفس انسان جریان می‌یابد که از موانع پاک و آراسته باشد. به همین دلیل عملیاتی شدن منویات عقلی و الهام‌های الهی کشف موانع و برطرف کردن آن است. </a:t>
            </a:r>
            <a:endParaRPr lang="en-US" sz="2400" b="1" dirty="0">
              <a:latin typeface="Adobe Arabic" pitchFamily="18" charset="-78"/>
              <a:cs typeface="Adobe Arabic" pitchFamily="18" charset="-78"/>
            </a:endParaRPr>
          </a:p>
        </p:txBody>
      </p:sp>
      <p:sp>
        <p:nvSpPr>
          <p:cNvPr id="7" name="Rectangle 6"/>
          <p:cNvSpPr/>
          <p:nvPr/>
        </p:nvSpPr>
        <p:spPr>
          <a:xfrm>
            <a:off x="3523173" y="4216760"/>
            <a:ext cx="8406960" cy="83099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justLow" rtl="1"/>
            <a:r>
              <a:rPr lang="fa-IR" sz="2400" b="1" dirty="0" smtClean="0">
                <a:latin typeface="Adobe Arabic" pitchFamily="18" charset="-78"/>
                <a:cs typeface="Adobe Arabic" pitchFamily="18" charset="-78"/>
              </a:rPr>
              <a:t>4) دستاورد‌های </a:t>
            </a:r>
            <a:r>
              <a:rPr lang="fa-IR" sz="2400" b="1" dirty="0">
                <a:latin typeface="Adobe Arabic" pitchFamily="18" charset="-78"/>
                <a:cs typeface="Adobe Arabic" pitchFamily="18" charset="-78"/>
              </a:rPr>
              <a:t>به دست آمده از مراحل فوق تنها با شناسایی و قدردانی و خرسندی می‌توانند در برنامه‌ریزی مجدد زندگی قرار ‌گیرند.</a:t>
            </a:r>
            <a:endParaRPr lang="en-US" sz="2400" b="1" dirty="0">
              <a:latin typeface="Adobe Arabic" pitchFamily="18" charset="-78"/>
              <a:cs typeface="Adobe Arabic" pitchFamily="18" charset="-78"/>
            </a:endParaRPr>
          </a:p>
        </p:txBody>
      </p:sp>
    </p:spTree>
    <p:extLst>
      <p:ext uri="{BB962C8B-B14F-4D97-AF65-F5344CB8AC3E}">
        <p14:creationId xmlns:p14="http://schemas.microsoft.com/office/powerpoint/2010/main" val="25112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0061" y="566670"/>
            <a:ext cx="2717083" cy="3142445"/>
          </a:xfrm>
        </p:spPr>
        <p:txBody>
          <a:bodyPr>
            <a:noAutofit/>
          </a:bodyPr>
          <a:lstStyle/>
          <a:p>
            <a:pPr marL="0" marR="0" lvl="0" indent="0" algn="justLow" rtl="1">
              <a:lnSpc>
                <a:spcPct val="115000"/>
              </a:lnSpc>
              <a:spcBef>
                <a:spcPts val="0"/>
              </a:spcBef>
              <a:spcAft>
                <a:spcPts val="0"/>
              </a:spcAft>
              <a:buClr>
                <a:schemeClr val="accent3"/>
              </a:buClr>
              <a:buNone/>
            </a:pPr>
            <a:r>
              <a:rPr lang="fa-IR" sz="2400" dirty="0">
                <a:latin typeface="Adobe Arabic" panose="02040503050201020203" pitchFamily="18" charset="-78"/>
                <a:cs typeface="Adobe Arabic" panose="02040503050201020203" pitchFamily="18" charset="-78"/>
              </a:rPr>
              <a:t>در این صورت از تعقل در عمل، فعل یا باور تا رسیدن به محصول کوتاه‌ترین راه در درون فرد طی شده و به ابراز می‌رسد. در این صورت است که به چنین فردی </a:t>
            </a:r>
            <a:r>
              <a:rPr lang="fa-IR" sz="2400" b="1" dirty="0">
                <a:solidFill>
                  <a:schemeClr val="accent3">
                    <a:lumMod val="75000"/>
                  </a:schemeClr>
                </a:solidFill>
                <a:latin typeface="Adobe Arabic" panose="02040503050201020203" pitchFamily="18" charset="-78"/>
                <a:cs typeface="Adobe Arabic" panose="02040503050201020203" pitchFamily="18" charset="-78"/>
              </a:rPr>
              <a:t>«محسن» </a:t>
            </a:r>
            <a:r>
              <a:rPr lang="fa-IR" sz="2400" dirty="0">
                <a:latin typeface="Adobe Arabic" panose="02040503050201020203" pitchFamily="18" charset="-78"/>
                <a:cs typeface="Adobe Arabic" panose="02040503050201020203" pitchFamily="18" charset="-78"/>
              </a:rPr>
              <a:t>یا </a:t>
            </a:r>
            <a:r>
              <a:rPr lang="fa-IR" sz="2400" b="1" dirty="0">
                <a:solidFill>
                  <a:schemeClr val="accent3">
                    <a:lumMod val="75000"/>
                  </a:schemeClr>
                </a:solidFill>
                <a:latin typeface="Adobe Arabic" panose="02040503050201020203" pitchFamily="18" charset="-78"/>
                <a:cs typeface="Adobe Arabic" panose="02040503050201020203" pitchFamily="18" charset="-78"/>
              </a:rPr>
              <a:t>«متقی» </a:t>
            </a:r>
            <a:r>
              <a:rPr lang="fa-IR" sz="2400" dirty="0">
                <a:latin typeface="Adobe Arabic" panose="02040503050201020203" pitchFamily="18" charset="-78"/>
                <a:cs typeface="Adobe Arabic" panose="02040503050201020203" pitchFamily="18" charset="-78"/>
              </a:rPr>
              <a:t>گفته می‌شود. </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382" y="334851"/>
            <a:ext cx="7483161" cy="5074276"/>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39861" y="5512158"/>
            <a:ext cx="4933682" cy="369332"/>
          </a:xfrm>
          <a:prstGeom prst="rect">
            <a:avLst/>
          </a:prstGeom>
        </p:spPr>
        <p:txBody>
          <a:bodyPr wrap="square">
            <a:spAutoFit/>
          </a:bodyPr>
          <a:lstStyle/>
          <a:p>
            <a:r>
              <a:rPr lang="fa-IR" b="1" dirty="0" smtClean="0">
                <a:latin typeface="Adobe Arabic" pitchFamily="18" charset="-78"/>
                <a:cs typeface="Adobe Arabic" pitchFamily="18" charset="-78"/>
              </a:rPr>
              <a:t>انطباق </a:t>
            </a:r>
            <a:r>
              <a:rPr lang="fa-IR" b="1" dirty="0">
                <a:latin typeface="Adobe Arabic" pitchFamily="18" charset="-78"/>
                <a:cs typeface="Adobe Arabic" pitchFamily="18" charset="-78"/>
              </a:rPr>
              <a:t>مؤلفه‌های اکمال فطرت و اعتدال از سوره مبارکه شمس و دعای عرفه </a:t>
            </a:r>
            <a:endParaRPr lang="en-US" b="1" dirty="0">
              <a:latin typeface="Adobe Arabic" pitchFamily="18" charset="-78"/>
              <a:cs typeface="Adobe Arabic" pitchFamily="18" charset="-78"/>
            </a:endParaRPr>
          </a:p>
        </p:txBody>
      </p:sp>
    </p:spTree>
    <p:extLst>
      <p:ext uri="{BB962C8B-B14F-4D97-AF65-F5344CB8AC3E}">
        <p14:creationId xmlns:p14="http://schemas.microsoft.com/office/powerpoint/2010/main" val="1693504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8975" y="257652"/>
            <a:ext cx="5196626" cy="461665"/>
          </a:xfrm>
          <a:prstGeom prst="rect">
            <a:avLst/>
          </a:prstGeom>
          <a:noFill/>
        </p:spPr>
        <p:txBody>
          <a:bodyPr wrap="square" rtlCol="0">
            <a:spAutoFit/>
          </a:bodyPr>
          <a:lstStyle/>
          <a:p>
            <a:pPr algn="r" rtl="1"/>
            <a:r>
              <a:rPr lang="fa-IR" sz="2400" dirty="0" smtClean="0">
                <a:latin typeface="Adobe Arabic" pitchFamily="18" charset="-78"/>
                <a:cs typeface="2  Titr" panose="00000700000000000000" pitchFamily="2" charset="-78"/>
              </a:rPr>
              <a:t>4-1. مؤلفه</a:t>
            </a:r>
            <a:r>
              <a:rPr lang="fa-IR" sz="2400" dirty="0">
                <a:latin typeface="Adobe Arabic" pitchFamily="18" charset="-78"/>
                <a:cs typeface="2  Titr" panose="00000700000000000000" pitchFamily="2" charset="-78"/>
              </a:rPr>
              <a:t>‏های دوره اکمال فطرت و اعتدال</a:t>
            </a:r>
          </a:p>
        </p:txBody>
      </p:sp>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3962401" y="5867400"/>
            <a:ext cx="6477001" cy="523220"/>
          </a:xfrm>
          <a:prstGeom prst="rect">
            <a:avLst/>
          </a:prstGeom>
        </p:spPr>
        <p:txBody>
          <a:bodyPr wrap="square">
            <a:spAutoFit/>
          </a:bodyPr>
          <a:lstStyle/>
          <a:p>
            <a:pPr algn="r" rtl="1"/>
            <a:r>
              <a:rPr lang="fa-IR" sz="2800" b="1" dirty="0">
                <a:solidFill>
                  <a:srgbClr val="FF0000"/>
                </a:solidFill>
                <a:latin typeface="Adobe Arabic" pitchFamily="18" charset="-78"/>
                <a:cs typeface="Adobe Arabic" pitchFamily="18" charset="-78"/>
              </a:rPr>
              <a:t>مؤلفه چهارم: </a:t>
            </a:r>
            <a:r>
              <a:rPr lang="fa-IR" sz="2800" b="1" dirty="0">
                <a:latin typeface="Adobe Arabic" pitchFamily="18" charset="-78"/>
                <a:cs typeface="Adobe Arabic" pitchFamily="18" charset="-78"/>
              </a:rPr>
              <a:t>نتیجه‌بخشی و شکفتگی همراه با رضایت و خرسندی  </a:t>
            </a:r>
            <a:endParaRPr lang="en-US" sz="2800" b="1" dirty="0">
              <a:latin typeface="Adobe Arabic" pitchFamily="18" charset="-78"/>
              <a:cs typeface="Adobe Arabic" pitchFamily="18" charset="-78"/>
            </a:endParaRPr>
          </a:p>
        </p:txBody>
      </p:sp>
      <p:sp>
        <p:nvSpPr>
          <p:cNvPr id="10" name="Rectangle 9"/>
          <p:cNvSpPr/>
          <p:nvPr/>
        </p:nvSpPr>
        <p:spPr>
          <a:xfrm>
            <a:off x="3026536" y="838200"/>
            <a:ext cx="7489066" cy="1261884"/>
          </a:xfrm>
          <a:prstGeom prst="rect">
            <a:avLst/>
          </a:prstGeom>
        </p:spPr>
        <p:txBody>
          <a:bodyPr wrap="square">
            <a:spAutoFit/>
          </a:bodyPr>
          <a:lstStyle/>
          <a:p>
            <a:pPr algn="r" rtl="1"/>
            <a:r>
              <a:rPr lang="fa-IR" sz="2800" b="1" dirty="0">
                <a:solidFill>
                  <a:srgbClr val="FF0000"/>
                </a:solidFill>
                <a:latin typeface="Adobe Arabic" pitchFamily="18" charset="-78"/>
                <a:cs typeface="Adobe Arabic" pitchFamily="18" charset="-78"/>
              </a:rPr>
              <a:t>مؤلفه اول: </a:t>
            </a:r>
            <a:r>
              <a:rPr lang="fa-IR" sz="2800" b="1" dirty="0">
                <a:latin typeface="Adobe Arabic" pitchFamily="18" charset="-78"/>
                <a:cs typeface="Adobe Arabic" pitchFamily="18" charset="-78"/>
              </a:rPr>
              <a:t>توانمندی رجوع به عقل با زیرمؤلفه:</a:t>
            </a:r>
            <a:endParaRPr lang="en-US" sz="28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توان رجوع به حجت‌های الهی</a:t>
            </a:r>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توان رجوع به قرآن و اهل بیت علیهم السلام به عنوان حجت‌های قطعی الهی </a:t>
            </a:r>
            <a:endParaRPr lang="en-US" sz="2400" b="1" dirty="0">
              <a:latin typeface="Adobe Arabic" pitchFamily="18" charset="-78"/>
              <a:cs typeface="Adobe Arabic" pitchFamily="18" charset="-78"/>
            </a:endParaRPr>
          </a:p>
        </p:txBody>
      </p:sp>
      <p:sp>
        <p:nvSpPr>
          <p:cNvPr id="11" name="Rectangle 10"/>
          <p:cNvSpPr/>
          <p:nvPr/>
        </p:nvSpPr>
        <p:spPr>
          <a:xfrm>
            <a:off x="1981201" y="2362200"/>
            <a:ext cx="8499764" cy="1631216"/>
          </a:xfrm>
          <a:prstGeom prst="rect">
            <a:avLst/>
          </a:prstGeom>
        </p:spPr>
        <p:txBody>
          <a:bodyPr wrap="square">
            <a:spAutoFit/>
          </a:bodyPr>
          <a:lstStyle/>
          <a:p>
            <a:pPr algn="r" rtl="1"/>
            <a:r>
              <a:rPr lang="fa-IR" sz="2800" b="1" dirty="0">
                <a:solidFill>
                  <a:srgbClr val="FF0000"/>
                </a:solidFill>
                <a:latin typeface="Adobe Arabic" pitchFamily="18" charset="-78"/>
                <a:cs typeface="Adobe Arabic" pitchFamily="18" charset="-78"/>
              </a:rPr>
              <a:t>مؤلفه دوم: </a:t>
            </a:r>
            <a:r>
              <a:rPr lang="fa-IR" sz="2800" b="1" dirty="0">
                <a:latin typeface="Adobe Arabic" pitchFamily="18" charset="-78"/>
                <a:cs typeface="Adobe Arabic" pitchFamily="18" charset="-78"/>
              </a:rPr>
              <a:t>‌قدرت الهام فجور و تقوا با زیرمؤلفه: </a:t>
            </a:r>
            <a:endParaRPr lang="en-US" sz="28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توان دستیابی به محتوای وحی به عنوان تقویت کننده الهام</a:t>
            </a:r>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توان معرفت نسبت به هستی و هستی‌آفرین و مسائل زندگی</a:t>
            </a:r>
          </a:p>
          <a:p>
            <a:pPr lvl="0" algn="r" rtl="1"/>
            <a:r>
              <a:rPr lang="fa-IR" sz="2400" b="1" dirty="0">
                <a:latin typeface="Adobe Arabic" pitchFamily="18" charset="-78"/>
                <a:cs typeface="Adobe Arabic" pitchFamily="18" charset="-78"/>
              </a:rPr>
              <a:t>                   تنبه به واسطه ذکر و شکر</a:t>
            </a:r>
            <a:endParaRPr lang="en-US" sz="2400" b="1" dirty="0">
              <a:latin typeface="Adobe Arabic" pitchFamily="18" charset="-78"/>
              <a:cs typeface="Adobe Arabic" pitchFamily="18" charset="-78"/>
            </a:endParaRPr>
          </a:p>
        </p:txBody>
      </p:sp>
      <p:sp>
        <p:nvSpPr>
          <p:cNvPr id="12" name="Rectangle 11"/>
          <p:cNvSpPr/>
          <p:nvPr/>
        </p:nvSpPr>
        <p:spPr>
          <a:xfrm>
            <a:off x="2808282" y="4191000"/>
            <a:ext cx="7672683" cy="1631216"/>
          </a:xfrm>
          <a:prstGeom prst="rect">
            <a:avLst/>
          </a:prstGeom>
        </p:spPr>
        <p:txBody>
          <a:bodyPr wrap="square">
            <a:spAutoFit/>
          </a:bodyPr>
          <a:lstStyle/>
          <a:p>
            <a:pPr algn="r" rtl="1"/>
            <a:r>
              <a:rPr lang="fa-IR" sz="2800" b="1" dirty="0">
                <a:solidFill>
                  <a:srgbClr val="FF0000"/>
                </a:solidFill>
                <a:latin typeface="Adobe Arabic" pitchFamily="18" charset="-78"/>
                <a:cs typeface="Adobe Arabic" pitchFamily="18" charset="-78"/>
              </a:rPr>
              <a:t>مؤلفه سوم:‌ </a:t>
            </a:r>
            <a:r>
              <a:rPr lang="fa-IR" sz="2800" b="1" dirty="0">
                <a:latin typeface="Adobe Arabic" pitchFamily="18" charset="-78"/>
                <a:cs typeface="Adobe Arabic" pitchFamily="18" charset="-78"/>
              </a:rPr>
              <a:t>توان تزکیه و قدرت شکوفایی با زیرمؤلفه: </a:t>
            </a:r>
            <a:endParaRPr lang="en-US" sz="28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عمل بر اساس شناخت حکمت و ذکر نعمت‌ها </a:t>
            </a:r>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عمل بر اساس هوشیاری</a:t>
            </a:r>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                    توان اطاعت در برابر احکام الهی</a:t>
            </a:r>
            <a:endParaRPr lang="en-US" sz="2400" b="1" dirty="0">
              <a:latin typeface="Adobe Arabic" pitchFamily="18" charset="-78"/>
              <a:cs typeface="Adobe Arabic" pitchFamily="18" charset="-78"/>
            </a:endParaRPr>
          </a:p>
        </p:txBody>
      </p:sp>
      <p:sp>
        <p:nvSpPr>
          <p:cNvPr id="15" name="Oval 14"/>
          <p:cNvSpPr/>
          <p:nvPr/>
        </p:nvSpPr>
        <p:spPr>
          <a:xfrm>
            <a:off x="9447346" y="1338080"/>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p:cNvSpPr/>
          <p:nvPr/>
        </p:nvSpPr>
        <p:spPr>
          <a:xfrm>
            <a:off x="9447346" y="17190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Oval 17"/>
          <p:cNvSpPr/>
          <p:nvPr/>
        </p:nvSpPr>
        <p:spPr>
          <a:xfrm>
            <a:off x="9371146" y="35814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p:cNvSpPr/>
          <p:nvPr/>
        </p:nvSpPr>
        <p:spPr>
          <a:xfrm>
            <a:off x="9371146" y="54864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Oval 19"/>
          <p:cNvSpPr/>
          <p:nvPr/>
        </p:nvSpPr>
        <p:spPr>
          <a:xfrm>
            <a:off x="9371146" y="4736445"/>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p:cNvSpPr/>
          <p:nvPr/>
        </p:nvSpPr>
        <p:spPr>
          <a:xfrm>
            <a:off x="9371146" y="32004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p:cNvSpPr/>
          <p:nvPr/>
        </p:nvSpPr>
        <p:spPr>
          <a:xfrm>
            <a:off x="9371146" y="28194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Oval 22"/>
          <p:cNvSpPr/>
          <p:nvPr/>
        </p:nvSpPr>
        <p:spPr>
          <a:xfrm>
            <a:off x="9371146" y="51054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Title 1"/>
          <p:cNvSpPr txBox="1">
            <a:spLocks/>
          </p:cNvSpPr>
          <p:nvPr/>
        </p:nvSpPr>
        <p:spPr>
          <a:xfrm>
            <a:off x="8998577" y="-16804"/>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253574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heel(1)">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animBg="1"/>
      <p:bldP spid="16"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106" y="828056"/>
            <a:ext cx="7320596" cy="2541431"/>
          </a:xfrm>
        </p:spPr>
        <p:txBody>
          <a:bodyPr/>
          <a:lstStyle/>
          <a:p>
            <a:pPr algn="ctr" rtl="1"/>
            <a:r>
              <a:rPr lang="fa-IR" b="1" dirty="0" smtClean="0">
                <a:ln w="12700" cmpd="sng">
                  <a:solidFill>
                    <a:schemeClr val="accent4"/>
                  </a:solidFill>
                  <a:prstDash val="solid"/>
                </a:ln>
                <a:solidFill>
                  <a:schemeClr val="accent3">
                    <a:lumMod val="60000"/>
                    <a:lumOff val="40000"/>
                  </a:schemeClr>
                </a:solidFill>
                <a:cs typeface="B Tabassom" panose="00000400000000000000" pitchFamily="2" charset="-78"/>
              </a:rPr>
              <a:t>فاتحه</a:t>
            </a:r>
            <a:br>
              <a:rPr lang="fa-IR" b="1" dirty="0" smtClean="0">
                <a:ln w="12700" cmpd="sng">
                  <a:solidFill>
                    <a:schemeClr val="accent4"/>
                  </a:solidFill>
                  <a:prstDash val="solid"/>
                </a:ln>
                <a:solidFill>
                  <a:schemeClr val="accent3">
                    <a:lumMod val="60000"/>
                    <a:lumOff val="40000"/>
                  </a:schemeClr>
                </a:solidFill>
                <a:cs typeface="B Tabassom" panose="00000400000000000000" pitchFamily="2" charset="-78"/>
              </a:rPr>
            </a:br>
            <a:r>
              <a:rPr lang="fa-IR" b="1" dirty="0" smtClean="0">
                <a:ln w="12700" cmpd="sng">
                  <a:solidFill>
                    <a:schemeClr val="accent4"/>
                  </a:solidFill>
                  <a:prstDash val="solid"/>
                </a:ln>
                <a:solidFill>
                  <a:schemeClr val="accent3">
                    <a:lumMod val="60000"/>
                    <a:lumOff val="40000"/>
                  </a:schemeClr>
                </a:solidFill>
                <a:cs typeface="B Tabassom" panose="00000400000000000000" pitchFamily="2" charset="-78"/>
              </a:rPr>
              <a:t>مهمترین ویژگی های دوره سوم</a:t>
            </a:r>
            <a:endParaRPr lang="en-US" b="1" dirty="0">
              <a:ln w="12700" cmpd="sng">
                <a:solidFill>
                  <a:schemeClr val="accent4"/>
                </a:solidFill>
                <a:prstDash val="solid"/>
              </a:ln>
              <a:solidFill>
                <a:schemeClr val="accent3">
                  <a:lumMod val="60000"/>
                  <a:lumOff val="4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0958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987641" y="-403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563971" y="609698"/>
            <a:ext cx="8763001" cy="830997"/>
          </a:xfrm>
          <a:prstGeom prst="rect">
            <a:avLst/>
          </a:prstGeom>
        </p:spPr>
        <p:txBody>
          <a:bodyPr wrap="square">
            <a:spAutoFit/>
          </a:bodyPr>
          <a:lstStyle/>
          <a:p>
            <a:pPr algn="r" rtl="1"/>
            <a:r>
              <a:rPr lang="fa-IR" sz="2400" b="1" dirty="0">
                <a:latin typeface="Adobe Arabic" pitchFamily="18" charset="-78"/>
                <a:cs typeface="Adobe Arabic" pitchFamily="18" charset="-78"/>
              </a:rPr>
              <a:t>در صورتی که خود فرد یا اولیای او قصد برنامه‌ریزی برای تعلیم و تزکیه در این دوره داشته باشند، ‌لازم است اقدامات زیر را انجام دهند:</a:t>
            </a:r>
            <a:endParaRPr lang="en-US" sz="2400" b="1" dirty="0">
              <a:latin typeface="Adobe Arabic" pitchFamily="18" charset="-78"/>
              <a:cs typeface="Adobe Arabic" pitchFamily="18" charset="-78"/>
            </a:endParaRPr>
          </a:p>
        </p:txBody>
      </p:sp>
      <p:sp>
        <p:nvSpPr>
          <p:cNvPr id="15" name="Oval 14"/>
          <p:cNvSpPr/>
          <p:nvPr/>
        </p:nvSpPr>
        <p:spPr>
          <a:xfrm>
            <a:off x="10520586" y="16525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Oval 17"/>
          <p:cNvSpPr/>
          <p:nvPr/>
        </p:nvSpPr>
        <p:spPr>
          <a:xfrm>
            <a:off x="10520586" y="41671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p:cNvSpPr/>
          <p:nvPr/>
        </p:nvSpPr>
        <p:spPr>
          <a:xfrm>
            <a:off x="10520586" y="56149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Oval 19"/>
          <p:cNvSpPr/>
          <p:nvPr/>
        </p:nvSpPr>
        <p:spPr>
          <a:xfrm>
            <a:off x="10520586" y="48529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p:cNvSpPr/>
          <p:nvPr/>
        </p:nvSpPr>
        <p:spPr>
          <a:xfrm>
            <a:off x="10522041" y="34813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p:cNvSpPr/>
          <p:nvPr/>
        </p:nvSpPr>
        <p:spPr>
          <a:xfrm>
            <a:off x="10522041" y="2719333"/>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Rectangle 4"/>
          <p:cNvSpPr/>
          <p:nvPr/>
        </p:nvSpPr>
        <p:spPr>
          <a:xfrm>
            <a:off x="2673440" y="1533658"/>
            <a:ext cx="7848600" cy="4524315"/>
          </a:xfrm>
          <a:prstGeom prst="rect">
            <a:avLst/>
          </a:prstGeom>
        </p:spPr>
        <p:txBody>
          <a:bodyPr wrap="square">
            <a:spAutoFit/>
          </a:bodyPr>
          <a:lstStyle/>
          <a:p>
            <a:pPr lvl="0" algn="r" rtl="1"/>
            <a:r>
              <a:rPr lang="fa-IR" sz="2400" b="1" dirty="0">
                <a:latin typeface="Adobe Arabic" pitchFamily="18" charset="-78"/>
                <a:cs typeface="Adobe Arabic" pitchFamily="18" charset="-78"/>
              </a:rPr>
              <a:t>با ایجاد میل و با مطالعه‌ای آگاهانه ابعاد مختلف احکام، اخلاق و اعتقادات حجت‌های الهی را به فرد بشناسانند. </a:t>
            </a:r>
            <a:endParaRPr lang="en-US" sz="2400" b="1" dirty="0">
              <a:latin typeface="Adobe Arabic" pitchFamily="18" charset="-78"/>
              <a:cs typeface="Adobe Arabic" pitchFamily="18" charset="-78"/>
            </a:endParaRPr>
          </a:p>
          <a:p>
            <a:pPr lvl="0" algn="r" rtl="1"/>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معرفت به توحید،‌ علم به گزاره‌های حقیقی و قوانین زندگی در این دوره به فرد تعلیم داده شود. </a:t>
            </a:r>
            <a:endParaRPr lang="en-US" sz="2400" b="1" dirty="0">
              <a:latin typeface="Adobe Arabic" pitchFamily="18" charset="-78"/>
              <a:cs typeface="Adobe Arabic" pitchFamily="18" charset="-78"/>
            </a:endParaRPr>
          </a:p>
          <a:p>
            <a:pPr lvl="0" algn="r" rtl="1"/>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تفکر در قرآن به عنوان محور اتصال به غیب و راه فعال‌سازی الهام به فرد آموزش داده شود.</a:t>
            </a:r>
            <a:endParaRPr lang="en-US" sz="2400" b="1" dirty="0">
              <a:latin typeface="Adobe Arabic" pitchFamily="18" charset="-78"/>
              <a:cs typeface="Adobe Arabic" pitchFamily="18" charset="-78"/>
            </a:endParaRPr>
          </a:p>
          <a:p>
            <a:pPr lvl="0" algn="r" rtl="1"/>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علوم مختلفی که فرد را در شناخت هستی و حکمت‌های آن واقف می‌سازد،‌ تعلیم داده شود. </a:t>
            </a:r>
            <a:endParaRPr lang="en-US" sz="2400" b="1" dirty="0">
              <a:latin typeface="Adobe Arabic" pitchFamily="18" charset="-78"/>
              <a:cs typeface="Adobe Arabic" pitchFamily="18" charset="-78"/>
            </a:endParaRPr>
          </a:p>
          <a:p>
            <a:pPr lvl="0" algn="r" rtl="1"/>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لازم است محاسبه،‌ مشارطه و مراقبه که مؤلفه هوشیاری است در فرد تقویت شود. </a:t>
            </a:r>
            <a:endParaRPr lang="en-US" sz="2400" b="1" dirty="0">
              <a:latin typeface="Adobe Arabic" pitchFamily="18" charset="-78"/>
              <a:cs typeface="Adobe Arabic" pitchFamily="18" charset="-78"/>
            </a:endParaRPr>
          </a:p>
          <a:p>
            <a:pPr lvl="0" algn="r" rtl="1"/>
            <a:endParaRPr lang="en-US" sz="2400" b="1" dirty="0">
              <a:latin typeface="Adobe Arabic" pitchFamily="18" charset="-78"/>
              <a:cs typeface="Adobe Arabic" pitchFamily="18" charset="-78"/>
            </a:endParaRPr>
          </a:p>
          <a:p>
            <a:pPr lvl="0" algn="r" rtl="1"/>
            <a:r>
              <a:rPr lang="fa-IR" sz="2400" b="1" dirty="0">
                <a:latin typeface="Adobe Arabic" pitchFamily="18" charset="-78"/>
                <a:cs typeface="Adobe Arabic" pitchFamily="18" charset="-78"/>
              </a:rPr>
              <a:t>فرد به کارهایی مبادرت کند که در وی تقوا و خشیت و یا مراقبت درونی تقویت شود. </a:t>
            </a:r>
            <a:endParaRPr lang="en-US" sz="2400" b="1" dirty="0">
              <a:latin typeface="Adobe Arabic" pitchFamily="18" charset="-78"/>
              <a:cs typeface="Adobe Arabic" pitchFamily="18" charset="-78"/>
            </a:endParaRPr>
          </a:p>
        </p:txBody>
      </p:sp>
      <p:sp>
        <p:nvSpPr>
          <p:cNvPr id="11"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351465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
                                        <p:tgtEl>
                                          <p:spTgt spid="15"/>
                                        </p:tgtEl>
                                      </p:cBhvr>
                                    </p:animEffect>
                                    <p:anim calcmode="lin" valueType="num">
                                      <p:cBhvr>
                                        <p:cTn id="15" dur="400" fill="hold"/>
                                        <p:tgtEl>
                                          <p:spTgt spid="15"/>
                                        </p:tgtEl>
                                        <p:attrNameLst>
                                          <p:attrName>ppt_x</p:attrName>
                                        </p:attrNameLst>
                                      </p:cBhvr>
                                      <p:tavLst>
                                        <p:tav tm="0">
                                          <p:val>
                                            <p:strVal val="#ppt_x"/>
                                          </p:val>
                                        </p:tav>
                                        <p:tav tm="100000">
                                          <p:val>
                                            <p:strVal val="#ppt_x"/>
                                          </p:val>
                                        </p:tav>
                                      </p:tavLst>
                                    </p:anim>
                                    <p:anim calcmode="lin" valueType="num">
                                      <p:cBhvr>
                                        <p:cTn id="16" dur="400" fill="hold"/>
                                        <p:tgtEl>
                                          <p:spTgt spid="1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anim calcmode="lin" valueType="num">
                                      <p:cBhvr>
                                        <p:cTn id="22" dur="400" fill="hold"/>
                                        <p:tgtEl>
                                          <p:spTgt spid="22"/>
                                        </p:tgtEl>
                                        <p:attrNameLst>
                                          <p:attrName>ppt_x</p:attrName>
                                        </p:attrNameLst>
                                      </p:cBhvr>
                                      <p:tavLst>
                                        <p:tav tm="0">
                                          <p:val>
                                            <p:strVal val="#ppt_x"/>
                                          </p:val>
                                        </p:tav>
                                        <p:tav tm="100000">
                                          <p:val>
                                            <p:strVal val="#ppt_x"/>
                                          </p:val>
                                        </p:tav>
                                      </p:tavLst>
                                    </p:anim>
                                    <p:anim calcmode="lin" valueType="num">
                                      <p:cBhvr>
                                        <p:cTn id="23" dur="400" fill="hold"/>
                                        <p:tgtEl>
                                          <p:spTgt spid="2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
                                        <p:tgtEl>
                                          <p:spTgt spid="21"/>
                                        </p:tgtEl>
                                      </p:cBhvr>
                                    </p:animEffect>
                                    <p:anim calcmode="lin" valueType="num">
                                      <p:cBhvr>
                                        <p:cTn id="29" dur="400" fill="hold"/>
                                        <p:tgtEl>
                                          <p:spTgt spid="21"/>
                                        </p:tgtEl>
                                        <p:attrNameLst>
                                          <p:attrName>ppt_x</p:attrName>
                                        </p:attrNameLst>
                                      </p:cBhvr>
                                      <p:tavLst>
                                        <p:tav tm="0">
                                          <p:val>
                                            <p:strVal val="#ppt_x"/>
                                          </p:val>
                                        </p:tav>
                                        <p:tav tm="100000">
                                          <p:val>
                                            <p:strVal val="#ppt_x"/>
                                          </p:val>
                                        </p:tav>
                                      </p:tavLst>
                                    </p:anim>
                                    <p:anim calcmode="lin" valueType="num">
                                      <p:cBhvr>
                                        <p:cTn id="30" dur="400" fill="hold"/>
                                        <p:tgtEl>
                                          <p:spTgt spid="21"/>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anim calcmode="lin" valueType="num">
                                      <p:cBhvr>
                                        <p:cTn id="36" dur="400" fill="hold"/>
                                        <p:tgtEl>
                                          <p:spTgt spid="18"/>
                                        </p:tgtEl>
                                        <p:attrNameLst>
                                          <p:attrName>ppt_x</p:attrName>
                                        </p:attrNameLst>
                                      </p:cBhvr>
                                      <p:tavLst>
                                        <p:tav tm="0">
                                          <p:val>
                                            <p:strVal val="#ppt_x"/>
                                          </p:val>
                                        </p:tav>
                                        <p:tav tm="100000">
                                          <p:val>
                                            <p:strVal val="#ppt_x"/>
                                          </p:val>
                                        </p:tav>
                                      </p:tavLst>
                                    </p:anim>
                                    <p:anim calcmode="lin" valueType="num">
                                      <p:cBhvr>
                                        <p:cTn id="37" dur="400" fill="hold"/>
                                        <p:tgtEl>
                                          <p:spTgt spid="18"/>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
                                        <p:tgtEl>
                                          <p:spTgt spid="20"/>
                                        </p:tgtEl>
                                      </p:cBhvr>
                                    </p:animEffect>
                                    <p:anim calcmode="lin" valueType="num">
                                      <p:cBhvr>
                                        <p:cTn id="43" dur="400" fill="hold"/>
                                        <p:tgtEl>
                                          <p:spTgt spid="20"/>
                                        </p:tgtEl>
                                        <p:attrNameLst>
                                          <p:attrName>ppt_x</p:attrName>
                                        </p:attrNameLst>
                                      </p:cBhvr>
                                      <p:tavLst>
                                        <p:tav tm="0">
                                          <p:val>
                                            <p:strVal val="#ppt_x"/>
                                          </p:val>
                                        </p:tav>
                                        <p:tav tm="100000">
                                          <p:val>
                                            <p:strVal val="#ppt_x"/>
                                          </p:val>
                                        </p:tav>
                                      </p:tavLst>
                                    </p:anim>
                                    <p:anim calcmode="lin" valueType="num">
                                      <p:cBhvr>
                                        <p:cTn id="44" dur="400" fill="hold"/>
                                        <p:tgtEl>
                                          <p:spTgt spid="20"/>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
                                        <p:tgtEl>
                                          <p:spTgt spid="19"/>
                                        </p:tgtEl>
                                      </p:cBhvr>
                                    </p:animEffect>
                                    <p:anim calcmode="lin" valueType="num">
                                      <p:cBhvr>
                                        <p:cTn id="50" dur="400" fill="hold"/>
                                        <p:tgtEl>
                                          <p:spTgt spid="19"/>
                                        </p:tgtEl>
                                        <p:attrNameLst>
                                          <p:attrName>ppt_x</p:attrName>
                                        </p:attrNameLst>
                                      </p:cBhvr>
                                      <p:tavLst>
                                        <p:tav tm="0">
                                          <p:val>
                                            <p:strVal val="#ppt_x"/>
                                          </p:val>
                                        </p:tav>
                                        <p:tav tm="100000">
                                          <p:val>
                                            <p:strVal val="#ppt_x"/>
                                          </p:val>
                                        </p:tav>
                                      </p:tavLst>
                                    </p:anim>
                                    <p:anim calcmode="lin" valueType="num">
                                      <p:cBhvr>
                                        <p:cTn id="51" dur="400" fill="hold"/>
                                        <p:tgtEl>
                                          <p:spTgt spid="1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inVertical)">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8" grpId="0" animBg="1"/>
      <p:bldP spid="19" grpId="0" animBg="1"/>
      <p:bldP spid="20" grpId="0" animBg="1"/>
      <p:bldP spid="21" grpId="0" animBg="1"/>
      <p:bldP spid="22"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752601" y="838201"/>
            <a:ext cx="8763001" cy="461665"/>
          </a:xfrm>
          <a:prstGeom prst="rect">
            <a:avLst/>
          </a:prstGeom>
        </p:spPr>
        <p:txBody>
          <a:bodyPr wrap="square">
            <a:spAutoFit/>
          </a:bodyPr>
          <a:lstStyle/>
          <a:p>
            <a:pPr algn="r" rtl="1"/>
            <a:r>
              <a:rPr lang="fa-IR" sz="2400" b="1">
                <a:latin typeface="Adobe Arabic" pitchFamily="18" charset="-78"/>
                <a:cs typeface="Adobe Arabic" pitchFamily="18" charset="-78"/>
              </a:rPr>
              <a:t>در ابتدای دو سوره مبارکه بقره و لقمان به مؤلفه‌های فوق اشاره شده است:</a:t>
            </a:r>
            <a:endParaRPr lang="en-US" sz="2400" b="1">
              <a:latin typeface="Adobe Arabic" pitchFamily="18" charset="-78"/>
              <a:cs typeface="Adobe Arabic" pitchFamily="18" charset="-78"/>
            </a:endParaRPr>
          </a:p>
        </p:txBody>
      </p:sp>
      <p:sp>
        <p:nvSpPr>
          <p:cNvPr id="18" name="Oval 17"/>
          <p:cNvSpPr/>
          <p:nvPr/>
        </p:nvSpPr>
        <p:spPr>
          <a:xfrm>
            <a:off x="11460742" y="4341254"/>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p:cNvSpPr/>
          <p:nvPr/>
        </p:nvSpPr>
        <p:spPr>
          <a:xfrm>
            <a:off x="11460740" y="610331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Oval 19"/>
          <p:cNvSpPr/>
          <p:nvPr/>
        </p:nvSpPr>
        <p:spPr>
          <a:xfrm>
            <a:off x="11460740" y="492860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Rectangle 8"/>
          <p:cNvSpPr/>
          <p:nvPr/>
        </p:nvSpPr>
        <p:spPr>
          <a:xfrm>
            <a:off x="6705600" y="1562795"/>
            <a:ext cx="5014175" cy="156966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fa-IR" sz="2400" b="1" dirty="0">
                <a:latin typeface="Adobe Arabic" pitchFamily="18" charset="-78"/>
                <a:cs typeface="Adobe Arabic" pitchFamily="18" charset="-78"/>
              </a:rPr>
              <a:t>تِلْکَ آیَاتُ الْکِتَابِ الْحَکِیمِ ﴿٢﴾ هُدًى وَرَحْمَةً لِلْمُحْسِنِینَ ﴿٣﴾ الَّذِینَ یُقِیمُونَ الصَّلاةَ وَیُؤْتُونَ الزَّکَاةَ وَهُمْ بِالآخِرَةِ هُمْ یُوقِنُونَ ﴿٤﴾ أُولَئِکَ عَلَى هُدًى مِنْ رَبِّهِمْ وَأُولَئِکَ هُمُ الْمُفْلِحُونَ ﴿٥﴾</a:t>
            </a:r>
          </a:p>
        </p:txBody>
      </p:sp>
      <p:sp>
        <p:nvSpPr>
          <p:cNvPr id="11" name="Rectangle 10"/>
          <p:cNvSpPr/>
          <p:nvPr/>
        </p:nvSpPr>
        <p:spPr>
          <a:xfrm>
            <a:off x="553792" y="1562795"/>
            <a:ext cx="5928574" cy="156966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fa-IR" sz="2400" b="1" dirty="0">
                <a:latin typeface="Adobe Arabic" pitchFamily="18" charset="-78"/>
                <a:cs typeface="Adobe Arabic" pitchFamily="18" charset="-78"/>
              </a:rPr>
              <a:t>ذَلِکَ الْکِتَابُ لا رَیْبَ فِیهِ هُدًى لِلْمُتَّقِینَ ﴿٢﴾ الَّذِینَ یُؤْمِنُونَ بِالْغَیْبِ وَیُقِیمُونَ الصَّلاةَ وَمِمَّا رَزَقْنَاهُمْ یُنْفِقُونَ ﴿٣﴾ وَالَّذِینَ یُؤْمِنُونَ بِمَا أُنْزِلَ إِلَیْکَ وَمَا أُنْزِلَ مِنْ قَبْلِکَ وَبِالآخِرَةِ هُمْ یُوقِنُونَ ﴿٤﴾ أُولَئِکَ عَلَى هُدًى مِنْ رَبِّهِمْ وَأُولَئِکَ هُمُ الْمُفْلِحُونَ ﴿٥﴾</a:t>
            </a:r>
          </a:p>
        </p:txBody>
      </p:sp>
      <p:sp>
        <p:nvSpPr>
          <p:cNvPr id="12" name="Rectangle 11"/>
          <p:cNvSpPr/>
          <p:nvPr/>
        </p:nvSpPr>
        <p:spPr>
          <a:xfrm>
            <a:off x="3002948" y="3553844"/>
            <a:ext cx="8457792" cy="2985433"/>
          </a:xfrm>
          <a:prstGeom prst="rect">
            <a:avLst/>
          </a:prstGeom>
        </p:spPr>
        <p:txBody>
          <a:bodyPr wrap="square">
            <a:spAutoFit/>
          </a:bodyPr>
          <a:lstStyle/>
          <a:p>
            <a:pPr algn="r" rtl="1"/>
            <a:r>
              <a:rPr lang="fa-IR" sz="2400" b="1" dirty="0" smtClean="0">
                <a:latin typeface="Adobe Arabic" pitchFamily="18" charset="-78"/>
                <a:cs typeface="Adobe Arabic" pitchFamily="18" charset="-78"/>
              </a:rPr>
              <a:t>مطالبی </a:t>
            </a:r>
            <a:r>
              <a:rPr lang="fa-IR" sz="2400" b="1" dirty="0">
                <a:latin typeface="Adobe Arabic" pitchFamily="18" charset="-78"/>
                <a:cs typeface="Adobe Arabic" pitchFamily="18" charset="-78"/>
              </a:rPr>
              <a:t>که می‌توان از آیات فوق به دست آورد عبارتند از</a:t>
            </a:r>
            <a:r>
              <a:rPr lang="fa-IR" sz="2400" b="1" dirty="0" smtClean="0">
                <a:latin typeface="Adobe Arabic" pitchFamily="18" charset="-78"/>
                <a:cs typeface="Adobe Arabic" pitchFamily="18" charset="-78"/>
              </a:rPr>
              <a:t>:</a:t>
            </a:r>
          </a:p>
          <a:p>
            <a:pPr algn="r" rtl="1"/>
            <a:endParaRPr lang="en-US" sz="2400" b="1" dirty="0">
              <a:latin typeface="Adobe Arabic" pitchFamily="18" charset="-78"/>
              <a:cs typeface="Adobe Arabic" pitchFamily="18" charset="-78"/>
            </a:endParaRPr>
          </a:p>
          <a:p>
            <a:pPr lvl="0" algn="r" rtl="1"/>
            <a:r>
              <a:rPr lang="fa-IR" sz="2000" b="1" dirty="0">
                <a:latin typeface="Adobe Arabic" pitchFamily="18" charset="-78"/>
                <a:cs typeface="Adobe Arabic" pitchFamily="18" charset="-78"/>
              </a:rPr>
              <a:t>احسان و تقوا باعث بهره‌مندی انسان از وحی می‌شود</a:t>
            </a:r>
            <a:r>
              <a:rPr lang="fa-IR" sz="2000" b="1" dirty="0" smtClean="0">
                <a:latin typeface="Adobe Arabic" pitchFamily="18" charset="-78"/>
                <a:cs typeface="Adobe Arabic" pitchFamily="18" charset="-78"/>
              </a:rPr>
              <a:t>.</a:t>
            </a:r>
          </a:p>
          <a:p>
            <a:pPr lvl="0" algn="r" rtl="1"/>
            <a:endParaRPr lang="en-US" sz="2000" b="1" dirty="0">
              <a:latin typeface="Adobe Arabic" pitchFamily="18" charset="-78"/>
              <a:cs typeface="Adobe Arabic" pitchFamily="18" charset="-78"/>
            </a:endParaRPr>
          </a:p>
          <a:p>
            <a:pPr lvl="0" algn="r" rtl="1"/>
            <a:r>
              <a:rPr lang="fa-IR" sz="2000" b="1" dirty="0">
                <a:latin typeface="Adobe Arabic" pitchFamily="18" charset="-78"/>
                <a:cs typeface="Adobe Arabic" pitchFamily="18" charset="-78"/>
              </a:rPr>
              <a:t>باورهای قلبی و معرفت‌های یقینی به همراه اقامه نماز و ایتاء زکات لازمه تقوا و متقی شدن است</a:t>
            </a:r>
            <a:r>
              <a:rPr lang="fa-IR" sz="2000" b="1" dirty="0" smtClean="0">
                <a:latin typeface="Adobe Arabic" pitchFamily="18" charset="-78"/>
                <a:cs typeface="Adobe Arabic" pitchFamily="18" charset="-78"/>
              </a:rPr>
              <a:t>.</a:t>
            </a:r>
          </a:p>
          <a:p>
            <a:pPr lvl="0" algn="r" rtl="1"/>
            <a:endParaRPr lang="en-US" sz="2000" b="1" dirty="0">
              <a:latin typeface="Adobe Arabic" pitchFamily="18" charset="-78"/>
              <a:cs typeface="Adobe Arabic" pitchFamily="18" charset="-78"/>
            </a:endParaRPr>
          </a:p>
          <a:p>
            <a:pPr lvl="0" algn="r" rtl="1"/>
            <a:r>
              <a:rPr lang="fa-IR" sz="2000" b="1" dirty="0">
                <a:latin typeface="Adobe Arabic" pitchFamily="18" charset="-78"/>
                <a:cs typeface="Adobe Arabic" pitchFamily="18" charset="-78"/>
              </a:rPr>
              <a:t>هدایت و فلاح تنها نصیب متقین می‌شود. </a:t>
            </a:r>
          </a:p>
          <a:p>
            <a:pPr lvl="0" algn="r" rtl="1"/>
            <a:endParaRPr lang="en-US" sz="2000" b="1" dirty="0">
              <a:latin typeface="Adobe Arabic" pitchFamily="18" charset="-78"/>
              <a:cs typeface="Adobe Arabic" pitchFamily="18" charset="-78"/>
            </a:endParaRPr>
          </a:p>
          <a:p>
            <a:pPr lvl="0" algn="r" rtl="1"/>
            <a:r>
              <a:rPr lang="fa-IR" sz="2000" b="1" dirty="0">
                <a:latin typeface="Adobe Arabic" pitchFamily="18" charset="-78"/>
                <a:cs typeface="Adobe Arabic" pitchFamily="18" charset="-78"/>
              </a:rPr>
              <a:t>برای رسیدن به تقوا، هدایت و فلاح اعمالی چون اقامه نماز لازم است. </a:t>
            </a:r>
            <a:endParaRPr lang="en-US" sz="2000" b="1" dirty="0">
              <a:latin typeface="Adobe Arabic" pitchFamily="18" charset="-78"/>
              <a:cs typeface="Adobe Arabic" pitchFamily="18" charset="-78"/>
            </a:endParaRPr>
          </a:p>
        </p:txBody>
      </p:sp>
      <p:sp>
        <p:nvSpPr>
          <p:cNvPr id="15" name="Oval 14"/>
          <p:cNvSpPr/>
          <p:nvPr/>
        </p:nvSpPr>
        <p:spPr>
          <a:xfrm>
            <a:off x="11460741" y="5515959"/>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32448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animBg="1"/>
      <p:bldP spid="9" grpId="0" animBg="1"/>
      <p:bldP spid="11" grpId="0" animBg="1"/>
      <p:bldP spid="12"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77214"/>
            <a:ext cx="8263739" cy="5156916"/>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83488" y="6260206"/>
            <a:ext cx="3891566" cy="369332"/>
          </a:xfrm>
          <a:prstGeom prst="rect">
            <a:avLst/>
          </a:prstGeom>
        </p:spPr>
        <p:txBody>
          <a:bodyPr wrap="square">
            <a:spAutoFit/>
          </a:bodyPr>
          <a:lstStyle/>
          <a:p>
            <a:pPr rtl="1"/>
            <a:r>
              <a:rPr lang="fa-IR" b="1" dirty="0" smtClean="0">
                <a:latin typeface="Adobe Arabic" pitchFamily="18" charset="-78"/>
                <a:cs typeface="Adobe Arabic" pitchFamily="18" charset="-78"/>
              </a:rPr>
              <a:t> </a:t>
            </a:r>
            <a:r>
              <a:rPr lang="fa-IR" b="1" dirty="0">
                <a:latin typeface="Adobe Arabic" pitchFamily="18" charset="-78"/>
                <a:cs typeface="Adobe Arabic" pitchFamily="18" charset="-78"/>
              </a:rPr>
              <a:t>مؤلفه‌های دوره اکمال فطرت و اعتدال در قرآن و روایات</a:t>
            </a:r>
            <a:endParaRPr lang="en-US" b="1" dirty="0">
              <a:latin typeface="Adobe Arabic" pitchFamily="18" charset="-78"/>
              <a:cs typeface="Adobe Arabic" pitchFamily="18" charset="-78"/>
            </a:endParaRPr>
          </a:p>
        </p:txBody>
      </p:sp>
      <p:sp>
        <p:nvSpPr>
          <p:cNvPr id="7"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2708096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566670"/>
            <a:ext cx="10084157" cy="5370493"/>
          </a:xfrm>
        </p:spPr>
        <p:txBody>
          <a:bodyPr>
            <a:noAutofit/>
          </a:bodyPr>
          <a:lstStyle/>
          <a:p>
            <a:pPr marL="0" marR="0" lvl="0" indent="0" algn="justLow" rtl="1">
              <a:lnSpc>
                <a:spcPct val="115000"/>
              </a:lnSpc>
              <a:spcBef>
                <a:spcPts val="0"/>
              </a:spcBef>
              <a:spcAft>
                <a:spcPts val="0"/>
              </a:spcAft>
              <a:buClr>
                <a:schemeClr val="accent3"/>
              </a:buClr>
              <a:buNone/>
            </a:pPr>
            <a:r>
              <a:rPr lang="fa-IR" sz="2400" dirty="0" smtClean="0">
                <a:latin typeface="Adobe Arabic" panose="02040503050201020203" pitchFamily="18" charset="-78"/>
                <a:cs typeface="2  Titr" panose="00000700000000000000" pitchFamily="2" charset="-78"/>
              </a:rPr>
              <a:t>4-2. </a:t>
            </a:r>
            <a:r>
              <a:rPr lang="fa-IR" sz="2400" dirty="0">
                <a:latin typeface="Adobe Arabic" panose="02040503050201020203" pitchFamily="18" charset="-78"/>
                <a:cs typeface="2  Titr" panose="00000700000000000000" pitchFamily="2" charset="-78"/>
              </a:rPr>
              <a:t>تعلیم در دوره اکمال و اعتدال</a:t>
            </a:r>
          </a:p>
          <a:p>
            <a:pPr marL="0" marR="0" lvl="0" indent="0" algn="justLow" rtl="1">
              <a:lnSpc>
                <a:spcPct val="115000"/>
              </a:lnSpc>
              <a:spcBef>
                <a:spcPts val="0"/>
              </a:spcBef>
              <a:spcAft>
                <a:spcPts val="0"/>
              </a:spcAft>
              <a:buClr>
                <a:schemeClr val="accent3"/>
              </a:buClr>
              <a:buNone/>
            </a:pPr>
            <a:r>
              <a:rPr lang="fa-IR" sz="2400" dirty="0">
                <a:latin typeface="Adobe Arabic" panose="02040503050201020203" pitchFamily="18" charset="-78"/>
                <a:cs typeface="Adobe Arabic" panose="02040503050201020203" pitchFamily="18" charset="-78"/>
              </a:rPr>
              <a:t>در دوره سوم انتظار می‌رود که خودجوشی فرد او را از برنامه‌ریزی‌های دیگران -جز به صورت مشورتی- مستغنی کند. در عین حال لازم است سیری منظم برای طی شدن ساماندهی‌شده‌ی این دوره تدارک دیده شود. </a:t>
            </a:r>
            <a:endParaRPr lang="fa-IR" sz="2400" dirty="0" smtClean="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Clr>
                <a:schemeClr val="accent3"/>
              </a:buClr>
              <a:buNone/>
            </a:pPr>
            <a:r>
              <a:rPr lang="fa-IR" sz="2400" dirty="0" smtClean="0">
                <a:latin typeface="Adobe Arabic" panose="02040503050201020203" pitchFamily="18" charset="-78"/>
                <a:cs typeface="Adobe Arabic" panose="02040503050201020203" pitchFamily="18" charset="-78"/>
              </a:rPr>
              <a:t>مانند </a:t>
            </a:r>
            <a:r>
              <a:rPr lang="fa-IR" sz="2400" dirty="0">
                <a:latin typeface="Adobe Arabic" panose="02040503050201020203" pitchFamily="18" charset="-78"/>
                <a:cs typeface="Adobe Arabic" panose="02040503050201020203" pitchFamily="18" charset="-78"/>
              </a:rPr>
              <a:t>وظایف و اعمال خاصی که در شریعت در قالب مناسک‌، فرائض و مستحبات‌اند </a:t>
            </a:r>
            <a:r>
              <a:rPr lang="fa-IR" sz="2400" dirty="0" smtClean="0">
                <a:latin typeface="Adobe Arabic" panose="02040503050201020203" pitchFamily="18" charset="-78"/>
                <a:cs typeface="Adobe Arabic" panose="02040503050201020203" pitchFamily="18" charset="-78"/>
              </a:rPr>
              <a:t>که </a:t>
            </a:r>
            <a:r>
              <a:rPr lang="fa-IR" sz="2400" dirty="0">
                <a:latin typeface="Adobe Arabic" panose="02040503050201020203" pitchFamily="18" charset="-78"/>
                <a:cs typeface="Adobe Arabic" panose="02040503050201020203" pitchFamily="18" charset="-78"/>
              </a:rPr>
              <a:t>می‌توانند </a:t>
            </a: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dobe Arabic" panose="02040503050201020203" pitchFamily="18" charset="-78"/>
                <a:cs typeface="Adobe Arabic" panose="02040503050201020203" pitchFamily="18" charset="-78"/>
              </a:rPr>
              <a:t>القاکننده معارف الهی </a:t>
            </a:r>
            <a:r>
              <a:rPr lang="fa-IR" sz="2400" dirty="0">
                <a:latin typeface="Adobe Arabic" panose="02040503050201020203" pitchFamily="18" charset="-78"/>
                <a:cs typeface="Adobe Arabic" panose="02040503050201020203" pitchFamily="18" charset="-78"/>
              </a:rPr>
              <a:t>و </a:t>
            </a: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dobe Arabic" panose="02040503050201020203" pitchFamily="18" charset="-78"/>
                <a:cs typeface="Adobe Arabic" panose="02040503050201020203" pitchFamily="18" charset="-78"/>
              </a:rPr>
              <a:t>تنبه دهنده ذکر</a:t>
            </a:r>
            <a:r>
              <a:rPr lang="fa-IR" sz="2400" dirty="0">
                <a:latin typeface="Adobe Arabic" panose="02040503050201020203" pitchFamily="18" charset="-78"/>
                <a:cs typeface="Adobe Arabic" panose="02040503050201020203" pitchFamily="18" charset="-78"/>
              </a:rPr>
              <a:t> </a:t>
            </a: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dobe Arabic" panose="02040503050201020203" pitchFamily="18" charset="-78"/>
                <a:cs typeface="Adobe Arabic" panose="02040503050201020203" pitchFamily="18" charset="-78"/>
              </a:rPr>
              <a:t>و شکر </a:t>
            </a:r>
            <a:r>
              <a:rPr lang="fa-IR" sz="2400" dirty="0">
                <a:latin typeface="Adobe Arabic" panose="02040503050201020203" pitchFamily="18" charset="-78"/>
                <a:cs typeface="Adobe Arabic" panose="02040503050201020203" pitchFamily="18" charset="-78"/>
              </a:rPr>
              <a:t>و </a:t>
            </a: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dobe Arabic" panose="02040503050201020203" pitchFamily="18" charset="-78"/>
                <a:cs typeface="Adobe Arabic" panose="02040503050201020203" pitchFamily="18" charset="-78"/>
              </a:rPr>
              <a:t>دلالت دهنده به حکمت‌های آفرینش </a:t>
            </a:r>
            <a:r>
              <a:rPr lang="fa-IR" sz="2400" dirty="0">
                <a:latin typeface="Adobe Arabic" panose="02040503050201020203" pitchFamily="18" charset="-78"/>
                <a:cs typeface="Adobe Arabic" panose="02040503050201020203" pitchFamily="18" charset="-78"/>
              </a:rPr>
              <a:t>باشند. از آنجایی که این وظایف انسان را از رها بودن، به بند عبودیت الهی می‌کشاند می‌توان آنها را به عنوان </a:t>
            </a:r>
            <a:r>
              <a:rPr lang="fa-IR" sz="2800" u="sng" dirty="0">
                <a:ln w="0"/>
                <a:solidFill>
                  <a:schemeClr val="accent1"/>
                </a:solidFill>
                <a:effectLst>
                  <a:outerShdw blurRad="38100" dist="25400" dir="5400000" algn="ctr" rotWithShape="0">
                    <a:srgbClr val="6E747A">
                      <a:alpha val="43000"/>
                    </a:srgbClr>
                  </a:outerShdw>
                </a:effectLst>
                <a:latin typeface="Adobe Arabic" panose="02040503050201020203" pitchFamily="18" charset="-78"/>
                <a:cs typeface="Adobe Arabic" panose="02040503050201020203" pitchFamily="18" charset="-78"/>
              </a:rPr>
              <a:t>«آداب» </a:t>
            </a:r>
            <a:r>
              <a:rPr lang="fa-IR" sz="2400" dirty="0">
                <a:latin typeface="Adobe Arabic" panose="02040503050201020203" pitchFamily="18" charset="-78"/>
                <a:cs typeface="Adobe Arabic" panose="02040503050201020203" pitchFamily="18" charset="-78"/>
              </a:rPr>
              <a:t>معرفی کرد.</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4" name="Rectangle 3"/>
          <p:cNvSpPr/>
          <p:nvPr/>
        </p:nvSpPr>
        <p:spPr>
          <a:xfrm>
            <a:off x="2926723" y="3488586"/>
            <a:ext cx="6912735" cy="1323439"/>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justLow" rtl="1"/>
            <a:r>
              <a:rPr lang="fa-IR" sz="2800" dirty="0" smtClean="0">
                <a:ln w="0"/>
                <a:solidFill>
                  <a:schemeClr val="accent1"/>
                </a:solidFill>
                <a:effectLst>
                  <a:outerShdw blurRad="38100" dist="25400" dir="5400000" algn="ctr" rotWithShape="0">
                    <a:srgbClr val="6E747A">
                      <a:alpha val="43000"/>
                    </a:srgbClr>
                  </a:outerShdw>
                </a:effectLst>
                <a:latin typeface="Adobe Arabic" pitchFamily="18" charset="-78"/>
                <a:cs typeface="Adobe Arabic" pitchFamily="18" charset="-78"/>
              </a:rPr>
              <a:t>آداب</a:t>
            </a:r>
            <a:r>
              <a:rPr lang="fa-IR" sz="2400" b="1" dirty="0" smtClean="0">
                <a:latin typeface="Adobe Arabic" pitchFamily="18" charset="-78"/>
                <a:cs typeface="Adobe Arabic" pitchFamily="18" charset="-78"/>
              </a:rPr>
              <a:t> </a:t>
            </a:r>
            <a:r>
              <a:rPr lang="fa-IR" sz="2400" b="1" dirty="0">
                <a:latin typeface="Adobe Arabic" pitchFamily="18" charset="-78"/>
                <a:cs typeface="Adobe Arabic" pitchFamily="18" charset="-78"/>
              </a:rPr>
              <a:t>شرع مقدس </a:t>
            </a:r>
            <a:r>
              <a:rPr lang="fa-IR" sz="2400" b="1" dirty="0" smtClean="0">
                <a:latin typeface="Adobe Arabic" pitchFamily="18" charset="-78"/>
                <a:cs typeface="Adobe Arabic" pitchFamily="18" charset="-78"/>
              </a:rPr>
              <a:t>اسلام </a:t>
            </a:r>
            <a:r>
              <a:rPr lang="fa-IR" sz="2400" b="1" dirty="0">
                <a:latin typeface="Adobe Arabic" pitchFamily="18" charset="-78"/>
                <a:cs typeface="Adobe Arabic" pitchFamily="18" charset="-78"/>
              </a:rPr>
              <a:t>فرد را در متن جامعه قرار می‌دهد و </a:t>
            </a:r>
            <a:r>
              <a:rPr lang="fa-IR" sz="2400" b="1" dirty="0" smtClean="0">
                <a:latin typeface="Adobe Arabic" pitchFamily="18" charset="-78"/>
                <a:cs typeface="Adobe Arabic" pitchFamily="18" charset="-78"/>
              </a:rPr>
              <a:t>به </a:t>
            </a:r>
            <a:r>
              <a:rPr lang="fa-IR" sz="2400" b="1" dirty="0">
                <a:latin typeface="Adobe Arabic" pitchFamily="18" charset="-78"/>
                <a:cs typeface="Adobe Arabic" pitchFamily="18" charset="-78"/>
              </a:rPr>
              <a:t>طور طبیعی ضامن رشد اجتماعی فرد </a:t>
            </a:r>
            <a:r>
              <a:rPr lang="fa-IR" sz="2400" b="1" dirty="0" smtClean="0">
                <a:latin typeface="Adobe Arabic" pitchFamily="18" charset="-78"/>
                <a:cs typeface="Adobe Arabic" pitchFamily="18" charset="-78"/>
              </a:rPr>
              <a:t>می‏شود. </a:t>
            </a:r>
            <a:r>
              <a:rPr lang="fa-IR" sz="2400" b="1" dirty="0">
                <a:latin typeface="Adobe Arabic" pitchFamily="18" charset="-78"/>
                <a:cs typeface="Adobe Arabic" pitchFamily="18" charset="-78"/>
              </a:rPr>
              <a:t>به همین دلیل از تقوایی که محصول این دوره است با نام </a:t>
            </a:r>
            <a:r>
              <a:rPr lang="fa-IR" sz="2800" b="1" dirty="0">
                <a:solidFill>
                  <a:srgbClr val="00B050"/>
                </a:solidFill>
                <a:latin typeface="Adobe Arabic" pitchFamily="18" charset="-78"/>
                <a:cs typeface="Adobe Arabic" pitchFamily="18" charset="-78"/>
              </a:rPr>
              <a:t>«احسان» </a:t>
            </a:r>
            <a:r>
              <a:rPr lang="fa-IR" sz="2400" b="1" dirty="0">
                <a:latin typeface="Adobe Arabic" pitchFamily="18" charset="-78"/>
                <a:cs typeface="Adobe Arabic" pitchFamily="18" charset="-78"/>
              </a:rPr>
              <a:t>یاد شده است. </a:t>
            </a:r>
            <a:endParaRPr lang="en-US" sz="2400" b="1" dirty="0">
              <a:latin typeface="Adobe Arabic" pitchFamily="18" charset="-78"/>
              <a:cs typeface="Adobe Arabic" pitchFamily="18" charset="-78"/>
            </a:endParaRPr>
          </a:p>
        </p:txBody>
      </p:sp>
      <p:sp>
        <p:nvSpPr>
          <p:cNvPr id="5" name="Rectangle 4"/>
          <p:cNvSpPr/>
          <p:nvPr/>
        </p:nvSpPr>
        <p:spPr>
          <a:xfrm>
            <a:off x="2926723" y="4983056"/>
            <a:ext cx="6912735" cy="95410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rtl="1"/>
            <a:r>
              <a:rPr lang="fa-IR" sz="2800" b="1" dirty="0">
                <a:ln>
                  <a:solidFill>
                    <a:schemeClr val="accent3">
                      <a:lumMod val="75000"/>
                    </a:schemeClr>
                  </a:solidFill>
                </a:ln>
                <a:solidFill>
                  <a:srgbClr val="00B050"/>
                </a:solidFill>
                <a:latin typeface="Adobe Arabic" pitchFamily="18" charset="-78"/>
                <a:cs typeface="Adobe Arabic" pitchFamily="18" charset="-78"/>
              </a:rPr>
              <a:t>احسان بروز تقوایی اجتماعی است که به بروز </a:t>
            </a:r>
            <a:r>
              <a:rPr lang="fa-IR" sz="2800" b="1" dirty="0" smtClean="0">
                <a:ln>
                  <a:solidFill>
                    <a:schemeClr val="accent3">
                      <a:lumMod val="75000"/>
                    </a:schemeClr>
                  </a:solidFill>
                </a:ln>
                <a:solidFill>
                  <a:srgbClr val="00B050"/>
                </a:solidFill>
                <a:latin typeface="Adobe Arabic" pitchFamily="18" charset="-78"/>
                <a:cs typeface="Adobe Arabic" pitchFamily="18" charset="-78"/>
              </a:rPr>
              <a:t>زیبایی‏ها </a:t>
            </a:r>
            <a:r>
              <a:rPr lang="fa-IR" sz="2800" b="1" dirty="0">
                <a:ln>
                  <a:solidFill>
                    <a:schemeClr val="accent3">
                      <a:lumMod val="75000"/>
                    </a:schemeClr>
                  </a:solidFill>
                </a:ln>
                <a:solidFill>
                  <a:srgbClr val="00B050"/>
                </a:solidFill>
                <a:latin typeface="Adobe Arabic" pitchFamily="18" charset="-78"/>
                <a:cs typeface="Adobe Arabic" pitchFamily="18" charset="-78"/>
              </a:rPr>
              <a:t>و ملکات و سجایای  فرد منجر می‌شود.</a:t>
            </a:r>
            <a:endParaRPr lang="en-US" sz="2800" b="1" dirty="0">
              <a:ln>
                <a:solidFill>
                  <a:schemeClr val="accent3">
                    <a:lumMod val="75000"/>
                  </a:schemeClr>
                </a:solidFill>
              </a:ln>
              <a:solidFill>
                <a:srgbClr val="00B050"/>
              </a:solidFill>
              <a:latin typeface="Adobe Arabic" pitchFamily="18" charset="-78"/>
              <a:cs typeface="Adobe Arabic" pitchFamily="18" charset="-78"/>
            </a:endParaRPr>
          </a:p>
        </p:txBody>
      </p:sp>
      <p:cxnSp>
        <p:nvCxnSpPr>
          <p:cNvPr id="9" name="Straight Arrow Connector 8"/>
          <p:cNvCxnSpPr/>
          <p:nvPr/>
        </p:nvCxnSpPr>
        <p:spPr>
          <a:xfrm>
            <a:off x="7482625" y="3168203"/>
            <a:ext cx="0" cy="3203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Elbow Connector 12"/>
          <p:cNvCxnSpPr>
            <a:stCxn id="4" idx="3"/>
          </p:cNvCxnSpPr>
          <p:nvPr/>
        </p:nvCxnSpPr>
        <p:spPr>
          <a:xfrm>
            <a:off x="9839458" y="4150306"/>
            <a:ext cx="476519" cy="1309804"/>
          </a:xfrm>
          <a:prstGeom prst="bentConnector2">
            <a:avLst/>
          </a:prstGeom>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endCxn id="5" idx="3"/>
          </p:cNvCxnSpPr>
          <p:nvPr/>
        </p:nvCxnSpPr>
        <p:spPr>
          <a:xfrm flipH="1">
            <a:off x="9839458" y="5460110"/>
            <a:ext cx="4765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4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752601" y="838201"/>
            <a:ext cx="8763001" cy="461665"/>
          </a:xfrm>
          <a:prstGeom prst="rect">
            <a:avLst/>
          </a:prstGeom>
        </p:spPr>
        <p:txBody>
          <a:bodyPr wrap="square">
            <a:spAutoFit/>
          </a:bodyPr>
          <a:lstStyle/>
          <a:p>
            <a:pPr algn="r" rtl="1"/>
            <a:r>
              <a:rPr lang="fa-IR" sz="2400" b="1" dirty="0" smtClean="0">
                <a:latin typeface="Adobe Arabic" pitchFamily="18" charset="-78"/>
                <a:cs typeface="Adobe Arabic" pitchFamily="18" charset="-78"/>
              </a:rPr>
              <a:t>هر </a:t>
            </a:r>
            <a:r>
              <a:rPr lang="fa-IR" sz="2400" b="1" dirty="0">
                <a:latin typeface="Adobe Arabic" pitchFamily="18" charset="-78"/>
                <a:cs typeface="Adobe Arabic" pitchFamily="18" charset="-78"/>
              </a:rPr>
              <a:t>آدابی از آداب دینی موجب تقویت توان‌های زیر در فرد بالغ می‌شود:</a:t>
            </a:r>
          </a:p>
        </p:txBody>
      </p:sp>
      <p:sp>
        <p:nvSpPr>
          <p:cNvPr id="15" name="Oval 14"/>
          <p:cNvSpPr/>
          <p:nvPr/>
        </p:nvSpPr>
        <p:spPr>
          <a:xfrm>
            <a:off x="10056946" y="140214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Oval 17"/>
          <p:cNvSpPr/>
          <p:nvPr/>
        </p:nvSpPr>
        <p:spPr>
          <a:xfrm>
            <a:off x="10056946" y="254514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p:cNvSpPr/>
          <p:nvPr/>
        </p:nvSpPr>
        <p:spPr>
          <a:xfrm>
            <a:off x="10058401" y="216414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p:cNvSpPr/>
          <p:nvPr/>
        </p:nvSpPr>
        <p:spPr>
          <a:xfrm>
            <a:off x="10058401" y="178314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Rectangle 4"/>
          <p:cNvSpPr/>
          <p:nvPr/>
        </p:nvSpPr>
        <p:spPr>
          <a:xfrm>
            <a:off x="1981200" y="1325940"/>
            <a:ext cx="7848600" cy="1569660"/>
          </a:xfrm>
          <a:prstGeom prst="rect">
            <a:avLst/>
          </a:prstGeom>
        </p:spPr>
        <p:txBody>
          <a:bodyPr wrap="square">
            <a:spAutoFit/>
          </a:bodyPr>
          <a:lstStyle/>
          <a:p>
            <a:pPr lvl="0" algn="r" rtl="1"/>
            <a:r>
              <a:rPr lang="fa-IR" sz="2400" b="1">
                <a:latin typeface="Adobe Arabic" pitchFamily="18" charset="-78"/>
                <a:cs typeface="Adobe Arabic" pitchFamily="18" charset="-78"/>
              </a:rPr>
              <a:t>قدرت تعقل و رجوع او به عقل</a:t>
            </a:r>
            <a:endParaRPr lang="en-US" sz="2400" b="1">
              <a:latin typeface="Adobe Arabic" pitchFamily="18" charset="-78"/>
              <a:cs typeface="Adobe Arabic" pitchFamily="18" charset="-78"/>
            </a:endParaRPr>
          </a:p>
          <a:p>
            <a:pPr lvl="0" algn="r" rtl="1"/>
            <a:r>
              <a:rPr lang="fa-IR" sz="2400" b="1">
                <a:latin typeface="Adobe Arabic" pitchFamily="18" charset="-78"/>
                <a:cs typeface="Adobe Arabic" pitchFamily="18" charset="-78"/>
              </a:rPr>
              <a:t>قدرت الهام نسبت به جزییات زندگی </a:t>
            </a:r>
            <a:endParaRPr lang="en-US" sz="2400" b="1">
              <a:latin typeface="Adobe Arabic" pitchFamily="18" charset="-78"/>
              <a:cs typeface="Adobe Arabic" pitchFamily="18" charset="-78"/>
            </a:endParaRPr>
          </a:p>
          <a:p>
            <a:pPr lvl="0" algn="r" rtl="1"/>
            <a:r>
              <a:rPr lang="fa-IR" sz="2400" b="1">
                <a:latin typeface="Adobe Arabic" pitchFamily="18" charset="-78"/>
                <a:cs typeface="Adobe Arabic" pitchFamily="18" charset="-78"/>
              </a:rPr>
              <a:t>قدرت رفع و دفع موانع رشد</a:t>
            </a:r>
            <a:endParaRPr lang="en-US" sz="2400" b="1">
              <a:latin typeface="Adobe Arabic" pitchFamily="18" charset="-78"/>
              <a:cs typeface="Adobe Arabic" pitchFamily="18" charset="-78"/>
            </a:endParaRPr>
          </a:p>
          <a:p>
            <a:pPr lvl="0" algn="r" rtl="1"/>
            <a:r>
              <a:rPr lang="fa-IR" sz="2400" b="1">
                <a:latin typeface="Adobe Arabic" pitchFamily="18" charset="-78"/>
                <a:cs typeface="Adobe Arabic" pitchFamily="18" charset="-78"/>
              </a:rPr>
              <a:t>قدرت ارزیابی، برنامه‌ریزی و کنترل درونی </a:t>
            </a:r>
            <a:endParaRPr lang="en-US" sz="2400" b="1">
              <a:latin typeface="Adobe Arabic" pitchFamily="18" charset="-78"/>
              <a:cs typeface="Adobe Arabic" pitchFamily="18" charset="-78"/>
            </a:endParaRPr>
          </a:p>
        </p:txBody>
      </p:sp>
      <p:sp>
        <p:nvSpPr>
          <p:cNvPr id="9" name="Rectangle 8"/>
          <p:cNvSpPr/>
          <p:nvPr/>
        </p:nvSpPr>
        <p:spPr>
          <a:xfrm>
            <a:off x="2575777" y="3331573"/>
            <a:ext cx="7939825" cy="461665"/>
          </a:xfrm>
          <a:prstGeom prst="rect">
            <a:avLst/>
          </a:prstGeom>
        </p:spPr>
        <p:txBody>
          <a:bodyPr wrap="square">
            <a:spAutoFit/>
          </a:bodyPr>
          <a:lstStyle/>
          <a:p>
            <a:pPr algn="justLow" rtl="1"/>
            <a:r>
              <a:rPr lang="fa-IR" sz="2400" b="1" dirty="0" smtClean="0">
                <a:latin typeface="Adobe Arabic" pitchFamily="18" charset="-78"/>
                <a:cs typeface="Adobe Arabic" pitchFamily="18" charset="-78"/>
              </a:rPr>
              <a:t>آدابی که منجر </a:t>
            </a:r>
            <a:r>
              <a:rPr lang="fa-IR" sz="2400" b="1" dirty="0">
                <a:latin typeface="Adobe Arabic" pitchFamily="18" charset="-78"/>
                <a:cs typeface="Adobe Arabic" pitchFamily="18" charset="-78"/>
              </a:rPr>
              <a:t>به تقویت این مؤلفه‌ها یا مراحل </a:t>
            </a:r>
            <a:r>
              <a:rPr lang="fa-IR" sz="2400" b="1" dirty="0" smtClean="0">
                <a:latin typeface="Adobe Arabic" pitchFamily="18" charset="-78"/>
                <a:cs typeface="Adobe Arabic" pitchFamily="18" charset="-78"/>
              </a:rPr>
              <a:t>می‌شوند: (براساس سوره لقمان و دعای عرفه)</a:t>
            </a:r>
            <a:endParaRPr lang="en-US" sz="2400" b="1" dirty="0">
              <a:latin typeface="Adobe Arabic" pitchFamily="18" charset="-78"/>
              <a:cs typeface="Adobe Arabic" pitchFamily="18" charset="-78"/>
            </a:endParaRPr>
          </a:p>
        </p:txBody>
      </p:sp>
      <p:sp>
        <p:nvSpPr>
          <p:cNvPr id="11" name="Rectangle 10"/>
          <p:cNvSpPr/>
          <p:nvPr/>
        </p:nvSpPr>
        <p:spPr>
          <a:xfrm>
            <a:off x="5257800" y="4157008"/>
            <a:ext cx="4572000" cy="1938992"/>
          </a:xfrm>
          <a:prstGeom prst="rect">
            <a:avLst/>
          </a:prstGeom>
        </p:spPr>
        <p:txBody>
          <a:bodyPr>
            <a:spAutoFit/>
          </a:bodyPr>
          <a:lstStyle/>
          <a:p>
            <a:pPr lvl="0" algn="justLow" rtl="1"/>
            <a:r>
              <a:rPr lang="fa-IR" sz="2400" b="1">
                <a:latin typeface="Adobe Arabic" pitchFamily="18" charset="-78"/>
                <a:cs typeface="Adobe Arabic" pitchFamily="18" charset="-78"/>
              </a:rPr>
              <a:t>آداب رجوع به حجت </a:t>
            </a:r>
            <a:endParaRPr lang="en-US" sz="2400" b="1">
              <a:latin typeface="Adobe Arabic" pitchFamily="18" charset="-78"/>
              <a:cs typeface="Adobe Arabic" pitchFamily="18" charset="-78"/>
            </a:endParaRPr>
          </a:p>
          <a:p>
            <a:pPr lvl="0" algn="justLow" rtl="1"/>
            <a:r>
              <a:rPr lang="fa-IR" sz="2400" b="1">
                <a:latin typeface="Adobe Arabic" pitchFamily="18" charset="-78"/>
                <a:cs typeface="Adobe Arabic" pitchFamily="18" charset="-78"/>
              </a:rPr>
              <a:t>آداب به دست آوردن معرفت و حکمت </a:t>
            </a:r>
            <a:endParaRPr lang="en-US" sz="2400" b="1">
              <a:latin typeface="Adobe Arabic" pitchFamily="18" charset="-78"/>
              <a:cs typeface="Adobe Arabic" pitchFamily="18" charset="-78"/>
            </a:endParaRPr>
          </a:p>
          <a:p>
            <a:pPr lvl="0" algn="justLow" rtl="1"/>
            <a:r>
              <a:rPr lang="fa-IR" sz="2400" b="1">
                <a:latin typeface="Adobe Arabic" pitchFamily="18" charset="-78"/>
                <a:cs typeface="Adobe Arabic" pitchFamily="18" charset="-78"/>
              </a:rPr>
              <a:t>آداب شکر نعمت</a:t>
            </a:r>
            <a:endParaRPr lang="en-US" sz="2400" b="1">
              <a:latin typeface="Adobe Arabic" pitchFamily="18" charset="-78"/>
              <a:cs typeface="Adobe Arabic" pitchFamily="18" charset="-78"/>
            </a:endParaRPr>
          </a:p>
          <a:p>
            <a:pPr lvl="0" algn="justLow" rtl="1"/>
            <a:r>
              <a:rPr lang="fa-IR" sz="2400" b="1">
                <a:latin typeface="Adobe Arabic" pitchFamily="18" charset="-78"/>
                <a:cs typeface="Adobe Arabic" pitchFamily="18" charset="-78"/>
              </a:rPr>
              <a:t>آداب عبادت و اطاعت</a:t>
            </a:r>
            <a:endParaRPr lang="en-US" sz="2400" b="1">
              <a:latin typeface="Adobe Arabic" pitchFamily="18" charset="-78"/>
              <a:cs typeface="Adobe Arabic" pitchFamily="18" charset="-78"/>
            </a:endParaRPr>
          </a:p>
          <a:p>
            <a:pPr algn="justLow" rtl="1"/>
            <a:r>
              <a:rPr lang="fa-IR" sz="2400" b="1">
                <a:latin typeface="Adobe Arabic" pitchFamily="18" charset="-78"/>
                <a:cs typeface="Adobe Arabic" pitchFamily="18" charset="-78"/>
              </a:rPr>
              <a:t>آداب معاشرت</a:t>
            </a:r>
            <a:endParaRPr lang="en-US" sz="2400" b="1">
              <a:latin typeface="Adobe Arabic" pitchFamily="18" charset="-78"/>
              <a:cs typeface="Adobe Arabic" pitchFamily="18" charset="-78"/>
            </a:endParaRPr>
          </a:p>
        </p:txBody>
      </p:sp>
      <p:sp>
        <p:nvSpPr>
          <p:cNvPr id="23" name="Oval 22"/>
          <p:cNvSpPr/>
          <p:nvPr/>
        </p:nvSpPr>
        <p:spPr>
          <a:xfrm>
            <a:off x="10058401" y="42336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p:cNvSpPr/>
          <p:nvPr/>
        </p:nvSpPr>
        <p:spPr>
          <a:xfrm>
            <a:off x="10058401" y="53766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Oval 24"/>
          <p:cNvSpPr/>
          <p:nvPr/>
        </p:nvSpPr>
        <p:spPr>
          <a:xfrm>
            <a:off x="10059856" y="49956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Oval 25"/>
          <p:cNvSpPr/>
          <p:nvPr/>
        </p:nvSpPr>
        <p:spPr>
          <a:xfrm>
            <a:off x="10059856" y="46146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Oval 26"/>
          <p:cNvSpPr/>
          <p:nvPr/>
        </p:nvSpPr>
        <p:spPr>
          <a:xfrm>
            <a:off x="10058401" y="57576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13766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
                                        <p:tgtEl>
                                          <p:spTgt spid="15"/>
                                        </p:tgtEl>
                                      </p:cBhvr>
                                    </p:animEffect>
                                    <p:anim calcmode="lin" valueType="num">
                                      <p:cBhvr>
                                        <p:cTn id="15" dur="400" fill="hold"/>
                                        <p:tgtEl>
                                          <p:spTgt spid="15"/>
                                        </p:tgtEl>
                                        <p:attrNameLst>
                                          <p:attrName>ppt_x</p:attrName>
                                        </p:attrNameLst>
                                      </p:cBhvr>
                                      <p:tavLst>
                                        <p:tav tm="0">
                                          <p:val>
                                            <p:strVal val="#ppt_x"/>
                                          </p:val>
                                        </p:tav>
                                        <p:tav tm="100000">
                                          <p:val>
                                            <p:strVal val="#ppt_x"/>
                                          </p:val>
                                        </p:tav>
                                      </p:tavLst>
                                    </p:anim>
                                    <p:anim calcmode="lin" valueType="num">
                                      <p:cBhvr>
                                        <p:cTn id="16" dur="400" fill="hold"/>
                                        <p:tgtEl>
                                          <p:spTgt spid="1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anim calcmode="lin" valueType="num">
                                      <p:cBhvr>
                                        <p:cTn id="22" dur="400" fill="hold"/>
                                        <p:tgtEl>
                                          <p:spTgt spid="22"/>
                                        </p:tgtEl>
                                        <p:attrNameLst>
                                          <p:attrName>ppt_x</p:attrName>
                                        </p:attrNameLst>
                                      </p:cBhvr>
                                      <p:tavLst>
                                        <p:tav tm="0">
                                          <p:val>
                                            <p:strVal val="#ppt_x"/>
                                          </p:val>
                                        </p:tav>
                                        <p:tav tm="100000">
                                          <p:val>
                                            <p:strVal val="#ppt_x"/>
                                          </p:val>
                                        </p:tav>
                                      </p:tavLst>
                                    </p:anim>
                                    <p:anim calcmode="lin" valueType="num">
                                      <p:cBhvr>
                                        <p:cTn id="23" dur="400" fill="hold"/>
                                        <p:tgtEl>
                                          <p:spTgt spid="2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
                                        <p:tgtEl>
                                          <p:spTgt spid="21"/>
                                        </p:tgtEl>
                                      </p:cBhvr>
                                    </p:animEffect>
                                    <p:anim calcmode="lin" valueType="num">
                                      <p:cBhvr>
                                        <p:cTn id="29" dur="400" fill="hold"/>
                                        <p:tgtEl>
                                          <p:spTgt spid="21"/>
                                        </p:tgtEl>
                                        <p:attrNameLst>
                                          <p:attrName>ppt_x</p:attrName>
                                        </p:attrNameLst>
                                      </p:cBhvr>
                                      <p:tavLst>
                                        <p:tav tm="0">
                                          <p:val>
                                            <p:strVal val="#ppt_x"/>
                                          </p:val>
                                        </p:tav>
                                        <p:tav tm="100000">
                                          <p:val>
                                            <p:strVal val="#ppt_x"/>
                                          </p:val>
                                        </p:tav>
                                      </p:tavLst>
                                    </p:anim>
                                    <p:anim calcmode="lin" valueType="num">
                                      <p:cBhvr>
                                        <p:cTn id="30" dur="400" fill="hold"/>
                                        <p:tgtEl>
                                          <p:spTgt spid="21"/>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anim calcmode="lin" valueType="num">
                                      <p:cBhvr>
                                        <p:cTn id="36" dur="400" fill="hold"/>
                                        <p:tgtEl>
                                          <p:spTgt spid="18"/>
                                        </p:tgtEl>
                                        <p:attrNameLst>
                                          <p:attrName>ppt_x</p:attrName>
                                        </p:attrNameLst>
                                      </p:cBhvr>
                                      <p:tavLst>
                                        <p:tav tm="0">
                                          <p:val>
                                            <p:strVal val="#ppt_x"/>
                                          </p:val>
                                        </p:tav>
                                        <p:tav tm="100000">
                                          <p:val>
                                            <p:strVal val="#ppt_x"/>
                                          </p:val>
                                        </p:tav>
                                      </p:tavLst>
                                    </p:anim>
                                    <p:anim calcmode="lin" valueType="num">
                                      <p:cBhvr>
                                        <p:cTn id="37" dur="400" fill="hold"/>
                                        <p:tgtEl>
                                          <p:spTgt spid="18"/>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
                                        <p:tgtEl>
                                          <p:spTgt spid="23"/>
                                        </p:tgtEl>
                                      </p:cBhvr>
                                    </p:animEffect>
                                    <p:anim calcmode="lin" valueType="num">
                                      <p:cBhvr>
                                        <p:cTn id="57" dur="400" fill="hold"/>
                                        <p:tgtEl>
                                          <p:spTgt spid="23"/>
                                        </p:tgtEl>
                                        <p:attrNameLst>
                                          <p:attrName>ppt_x</p:attrName>
                                        </p:attrNameLst>
                                      </p:cBhvr>
                                      <p:tavLst>
                                        <p:tav tm="0">
                                          <p:val>
                                            <p:strVal val="#ppt_x"/>
                                          </p:val>
                                        </p:tav>
                                        <p:tav tm="100000">
                                          <p:val>
                                            <p:strVal val="#ppt_x"/>
                                          </p:val>
                                        </p:tav>
                                      </p:tavLst>
                                    </p:anim>
                                    <p:anim calcmode="lin" valueType="num">
                                      <p:cBhvr>
                                        <p:cTn id="58" dur="400" fill="hold"/>
                                        <p:tgtEl>
                                          <p:spTgt spid="23"/>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1" presetID="43"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
                                        <p:tgtEl>
                                          <p:spTgt spid="26"/>
                                        </p:tgtEl>
                                      </p:cBhvr>
                                    </p:animEffect>
                                    <p:anim calcmode="lin" valueType="num">
                                      <p:cBhvr>
                                        <p:cTn id="64" dur="400" fill="hold"/>
                                        <p:tgtEl>
                                          <p:spTgt spid="26"/>
                                        </p:tgtEl>
                                        <p:attrNameLst>
                                          <p:attrName>ppt_x</p:attrName>
                                        </p:attrNameLst>
                                      </p:cBhvr>
                                      <p:tavLst>
                                        <p:tav tm="0">
                                          <p:val>
                                            <p:strVal val="#ppt_x"/>
                                          </p:val>
                                        </p:tav>
                                        <p:tav tm="100000">
                                          <p:val>
                                            <p:strVal val="#ppt_x"/>
                                          </p:val>
                                        </p:tav>
                                      </p:tavLst>
                                    </p:anim>
                                    <p:anim calcmode="lin" valueType="num">
                                      <p:cBhvr>
                                        <p:cTn id="65" dur="400" fill="hold"/>
                                        <p:tgtEl>
                                          <p:spTgt spid="26"/>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8" presetID="43"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
                                        <p:tgtEl>
                                          <p:spTgt spid="25"/>
                                        </p:tgtEl>
                                      </p:cBhvr>
                                    </p:animEffect>
                                    <p:anim calcmode="lin" valueType="num">
                                      <p:cBhvr>
                                        <p:cTn id="71" dur="400" fill="hold"/>
                                        <p:tgtEl>
                                          <p:spTgt spid="25"/>
                                        </p:tgtEl>
                                        <p:attrNameLst>
                                          <p:attrName>ppt_x</p:attrName>
                                        </p:attrNameLst>
                                      </p:cBhvr>
                                      <p:tavLst>
                                        <p:tav tm="0">
                                          <p:val>
                                            <p:strVal val="#ppt_x"/>
                                          </p:val>
                                        </p:tav>
                                        <p:tav tm="100000">
                                          <p:val>
                                            <p:strVal val="#ppt_x"/>
                                          </p:val>
                                        </p:tav>
                                      </p:tavLst>
                                    </p:anim>
                                    <p:anim calcmode="lin" valueType="num">
                                      <p:cBhvr>
                                        <p:cTn id="72" dur="400" fill="hold"/>
                                        <p:tgtEl>
                                          <p:spTgt spid="25"/>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5" presetID="43"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
                                        <p:tgtEl>
                                          <p:spTgt spid="24"/>
                                        </p:tgtEl>
                                      </p:cBhvr>
                                    </p:animEffect>
                                    <p:anim calcmode="lin" valueType="num">
                                      <p:cBhvr>
                                        <p:cTn id="78" dur="400" fill="hold"/>
                                        <p:tgtEl>
                                          <p:spTgt spid="24"/>
                                        </p:tgtEl>
                                        <p:attrNameLst>
                                          <p:attrName>ppt_x</p:attrName>
                                        </p:attrNameLst>
                                      </p:cBhvr>
                                      <p:tavLst>
                                        <p:tav tm="0">
                                          <p:val>
                                            <p:strVal val="#ppt_x"/>
                                          </p:val>
                                        </p:tav>
                                        <p:tav tm="100000">
                                          <p:val>
                                            <p:strVal val="#ppt_x"/>
                                          </p:val>
                                        </p:tav>
                                      </p:tavLst>
                                    </p:anim>
                                    <p:anim calcmode="lin" valueType="num">
                                      <p:cBhvr>
                                        <p:cTn id="79" dur="400" fill="hold"/>
                                        <p:tgtEl>
                                          <p:spTgt spid="24"/>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2" presetID="43"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
                                        <p:tgtEl>
                                          <p:spTgt spid="27"/>
                                        </p:tgtEl>
                                      </p:cBhvr>
                                    </p:animEffect>
                                    <p:anim calcmode="lin" valueType="num">
                                      <p:cBhvr>
                                        <p:cTn id="85" dur="400" fill="hold"/>
                                        <p:tgtEl>
                                          <p:spTgt spid="27"/>
                                        </p:tgtEl>
                                        <p:attrNameLst>
                                          <p:attrName>ppt_x</p:attrName>
                                        </p:attrNameLst>
                                      </p:cBhvr>
                                      <p:tavLst>
                                        <p:tav tm="0">
                                          <p:val>
                                            <p:strVal val="#ppt_x"/>
                                          </p:val>
                                        </p:tav>
                                        <p:tav tm="100000">
                                          <p:val>
                                            <p:strVal val="#ppt_x"/>
                                          </p:val>
                                        </p:tav>
                                      </p:tavLst>
                                    </p:anim>
                                    <p:anim calcmode="lin" valueType="num">
                                      <p:cBhvr>
                                        <p:cTn id="86" dur="400" fill="hold"/>
                                        <p:tgtEl>
                                          <p:spTgt spid="27"/>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arn(inVertical)">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8" grpId="0" animBg="1"/>
      <p:bldP spid="21" grpId="0" animBg="1"/>
      <p:bldP spid="22" grpId="0" animBg="1"/>
      <p:bldP spid="5" grpId="0"/>
      <p:bldP spid="9" grpId="0"/>
      <p:bldP spid="11" grpId="0"/>
      <p:bldP spid="23" grpId="0" animBg="1"/>
      <p:bldP spid="24"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590" y="540913"/>
            <a:ext cx="7565752" cy="5112911"/>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31086" y="6265571"/>
            <a:ext cx="4108361" cy="369332"/>
          </a:xfrm>
          <a:prstGeom prst="rect">
            <a:avLst/>
          </a:prstGeom>
        </p:spPr>
        <p:txBody>
          <a:bodyPr wrap="square">
            <a:spAutoFit/>
          </a:bodyPr>
          <a:lstStyle/>
          <a:p>
            <a:pPr algn="ctr" rtl="1"/>
            <a:r>
              <a:rPr lang="fa-IR" b="1" dirty="0" smtClean="0">
                <a:latin typeface="Adobe Arabic" pitchFamily="18" charset="-78"/>
                <a:cs typeface="Adobe Arabic" pitchFamily="18" charset="-78"/>
              </a:rPr>
              <a:t>مؤلفه‌های </a:t>
            </a:r>
            <a:r>
              <a:rPr lang="fa-IR" b="1" dirty="0">
                <a:latin typeface="Adobe Arabic" pitchFamily="18" charset="-78"/>
                <a:cs typeface="Adobe Arabic" pitchFamily="18" charset="-78"/>
              </a:rPr>
              <a:t>تعلیم و تزکیه در دوره اکمال و اعتدال</a:t>
            </a:r>
            <a:endParaRPr lang="en-US" b="1" dirty="0">
              <a:latin typeface="Adobe Arabic" pitchFamily="18" charset="-78"/>
              <a:cs typeface="Adobe Arabic" pitchFamily="18" charset="-78"/>
            </a:endParaRPr>
          </a:p>
        </p:txBody>
      </p:sp>
      <p:sp>
        <p:nvSpPr>
          <p:cNvPr id="5"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852617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752601" y="685801"/>
            <a:ext cx="9761112" cy="1200329"/>
          </a:xfrm>
          <a:prstGeom prst="rect">
            <a:avLst/>
          </a:prstGeom>
        </p:spPr>
        <p:txBody>
          <a:bodyPr wrap="square">
            <a:spAutoFit/>
          </a:bodyPr>
          <a:lstStyle/>
          <a:p>
            <a:pPr algn="r" rtl="1"/>
            <a:r>
              <a:rPr lang="fa-IR" sz="2400" b="1" dirty="0">
                <a:latin typeface="Adobe Arabic" pitchFamily="18" charset="-78"/>
                <a:cs typeface="Adobe Arabic" pitchFamily="18" charset="-78"/>
              </a:rPr>
              <a:t>منظور از رعایت آداب و یا آراستگی به آداب اینست که:</a:t>
            </a:r>
          </a:p>
          <a:p>
            <a:pPr algn="r" rtl="1"/>
            <a:r>
              <a:rPr lang="fa-IR" sz="2400" b="1" dirty="0">
                <a:solidFill>
                  <a:schemeClr val="accent3">
                    <a:lumMod val="75000"/>
                  </a:schemeClr>
                </a:solidFill>
                <a:latin typeface="Adobe Arabic" pitchFamily="18" charset="-78"/>
                <a:cs typeface="Adobe Arabic" pitchFamily="18" charset="-78"/>
              </a:rPr>
              <a:t>فرد به رفتارها و برنامه‌های منظمی همت گمارد که بر اساس وضعیت تکوینی آن رفتارها در او خصلت‌های متعالی شکل گیرد. </a:t>
            </a:r>
            <a:r>
              <a:rPr lang="fa-IR" sz="2400" b="1" dirty="0">
                <a:latin typeface="Adobe Arabic" pitchFamily="18" charset="-78"/>
                <a:cs typeface="Adobe Arabic" pitchFamily="18" charset="-78"/>
              </a:rPr>
              <a:t>در این صورت:</a:t>
            </a:r>
          </a:p>
        </p:txBody>
      </p:sp>
      <p:sp>
        <p:nvSpPr>
          <p:cNvPr id="15" name="Oval 14"/>
          <p:cNvSpPr/>
          <p:nvPr/>
        </p:nvSpPr>
        <p:spPr>
          <a:xfrm>
            <a:off x="10971345" y="22098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p:cNvSpPr/>
          <p:nvPr/>
        </p:nvSpPr>
        <p:spPr>
          <a:xfrm>
            <a:off x="10972800" y="33192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p:cNvSpPr/>
          <p:nvPr/>
        </p:nvSpPr>
        <p:spPr>
          <a:xfrm>
            <a:off x="10972800" y="2938276"/>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Rectangle 4"/>
          <p:cNvSpPr/>
          <p:nvPr/>
        </p:nvSpPr>
        <p:spPr>
          <a:xfrm>
            <a:off x="2666999" y="2099608"/>
            <a:ext cx="8153400" cy="1938992"/>
          </a:xfrm>
          <a:prstGeom prst="rect">
            <a:avLst/>
          </a:prstGeom>
        </p:spPr>
        <p:txBody>
          <a:bodyPr wrap="square">
            <a:spAutoFit/>
          </a:bodyPr>
          <a:lstStyle/>
          <a:p>
            <a:pPr lvl="0" algn="r" rtl="1"/>
            <a:r>
              <a:rPr lang="fa-IR" sz="2400" b="1" dirty="0">
                <a:latin typeface="Adobe Arabic" pitchFamily="18" charset="-78"/>
                <a:cs typeface="Adobe Arabic" pitchFamily="18" charset="-78"/>
              </a:rPr>
              <a:t>آداب به عنوان دستور‌العمل‌ها و یا سیر وسلوک پیشنهادی است که با عمل به آنها منافع بی‌شماری عائد انسان می‌شود ولو اینکه خود نیز از آن منافع بی‌خبر باشد.</a:t>
            </a:r>
          </a:p>
          <a:p>
            <a:pPr lvl="0" algn="r" rtl="1"/>
            <a:r>
              <a:rPr lang="fa-IR" sz="2400" b="1" dirty="0">
                <a:latin typeface="Adobe Arabic" pitchFamily="18" charset="-78"/>
                <a:cs typeface="Adobe Arabic" pitchFamily="18" charset="-78"/>
              </a:rPr>
              <a:t>در آداب نوعاً اعمالی توصیه می‌شود که با باورهایی همراه است.  </a:t>
            </a:r>
          </a:p>
          <a:p>
            <a:pPr lvl="0" algn="r" rtl="1"/>
            <a:r>
              <a:rPr lang="fa-IR" sz="2400" b="1" dirty="0">
                <a:latin typeface="Adobe Arabic" pitchFamily="18" charset="-78"/>
                <a:cs typeface="Adobe Arabic" pitchFamily="18" charset="-78"/>
              </a:rPr>
              <a:t>نوعاً آداب ارتباطی با آراستگی نیز دارند زیرا وقتی فرد مطابق آنچه آمده رفتار کند رفتارهایش زیبا و پسندیده و مطلوب و دلپسند می‌شود. </a:t>
            </a:r>
          </a:p>
        </p:txBody>
      </p:sp>
      <p:sp>
        <p:nvSpPr>
          <p:cNvPr id="9" name="Rectangle 8"/>
          <p:cNvSpPr/>
          <p:nvPr/>
        </p:nvSpPr>
        <p:spPr>
          <a:xfrm>
            <a:off x="2819399" y="4034136"/>
            <a:ext cx="8610600" cy="461665"/>
          </a:xfrm>
          <a:prstGeom prst="rect">
            <a:avLst/>
          </a:prstGeom>
        </p:spPr>
        <p:txBody>
          <a:bodyPr wrap="square">
            <a:spAutoFit/>
          </a:bodyPr>
          <a:lstStyle/>
          <a:p>
            <a:pPr algn="justLow" rtl="1"/>
            <a:r>
              <a:rPr lang="fa-IR" sz="2400" b="1">
                <a:latin typeface="Adobe Arabic" pitchFamily="18" charset="-78"/>
                <a:cs typeface="Adobe Arabic" pitchFamily="18" charset="-78"/>
              </a:rPr>
              <a:t>آراستگی به آداب باعث می‌شود تا فرد:</a:t>
            </a:r>
            <a:endParaRPr lang="en-US" sz="2400" b="1">
              <a:latin typeface="Adobe Arabic" pitchFamily="18" charset="-78"/>
              <a:cs typeface="Adobe Arabic" pitchFamily="18" charset="-78"/>
            </a:endParaRPr>
          </a:p>
        </p:txBody>
      </p:sp>
      <p:sp>
        <p:nvSpPr>
          <p:cNvPr id="11" name="Rectangle 10"/>
          <p:cNvSpPr/>
          <p:nvPr/>
        </p:nvSpPr>
        <p:spPr>
          <a:xfrm>
            <a:off x="4038600" y="4549676"/>
            <a:ext cx="6781799" cy="2308324"/>
          </a:xfrm>
          <a:prstGeom prst="rect">
            <a:avLst/>
          </a:prstGeom>
        </p:spPr>
        <p:txBody>
          <a:bodyPr wrap="square">
            <a:spAutoFit/>
          </a:bodyPr>
          <a:lstStyle/>
          <a:p>
            <a:pPr lvl="0" algn="justLow" rtl="1"/>
            <a:r>
              <a:rPr lang="fa-IR" sz="2400" b="1" dirty="0">
                <a:latin typeface="Adobe Arabic" pitchFamily="18" charset="-78"/>
                <a:cs typeface="Adobe Arabic" pitchFamily="18" charset="-78"/>
              </a:rPr>
              <a:t>قدرت الهام به معارف الهی‌اش افزایش یابد.</a:t>
            </a:r>
          </a:p>
          <a:p>
            <a:pPr lvl="0" algn="justLow" rtl="1"/>
            <a:r>
              <a:rPr lang="fa-IR" sz="2400" b="1" dirty="0">
                <a:latin typeface="Adobe Arabic" pitchFamily="18" charset="-78"/>
                <a:cs typeface="Adobe Arabic" pitchFamily="18" charset="-78"/>
              </a:rPr>
              <a:t>به حکمت‌های آفرینش توجه بیشتری بنماید.</a:t>
            </a:r>
          </a:p>
          <a:p>
            <a:pPr lvl="0" algn="justLow" rtl="1"/>
            <a:r>
              <a:rPr lang="fa-IR" sz="2400" b="1" dirty="0">
                <a:latin typeface="Adobe Arabic" pitchFamily="18" charset="-78"/>
                <a:cs typeface="Adobe Arabic" pitchFamily="18" charset="-78"/>
              </a:rPr>
              <a:t>توجه بیشتری به نعمت‌های الهی داشته باشد.</a:t>
            </a:r>
          </a:p>
          <a:p>
            <a:pPr lvl="0" algn="justLow" rtl="1"/>
            <a:r>
              <a:rPr lang="fa-IR" sz="2400" b="1" dirty="0">
                <a:latin typeface="Adobe Arabic" pitchFamily="18" charset="-78"/>
                <a:cs typeface="Adobe Arabic" pitchFamily="18" charset="-78"/>
              </a:rPr>
              <a:t>خود را در معرض شکر و ذکر قرار دهد.</a:t>
            </a:r>
          </a:p>
          <a:p>
            <a:pPr lvl="0" algn="justLow" rtl="1"/>
            <a:r>
              <a:rPr lang="fa-IR" sz="2400" b="1" dirty="0">
                <a:latin typeface="Adobe Arabic" pitchFamily="18" charset="-78"/>
                <a:cs typeface="Adobe Arabic" pitchFamily="18" charset="-78"/>
              </a:rPr>
              <a:t>در انجام وظایف شرعی و اطاعت از اوامر و نواهی توفیق بیشتری یابد. </a:t>
            </a:r>
          </a:p>
          <a:p>
            <a:pPr lvl="0" algn="justLow" rtl="1"/>
            <a:r>
              <a:rPr lang="fa-IR" sz="2400" b="1" dirty="0">
                <a:latin typeface="Adobe Arabic" pitchFamily="18" charset="-78"/>
                <a:cs typeface="Adobe Arabic" pitchFamily="18" charset="-78"/>
              </a:rPr>
              <a:t>... </a:t>
            </a:r>
          </a:p>
        </p:txBody>
      </p:sp>
      <p:sp>
        <p:nvSpPr>
          <p:cNvPr id="23" name="Oval 22"/>
          <p:cNvSpPr/>
          <p:nvPr/>
        </p:nvSpPr>
        <p:spPr>
          <a:xfrm>
            <a:off x="10972800" y="46482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p:cNvSpPr/>
          <p:nvPr/>
        </p:nvSpPr>
        <p:spPr>
          <a:xfrm>
            <a:off x="10972800" y="57912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Oval 24"/>
          <p:cNvSpPr/>
          <p:nvPr/>
        </p:nvSpPr>
        <p:spPr>
          <a:xfrm>
            <a:off x="10974255" y="54102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Oval 25"/>
          <p:cNvSpPr/>
          <p:nvPr/>
        </p:nvSpPr>
        <p:spPr>
          <a:xfrm>
            <a:off x="10974255" y="5029201"/>
            <a:ext cx="230055" cy="262125"/>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Oval 26"/>
          <p:cNvSpPr/>
          <p:nvPr/>
        </p:nvSpPr>
        <p:spPr>
          <a:xfrm>
            <a:off x="10971345" y="6172201"/>
            <a:ext cx="230055" cy="258128"/>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27588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
                                        <p:tgtEl>
                                          <p:spTgt spid="15"/>
                                        </p:tgtEl>
                                      </p:cBhvr>
                                    </p:animEffect>
                                    <p:anim calcmode="lin" valueType="num">
                                      <p:cBhvr>
                                        <p:cTn id="15" dur="400" fill="hold"/>
                                        <p:tgtEl>
                                          <p:spTgt spid="15"/>
                                        </p:tgtEl>
                                        <p:attrNameLst>
                                          <p:attrName>ppt_x</p:attrName>
                                        </p:attrNameLst>
                                      </p:cBhvr>
                                      <p:tavLst>
                                        <p:tav tm="0">
                                          <p:val>
                                            <p:strVal val="#ppt_x"/>
                                          </p:val>
                                        </p:tav>
                                        <p:tav tm="100000">
                                          <p:val>
                                            <p:strVal val="#ppt_x"/>
                                          </p:val>
                                        </p:tav>
                                      </p:tavLst>
                                    </p:anim>
                                    <p:anim calcmode="lin" valueType="num">
                                      <p:cBhvr>
                                        <p:cTn id="16" dur="400" fill="hold"/>
                                        <p:tgtEl>
                                          <p:spTgt spid="1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anim calcmode="lin" valueType="num">
                                      <p:cBhvr>
                                        <p:cTn id="22" dur="400" fill="hold"/>
                                        <p:tgtEl>
                                          <p:spTgt spid="22"/>
                                        </p:tgtEl>
                                        <p:attrNameLst>
                                          <p:attrName>ppt_x</p:attrName>
                                        </p:attrNameLst>
                                      </p:cBhvr>
                                      <p:tavLst>
                                        <p:tav tm="0">
                                          <p:val>
                                            <p:strVal val="#ppt_x"/>
                                          </p:val>
                                        </p:tav>
                                        <p:tav tm="100000">
                                          <p:val>
                                            <p:strVal val="#ppt_x"/>
                                          </p:val>
                                        </p:tav>
                                      </p:tavLst>
                                    </p:anim>
                                    <p:anim calcmode="lin" valueType="num">
                                      <p:cBhvr>
                                        <p:cTn id="23" dur="400" fill="hold"/>
                                        <p:tgtEl>
                                          <p:spTgt spid="2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
                                        <p:tgtEl>
                                          <p:spTgt spid="21"/>
                                        </p:tgtEl>
                                      </p:cBhvr>
                                    </p:animEffect>
                                    <p:anim calcmode="lin" valueType="num">
                                      <p:cBhvr>
                                        <p:cTn id="29" dur="400" fill="hold"/>
                                        <p:tgtEl>
                                          <p:spTgt spid="21"/>
                                        </p:tgtEl>
                                        <p:attrNameLst>
                                          <p:attrName>ppt_x</p:attrName>
                                        </p:attrNameLst>
                                      </p:cBhvr>
                                      <p:tavLst>
                                        <p:tav tm="0">
                                          <p:val>
                                            <p:strVal val="#ppt_x"/>
                                          </p:val>
                                        </p:tav>
                                        <p:tav tm="100000">
                                          <p:val>
                                            <p:strVal val="#ppt_x"/>
                                          </p:val>
                                        </p:tav>
                                      </p:tavLst>
                                    </p:anim>
                                    <p:anim calcmode="lin" valueType="num">
                                      <p:cBhvr>
                                        <p:cTn id="30" dur="400" fill="hold"/>
                                        <p:tgtEl>
                                          <p:spTgt spid="21"/>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
                                        <p:tgtEl>
                                          <p:spTgt spid="23"/>
                                        </p:tgtEl>
                                      </p:cBhvr>
                                    </p:animEffect>
                                    <p:anim calcmode="lin" valueType="num">
                                      <p:cBhvr>
                                        <p:cTn id="50" dur="400" fill="hold"/>
                                        <p:tgtEl>
                                          <p:spTgt spid="23"/>
                                        </p:tgtEl>
                                        <p:attrNameLst>
                                          <p:attrName>ppt_x</p:attrName>
                                        </p:attrNameLst>
                                      </p:cBhvr>
                                      <p:tavLst>
                                        <p:tav tm="0">
                                          <p:val>
                                            <p:strVal val="#ppt_x"/>
                                          </p:val>
                                        </p:tav>
                                        <p:tav tm="100000">
                                          <p:val>
                                            <p:strVal val="#ppt_x"/>
                                          </p:val>
                                        </p:tav>
                                      </p:tavLst>
                                    </p:anim>
                                    <p:anim calcmode="lin" valueType="num">
                                      <p:cBhvr>
                                        <p:cTn id="51" dur="400" fill="hold"/>
                                        <p:tgtEl>
                                          <p:spTgt spid="23"/>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
                                        <p:tgtEl>
                                          <p:spTgt spid="26"/>
                                        </p:tgtEl>
                                      </p:cBhvr>
                                    </p:animEffect>
                                    <p:anim calcmode="lin" valueType="num">
                                      <p:cBhvr>
                                        <p:cTn id="57" dur="400" fill="hold"/>
                                        <p:tgtEl>
                                          <p:spTgt spid="26"/>
                                        </p:tgtEl>
                                        <p:attrNameLst>
                                          <p:attrName>ppt_x</p:attrName>
                                        </p:attrNameLst>
                                      </p:cBhvr>
                                      <p:tavLst>
                                        <p:tav tm="0">
                                          <p:val>
                                            <p:strVal val="#ppt_x"/>
                                          </p:val>
                                        </p:tav>
                                        <p:tav tm="100000">
                                          <p:val>
                                            <p:strVal val="#ppt_x"/>
                                          </p:val>
                                        </p:tav>
                                      </p:tavLst>
                                    </p:anim>
                                    <p:anim calcmode="lin" valueType="num">
                                      <p:cBhvr>
                                        <p:cTn id="58" dur="400" fill="hold"/>
                                        <p:tgtEl>
                                          <p:spTgt spid="26"/>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1" presetID="43"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
                                        <p:tgtEl>
                                          <p:spTgt spid="25"/>
                                        </p:tgtEl>
                                      </p:cBhvr>
                                    </p:animEffect>
                                    <p:anim calcmode="lin" valueType="num">
                                      <p:cBhvr>
                                        <p:cTn id="64" dur="400" fill="hold"/>
                                        <p:tgtEl>
                                          <p:spTgt spid="25"/>
                                        </p:tgtEl>
                                        <p:attrNameLst>
                                          <p:attrName>ppt_x</p:attrName>
                                        </p:attrNameLst>
                                      </p:cBhvr>
                                      <p:tavLst>
                                        <p:tav tm="0">
                                          <p:val>
                                            <p:strVal val="#ppt_x"/>
                                          </p:val>
                                        </p:tav>
                                        <p:tav tm="100000">
                                          <p:val>
                                            <p:strVal val="#ppt_x"/>
                                          </p:val>
                                        </p:tav>
                                      </p:tavLst>
                                    </p:anim>
                                    <p:anim calcmode="lin" valueType="num">
                                      <p:cBhvr>
                                        <p:cTn id="65" dur="400" fill="hold"/>
                                        <p:tgtEl>
                                          <p:spTgt spid="25"/>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8" presetID="43"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
                                        <p:tgtEl>
                                          <p:spTgt spid="24"/>
                                        </p:tgtEl>
                                      </p:cBhvr>
                                    </p:animEffect>
                                    <p:anim calcmode="lin" valueType="num">
                                      <p:cBhvr>
                                        <p:cTn id="71" dur="400" fill="hold"/>
                                        <p:tgtEl>
                                          <p:spTgt spid="24"/>
                                        </p:tgtEl>
                                        <p:attrNameLst>
                                          <p:attrName>ppt_x</p:attrName>
                                        </p:attrNameLst>
                                      </p:cBhvr>
                                      <p:tavLst>
                                        <p:tav tm="0">
                                          <p:val>
                                            <p:strVal val="#ppt_x"/>
                                          </p:val>
                                        </p:tav>
                                        <p:tav tm="100000">
                                          <p:val>
                                            <p:strVal val="#ppt_x"/>
                                          </p:val>
                                        </p:tav>
                                      </p:tavLst>
                                    </p:anim>
                                    <p:anim calcmode="lin" valueType="num">
                                      <p:cBhvr>
                                        <p:cTn id="72" dur="400" fill="hold"/>
                                        <p:tgtEl>
                                          <p:spTgt spid="24"/>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5" presetID="43"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
                                        <p:tgtEl>
                                          <p:spTgt spid="27"/>
                                        </p:tgtEl>
                                      </p:cBhvr>
                                    </p:animEffect>
                                    <p:anim calcmode="lin" valueType="num">
                                      <p:cBhvr>
                                        <p:cTn id="78" dur="400" fill="hold"/>
                                        <p:tgtEl>
                                          <p:spTgt spid="27"/>
                                        </p:tgtEl>
                                        <p:attrNameLst>
                                          <p:attrName>ppt_x</p:attrName>
                                        </p:attrNameLst>
                                      </p:cBhvr>
                                      <p:tavLst>
                                        <p:tav tm="0">
                                          <p:val>
                                            <p:strVal val="#ppt_x"/>
                                          </p:val>
                                        </p:tav>
                                        <p:tav tm="100000">
                                          <p:val>
                                            <p:strVal val="#ppt_x"/>
                                          </p:val>
                                        </p:tav>
                                      </p:tavLst>
                                    </p:anim>
                                    <p:anim calcmode="lin" valueType="num">
                                      <p:cBhvr>
                                        <p:cTn id="79" dur="400" fill="hold"/>
                                        <p:tgtEl>
                                          <p:spTgt spid="27"/>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barn(inVertical)">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21" grpId="0" animBg="1"/>
      <p:bldP spid="22" grpId="0" animBg="1"/>
      <p:bldP spid="5" grpId="0"/>
      <p:bldP spid="9" grpId="0"/>
      <p:bldP spid="11" grpId="0"/>
      <p:bldP spid="23" grpId="0" animBg="1"/>
      <p:bldP spid="24" grpId="0" animBg="1"/>
      <p:bldP spid="25" grpId="0" animBg="1"/>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38199" y="492369"/>
            <a:ext cx="10515600" cy="4656406"/>
          </a:xfrm>
          <a:ln>
            <a:noFill/>
          </a:ln>
        </p:spPr>
        <p:txBody>
          <a:bodyPr>
            <a:normAutofit/>
          </a:bodyPr>
          <a:lstStyle/>
          <a:p>
            <a:pPr algn="ctr"/>
            <a:r>
              <a:rPr lang="fa-IR" sz="66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t>فصل اول</a:t>
            </a:r>
            <a:br>
              <a:rPr lang="fa-IR" sz="66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br>
            <a:r>
              <a:rPr lang="fa-IR" sz="66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t>آداب رجوع</a:t>
            </a:r>
            <a:r>
              <a:rPr lang="fa-IR" sz="66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t> </a:t>
            </a:r>
            <a:r>
              <a:rPr lang="fa-IR" sz="66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t>به حجت</a:t>
            </a:r>
            <a:br>
              <a:rPr lang="fa-IR" sz="6600" b="1" dirty="0" smtClean="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br>
            <a:r>
              <a:rPr lang="fa-IR" sz="66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t/>
            </a:r>
            <a:br>
              <a:rPr lang="fa-IR" sz="66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rPr>
            </a:br>
            <a:endParaRPr lang="fa-IR" sz="6600" b="1" dirty="0">
              <a:ln w="12700">
                <a:solidFill>
                  <a:schemeClr val="accent6">
                    <a:lumMod val="75000"/>
                  </a:schemeClr>
                </a:solidFill>
                <a:prstDash val="solid"/>
              </a:ln>
              <a:solidFill>
                <a:schemeClr val="accent6">
                  <a:lumMod val="75000"/>
                </a:schemeClr>
              </a:solidFill>
              <a:effectLst>
                <a:outerShdw dist="38100" dir="2640000" algn="bl" rotWithShape="0">
                  <a:schemeClr val="accent1"/>
                </a:outerShdw>
              </a:effectLst>
              <a:cs typeface="B Tabassom" panose="00000400000000000000" pitchFamily="2" charset="-78"/>
            </a:endParaRPr>
          </a:p>
        </p:txBody>
      </p:sp>
    </p:spTree>
    <p:extLst>
      <p:ext uri="{BB962C8B-B14F-4D97-AF65-F5344CB8AC3E}">
        <p14:creationId xmlns:p14="http://schemas.microsoft.com/office/powerpoint/2010/main" val="879453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566670"/>
            <a:ext cx="10315977" cy="5370493"/>
          </a:xfrm>
        </p:spPr>
        <p:txBody>
          <a:bodyPr>
            <a:noAutofit/>
          </a:bodyPr>
          <a:lstStyle/>
          <a:p>
            <a:pPr marL="0" marR="0" lvl="0" indent="0" algn="justLow" rtl="1">
              <a:lnSpc>
                <a:spcPct val="115000"/>
              </a:lnSpc>
              <a:spcBef>
                <a:spcPts val="0"/>
              </a:spcBef>
              <a:spcAft>
                <a:spcPts val="0"/>
              </a:spcAft>
              <a:buClr>
                <a:schemeClr val="accent3"/>
              </a:buClr>
              <a:buNone/>
            </a:pPr>
            <a:r>
              <a:rPr lang="fa-IR" sz="2400" dirty="0" smtClean="0">
                <a:latin typeface="Adobe Arabic" panose="02040503050201020203" pitchFamily="18" charset="-78"/>
                <a:cs typeface="2  Titr" panose="00000700000000000000" pitchFamily="2" charset="-78"/>
              </a:rPr>
              <a:t>1.ضرورت رجوع به حجت</a:t>
            </a:r>
          </a:p>
          <a:p>
            <a:pPr marR="0" lvl="0" algn="justLow" rtl="1">
              <a:lnSpc>
                <a:spcPct val="150000"/>
              </a:lnSpc>
              <a:spcBef>
                <a:spcPts val="0"/>
              </a:spcBef>
              <a:spcAft>
                <a:spcPts val="0"/>
              </a:spcAft>
              <a:buClr>
                <a:schemeClr val="accent6">
                  <a:lumMod val="75000"/>
                </a:schemeClr>
              </a:buClr>
              <a:buFont typeface="Wingdings" panose="05000000000000000000" pitchFamily="2" charset="2"/>
              <a:buChar char="Ø"/>
            </a:pPr>
            <a:r>
              <a:rPr lang="fa-IR" sz="2400" dirty="0">
                <a:latin typeface="Adobe Arabic" panose="02040503050201020203" pitchFamily="18" charset="-78"/>
                <a:cs typeface="Adobe Arabic" panose="02040503050201020203" pitchFamily="18" charset="-78"/>
              </a:rPr>
              <a:t>هر انسان بالغی لازم است کارهایی را که از روی اختیار انجام می‌دهد بر اساس </a:t>
            </a:r>
            <a:r>
              <a:rPr lang="fa-IR" sz="2400" b="1" dirty="0">
                <a:solidFill>
                  <a:schemeClr val="accent6">
                    <a:lumMod val="75000"/>
                  </a:schemeClr>
                </a:solidFill>
                <a:latin typeface="Adobe Arabic" panose="02040503050201020203" pitchFamily="18" charset="-78"/>
                <a:cs typeface="Adobe Arabic" panose="02040503050201020203" pitchFamily="18" charset="-78"/>
              </a:rPr>
              <a:t>دلیل عقلی یا شرعی </a:t>
            </a:r>
            <a:r>
              <a:rPr lang="fa-IR" sz="2400" dirty="0">
                <a:latin typeface="Adobe Arabic" panose="02040503050201020203" pitchFamily="18" charset="-78"/>
                <a:cs typeface="Adobe Arabic" panose="02040503050201020203" pitchFamily="18" charset="-78"/>
              </a:rPr>
              <a:t>انجام دهد. به گونه‌ای که اگر در برابر سوال چرایی کارش مواجه شد بتواند انگیزه و نیت خود را از آن کار به گونه‌ای بیان کند که عرف عقلا پسند </a:t>
            </a:r>
            <a:r>
              <a:rPr lang="fa-IR" sz="2400" dirty="0" smtClean="0">
                <a:latin typeface="Adobe Arabic" panose="02040503050201020203" pitchFamily="18" charset="-78"/>
                <a:cs typeface="Adobe Arabic" panose="02040503050201020203" pitchFamily="18" charset="-78"/>
              </a:rPr>
              <a:t>نمایند</a:t>
            </a:r>
            <a:r>
              <a:rPr lang="en-US" sz="2400" dirty="0" smtClean="0">
                <a:latin typeface="Adobe Arabic" panose="02040503050201020203" pitchFamily="18" charset="-78"/>
                <a:cs typeface="2  Titr" panose="00000700000000000000" pitchFamily="2" charset="-78"/>
              </a:rPr>
              <a:t>.</a:t>
            </a:r>
          </a:p>
          <a:p>
            <a:pPr marR="0" lvl="0" algn="justLow" rtl="1">
              <a:lnSpc>
                <a:spcPct val="150000"/>
              </a:lnSpc>
              <a:spcBef>
                <a:spcPts val="0"/>
              </a:spcBef>
              <a:spcAft>
                <a:spcPts val="0"/>
              </a:spcAft>
              <a:buClr>
                <a:schemeClr val="accent6">
                  <a:lumMod val="75000"/>
                </a:schemeClr>
              </a:buClr>
              <a:buFont typeface="Wingdings" panose="05000000000000000000" pitchFamily="2" charset="2"/>
              <a:buChar char="Ø"/>
            </a:pPr>
            <a:r>
              <a:rPr lang="fa-IR" sz="2400" dirty="0">
                <a:latin typeface="Adobe Arabic" panose="02040503050201020203" pitchFamily="18" charset="-78"/>
                <a:cs typeface="Adobe Arabic" panose="02040503050201020203" pitchFamily="18" charset="-78"/>
              </a:rPr>
              <a:t>اولین تکلیف هر انسان عاقل، پرهیز از هر گونه لهو و لعبی در امور زندگی</a:t>
            </a:r>
            <a:r>
              <a:rPr lang="fa-IR" sz="2400" dirty="0" smtClean="0">
                <a:latin typeface="Adobe Arabic" panose="02040503050201020203" pitchFamily="18" charset="-78"/>
                <a:cs typeface="Adobe Arabic" panose="02040503050201020203" pitchFamily="18" charset="-78"/>
              </a:rPr>
              <a:t>.</a:t>
            </a:r>
            <a:endParaRPr lang="fa-IR" sz="2400" dirty="0">
              <a:latin typeface="Adobe Arabic" panose="02040503050201020203" pitchFamily="18" charset="-78"/>
              <a:cs typeface="Adobe Arabic" panose="02040503050201020203" pitchFamily="18" charset="-78"/>
            </a:endParaRPr>
          </a:p>
          <a:p>
            <a:pPr marR="0" lvl="0" algn="justLow" rtl="1">
              <a:lnSpc>
                <a:spcPct val="150000"/>
              </a:lnSpc>
              <a:spcBef>
                <a:spcPts val="0"/>
              </a:spcBef>
              <a:spcAft>
                <a:spcPts val="0"/>
              </a:spcAft>
              <a:buClr>
                <a:schemeClr val="accent6">
                  <a:lumMod val="75000"/>
                </a:schemeClr>
              </a:buClr>
              <a:buFont typeface="Wingdings" panose="05000000000000000000" pitchFamily="2" charset="2"/>
              <a:buChar char="Ø"/>
            </a:pPr>
            <a:r>
              <a:rPr lang="fa-IR" sz="2400" dirty="0">
                <a:latin typeface="Adobe Arabic" panose="02040503050201020203" pitchFamily="18" charset="-78"/>
                <a:cs typeface="Adobe Arabic" panose="02040503050201020203" pitchFamily="18" charset="-78"/>
              </a:rPr>
              <a:t>دلیل انتخاب و اختیار انسان و نیز آنچه به عنوان معیار </a:t>
            </a:r>
            <a:r>
              <a:rPr lang="fa-IR" sz="2400" dirty="0" smtClean="0">
                <a:latin typeface="Adobe Arabic" panose="02040503050201020203" pitchFamily="18" charset="-78"/>
                <a:cs typeface="Adobe Arabic" panose="02040503050201020203" pitchFamily="18" charset="-78"/>
              </a:rPr>
              <a:t>شناسایی امور است</a:t>
            </a:r>
            <a:r>
              <a:rPr lang="en-US" sz="2400" dirty="0" smtClean="0">
                <a:latin typeface="Adobe Arabic" panose="02040503050201020203" pitchFamily="18" charset="-78"/>
                <a:cs typeface="Adobe Arabic" panose="02040503050201020203" pitchFamily="18" charset="-78"/>
              </a:rPr>
              <a:t> </a:t>
            </a:r>
            <a:r>
              <a:rPr lang="fa-IR" sz="2400" dirty="0" smtClean="0">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در عرف دینی به </a:t>
            </a:r>
            <a:r>
              <a:rPr lang="fa-IR" sz="2800" b="1" dirty="0">
                <a:solidFill>
                  <a:schemeClr val="accent6">
                    <a:lumMod val="75000"/>
                  </a:schemeClr>
                </a:solidFill>
                <a:effectLst>
                  <a:glow rad="63500">
                    <a:schemeClr val="accent5">
                      <a:satMod val="175000"/>
                      <a:alpha val="40000"/>
                    </a:schemeClr>
                  </a:glow>
                </a:effectLst>
                <a:latin typeface="Adobe Arabic" panose="02040503050201020203" pitchFamily="18" charset="-78"/>
                <a:cs typeface="Adobe Arabic" panose="02040503050201020203" pitchFamily="18" charset="-78"/>
              </a:rPr>
              <a:t>حجت</a:t>
            </a:r>
            <a:r>
              <a:rPr lang="fa-IR" sz="2800" b="1" dirty="0">
                <a:solidFill>
                  <a:schemeClr val="accent6">
                    <a:lumMod val="75000"/>
                  </a:schemeClr>
                </a:solidFill>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مشهور است</a:t>
            </a:r>
            <a:r>
              <a:rPr lang="fa-IR" sz="2400" dirty="0" smtClean="0">
                <a:latin typeface="Adobe Arabic" panose="02040503050201020203" pitchFamily="18" charset="-78"/>
                <a:cs typeface="Adobe Arabic" panose="02040503050201020203" pitchFamily="18" charset="-78"/>
              </a:rPr>
              <a:t>.</a:t>
            </a:r>
          </a:p>
          <a:p>
            <a:pPr marR="0" lvl="0" algn="justLow" rtl="1">
              <a:lnSpc>
                <a:spcPct val="150000"/>
              </a:lnSpc>
              <a:spcBef>
                <a:spcPts val="0"/>
              </a:spcBef>
              <a:spcAft>
                <a:spcPts val="0"/>
              </a:spcAft>
              <a:buClr>
                <a:schemeClr val="accent6">
                  <a:lumMod val="75000"/>
                </a:schemeClr>
              </a:buClr>
              <a:buFont typeface="Wingdings" panose="05000000000000000000" pitchFamily="2" charset="2"/>
              <a:buChar char="Ø"/>
            </a:pPr>
            <a:r>
              <a:rPr lang="fa-IR" sz="2400" dirty="0">
                <a:latin typeface="Adobe Arabic" panose="02040503050201020203" pitchFamily="18" charset="-78"/>
                <a:cs typeface="Adobe Arabic" panose="02040503050201020203" pitchFamily="18" charset="-78"/>
              </a:rPr>
              <a:t>خطرناک‌ترین موضوعی که در این دوره ممکن است زندگی فرد را مختل کند پررنگ شدن زندگی دنیا و تعلقات آن است. </a:t>
            </a:r>
            <a:endParaRPr lang="fa-IR" sz="2400" dirty="0" smtClean="0">
              <a:latin typeface="Adobe Arabic" panose="02040503050201020203" pitchFamily="18" charset="-78"/>
              <a:cs typeface="Adobe Arabic" panose="02040503050201020203" pitchFamily="18" charset="-78"/>
            </a:endParaRPr>
          </a:p>
          <a:p>
            <a:pPr marR="0" lvl="0" algn="justLow" rtl="1">
              <a:lnSpc>
                <a:spcPct val="150000"/>
              </a:lnSpc>
              <a:spcBef>
                <a:spcPts val="0"/>
              </a:spcBef>
              <a:spcAft>
                <a:spcPts val="0"/>
              </a:spcAft>
              <a:buClr>
                <a:schemeClr val="accent6">
                  <a:lumMod val="75000"/>
                </a:schemeClr>
              </a:buClr>
              <a:buFont typeface="Wingdings" panose="05000000000000000000" pitchFamily="2" charset="2"/>
              <a:buChar char="Ø"/>
            </a:pPr>
            <a:r>
              <a:rPr lang="fa-IR" sz="2400" dirty="0">
                <a:latin typeface="Adobe Arabic" panose="02040503050201020203" pitchFamily="18" charset="-78"/>
                <a:cs typeface="Adobe Arabic" panose="02040503050201020203" pitchFamily="18" charset="-78"/>
              </a:rPr>
              <a:t>ضرورت رجوع به حجت تنها برای کسی واضح و آشکار می‌شود که به نوعی زندگی خود را برای آخرت تنظیم کند و گرنه رجوع به حجت امری بی‌معنا خواهد بود. </a:t>
            </a:r>
          </a:p>
          <a:p>
            <a:pPr marL="0" marR="0" lvl="0" indent="0" algn="justLow" rtl="1">
              <a:lnSpc>
                <a:spcPct val="115000"/>
              </a:lnSpc>
              <a:spcBef>
                <a:spcPts val="0"/>
              </a:spcBef>
              <a:spcAft>
                <a:spcPts val="0"/>
              </a:spcAft>
              <a:buClr>
                <a:schemeClr val="accent3"/>
              </a:buClr>
              <a:buNone/>
            </a:pPr>
            <a:endParaRPr lang="fa-IR" sz="2400" dirty="0">
              <a:latin typeface="Adobe Arabic" panose="02040503050201020203" pitchFamily="18" charset="-78"/>
              <a:cs typeface="2  Titr" panose="00000700000000000000" pitchFamily="2"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1690269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533184" y="650869"/>
            <a:ext cx="5502622" cy="461665"/>
          </a:xfrm>
          <a:prstGeom prst="rect">
            <a:avLst/>
          </a:prstGeom>
        </p:spPr>
        <p:txBody>
          <a:bodyPr wrap="square">
            <a:spAutoFit/>
          </a:bodyPr>
          <a:lstStyle/>
          <a:p>
            <a:pPr algn="r" rtl="1"/>
            <a:r>
              <a:rPr lang="fa-IR" sz="2400" b="1" dirty="0">
                <a:latin typeface="Adobe Arabic" pitchFamily="18" charset="-78"/>
                <a:cs typeface="Adobe Arabic" pitchFamily="18" charset="-78"/>
              </a:rPr>
              <a:t>سوق یافتن به شر</a:t>
            </a:r>
          </a:p>
        </p:txBody>
      </p:sp>
      <p:sp>
        <p:nvSpPr>
          <p:cNvPr id="5" name="Rectangle 4"/>
          <p:cNvSpPr/>
          <p:nvPr/>
        </p:nvSpPr>
        <p:spPr>
          <a:xfrm>
            <a:off x="1534383" y="1105607"/>
            <a:ext cx="550142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افراط و تفریط در زندگی</a:t>
            </a:r>
          </a:p>
        </p:txBody>
      </p:sp>
      <p:sp>
        <p:nvSpPr>
          <p:cNvPr id="17" name="Rectangle 16"/>
          <p:cNvSpPr/>
          <p:nvPr/>
        </p:nvSpPr>
        <p:spPr>
          <a:xfrm>
            <a:off x="1532586" y="1562807"/>
            <a:ext cx="550142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ورود به فعالیت های اجتماعی هلاکت بخش</a:t>
            </a:r>
          </a:p>
        </p:txBody>
      </p:sp>
      <p:sp>
        <p:nvSpPr>
          <p:cNvPr id="18" name="Rectangle 17"/>
          <p:cNvSpPr/>
          <p:nvPr/>
        </p:nvSpPr>
        <p:spPr>
          <a:xfrm>
            <a:off x="1525659" y="2047716"/>
            <a:ext cx="550142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بهانه جویی در برابر تکالیف شرعی و دینی</a:t>
            </a:r>
          </a:p>
        </p:txBody>
      </p:sp>
      <p:sp>
        <p:nvSpPr>
          <p:cNvPr id="19" name="Rectangle 18"/>
          <p:cNvSpPr/>
          <p:nvPr/>
        </p:nvSpPr>
        <p:spPr>
          <a:xfrm>
            <a:off x="1525659" y="2509381"/>
            <a:ext cx="550142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رو آوردن به جرم</a:t>
            </a:r>
          </a:p>
        </p:txBody>
      </p:sp>
      <p:sp>
        <p:nvSpPr>
          <p:cNvPr id="20" name="Rectangle 19"/>
          <p:cNvSpPr/>
          <p:nvPr/>
        </p:nvSpPr>
        <p:spPr>
          <a:xfrm>
            <a:off x="1532586" y="2994290"/>
            <a:ext cx="550142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تشخیص نادرست نفع و ضرر</a:t>
            </a:r>
          </a:p>
        </p:txBody>
      </p:sp>
      <p:sp>
        <p:nvSpPr>
          <p:cNvPr id="21" name="Rectangle 20"/>
          <p:cNvSpPr/>
          <p:nvPr/>
        </p:nvSpPr>
        <p:spPr>
          <a:xfrm>
            <a:off x="1548238" y="3463342"/>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واگرایی نسبت به جمع ها و جمعیت های حق</a:t>
            </a:r>
          </a:p>
        </p:txBody>
      </p:sp>
      <p:sp>
        <p:nvSpPr>
          <p:cNvPr id="22" name="Rectangle 21"/>
          <p:cNvSpPr/>
          <p:nvPr/>
        </p:nvSpPr>
        <p:spPr>
          <a:xfrm>
            <a:off x="1548238" y="3920542"/>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خارج شدن از تعادل در غم و شادی</a:t>
            </a:r>
          </a:p>
        </p:txBody>
      </p:sp>
      <p:sp>
        <p:nvSpPr>
          <p:cNvPr id="23" name="Rectangle 22"/>
          <p:cNvSpPr/>
          <p:nvPr/>
        </p:nvSpPr>
        <p:spPr>
          <a:xfrm>
            <a:off x="1525659" y="4377742"/>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سوق یافتن به ظلم و تعدی به دیگران</a:t>
            </a:r>
          </a:p>
        </p:txBody>
      </p:sp>
      <p:sp>
        <p:nvSpPr>
          <p:cNvPr id="24" name="Rectangle 23"/>
          <p:cNvSpPr/>
          <p:nvPr/>
        </p:nvSpPr>
        <p:spPr>
          <a:xfrm>
            <a:off x="1532586" y="5292142"/>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دور شدن از تفکر و دریافت های عاقلانه</a:t>
            </a:r>
          </a:p>
        </p:txBody>
      </p:sp>
      <p:sp>
        <p:nvSpPr>
          <p:cNvPr id="25" name="Rectangle 24"/>
          <p:cNvSpPr/>
          <p:nvPr/>
        </p:nvSpPr>
        <p:spPr>
          <a:xfrm>
            <a:off x="1548238" y="4834942"/>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کسب بدی‌ها به جای انجام خوبی‌ها و زیبای‌ها</a:t>
            </a:r>
          </a:p>
        </p:txBody>
      </p:sp>
      <p:sp>
        <p:nvSpPr>
          <p:cNvPr id="26" name="Rectangle 25"/>
          <p:cNvSpPr/>
          <p:nvPr/>
        </p:nvSpPr>
        <p:spPr>
          <a:xfrm>
            <a:off x="1548238" y="5753807"/>
            <a:ext cx="5501421" cy="461665"/>
          </a:xfrm>
          <a:prstGeom prst="rect">
            <a:avLst/>
          </a:prstGeom>
        </p:spPr>
        <p:txBody>
          <a:bodyPr wrap="square">
            <a:spAutoFit/>
          </a:bodyPr>
          <a:lstStyle/>
          <a:p>
            <a:pPr lvl="0" algn="r" rtl="1"/>
            <a:r>
              <a:rPr lang="fa-IR" sz="2400" b="1">
                <a:latin typeface="Adobe Arabic" pitchFamily="18" charset="-78"/>
                <a:cs typeface="Adobe Arabic" pitchFamily="18" charset="-78"/>
              </a:rPr>
              <a:t>دور شدن از ایمان و تعقل</a:t>
            </a:r>
          </a:p>
        </p:txBody>
      </p:sp>
      <p:sp>
        <p:nvSpPr>
          <p:cNvPr id="4" name="Lightning Bolt 3"/>
          <p:cNvSpPr/>
          <p:nvPr/>
        </p:nvSpPr>
        <p:spPr>
          <a:xfrm rot="4704870">
            <a:off x="7029705" y="6013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ghtning Bolt 26"/>
          <p:cNvSpPr/>
          <p:nvPr/>
        </p:nvSpPr>
        <p:spPr>
          <a:xfrm rot="4704870">
            <a:off x="7029705" y="10585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ghtning Bolt 30"/>
          <p:cNvSpPr/>
          <p:nvPr/>
        </p:nvSpPr>
        <p:spPr>
          <a:xfrm rot="4704870">
            <a:off x="7029705" y="57067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ghtning Bolt 31"/>
          <p:cNvSpPr/>
          <p:nvPr/>
        </p:nvSpPr>
        <p:spPr>
          <a:xfrm rot="4704870">
            <a:off x="7029705" y="15157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ghtning Bolt 32"/>
          <p:cNvSpPr/>
          <p:nvPr/>
        </p:nvSpPr>
        <p:spPr>
          <a:xfrm rot="4704870">
            <a:off x="7029705" y="20491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p:cNvSpPr/>
          <p:nvPr/>
        </p:nvSpPr>
        <p:spPr>
          <a:xfrm rot="4704870">
            <a:off x="7029705" y="2491360"/>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ghtning Bolt 34"/>
          <p:cNvSpPr/>
          <p:nvPr/>
        </p:nvSpPr>
        <p:spPr>
          <a:xfrm rot="4704870">
            <a:off x="7029705" y="29635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ghtning Bolt 35"/>
          <p:cNvSpPr/>
          <p:nvPr/>
        </p:nvSpPr>
        <p:spPr>
          <a:xfrm rot="4704870">
            <a:off x="7029705" y="3405760"/>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ightning Bolt 36"/>
          <p:cNvSpPr/>
          <p:nvPr/>
        </p:nvSpPr>
        <p:spPr>
          <a:xfrm rot="4704870">
            <a:off x="7029705" y="38779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p:cNvSpPr/>
          <p:nvPr/>
        </p:nvSpPr>
        <p:spPr>
          <a:xfrm rot="4704870">
            <a:off x="7029705" y="4320160"/>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ghtning Bolt 38"/>
          <p:cNvSpPr/>
          <p:nvPr/>
        </p:nvSpPr>
        <p:spPr>
          <a:xfrm rot="4704870">
            <a:off x="7029705" y="47923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ghtning Bolt 39"/>
          <p:cNvSpPr/>
          <p:nvPr/>
        </p:nvSpPr>
        <p:spPr>
          <a:xfrm rot="4704870">
            <a:off x="7029705" y="5249503"/>
            <a:ext cx="381000" cy="229741"/>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
        <p:nvSpPr>
          <p:cNvPr id="43" name="Title 1"/>
          <p:cNvSpPr txBox="1">
            <a:spLocks/>
          </p:cNvSpPr>
          <p:nvPr/>
        </p:nvSpPr>
        <p:spPr>
          <a:xfrm>
            <a:off x="8981941" y="2116921"/>
            <a:ext cx="2877355" cy="9465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3600" b="1" dirty="0" smtClean="0">
                <a:solidFill>
                  <a:schemeClr val="accent6">
                    <a:lumMod val="75000"/>
                  </a:schemeClr>
                </a:solidFill>
                <a:cs typeface="B Tabassom" panose="00000400000000000000" pitchFamily="2" charset="-78"/>
              </a:rPr>
              <a:t>تبعات نداشتن حجت</a:t>
            </a:r>
            <a:endParaRPr lang="fa-IR" sz="3600" b="1" dirty="0">
              <a:solidFill>
                <a:schemeClr val="accent6">
                  <a:lumMod val="75000"/>
                </a:schemeClr>
              </a:solidFill>
            </a:endParaRPr>
          </a:p>
        </p:txBody>
      </p:sp>
      <p:sp>
        <p:nvSpPr>
          <p:cNvPr id="9" name="Left Arrow 8"/>
          <p:cNvSpPr/>
          <p:nvPr/>
        </p:nvSpPr>
        <p:spPr>
          <a:xfrm>
            <a:off x="7827396" y="2660068"/>
            <a:ext cx="698142" cy="419377"/>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Tree>
    <p:extLst>
      <p:ext uri="{BB962C8B-B14F-4D97-AF65-F5344CB8AC3E}">
        <p14:creationId xmlns:p14="http://schemas.microsoft.com/office/powerpoint/2010/main" val="17576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randombar(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randombar(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randombar(horizontal)">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arn(inVertic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randombar(horizont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arn(inVertic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randombar(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barn(inVertical)">
                                      <p:cBhvr>
                                        <p:cTn id="1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P spid="20" grpId="0"/>
      <p:bldP spid="21" grpId="0"/>
      <p:bldP spid="22" grpId="0"/>
      <p:bldP spid="23" grpId="0"/>
      <p:bldP spid="24" grpId="0"/>
      <p:bldP spid="25" grpId="0"/>
      <p:bldP spid="26" grpId="0"/>
      <p:bldP spid="4" grpId="0" animBg="1"/>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574" y="302244"/>
            <a:ext cx="9520158" cy="740946"/>
          </a:xfrm>
        </p:spPr>
        <p:txBody>
          <a:bodyPr>
            <a:normAutofit/>
          </a:bodyPr>
          <a:lstStyle/>
          <a:p>
            <a:pPr algn="ctr" rtl="1"/>
            <a:r>
              <a:rPr lang="fa-IR" sz="3600" dirty="0" smtClean="0">
                <a:cs typeface="2  Titr" panose="00000700000000000000" pitchFamily="2" charset="-78"/>
              </a:rPr>
              <a:t>رشد و بلوغ</a:t>
            </a:r>
            <a:endParaRPr lang="en-US" sz="3600" dirty="0">
              <a:cs typeface="2  Titr" panose="00000700000000000000" pitchFamily="2" charset="-78"/>
            </a:endParaRPr>
          </a:p>
        </p:txBody>
      </p:sp>
      <p:sp>
        <p:nvSpPr>
          <p:cNvPr id="3" name="Content Placeholder 2"/>
          <p:cNvSpPr>
            <a:spLocks noGrp="1"/>
          </p:cNvSpPr>
          <p:nvPr>
            <p:ph idx="1"/>
          </p:nvPr>
        </p:nvSpPr>
        <p:spPr>
          <a:xfrm>
            <a:off x="1547574" y="1429555"/>
            <a:ext cx="10313868" cy="4036791"/>
          </a:xfrm>
        </p:spPr>
        <p:txBody>
          <a:bodyPr>
            <a:normAutofit lnSpcReduction="10000"/>
          </a:bodyPr>
          <a:lstStyle/>
          <a:p>
            <a:pPr algn="ctr" rtl="1"/>
            <a:r>
              <a:rPr lang="fa-IR" sz="2800" dirty="0">
                <a:latin typeface="Adobe Arabic" panose="02040503050201020203" pitchFamily="18" charset="-78"/>
                <a:cs typeface="2  Nazanin" panose="00000400000000000000" pitchFamily="2" charset="-78"/>
              </a:rPr>
              <a:t>رشد به معنای </a:t>
            </a:r>
            <a:r>
              <a:rPr lang="fa-IR" sz="2800" dirty="0">
                <a:solidFill>
                  <a:srgbClr val="C00000"/>
                </a:solidFill>
                <a:latin typeface="Adobe Arabic" panose="02040503050201020203" pitchFamily="18" charset="-78"/>
                <a:cs typeface="2  Nazanin" panose="00000400000000000000" pitchFamily="2" charset="-78"/>
              </a:rPr>
              <a:t>تولد توان </a:t>
            </a:r>
            <a:r>
              <a:rPr lang="fa-IR" sz="2800" dirty="0" smtClean="0">
                <a:latin typeface="Adobe Arabic" panose="02040503050201020203" pitchFamily="18" charset="-78"/>
                <a:cs typeface="2  Nazanin" panose="00000400000000000000" pitchFamily="2" charset="-78"/>
              </a:rPr>
              <a:t>براساس </a:t>
            </a:r>
            <a:r>
              <a:rPr lang="fa-IR" sz="2800" dirty="0">
                <a:solidFill>
                  <a:srgbClr val="C00000"/>
                </a:solidFill>
                <a:latin typeface="Adobe Arabic" panose="02040503050201020203" pitchFamily="18" charset="-78"/>
                <a:cs typeface="2  Nazanin" panose="00000400000000000000" pitchFamily="2" charset="-78"/>
              </a:rPr>
              <a:t>شناخت نیاز و اقتضائات شکوفایی </a:t>
            </a:r>
            <a:r>
              <a:rPr lang="fa-IR" sz="2800" dirty="0" smtClean="0">
                <a:solidFill>
                  <a:srgbClr val="C00000"/>
                </a:solidFill>
                <a:latin typeface="Adobe Arabic" panose="02040503050201020203" pitchFamily="18" charset="-78"/>
                <a:cs typeface="2  Nazanin" panose="00000400000000000000" pitchFamily="2" charset="-78"/>
              </a:rPr>
              <a:t>توان</a:t>
            </a:r>
            <a:r>
              <a:rPr lang="fa-IR" sz="2800" dirty="0" smtClean="0">
                <a:latin typeface="Adobe Arabic" panose="02040503050201020203" pitchFamily="18" charset="-78"/>
                <a:cs typeface="2  Nazanin" panose="00000400000000000000" pitchFamily="2" charset="-78"/>
              </a:rPr>
              <a:t>، و </a:t>
            </a:r>
            <a:r>
              <a:rPr lang="fa-IR" sz="2800" dirty="0" smtClean="0">
                <a:solidFill>
                  <a:srgbClr val="C00000"/>
                </a:solidFill>
                <a:latin typeface="Adobe Arabic" panose="02040503050201020203" pitchFamily="18" charset="-78"/>
                <a:cs typeface="2  Nazanin" panose="00000400000000000000" pitchFamily="2" charset="-78"/>
              </a:rPr>
              <a:t>حذف </a:t>
            </a:r>
            <a:r>
              <a:rPr lang="fa-IR" sz="2800" dirty="0">
                <a:solidFill>
                  <a:srgbClr val="C00000"/>
                </a:solidFill>
                <a:latin typeface="Adobe Arabic" panose="02040503050201020203" pitchFamily="18" charset="-78"/>
                <a:cs typeface="2  Nazanin" panose="00000400000000000000" pitchFamily="2" charset="-78"/>
              </a:rPr>
              <a:t>موانع </a:t>
            </a:r>
            <a:r>
              <a:rPr lang="fa-IR" sz="2800" dirty="0" smtClean="0">
                <a:solidFill>
                  <a:srgbClr val="C00000"/>
                </a:solidFill>
                <a:latin typeface="Adobe Arabic" panose="02040503050201020203" pitchFamily="18" charset="-78"/>
                <a:cs typeface="2  Nazanin" panose="00000400000000000000" pitchFamily="2" charset="-78"/>
              </a:rPr>
              <a:t>توان </a:t>
            </a:r>
            <a:r>
              <a:rPr lang="fa-IR" sz="2800" dirty="0" smtClean="0">
                <a:latin typeface="Adobe Arabic" panose="02040503050201020203" pitchFamily="18" charset="-78"/>
                <a:cs typeface="2  Nazanin" panose="00000400000000000000" pitchFamily="2" charset="-78"/>
              </a:rPr>
              <a:t>در </a:t>
            </a:r>
            <a:r>
              <a:rPr lang="fa-IR" sz="2800" dirty="0">
                <a:latin typeface="Adobe Arabic" panose="02040503050201020203" pitchFamily="18" charset="-78"/>
                <a:cs typeface="2  Nazanin" panose="00000400000000000000" pitchFamily="2" charset="-78"/>
              </a:rPr>
              <a:t>زندگی انسان است</a:t>
            </a:r>
            <a:r>
              <a:rPr lang="fa-IR" sz="2800" dirty="0" smtClean="0">
                <a:latin typeface="Adobe Arabic" panose="02040503050201020203" pitchFamily="18" charset="-78"/>
                <a:cs typeface="2  Nazanin" panose="00000400000000000000" pitchFamily="2" charset="-78"/>
              </a:rPr>
              <a:t>.</a:t>
            </a:r>
          </a:p>
          <a:p>
            <a:pPr algn="ctr" rtl="1"/>
            <a:r>
              <a:rPr lang="fa-IR" sz="2800" dirty="0" smtClean="0">
                <a:latin typeface="Adobe Arabic" panose="02040503050201020203" pitchFamily="18" charset="-78"/>
                <a:cs typeface="2  Nazanin" panose="00000400000000000000" pitchFamily="2" charset="-78"/>
              </a:rPr>
              <a:t>به عبارتی رشد برخورداری </a:t>
            </a:r>
            <a:r>
              <a:rPr lang="fa-IR" sz="2800" dirty="0">
                <a:latin typeface="Adobe Arabic" panose="02040503050201020203" pitchFamily="18" charset="-78"/>
                <a:cs typeface="2  Nazanin" panose="00000400000000000000" pitchFamily="2" charset="-78"/>
              </a:rPr>
              <a:t>از </a:t>
            </a:r>
            <a:r>
              <a:rPr lang="fa-IR" sz="2800" dirty="0">
                <a:solidFill>
                  <a:srgbClr val="C00000"/>
                </a:solidFill>
                <a:latin typeface="Adobe Arabic" panose="02040503050201020203" pitchFamily="18" charset="-78"/>
                <a:cs typeface="2  Nazanin" panose="00000400000000000000" pitchFamily="2" charset="-78"/>
              </a:rPr>
              <a:t>مراتب </a:t>
            </a:r>
            <a:r>
              <a:rPr lang="fa-IR" sz="2800" dirty="0" smtClean="0">
                <a:solidFill>
                  <a:srgbClr val="C00000"/>
                </a:solidFill>
                <a:latin typeface="Adobe Arabic" panose="02040503050201020203" pitchFamily="18" charset="-78"/>
                <a:cs typeface="2  Nazanin" panose="00000400000000000000" pitchFamily="2" charset="-78"/>
              </a:rPr>
              <a:t>نور </a:t>
            </a:r>
            <a:r>
              <a:rPr lang="fa-IR" sz="2800" dirty="0" smtClean="0">
                <a:latin typeface="Adobe Arabic" panose="02040503050201020203" pitchFamily="18" charset="-78"/>
                <a:cs typeface="2  Nazanin" panose="00000400000000000000" pitchFamily="2" charset="-78"/>
              </a:rPr>
              <a:t>است </a:t>
            </a:r>
            <a:r>
              <a:rPr lang="fa-IR" sz="2800" dirty="0">
                <a:latin typeface="Adobe Arabic" panose="02040503050201020203" pitchFamily="18" charset="-78"/>
                <a:cs typeface="2  Nazanin" panose="00000400000000000000" pitchFamily="2" charset="-78"/>
              </a:rPr>
              <a:t>که با </a:t>
            </a:r>
            <a:r>
              <a:rPr lang="fa-IR" sz="2800" dirty="0">
                <a:solidFill>
                  <a:srgbClr val="C00000"/>
                </a:solidFill>
                <a:latin typeface="Adobe Arabic" panose="02040503050201020203" pitchFamily="18" charset="-78"/>
                <a:cs typeface="2  Nazanin" panose="00000400000000000000" pitchFamily="2" charset="-78"/>
              </a:rPr>
              <a:t>شکوفایی توان‌ها </a:t>
            </a:r>
            <a:r>
              <a:rPr lang="fa-IR" sz="2800" dirty="0">
                <a:latin typeface="Adobe Arabic" panose="02040503050201020203" pitchFamily="18" charset="-78"/>
                <a:cs typeface="2  Nazanin" panose="00000400000000000000" pitchFamily="2" charset="-78"/>
              </a:rPr>
              <a:t>و </a:t>
            </a:r>
            <a:r>
              <a:rPr lang="fa-IR" sz="2800" dirty="0">
                <a:solidFill>
                  <a:srgbClr val="C00000"/>
                </a:solidFill>
                <a:latin typeface="Adobe Arabic" panose="02040503050201020203" pitchFamily="18" charset="-78"/>
                <a:cs typeface="2  Nazanin" panose="00000400000000000000" pitchFamily="2" charset="-78"/>
              </a:rPr>
              <a:t>بروز استعدادهای نهفته </a:t>
            </a:r>
            <a:r>
              <a:rPr lang="fa-IR" sz="2800" dirty="0">
                <a:latin typeface="Adobe Arabic" panose="02040503050201020203" pitchFamily="18" charset="-78"/>
                <a:cs typeface="2  Nazanin" panose="00000400000000000000" pitchFamily="2" charset="-78"/>
              </a:rPr>
              <a:t>همراه است</a:t>
            </a:r>
            <a:r>
              <a:rPr lang="fa-IR" sz="2800" dirty="0" smtClean="0">
                <a:latin typeface="Adobe Arabic" panose="02040503050201020203" pitchFamily="18" charset="-78"/>
                <a:cs typeface="2  Nazanin" panose="00000400000000000000" pitchFamily="2" charset="-78"/>
              </a:rPr>
              <a:t>.</a:t>
            </a:r>
          </a:p>
          <a:p>
            <a:pPr marL="0" indent="0" algn="ctr" rtl="1">
              <a:buNone/>
            </a:pPr>
            <a:endParaRPr lang="fa-IR" sz="2800" dirty="0" smtClean="0">
              <a:latin typeface="Adobe Arabic" panose="02040503050201020203" pitchFamily="18" charset="-78"/>
              <a:cs typeface="2  Nazanin" panose="00000400000000000000" pitchFamily="2" charset="-78"/>
            </a:endParaRPr>
          </a:p>
          <a:p>
            <a:pPr algn="ctr" rtl="1"/>
            <a:r>
              <a:rPr lang="fa-IR" sz="2800" dirty="0" smtClean="0">
                <a:latin typeface="Adobe Arabic" panose="02040503050201020203" pitchFamily="18" charset="-78"/>
                <a:cs typeface="2  Nazanin" panose="00000400000000000000" pitchFamily="2" charset="-78"/>
              </a:rPr>
              <a:t>بلوغ </a:t>
            </a:r>
            <a:r>
              <a:rPr lang="fa-IR" sz="2800" dirty="0">
                <a:latin typeface="Adobe Arabic" panose="02040503050201020203" pitchFamily="18" charset="-78"/>
                <a:cs typeface="2  Nazanin" panose="00000400000000000000" pitchFamily="2" charset="-78"/>
              </a:rPr>
              <a:t>به معنای تلاقی </a:t>
            </a:r>
            <a:r>
              <a:rPr lang="fa-IR" sz="2800" dirty="0" smtClean="0">
                <a:solidFill>
                  <a:srgbClr val="00B0F0"/>
                </a:solidFill>
                <a:latin typeface="Adobe Arabic" panose="02040503050201020203" pitchFamily="18" charset="-78"/>
                <a:cs typeface="2  Nazanin" panose="00000400000000000000" pitchFamily="2" charset="-78"/>
              </a:rPr>
              <a:t>ظهور</a:t>
            </a:r>
            <a:r>
              <a:rPr lang="en-US" sz="2800" dirty="0" smtClean="0">
                <a:solidFill>
                  <a:srgbClr val="00B0F0"/>
                </a:solidFill>
                <a:latin typeface="Adobe Arabic" panose="02040503050201020203" pitchFamily="18" charset="-78"/>
                <a:cs typeface="2  Nazanin" panose="00000400000000000000" pitchFamily="2" charset="-78"/>
              </a:rPr>
              <a:t> </a:t>
            </a:r>
            <a:r>
              <a:rPr lang="fa-IR" sz="2800" dirty="0" smtClean="0">
                <a:solidFill>
                  <a:srgbClr val="00B0F0"/>
                </a:solidFill>
                <a:latin typeface="Adobe Arabic" panose="02040503050201020203" pitchFamily="18" charset="-78"/>
                <a:cs typeface="2  Nazanin" panose="00000400000000000000" pitchFamily="2" charset="-78"/>
              </a:rPr>
              <a:t>توان </a:t>
            </a:r>
            <a:r>
              <a:rPr lang="fa-IR" sz="2800" dirty="0">
                <a:latin typeface="Adobe Arabic" panose="02040503050201020203" pitchFamily="18" charset="-78"/>
                <a:cs typeface="2  Nazanin" panose="00000400000000000000" pitchFamily="2" charset="-78"/>
              </a:rPr>
              <a:t>و </a:t>
            </a:r>
            <a:r>
              <a:rPr lang="fa-IR" sz="2800" dirty="0">
                <a:solidFill>
                  <a:srgbClr val="00B0F0"/>
                </a:solidFill>
                <a:latin typeface="Adobe Arabic" panose="02040503050201020203" pitchFamily="18" charset="-78"/>
                <a:cs typeface="2  Nazanin" panose="00000400000000000000" pitchFamily="2" charset="-78"/>
              </a:rPr>
              <a:t>نقطه فعال شدن توان  </a:t>
            </a:r>
            <a:r>
              <a:rPr lang="fa-IR" sz="2800" dirty="0">
                <a:latin typeface="Adobe Arabic" panose="02040503050201020203" pitchFamily="18" charset="-78"/>
                <a:cs typeface="2  Nazanin" panose="00000400000000000000" pitchFamily="2" charset="-78"/>
              </a:rPr>
              <a:t>با توجه به شرایط مناسب که منجر به شکوفایی قوای انسان می </a:t>
            </a:r>
            <a:r>
              <a:rPr lang="fa-IR" sz="2800" dirty="0" smtClean="0">
                <a:latin typeface="Adobe Arabic" panose="02040503050201020203" pitchFamily="18" charset="-78"/>
                <a:cs typeface="2  Nazanin" panose="00000400000000000000" pitchFamily="2" charset="-78"/>
              </a:rPr>
              <a:t>شود</a:t>
            </a:r>
            <a:r>
              <a:rPr lang="en-US" sz="2800" dirty="0" smtClean="0">
                <a:latin typeface="Adobe Arabic" panose="02040503050201020203" pitchFamily="18" charset="-78"/>
                <a:cs typeface="2  Nazanin" panose="00000400000000000000" pitchFamily="2" charset="-78"/>
              </a:rPr>
              <a:t>.</a:t>
            </a:r>
          </a:p>
        </p:txBody>
      </p:sp>
    </p:spTree>
    <p:extLst>
      <p:ext uri="{BB962C8B-B14F-4D97-AF65-F5344CB8AC3E}">
        <p14:creationId xmlns:p14="http://schemas.microsoft.com/office/powerpoint/2010/main" val="300667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21253" y="669701"/>
            <a:ext cx="5950038" cy="5458771"/>
          </a:xfrm>
        </p:spPr>
        <p:txBody>
          <a:bodyPr>
            <a:normAutofit/>
          </a:bodyPr>
          <a:lstStyle/>
          <a:p>
            <a:pPr algn="r" rtl="1">
              <a:buClr>
                <a:schemeClr val="accent6">
                  <a:lumMod val="75000"/>
                </a:schemeClr>
              </a:buClr>
              <a:buFont typeface="Wingdings" panose="05000000000000000000" pitchFamily="2" charset="2"/>
              <a:buChar char="q"/>
            </a:pPr>
            <a:r>
              <a:rPr lang="fa-IR" b="1" dirty="0">
                <a:latin typeface="Adobe Arabic" pitchFamily="18" charset="-78"/>
                <a:cs typeface="Adobe Arabic" pitchFamily="18" charset="-78"/>
              </a:rPr>
              <a:t>انسان با مراجعه به فطرت خود در میابد که در درون او قدرت تمایز و نیز قدرت تحلیل و تفصیل وجود دارد. در این صورت وی قدرت دارد:</a:t>
            </a:r>
          </a:p>
          <a:p>
            <a:pPr algn="r" rtl="1">
              <a:lnSpc>
                <a:spcPct val="100000"/>
              </a:lnSpc>
              <a:buClr>
                <a:schemeClr val="accent6">
                  <a:lumMod val="75000"/>
                </a:schemeClr>
              </a:buClr>
            </a:pPr>
            <a:r>
              <a:rPr lang="fa-IR" b="1" dirty="0" smtClean="0">
                <a:latin typeface="Adobe Arabic" pitchFamily="18" charset="-78"/>
                <a:cs typeface="Adobe Arabic" pitchFamily="18" charset="-78"/>
              </a:rPr>
              <a:t>هست </a:t>
            </a:r>
            <a:r>
              <a:rPr lang="fa-IR" b="1" dirty="0">
                <a:latin typeface="Adobe Arabic" pitchFamily="18" charset="-78"/>
                <a:cs typeface="Adobe Arabic" pitchFamily="18" charset="-78"/>
              </a:rPr>
              <a:t>و نیست اشیاء یا رخدادها و درست و نادرست آنها را شناسایی نماید.</a:t>
            </a:r>
          </a:p>
          <a:p>
            <a:pPr algn="r" rtl="1">
              <a:lnSpc>
                <a:spcPct val="100000"/>
              </a:lnSpc>
              <a:buClr>
                <a:schemeClr val="accent6">
                  <a:lumMod val="75000"/>
                </a:schemeClr>
              </a:buClr>
            </a:pPr>
            <a:r>
              <a:rPr lang="fa-IR" b="1" dirty="0" smtClean="0">
                <a:latin typeface="Adobe Arabic" pitchFamily="18" charset="-78"/>
                <a:cs typeface="Adobe Arabic" pitchFamily="18" charset="-78"/>
              </a:rPr>
              <a:t>بایدها </a:t>
            </a:r>
            <a:r>
              <a:rPr lang="fa-IR" b="1" dirty="0">
                <a:latin typeface="Adobe Arabic" pitchFamily="18" charset="-78"/>
                <a:cs typeface="Adobe Arabic" pitchFamily="18" charset="-78"/>
              </a:rPr>
              <a:t>و نبایدهای مربوط به زندگی را فهم کند. </a:t>
            </a:r>
            <a:endParaRPr lang="fa-IR" b="1" dirty="0" smtClean="0">
              <a:latin typeface="Adobe Arabic" pitchFamily="18" charset="-78"/>
              <a:cs typeface="Adobe Arabic" pitchFamily="18" charset="-78"/>
            </a:endParaRPr>
          </a:p>
          <a:p>
            <a:pPr algn="r" rtl="1">
              <a:lnSpc>
                <a:spcPct val="100000"/>
              </a:lnSpc>
              <a:buClr>
                <a:schemeClr val="accent6">
                  <a:lumMod val="75000"/>
                </a:schemeClr>
              </a:buClr>
            </a:pPr>
            <a:r>
              <a:rPr lang="fa-IR" b="1" dirty="0" smtClean="0">
                <a:latin typeface="Adobe Arabic" pitchFamily="18" charset="-78"/>
                <a:cs typeface="Adobe Arabic" pitchFamily="18" charset="-78"/>
              </a:rPr>
              <a:t>در </a:t>
            </a:r>
            <a:r>
              <a:rPr lang="fa-IR" b="1" dirty="0">
                <a:latin typeface="Adobe Arabic" pitchFamily="18" charset="-78"/>
                <a:cs typeface="Adobe Arabic" pitchFamily="18" charset="-78"/>
              </a:rPr>
              <a:t>برابر نعمت‌های الهی واکنش مثبت و فعال نشان می‌دهد. </a:t>
            </a:r>
          </a:p>
          <a:p>
            <a:pPr algn="r" rtl="1">
              <a:lnSpc>
                <a:spcPct val="100000"/>
              </a:lnSpc>
              <a:buClr>
                <a:schemeClr val="accent6">
                  <a:lumMod val="75000"/>
                </a:schemeClr>
              </a:buClr>
            </a:pPr>
            <a:r>
              <a:rPr lang="fa-IR" b="1" dirty="0" smtClean="0">
                <a:latin typeface="Adobe Arabic" pitchFamily="18" charset="-78"/>
                <a:cs typeface="Adobe Arabic" pitchFamily="18" charset="-78"/>
              </a:rPr>
              <a:t>گناه </a:t>
            </a:r>
            <a:r>
              <a:rPr lang="fa-IR" b="1" dirty="0">
                <a:latin typeface="Adobe Arabic" pitchFamily="18" charset="-78"/>
                <a:cs typeface="Adobe Arabic" pitchFamily="18" charset="-78"/>
              </a:rPr>
              <a:t>را از غیر گناه، عقاب را از ثواب، بد را از خوب تفکیک کند. </a:t>
            </a:r>
            <a:endParaRPr lang="fa-IR" b="1" dirty="0" smtClean="0">
              <a:latin typeface="Adobe Arabic" pitchFamily="18" charset="-78"/>
              <a:cs typeface="Adobe Arabic" pitchFamily="18" charset="-78"/>
            </a:endParaRPr>
          </a:p>
          <a:p>
            <a:pPr algn="r" rtl="1">
              <a:buClr>
                <a:schemeClr val="accent6">
                  <a:lumMod val="75000"/>
                </a:schemeClr>
              </a:buClr>
              <a:buFont typeface="Wingdings" panose="05000000000000000000" pitchFamily="2" charset="2"/>
              <a:buChar char="q"/>
            </a:pPr>
            <a:r>
              <a:rPr lang="fa-IR" b="1" dirty="0" smtClean="0">
                <a:latin typeface="Adobe Arabic" pitchFamily="18" charset="-78"/>
                <a:cs typeface="Adobe Arabic" pitchFamily="18" charset="-78"/>
              </a:rPr>
              <a:t>پايه </a:t>
            </a:r>
            <a:r>
              <a:rPr lang="fa-IR" b="1" dirty="0">
                <a:latin typeface="Adobe Arabic" pitchFamily="18" charset="-78"/>
                <a:cs typeface="Adobe Arabic" pitchFamily="18" charset="-78"/>
              </a:rPr>
              <a:t>شخصيت انسان عقل است و هوش و فهم و حافظه و دانش از عقل سرچشمه ميگيرند. عقل انسان را كامل كند و رهنما و بيناكننده و كليد كار اوست</a:t>
            </a:r>
            <a:r>
              <a:rPr lang="fa-IR" b="1" dirty="0" smtClean="0">
                <a:latin typeface="Adobe Arabic" pitchFamily="18" charset="-78"/>
                <a:cs typeface="Adobe Arabic" pitchFamily="18" charset="-78"/>
              </a:rPr>
              <a:t>.</a:t>
            </a:r>
          </a:p>
          <a:p>
            <a:pPr algn="r" rtl="1">
              <a:buClr>
                <a:schemeClr val="accent6">
                  <a:lumMod val="75000"/>
                </a:schemeClr>
              </a:buClr>
              <a:buFont typeface="Wingdings" panose="05000000000000000000" pitchFamily="2" charset="2"/>
              <a:buChar char="q"/>
            </a:pPr>
            <a:r>
              <a:rPr lang="fa-IR" b="1" dirty="0">
                <a:latin typeface="Adobe Arabic" pitchFamily="18" charset="-78"/>
                <a:cs typeface="Adobe Arabic" pitchFamily="18" charset="-78"/>
              </a:rPr>
              <a:t>حجت الهی در جامعه عبارتست از کسی که به وسیله او حکم الهی جاری می‌شود. </a:t>
            </a:r>
            <a:endParaRPr lang="fa-IR" b="1" dirty="0" smtClean="0">
              <a:latin typeface="Adobe Arabic" pitchFamily="18" charset="-78"/>
              <a:cs typeface="Adobe Arabic" pitchFamily="18" charset="-78"/>
            </a:endParaRPr>
          </a:p>
          <a:p>
            <a:pPr algn="r" rtl="1">
              <a:buClr>
                <a:schemeClr val="accent6">
                  <a:lumMod val="75000"/>
                </a:schemeClr>
              </a:buClr>
              <a:buFont typeface="Wingdings" panose="05000000000000000000" pitchFamily="2" charset="2"/>
              <a:buChar char="q"/>
            </a:pPr>
            <a:r>
              <a:rPr lang="fa-IR" b="1" dirty="0">
                <a:latin typeface="Adobe Arabic" pitchFamily="18" charset="-78"/>
                <a:cs typeface="Adobe Arabic" pitchFamily="18" charset="-78"/>
              </a:rPr>
              <a:t>در رأس حجت الهی، رسولان و ائمه دین و ولی فقیه و علما هستند که احکام دین از طریق آنان صادر می‌شود. اگر حجت الهی از جامعه به هر دلیل حذف شود احکام الهی نازل نمی‌شوند و امکان دستیابی به این احکام نیست. </a:t>
            </a:r>
          </a:p>
          <a:p>
            <a:pPr algn="r" rtl="1">
              <a:buFont typeface="Wingdings" panose="05000000000000000000" pitchFamily="2" charset="2"/>
              <a:buChar char="q"/>
            </a:pPr>
            <a:endParaRPr lang="fa-IR" b="1" dirty="0">
              <a:latin typeface="Adobe Arabic" pitchFamily="18" charset="-78"/>
              <a:cs typeface="Adobe Arabic" pitchFamily="18" charset="-78"/>
            </a:endParaRPr>
          </a:p>
          <a:p>
            <a:pPr marL="0" indent="0" algn="r" rtl="1">
              <a:buNone/>
            </a:pPr>
            <a:endParaRPr lang="fa-IR" b="1" dirty="0">
              <a:latin typeface="Adobe Arabic" pitchFamily="18" charset="-78"/>
              <a:cs typeface="Adobe Arabic" pitchFamily="18" charset="-78"/>
            </a:endParaRPr>
          </a:p>
        </p:txBody>
      </p:sp>
      <p:graphicFrame>
        <p:nvGraphicFramePr>
          <p:cNvPr id="7" name="Content Placeholder 4"/>
          <p:cNvGraphicFramePr>
            <a:graphicFrameLocks/>
          </p:cNvGraphicFramePr>
          <p:nvPr>
            <p:extLst>
              <p:ext uri="{D42A27DB-BD31-4B8C-83A1-F6EECF244321}">
                <p14:modId xmlns:p14="http://schemas.microsoft.com/office/powerpoint/2010/main" val="1782899284"/>
              </p:ext>
            </p:extLst>
          </p:nvPr>
        </p:nvGraphicFramePr>
        <p:xfrm>
          <a:off x="2" y="216599"/>
          <a:ext cx="5821250"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2971545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9028091" y="1651718"/>
            <a:ext cx="3045853" cy="830997"/>
          </a:xfrm>
          <a:prstGeom prst="rect">
            <a:avLst/>
          </a:prstGeom>
          <a:ln w="28575">
            <a:noFill/>
          </a:ln>
        </p:spPr>
        <p:txBody>
          <a:bodyPr wrap="square">
            <a:spAutoFit/>
          </a:bodyPr>
          <a:lstStyle/>
          <a:p>
            <a:pPr algn="r" rtl="1"/>
            <a:r>
              <a:rPr lang="fa-IR" sz="2400" b="1" dirty="0" smtClean="0">
                <a:latin typeface="Adobe Arabic" pitchFamily="18" charset="-78"/>
                <a:cs typeface="Adobe Arabic" pitchFamily="18" charset="-78"/>
              </a:rPr>
              <a:t>امتیازات ویژه قرآن و اهل بیت در خصوص حجت بودنشان:</a:t>
            </a:r>
            <a:endParaRPr lang="fa-IR" sz="2400" b="1" dirty="0">
              <a:latin typeface="Adobe Arabic" pitchFamily="18" charset="-78"/>
              <a:cs typeface="Adobe Arabic" pitchFamily="18" charset="-78"/>
            </a:endParaRPr>
          </a:p>
        </p:txBody>
      </p:sp>
      <p:sp>
        <p:nvSpPr>
          <p:cNvPr id="4" name="Vertical Scroll 3"/>
          <p:cNvSpPr/>
          <p:nvPr/>
        </p:nvSpPr>
        <p:spPr>
          <a:xfrm>
            <a:off x="2993265" y="1366234"/>
            <a:ext cx="5334000" cy="4480774"/>
          </a:xfrm>
          <a:prstGeom prst="verticalScroll">
            <a:avLst/>
          </a:prstGeom>
          <a:solidFill>
            <a:schemeClr val="accent6">
              <a:lumMod val="20000"/>
              <a:lumOff val="8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a:solidFill>
                  <a:schemeClr val="tx1"/>
                </a:solidFill>
                <a:latin typeface="Adobe Arabic" pitchFamily="18" charset="-78"/>
                <a:cs typeface="Adobe Arabic" pitchFamily="18" charset="-78"/>
              </a:rPr>
              <a:t>الف. این دو ثقل در عین اینکه هر یک به تنهایی دارای شأن و منزلتی مستقل‌اند ولی از نظر حجت بودن در هیچ حالتی از هم منفصل و جدا نمی‌باشند. لذا در هر موردی که به عنوان حجت مورد استناد و دلیل قرار می‌گیرند باید توسط هر یک مورد تأیید قرار گیرند. </a:t>
            </a:r>
          </a:p>
          <a:p>
            <a:pPr algn="r"/>
            <a:r>
              <a:rPr lang="fa-IR" sz="2400" b="1">
                <a:solidFill>
                  <a:schemeClr val="tx1"/>
                </a:solidFill>
                <a:latin typeface="Adobe Arabic" pitchFamily="18" charset="-78"/>
                <a:cs typeface="Adobe Arabic" pitchFamily="18" charset="-78"/>
              </a:rPr>
              <a:t>از این رو فرد بالغ لازم است به تدریج مطالعه قرآن و روایات را برای فهم استنادات کارهای خود مورد نظر قرار دهد. </a:t>
            </a:r>
          </a:p>
        </p:txBody>
      </p:sp>
      <p:sp>
        <p:nvSpPr>
          <p:cNvPr id="11" name="Rectangle 10"/>
          <p:cNvSpPr/>
          <p:nvPr/>
        </p:nvSpPr>
        <p:spPr>
          <a:xfrm>
            <a:off x="6310649" y="669701"/>
            <a:ext cx="5670998" cy="830997"/>
          </a:xfrm>
          <a:prstGeom prst="rect">
            <a:avLst/>
          </a:prstGeom>
          <a:ln w="28575">
            <a:noFill/>
          </a:ln>
        </p:spPr>
        <p:txBody>
          <a:bodyPr wrap="square">
            <a:spAutoFit/>
          </a:bodyPr>
          <a:lstStyle/>
          <a:p>
            <a:pPr algn="r" rtl="1"/>
            <a:r>
              <a:rPr lang="fa-IR" sz="2400" b="1" dirty="0">
                <a:latin typeface="Adobe Arabic" pitchFamily="18" charset="-78"/>
                <a:cs typeface="2  Titr" panose="00000700000000000000" pitchFamily="2" charset="-78"/>
              </a:rPr>
              <a:t>3. قرآن و اهل بیت حجت بر همه حجت‌ها</a:t>
            </a:r>
            <a:endParaRPr lang="fa-IR" sz="2400" b="1" dirty="0" smtClean="0">
              <a:latin typeface="Adobe Arabic" pitchFamily="18" charset="-78"/>
              <a:cs typeface="2  Titr" panose="00000700000000000000" pitchFamily="2" charset="-78"/>
            </a:endParaRPr>
          </a:p>
          <a:p>
            <a:pPr algn="r" rtl="1"/>
            <a:endParaRPr lang="fa-IR" sz="2400" b="1" dirty="0">
              <a:latin typeface="Adobe Arabic" pitchFamily="18" charset="-78"/>
              <a:cs typeface="Adobe Arabic" pitchFamily="18" charset="-78"/>
            </a:endParaRPr>
          </a:p>
        </p:txBody>
      </p:sp>
      <p:sp>
        <p:nvSpPr>
          <p:cNvPr id="7"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26973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Vertical Scroll 11"/>
          <p:cNvSpPr/>
          <p:nvPr/>
        </p:nvSpPr>
        <p:spPr>
          <a:xfrm>
            <a:off x="1026017" y="773805"/>
            <a:ext cx="7340160" cy="4800600"/>
          </a:xfrm>
          <a:prstGeom prst="verticalScroll">
            <a:avLst/>
          </a:prstGeom>
          <a:solidFill>
            <a:schemeClr val="accent6">
              <a:lumMod val="20000"/>
              <a:lumOff val="8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a:solidFill>
                  <a:schemeClr val="tx1"/>
                </a:solidFill>
                <a:latin typeface="Adobe Arabic" pitchFamily="18" charset="-78"/>
                <a:cs typeface="Adobe Arabic" pitchFamily="18" charset="-78"/>
              </a:rPr>
              <a:t>ب. هر یک از آیات و روایات اهل بیت علیهم السلام دارای سطوح مختلفی از حجت هستند که با ارتقاء درجه علمی و معنوی افراد، حجت بودن خود را آشکار می‌سازند. لذا مطالعه هر دو منبع خیر از ابتدای بلوغ و حتی قبل از آن توصیه شده بلکه بر همگان لازم است. </a:t>
            </a:r>
          </a:p>
          <a:p>
            <a:pPr algn="r"/>
            <a:r>
              <a:rPr lang="fa-IR" sz="2400" b="1">
                <a:solidFill>
                  <a:schemeClr val="tx1"/>
                </a:solidFill>
                <a:latin typeface="Adobe Arabic" pitchFamily="18" charset="-78"/>
                <a:cs typeface="Adobe Arabic" pitchFamily="18" charset="-78"/>
              </a:rPr>
              <a:t>لازم به ذکر است برداشت‌هایی که افراد در هر مرحله از آیات و روایات می‌نمایند باید مبتنی بر ظاهر آنها باشد و در هیچ حالتی آن را نقض نکند.</a:t>
            </a:r>
          </a:p>
          <a:p>
            <a:pPr algn="r"/>
            <a:r>
              <a:rPr lang="fa-IR" sz="2400" b="1">
                <a:solidFill>
                  <a:schemeClr val="tx1"/>
                </a:solidFill>
                <a:latin typeface="Adobe Arabic" pitchFamily="18" charset="-78"/>
                <a:cs typeface="Adobe Arabic" pitchFamily="18" charset="-78"/>
              </a:rPr>
              <a:t>طبیعی است بررسی روش‌مند آیات و روایات بهره افراد را از آنها به مراتب افزایش می‌دهد. </a:t>
            </a:r>
          </a:p>
          <a:p>
            <a:pPr algn="r"/>
            <a:r>
              <a:rPr lang="fa-IR" sz="2400" b="1">
                <a:solidFill>
                  <a:schemeClr val="tx1"/>
                </a:solidFill>
                <a:latin typeface="Adobe Arabic" pitchFamily="18" charset="-78"/>
                <a:cs typeface="Adobe Arabic" pitchFamily="18" charset="-78"/>
              </a:rPr>
              <a:t>مطالعه مستمر و دقیق، همراه با برنامه‌ریزی مشخص از ضروریات حیاتی سن بلوغ و بعد از آن است. </a:t>
            </a:r>
          </a:p>
        </p:txBody>
      </p:sp>
      <p:sp>
        <p:nvSpPr>
          <p:cNvPr id="11" name="Rectangle 10"/>
          <p:cNvSpPr/>
          <p:nvPr/>
        </p:nvSpPr>
        <p:spPr>
          <a:xfrm>
            <a:off x="9028091" y="1651718"/>
            <a:ext cx="3045853" cy="830997"/>
          </a:xfrm>
          <a:prstGeom prst="rect">
            <a:avLst/>
          </a:prstGeom>
          <a:ln w="28575">
            <a:noFill/>
          </a:ln>
        </p:spPr>
        <p:txBody>
          <a:bodyPr wrap="square">
            <a:spAutoFit/>
          </a:bodyPr>
          <a:lstStyle/>
          <a:p>
            <a:pPr algn="r" rtl="1"/>
            <a:r>
              <a:rPr lang="fa-IR" sz="2400" b="1" dirty="0" smtClean="0">
                <a:latin typeface="Adobe Arabic" pitchFamily="18" charset="-78"/>
                <a:cs typeface="Adobe Arabic" pitchFamily="18" charset="-78"/>
              </a:rPr>
              <a:t>امتیازات ویژه قرآن و اهل بیت در خصوص حجت بودنشان:</a:t>
            </a:r>
            <a:endParaRPr lang="fa-IR" sz="2400" b="1" dirty="0">
              <a:latin typeface="Adobe Arabic" pitchFamily="18" charset="-78"/>
              <a:cs typeface="Adobe Arabic" pitchFamily="18" charset="-78"/>
            </a:endParaRPr>
          </a:p>
        </p:txBody>
      </p:sp>
      <p:sp>
        <p:nvSpPr>
          <p:cNvPr id="5"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310863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Vertical Scroll 3"/>
          <p:cNvSpPr/>
          <p:nvPr/>
        </p:nvSpPr>
        <p:spPr>
          <a:xfrm>
            <a:off x="2529625" y="799562"/>
            <a:ext cx="5334000" cy="4274713"/>
          </a:xfrm>
          <a:prstGeom prst="verticalScroll">
            <a:avLst/>
          </a:prstGeom>
          <a:solidFill>
            <a:schemeClr val="accent6">
              <a:lumMod val="20000"/>
              <a:lumOff val="8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a:solidFill>
                  <a:schemeClr val="tx1"/>
                </a:solidFill>
                <a:latin typeface="Adobe Arabic" pitchFamily="18" charset="-78"/>
                <a:cs typeface="Adobe Arabic" pitchFamily="18" charset="-78"/>
              </a:rPr>
              <a:t>ج. رجوع به هر یک از آیات و روایات و سیره اهل بیت علهیم السلام برای فرد بالغ دارای سطحی از دقت و توجه است. بالا بردن سطح دقت و توجه و برخورداری از انواع توجه مانند انس، تفکر، تدبر، قرائت، ترتیل،‌ تلاوت و ...میزان بهره‌مندی از حجت و عقلانیت را به شدت ‌افزایش می‌دهد. </a:t>
            </a:r>
          </a:p>
        </p:txBody>
      </p:sp>
      <p:sp>
        <p:nvSpPr>
          <p:cNvPr id="11" name="Rectangle 10"/>
          <p:cNvSpPr/>
          <p:nvPr/>
        </p:nvSpPr>
        <p:spPr>
          <a:xfrm>
            <a:off x="8925060" y="2105922"/>
            <a:ext cx="3045853" cy="830997"/>
          </a:xfrm>
          <a:prstGeom prst="rect">
            <a:avLst/>
          </a:prstGeom>
          <a:ln w="28575">
            <a:noFill/>
          </a:ln>
        </p:spPr>
        <p:txBody>
          <a:bodyPr wrap="square">
            <a:spAutoFit/>
          </a:bodyPr>
          <a:lstStyle/>
          <a:p>
            <a:pPr algn="r" rtl="1"/>
            <a:r>
              <a:rPr lang="fa-IR" sz="2400" b="1" dirty="0" smtClean="0">
                <a:latin typeface="Adobe Arabic" pitchFamily="18" charset="-78"/>
                <a:cs typeface="Adobe Arabic" pitchFamily="18" charset="-78"/>
              </a:rPr>
              <a:t>امتیازات ویژه قرآن و اهل بیت در خصوص حجت بودنشان:</a:t>
            </a:r>
            <a:endParaRPr lang="fa-IR" sz="2400" b="1" dirty="0">
              <a:latin typeface="Adobe Arabic" pitchFamily="18" charset="-78"/>
              <a:cs typeface="Adobe Arabic" pitchFamily="18" charset="-78"/>
            </a:endParaRPr>
          </a:p>
        </p:txBody>
      </p:sp>
      <p:sp>
        <p:nvSpPr>
          <p:cNvPr id="5"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15060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3980383" y="1936442"/>
            <a:ext cx="4523619" cy="461665"/>
          </a:xfrm>
          <a:prstGeom prst="rect">
            <a:avLst/>
          </a:prstGeom>
        </p:spPr>
        <p:txBody>
          <a:bodyPr wrap="square">
            <a:spAutoFit/>
          </a:bodyPr>
          <a:lstStyle/>
          <a:p>
            <a:pPr algn="r" rtl="1"/>
            <a:r>
              <a:rPr lang="fa-IR" sz="2400" b="1">
                <a:latin typeface="Adobe Arabic" pitchFamily="18" charset="-78"/>
                <a:cs typeface="Adobe Arabic" pitchFamily="18" charset="-78"/>
              </a:rPr>
              <a:t>مراقبت از وابسته شدن به دنیا</a:t>
            </a:r>
          </a:p>
        </p:txBody>
      </p:sp>
      <p:sp>
        <p:nvSpPr>
          <p:cNvPr id="5" name="Rectangle 4"/>
          <p:cNvSpPr/>
          <p:nvPr/>
        </p:nvSpPr>
        <p:spPr>
          <a:xfrm>
            <a:off x="3981369" y="2391180"/>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طلب علم</a:t>
            </a:r>
          </a:p>
        </p:txBody>
      </p:sp>
      <p:sp>
        <p:nvSpPr>
          <p:cNvPr id="17" name="Rectangle 16"/>
          <p:cNvSpPr/>
          <p:nvPr/>
        </p:nvSpPr>
        <p:spPr>
          <a:xfrm>
            <a:off x="3979572" y="2848380"/>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نشست و برخاست با علما</a:t>
            </a:r>
          </a:p>
        </p:txBody>
      </p:sp>
      <p:sp>
        <p:nvSpPr>
          <p:cNvPr id="18" name="Rectangle 17"/>
          <p:cNvSpPr/>
          <p:nvPr/>
        </p:nvSpPr>
        <p:spPr>
          <a:xfrm>
            <a:off x="3972645" y="3333289"/>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کنترل آرزوهای بلند و دست نیافتنی</a:t>
            </a:r>
          </a:p>
        </p:txBody>
      </p:sp>
      <p:sp>
        <p:nvSpPr>
          <p:cNvPr id="19" name="Rectangle 18"/>
          <p:cNvSpPr/>
          <p:nvPr/>
        </p:nvSpPr>
        <p:spPr>
          <a:xfrm>
            <a:off x="3972645" y="3794954"/>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پرهیز از سخن بیهوده</a:t>
            </a:r>
          </a:p>
        </p:txBody>
      </p:sp>
      <p:sp>
        <p:nvSpPr>
          <p:cNvPr id="20" name="Rectangle 19"/>
          <p:cNvSpPr/>
          <p:nvPr/>
        </p:nvSpPr>
        <p:spPr>
          <a:xfrm>
            <a:off x="3979572" y="4279863"/>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کنترل خواهش‏های نفسانی</a:t>
            </a:r>
          </a:p>
        </p:txBody>
      </p:sp>
      <p:sp>
        <p:nvSpPr>
          <p:cNvPr id="21" name="Rectangle 20"/>
          <p:cNvSpPr/>
          <p:nvPr/>
        </p:nvSpPr>
        <p:spPr>
          <a:xfrm>
            <a:off x="3995224" y="4748915"/>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تفکر در آیات</a:t>
            </a:r>
          </a:p>
        </p:txBody>
      </p:sp>
      <p:sp>
        <p:nvSpPr>
          <p:cNvPr id="22" name="Rectangle 21"/>
          <p:cNvSpPr/>
          <p:nvPr/>
        </p:nvSpPr>
        <p:spPr>
          <a:xfrm>
            <a:off x="3995224" y="5206115"/>
            <a:ext cx="4522631" cy="461665"/>
          </a:xfrm>
          <a:prstGeom prst="rect">
            <a:avLst/>
          </a:prstGeom>
        </p:spPr>
        <p:txBody>
          <a:bodyPr wrap="square">
            <a:spAutoFit/>
          </a:bodyPr>
          <a:lstStyle/>
          <a:p>
            <a:pPr lvl="0" algn="r" rtl="1"/>
            <a:r>
              <a:rPr lang="fa-IR" sz="2400" b="1">
                <a:latin typeface="Adobe Arabic" pitchFamily="18" charset="-78"/>
                <a:cs typeface="Adobe Arabic" pitchFamily="18" charset="-78"/>
              </a:rPr>
              <a:t>کنترل سخن و رأی</a:t>
            </a:r>
          </a:p>
        </p:txBody>
      </p:sp>
      <p:sp>
        <p:nvSpPr>
          <p:cNvPr id="9" name="5-Point Star 8"/>
          <p:cNvSpPr/>
          <p:nvPr/>
        </p:nvSpPr>
        <p:spPr>
          <a:xfrm>
            <a:off x="8673822" y="1936442"/>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6688" y="928347"/>
            <a:ext cx="8458200" cy="830997"/>
          </a:xfrm>
          <a:prstGeom prst="rect">
            <a:avLst/>
          </a:prstGeom>
        </p:spPr>
        <p:txBody>
          <a:bodyPr wrap="square">
            <a:spAutoFit/>
          </a:bodyPr>
          <a:lstStyle/>
          <a:p>
            <a:pPr algn="r" rtl="1"/>
            <a:r>
              <a:rPr lang="fa-IR" sz="2400" b="1" dirty="0">
                <a:latin typeface="Adobe Arabic" pitchFamily="18" charset="-78"/>
                <a:cs typeface="Adobe Arabic" pitchFamily="18" charset="-78"/>
              </a:rPr>
              <a:t>برای اینکه فرد بالغ بتواند حجت درونی خود را تقویت کند ناچار است که به اموری اهتمام داشته باشد و توجه خود را معطوف به برنامه‌هایی نماید. </a:t>
            </a:r>
            <a:endParaRPr lang="en-US" sz="2400" b="1" dirty="0">
              <a:latin typeface="Adobe Arabic" pitchFamily="18" charset="-78"/>
              <a:cs typeface="Adobe Arabic" pitchFamily="18" charset="-78"/>
            </a:endParaRPr>
          </a:p>
        </p:txBody>
      </p:sp>
      <p:sp>
        <p:nvSpPr>
          <p:cNvPr id="41" name="5-Point Star 40"/>
          <p:cNvSpPr/>
          <p:nvPr/>
        </p:nvSpPr>
        <p:spPr>
          <a:xfrm>
            <a:off x="8673822" y="24005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673822" y="28577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8673822" y="33149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8673822" y="37721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8673822" y="42293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8673822" y="46865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8673822" y="5219969"/>
            <a:ext cx="405785"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20384" y="478074"/>
            <a:ext cx="4954504" cy="461665"/>
          </a:xfrm>
          <a:prstGeom prst="rect">
            <a:avLst/>
          </a:prstGeom>
        </p:spPr>
        <p:txBody>
          <a:bodyPr wrap="square">
            <a:spAutoFit/>
          </a:bodyPr>
          <a:lstStyle/>
          <a:p>
            <a:pPr algn="r" rtl="1"/>
            <a:r>
              <a:rPr lang="fa-IR" sz="2400" b="1" dirty="0" smtClean="0">
                <a:latin typeface="Adobe Arabic" pitchFamily="18" charset="-78"/>
                <a:cs typeface="2  Titr" panose="00000700000000000000" pitchFamily="2" charset="-78"/>
              </a:rPr>
              <a:t>4. آداب رجوع به حجت درونی</a:t>
            </a:r>
            <a:endParaRPr lang="fa-IR" sz="2400" b="1" dirty="0">
              <a:latin typeface="Adobe Arabic" pitchFamily="18" charset="-78"/>
              <a:cs typeface="2  Titr" panose="00000700000000000000" pitchFamily="2" charset="-78"/>
            </a:endParaRPr>
          </a:p>
        </p:txBody>
      </p:sp>
      <p:sp>
        <p:nvSpPr>
          <p:cNvPr id="2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6844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P spid="20"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2729" y="745465"/>
            <a:ext cx="11445341" cy="4585871"/>
          </a:xfrm>
          <a:prstGeom prst="rect">
            <a:avLst/>
          </a:prstGeom>
        </p:spPr>
        <p:txBody>
          <a:bodyPr wrap="square">
            <a:spAutoFit/>
          </a:bodyPr>
          <a:lstStyle/>
          <a:p>
            <a:pPr algn="justLow" rtl="1"/>
            <a:r>
              <a:rPr lang="fa-IR" sz="2800" b="1" dirty="0" smtClean="0">
                <a:latin typeface="Adobe Arabic" pitchFamily="18" charset="-78"/>
                <a:cs typeface="2  Titr" panose="00000700000000000000" pitchFamily="2" charset="-78"/>
              </a:rPr>
              <a:t>حجت بیرونی</a:t>
            </a:r>
            <a:endParaRPr lang="en-US" sz="2800" b="1"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انسان‌های </a:t>
            </a:r>
            <a:r>
              <a:rPr lang="fa-IR" sz="2400" dirty="0">
                <a:latin typeface="Adobe Arabic" pitchFamily="18" charset="-78"/>
                <a:cs typeface="Adobe Arabic" pitchFamily="18" charset="-78"/>
              </a:rPr>
              <a:t>عارف به خدا </a:t>
            </a:r>
            <a:r>
              <a:rPr lang="fa-IR" sz="2400" dirty="0" smtClean="0">
                <a:latin typeface="Adobe Arabic" pitchFamily="18" charset="-78"/>
                <a:cs typeface="Adobe Arabic" pitchFamily="18" charset="-78"/>
              </a:rPr>
              <a:t>که </a:t>
            </a:r>
            <a:r>
              <a:rPr lang="fa-IR" sz="2400" dirty="0">
                <a:latin typeface="Adobe Arabic" pitchFamily="18" charset="-78"/>
                <a:cs typeface="Adobe Arabic" pitchFamily="18" charset="-78"/>
              </a:rPr>
              <a:t>در قالب آیات الهی برای انسان‌های دیگر آشکار می‌شوند و عهده‌دار هدایت آنها می‌گردند. این افراد که به واسطه ارتباط خاص خود با خداوند موفق به دریافت حکم‌های مختلفی از زندگی شده‌آند و مراجعه به آنها به منزله دریافت حکم‌های الهی است.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a:latin typeface="Adobe Arabic" pitchFamily="18" charset="-78"/>
                <a:cs typeface="Adobe Arabic" pitchFamily="18" charset="-78"/>
              </a:rPr>
              <a:t>کسانی </a:t>
            </a:r>
            <a:r>
              <a:rPr lang="fa-IR" sz="2400" dirty="0" smtClean="0">
                <a:latin typeface="Adobe Arabic" pitchFamily="18" charset="-78"/>
                <a:cs typeface="Adobe Arabic" pitchFamily="18" charset="-78"/>
              </a:rPr>
              <a:t>که </a:t>
            </a:r>
            <a:r>
              <a:rPr lang="fa-IR" sz="2400" dirty="0">
                <a:latin typeface="Adobe Arabic" pitchFamily="18" charset="-78"/>
                <a:cs typeface="Adobe Arabic" pitchFamily="18" charset="-78"/>
              </a:rPr>
              <a:t>مستقیاً به وحی </a:t>
            </a:r>
            <a:r>
              <a:rPr lang="fa-IR" sz="2400" dirty="0" smtClean="0">
                <a:latin typeface="Adobe Arabic" pitchFamily="18" charset="-78"/>
                <a:cs typeface="Adobe Arabic" pitchFamily="18" charset="-78"/>
              </a:rPr>
              <a:t>دسترسی </a:t>
            </a:r>
            <a:r>
              <a:rPr lang="fa-IR" sz="2400" dirty="0">
                <a:latin typeface="Adobe Arabic" pitchFamily="18" charset="-78"/>
                <a:cs typeface="Adobe Arabic" pitchFamily="18" charset="-78"/>
              </a:rPr>
              <a:t>دارند و از طریق وحی‌ای که به خود آنها می‌شود می‌توانند احکام را دریافت </a:t>
            </a:r>
            <a:r>
              <a:rPr lang="fa-IR" sz="2400" dirty="0" smtClean="0">
                <a:latin typeface="Adobe Arabic" pitchFamily="18" charset="-78"/>
                <a:cs typeface="Adobe Arabic" pitchFamily="18" charset="-78"/>
              </a:rPr>
              <a:t>نمایند.</a:t>
            </a: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گاهی </a:t>
            </a:r>
            <a:r>
              <a:rPr lang="fa-IR" sz="2400" dirty="0">
                <a:latin typeface="Adobe Arabic" pitchFamily="18" charset="-78"/>
                <a:cs typeface="Adobe Arabic" pitchFamily="18" charset="-78"/>
              </a:rPr>
              <a:t>نیز به واسطه ارتباط با رسولان الهی حجت بر بندگان می‌شوند. </a:t>
            </a:r>
          </a:p>
          <a:p>
            <a:pPr marL="342900" indent="-342900" algn="justLow" rtl="1">
              <a:buFont typeface="Wingdings" panose="05000000000000000000" pitchFamily="2" charset="2"/>
              <a:buChar char="Ø"/>
            </a:pPr>
            <a:r>
              <a:rPr lang="fa-IR" sz="2400" dirty="0">
                <a:latin typeface="Adobe Arabic" pitchFamily="18" charset="-78"/>
                <a:cs typeface="Adobe Arabic" pitchFamily="18" charset="-78"/>
              </a:rPr>
              <a:t>شناخت حجت‌های الهی در صورتی برای فرد امکان‌پذیر می‌شود که با عقل خود به دنبال احکام الهی باشد.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تنها </a:t>
            </a:r>
            <a:r>
              <a:rPr lang="fa-IR" sz="2400" dirty="0">
                <a:latin typeface="Adobe Arabic" pitchFamily="18" charset="-78"/>
                <a:cs typeface="Adobe Arabic" pitchFamily="18" charset="-78"/>
              </a:rPr>
              <a:t>کسانی موفق به پیوند با حجت‌های بیرونی می‌شوند که با حجت درونی نیاز خود را به حجت بیرونی دریافت کرده باشند و تشنه ملاقات با آنها باشند. در این صورت بر اساس هدایت عامه الهی خداوند به هر تقدیری که شده ایشان را برای آنها آشکار می‌کند و احکام خود را در اختیار آنها می‌گذارد.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a:latin typeface="Adobe Arabic" pitchFamily="18" charset="-78"/>
                <a:cs typeface="Adobe Arabic" pitchFamily="18" charset="-78"/>
              </a:rPr>
              <a:t>بر این اساس اهمیت حجت بیرونی به مراتب از حجت درونی بیشتر است زیرا هم عامل احیا و شکوفایی آن و هم سبب هدایت و جهت‌دهی مستمر آن </a:t>
            </a:r>
            <a:r>
              <a:rPr lang="fa-IR" sz="2400" dirty="0" smtClean="0">
                <a:latin typeface="Adobe Arabic" pitchFamily="18" charset="-78"/>
                <a:cs typeface="Adobe Arabic" pitchFamily="18" charset="-78"/>
              </a:rPr>
              <a:t>می‌باشد.</a:t>
            </a:r>
          </a:p>
        </p:txBody>
      </p:sp>
      <p:sp>
        <p:nvSpPr>
          <p:cNvPr id="29"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2168792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745465"/>
            <a:ext cx="11445341" cy="4154984"/>
          </a:xfrm>
          <a:prstGeom prst="rect">
            <a:avLst/>
          </a:prstGeom>
        </p:spPr>
        <p:txBody>
          <a:bodyPr wrap="square">
            <a:spAutoFit/>
          </a:bodyPr>
          <a:lstStyle/>
          <a:p>
            <a:pPr algn="r" rtl="1"/>
            <a:r>
              <a:rPr lang="fa-IR" sz="2400" b="1" dirty="0" smtClean="0">
                <a:latin typeface="Adobe Arabic" pitchFamily="18" charset="-78"/>
                <a:cs typeface="2  Titr" panose="00000700000000000000" pitchFamily="2" charset="-78"/>
              </a:rPr>
              <a:t>سیر </a:t>
            </a:r>
            <a:r>
              <a:rPr lang="fa-IR" sz="2400" b="1" dirty="0">
                <a:latin typeface="Adobe Arabic" pitchFamily="18" charset="-78"/>
                <a:cs typeface="2  Titr" panose="00000700000000000000" pitchFamily="2" charset="-78"/>
              </a:rPr>
              <a:t>ورود حجت بیرونی در زندگی </a:t>
            </a:r>
            <a:r>
              <a:rPr lang="fa-IR" sz="2400" b="1" dirty="0" smtClean="0">
                <a:latin typeface="Adobe Arabic" pitchFamily="18" charset="-78"/>
                <a:cs typeface="2  Titr" panose="00000700000000000000" pitchFamily="2" charset="-78"/>
              </a:rPr>
              <a:t>انسان: </a:t>
            </a:r>
          </a:p>
          <a:p>
            <a:pPr marL="342900" indent="-342900" algn="r" rtl="1">
              <a:lnSpc>
                <a:spcPct val="150000"/>
              </a:lnSpc>
              <a:buFont typeface="Wingdings" panose="05000000000000000000" pitchFamily="2" charset="2"/>
              <a:buChar char="Ø"/>
            </a:pPr>
            <a:r>
              <a:rPr lang="fa-IR" sz="2800" dirty="0" smtClean="0">
                <a:latin typeface="Adobe Arabic" pitchFamily="18" charset="-78"/>
                <a:cs typeface="Adobe Arabic" pitchFamily="18" charset="-78"/>
              </a:rPr>
              <a:t>با </a:t>
            </a:r>
            <a:r>
              <a:rPr lang="fa-IR" sz="2800" dirty="0">
                <a:latin typeface="Adobe Arabic" pitchFamily="18" charset="-78"/>
                <a:cs typeface="Adobe Arabic" pitchFamily="18" charset="-78"/>
              </a:rPr>
              <a:t>ورود حجت بیرونی انسان‌ها به حجت درونی و عقل و دارایی‌های فطری خود واقف می‌شوند.</a:t>
            </a:r>
          </a:p>
          <a:p>
            <a:pPr marL="342900" indent="-342900" algn="r" rtl="1">
              <a:lnSpc>
                <a:spcPct val="150000"/>
              </a:lnSpc>
              <a:buFont typeface="Wingdings" panose="05000000000000000000" pitchFamily="2" charset="2"/>
              <a:buChar char="Ø"/>
            </a:pPr>
            <a:r>
              <a:rPr lang="fa-IR" sz="2800" dirty="0">
                <a:latin typeface="Adobe Arabic" pitchFamily="18" charset="-78"/>
                <a:cs typeface="Adobe Arabic" pitchFamily="18" charset="-78"/>
              </a:rPr>
              <a:t>با فعال شدن عقل خویش به شناخت حجت بیرونی موفق می‌شوند.</a:t>
            </a:r>
          </a:p>
          <a:p>
            <a:pPr marL="342900" indent="-342900" algn="r" rtl="1">
              <a:lnSpc>
                <a:spcPct val="150000"/>
              </a:lnSpc>
              <a:buFont typeface="Wingdings" panose="05000000000000000000" pitchFamily="2" charset="2"/>
              <a:buChar char="Ø"/>
            </a:pPr>
            <a:r>
              <a:rPr lang="fa-IR" sz="2800" dirty="0">
                <a:latin typeface="Adobe Arabic" pitchFamily="18" charset="-78"/>
                <a:cs typeface="Adobe Arabic" pitchFamily="18" charset="-78"/>
              </a:rPr>
              <a:t>با رجوع دوباره و آگاهانه و از روی نیاز به حجت بیرونی موفق به دریافت حقایق هستی می‌گردنند و از این رهگذر راه ملکوت را بر خود هموار و راهیابی به نعمت‌های ‌ سعادت و بهشت را برای خود امکان‌پذیر می‌یابند.</a:t>
            </a:r>
          </a:p>
          <a:p>
            <a:pPr algn="r" rtl="1"/>
            <a:endParaRPr lang="fa-IR" sz="2400" b="1" dirty="0" smtClean="0">
              <a:latin typeface="Adobe Arabic" pitchFamily="18" charset="-78"/>
              <a:cs typeface="Adobe Arabic" pitchFamily="18" charset="-78"/>
            </a:endParaRPr>
          </a:p>
          <a:p>
            <a:pPr algn="r" rtl="1"/>
            <a:endParaRPr lang="fa-IR" sz="2400" b="1" dirty="0" smtClean="0">
              <a:latin typeface="Adobe Arabic" pitchFamily="18" charset="-78"/>
              <a:cs typeface="Adobe Arabic" pitchFamily="18" charset="-78"/>
            </a:endParaRPr>
          </a:p>
          <a:p>
            <a:pPr marL="342900" indent="-342900" algn="r" rtl="1">
              <a:buFont typeface="Wingdings" panose="05000000000000000000" pitchFamily="2" charset="2"/>
              <a:buChar char="Ø"/>
            </a:pPr>
            <a:endParaRPr lang="en-US" sz="2400" b="1" dirty="0">
              <a:latin typeface="Adobe Arabic" pitchFamily="18" charset="-78"/>
              <a:cs typeface="Adobe Arabic" pitchFamily="18" charset="-78"/>
            </a:endParaRPr>
          </a:p>
        </p:txBody>
      </p:sp>
      <p:sp>
        <p:nvSpPr>
          <p:cNvPr id="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4010250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265" y="-184666"/>
            <a:ext cx="199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100439" y="2593263"/>
            <a:ext cx="4220612" cy="461665"/>
          </a:xfrm>
          <a:prstGeom prst="rect">
            <a:avLst/>
          </a:prstGeom>
        </p:spPr>
        <p:txBody>
          <a:bodyPr wrap="square">
            <a:spAutoFit/>
          </a:bodyPr>
          <a:lstStyle/>
          <a:p>
            <a:pPr algn="r" rtl="1"/>
            <a:r>
              <a:rPr lang="fa-IR" sz="2400" b="1">
                <a:latin typeface="Adobe Arabic" pitchFamily="18" charset="-78"/>
                <a:cs typeface="Adobe Arabic" pitchFamily="18" charset="-78"/>
              </a:rPr>
              <a:t>نشست و برخاست با صالحان</a:t>
            </a:r>
          </a:p>
        </p:txBody>
      </p:sp>
      <p:sp>
        <p:nvSpPr>
          <p:cNvPr id="5" name="Rectangle 4"/>
          <p:cNvSpPr/>
          <p:nvPr/>
        </p:nvSpPr>
        <p:spPr>
          <a:xfrm>
            <a:off x="4101358" y="3048001"/>
            <a:ext cx="4219691" cy="461665"/>
          </a:xfrm>
          <a:prstGeom prst="rect">
            <a:avLst/>
          </a:prstGeom>
        </p:spPr>
        <p:txBody>
          <a:bodyPr wrap="square">
            <a:spAutoFit/>
          </a:bodyPr>
          <a:lstStyle/>
          <a:p>
            <a:pPr lvl="0" algn="r" rtl="1"/>
            <a:r>
              <a:rPr lang="fa-IR" sz="2400" b="1">
                <a:latin typeface="Adobe Arabic" pitchFamily="18" charset="-78"/>
                <a:cs typeface="Adobe Arabic" pitchFamily="18" charset="-78"/>
              </a:rPr>
              <a:t>اطاعت از والیان عدل</a:t>
            </a:r>
          </a:p>
        </p:txBody>
      </p:sp>
      <p:sp>
        <p:nvSpPr>
          <p:cNvPr id="17" name="Rectangle 16"/>
          <p:cNvSpPr/>
          <p:nvPr/>
        </p:nvSpPr>
        <p:spPr>
          <a:xfrm>
            <a:off x="4099561" y="3505201"/>
            <a:ext cx="4219691" cy="461665"/>
          </a:xfrm>
          <a:prstGeom prst="rect">
            <a:avLst/>
          </a:prstGeom>
        </p:spPr>
        <p:txBody>
          <a:bodyPr wrap="square">
            <a:spAutoFit/>
          </a:bodyPr>
          <a:lstStyle/>
          <a:p>
            <a:pPr lvl="0" algn="r" rtl="1"/>
            <a:r>
              <a:rPr lang="fa-IR" sz="2400" b="1">
                <a:latin typeface="Adobe Arabic" pitchFamily="18" charset="-78"/>
                <a:cs typeface="Adobe Arabic" pitchFamily="18" charset="-78"/>
              </a:rPr>
              <a:t>طلب حوائج از اهلش</a:t>
            </a:r>
          </a:p>
        </p:txBody>
      </p:sp>
      <p:sp>
        <p:nvSpPr>
          <p:cNvPr id="18" name="Rectangle 17"/>
          <p:cNvSpPr/>
          <p:nvPr/>
        </p:nvSpPr>
        <p:spPr>
          <a:xfrm>
            <a:off x="4092634" y="3990110"/>
            <a:ext cx="421969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تواضع</a:t>
            </a:r>
          </a:p>
        </p:txBody>
      </p:sp>
      <p:sp>
        <p:nvSpPr>
          <p:cNvPr id="19" name="Rectangle 18"/>
          <p:cNvSpPr/>
          <p:nvPr/>
        </p:nvSpPr>
        <p:spPr>
          <a:xfrm>
            <a:off x="4092634" y="4451775"/>
            <a:ext cx="4219691"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حسن روابط با دیگران</a:t>
            </a:r>
          </a:p>
        </p:txBody>
      </p:sp>
      <p:sp>
        <p:nvSpPr>
          <p:cNvPr id="9" name="5-Point Star 8"/>
          <p:cNvSpPr/>
          <p:nvPr/>
        </p:nvSpPr>
        <p:spPr>
          <a:xfrm>
            <a:off x="8504896" y="2593263"/>
            <a:ext cx="410503"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64024" y="979904"/>
            <a:ext cx="10448364" cy="1200329"/>
          </a:xfrm>
          <a:prstGeom prst="rect">
            <a:avLst/>
          </a:prstGeom>
        </p:spPr>
        <p:txBody>
          <a:bodyPr wrap="square">
            <a:spAutoFit/>
          </a:bodyPr>
          <a:lstStyle/>
          <a:p>
            <a:pPr algn="r" rtl="1"/>
            <a:r>
              <a:rPr lang="fa-IR" sz="2400" b="1" dirty="0" smtClean="0">
                <a:latin typeface="Adobe Arabic" pitchFamily="18" charset="-78"/>
                <a:cs typeface="2  Titr" panose="00000700000000000000" pitchFamily="2" charset="-78"/>
              </a:rPr>
              <a:t>5. آداب رجوع به حجت بیرونی</a:t>
            </a:r>
          </a:p>
          <a:p>
            <a:pPr algn="r" rtl="1"/>
            <a:r>
              <a:rPr lang="fa-IR" sz="2400" b="1" dirty="0" smtClean="0">
                <a:latin typeface="Adobe Arabic" pitchFamily="18" charset="-78"/>
                <a:cs typeface="Adobe Arabic" pitchFamily="18" charset="-78"/>
              </a:rPr>
              <a:t>برای </a:t>
            </a:r>
            <a:r>
              <a:rPr lang="fa-IR" sz="2400" b="1" dirty="0">
                <a:latin typeface="Adobe Arabic" pitchFamily="18" charset="-78"/>
                <a:cs typeface="Adobe Arabic" pitchFamily="18" charset="-78"/>
              </a:rPr>
              <a:t>اینکه فرد بالغ بتواند حجت درونی خود را تقویت کند ناچار است که به اموری اهتمام داشته باشد و توجه خود را معطوف به برنامه‌هایی نماید. </a:t>
            </a:r>
            <a:endParaRPr lang="en-US" sz="2400" b="1" dirty="0">
              <a:latin typeface="Adobe Arabic" pitchFamily="18" charset="-78"/>
              <a:cs typeface="Adobe Arabic" pitchFamily="18" charset="-78"/>
            </a:endParaRPr>
          </a:p>
        </p:txBody>
      </p:sp>
      <p:sp>
        <p:nvSpPr>
          <p:cNvPr id="41" name="5-Point Star 40"/>
          <p:cNvSpPr/>
          <p:nvPr/>
        </p:nvSpPr>
        <p:spPr>
          <a:xfrm>
            <a:off x="8504896" y="3057390"/>
            <a:ext cx="410503"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504896" y="3514590"/>
            <a:ext cx="410503"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8504896" y="3971790"/>
            <a:ext cx="410503"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8504896" y="4428990"/>
            <a:ext cx="410503"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336750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1333" y="-777094"/>
            <a:ext cx="128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428703" y="2000835"/>
            <a:ext cx="5727570" cy="461665"/>
          </a:xfrm>
          <a:prstGeom prst="rect">
            <a:avLst/>
          </a:prstGeom>
        </p:spPr>
        <p:txBody>
          <a:bodyPr wrap="square">
            <a:spAutoFit/>
          </a:bodyPr>
          <a:lstStyle/>
          <a:p>
            <a:pPr algn="r" rtl="1"/>
            <a:r>
              <a:rPr lang="fa-IR" sz="2400" b="1">
                <a:latin typeface="Adobe Arabic" pitchFamily="18" charset="-78"/>
                <a:cs typeface="Adobe Arabic" pitchFamily="18" charset="-78"/>
              </a:rPr>
              <a:t>نشست و برخاست با صالحان</a:t>
            </a:r>
          </a:p>
        </p:txBody>
      </p:sp>
      <p:sp>
        <p:nvSpPr>
          <p:cNvPr id="5" name="Rectangle 4"/>
          <p:cNvSpPr/>
          <p:nvPr/>
        </p:nvSpPr>
        <p:spPr>
          <a:xfrm>
            <a:off x="2429952" y="2455573"/>
            <a:ext cx="5726320" cy="461665"/>
          </a:xfrm>
          <a:prstGeom prst="rect">
            <a:avLst/>
          </a:prstGeom>
        </p:spPr>
        <p:txBody>
          <a:bodyPr wrap="square">
            <a:spAutoFit/>
          </a:bodyPr>
          <a:lstStyle/>
          <a:p>
            <a:pPr lvl="0" algn="r" rtl="1"/>
            <a:r>
              <a:rPr lang="fa-IR" sz="2400" b="1">
                <a:latin typeface="Adobe Arabic" pitchFamily="18" charset="-78"/>
                <a:cs typeface="Adobe Arabic" pitchFamily="18" charset="-78"/>
              </a:rPr>
              <a:t>اطاعت از والیان عدل</a:t>
            </a:r>
          </a:p>
        </p:txBody>
      </p:sp>
      <p:sp>
        <p:nvSpPr>
          <p:cNvPr id="17" name="Rectangle 16"/>
          <p:cNvSpPr/>
          <p:nvPr/>
        </p:nvSpPr>
        <p:spPr>
          <a:xfrm>
            <a:off x="2428155" y="2912773"/>
            <a:ext cx="5726320"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طلب حوائج از اهلش</a:t>
            </a:r>
          </a:p>
        </p:txBody>
      </p:sp>
      <p:sp>
        <p:nvSpPr>
          <p:cNvPr id="18" name="Rectangle 17"/>
          <p:cNvSpPr/>
          <p:nvPr/>
        </p:nvSpPr>
        <p:spPr>
          <a:xfrm>
            <a:off x="2421228" y="3397682"/>
            <a:ext cx="5726320" cy="461665"/>
          </a:xfrm>
          <a:prstGeom prst="rect">
            <a:avLst/>
          </a:prstGeom>
        </p:spPr>
        <p:txBody>
          <a:bodyPr wrap="square">
            <a:spAutoFit/>
          </a:bodyPr>
          <a:lstStyle/>
          <a:p>
            <a:pPr lvl="0" algn="r" rtl="1"/>
            <a:r>
              <a:rPr lang="fa-IR" sz="2400" b="1">
                <a:latin typeface="Adobe Arabic" pitchFamily="18" charset="-78"/>
                <a:cs typeface="Adobe Arabic" pitchFamily="18" charset="-78"/>
              </a:rPr>
              <a:t>تواضع</a:t>
            </a:r>
          </a:p>
        </p:txBody>
      </p:sp>
      <p:sp>
        <p:nvSpPr>
          <p:cNvPr id="19" name="Rectangle 18"/>
          <p:cNvSpPr/>
          <p:nvPr/>
        </p:nvSpPr>
        <p:spPr>
          <a:xfrm>
            <a:off x="3060810" y="3859347"/>
            <a:ext cx="5086737" cy="461665"/>
          </a:xfrm>
          <a:prstGeom prst="rect">
            <a:avLst/>
          </a:prstGeom>
        </p:spPr>
        <p:txBody>
          <a:bodyPr wrap="square">
            <a:spAutoFit/>
          </a:bodyPr>
          <a:lstStyle/>
          <a:p>
            <a:pPr lvl="0" algn="r" rtl="1"/>
            <a:r>
              <a:rPr lang="fa-IR" sz="2400" b="1">
                <a:latin typeface="Adobe Arabic" pitchFamily="18" charset="-78"/>
                <a:cs typeface="Adobe Arabic" pitchFamily="18" charset="-78"/>
              </a:rPr>
              <a:t>حسن روابط با دیگران</a:t>
            </a:r>
          </a:p>
        </p:txBody>
      </p:sp>
      <p:sp>
        <p:nvSpPr>
          <p:cNvPr id="20" name="Rectangle 19"/>
          <p:cNvSpPr/>
          <p:nvPr/>
        </p:nvSpPr>
        <p:spPr>
          <a:xfrm>
            <a:off x="2428155" y="4344256"/>
            <a:ext cx="5726320"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کنترل خواهش‏های نفسانی</a:t>
            </a:r>
          </a:p>
        </p:txBody>
      </p:sp>
      <p:sp>
        <p:nvSpPr>
          <p:cNvPr id="21" name="Rectangle 20"/>
          <p:cNvSpPr/>
          <p:nvPr/>
        </p:nvSpPr>
        <p:spPr>
          <a:xfrm>
            <a:off x="2443807" y="4813308"/>
            <a:ext cx="5726320"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تفکر در آیات</a:t>
            </a:r>
          </a:p>
        </p:txBody>
      </p:sp>
      <p:sp>
        <p:nvSpPr>
          <p:cNvPr id="22" name="Rectangle 21"/>
          <p:cNvSpPr/>
          <p:nvPr/>
        </p:nvSpPr>
        <p:spPr>
          <a:xfrm>
            <a:off x="2443807" y="5270508"/>
            <a:ext cx="5726320"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کنترل سخن و رأی</a:t>
            </a:r>
          </a:p>
        </p:txBody>
      </p:sp>
      <p:sp>
        <p:nvSpPr>
          <p:cNvPr id="9" name="5-Point Star 8"/>
          <p:cNvSpPr/>
          <p:nvPr/>
        </p:nvSpPr>
        <p:spPr>
          <a:xfrm>
            <a:off x="8270367" y="2000835"/>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34862" y="779219"/>
            <a:ext cx="9681693" cy="461665"/>
          </a:xfrm>
          <a:prstGeom prst="rect">
            <a:avLst/>
          </a:prstGeom>
        </p:spPr>
        <p:txBody>
          <a:bodyPr wrap="square">
            <a:spAutoFit/>
          </a:bodyPr>
          <a:lstStyle/>
          <a:p>
            <a:pPr algn="r" rtl="1"/>
            <a:r>
              <a:rPr lang="fa-IR" sz="2400" b="1" dirty="0" smtClean="0">
                <a:latin typeface="Adobe Arabic" pitchFamily="18" charset="-78"/>
                <a:cs typeface="2  Titr" panose="00000700000000000000" pitchFamily="2" charset="-78"/>
              </a:rPr>
              <a:t>6.آثار و نتایج بهره مندی از حجت</a:t>
            </a:r>
            <a:endParaRPr lang="fa-IR" sz="2400" b="1" dirty="0" smtClean="0">
              <a:latin typeface="Adobe Arabic" pitchFamily="18" charset="-78"/>
              <a:cs typeface="Adobe Arabic" pitchFamily="18" charset="-78"/>
            </a:endParaRPr>
          </a:p>
        </p:txBody>
      </p:sp>
      <p:sp>
        <p:nvSpPr>
          <p:cNvPr id="41" name="5-Point Star 40"/>
          <p:cNvSpPr/>
          <p:nvPr/>
        </p:nvSpPr>
        <p:spPr>
          <a:xfrm>
            <a:off x="8270367" y="24649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270367" y="29221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8270367" y="33793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8270367" y="38365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8270367" y="42937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8270367" y="47509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8270367" y="5284362"/>
            <a:ext cx="265107"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17062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P spid="20" grpId="0"/>
      <p:bldP spid="21"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1225" y="-261940"/>
            <a:ext cx="50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77543" y="1326337"/>
            <a:ext cx="2262396" cy="461665"/>
          </a:xfrm>
          <a:prstGeom prst="rect">
            <a:avLst/>
          </a:prstGeom>
        </p:spPr>
        <p:txBody>
          <a:bodyPr wrap="square">
            <a:spAutoFit/>
          </a:bodyPr>
          <a:lstStyle/>
          <a:p>
            <a:pPr algn="r" rtl="1"/>
            <a:r>
              <a:rPr lang="fa-IR" sz="2400" b="1">
                <a:latin typeface="Adobe Arabic" pitchFamily="18" charset="-78"/>
                <a:cs typeface="Adobe Arabic" pitchFamily="18" charset="-78"/>
              </a:rPr>
              <a:t>طغیان</a:t>
            </a:r>
          </a:p>
        </p:txBody>
      </p:sp>
      <p:sp>
        <p:nvSpPr>
          <p:cNvPr id="5" name="Rectangle 4"/>
          <p:cNvSpPr/>
          <p:nvPr/>
        </p:nvSpPr>
        <p:spPr>
          <a:xfrm>
            <a:off x="478036" y="1781075"/>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عصیان</a:t>
            </a:r>
          </a:p>
        </p:txBody>
      </p:sp>
      <p:sp>
        <p:nvSpPr>
          <p:cNvPr id="17" name="Rectangle 16"/>
          <p:cNvSpPr/>
          <p:nvPr/>
        </p:nvSpPr>
        <p:spPr>
          <a:xfrm>
            <a:off x="476239" y="2238275"/>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تکذیب</a:t>
            </a:r>
          </a:p>
        </p:txBody>
      </p:sp>
      <p:sp>
        <p:nvSpPr>
          <p:cNvPr id="18" name="Rectangle 17"/>
          <p:cNvSpPr/>
          <p:nvPr/>
        </p:nvSpPr>
        <p:spPr>
          <a:xfrm>
            <a:off x="469312" y="2723184"/>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کفر</a:t>
            </a:r>
          </a:p>
        </p:txBody>
      </p:sp>
      <p:sp>
        <p:nvSpPr>
          <p:cNvPr id="19" name="Rectangle 18"/>
          <p:cNvSpPr/>
          <p:nvPr/>
        </p:nvSpPr>
        <p:spPr>
          <a:xfrm>
            <a:off x="469312" y="3184849"/>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شرک</a:t>
            </a:r>
          </a:p>
        </p:txBody>
      </p:sp>
      <p:sp>
        <p:nvSpPr>
          <p:cNvPr id="20" name="Rectangle 19"/>
          <p:cNvSpPr/>
          <p:nvPr/>
        </p:nvSpPr>
        <p:spPr>
          <a:xfrm>
            <a:off x="476239" y="3669758"/>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جهل و ظلم</a:t>
            </a:r>
          </a:p>
        </p:txBody>
      </p:sp>
      <p:sp>
        <p:nvSpPr>
          <p:cNvPr id="21" name="Rectangle 20"/>
          <p:cNvSpPr/>
          <p:nvPr/>
        </p:nvSpPr>
        <p:spPr>
          <a:xfrm>
            <a:off x="491891" y="4138810"/>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اعراض</a:t>
            </a:r>
          </a:p>
        </p:txBody>
      </p:sp>
      <p:sp>
        <p:nvSpPr>
          <p:cNvPr id="22" name="Rectangle 21"/>
          <p:cNvSpPr/>
          <p:nvPr/>
        </p:nvSpPr>
        <p:spPr>
          <a:xfrm>
            <a:off x="491891" y="4596010"/>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استهزاء</a:t>
            </a:r>
          </a:p>
        </p:txBody>
      </p:sp>
      <p:sp>
        <p:nvSpPr>
          <p:cNvPr id="9" name="5-Point Star 8"/>
          <p:cNvSpPr/>
          <p:nvPr/>
        </p:nvSpPr>
        <p:spPr>
          <a:xfrm>
            <a:off x="3014422" y="1326337"/>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92452" y="689238"/>
            <a:ext cx="7907628" cy="5632311"/>
          </a:xfrm>
          <a:prstGeom prst="rect">
            <a:avLst/>
          </a:prstGeom>
        </p:spPr>
        <p:txBody>
          <a:bodyPr wrap="square">
            <a:spAutoFit/>
          </a:bodyPr>
          <a:lstStyle/>
          <a:p>
            <a:pPr algn="justLow" rtl="1"/>
            <a:r>
              <a:rPr lang="fa-IR" sz="2400" b="1" dirty="0" smtClean="0">
                <a:latin typeface="Adobe Arabic" pitchFamily="18" charset="-78"/>
                <a:cs typeface="2  Titr" panose="00000700000000000000" pitchFamily="2" charset="-78"/>
              </a:rPr>
              <a:t>7.عوامل </a:t>
            </a:r>
            <a:r>
              <a:rPr lang="fa-IR" sz="2400" b="1" dirty="0">
                <a:latin typeface="Adobe Arabic" pitchFamily="18" charset="-78"/>
                <a:cs typeface="2  Titr" panose="00000700000000000000" pitchFamily="2" charset="-78"/>
              </a:rPr>
              <a:t>عدم رجوع به حجت و جدایی از </a:t>
            </a:r>
            <a:r>
              <a:rPr lang="fa-IR" sz="2400" b="1" dirty="0" smtClean="0">
                <a:latin typeface="Adobe Arabic" pitchFamily="18" charset="-78"/>
                <a:cs typeface="2  Titr" panose="00000700000000000000" pitchFamily="2" charset="-78"/>
              </a:rPr>
              <a:t>آن</a:t>
            </a:r>
            <a:endParaRPr lang="en-US" sz="2400" b="1" dirty="0" smtClean="0">
              <a:latin typeface="Adobe Arabic" pitchFamily="18" charset="-78"/>
              <a:cs typeface="2  Titr" panose="00000700000000000000" pitchFamily="2" charset="-78"/>
            </a:endParaRPr>
          </a:p>
          <a:p>
            <a:pPr marL="342900" indent="-342900" algn="justLow" rtl="1">
              <a:buFont typeface="Wingdings" panose="05000000000000000000" pitchFamily="2" charset="2"/>
              <a:buChar char="Ø"/>
            </a:pPr>
            <a:r>
              <a:rPr lang="fa-IR" sz="2400" dirty="0">
                <a:latin typeface="Adobe Arabic" pitchFamily="18" charset="-78"/>
                <a:cs typeface="Adobe Arabic" pitchFamily="18" charset="-78"/>
              </a:rPr>
              <a:t>فرد بالغ به طور طبیعی و فطری لازم است در خود نیاز به حجت درون و بیرون را حس کند. همانطور که پس از بلوغ به طورطبیعی لازم است نسبت به تکالیف شرعی کششی را در خود احساس نماید.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در </a:t>
            </a:r>
            <a:r>
              <a:rPr lang="fa-IR" sz="2400" dirty="0">
                <a:latin typeface="Adobe Arabic" pitchFamily="18" charset="-78"/>
                <a:cs typeface="Adobe Arabic" pitchFamily="18" charset="-78"/>
              </a:rPr>
              <a:t>صورت وجود کشش درونی و عدم اعتنا به آن به تدریج گرد و غبار فراموشی و غفلت بر روی آن را گرفته و حجت‌های الهی به فراموشی سپرده </a:t>
            </a:r>
            <a:r>
              <a:rPr lang="fa-IR" sz="2400" dirty="0" smtClean="0">
                <a:latin typeface="Adobe Arabic" pitchFamily="18" charset="-78"/>
                <a:cs typeface="Adobe Arabic" pitchFamily="18" charset="-78"/>
              </a:rPr>
              <a:t>می‌شوند.</a:t>
            </a: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با </a:t>
            </a:r>
            <a:r>
              <a:rPr lang="fa-IR" sz="2400" dirty="0">
                <a:latin typeface="Adobe Arabic" pitchFamily="18" charset="-78"/>
                <a:cs typeface="Adobe Arabic" pitchFamily="18" charset="-78"/>
              </a:rPr>
              <a:t>اجابت نشدن کشش درونی و عدم تثبیت و افزایش آن طبع دنیا فرد را به سمت خود می‌کشاند.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جذابیت‌های </a:t>
            </a:r>
            <a:r>
              <a:rPr lang="fa-IR" sz="2400" dirty="0">
                <a:latin typeface="Adobe Arabic" pitchFamily="18" charset="-78"/>
                <a:cs typeface="Adobe Arabic" pitchFamily="18" charset="-78"/>
              </a:rPr>
              <a:t>دنیا از یک‌سو و نیازهای درونی مادی فرد از سوی دیگر مجال تأمل و تفکر و به تبع آن تعقل را از فرد می‌گیرد و به همین دلیل سیر هدایتی فرد دچار خدشه‌های جدی </a:t>
            </a:r>
            <a:r>
              <a:rPr lang="fa-IR" sz="2400" dirty="0" smtClean="0">
                <a:latin typeface="Adobe Arabic" pitchFamily="18" charset="-78"/>
                <a:cs typeface="Adobe Arabic" pitchFamily="18" charset="-78"/>
              </a:rPr>
              <a:t>می‌گردد.</a:t>
            </a: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بنابراین </a:t>
            </a:r>
            <a:r>
              <a:rPr lang="fa-IR" sz="2400" dirty="0">
                <a:latin typeface="Adobe Arabic" pitchFamily="18" charset="-78"/>
                <a:cs typeface="Adobe Arabic" pitchFamily="18" charset="-78"/>
              </a:rPr>
              <a:t>هر عاملی که به عدم اجابت به ندای فطری منجر شود عامل اصلی در عدم رجوع به حجت خواهد بود. </a:t>
            </a:r>
            <a:endParaRPr lang="fa-IR" sz="2400" dirty="0" smtClean="0">
              <a:latin typeface="Adobe Arabic" pitchFamily="18" charset="-78"/>
              <a:cs typeface="Adobe Arabic" pitchFamily="18" charset="-78"/>
            </a:endParaRPr>
          </a:p>
          <a:p>
            <a:pPr marL="342900" indent="-342900" algn="justLow" rtl="1">
              <a:buFont typeface="Wingdings" panose="05000000000000000000" pitchFamily="2" charset="2"/>
              <a:buChar char="Ø"/>
            </a:pPr>
            <a:r>
              <a:rPr lang="fa-IR" sz="2400" dirty="0" smtClean="0">
                <a:latin typeface="Adobe Arabic" pitchFamily="18" charset="-78"/>
                <a:cs typeface="Adobe Arabic" pitchFamily="18" charset="-78"/>
              </a:rPr>
              <a:t>عدم </a:t>
            </a:r>
            <a:r>
              <a:rPr lang="fa-IR" sz="2400" dirty="0">
                <a:latin typeface="Adobe Arabic" pitchFamily="18" charset="-78"/>
                <a:cs typeface="Adobe Arabic" pitchFamily="18" charset="-78"/>
              </a:rPr>
              <a:t>رجوع به حجت اگر مدتی ادامه و استمرار یابد به صفت </a:t>
            </a:r>
            <a:r>
              <a:rPr lang="fa-IR" sz="2400" b="1" dirty="0">
                <a:solidFill>
                  <a:schemeClr val="accent5">
                    <a:lumMod val="75000"/>
                  </a:schemeClr>
                </a:solidFill>
                <a:latin typeface="Adobe Arabic" pitchFamily="18" charset="-78"/>
                <a:cs typeface="Adobe Arabic" pitchFamily="18" charset="-78"/>
              </a:rPr>
              <a:t>انکار و تکذیب و روبرگردان از ولی</a:t>
            </a:r>
            <a:r>
              <a:rPr lang="fa-IR" sz="2400" b="1" dirty="0">
                <a:latin typeface="Adobe Arabic" pitchFamily="18" charset="-78"/>
                <a:cs typeface="Adobe Arabic" pitchFamily="18" charset="-78"/>
              </a:rPr>
              <a:t>ّ </a:t>
            </a:r>
            <a:r>
              <a:rPr lang="fa-IR" sz="2400" dirty="0">
                <a:latin typeface="Adobe Arabic" pitchFamily="18" charset="-78"/>
                <a:cs typeface="Adobe Arabic" pitchFamily="18" charset="-78"/>
              </a:rPr>
              <a:t>منجر می‌شود. </a:t>
            </a:r>
          </a:p>
        </p:txBody>
      </p:sp>
      <p:sp>
        <p:nvSpPr>
          <p:cNvPr id="41" name="5-Point Star 40"/>
          <p:cNvSpPr/>
          <p:nvPr/>
        </p:nvSpPr>
        <p:spPr>
          <a:xfrm>
            <a:off x="3014422" y="17904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3014422" y="22476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3014422" y="27048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3014422" y="31620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3014422" y="36192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3014422" y="40764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3014422" y="4609864"/>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6239" y="5131872"/>
            <a:ext cx="2261902" cy="461665"/>
          </a:xfrm>
          <a:prstGeom prst="rect">
            <a:avLst/>
          </a:prstGeom>
        </p:spPr>
        <p:txBody>
          <a:bodyPr wrap="square">
            <a:spAutoFit/>
          </a:bodyPr>
          <a:lstStyle/>
          <a:p>
            <a:pPr lvl="0" algn="r" rtl="1"/>
            <a:r>
              <a:rPr lang="fa-IR" sz="2400" b="1">
                <a:latin typeface="Adobe Arabic" pitchFamily="18" charset="-78"/>
                <a:cs typeface="Adobe Arabic" pitchFamily="18" charset="-78"/>
              </a:rPr>
              <a:t>افتراء</a:t>
            </a:r>
          </a:p>
        </p:txBody>
      </p:sp>
      <p:sp>
        <p:nvSpPr>
          <p:cNvPr id="38" name="5-Point Star 37"/>
          <p:cNvSpPr/>
          <p:nvPr/>
        </p:nvSpPr>
        <p:spPr>
          <a:xfrm>
            <a:off x="2998770" y="5145726"/>
            <a:ext cx="334081"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92214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P spid="20" grpId="0"/>
      <p:bldP spid="21" grpId="0"/>
      <p:bldP spid="22"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656823"/>
            <a:ext cx="10495922" cy="5280339"/>
          </a:xfrm>
        </p:spPr>
        <p:txBody>
          <a:bodyPr>
            <a:noAutofit/>
          </a:bodyPr>
          <a:lstStyle/>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Titr" panose="00000700000000000000" pitchFamily="2" charset="-78"/>
              </a:rPr>
              <a:t>1. بلوغ، بزرگترین رخداد زندگی انسان</a:t>
            </a:r>
          </a:p>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Mitra" panose="00000400000000000000" pitchFamily="2" charset="-78"/>
              </a:rPr>
              <a:t> </a:t>
            </a:r>
            <a:r>
              <a:rPr lang="fa-IR" kern="1600" dirty="0" smtClean="0">
                <a:latin typeface="Adobe Arabic" panose="02040503050201020203" pitchFamily="18" charset="-78"/>
                <a:ea typeface="Times New Roman"/>
                <a:cs typeface="2  Mitra" panose="00000400000000000000" pitchFamily="2" charset="-78"/>
              </a:rPr>
              <a:t>بزرگ‌ترین </a:t>
            </a:r>
            <a:r>
              <a:rPr lang="fa-IR" kern="1600" dirty="0">
                <a:latin typeface="Adobe Arabic" panose="02040503050201020203" pitchFamily="18" charset="-78"/>
                <a:ea typeface="Times New Roman"/>
                <a:cs typeface="2  Mitra" panose="00000400000000000000" pitchFamily="2" charset="-78"/>
              </a:rPr>
              <a:t>رخداد پس از تولد انسان</a:t>
            </a:r>
            <a:r>
              <a:rPr lang="fa-IR" sz="2400" kern="1600" dirty="0">
                <a:solidFill>
                  <a:srgbClr val="C00000"/>
                </a:solidFill>
                <a:latin typeface="Adobe Arabic" panose="02040503050201020203" pitchFamily="18" charset="-78"/>
                <a:ea typeface="Times New Roman"/>
                <a:cs typeface="2  Mitra" panose="00000400000000000000" pitchFamily="2" charset="-78"/>
              </a:rPr>
              <a:t> بلوغ </a:t>
            </a:r>
            <a:r>
              <a:rPr lang="fa-IR" kern="1600" dirty="0">
                <a:latin typeface="Adobe Arabic" panose="02040503050201020203" pitchFamily="18" charset="-78"/>
                <a:ea typeface="Times New Roman"/>
                <a:cs typeface="2  Mitra" panose="00000400000000000000" pitchFamily="2" charset="-78"/>
              </a:rPr>
              <a:t>اوست که با علائمی ظاهر می‌شود و در فکر و جسم و شیوه زندگی فرد به خوبی هویدا و آشکار است. </a:t>
            </a:r>
          </a:p>
          <a:p>
            <a:pPr marL="0" indent="0" algn="justLow" rtl="1">
              <a:buNone/>
            </a:pPr>
            <a:r>
              <a:rPr lang="fa-IR" b="1" kern="1600" dirty="0">
                <a:latin typeface="Adobe Arabic" panose="02040503050201020203" pitchFamily="18" charset="-78"/>
                <a:ea typeface="Times New Roman"/>
                <a:cs typeface="2  Mitra" panose="00000400000000000000" pitchFamily="2" charset="-78"/>
              </a:rPr>
              <a:t>خاصیت و ویژگی بلوغ : </a:t>
            </a:r>
            <a:endParaRPr lang="fa-IR" b="1" kern="1600" dirty="0" smtClean="0">
              <a:latin typeface="Adobe Arabic" panose="02040503050201020203" pitchFamily="18" charset="-78"/>
              <a:ea typeface="Times New Roman"/>
              <a:cs typeface="2  Mitra" panose="00000400000000000000" pitchFamily="2" charset="-78"/>
            </a:endParaRPr>
          </a:p>
          <a:p>
            <a:pPr algn="justLow" rtl="1"/>
            <a:r>
              <a:rPr lang="fa-IR" kern="1600" dirty="0" smtClean="0">
                <a:solidFill>
                  <a:schemeClr val="accent3">
                    <a:lumMod val="75000"/>
                  </a:schemeClr>
                </a:solidFill>
                <a:latin typeface="Adobe Arabic" panose="02040503050201020203" pitchFamily="18" charset="-78"/>
                <a:ea typeface="Times New Roman"/>
                <a:cs typeface="2  Mitra" panose="00000400000000000000" pitchFamily="2" charset="-78"/>
              </a:rPr>
              <a:t>توان </a:t>
            </a:r>
            <a:r>
              <a:rPr lang="fa-IR" kern="1600" dirty="0">
                <a:solidFill>
                  <a:schemeClr val="accent3">
                    <a:lumMod val="75000"/>
                  </a:schemeClr>
                </a:solidFill>
                <a:latin typeface="Adobe Arabic" panose="02040503050201020203" pitchFamily="18" charset="-78"/>
                <a:ea typeface="Times New Roman"/>
                <a:cs typeface="2  Mitra" panose="00000400000000000000" pitchFamily="2" charset="-78"/>
              </a:rPr>
              <a:t>فکری </a:t>
            </a:r>
            <a:r>
              <a:rPr lang="fa-IR" kern="1600" dirty="0">
                <a:latin typeface="Adobe Arabic" panose="02040503050201020203" pitchFamily="18" charset="-78"/>
                <a:ea typeface="Times New Roman"/>
                <a:cs typeface="2  Mitra" panose="00000400000000000000" pitchFamily="2" charset="-78"/>
              </a:rPr>
              <a:t>فرد به گونه‌ای تغییر می‌کند که </a:t>
            </a:r>
            <a:r>
              <a:rPr lang="fa-IR" b="1" kern="1600" dirty="0">
                <a:solidFill>
                  <a:schemeClr val="accent3">
                    <a:lumMod val="75000"/>
                  </a:schemeClr>
                </a:solidFill>
                <a:latin typeface="Adobe Arabic" panose="02040503050201020203" pitchFamily="18" charset="-78"/>
                <a:ea typeface="Times New Roman"/>
                <a:cs typeface="2  Mitra" panose="00000400000000000000" pitchFamily="2" charset="-78"/>
              </a:rPr>
              <a:t>مفهوم نفع و ضرر </a:t>
            </a:r>
            <a:r>
              <a:rPr lang="fa-IR" kern="1600" dirty="0">
                <a:latin typeface="Adobe Arabic" panose="02040503050201020203" pitchFamily="18" charset="-78"/>
                <a:ea typeface="Times New Roman"/>
                <a:cs typeface="2  Mitra" panose="00000400000000000000" pitchFamily="2" charset="-78"/>
              </a:rPr>
              <a:t>را به خوبی می‌فهمد و می‌تواند مصادیق آن را در اخلاقیات و روابط جستجو کرده و نسبت به آن عکس‌العمل نشان دهد.</a:t>
            </a:r>
            <a:endParaRPr lang="en-US" kern="1600" dirty="0">
              <a:latin typeface="Adobe Arabic" panose="02040503050201020203" pitchFamily="18" charset="-78"/>
              <a:ea typeface="Times New Roman"/>
              <a:cs typeface="2  Mitra" panose="00000400000000000000" pitchFamily="2" charset="-78"/>
            </a:endParaRPr>
          </a:p>
          <a:p>
            <a:pPr algn="justLow" rtl="1"/>
            <a:r>
              <a:rPr lang="fa-IR" kern="1600" dirty="0">
                <a:latin typeface="Adobe Arabic" panose="02040503050201020203" pitchFamily="18" charset="-78"/>
                <a:ea typeface="Times New Roman"/>
                <a:cs typeface="2  Mitra" panose="00000400000000000000" pitchFamily="2" charset="-78"/>
              </a:rPr>
              <a:t>اگر کسی به این حد از تشخیص نرسیده باشد در واقع بالغ نشده است. و حتی در مسائل احکام نیز با عناوین </a:t>
            </a:r>
            <a:r>
              <a:rPr lang="fa-IR" b="1" kern="1600" dirty="0">
                <a:solidFill>
                  <a:schemeClr val="accent3">
                    <a:lumMod val="75000"/>
                  </a:schemeClr>
                </a:solidFill>
                <a:latin typeface="Adobe Arabic" panose="02040503050201020203" pitchFamily="18" charset="-78"/>
                <a:ea typeface="Times New Roman"/>
                <a:cs typeface="2  Mitra" panose="00000400000000000000" pitchFamily="2" charset="-78"/>
              </a:rPr>
              <a:t>سفیه</a:t>
            </a:r>
            <a:r>
              <a:rPr lang="fa-IR" kern="1600" dirty="0">
                <a:latin typeface="Adobe Arabic" panose="02040503050201020203" pitchFamily="18" charset="-78"/>
                <a:ea typeface="Times New Roman"/>
                <a:cs typeface="2  Mitra" panose="00000400000000000000" pitchFamily="2" charset="-78"/>
              </a:rPr>
              <a:t> یا </a:t>
            </a:r>
            <a:r>
              <a:rPr lang="fa-IR" b="1" kern="1600" dirty="0">
                <a:solidFill>
                  <a:schemeClr val="accent3">
                    <a:lumMod val="75000"/>
                  </a:schemeClr>
                </a:solidFill>
                <a:latin typeface="Adobe Arabic" panose="02040503050201020203" pitchFamily="18" charset="-78"/>
                <a:ea typeface="Times New Roman"/>
                <a:cs typeface="2  Mitra" panose="00000400000000000000" pitchFamily="2" charset="-78"/>
              </a:rPr>
              <a:t>ضعیف</a:t>
            </a:r>
            <a:r>
              <a:rPr lang="fa-IR" kern="1600" dirty="0">
                <a:latin typeface="Adobe Arabic" panose="02040503050201020203" pitchFamily="18" charset="-78"/>
                <a:ea typeface="Times New Roman"/>
                <a:cs typeface="2  Mitra" panose="00000400000000000000" pitchFamily="2" charset="-78"/>
              </a:rPr>
              <a:t> شناخته می‌شود</a:t>
            </a:r>
            <a:r>
              <a:rPr lang="fa-IR" kern="1600" dirty="0" smtClean="0">
                <a:latin typeface="Adobe Arabic" panose="02040503050201020203" pitchFamily="18" charset="-78"/>
                <a:ea typeface="Times New Roman"/>
                <a:cs typeface="2  Mitra" panose="00000400000000000000" pitchFamily="2" charset="-78"/>
              </a:rPr>
              <a:t>.</a:t>
            </a:r>
            <a:endParaRPr lang="en-US" kern="1600" dirty="0">
              <a:latin typeface="Adobe Arabic" panose="02040503050201020203" pitchFamily="18" charset="-78"/>
              <a:ea typeface="Times New Roman"/>
              <a:cs typeface="2  Mitra" panose="00000400000000000000" pitchFamily="2" charset="-78"/>
            </a:endParaRPr>
          </a:p>
          <a:p>
            <a:pPr algn="justLow" rtl="1"/>
            <a:r>
              <a:rPr lang="fa-IR" kern="1600" dirty="0">
                <a:latin typeface="Adobe Arabic" panose="02040503050201020203" pitchFamily="18" charset="-78"/>
                <a:ea typeface="Times New Roman"/>
                <a:cs typeface="2  Mitra" panose="00000400000000000000" pitchFamily="2" charset="-78"/>
              </a:rPr>
              <a:t>بلوغ، </a:t>
            </a:r>
            <a:r>
              <a:rPr lang="fa-IR" b="1" kern="1600" dirty="0">
                <a:solidFill>
                  <a:schemeClr val="accent3">
                    <a:lumMod val="75000"/>
                  </a:schemeClr>
                </a:solidFill>
                <a:latin typeface="Adobe Arabic" panose="02040503050201020203" pitchFamily="18" charset="-78"/>
                <a:ea typeface="Times New Roman"/>
                <a:cs typeface="2  Mitra" panose="00000400000000000000" pitchFamily="2" charset="-78"/>
              </a:rPr>
              <a:t>تولد تسلیم و برائت </a:t>
            </a:r>
            <a:r>
              <a:rPr lang="fa-IR" kern="1600" dirty="0">
                <a:latin typeface="Adobe Arabic" panose="02040503050201020203" pitchFamily="18" charset="-78"/>
                <a:ea typeface="Times New Roman"/>
                <a:cs typeface="2  Mitra" panose="00000400000000000000" pitchFamily="2" charset="-78"/>
              </a:rPr>
              <a:t>در انسان است. تسلیم و برائتی </a:t>
            </a:r>
            <a:r>
              <a:rPr lang="fa-IR" kern="1600" dirty="0">
                <a:solidFill>
                  <a:schemeClr val="accent3">
                    <a:lumMod val="75000"/>
                  </a:schemeClr>
                </a:solidFill>
                <a:latin typeface="Adobe Arabic" panose="02040503050201020203" pitchFamily="18" charset="-78"/>
                <a:ea typeface="Times New Roman"/>
                <a:cs typeface="2  Mitra" panose="00000400000000000000" pitchFamily="2" charset="-78"/>
              </a:rPr>
              <a:t>اختیاری و آگاهانه </a:t>
            </a:r>
            <a:r>
              <a:rPr lang="fa-IR" kern="1600" dirty="0">
                <a:latin typeface="Adobe Arabic" panose="02040503050201020203" pitchFamily="18" charset="-78"/>
                <a:ea typeface="Times New Roman"/>
                <a:cs typeface="2  Mitra" panose="00000400000000000000" pitchFamily="2" charset="-78"/>
              </a:rPr>
              <a:t>که بر اثر آن باورها و رفتارهای حسنه شکل می‌گیرد. </a:t>
            </a:r>
            <a:endParaRPr lang="en-US" kern="1600" dirty="0">
              <a:latin typeface="Adobe Arabic" panose="02040503050201020203" pitchFamily="18" charset="-78"/>
              <a:ea typeface="Times New Roman"/>
              <a:cs typeface="2  Mitra" panose="00000400000000000000" pitchFamily="2" charset="-78"/>
            </a:endParaRPr>
          </a:p>
          <a:p>
            <a:pPr algn="justLow" rtl="1"/>
            <a:r>
              <a:rPr lang="fa-IR" dirty="0" smtClean="0">
                <a:latin typeface="Adobe Arabic" pitchFamily="18" charset="-78"/>
                <a:cs typeface="2  Mitra" panose="00000400000000000000" pitchFamily="2" charset="-78"/>
              </a:rPr>
              <a:t>با </a:t>
            </a:r>
            <a:r>
              <a:rPr lang="fa-IR" dirty="0">
                <a:latin typeface="Adobe Arabic" pitchFamily="18" charset="-78"/>
                <a:cs typeface="2  Mitra" panose="00000400000000000000" pitchFamily="2" charset="-78"/>
              </a:rPr>
              <a:t>رسیدن انسان به بلوغ در او </a:t>
            </a:r>
            <a:r>
              <a:rPr lang="fa-IR" dirty="0">
                <a:solidFill>
                  <a:schemeClr val="accent3">
                    <a:lumMod val="75000"/>
                  </a:schemeClr>
                </a:solidFill>
                <a:latin typeface="Adobe Arabic" pitchFamily="18" charset="-78"/>
                <a:cs typeface="2  Mitra" panose="00000400000000000000" pitchFamily="2" charset="-78"/>
              </a:rPr>
              <a:t>قدرت پذیرش اسلام و </a:t>
            </a:r>
            <a:r>
              <a:rPr lang="fa-IR" dirty="0" smtClean="0">
                <a:solidFill>
                  <a:schemeClr val="accent3">
                    <a:lumMod val="75000"/>
                  </a:schemeClr>
                </a:solidFill>
                <a:latin typeface="Adobe Arabic" pitchFamily="18" charset="-78"/>
                <a:cs typeface="2  Mitra" panose="00000400000000000000" pitchFamily="2" charset="-78"/>
              </a:rPr>
              <a:t>تسلیم شدن </a:t>
            </a:r>
            <a:r>
              <a:rPr lang="fa-IR" dirty="0">
                <a:solidFill>
                  <a:schemeClr val="accent3">
                    <a:lumMod val="75000"/>
                  </a:schemeClr>
                </a:solidFill>
                <a:latin typeface="Adobe Arabic" pitchFamily="18" charset="-78"/>
                <a:cs typeface="2  Mitra" panose="00000400000000000000" pitchFamily="2" charset="-78"/>
              </a:rPr>
              <a:t>در برابر اوامر و نواهی </a:t>
            </a:r>
            <a:r>
              <a:rPr lang="fa-IR" dirty="0">
                <a:latin typeface="Adobe Arabic" pitchFamily="18" charset="-78"/>
                <a:cs typeface="2  Mitra" panose="00000400000000000000" pitchFamily="2" charset="-78"/>
              </a:rPr>
              <a:t>خداوند به وجود می‌آید و این معادل </a:t>
            </a:r>
            <a:r>
              <a:rPr lang="fa-IR" b="1" dirty="0">
                <a:solidFill>
                  <a:srgbClr val="FF0000"/>
                </a:solidFill>
                <a:latin typeface="Adobe Arabic" pitchFamily="18" charset="-78"/>
                <a:cs typeface="2  Mitra" panose="00000400000000000000" pitchFamily="2" charset="-78"/>
              </a:rPr>
              <a:t>شکوفایی خرد </a:t>
            </a:r>
            <a:r>
              <a:rPr lang="fa-IR" dirty="0">
                <a:latin typeface="Adobe Arabic" pitchFamily="18" charset="-78"/>
                <a:cs typeface="2  Mitra" panose="00000400000000000000" pitchFamily="2" charset="-78"/>
              </a:rPr>
              <a:t>در اوست. </a:t>
            </a:r>
            <a:endParaRPr lang="en-US" dirty="0">
              <a:latin typeface="Adobe Arabic" pitchFamily="18" charset="-78"/>
              <a:cs typeface="2  Mitra" panose="00000400000000000000" pitchFamily="2" charset="-78"/>
            </a:endParaRPr>
          </a:p>
          <a:p>
            <a:pPr algn="justLow" rtl="1">
              <a:lnSpc>
                <a:spcPct val="115000"/>
              </a:lnSpc>
            </a:pPr>
            <a:r>
              <a:rPr lang="fa-IR" dirty="0">
                <a:latin typeface="Adobe Arabic" pitchFamily="18" charset="-78"/>
                <a:cs typeface="2  Mitra" panose="00000400000000000000" pitchFamily="2" charset="-78"/>
              </a:rPr>
              <a:t>تمام آنچه به عنوان سعادت در دنیا و آخرت برای انسان مطرح است مربوط به اسلام انسان‌ است و گوهر آن در این دوره در درون فرد متولد می‌شود. به همین دلیل جشن بلوغ جشن زندگی معنوی است و لازم است بیش از جشن تولد مورد ارج و تقدیر واقع شود</a:t>
            </a:r>
            <a:r>
              <a:rPr lang="fa-IR" dirty="0" smtClean="0">
                <a:latin typeface="Adobe Arabic" pitchFamily="18" charset="-78"/>
                <a:cs typeface="2  Mitra" panose="00000400000000000000" pitchFamily="2" charset="-78"/>
              </a:rPr>
              <a:t>.</a:t>
            </a:r>
            <a:endParaRPr lang="fa-IR" dirty="0">
              <a:effectLst/>
              <a:latin typeface="Adobe Arabic" panose="02040503050201020203" pitchFamily="18" charset="-78"/>
              <a:ea typeface="Times New Roman" panose="02020603050405020304" pitchFamily="18" charset="0"/>
              <a:cs typeface="2  Mitra" panose="00000400000000000000" pitchFamily="2" charset="-78"/>
            </a:endParaRPr>
          </a:p>
          <a:p>
            <a:pPr marL="0" indent="0" algn="justLow" rtl="1">
              <a:buNone/>
            </a:pPr>
            <a:r>
              <a:rPr lang="fa-IR" b="1" dirty="0" smtClean="0">
                <a:effectLst/>
                <a:latin typeface="Adobe Arabic" panose="02040503050201020203" pitchFamily="18" charset="-78"/>
                <a:ea typeface="Times New Roman" panose="02020603050405020304" pitchFamily="18" charset="0"/>
                <a:cs typeface="Adobe Arabic" panose="02040503050201020203" pitchFamily="18" charset="-78"/>
              </a:rPr>
              <a:t> </a:t>
            </a: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1755866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429229" y="2209801"/>
            <a:ext cx="8231397" cy="461665"/>
          </a:xfrm>
          <a:prstGeom prst="rect">
            <a:avLst/>
          </a:prstGeom>
        </p:spPr>
        <p:txBody>
          <a:bodyPr wrap="square">
            <a:spAutoFit/>
          </a:bodyPr>
          <a:lstStyle/>
          <a:p>
            <a:pPr algn="r" rtl="1"/>
            <a:r>
              <a:rPr lang="fa-IR" sz="2400" b="1" dirty="0">
                <a:latin typeface="Adobe Arabic" pitchFamily="18" charset="-78"/>
                <a:cs typeface="Adobe Arabic" pitchFamily="18" charset="-78"/>
              </a:rPr>
              <a:t>1. فرد بالغ برای تشخیص درست از نادرست، خیر از شر، حسن از سوء نیازمند نشانه است.</a:t>
            </a:r>
          </a:p>
        </p:txBody>
      </p:sp>
      <p:sp>
        <p:nvSpPr>
          <p:cNvPr id="5" name="Rectangle 4"/>
          <p:cNvSpPr/>
          <p:nvPr/>
        </p:nvSpPr>
        <p:spPr>
          <a:xfrm>
            <a:off x="2431025" y="3048001"/>
            <a:ext cx="8229600" cy="461665"/>
          </a:xfrm>
          <a:prstGeom prst="rect">
            <a:avLst/>
          </a:prstGeom>
        </p:spPr>
        <p:txBody>
          <a:bodyPr wrap="square">
            <a:spAutoFit/>
          </a:bodyPr>
          <a:lstStyle/>
          <a:p>
            <a:pPr lvl="0" algn="r" rtl="1"/>
            <a:r>
              <a:rPr lang="fa-IR" sz="2400" b="1">
                <a:latin typeface="Adobe Arabic" pitchFamily="18" charset="-78"/>
                <a:cs typeface="Adobe Arabic" pitchFamily="18" charset="-78"/>
              </a:rPr>
              <a:t>2. او  برای به یقین رسیدن نسبت هر تمایزی نیازمند نشانه است.</a:t>
            </a:r>
          </a:p>
        </p:txBody>
      </p:sp>
      <p:sp>
        <p:nvSpPr>
          <p:cNvPr id="17" name="Rectangle 16"/>
          <p:cNvSpPr/>
          <p:nvPr/>
        </p:nvSpPr>
        <p:spPr>
          <a:xfrm>
            <a:off x="2429228" y="3886201"/>
            <a:ext cx="8229600" cy="461665"/>
          </a:xfrm>
          <a:prstGeom prst="rect">
            <a:avLst/>
          </a:prstGeom>
        </p:spPr>
        <p:txBody>
          <a:bodyPr wrap="square">
            <a:spAutoFit/>
          </a:bodyPr>
          <a:lstStyle/>
          <a:p>
            <a:pPr lvl="0" algn="r" rtl="1"/>
            <a:r>
              <a:rPr lang="fa-IR" sz="2400" b="1">
                <a:latin typeface="Adobe Arabic" pitchFamily="18" charset="-78"/>
                <a:cs typeface="Adobe Arabic" pitchFamily="18" charset="-78"/>
              </a:rPr>
              <a:t>3. و برای اینکه مطمئن شود که به حجت درونی و بیرونی درست رجوع کرده است دلیل می‌خواهد.</a:t>
            </a:r>
          </a:p>
        </p:txBody>
      </p:sp>
      <p:sp>
        <p:nvSpPr>
          <p:cNvPr id="18" name="Rectangle 17"/>
          <p:cNvSpPr/>
          <p:nvPr/>
        </p:nvSpPr>
        <p:spPr>
          <a:xfrm>
            <a:off x="2422301" y="4818921"/>
            <a:ext cx="8229600" cy="830997"/>
          </a:xfrm>
          <a:prstGeom prst="rect">
            <a:avLst/>
          </a:prstGeom>
        </p:spPr>
        <p:txBody>
          <a:bodyPr wrap="square">
            <a:spAutoFit/>
          </a:bodyPr>
          <a:lstStyle/>
          <a:p>
            <a:pPr lvl="0" algn="r" rtl="1"/>
            <a:r>
              <a:rPr lang="fa-IR" sz="2400" b="1" dirty="0">
                <a:latin typeface="Adobe Arabic" pitchFamily="18" charset="-78"/>
                <a:cs typeface="Adobe Arabic" pitchFamily="18" charset="-78"/>
              </a:rPr>
              <a:t>4. و برای تشخیص چگونگی برخوردهایش با دیگران لازم است اطرافیانش را بشناسد و این نیز نیازمند  نشانه است.</a:t>
            </a:r>
          </a:p>
        </p:txBody>
      </p:sp>
      <p:sp>
        <p:nvSpPr>
          <p:cNvPr id="9" name="5-Point Star 8"/>
          <p:cNvSpPr/>
          <p:nvPr/>
        </p:nvSpPr>
        <p:spPr>
          <a:xfrm>
            <a:off x="10658828" y="2209801"/>
            <a:ext cx="381000"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0575" y="565713"/>
            <a:ext cx="8458200" cy="830997"/>
          </a:xfrm>
          <a:prstGeom prst="rect">
            <a:avLst/>
          </a:prstGeom>
        </p:spPr>
        <p:txBody>
          <a:bodyPr wrap="square">
            <a:spAutoFit/>
          </a:bodyPr>
          <a:lstStyle/>
          <a:p>
            <a:pPr algn="justLow" rtl="1"/>
            <a:r>
              <a:rPr lang="fa-IR" sz="2400" b="1" dirty="0" smtClean="0">
                <a:latin typeface="Adobe Arabic" pitchFamily="18" charset="-78"/>
                <a:cs typeface="2  Titr" panose="00000700000000000000" pitchFamily="2" charset="-78"/>
              </a:rPr>
              <a:t>8. علامت های حجت</a:t>
            </a:r>
          </a:p>
          <a:p>
            <a:pPr algn="justLow" rtl="1"/>
            <a:r>
              <a:rPr lang="fa-IR" sz="2400" b="1" dirty="0" smtClean="0">
                <a:latin typeface="Adobe Arabic" pitchFamily="18" charset="-78"/>
                <a:cs typeface="Adobe Arabic" pitchFamily="18" charset="-78"/>
              </a:rPr>
              <a:t>یکی </a:t>
            </a:r>
            <a:r>
              <a:rPr lang="fa-IR" sz="2400" b="1" dirty="0">
                <a:latin typeface="Adobe Arabic" pitchFamily="18" charset="-78"/>
                <a:cs typeface="Adobe Arabic" pitchFamily="18" charset="-78"/>
              </a:rPr>
              <a:t>از موضوعات مهم در رجوع به حجت درونی و بیرونی علامت‌شناسی است. </a:t>
            </a:r>
            <a:endParaRPr lang="en-US" sz="2400" b="1" dirty="0">
              <a:latin typeface="Adobe Arabic" pitchFamily="18" charset="-78"/>
              <a:cs typeface="Adobe Arabic" pitchFamily="18" charset="-78"/>
            </a:endParaRPr>
          </a:p>
        </p:txBody>
      </p:sp>
      <p:sp>
        <p:nvSpPr>
          <p:cNvPr id="41" name="5-Point Star 40"/>
          <p:cNvSpPr/>
          <p:nvPr/>
        </p:nvSpPr>
        <p:spPr>
          <a:xfrm>
            <a:off x="10658828" y="3057390"/>
            <a:ext cx="381000"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0658828" y="3895590"/>
            <a:ext cx="381000"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10658828" y="4800601"/>
            <a:ext cx="381000"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97965" y="1404666"/>
            <a:ext cx="8458200" cy="646331"/>
          </a:xfrm>
          <a:prstGeom prst="rect">
            <a:avLst/>
          </a:prstGeom>
        </p:spPr>
        <p:txBody>
          <a:bodyPr wrap="square">
            <a:spAutoFit/>
          </a:bodyPr>
          <a:lstStyle/>
          <a:p>
            <a:pPr algn="r" rtl="1"/>
            <a:r>
              <a:rPr lang="fa-IR" sz="3600" b="1" dirty="0">
                <a:solidFill>
                  <a:srgbClr val="C00000"/>
                </a:solidFill>
                <a:latin typeface="Adobe Arabic" pitchFamily="18" charset="-78"/>
                <a:cs typeface="Adobe Arabic" pitchFamily="18" charset="-78"/>
              </a:rPr>
              <a:t>علامت‌شناسی </a:t>
            </a:r>
            <a:r>
              <a:rPr lang="fa-IR" sz="2400" b="1" dirty="0">
                <a:latin typeface="Adobe Arabic" pitchFamily="18" charset="-78"/>
                <a:cs typeface="Adobe Arabic" pitchFamily="18" charset="-78"/>
              </a:rPr>
              <a:t>به معنای اینست که:</a:t>
            </a:r>
            <a:endParaRPr lang="en-US" sz="2400" b="1" dirty="0">
              <a:latin typeface="Adobe Arabic" pitchFamily="18" charset="-78"/>
              <a:cs typeface="Adobe Arabic" pitchFamily="18" charset="-78"/>
            </a:endParaRPr>
          </a:p>
        </p:txBody>
      </p:sp>
      <p:sp>
        <p:nvSpPr>
          <p:cNvPr id="19"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172841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circle(in)">
                                      <p:cBhvr>
                                        <p:cTn id="31" dur="2000"/>
                                        <p:tgtEl>
                                          <p:spTgt spid="4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9" grpId="0" animBg="1"/>
      <p:bldP spid="41" grpId="0" animBg="1"/>
      <p:bldP spid="42" grpId="0" animBg="1"/>
      <p:bldP spid="43" grpId="0" animBg="1"/>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073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5963522" y="3194130"/>
            <a:ext cx="5469836" cy="461665"/>
          </a:xfrm>
          <a:prstGeom prst="rect">
            <a:avLst/>
          </a:prstGeom>
        </p:spPr>
        <p:txBody>
          <a:bodyPr wrap="square">
            <a:spAutoFit/>
          </a:bodyPr>
          <a:lstStyle/>
          <a:p>
            <a:pPr algn="r" rtl="1"/>
            <a:r>
              <a:rPr lang="fa-IR" sz="2400" b="1" dirty="0">
                <a:latin typeface="Adobe Arabic" pitchFamily="18" charset="-78"/>
                <a:cs typeface="Adobe Arabic" pitchFamily="18" charset="-78"/>
              </a:rPr>
              <a:t>1. در قبول كردن حق آرام و نرم باشد، </a:t>
            </a:r>
          </a:p>
        </p:txBody>
      </p:sp>
      <p:sp>
        <p:nvSpPr>
          <p:cNvPr id="5" name="Rectangle 4"/>
          <p:cNvSpPr/>
          <p:nvPr/>
        </p:nvSpPr>
        <p:spPr>
          <a:xfrm>
            <a:off x="5964715" y="3648868"/>
            <a:ext cx="5468642" cy="461665"/>
          </a:xfrm>
          <a:prstGeom prst="rect">
            <a:avLst/>
          </a:prstGeom>
        </p:spPr>
        <p:txBody>
          <a:bodyPr wrap="square">
            <a:spAutoFit/>
          </a:bodyPr>
          <a:lstStyle/>
          <a:p>
            <a:pPr lvl="0" algn="r" rtl="1"/>
            <a:r>
              <a:rPr lang="fa-IR" sz="2400" b="1">
                <a:latin typeface="Adobe Arabic" pitchFamily="18" charset="-78"/>
                <a:cs typeface="Adobe Arabic" pitchFamily="18" charset="-78"/>
              </a:rPr>
              <a:t>2. در مقابل قول حق انصاف بدهد،</a:t>
            </a:r>
          </a:p>
        </p:txBody>
      </p:sp>
      <p:sp>
        <p:nvSpPr>
          <p:cNvPr id="17" name="Rectangle 16"/>
          <p:cNvSpPr/>
          <p:nvPr/>
        </p:nvSpPr>
        <p:spPr>
          <a:xfrm>
            <a:off x="5962918" y="4106068"/>
            <a:ext cx="5468642" cy="461665"/>
          </a:xfrm>
          <a:prstGeom prst="rect">
            <a:avLst/>
          </a:prstGeom>
        </p:spPr>
        <p:txBody>
          <a:bodyPr wrap="square">
            <a:spAutoFit/>
          </a:bodyPr>
          <a:lstStyle/>
          <a:p>
            <a:pPr lvl="0" algn="r" rtl="1"/>
            <a:r>
              <a:rPr lang="fa-IR" sz="2400" b="1">
                <a:latin typeface="Adobe Arabic" pitchFamily="18" charset="-78"/>
                <a:cs typeface="Adobe Arabic" pitchFamily="18" charset="-78"/>
              </a:rPr>
              <a:t>3. در مقابل باطل سركش باشد،</a:t>
            </a:r>
          </a:p>
        </p:txBody>
      </p:sp>
      <p:sp>
        <p:nvSpPr>
          <p:cNvPr id="18" name="Rectangle 17"/>
          <p:cNvSpPr/>
          <p:nvPr/>
        </p:nvSpPr>
        <p:spPr>
          <a:xfrm>
            <a:off x="5955991" y="4590977"/>
            <a:ext cx="5468642"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4. با قول باطل و ناحق مخالفت كند، </a:t>
            </a:r>
          </a:p>
        </p:txBody>
      </p:sp>
      <p:sp>
        <p:nvSpPr>
          <p:cNvPr id="19" name="Rectangle 18"/>
          <p:cNvSpPr/>
          <p:nvPr/>
        </p:nvSpPr>
        <p:spPr>
          <a:xfrm>
            <a:off x="5955991" y="5052642"/>
            <a:ext cx="5468642"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5. از منافع دنيوى دست مى‏كشد، ولى از آخرت صرف نظر نمى‏كند. </a:t>
            </a:r>
          </a:p>
        </p:txBody>
      </p:sp>
      <p:sp>
        <p:nvSpPr>
          <p:cNvPr id="9" name="5-Point Star 8"/>
          <p:cNvSpPr/>
          <p:nvPr/>
        </p:nvSpPr>
        <p:spPr>
          <a:xfrm>
            <a:off x="11559382" y="3194130"/>
            <a:ext cx="253178"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1369" y="712213"/>
            <a:ext cx="11001189" cy="1569660"/>
          </a:xfrm>
          <a:prstGeom prst="rect">
            <a:avLst/>
          </a:prstGeom>
        </p:spPr>
        <p:txBody>
          <a:bodyPr wrap="square">
            <a:spAutoFit/>
          </a:bodyPr>
          <a:lstStyle/>
          <a:p>
            <a:pPr algn="justLow" rtl="1"/>
            <a:r>
              <a:rPr lang="fa-IR" sz="2400" b="1" dirty="0" smtClean="0">
                <a:latin typeface="Adobe Arabic" pitchFamily="18" charset="-78"/>
                <a:cs typeface="2  Titr" panose="00000700000000000000" pitchFamily="2" charset="-78"/>
              </a:rPr>
              <a:t>9.علامت های رجوع به حجت</a:t>
            </a:r>
          </a:p>
          <a:p>
            <a:pPr algn="justLow" rtl="1"/>
            <a:r>
              <a:rPr lang="fa-IR" sz="2400" b="1" dirty="0" smtClean="0">
                <a:latin typeface="Adobe Arabic" pitchFamily="18" charset="-78"/>
                <a:cs typeface="Adobe Arabic" pitchFamily="18" charset="-78"/>
              </a:rPr>
              <a:t>همانطور </a:t>
            </a:r>
            <a:r>
              <a:rPr lang="fa-IR" sz="2400" b="1" dirty="0">
                <a:latin typeface="Adobe Arabic" pitchFamily="18" charset="-78"/>
                <a:cs typeface="Adobe Arabic" pitchFamily="18" charset="-78"/>
              </a:rPr>
              <a:t>که انسان برای حجت نیاز به نشانه دارد برای </a:t>
            </a:r>
            <a:r>
              <a:rPr lang="fa-IR" sz="2400" b="1" dirty="0" smtClean="0">
                <a:latin typeface="Adobe Arabic" pitchFamily="18" charset="-78"/>
                <a:cs typeface="Adobe Arabic" pitchFamily="18" charset="-78"/>
              </a:rPr>
              <a:t>اینکه بداند </a:t>
            </a:r>
            <a:r>
              <a:rPr lang="fa-IR" sz="2400" b="1" dirty="0">
                <a:latin typeface="Adobe Arabic" pitchFamily="18" charset="-78"/>
                <a:cs typeface="Adobe Arabic" pitchFamily="18" charset="-78"/>
              </a:rPr>
              <a:t>رجوع او به حجت تحقق یافته است نیز نیازمند به علامت است. این علائم موجب اطمینان خاطر فرد شده و اگر احیاناً بر خلاف آن مشاهده کرد لازم است در نوع رجوع خود به حجت تجدید نظر کند. روایت زیر از </a:t>
            </a:r>
            <a:r>
              <a:rPr lang="fa-IR" sz="2400" b="1" dirty="0">
                <a:solidFill>
                  <a:srgbClr val="C00000"/>
                </a:solidFill>
                <a:latin typeface="Adobe Arabic" pitchFamily="18" charset="-78"/>
                <a:cs typeface="Adobe Arabic" pitchFamily="18" charset="-78"/>
              </a:rPr>
              <a:t>امام صادق علیه السلام </a:t>
            </a:r>
            <a:r>
              <a:rPr lang="fa-IR" sz="2400" b="1" dirty="0">
                <a:latin typeface="Adobe Arabic" pitchFamily="18" charset="-78"/>
                <a:cs typeface="Adobe Arabic" pitchFamily="18" charset="-78"/>
              </a:rPr>
              <a:t>مجموعه‌ای از علائم را در این رابطه برای ما بیان می‌کند.</a:t>
            </a:r>
            <a:endParaRPr lang="en-US" sz="2400" b="1" dirty="0">
              <a:latin typeface="Adobe Arabic" pitchFamily="18" charset="-78"/>
              <a:cs typeface="Adobe Arabic" pitchFamily="18" charset="-78"/>
            </a:endParaRPr>
          </a:p>
        </p:txBody>
      </p:sp>
      <p:sp>
        <p:nvSpPr>
          <p:cNvPr id="41" name="5-Point Star 40"/>
          <p:cNvSpPr/>
          <p:nvPr/>
        </p:nvSpPr>
        <p:spPr>
          <a:xfrm>
            <a:off x="11559382" y="3658257"/>
            <a:ext cx="253178"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1559382" y="4115457"/>
            <a:ext cx="253178"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11559382" y="4572657"/>
            <a:ext cx="253178"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11559382" y="5029857"/>
            <a:ext cx="253178"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423090" y="2427234"/>
            <a:ext cx="2389468" cy="646331"/>
          </a:xfrm>
          <a:prstGeom prst="rect">
            <a:avLst/>
          </a:prstGeom>
        </p:spPr>
        <p:txBody>
          <a:bodyPr wrap="square">
            <a:spAutoFit/>
          </a:bodyPr>
          <a:lstStyle/>
          <a:p>
            <a:pPr algn="r" rtl="1"/>
            <a:r>
              <a:rPr lang="fa-IR" sz="3600" b="1" dirty="0">
                <a:solidFill>
                  <a:srgbClr val="C00000"/>
                </a:solidFill>
                <a:latin typeface="Adobe Arabic" pitchFamily="18" charset="-78"/>
                <a:cs typeface="Adobe Arabic" pitchFamily="18" charset="-78"/>
              </a:rPr>
              <a:t>عاقل </a:t>
            </a:r>
            <a:r>
              <a:rPr lang="fa-IR" sz="2800" b="1" dirty="0">
                <a:latin typeface="Adobe Arabic" pitchFamily="18" charset="-78"/>
                <a:cs typeface="Adobe Arabic" pitchFamily="18" charset="-78"/>
              </a:rPr>
              <a:t>كسى است كه:</a:t>
            </a:r>
            <a:endParaRPr lang="en-US" sz="2800" b="1" dirty="0">
              <a:latin typeface="Adobe Arabic" pitchFamily="18" charset="-78"/>
              <a:cs typeface="Adobe Arabic" pitchFamily="18" charset="-78"/>
            </a:endParaRPr>
          </a:p>
        </p:txBody>
      </p:sp>
      <p:sp>
        <p:nvSpPr>
          <p:cNvPr id="20" name="Rectangle 19"/>
          <p:cNvSpPr/>
          <p:nvPr/>
        </p:nvSpPr>
        <p:spPr>
          <a:xfrm>
            <a:off x="6399727" y="5453082"/>
            <a:ext cx="5024906" cy="830997"/>
          </a:xfrm>
          <a:prstGeom prst="rect">
            <a:avLst/>
          </a:prstGeom>
        </p:spPr>
        <p:txBody>
          <a:bodyPr wrap="square">
            <a:spAutoFit/>
          </a:bodyPr>
          <a:lstStyle/>
          <a:p>
            <a:pPr lvl="0" algn="r" rtl="1"/>
            <a:r>
              <a:rPr lang="fa-IR" sz="2400" b="1" dirty="0">
                <a:latin typeface="Adobe Arabic" pitchFamily="18" charset="-78"/>
                <a:cs typeface="Adobe Arabic" pitchFamily="18" charset="-78"/>
              </a:rPr>
              <a:t>6</a:t>
            </a:r>
            <a:r>
              <a:rPr lang="fa-IR" sz="2400" b="1" dirty="0" smtClean="0">
                <a:latin typeface="Adobe Arabic" pitchFamily="18" charset="-78"/>
                <a:cs typeface="Adobe Arabic" pitchFamily="18" charset="-78"/>
              </a:rPr>
              <a:t>. </a:t>
            </a:r>
            <a:r>
              <a:rPr lang="fa-IR" sz="2400" b="1" dirty="0">
                <a:latin typeface="Adobe Arabic" pitchFamily="18" charset="-78"/>
                <a:cs typeface="Adobe Arabic" pitchFamily="18" charset="-78"/>
              </a:rPr>
              <a:t>شخص عاقل هرگز سخنى نمى‏گويد كه نزد عقل منكر و مردود باشد، </a:t>
            </a:r>
          </a:p>
        </p:txBody>
      </p:sp>
      <p:sp>
        <p:nvSpPr>
          <p:cNvPr id="21" name="Rectangle 20"/>
          <p:cNvSpPr/>
          <p:nvPr/>
        </p:nvSpPr>
        <p:spPr>
          <a:xfrm>
            <a:off x="324745" y="3342084"/>
            <a:ext cx="5024906" cy="461665"/>
          </a:xfrm>
          <a:prstGeom prst="rect">
            <a:avLst/>
          </a:prstGeom>
        </p:spPr>
        <p:txBody>
          <a:bodyPr wrap="square">
            <a:spAutoFit/>
          </a:bodyPr>
          <a:lstStyle/>
          <a:p>
            <a:pPr lvl="0" algn="r" rtl="1"/>
            <a:r>
              <a:rPr lang="fa-IR" sz="2400" b="1" dirty="0">
                <a:latin typeface="Adobe Arabic" pitchFamily="18" charset="-78"/>
                <a:cs typeface="Adobe Arabic" pitchFamily="18" charset="-78"/>
              </a:rPr>
              <a:t>7</a:t>
            </a:r>
            <a:r>
              <a:rPr lang="fa-IR" sz="2400" b="1" dirty="0" smtClean="0">
                <a:latin typeface="Adobe Arabic" pitchFamily="18" charset="-78"/>
                <a:cs typeface="Adobe Arabic" pitchFamily="18" charset="-78"/>
              </a:rPr>
              <a:t>. </a:t>
            </a:r>
            <a:r>
              <a:rPr lang="fa-IR" sz="2400" b="1" dirty="0">
                <a:latin typeface="Adobe Arabic" pitchFamily="18" charset="-78"/>
                <a:cs typeface="Adobe Arabic" pitchFamily="18" charset="-78"/>
              </a:rPr>
              <a:t>كارى نمى‏</a:t>
            </a:r>
            <a:r>
              <a:rPr lang="fa-IR" sz="2400" b="1" dirty="0" smtClean="0">
                <a:latin typeface="Adobe Arabic" pitchFamily="18" charset="-78"/>
                <a:cs typeface="Adobe Arabic" pitchFamily="18" charset="-78"/>
              </a:rPr>
              <a:t>كن </a:t>
            </a:r>
            <a:r>
              <a:rPr lang="fa-IR" sz="2400" b="1" dirty="0">
                <a:latin typeface="Adobe Arabic" pitchFamily="18" charset="-78"/>
                <a:cs typeface="Adobe Arabic" pitchFamily="18" charset="-78"/>
              </a:rPr>
              <a:t>كه خود را در معرض تهمت قرار بدهد، </a:t>
            </a:r>
          </a:p>
        </p:txBody>
      </p:sp>
      <p:sp>
        <p:nvSpPr>
          <p:cNvPr id="22" name="5-Point Star 21"/>
          <p:cNvSpPr/>
          <p:nvPr/>
        </p:nvSpPr>
        <p:spPr>
          <a:xfrm>
            <a:off x="11576297" y="5514306"/>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482366" y="3355938"/>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9093" y="3877946"/>
            <a:ext cx="5024906" cy="461665"/>
          </a:xfrm>
          <a:prstGeom prst="rect">
            <a:avLst/>
          </a:prstGeom>
        </p:spPr>
        <p:txBody>
          <a:bodyPr wrap="square">
            <a:spAutoFit/>
          </a:bodyPr>
          <a:lstStyle/>
          <a:p>
            <a:pPr lvl="0" algn="r" rtl="1"/>
            <a:r>
              <a:rPr lang="fa-IR" sz="2400" b="1" dirty="0" smtClean="0">
                <a:latin typeface="Adobe Arabic" pitchFamily="18" charset="-78"/>
                <a:cs typeface="Adobe Arabic" pitchFamily="18" charset="-78"/>
              </a:rPr>
              <a:t>8. </a:t>
            </a:r>
            <a:r>
              <a:rPr lang="fa-IR" sz="2400" b="1" dirty="0">
                <a:latin typeface="Adobe Arabic" pitchFamily="18" charset="-78"/>
                <a:cs typeface="Adobe Arabic" pitchFamily="18" charset="-78"/>
              </a:rPr>
              <a:t>با افراد ناملايم و ناجورى كه برخورد مى‏كند مدارا مى‏نمايد، </a:t>
            </a:r>
          </a:p>
        </p:txBody>
      </p:sp>
      <p:sp>
        <p:nvSpPr>
          <p:cNvPr id="25" name="5-Point Star 24"/>
          <p:cNvSpPr/>
          <p:nvPr/>
        </p:nvSpPr>
        <p:spPr>
          <a:xfrm>
            <a:off x="5466714" y="3891800"/>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9093" y="4418273"/>
            <a:ext cx="5024906" cy="461665"/>
          </a:xfrm>
          <a:prstGeom prst="rect">
            <a:avLst/>
          </a:prstGeom>
        </p:spPr>
        <p:txBody>
          <a:bodyPr wrap="square">
            <a:spAutoFit/>
          </a:bodyPr>
          <a:lstStyle/>
          <a:p>
            <a:pPr lvl="0" algn="r" rtl="1"/>
            <a:r>
              <a:rPr lang="fa-IR" sz="2400" b="1" dirty="0" smtClean="0">
                <a:latin typeface="Adobe Arabic" pitchFamily="18" charset="-78"/>
                <a:cs typeface="Adobe Arabic" pitchFamily="18" charset="-78"/>
              </a:rPr>
              <a:t>9. </a:t>
            </a:r>
            <a:r>
              <a:rPr lang="fa-IR" sz="2400" b="1" dirty="0">
                <a:latin typeface="Adobe Arabic" pitchFamily="18" charset="-78"/>
                <a:cs typeface="Adobe Arabic" pitchFamily="18" charset="-78"/>
              </a:rPr>
              <a:t>پيوسته به راهنمايى و هدايت عقل كار مى‏كند، </a:t>
            </a:r>
          </a:p>
        </p:txBody>
      </p:sp>
      <p:sp>
        <p:nvSpPr>
          <p:cNvPr id="28" name="Rectangle 27"/>
          <p:cNvSpPr/>
          <p:nvPr/>
        </p:nvSpPr>
        <p:spPr>
          <a:xfrm>
            <a:off x="309093" y="4951673"/>
            <a:ext cx="5024906" cy="461665"/>
          </a:xfrm>
          <a:prstGeom prst="rect">
            <a:avLst/>
          </a:prstGeom>
        </p:spPr>
        <p:txBody>
          <a:bodyPr wrap="square">
            <a:spAutoFit/>
          </a:bodyPr>
          <a:lstStyle/>
          <a:p>
            <a:pPr lvl="0" algn="r" rtl="1"/>
            <a:r>
              <a:rPr lang="fa-IR" sz="2400" b="1" dirty="0" smtClean="0">
                <a:latin typeface="Adobe Arabic" pitchFamily="18" charset="-78"/>
                <a:cs typeface="Adobe Arabic" pitchFamily="18" charset="-78"/>
              </a:rPr>
              <a:t>10. </a:t>
            </a:r>
            <a:r>
              <a:rPr lang="fa-IR" sz="2400" b="1" dirty="0">
                <a:latin typeface="Adobe Arabic" pitchFamily="18" charset="-78"/>
                <a:cs typeface="Adobe Arabic" pitchFamily="18" charset="-78"/>
              </a:rPr>
              <a:t>حلم را در احوال و امور خود قرين قرار مى‏دهد، </a:t>
            </a:r>
          </a:p>
        </p:txBody>
      </p:sp>
      <p:sp>
        <p:nvSpPr>
          <p:cNvPr id="29" name="Rectangle 28"/>
          <p:cNvSpPr/>
          <p:nvPr/>
        </p:nvSpPr>
        <p:spPr>
          <a:xfrm>
            <a:off x="309093" y="5489538"/>
            <a:ext cx="5024906" cy="461665"/>
          </a:xfrm>
          <a:prstGeom prst="rect">
            <a:avLst/>
          </a:prstGeom>
        </p:spPr>
        <p:txBody>
          <a:bodyPr wrap="square">
            <a:spAutoFit/>
          </a:bodyPr>
          <a:lstStyle/>
          <a:p>
            <a:pPr lvl="0" algn="r" rtl="1"/>
            <a:r>
              <a:rPr lang="fa-IR" sz="2400" b="1" dirty="0" smtClean="0">
                <a:latin typeface="Adobe Arabic" pitchFamily="18" charset="-78"/>
                <a:cs typeface="Adobe Arabic" pitchFamily="18" charset="-78"/>
              </a:rPr>
              <a:t>11. </a:t>
            </a:r>
            <a:r>
              <a:rPr lang="fa-IR" sz="2400" b="1" dirty="0">
                <a:latin typeface="Adobe Arabic" pitchFamily="18" charset="-78"/>
                <a:cs typeface="Adobe Arabic" pitchFamily="18" charset="-78"/>
              </a:rPr>
              <a:t>در مذهب و سير و راه خود روى معرفت قدم برمى‏دارد.</a:t>
            </a:r>
          </a:p>
        </p:txBody>
      </p:sp>
      <p:sp>
        <p:nvSpPr>
          <p:cNvPr id="30" name="5-Point Star 29"/>
          <p:cNvSpPr/>
          <p:nvPr/>
        </p:nvSpPr>
        <p:spPr>
          <a:xfrm>
            <a:off x="5482366" y="4432127"/>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5482366" y="4965527"/>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5482366" y="5498927"/>
            <a:ext cx="232634" cy="371611"/>
          </a:xfrm>
          <a:prstGeom prst="star5">
            <a:avLst>
              <a:gd name="adj" fmla="val 22265"/>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21229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circle(in)">
                                      <p:cBhvr>
                                        <p:cTn id="31" dur="2000"/>
                                        <p:tgtEl>
                                          <p:spTgt spid="4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circle(in)">
                                      <p:cBhvr>
                                        <p:cTn id="49" dur="2000"/>
                                        <p:tgtEl>
                                          <p:spTgt spid="4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ircle(in)">
                                      <p:cBhvr>
                                        <p:cTn id="60" dur="2000"/>
                                        <p:tgtEl>
                                          <p:spTgt spid="21"/>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circle(in)">
                                      <p:cBhvr>
                                        <p:cTn id="63" dur="2000"/>
                                        <p:tgtEl>
                                          <p:spTgt spid="2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ircle(in)">
                                      <p:cBhvr>
                                        <p:cTn id="66" dur="2000"/>
                                        <p:tgtEl>
                                          <p:spTgt spid="26"/>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circle(in)">
                                      <p:cBhvr>
                                        <p:cTn id="69" dur="2000"/>
                                        <p:tgtEl>
                                          <p:spTgt spid="28"/>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ircle(in)">
                                      <p:cBhvr>
                                        <p:cTn id="72" dur="2000"/>
                                        <p:tgtEl>
                                          <p:spTgt spid="29"/>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circle(in)">
                                      <p:cBhvr>
                                        <p:cTn id="75" dur="2000"/>
                                        <p:tgtEl>
                                          <p:spTgt spid="3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circle(in)">
                                      <p:cBhvr>
                                        <p:cTn id="78" dur="2000"/>
                                        <p:tgtEl>
                                          <p:spTgt spid="31"/>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circle(in)">
                                      <p:cBhvr>
                                        <p:cTn id="81" dur="2000"/>
                                        <p:tgtEl>
                                          <p:spTgt spid="30"/>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circle(in)">
                                      <p:cBhvr>
                                        <p:cTn id="84" dur="2000"/>
                                        <p:tgtEl>
                                          <p:spTgt spid="25"/>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circle(in)">
                                      <p:cBhvr>
                                        <p:cTn id="87" dur="2000"/>
                                        <p:tgtEl>
                                          <p:spTgt spid="23"/>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circle(in)">
                                      <p:cBhvr>
                                        <p:cTn id="9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7" grpId="0"/>
      <p:bldP spid="18" grpId="0"/>
      <p:bldP spid="19" grpId="0"/>
      <p:bldP spid="9" grpId="0" animBg="1"/>
      <p:bldP spid="41" grpId="0" animBg="1"/>
      <p:bldP spid="42" grpId="0" animBg="1"/>
      <p:bldP spid="43" grpId="0" animBg="1"/>
      <p:bldP spid="44" grpId="0" animBg="1"/>
      <p:bldP spid="27" grpId="0"/>
      <p:bldP spid="20" grpId="0"/>
      <p:bldP spid="21" grpId="0"/>
      <p:bldP spid="22" grpId="0" animBg="1"/>
      <p:bldP spid="23" grpId="0" animBg="1"/>
      <p:bldP spid="24" grpId="0"/>
      <p:bldP spid="25" grpId="0" animBg="1"/>
      <p:bldP spid="26" grpId="0"/>
      <p:bldP spid="28" grpId="0"/>
      <p:bldP spid="29" grpId="0"/>
      <p:bldP spid="30" grpId="0" animBg="1"/>
      <p:bldP spid="31" grpId="0" animBg="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589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p:cNvSpPr/>
          <p:nvPr/>
        </p:nvSpPr>
        <p:spPr>
          <a:xfrm>
            <a:off x="3142444" y="694211"/>
            <a:ext cx="5362979" cy="1569660"/>
          </a:xfrm>
          <a:prstGeom prst="rect">
            <a:avLst/>
          </a:prstGeom>
        </p:spPr>
        <p:txBody>
          <a:bodyPr wrap="square">
            <a:spAutoFit/>
          </a:bodyPr>
          <a:lstStyle/>
          <a:p>
            <a:pPr lvl="0" algn="r" rtl="1"/>
            <a:r>
              <a:rPr lang="fa-IR" sz="3200" b="1" dirty="0">
                <a:latin typeface="Adobe Arabic" pitchFamily="18" charset="-78"/>
                <a:cs typeface="Adobe Arabic" pitchFamily="18" charset="-78"/>
              </a:rPr>
              <a:t>و علامت شخص عاقل دو چيز است: </a:t>
            </a:r>
            <a:endParaRPr lang="fa-IR" sz="3200" b="1" dirty="0" smtClean="0">
              <a:latin typeface="Adobe Arabic" pitchFamily="18" charset="-78"/>
              <a:cs typeface="Adobe Arabic" pitchFamily="18" charset="-78"/>
            </a:endParaRPr>
          </a:p>
          <a:p>
            <a:pPr marL="514350" lvl="0" indent="-514350" algn="r" rtl="1">
              <a:buAutoNum type="arabicPeriod"/>
            </a:pPr>
            <a:r>
              <a:rPr lang="fa-IR" sz="3200" b="1" dirty="0" smtClean="0">
                <a:solidFill>
                  <a:schemeClr val="accent5">
                    <a:lumMod val="75000"/>
                  </a:schemeClr>
                </a:solidFill>
                <a:latin typeface="Adobe Arabic" pitchFamily="18" charset="-78"/>
                <a:cs typeface="Adobe Arabic" pitchFamily="18" charset="-78"/>
              </a:rPr>
              <a:t>راستگويى</a:t>
            </a:r>
          </a:p>
          <a:p>
            <a:pPr marL="514350" lvl="0" indent="-514350" algn="r" rtl="1">
              <a:buAutoNum type="arabicPeriod"/>
            </a:pPr>
            <a:r>
              <a:rPr lang="fa-IR" sz="3200" b="1" dirty="0" smtClean="0">
                <a:solidFill>
                  <a:schemeClr val="accent5">
                    <a:lumMod val="75000"/>
                  </a:schemeClr>
                </a:solidFill>
                <a:latin typeface="Adobe Arabic" pitchFamily="18" charset="-78"/>
                <a:cs typeface="Adobe Arabic" pitchFamily="18" charset="-78"/>
              </a:rPr>
              <a:t>درست </a:t>
            </a:r>
            <a:r>
              <a:rPr lang="fa-IR" sz="3200" b="1" dirty="0">
                <a:solidFill>
                  <a:schemeClr val="accent5">
                    <a:lumMod val="75000"/>
                  </a:schemeClr>
                </a:solidFill>
                <a:latin typeface="Adobe Arabic" pitchFamily="18" charset="-78"/>
                <a:cs typeface="Adobe Arabic" pitchFamily="18" charset="-78"/>
              </a:rPr>
              <a:t>كردارى.</a:t>
            </a:r>
          </a:p>
        </p:txBody>
      </p:sp>
      <p:sp>
        <p:nvSpPr>
          <p:cNvPr id="24" name="Rounded Rectangle 23"/>
          <p:cNvSpPr/>
          <p:nvPr/>
        </p:nvSpPr>
        <p:spPr>
          <a:xfrm>
            <a:off x="1133341" y="2724096"/>
            <a:ext cx="10135673" cy="2553891"/>
          </a:xfrm>
          <a:prstGeom prst="roundRect">
            <a:avLst/>
          </a:prstGeo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400" b="1" dirty="0">
                <a:latin typeface="Adobe Arabic" pitchFamily="18" charset="-78"/>
                <a:cs typeface="Adobe Arabic" pitchFamily="18" charset="-78"/>
              </a:rPr>
              <a:t>و هوى دشمن عقل و مخالف حق و حقيقت و همراه باطل است. و هوى از شهوات نفسانى نيرو مى‏گيرد. و ريشه علامات و آثار هوى؛ از چهار چيز توليد مى‏شود:</a:t>
            </a:r>
            <a:endParaRPr lang="en-US" sz="2400" b="1" dirty="0">
              <a:latin typeface="Adobe Arabic" pitchFamily="18" charset="-78"/>
              <a:cs typeface="Adobe Arabic" pitchFamily="18" charset="-78"/>
            </a:endParaRPr>
          </a:p>
          <a:p>
            <a:pPr algn="r" rtl="1"/>
            <a:r>
              <a:rPr lang="fa-IR" sz="2400" b="1" dirty="0">
                <a:latin typeface="Adobe Arabic" pitchFamily="18" charset="-78"/>
                <a:cs typeface="Adobe Arabic" pitchFamily="18" charset="-78"/>
              </a:rPr>
              <a:t>1. از خوردن مال حرام.</a:t>
            </a:r>
            <a:endParaRPr lang="en-US" sz="2400" b="1" dirty="0">
              <a:latin typeface="Adobe Arabic" pitchFamily="18" charset="-78"/>
              <a:cs typeface="Adobe Arabic" pitchFamily="18" charset="-78"/>
            </a:endParaRPr>
          </a:p>
          <a:p>
            <a:pPr algn="r" rtl="1"/>
            <a:r>
              <a:rPr lang="fa-IR" sz="2400" b="1" dirty="0">
                <a:latin typeface="Adobe Arabic" pitchFamily="18" charset="-78"/>
                <a:cs typeface="Adobe Arabic" pitchFamily="18" charset="-78"/>
              </a:rPr>
              <a:t>2. از غفلت كردن در انجام فرائض و تكاليف واجب.</a:t>
            </a:r>
            <a:endParaRPr lang="en-US" sz="2400" b="1" dirty="0">
              <a:latin typeface="Adobe Arabic" pitchFamily="18" charset="-78"/>
              <a:cs typeface="Adobe Arabic" pitchFamily="18" charset="-78"/>
            </a:endParaRPr>
          </a:p>
          <a:p>
            <a:pPr algn="r" rtl="1"/>
            <a:r>
              <a:rPr lang="fa-IR" sz="2400" b="1" dirty="0">
                <a:latin typeface="Adobe Arabic" pitchFamily="18" charset="-78"/>
                <a:cs typeface="Adobe Arabic" pitchFamily="18" charset="-78"/>
              </a:rPr>
              <a:t>3. از سستى و مسامحت در بجا آوردن آداب و سنن الهى.</a:t>
            </a:r>
            <a:endParaRPr lang="en-US" sz="2400" b="1" dirty="0">
              <a:latin typeface="Adobe Arabic" pitchFamily="18" charset="-78"/>
              <a:cs typeface="Adobe Arabic" pitchFamily="18" charset="-78"/>
            </a:endParaRPr>
          </a:p>
          <a:p>
            <a:pPr algn="r" rtl="1"/>
            <a:r>
              <a:rPr lang="fa-IR" sz="2400" b="1" dirty="0">
                <a:latin typeface="Adobe Arabic" pitchFamily="18" charset="-78"/>
                <a:cs typeface="Adobe Arabic" pitchFamily="18" charset="-78"/>
              </a:rPr>
              <a:t>4. از بي‌باكى در فرو رفتن در شهوات نفسانى و لهو و لغو.</a:t>
            </a:r>
            <a:endParaRPr lang="en-US" sz="2400" b="1" dirty="0">
              <a:latin typeface="Adobe Arabic" pitchFamily="18" charset="-78"/>
              <a:cs typeface="Adobe Arabic" pitchFamily="18" charset="-78"/>
            </a:endParaRPr>
          </a:p>
        </p:txBody>
      </p:sp>
      <p:sp>
        <p:nvSpPr>
          <p:cNvPr id="25"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6">
                    <a:lumMod val="75000"/>
                  </a:schemeClr>
                </a:solidFill>
                <a:cs typeface="B Tabassom" panose="00000400000000000000" pitchFamily="2" charset="-78"/>
              </a:rPr>
              <a:t>فصل اول: آداب رجوع به حجت</a:t>
            </a:r>
            <a:endParaRPr lang="fa-IR" sz="1800" b="1" dirty="0">
              <a:solidFill>
                <a:schemeClr val="accent6">
                  <a:lumMod val="75000"/>
                </a:schemeClr>
              </a:solidFill>
            </a:endParaRPr>
          </a:p>
        </p:txBody>
      </p:sp>
    </p:spTree>
    <p:extLst>
      <p:ext uri="{BB962C8B-B14F-4D97-AF65-F5344CB8AC3E}">
        <p14:creationId xmlns:p14="http://schemas.microsoft.com/office/powerpoint/2010/main" val="28385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9" y="2073857"/>
            <a:ext cx="10515600" cy="2275042"/>
          </a:xfrm>
          <a:noFill/>
        </p:spPr>
        <p:txBody>
          <a:bodyPr>
            <a:normAutofit/>
          </a:bodyPr>
          <a:lstStyle/>
          <a:p>
            <a:pPr algn="ctr"/>
            <a:r>
              <a:rPr lang="fa-IR" sz="6600" b="1" dirty="0" smtClean="0">
                <a:ln w="12700">
                  <a:solidFill>
                    <a:srgbClr val="7030A0"/>
                  </a:solidFill>
                  <a:prstDash val="solid"/>
                </a:ln>
                <a:solidFill>
                  <a:srgbClr val="7030A0"/>
                </a:solidFill>
                <a:effectLst>
                  <a:outerShdw dist="38100" dir="2640000" algn="bl" rotWithShape="0">
                    <a:schemeClr val="accent1"/>
                  </a:outerShdw>
                </a:effectLst>
                <a:cs typeface="B Tabassom" panose="00000400000000000000" pitchFamily="2" charset="-78"/>
              </a:rPr>
              <a:t>فصل دوم</a:t>
            </a:r>
            <a:br>
              <a:rPr lang="fa-IR" sz="6600" b="1" dirty="0" smtClean="0">
                <a:ln w="12700">
                  <a:solidFill>
                    <a:srgbClr val="7030A0"/>
                  </a:solidFill>
                  <a:prstDash val="solid"/>
                </a:ln>
                <a:solidFill>
                  <a:srgbClr val="7030A0"/>
                </a:solidFill>
                <a:effectLst>
                  <a:outerShdw dist="38100" dir="2640000" algn="bl" rotWithShape="0">
                    <a:schemeClr val="accent1"/>
                  </a:outerShdw>
                </a:effectLst>
                <a:cs typeface="B Tabassom" panose="00000400000000000000" pitchFamily="2" charset="-78"/>
              </a:rPr>
            </a:br>
            <a:r>
              <a:rPr lang="fa-IR" sz="6600" b="1" dirty="0" smtClean="0">
                <a:ln w="12700">
                  <a:solidFill>
                    <a:srgbClr val="7030A0"/>
                  </a:solidFill>
                  <a:prstDash val="solid"/>
                </a:ln>
                <a:solidFill>
                  <a:srgbClr val="7030A0"/>
                </a:solidFill>
                <a:effectLst>
                  <a:outerShdw dist="38100" dir="2640000" algn="bl" rotWithShape="0">
                    <a:schemeClr val="accent1"/>
                  </a:outerShdw>
                </a:effectLst>
                <a:cs typeface="B Tabassom" panose="00000400000000000000" pitchFamily="2" charset="-78"/>
              </a:rPr>
              <a:t> آداب دستیابی به معرفت و حکمت</a:t>
            </a:r>
            <a:endParaRPr lang="fa-IR" sz="6600" b="1" dirty="0">
              <a:ln w="12700">
                <a:solidFill>
                  <a:srgbClr val="7030A0"/>
                </a:solidFill>
                <a:prstDash val="solid"/>
              </a:ln>
              <a:solidFill>
                <a:srgbClr val="7030A0"/>
              </a:solidFill>
              <a:effectLst>
                <a:outerShdw dist="38100" dir="2640000" algn="bl" rotWithShape="0">
                  <a:schemeClr val="accent1"/>
                </a:outerShdw>
              </a:effectLst>
              <a:cs typeface="B Tabassom" panose="00000400000000000000" pitchFamily="2" charset="-78"/>
            </a:endParaRPr>
          </a:p>
        </p:txBody>
      </p:sp>
    </p:spTree>
    <p:extLst>
      <p:ext uri="{BB962C8B-B14F-4D97-AF65-F5344CB8AC3E}">
        <p14:creationId xmlns:p14="http://schemas.microsoft.com/office/powerpoint/2010/main" val="13208176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676401" y="1295401"/>
            <a:ext cx="8610600" cy="461665"/>
          </a:xfrm>
          <a:prstGeom prst="rect">
            <a:avLst/>
          </a:prstGeom>
        </p:spPr>
        <p:txBody>
          <a:bodyPr wrap="square">
            <a:spAutoFit/>
          </a:bodyPr>
          <a:lstStyle/>
          <a:p>
            <a:pPr algn="r" rtl="1"/>
            <a:r>
              <a:rPr lang="fa-IR" sz="2400" b="1">
                <a:latin typeface="Adobe Arabic" pitchFamily="18" charset="-78"/>
                <a:cs typeface="Adobe Arabic" pitchFamily="18" charset="-78"/>
              </a:rPr>
              <a:t>علم به مجموعه دانستنی‌های فرد گفته می‌شود که نسبت به نفس آنها یا صورتی از آن احاطه داشته باشد.</a:t>
            </a:r>
          </a:p>
        </p:txBody>
      </p:sp>
      <p:sp>
        <p:nvSpPr>
          <p:cNvPr id="27" name="Rectangle 26"/>
          <p:cNvSpPr/>
          <p:nvPr/>
        </p:nvSpPr>
        <p:spPr>
          <a:xfrm>
            <a:off x="1866900" y="609601"/>
            <a:ext cx="8458200" cy="646331"/>
          </a:xfrm>
          <a:prstGeom prst="rect">
            <a:avLst/>
          </a:prstGeom>
        </p:spPr>
        <p:txBody>
          <a:bodyPr wrap="square">
            <a:spAutoFit/>
          </a:bodyPr>
          <a:lstStyle/>
          <a:p>
            <a:pPr algn="r" rtl="1"/>
            <a:r>
              <a:rPr lang="fa-IR" sz="3600" b="1">
                <a:latin typeface="Adobe Arabic" pitchFamily="18" charset="-78"/>
                <a:cs typeface="Adobe Arabic" pitchFamily="18" charset="-78"/>
              </a:rPr>
              <a:t>تعریف </a:t>
            </a:r>
            <a:r>
              <a:rPr lang="fa-IR" sz="3600" b="1">
                <a:solidFill>
                  <a:srgbClr val="C00000"/>
                </a:solidFill>
                <a:latin typeface="Adobe Arabic" pitchFamily="18" charset="-78"/>
                <a:cs typeface="Adobe Arabic" pitchFamily="18" charset="-78"/>
              </a:rPr>
              <a:t>علم </a:t>
            </a:r>
            <a:r>
              <a:rPr lang="fa-IR" sz="2800" b="1">
                <a:latin typeface="Adobe Arabic" pitchFamily="18" charset="-78"/>
                <a:cs typeface="Adobe Arabic" pitchFamily="18" charset="-78"/>
              </a:rPr>
              <a:t>:</a:t>
            </a:r>
            <a:endParaRPr lang="en-US" sz="2800" b="1">
              <a:latin typeface="Adobe Arabic" pitchFamily="18" charset="-78"/>
              <a:cs typeface="Adobe Arabic" pitchFamily="18" charset="-78"/>
            </a:endParaRPr>
          </a:p>
        </p:txBody>
      </p:sp>
      <p:sp>
        <p:nvSpPr>
          <p:cNvPr id="20" name="Rectangle 19"/>
          <p:cNvSpPr/>
          <p:nvPr/>
        </p:nvSpPr>
        <p:spPr>
          <a:xfrm>
            <a:off x="1866900" y="3352801"/>
            <a:ext cx="8458200" cy="646331"/>
          </a:xfrm>
          <a:prstGeom prst="rect">
            <a:avLst/>
          </a:prstGeom>
        </p:spPr>
        <p:txBody>
          <a:bodyPr wrap="square">
            <a:spAutoFit/>
          </a:bodyPr>
          <a:lstStyle/>
          <a:p>
            <a:pPr algn="r" rtl="1"/>
            <a:r>
              <a:rPr lang="fa-IR" sz="3600" b="1" dirty="0">
                <a:latin typeface="Adobe Arabic" pitchFamily="18" charset="-78"/>
                <a:cs typeface="Adobe Arabic" pitchFamily="18" charset="-78"/>
              </a:rPr>
              <a:t>تعریف </a:t>
            </a:r>
            <a:r>
              <a:rPr lang="fa-IR" sz="3600" b="1" dirty="0" smtClean="0">
                <a:solidFill>
                  <a:srgbClr val="C00000"/>
                </a:solidFill>
                <a:latin typeface="Adobe Arabic" pitchFamily="18" charset="-78"/>
                <a:cs typeface="Adobe Arabic" pitchFamily="18" charset="-78"/>
              </a:rPr>
              <a:t>حکمت</a:t>
            </a:r>
            <a:r>
              <a:rPr lang="fa-IR" sz="2800" b="1" dirty="0" smtClean="0">
                <a:latin typeface="Adobe Arabic" pitchFamily="18" charset="-78"/>
                <a:cs typeface="Adobe Arabic" pitchFamily="18" charset="-78"/>
              </a:rPr>
              <a:t>:</a:t>
            </a:r>
            <a:endParaRPr lang="en-US" sz="2800" b="1" dirty="0">
              <a:latin typeface="Adobe Arabic" pitchFamily="18" charset="-78"/>
              <a:cs typeface="Adobe Arabic" pitchFamily="18" charset="-78"/>
            </a:endParaRPr>
          </a:p>
        </p:txBody>
      </p:sp>
      <p:sp>
        <p:nvSpPr>
          <p:cNvPr id="21" name="Rectangle 20"/>
          <p:cNvSpPr/>
          <p:nvPr/>
        </p:nvSpPr>
        <p:spPr>
          <a:xfrm>
            <a:off x="1828800" y="1905001"/>
            <a:ext cx="8458200" cy="646331"/>
          </a:xfrm>
          <a:prstGeom prst="rect">
            <a:avLst/>
          </a:prstGeom>
        </p:spPr>
        <p:txBody>
          <a:bodyPr wrap="square">
            <a:spAutoFit/>
          </a:bodyPr>
          <a:lstStyle/>
          <a:p>
            <a:pPr algn="r" rtl="1"/>
            <a:r>
              <a:rPr lang="fa-IR" sz="3600" b="1" dirty="0">
                <a:latin typeface="Adobe Arabic" pitchFamily="18" charset="-78"/>
                <a:cs typeface="Adobe Arabic" pitchFamily="18" charset="-78"/>
              </a:rPr>
              <a:t>تعریف </a:t>
            </a:r>
            <a:r>
              <a:rPr lang="fa-IR" sz="3600" b="1" dirty="0">
                <a:solidFill>
                  <a:srgbClr val="C00000"/>
                </a:solidFill>
                <a:latin typeface="Adobe Arabic" pitchFamily="18" charset="-78"/>
                <a:cs typeface="Adobe Arabic" pitchFamily="18" charset="-78"/>
              </a:rPr>
              <a:t>معرفت </a:t>
            </a:r>
            <a:r>
              <a:rPr lang="fa-IR" sz="2800" b="1" dirty="0" smtClean="0">
                <a:latin typeface="Adobe Arabic" pitchFamily="18" charset="-78"/>
                <a:cs typeface="Adobe Arabic" pitchFamily="18" charset="-78"/>
              </a:rPr>
              <a:t>:</a:t>
            </a:r>
            <a:endParaRPr lang="en-US" sz="2800" b="1" dirty="0">
              <a:latin typeface="Adobe Arabic" pitchFamily="18" charset="-78"/>
              <a:cs typeface="Adobe Arabic" pitchFamily="18" charset="-78"/>
            </a:endParaRPr>
          </a:p>
        </p:txBody>
      </p:sp>
      <p:sp>
        <p:nvSpPr>
          <p:cNvPr id="22" name="Rectangle 21"/>
          <p:cNvSpPr/>
          <p:nvPr/>
        </p:nvSpPr>
        <p:spPr>
          <a:xfrm>
            <a:off x="1752601" y="2738736"/>
            <a:ext cx="8231397" cy="461665"/>
          </a:xfrm>
          <a:prstGeom prst="rect">
            <a:avLst/>
          </a:prstGeom>
        </p:spPr>
        <p:txBody>
          <a:bodyPr wrap="square">
            <a:spAutoFit/>
          </a:bodyPr>
          <a:lstStyle/>
          <a:p>
            <a:pPr algn="r" rtl="1"/>
            <a:r>
              <a:rPr lang="fa-IR" sz="2400" b="1">
                <a:latin typeface="Adobe Arabic" pitchFamily="18" charset="-78"/>
                <a:cs typeface="Adobe Arabic" pitchFamily="18" charset="-78"/>
              </a:rPr>
              <a:t>هر گاه این دانستن با درک جزییات همراه باشد به آن معرفت گفته می‌شود.</a:t>
            </a:r>
          </a:p>
        </p:txBody>
      </p:sp>
      <p:sp>
        <p:nvSpPr>
          <p:cNvPr id="24" name="Rectangle 23"/>
          <p:cNvSpPr/>
          <p:nvPr/>
        </p:nvSpPr>
        <p:spPr>
          <a:xfrm>
            <a:off x="1752601" y="4110336"/>
            <a:ext cx="8231397" cy="461665"/>
          </a:xfrm>
          <a:prstGeom prst="rect">
            <a:avLst/>
          </a:prstGeom>
        </p:spPr>
        <p:txBody>
          <a:bodyPr wrap="square">
            <a:spAutoFit/>
          </a:bodyPr>
          <a:lstStyle/>
          <a:p>
            <a:pPr algn="r" rtl="1"/>
            <a:r>
              <a:rPr lang="fa-IR" sz="2400" b="1">
                <a:latin typeface="Adobe Arabic" pitchFamily="18" charset="-78"/>
                <a:cs typeface="Adobe Arabic" pitchFamily="18" charset="-78"/>
              </a:rPr>
              <a:t>و هر گاه علم به مرحله حکم و تفصیل و کاربرد کشیده شود به آن حکمت گفته می‌شود.</a:t>
            </a:r>
          </a:p>
        </p:txBody>
      </p:sp>
      <p:sp>
        <p:nvSpPr>
          <p:cNvPr id="12" name="Rounded Rectangle 11"/>
          <p:cNvSpPr/>
          <p:nvPr/>
        </p:nvSpPr>
        <p:spPr>
          <a:xfrm>
            <a:off x="721217" y="4800600"/>
            <a:ext cx="10831132" cy="173664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r" rtl="1"/>
            <a:r>
              <a:rPr lang="fa-IR" sz="2400" b="1" dirty="0">
                <a:latin typeface="Adobe Arabic" pitchFamily="18" charset="-78"/>
                <a:cs typeface="Adobe Arabic" pitchFamily="18" charset="-78"/>
              </a:rPr>
              <a:t>سعادت دنیا و آخرت انسان در گرو علم‌آموزی است که اگر به خوبی پیگیری شود راهی هموار برای سعادت فراهم می‌کند و اگر پیموده نشود و یا به نادرستی پیموده شود وبالی بر گردن طالب علم خواهد بود. </a:t>
            </a:r>
            <a:endParaRPr lang="en-US" sz="2400" b="1" dirty="0">
              <a:latin typeface="Adobe Arabic" pitchFamily="18" charset="-78"/>
              <a:cs typeface="Adobe Arabic" pitchFamily="18" charset="-78"/>
            </a:endParaRPr>
          </a:p>
          <a:p>
            <a:pPr algn="r" rtl="1"/>
            <a:r>
              <a:rPr lang="fa-IR" sz="2400" b="1" dirty="0">
                <a:latin typeface="Adobe Arabic" pitchFamily="18" charset="-78"/>
                <a:cs typeface="Adobe Arabic" pitchFamily="18" charset="-78"/>
              </a:rPr>
              <a:t>بنابراین مهم‌تر از فهم ضرورت علم‌آموزی لازم است در خصوص چگونگی به دست آوردن علم نافع و آداب به دست‌ آوردن آن به اصول و روش‌هایی پایبند شود. </a:t>
            </a:r>
            <a:endParaRPr lang="en-US" sz="2400" b="1" dirty="0">
              <a:latin typeface="Adobe Arabic" pitchFamily="18" charset="-78"/>
              <a:cs typeface="Adobe Arabic" pitchFamily="18" charset="-78"/>
            </a:endParaRPr>
          </a:p>
        </p:txBody>
      </p:sp>
      <p:sp>
        <p:nvSpPr>
          <p:cNvPr id="13"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a:t>
            </a:r>
            <a:r>
              <a:rPr lang="fa-IR" sz="1800" b="1" u="sng" dirty="0" smtClean="0">
                <a:solidFill>
                  <a:srgbClr val="7030A0"/>
                </a:solidFill>
                <a:cs typeface="B Tabassom" panose="00000400000000000000" pitchFamily="2" charset="-78"/>
              </a:rPr>
              <a:t>دوم: آداب </a:t>
            </a:r>
            <a:r>
              <a:rPr lang="fa-IR" sz="1800" b="1" u="sng" dirty="0">
                <a:solidFill>
                  <a:srgbClr val="7030A0"/>
                </a:solidFill>
                <a:cs typeface="B Tabassom" panose="00000400000000000000" pitchFamily="2" charset="-78"/>
              </a:rPr>
              <a:t>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9793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80">
                                          <p:stCondLst>
                                            <p:cond delay="0"/>
                                          </p:stCondLst>
                                        </p:cTn>
                                        <p:tgtEl>
                                          <p:spTgt spid="21"/>
                                        </p:tgtEl>
                                      </p:cBhvr>
                                    </p:animEffect>
                                    <p:anim calcmode="lin" valueType="num">
                                      <p:cBhvr>
                                        <p:cTn id="2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4" dur="26">
                                          <p:stCondLst>
                                            <p:cond delay="650"/>
                                          </p:stCondLst>
                                        </p:cTn>
                                        <p:tgtEl>
                                          <p:spTgt spid="21"/>
                                        </p:tgtEl>
                                      </p:cBhvr>
                                      <p:to x="100000" y="60000"/>
                                    </p:animScale>
                                    <p:animScale>
                                      <p:cBhvr>
                                        <p:cTn id="35" dur="166" decel="50000">
                                          <p:stCondLst>
                                            <p:cond delay="676"/>
                                          </p:stCondLst>
                                        </p:cTn>
                                        <p:tgtEl>
                                          <p:spTgt spid="21"/>
                                        </p:tgtEl>
                                      </p:cBhvr>
                                      <p:to x="100000" y="100000"/>
                                    </p:animScale>
                                    <p:animScale>
                                      <p:cBhvr>
                                        <p:cTn id="36" dur="26">
                                          <p:stCondLst>
                                            <p:cond delay="1312"/>
                                          </p:stCondLst>
                                        </p:cTn>
                                        <p:tgtEl>
                                          <p:spTgt spid="21"/>
                                        </p:tgtEl>
                                      </p:cBhvr>
                                      <p:to x="100000" y="80000"/>
                                    </p:animScale>
                                    <p:animScale>
                                      <p:cBhvr>
                                        <p:cTn id="37" dur="166" decel="50000">
                                          <p:stCondLst>
                                            <p:cond delay="1338"/>
                                          </p:stCondLst>
                                        </p:cTn>
                                        <p:tgtEl>
                                          <p:spTgt spid="21"/>
                                        </p:tgtEl>
                                      </p:cBhvr>
                                      <p:to x="100000" y="100000"/>
                                    </p:animScale>
                                    <p:animScale>
                                      <p:cBhvr>
                                        <p:cTn id="38" dur="26">
                                          <p:stCondLst>
                                            <p:cond delay="1642"/>
                                          </p:stCondLst>
                                        </p:cTn>
                                        <p:tgtEl>
                                          <p:spTgt spid="21"/>
                                        </p:tgtEl>
                                      </p:cBhvr>
                                      <p:to x="100000" y="90000"/>
                                    </p:animScale>
                                    <p:animScale>
                                      <p:cBhvr>
                                        <p:cTn id="39" dur="166" decel="50000">
                                          <p:stCondLst>
                                            <p:cond delay="1668"/>
                                          </p:stCondLst>
                                        </p:cTn>
                                        <p:tgtEl>
                                          <p:spTgt spid="21"/>
                                        </p:tgtEl>
                                      </p:cBhvr>
                                      <p:to x="100000" y="100000"/>
                                    </p:animScale>
                                    <p:animScale>
                                      <p:cBhvr>
                                        <p:cTn id="40" dur="26">
                                          <p:stCondLst>
                                            <p:cond delay="1808"/>
                                          </p:stCondLst>
                                        </p:cTn>
                                        <p:tgtEl>
                                          <p:spTgt spid="21"/>
                                        </p:tgtEl>
                                      </p:cBhvr>
                                      <p:to x="100000" y="95000"/>
                                    </p:animScale>
                                    <p:animScale>
                                      <p:cBhvr>
                                        <p:cTn id="41" dur="166" decel="50000">
                                          <p:stCondLst>
                                            <p:cond delay="1834"/>
                                          </p:stCondLst>
                                        </p:cTn>
                                        <p:tgtEl>
                                          <p:spTgt spid="2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80">
                                          <p:stCondLst>
                                            <p:cond delay="0"/>
                                          </p:stCondLst>
                                        </p:cTn>
                                        <p:tgtEl>
                                          <p:spTgt spid="20"/>
                                        </p:tgtEl>
                                      </p:cBhvr>
                                    </p:animEffect>
                                    <p:anim calcmode="lin" valueType="num">
                                      <p:cBhvr>
                                        <p:cTn id="5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7" dur="26">
                                          <p:stCondLst>
                                            <p:cond delay="650"/>
                                          </p:stCondLst>
                                        </p:cTn>
                                        <p:tgtEl>
                                          <p:spTgt spid="20"/>
                                        </p:tgtEl>
                                      </p:cBhvr>
                                      <p:to x="100000" y="60000"/>
                                    </p:animScale>
                                    <p:animScale>
                                      <p:cBhvr>
                                        <p:cTn id="58" dur="166" decel="50000">
                                          <p:stCondLst>
                                            <p:cond delay="676"/>
                                          </p:stCondLst>
                                        </p:cTn>
                                        <p:tgtEl>
                                          <p:spTgt spid="20"/>
                                        </p:tgtEl>
                                      </p:cBhvr>
                                      <p:to x="100000" y="100000"/>
                                    </p:animScale>
                                    <p:animScale>
                                      <p:cBhvr>
                                        <p:cTn id="59" dur="26">
                                          <p:stCondLst>
                                            <p:cond delay="1312"/>
                                          </p:stCondLst>
                                        </p:cTn>
                                        <p:tgtEl>
                                          <p:spTgt spid="20"/>
                                        </p:tgtEl>
                                      </p:cBhvr>
                                      <p:to x="100000" y="80000"/>
                                    </p:animScale>
                                    <p:animScale>
                                      <p:cBhvr>
                                        <p:cTn id="60" dur="166" decel="50000">
                                          <p:stCondLst>
                                            <p:cond delay="1338"/>
                                          </p:stCondLst>
                                        </p:cTn>
                                        <p:tgtEl>
                                          <p:spTgt spid="20"/>
                                        </p:tgtEl>
                                      </p:cBhvr>
                                      <p:to x="100000" y="100000"/>
                                    </p:animScale>
                                    <p:animScale>
                                      <p:cBhvr>
                                        <p:cTn id="61" dur="26">
                                          <p:stCondLst>
                                            <p:cond delay="1642"/>
                                          </p:stCondLst>
                                        </p:cTn>
                                        <p:tgtEl>
                                          <p:spTgt spid="20"/>
                                        </p:tgtEl>
                                      </p:cBhvr>
                                      <p:to x="100000" y="90000"/>
                                    </p:animScale>
                                    <p:animScale>
                                      <p:cBhvr>
                                        <p:cTn id="62" dur="166" decel="50000">
                                          <p:stCondLst>
                                            <p:cond delay="1668"/>
                                          </p:stCondLst>
                                        </p:cTn>
                                        <p:tgtEl>
                                          <p:spTgt spid="20"/>
                                        </p:tgtEl>
                                      </p:cBhvr>
                                      <p:to x="100000" y="100000"/>
                                    </p:animScale>
                                    <p:animScale>
                                      <p:cBhvr>
                                        <p:cTn id="63" dur="26">
                                          <p:stCondLst>
                                            <p:cond delay="1808"/>
                                          </p:stCondLst>
                                        </p:cTn>
                                        <p:tgtEl>
                                          <p:spTgt spid="20"/>
                                        </p:tgtEl>
                                      </p:cBhvr>
                                      <p:to x="100000" y="95000"/>
                                    </p:animScale>
                                    <p:animScale>
                                      <p:cBhvr>
                                        <p:cTn id="64" dur="166" decel="50000">
                                          <p:stCondLst>
                                            <p:cond delay="1834"/>
                                          </p:stCondLst>
                                        </p:cTn>
                                        <p:tgtEl>
                                          <p:spTgt spid="2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ircle(in)">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0" grpId="0"/>
      <p:bldP spid="21" grpId="0"/>
      <p:bldP spid="22" grpId="0"/>
      <p:bldP spid="24"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Diamond 11"/>
          <p:cNvSpPr/>
          <p:nvPr/>
        </p:nvSpPr>
        <p:spPr>
          <a:xfrm>
            <a:off x="2667000" y="364899"/>
            <a:ext cx="6629400" cy="6096000"/>
          </a:xfrm>
          <a:prstGeom prst="diamon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extBox 19"/>
          <p:cNvSpPr txBox="1"/>
          <p:nvPr/>
        </p:nvSpPr>
        <p:spPr>
          <a:xfrm>
            <a:off x="5981701" y="410321"/>
            <a:ext cx="948669"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dirty="0">
                <a:solidFill>
                  <a:schemeClr val="tx1"/>
                </a:solidFill>
                <a:latin typeface="Adobe Arabic" pitchFamily="18" charset="-78"/>
                <a:cs typeface="Adobe Arabic" pitchFamily="18" charset="-78"/>
              </a:rPr>
              <a:t>اصل اول</a:t>
            </a:r>
          </a:p>
        </p:txBody>
      </p:sp>
      <p:sp>
        <p:nvSpPr>
          <p:cNvPr id="4" name="Rectangle 3"/>
          <p:cNvSpPr/>
          <p:nvPr/>
        </p:nvSpPr>
        <p:spPr>
          <a:xfrm>
            <a:off x="5995555" y="902764"/>
            <a:ext cx="1987770" cy="461665"/>
          </a:xfrm>
          <a:prstGeom prst="rect">
            <a:avLst/>
          </a:prstGeom>
        </p:spPr>
        <p:txBody>
          <a:bodyPr wrap="square">
            <a:spAutoFit/>
          </a:bodyPr>
          <a:lstStyle/>
          <a:p>
            <a:pPr algn="r"/>
            <a:r>
              <a:rPr lang="fa-IR" sz="2400" b="1">
                <a:latin typeface="Adobe Arabic" pitchFamily="18" charset="-78"/>
                <a:cs typeface="Adobe Arabic" pitchFamily="18" charset="-78"/>
              </a:rPr>
              <a:t>علم با سعی و تلاش</a:t>
            </a:r>
            <a:endParaRPr lang="en-US" sz="2400" b="1">
              <a:latin typeface="Adobe Arabic" pitchFamily="18" charset="-78"/>
              <a:cs typeface="Adobe Arabic" pitchFamily="18" charset="-78"/>
            </a:endParaRPr>
          </a:p>
        </p:txBody>
      </p:sp>
      <p:sp>
        <p:nvSpPr>
          <p:cNvPr id="22" name="TextBox 21"/>
          <p:cNvSpPr txBox="1"/>
          <p:nvPr/>
        </p:nvSpPr>
        <p:spPr>
          <a:xfrm>
            <a:off x="7067377" y="1364429"/>
            <a:ext cx="106680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دوم</a:t>
            </a:r>
            <a:endParaRPr lang="fa-IR" sz="2600" b="1" dirty="0">
              <a:solidFill>
                <a:schemeClr val="tx1"/>
              </a:solidFill>
              <a:latin typeface="Adobe Arabic" pitchFamily="18" charset="-78"/>
              <a:cs typeface="Adobe Arabic" pitchFamily="18" charset="-78"/>
            </a:endParaRPr>
          </a:p>
        </p:txBody>
      </p:sp>
      <p:sp>
        <p:nvSpPr>
          <p:cNvPr id="23" name="Rectangle 22"/>
          <p:cNvSpPr/>
          <p:nvPr/>
        </p:nvSpPr>
        <p:spPr>
          <a:xfrm>
            <a:off x="7067378" y="1856872"/>
            <a:ext cx="2580767" cy="461665"/>
          </a:xfrm>
          <a:prstGeom prst="rect">
            <a:avLst/>
          </a:prstGeom>
        </p:spPr>
        <p:txBody>
          <a:bodyPr wrap="square">
            <a:spAutoFit/>
          </a:bodyPr>
          <a:lstStyle/>
          <a:p>
            <a:pPr algn="r"/>
            <a:r>
              <a:rPr lang="fa-IR" sz="2400" b="1">
                <a:latin typeface="Adobe Arabic" pitchFamily="18" charset="-78"/>
                <a:cs typeface="Adobe Arabic" pitchFamily="18" charset="-78"/>
              </a:rPr>
              <a:t>افزایش حلم توأم با ازیاد علم</a:t>
            </a:r>
            <a:endParaRPr lang="en-US" sz="2400" b="1">
              <a:latin typeface="Adobe Arabic" pitchFamily="18" charset="-78"/>
              <a:cs typeface="Adobe Arabic" pitchFamily="18" charset="-78"/>
            </a:endParaRPr>
          </a:p>
        </p:txBody>
      </p:sp>
      <p:sp>
        <p:nvSpPr>
          <p:cNvPr id="26" name="TextBox 25"/>
          <p:cNvSpPr txBox="1"/>
          <p:nvPr/>
        </p:nvSpPr>
        <p:spPr>
          <a:xfrm>
            <a:off x="7661930" y="3717700"/>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چهارم</a:t>
            </a:r>
            <a:endParaRPr lang="fa-IR" sz="2600" b="1" dirty="0">
              <a:solidFill>
                <a:schemeClr val="tx1"/>
              </a:solidFill>
              <a:latin typeface="Adobe Arabic" pitchFamily="18" charset="-78"/>
              <a:cs typeface="Adobe Arabic" pitchFamily="18" charset="-78"/>
            </a:endParaRPr>
          </a:p>
        </p:txBody>
      </p:sp>
      <p:sp>
        <p:nvSpPr>
          <p:cNvPr id="24" name="TextBox 23"/>
          <p:cNvSpPr txBox="1"/>
          <p:nvPr/>
        </p:nvSpPr>
        <p:spPr>
          <a:xfrm>
            <a:off x="8336978" y="2498500"/>
            <a:ext cx="106680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سوم</a:t>
            </a:r>
            <a:endParaRPr lang="fa-IR" sz="2600" b="1" dirty="0">
              <a:solidFill>
                <a:schemeClr val="tx1"/>
              </a:solidFill>
              <a:latin typeface="Adobe Arabic" pitchFamily="18" charset="-78"/>
              <a:cs typeface="Adobe Arabic" pitchFamily="18" charset="-78"/>
            </a:endParaRPr>
          </a:p>
        </p:txBody>
      </p:sp>
      <p:sp>
        <p:nvSpPr>
          <p:cNvPr id="25" name="Rectangle 24"/>
          <p:cNvSpPr/>
          <p:nvPr/>
        </p:nvSpPr>
        <p:spPr>
          <a:xfrm>
            <a:off x="7848600" y="2990943"/>
            <a:ext cx="2578682" cy="461665"/>
          </a:xfrm>
          <a:prstGeom prst="rect">
            <a:avLst/>
          </a:prstGeom>
        </p:spPr>
        <p:txBody>
          <a:bodyPr wrap="square">
            <a:spAutoFit/>
          </a:bodyPr>
          <a:lstStyle/>
          <a:p>
            <a:pPr algn="r"/>
            <a:r>
              <a:rPr lang="fa-IR" sz="2400" b="1">
                <a:latin typeface="Adobe Arabic" pitchFamily="18" charset="-78"/>
                <a:cs typeface="Adobe Arabic" pitchFamily="18" charset="-78"/>
              </a:rPr>
              <a:t>فهم در گرو عمیق شدن علم</a:t>
            </a:r>
            <a:endParaRPr lang="en-US" sz="2400" b="1">
              <a:latin typeface="Adobe Arabic" pitchFamily="18" charset="-78"/>
              <a:cs typeface="Adobe Arabic" pitchFamily="18" charset="-78"/>
            </a:endParaRPr>
          </a:p>
        </p:txBody>
      </p:sp>
      <p:sp>
        <p:nvSpPr>
          <p:cNvPr id="28" name="Rectangle 27"/>
          <p:cNvSpPr/>
          <p:nvPr/>
        </p:nvSpPr>
        <p:spPr>
          <a:xfrm>
            <a:off x="6781801" y="4210143"/>
            <a:ext cx="3780747" cy="461665"/>
          </a:xfrm>
          <a:prstGeom prst="rect">
            <a:avLst/>
          </a:prstGeom>
        </p:spPr>
        <p:txBody>
          <a:bodyPr wrap="square">
            <a:spAutoFit/>
          </a:bodyPr>
          <a:lstStyle/>
          <a:p>
            <a:pPr algn="r"/>
            <a:r>
              <a:rPr lang="fa-IR" sz="2400" b="1">
                <a:latin typeface="Adobe Arabic" pitchFamily="18" charset="-78"/>
                <a:cs typeface="Adobe Arabic" pitchFamily="18" charset="-78"/>
              </a:rPr>
              <a:t>یا خود دارای علمی یا به عالم رجوع می‏کنی</a:t>
            </a:r>
            <a:endParaRPr lang="en-US" sz="2400" b="1">
              <a:latin typeface="Adobe Arabic" pitchFamily="18" charset="-78"/>
              <a:cs typeface="Adobe Arabic" pitchFamily="18" charset="-78"/>
            </a:endParaRPr>
          </a:p>
        </p:txBody>
      </p:sp>
      <p:sp>
        <p:nvSpPr>
          <p:cNvPr id="29" name="TextBox 28"/>
          <p:cNvSpPr txBox="1"/>
          <p:nvPr/>
        </p:nvSpPr>
        <p:spPr>
          <a:xfrm>
            <a:off x="6442730" y="4860700"/>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پنجم</a:t>
            </a:r>
            <a:endParaRPr lang="fa-IR" sz="2600" b="1" dirty="0">
              <a:solidFill>
                <a:schemeClr val="tx1"/>
              </a:solidFill>
              <a:latin typeface="Adobe Arabic" pitchFamily="18" charset="-78"/>
              <a:cs typeface="Adobe Arabic" pitchFamily="18" charset="-78"/>
            </a:endParaRPr>
          </a:p>
        </p:txBody>
      </p:sp>
      <p:sp>
        <p:nvSpPr>
          <p:cNvPr id="30" name="TextBox 29"/>
          <p:cNvSpPr txBox="1"/>
          <p:nvPr/>
        </p:nvSpPr>
        <p:spPr>
          <a:xfrm>
            <a:off x="3928130" y="52064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ششم</a:t>
            </a:r>
            <a:endParaRPr lang="fa-IR" sz="2600" b="1" dirty="0">
              <a:solidFill>
                <a:schemeClr val="tx1"/>
              </a:solidFill>
              <a:latin typeface="Adobe Arabic" pitchFamily="18" charset="-78"/>
              <a:cs typeface="Adobe Arabic" pitchFamily="18" charset="-78"/>
            </a:endParaRPr>
          </a:p>
        </p:txBody>
      </p:sp>
      <p:sp>
        <p:nvSpPr>
          <p:cNvPr id="31" name="Rectangle 30"/>
          <p:cNvSpPr/>
          <p:nvPr/>
        </p:nvSpPr>
        <p:spPr>
          <a:xfrm>
            <a:off x="5629954" y="5317900"/>
            <a:ext cx="2980647" cy="461665"/>
          </a:xfrm>
          <a:prstGeom prst="rect">
            <a:avLst/>
          </a:prstGeom>
        </p:spPr>
        <p:txBody>
          <a:bodyPr wrap="square">
            <a:spAutoFit/>
          </a:bodyPr>
          <a:lstStyle/>
          <a:p>
            <a:pPr algn="r"/>
            <a:r>
              <a:rPr lang="fa-IR" sz="2400" b="1">
                <a:latin typeface="Adobe Arabic" pitchFamily="18" charset="-78"/>
                <a:cs typeface="Adobe Arabic" pitchFamily="18" charset="-78"/>
              </a:rPr>
              <a:t>رجوع به عالم ربانی و بر مدار حق</a:t>
            </a:r>
            <a:endParaRPr lang="en-US" sz="2400" b="1">
              <a:latin typeface="Adobe Arabic" pitchFamily="18" charset="-78"/>
              <a:cs typeface="Adobe Arabic" pitchFamily="18" charset="-78"/>
            </a:endParaRPr>
          </a:p>
        </p:txBody>
      </p:sp>
      <p:sp>
        <p:nvSpPr>
          <p:cNvPr id="32" name="Rectangle 31"/>
          <p:cNvSpPr/>
          <p:nvPr/>
        </p:nvSpPr>
        <p:spPr>
          <a:xfrm>
            <a:off x="2667001" y="5694435"/>
            <a:ext cx="3666447" cy="461665"/>
          </a:xfrm>
          <a:prstGeom prst="rect">
            <a:avLst/>
          </a:prstGeom>
        </p:spPr>
        <p:txBody>
          <a:bodyPr wrap="square">
            <a:spAutoFit/>
          </a:bodyPr>
          <a:lstStyle/>
          <a:p>
            <a:pPr algn="r"/>
            <a:r>
              <a:rPr lang="fa-IR" sz="2400" b="1">
                <a:latin typeface="Adobe Arabic" pitchFamily="18" charset="-78"/>
                <a:cs typeface="Adobe Arabic" pitchFamily="18" charset="-78"/>
              </a:rPr>
              <a:t>علم همراه با تقوا و آموزش آن به طالبش</a:t>
            </a:r>
            <a:endParaRPr lang="en-US" sz="2400" b="1">
              <a:latin typeface="Adobe Arabic" pitchFamily="18" charset="-78"/>
              <a:cs typeface="Adobe Arabic" pitchFamily="18" charset="-78"/>
            </a:endParaRPr>
          </a:p>
        </p:txBody>
      </p:sp>
      <p:sp>
        <p:nvSpPr>
          <p:cNvPr id="33" name="TextBox 32"/>
          <p:cNvSpPr txBox="1"/>
          <p:nvPr/>
        </p:nvSpPr>
        <p:spPr>
          <a:xfrm>
            <a:off x="2057400" y="31490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هشتم</a:t>
            </a:r>
            <a:endParaRPr lang="fa-IR" sz="2600" b="1" dirty="0">
              <a:solidFill>
                <a:schemeClr val="tx1"/>
              </a:solidFill>
              <a:latin typeface="Adobe Arabic" pitchFamily="18" charset="-78"/>
              <a:cs typeface="Adobe Arabic" pitchFamily="18" charset="-78"/>
            </a:endParaRPr>
          </a:p>
        </p:txBody>
      </p:sp>
      <p:sp>
        <p:nvSpPr>
          <p:cNvPr id="34" name="Rectangle 33"/>
          <p:cNvSpPr/>
          <p:nvPr/>
        </p:nvSpPr>
        <p:spPr>
          <a:xfrm>
            <a:off x="1981201" y="4703835"/>
            <a:ext cx="4047447" cy="461665"/>
          </a:xfrm>
          <a:prstGeom prst="rect">
            <a:avLst/>
          </a:prstGeom>
        </p:spPr>
        <p:txBody>
          <a:bodyPr wrap="square">
            <a:spAutoFit/>
          </a:bodyPr>
          <a:lstStyle/>
          <a:p>
            <a:pPr algn="r"/>
            <a:r>
              <a:rPr lang="fa-IR" sz="2400" b="1">
                <a:latin typeface="Adobe Arabic" pitchFamily="18" charset="-78"/>
                <a:cs typeface="Adobe Arabic" pitchFamily="18" charset="-78"/>
              </a:rPr>
              <a:t>علم همراه با عمل و عمل شایسته بر اساس علم</a:t>
            </a:r>
            <a:endParaRPr lang="en-US" sz="2400" b="1">
              <a:latin typeface="Adobe Arabic" pitchFamily="18" charset="-78"/>
              <a:cs typeface="Adobe Arabic" pitchFamily="18" charset="-78"/>
            </a:endParaRPr>
          </a:p>
        </p:txBody>
      </p:sp>
      <p:sp>
        <p:nvSpPr>
          <p:cNvPr id="35" name="TextBox 34"/>
          <p:cNvSpPr txBox="1"/>
          <p:nvPr/>
        </p:nvSpPr>
        <p:spPr>
          <a:xfrm>
            <a:off x="2667000" y="42158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هفتم</a:t>
            </a:r>
            <a:endParaRPr lang="fa-IR" sz="2600" b="1" dirty="0">
              <a:solidFill>
                <a:schemeClr val="tx1"/>
              </a:solidFill>
              <a:latin typeface="Adobe Arabic" pitchFamily="18" charset="-78"/>
              <a:cs typeface="Adobe Arabic" pitchFamily="18" charset="-78"/>
            </a:endParaRPr>
          </a:p>
        </p:txBody>
      </p:sp>
      <p:sp>
        <p:nvSpPr>
          <p:cNvPr id="36" name="Rectangle 35"/>
          <p:cNvSpPr/>
          <p:nvPr/>
        </p:nvSpPr>
        <p:spPr>
          <a:xfrm>
            <a:off x="1760888" y="3637035"/>
            <a:ext cx="2582512" cy="461665"/>
          </a:xfrm>
          <a:prstGeom prst="rect">
            <a:avLst/>
          </a:prstGeom>
        </p:spPr>
        <p:txBody>
          <a:bodyPr wrap="square">
            <a:spAutoFit/>
          </a:bodyPr>
          <a:lstStyle/>
          <a:p>
            <a:pPr algn="r"/>
            <a:r>
              <a:rPr lang="fa-IR" sz="2400" b="1">
                <a:latin typeface="Adobe Arabic" pitchFamily="18" charset="-78"/>
                <a:cs typeface="Adobe Arabic" pitchFamily="18" charset="-78"/>
              </a:rPr>
              <a:t>علم فعال کننده حجت درونی</a:t>
            </a:r>
            <a:endParaRPr lang="en-US" sz="2400" b="1">
              <a:latin typeface="Adobe Arabic" pitchFamily="18" charset="-78"/>
              <a:cs typeface="Adobe Arabic" pitchFamily="18" charset="-78"/>
            </a:endParaRPr>
          </a:p>
        </p:txBody>
      </p:sp>
      <p:sp>
        <p:nvSpPr>
          <p:cNvPr id="37" name="TextBox 36"/>
          <p:cNvSpPr txBox="1"/>
          <p:nvPr/>
        </p:nvSpPr>
        <p:spPr>
          <a:xfrm>
            <a:off x="3733800" y="13202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dirty="0">
                <a:solidFill>
                  <a:schemeClr val="tx1"/>
                </a:solidFill>
                <a:latin typeface="Adobe Arabic" pitchFamily="18" charset="-78"/>
                <a:cs typeface="Adobe Arabic" pitchFamily="18" charset="-78"/>
              </a:rPr>
              <a:t>اصل دهم</a:t>
            </a:r>
          </a:p>
        </p:txBody>
      </p:sp>
      <p:sp>
        <p:nvSpPr>
          <p:cNvPr id="38" name="TextBox 37"/>
          <p:cNvSpPr txBox="1"/>
          <p:nvPr/>
        </p:nvSpPr>
        <p:spPr>
          <a:xfrm>
            <a:off x="2743200" y="22346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نهم</a:t>
            </a:r>
            <a:endParaRPr lang="fa-IR" sz="2600" b="1" dirty="0">
              <a:solidFill>
                <a:schemeClr val="tx1"/>
              </a:solidFill>
              <a:latin typeface="Adobe Arabic" pitchFamily="18" charset="-78"/>
              <a:cs typeface="Adobe Arabic" pitchFamily="18" charset="-78"/>
            </a:endParaRPr>
          </a:p>
        </p:txBody>
      </p:sp>
      <p:sp>
        <p:nvSpPr>
          <p:cNvPr id="39" name="Rectangle 38"/>
          <p:cNvSpPr/>
          <p:nvPr/>
        </p:nvSpPr>
        <p:spPr>
          <a:xfrm>
            <a:off x="1295400" y="2646435"/>
            <a:ext cx="2971800" cy="461665"/>
          </a:xfrm>
          <a:prstGeom prst="rect">
            <a:avLst/>
          </a:prstGeom>
        </p:spPr>
        <p:txBody>
          <a:bodyPr wrap="square">
            <a:spAutoFit/>
          </a:bodyPr>
          <a:lstStyle/>
          <a:p>
            <a:pPr algn="r"/>
            <a:r>
              <a:rPr lang="fa-IR" sz="2400" b="1">
                <a:latin typeface="Adobe Arabic" pitchFamily="18" charset="-78"/>
                <a:cs typeface="Adobe Arabic" pitchFamily="18" charset="-78"/>
              </a:rPr>
              <a:t>توجه به تجربیات خود و دیگران</a:t>
            </a:r>
            <a:endParaRPr lang="en-US" sz="2400" b="1">
              <a:latin typeface="Adobe Arabic" pitchFamily="18" charset="-78"/>
              <a:cs typeface="Adobe Arabic" pitchFamily="18" charset="-78"/>
            </a:endParaRPr>
          </a:p>
        </p:txBody>
      </p:sp>
      <p:sp>
        <p:nvSpPr>
          <p:cNvPr id="40" name="Rectangle 39"/>
          <p:cNvSpPr/>
          <p:nvPr/>
        </p:nvSpPr>
        <p:spPr>
          <a:xfrm>
            <a:off x="1981200" y="1732035"/>
            <a:ext cx="3352800" cy="461665"/>
          </a:xfrm>
          <a:prstGeom prst="rect">
            <a:avLst/>
          </a:prstGeom>
        </p:spPr>
        <p:txBody>
          <a:bodyPr wrap="square">
            <a:spAutoFit/>
          </a:bodyPr>
          <a:lstStyle/>
          <a:p>
            <a:pPr algn="r"/>
            <a:r>
              <a:rPr lang="fa-IR" sz="2400" b="1" dirty="0">
                <a:latin typeface="Adobe Arabic" pitchFamily="18" charset="-78"/>
                <a:cs typeface="Adobe Arabic" pitchFamily="18" charset="-78"/>
              </a:rPr>
              <a:t>علم حقیقی توأم با ادراک عقلی و فهم</a:t>
            </a:r>
            <a:endParaRPr lang="en-US" sz="2400" b="1" dirty="0">
              <a:latin typeface="Adobe Arabic" pitchFamily="18" charset="-78"/>
              <a:cs typeface="Adobe Arabic" pitchFamily="18" charset="-78"/>
            </a:endParaRPr>
          </a:p>
        </p:txBody>
      </p:sp>
      <p:sp>
        <p:nvSpPr>
          <p:cNvPr id="45" name="TextBox 44"/>
          <p:cNvSpPr txBox="1"/>
          <p:nvPr/>
        </p:nvSpPr>
        <p:spPr>
          <a:xfrm>
            <a:off x="4690130" y="405857"/>
            <a:ext cx="1253470"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tx1"/>
                </a:solidFill>
                <a:latin typeface="Adobe Arabic" pitchFamily="18" charset="-78"/>
                <a:cs typeface="Adobe Arabic" pitchFamily="18" charset="-78"/>
              </a:rPr>
              <a:t>اصل یازدهم</a:t>
            </a:r>
            <a:endParaRPr lang="fa-IR" sz="2600" b="1" dirty="0">
              <a:solidFill>
                <a:schemeClr val="tx1"/>
              </a:solidFill>
              <a:latin typeface="Adobe Arabic" pitchFamily="18" charset="-78"/>
              <a:cs typeface="Adobe Arabic" pitchFamily="18" charset="-78"/>
            </a:endParaRPr>
          </a:p>
        </p:txBody>
      </p:sp>
      <p:sp>
        <p:nvSpPr>
          <p:cNvPr id="46" name="Rectangle 45"/>
          <p:cNvSpPr/>
          <p:nvPr/>
        </p:nvSpPr>
        <p:spPr>
          <a:xfrm>
            <a:off x="2590800" y="898300"/>
            <a:ext cx="3352800" cy="461665"/>
          </a:xfrm>
          <a:prstGeom prst="rect">
            <a:avLst/>
          </a:prstGeom>
        </p:spPr>
        <p:txBody>
          <a:bodyPr wrap="square">
            <a:spAutoFit/>
          </a:bodyPr>
          <a:lstStyle/>
          <a:p>
            <a:pPr algn="r"/>
            <a:r>
              <a:rPr lang="fa-IR" sz="2400" b="1">
                <a:latin typeface="Adobe Arabic" pitchFamily="18" charset="-78"/>
                <a:cs typeface="Adobe Arabic" pitchFamily="18" charset="-78"/>
              </a:rPr>
              <a:t>طالب حقیقی علم نزد خدا مأجور است</a:t>
            </a:r>
            <a:endParaRPr lang="en-US" sz="2400" b="1">
              <a:latin typeface="Adobe Arabic" pitchFamily="18" charset="-78"/>
              <a:cs typeface="Adobe Arabic" pitchFamily="18" charset="-78"/>
            </a:endParaRPr>
          </a:p>
        </p:txBody>
      </p:sp>
      <p:sp>
        <p:nvSpPr>
          <p:cNvPr id="41"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
        <p:nvSpPr>
          <p:cNvPr id="42" name="Title 1"/>
          <p:cNvSpPr txBox="1">
            <a:spLocks/>
          </p:cNvSpPr>
          <p:nvPr/>
        </p:nvSpPr>
        <p:spPr>
          <a:xfrm>
            <a:off x="8685488" y="545994"/>
            <a:ext cx="3034048" cy="655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400" b="1" dirty="0" smtClean="0">
                <a:latin typeface="Adobe Arabic" panose="02040503050201020203" pitchFamily="18" charset="-78"/>
                <a:cs typeface="B Titr" panose="00000700000000000000" pitchFamily="2" charset="-78"/>
              </a:rPr>
              <a:t>1.آداب علم آموزی</a:t>
            </a:r>
            <a:endParaRPr lang="fa-IR" sz="2400" b="1" dirty="0">
              <a:latin typeface="Adobe Arabic" panose="02040503050201020203" pitchFamily="18" charset="-78"/>
              <a:cs typeface="B Titr" panose="00000700000000000000" pitchFamily="2" charset="-78"/>
            </a:endParaRPr>
          </a:p>
        </p:txBody>
      </p:sp>
    </p:spTree>
    <p:extLst>
      <p:ext uri="{BB962C8B-B14F-4D97-AF65-F5344CB8AC3E}">
        <p14:creationId xmlns:p14="http://schemas.microsoft.com/office/powerpoint/2010/main" val="30576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Effect transition="in" filter="fade">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Effect transition="in" filter="fade">
                                      <p:cBhvr>
                                        <p:cTn id="117" dur="500"/>
                                        <p:tgtEl>
                                          <p:spTgt spid="3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 calcmode="lin" valueType="num">
                                      <p:cBhvr>
                                        <p:cTn id="132" dur="500" fill="hold"/>
                                        <p:tgtEl>
                                          <p:spTgt spid="46"/>
                                        </p:tgtEl>
                                        <p:attrNameLst>
                                          <p:attrName>ppt_w</p:attrName>
                                        </p:attrNameLst>
                                      </p:cBhvr>
                                      <p:tavLst>
                                        <p:tav tm="0">
                                          <p:val>
                                            <p:fltVal val="0"/>
                                          </p:val>
                                        </p:tav>
                                        <p:tav tm="100000">
                                          <p:val>
                                            <p:strVal val="#ppt_w"/>
                                          </p:val>
                                        </p:tav>
                                      </p:tavLst>
                                    </p:anim>
                                    <p:anim calcmode="lin" valueType="num">
                                      <p:cBhvr>
                                        <p:cTn id="133" dur="500" fill="hold"/>
                                        <p:tgtEl>
                                          <p:spTgt spid="46"/>
                                        </p:tgtEl>
                                        <p:attrNameLst>
                                          <p:attrName>ppt_h</p:attrName>
                                        </p:attrNameLst>
                                      </p:cBhvr>
                                      <p:tavLst>
                                        <p:tav tm="0">
                                          <p:val>
                                            <p:fltVal val="0"/>
                                          </p:val>
                                        </p:tav>
                                        <p:tav tm="100000">
                                          <p:val>
                                            <p:strVal val="#ppt_h"/>
                                          </p:val>
                                        </p:tav>
                                      </p:tavLst>
                                    </p:anim>
                                    <p:animEffect transition="in" filter="fade">
                                      <p:cBhvr>
                                        <p:cTn id="1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22" grpId="0" animBg="1"/>
      <p:bldP spid="23" grpId="0"/>
      <p:bldP spid="26" grpId="0" animBg="1"/>
      <p:bldP spid="24" grpId="0" animBg="1"/>
      <p:bldP spid="25" grpId="0"/>
      <p:bldP spid="28" grpId="0"/>
      <p:bldP spid="29" grpId="0" animBg="1"/>
      <p:bldP spid="30" grpId="0" animBg="1"/>
      <p:bldP spid="31" grpId="0"/>
      <p:bldP spid="32" grpId="0"/>
      <p:bldP spid="33" grpId="0" animBg="1"/>
      <p:bldP spid="34" grpId="0"/>
      <p:bldP spid="35" grpId="0" animBg="1"/>
      <p:bldP spid="36" grpId="0"/>
      <p:bldP spid="37" grpId="0" animBg="1"/>
      <p:bldP spid="38" grpId="0" animBg="1"/>
      <p:bldP spid="39" grpId="0"/>
      <p:bldP spid="40" grpId="0"/>
      <p:bldP spid="45" grpId="0" animBg="1"/>
      <p:bldP spid="4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2072044" y="553509"/>
            <a:ext cx="5901042" cy="5423358"/>
          </a:xfrm>
          <a:prstGeom prst="flowChartConnec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5144030" y="455225"/>
            <a:ext cx="108776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اول</a:t>
            </a:r>
            <a:endParaRPr lang="fa-IR" sz="2600" b="1" dirty="0">
              <a:solidFill>
                <a:schemeClr val="bg1"/>
              </a:solidFill>
              <a:latin typeface="Adobe Arabic" pitchFamily="18" charset="-78"/>
              <a:cs typeface="Adobe Arabic" pitchFamily="18" charset="-78"/>
            </a:endParaRPr>
          </a:p>
        </p:txBody>
      </p:sp>
      <p:sp>
        <p:nvSpPr>
          <p:cNvPr id="4" name="Rectangle 3"/>
          <p:cNvSpPr/>
          <p:nvPr/>
        </p:nvSpPr>
        <p:spPr>
          <a:xfrm>
            <a:off x="6231611" y="429656"/>
            <a:ext cx="3408224" cy="461665"/>
          </a:xfrm>
          <a:prstGeom prst="rect">
            <a:avLst/>
          </a:prstGeom>
        </p:spPr>
        <p:txBody>
          <a:bodyPr wrap="square">
            <a:spAutoFit/>
          </a:bodyPr>
          <a:lstStyle/>
          <a:p>
            <a:pPr algn="r" rtl="1"/>
            <a:r>
              <a:rPr lang="fa-IR" sz="2400" b="1">
                <a:latin typeface="Adobe Arabic" pitchFamily="18" charset="-78"/>
                <a:cs typeface="Adobe Arabic" pitchFamily="18" charset="-78"/>
              </a:rPr>
              <a:t>استمرار در یادگیری و دوری از خستگی</a:t>
            </a:r>
            <a:endParaRPr lang="en-US" sz="2400" b="1">
              <a:latin typeface="Adobe Arabic" pitchFamily="18" charset="-78"/>
              <a:cs typeface="Adobe Arabic" pitchFamily="18" charset="-78"/>
            </a:endParaRPr>
          </a:p>
        </p:txBody>
      </p:sp>
      <p:sp>
        <p:nvSpPr>
          <p:cNvPr id="23" name="Rectangle 22"/>
          <p:cNvSpPr/>
          <p:nvPr/>
        </p:nvSpPr>
        <p:spPr>
          <a:xfrm>
            <a:off x="6271443" y="1141025"/>
            <a:ext cx="2580767" cy="461665"/>
          </a:xfrm>
          <a:prstGeom prst="rect">
            <a:avLst/>
          </a:prstGeom>
        </p:spPr>
        <p:txBody>
          <a:bodyPr wrap="square">
            <a:spAutoFit/>
          </a:bodyPr>
          <a:lstStyle/>
          <a:p>
            <a:pPr algn="r"/>
            <a:r>
              <a:rPr lang="fa-IR" sz="2400" b="1">
                <a:latin typeface="Adobe Arabic" pitchFamily="18" charset="-78"/>
                <a:cs typeface="Adobe Arabic" pitchFamily="18" charset="-78"/>
              </a:rPr>
              <a:t>همراهی حلم با علم و آرامش</a:t>
            </a:r>
            <a:endParaRPr lang="en-US" sz="2400" b="1">
              <a:latin typeface="Adobe Arabic" pitchFamily="18" charset="-78"/>
              <a:cs typeface="Adobe Arabic" pitchFamily="18" charset="-78"/>
            </a:endParaRPr>
          </a:p>
        </p:txBody>
      </p:sp>
      <p:sp>
        <p:nvSpPr>
          <p:cNvPr id="25" name="Rectangle 24"/>
          <p:cNvSpPr/>
          <p:nvPr/>
        </p:nvSpPr>
        <p:spPr>
          <a:xfrm>
            <a:off x="6515267" y="2547868"/>
            <a:ext cx="2578682" cy="461665"/>
          </a:xfrm>
          <a:prstGeom prst="rect">
            <a:avLst/>
          </a:prstGeom>
        </p:spPr>
        <p:txBody>
          <a:bodyPr wrap="square">
            <a:spAutoFit/>
          </a:bodyPr>
          <a:lstStyle/>
          <a:p>
            <a:r>
              <a:rPr lang="fa-IR" sz="2400" b="1" dirty="0">
                <a:latin typeface="Adobe Arabic" pitchFamily="18" charset="-78"/>
                <a:cs typeface="Adobe Arabic" pitchFamily="18" charset="-78"/>
              </a:rPr>
              <a:t>همراهی علم و عمل</a:t>
            </a:r>
            <a:endParaRPr lang="en-US" sz="2400" b="1" dirty="0">
              <a:latin typeface="Adobe Arabic" pitchFamily="18" charset="-78"/>
              <a:cs typeface="Adobe Arabic" pitchFamily="18" charset="-78"/>
            </a:endParaRPr>
          </a:p>
        </p:txBody>
      </p:sp>
      <p:sp>
        <p:nvSpPr>
          <p:cNvPr id="28" name="Rectangle 27"/>
          <p:cNvSpPr/>
          <p:nvPr/>
        </p:nvSpPr>
        <p:spPr>
          <a:xfrm>
            <a:off x="6467496" y="3229203"/>
            <a:ext cx="3780747" cy="461665"/>
          </a:xfrm>
          <a:prstGeom prst="rect">
            <a:avLst/>
          </a:prstGeom>
        </p:spPr>
        <p:txBody>
          <a:bodyPr wrap="square">
            <a:spAutoFit/>
          </a:bodyPr>
          <a:lstStyle/>
          <a:p>
            <a:r>
              <a:rPr lang="fa-IR" sz="2400" b="1">
                <a:latin typeface="Adobe Arabic" pitchFamily="18" charset="-78"/>
                <a:cs typeface="Adobe Arabic" pitchFamily="18" charset="-78"/>
              </a:rPr>
              <a:t>اولویت‏دهی در یادگیری علوم</a:t>
            </a:r>
            <a:endParaRPr lang="en-US" sz="2400" b="1">
              <a:latin typeface="Adobe Arabic" pitchFamily="18" charset="-78"/>
              <a:cs typeface="Adobe Arabic" pitchFamily="18" charset="-78"/>
            </a:endParaRPr>
          </a:p>
        </p:txBody>
      </p:sp>
      <p:sp>
        <p:nvSpPr>
          <p:cNvPr id="31" name="Rectangle 30"/>
          <p:cNvSpPr/>
          <p:nvPr/>
        </p:nvSpPr>
        <p:spPr>
          <a:xfrm>
            <a:off x="6467495" y="4002871"/>
            <a:ext cx="3780748" cy="461665"/>
          </a:xfrm>
          <a:prstGeom prst="rect">
            <a:avLst/>
          </a:prstGeom>
        </p:spPr>
        <p:txBody>
          <a:bodyPr wrap="square">
            <a:spAutoFit/>
          </a:bodyPr>
          <a:lstStyle/>
          <a:p>
            <a:pPr algn="r"/>
            <a:r>
              <a:rPr lang="fa-IR" sz="2400" b="1" dirty="0">
                <a:latin typeface="Adobe Arabic" pitchFamily="18" charset="-78"/>
                <a:cs typeface="Adobe Arabic" pitchFamily="18" charset="-78"/>
              </a:rPr>
              <a:t>همراهی علوم در طبع و علوم از ناحیه سمع</a:t>
            </a:r>
            <a:endParaRPr lang="en-US" sz="2400" b="1" dirty="0">
              <a:latin typeface="Adobe Arabic" pitchFamily="18" charset="-78"/>
              <a:cs typeface="Adobe Arabic" pitchFamily="18" charset="-78"/>
            </a:endParaRPr>
          </a:p>
        </p:txBody>
      </p:sp>
      <p:sp>
        <p:nvSpPr>
          <p:cNvPr id="32" name="Rectangle 31"/>
          <p:cNvSpPr/>
          <p:nvPr/>
        </p:nvSpPr>
        <p:spPr>
          <a:xfrm>
            <a:off x="6231611" y="4740790"/>
            <a:ext cx="3869876" cy="461665"/>
          </a:xfrm>
          <a:prstGeom prst="rect">
            <a:avLst/>
          </a:prstGeom>
        </p:spPr>
        <p:txBody>
          <a:bodyPr wrap="square">
            <a:spAutoFit/>
          </a:bodyPr>
          <a:lstStyle/>
          <a:p>
            <a:pPr algn="r"/>
            <a:r>
              <a:rPr lang="fa-IR" sz="2400" b="1" dirty="0">
                <a:latin typeface="Adobe Arabic" pitchFamily="18" charset="-78"/>
                <a:cs typeface="Adobe Arabic" pitchFamily="18" charset="-78"/>
              </a:rPr>
              <a:t>بالا بردن قدرت غربال‌گری در آموزش هر علم</a:t>
            </a:r>
            <a:endParaRPr lang="en-US" sz="2400" b="1" dirty="0">
              <a:latin typeface="Adobe Arabic" pitchFamily="18" charset="-78"/>
              <a:cs typeface="Adobe Arabic" pitchFamily="18" charset="-78"/>
            </a:endParaRPr>
          </a:p>
        </p:txBody>
      </p:sp>
      <p:sp>
        <p:nvSpPr>
          <p:cNvPr id="34" name="Rectangle 33"/>
          <p:cNvSpPr/>
          <p:nvPr/>
        </p:nvSpPr>
        <p:spPr>
          <a:xfrm>
            <a:off x="5753630" y="5609023"/>
            <a:ext cx="4047447" cy="461665"/>
          </a:xfrm>
          <a:prstGeom prst="rect">
            <a:avLst/>
          </a:prstGeom>
        </p:spPr>
        <p:txBody>
          <a:bodyPr wrap="square">
            <a:spAutoFit/>
          </a:bodyPr>
          <a:lstStyle/>
          <a:p>
            <a:r>
              <a:rPr lang="fa-IR" sz="2400" b="1">
                <a:latin typeface="Adobe Arabic" pitchFamily="18" charset="-78"/>
                <a:cs typeface="Adobe Arabic" pitchFamily="18" charset="-78"/>
              </a:rPr>
              <a:t>تقویت علم با شرکت در مجلس علما</a:t>
            </a:r>
            <a:endParaRPr lang="en-US" sz="2400" b="1">
              <a:latin typeface="Adobe Arabic" pitchFamily="18" charset="-78"/>
              <a:cs typeface="Adobe Arabic" pitchFamily="18" charset="-78"/>
            </a:endParaRPr>
          </a:p>
        </p:txBody>
      </p:sp>
      <p:sp>
        <p:nvSpPr>
          <p:cNvPr id="36" name="Rectangle 35"/>
          <p:cNvSpPr/>
          <p:nvPr/>
        </p:nvSpPr>
        <p:spPr>
          <a:xfrm>
            <a:off x="743108" y="3287082"/>
            <a:ext cx="2582512" cy="461665"/>
          </a:xfrm>
          <a:prstGeom prst="rect">
            <a:avLst/>
          </a:prstGeom>
        </p:spPr>
        <p:txBody>
          <a:bodyPr wrap="square">
            <a:spAutoFit/>
          </a:bodyPr>
          <a:lstStyle/>
          <a:p>
            <a:pPr algn="r"/>
            <a:r>
              <a:rPr lang="fa-IR" sz="2400" b="1">
                <a:latin typeface="Adobe Arabic" pitchFamily="18" charset="-78"/>
                <a:cs typeface="Adobe Arabic" pitchFamily="18" charset="-78"/>
              </a:rPr>
              <a:t>تفکر بهترین روش علم‌آموزی</a:t>
            </a:r>
            <a:endParaRPr lang="en-US" sz="2400" b="1">
              <a:latin typeface="Adobe Arabic" pitchFamily="18" charset="-78"/>
              <a:cs typeface="Adobe Arabic" pitchFamily="18" charset="-78"/>
            </a:endParaRPr>
          </a:p>
        </p:txBody>
      </p:sp>
      <p:sp>
        <p:nvSpPr>
          <p:cNvPr id="39" name="Rectangle 38"/>
          <p:cNvSpPr/>
          <p:nvPr/>
        </p:nvSpPr>
        <p:spPr>
          <a:xfrm>
            <a:off x="381529" y="2622065"/>
            <a:ext cx="2971800" cy="461665"/>
          </a:xfrm>
          <a:prstGeom prst="rect">
            <a:avLst/>
          </a:prstGeom>
        </p:spPr>
        <p:txBody>
          <a:bodyPr wrap="square">
            <a:spAutoFit/>
          </a:bodyPr>
          <a:lstStyle/>
          <a:p>
            <a:pPr algn="r"/>
            <a:r>
              <a:rPr lang="fa-IR" sz="2400" b="1" dirty="0">
                <a:latin typeface="Adobe Arabic" pitchFamily="18" charset="-78"/>
                <a:cs typeface="Adobe Arabic" pitchFamily="18" charset="-78"/>
              </a:rPr>
              <a:t>توجه به زمان</a:t>
            </a:r>
            <a:endParaRPr lang="en-US" sz="2400" b="1" dirty="0">
              <a:latin typeface="Adobe Arabic" pitchFamily="18" charset="-78"/>
              <a:cs typeface="Adobe Arabic" pitchFamily="18" charset="-78"/>
            </a:endParaRPr>
          </a:p>
        </p:txBody>
      </p:sp>
      <p:sp>
        <p:nvSpPr>
          <p:cNvPr id="40" name="Rectangle 39"/>
          <p:cNvSpPr/>
          <p:nvPr/>
        </p:nvSpPr>
        <p:spPr>
          <a:xfrm>
            <a:off x="267229" y="1139629"/>
            <a:ext cx="3352800" cy="461665"/>
          </a:xfrm>
          <a:prstGeom prst="rect">
            <a:avLst/>
          </a:prstGeom>
        </p:spPr>
        <p:txBody>
          <a:bodyPr wrap="square">
            <a:spAutoFit/>
          </a:bodyPr>
          <a:lstStyle/>
          <a:p>
            <a:pPr algn="r"/>
            <a:r>
              <a:rPr lang="fa-IR" sz="2400" b="1">
                <a:latin typeface="Adobe Arabic" pitchFamily="18" charset="-78"/>
                <a:cs typeface="Adobe Arabic" pitchFamily="18" charset="-78"/>
              </a:rPr>
              <a:t>تکرار و تأمل کافی در علوم فراگرفته</a:t>
            </a:r>
            <a:endParaRPr lang="en-US" sz="2400" b="1">
              <a:latin typeface="Adobe Arabic" pitchFamily="18" charset="-78"/>
              <a:cs typeface="Adobe Arabic" pitchFamily="18" charset="-78"/>
            </a:endParaRPr>
          </a:p>
        </p:txBody>
      </p:sp>
      <p:sp>
        <p:nvSpPr>
          <p:cNvPr id="46" name="Rectangle 45"/>
          <p:cNvSpPr/>
          <p:nvPr/>
        </p:nvSpPr>
        <p:spPr>
          <a:xfrm>
            <a:off x="495829" y="479682"/>
            <a:ext cx="3352800" cy="461665"/>
          </a:xfrm>
          <a:prstGeom prst="rect">
            <a:avLst/>
          </a:prstGeom>
        </p:spPr>
        <p:txBody>
          <a:bodyPr wrap="square">
            <a:spAutoFit/>
          </a:bodyPr>
          <a:lstStyle/>
          <a:p>
            <a:pPr algn="r"/>
            <a:r>
              <a:rPr lang="fa-IR" sz="2400" b="1">
                <a:latin typeface="Adobe Arabic" pitchFamily="18" charset="-78"/>
                <a:cs typeface="Adobe Arabic" pitchFamily="18" charset="-78"/>
              </a:rPr>
              <a:t>رعایت اخلاق اجتماعی در علم‌آموزی </a:t>
            </a:r>
            <a:endParaRPr lang="en-US" sz="2400" b="1">
              <a:latin typeface="Adobe Arabic" pitchFamily="18" charset="-78"/>
              <a:cs typeface="Adobe Arabic" pitchFamily="18" charset="-78"/>
            </a:endParaRPr>
          </a:p>
        </p:txBody>
      </p:sp>
      <p:sp>
        <p:nvSpPr>
          <p:cNvPr id="41" name="TextBox 40"/>
          <p:cNvSpPr txBox="1"/>
          <p:nvPr/>
        </p:nvSpPr>
        <p:spPr>
          <a:xfrm>
            <a:off x="5123065" y="1141025"/>
            <a:ext cx="1121441"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دوم</a:t>
            </a:r>
            <a:endParaRPr lang="fa-IR" sz="2600" b="1" dirty="0">
              <a:solidFill>
                <a:schemeClr val="bg1"/>
              </a:solidFill>
              <a:latin typeface="Adobe Arabic" pitchFamily="18" charset="-78"/>
              <a:cs typeface="Adobe Arabic" pitchFamily="18" charset="-78"/>
            </a:endParaRPr>
          </a:p>
        </p:txBody>
      </p:sp>
      <p:sp>
        <p:nvSpPr>
          <p:cNvPr id="42" name="TextBox 41"/>
          <p:cNvSpPr txBox="1"/>
          <p:nvPr/>
        </p:nvSpPr>
        <p:spPr>
          <a:xfrm>
            <a:off x="4382030" y="5593635"/>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هشتم</a:t>
            </a:r>
            <a:endParaRPr lang="fa-IR" sz="2600" b="1" dirty="0">
              <a:solidFill>
                <a:schemeClr val="bg1"/>
              </a:solidFill>
              <a:latin typeface="Adobe Arabic" pitchFamily="18" charset="-78"/>
              <a:cs typeface="Adobe Arabic" pitchFamily="18" charset="-78"/>
            </a:endParaRPr>
          </a:p>
        </p:txBody>
      </p:sp>
      <p:sp>
        <p:nvSpPr>
          <p:cNvPr id="43" name="TextBox 42"/>
          <p:cNvSpPr txBox="1"/>
          <p:nvPr/>
        </p:nvSpPr>
        <p:spPr>
          <a:xfrm>
            <a:off x="5123065" y="1826825"/>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dirty="0">
                <a:solidFill>
                  <a:schemeClr val="bg1"/>
                </a:solidFill>
                <a:latin typeface="Adobe Arabic" pitchFamily="18" charset="-78"/>
                <a:cs typeface="Adobe Arabic" pitchFamily="18" charset="-78"/>
              </a:rPr>
              <a:t>آداب سوم</a:t>
            </a:r>
          </a:p>
        </p:txBody>
      </p:sp>
      <p:sp>
        <p:nvSpPr>
          <p:cNvPr id="44" name="TextBox 43"/>
          <p:cNvSpPr txBox="1"/>
          <p:nvPr/>
        </p:nvSpPr>
        <p:spPr>
          <a:xfrm>
            <a:off x="5067830" y="4910068"/>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هفتم</a:t>
            </a:r>
            <a:endParaRPr lang="fa-IR" sz="2600" b="1" dirty="0">
              <a:solidFill>
                <a:schemeClr val="bg1"/>
              </a:solidFill>
              <a:latin typeface="Adobe Arabic" pitchFamily="18" charset="-78"/>
              <a:cs typeface="Adobe Arabic" pitchFamily="18" charset="-78"/>
            </a:endParaRPr>
          </a:p>
        </p:txBody>
      </p:sp>
      <p:sp>
        <p:nvSpPr>
          <p:cNvPr id="47" name="TextBox 46"/>
          <p:cNvSpPr txBox="1"/>
          <p:nvPr/>
        </p:nvSpPr>
        <p:spPr>
          <a:xfrm>
            <a:off x="5123065" y="4071868"/>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ششم</a:t>
            </a:r>
            <a:endParaRPr lang="fa-IR" sz="2600" b="1" dirty="0">
              <a:solidFill>
                <a:schemeClr val="bg1"/>
              </a:solidFill>
              <a:latin typeface="Adobe Arabic" pitchFamily="18" charset="-78"/>
              <a:cs typeface="Adobe Arabic" pitchFamily="18" charset="-78"/>
            </a:endParaRPr>
          </a:p>
        </p:txBody>
      </p:sp>
      <p:sp>
        <p:nvSpPr>
          <p:cNvPr id="48" name="TextBox 47"/>
          <p:cNvSpPr txBox="1"/>
          <p:nvPr/>
        </p:nvSpPr>
        <p:spPr>
          <a:xfrm>
            <a:off x="5123065" y="3274625"/>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پنجم</a:t>
            </a:r>
            <a:endParaRPr lang="fa-IR" sz="2600" b="1" dirty="0">
              <a:solidFill>
                <a:schemeClr val="bg1"/>
              </a:solidFill>
              <a:latin typeface="Adobe Arabic" pitchFamily="18" charset="-78"/>
              <a:cs typeface="Adobe Arabic" pitchFamily="18" charset="-78"/>
            </a:endParaRPr>
          </a:p>
        </p:txBody>
      </p:sp>
      <p:sp>
        <p:nvSpPr>
          <p:cNvPr id="49" name="TextBox 48"/>
          <p:cNvSpPr txBox="1"/>
          <p:nvPr/>
        </p:nvSpPr>
        <p:spPr>
          <a:xfrm>
            <a:off x="5123065" y="2588825"/>
            <a:ext cx="130979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chemeClr val="bg1"/>
                </a:solidFill>
                <a:latin typeface="Adobe Arabic" pitchFamily="18" charset="-78"/>
                <a:cs typeface="Adobe Arabic" pitchFamily="18" charset="-78"/>
              </a:rPr>
              <a:t>آداب چهارم</a:t>
            </a:r>
            <a:endParaRPr lang="fa-IR" sz="2600" b="1" dirty="0">
              <a:solidFill>
                <a:schemeClr val="bg1"/>
              </a:solidFill>
              <a:latin typeface="Adobe Arabic" pitchFamily="18" charset="-78"/>
              <a:cs typeface="Adobe Arabic" pitchFamily="18" charset="-78"/>
            </a:endParaRPr>
          </a:p>
        </p:txBody>
      </p:sp>
      <p:sp>
        <p:nvSpPr>
          <p:cNvPr id="50" name="TextBox 49"/>
          <p:cNvSpPr txBox="1"/>
          <p:nvPr/>
        </p:nvSpPr>
        <p:spPr>
          <a:xfrm>
            <a:off x="3903865" y="455225"/>
            <a:ext cx="1087765"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نهم</a:t>
            </a:r>
            <a:endParaRPr lang="fa-IR" sz="2600" b="1" dirty="0">
              <a:solidFill>
                <a:schemeClr val="bg1"/>
              </a:solidFill>
              <a:latin typeface="Adobe Arabic" pitchFamily="18" charset="-78"/>
              <a:cs typeface="Adobe Arabic" pitchFamily="18" charset="-78"/>
            </a:endParaRPr>
          </a:p>
        </p:txBody>
      </p:sp>
      <p:sp>
        <p:nvSpPr>
          <p:cNvPr id="51" name="TextBox 50"/>
          <p:cNvSpPr txBox="1"/>
          <p:nvPr/>
        </p:nvSpPr>
        <p:spPr>
          <a:xfrm>
            <a:off x="3624453" y="1141025"/>
            <a:ext cx="1388142"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دهم</a:t>
            </a:r>
            <a:endParaRPr lang="fa-IR" sz="2600" b="1" dirty="0">
              <a:solidFill>
                <a:schemeClr val="bg1"/>
              </a:solidFill>
              <a:latin typeface="Adobe Arabic" pitchFamily="18" charset="-78"/>
              <a:cs typeface="Adobe Arabic" pitchFamily="18" charset="-78"/>
            </a:endParaRPr>
          </a:p>
        </p:txBody>
      </p:sp>
      <p:sp>
        <p:nvSpPr>
          <p:cNvPr id="52" name="TextBox 51"/>
          <p:cNvSpPr txBox="1"/>
          <p:nvPr/>
        </p:nvSpPr>
        <p:spPr>
          <a:xfrm>
            <a:off x="3467630" y="1826825"/>
            <a:ext cx="1524001"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یازدهم</a:t>
            </a:r>
            <a:endParaRPr lang="fa-IR" sz="2600" b="1" dirty="0">
              <a:solidFill>
                <a:schemeClr val="bg1"/>
              </a:solidFill>
              <a:latin typeface="Adobe Arabic" pitchFamily="18" charset="-78"/>
              <a:cs typeface="Adobe Arabic" pitchFamily="18" charset="-78"/>
            </a:endParaRPr>
          </a:p>
        </p:txBody>
      </p:sp>
      <p:sp>
        <p:nvSpPr>
          <p:cNvPr id="53" name="TextBox 52"/>
          <p:cNvSpPr txBox="1"/>
          <p:nvPr/>
        </p:nvSpPr>
        <p:spPr>
          <a:xfrm>
            <a:off x="3391430" y="2588825"/>
            <a:ext cx="1600200"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دوازدهم</a:t>
            </a:r>
            <a:endParaRPr lang="fa-IR" sz="2600" b="1" dirty="0">
              <a:solidFill>
                <a:schemeClr val="bg1"/>
              </a:solidFill>
              <a:latin typeface="Adobe Arabic" pitchFamily="18" charset="-78"/>
              <a:cs typeface="Adobe Arabic" pitchFamily="18" charset="-78"/>
            </a:endParaRPr>
          </a:p>
        </p:txBody>
      </p:sp>
      <p:sp>
        <p:nvSpPr>
          <p:cNvPr id="54" name="TextBox 53"/>
          <p:cNvSpPr txBox="1"/>
          <p:nvPr/>
        </p:nvSpPr>
        <p:spPr>
          <a:xfrm>
            <a:off x="3391431" y="3274625"/>
            <a:ext cx="1600199"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سیزدهم</a:t>
            </a:r>
            <a:endParaRPr lang="fa-IR" sz="2600" b="1" dirty="0">
              <a:solidFill>
                <a:schemeClr val="bg1"/>
              </a:solidFill>
              <a:latin typeface="Adobe Arabic" pitchFamily="18" charset="-78"/>
              <a:cs typeface="Adobe Arabic" pitchFamily="18" charset="-78"/>
            </a:endParaRPr>
          </a:p>
        </p:txBody>
      </p:sp>
      <p:sp>
        <p:nvSpPr>
          <p:cNvPr id="55" name="TextBox 54"/>
          <p:cNvSpPr txBox="1"/>
          <p:nvPr/>
        </p:nvSpPr>
        <p:spPr>
          <a:xfrm>
            <a:off x="3391430" y="4071868"/>
            <a:ext cx="1600200"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چهاردهم</a:t>
            </a:r>
            <a:endParaRPr lang="fa-IR" sz="2600" b="1" dirty="0">
              <a:solidFill>
                <a:schemeClr val="bg1"/>
              </a:solidFill>
              <a:latin typeface="Adobe Arabic" pitchFamily="18" charset="-78"/>
              <a:cs typeface="Adobe Arabic" pitchFamily="18" charset="-78"/>
            </a:endParaRPr>
          </a:p>
        </p:txBody>
      </p:sp>
      <p:sp>
        <p:nvSpPr>
          <p:cNvPr id="56" name="TextBox 55"/>
          <p:cNvSpPr txBox="1"/>
          <p:nvPr/>
        </p:nvSpPr>
        <p:spPr>
          <a:xfrm>
            <a:off x="3315229" y="4910068"/>
            <a:ext cx="1600200" cy="492443"/>
          </a:xfrm>
          <a:prstGeom prst="rect">
            <a:avLst/>
          </a:prstGeom>
          <a:solidFill>
            <a:srgbClr val="CC99FF"/>
          </a:solidFill>
          <a:ln>
            <a:solidFill>
              <a:srgbClr val="CC99FF"/>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600" b="1">
                <a:solidFill>
                  <a:schemeClr val="bg1"/>
                </a:solidFill>
                <a:latin typeface="Adobe Arabic" pitchFamily="18" charset="-78"/>
                <a:cs typeface="Adobe Arabic" pitchFamily="18" charset="-78"/>
              </a:rPr>
              <a:t>آداب پانزدهم</a:t>
            </a:r>
            <a:endParaRPr lang="fa-IR" sz="2600" b="1" dirty="0">
              <a:solidFill>
                <a:schemeClr val="bg1"/>
              </a:solidFill>
              <a:latin typeface="Adobe Arabic" pitchFamily="18" charset="-78"/>
              <a:cs typeface="Adobe Arabic" pitchFamily="18" charset="-78"/>
            </a:endParaRPr>
          </a:p>
        </p:txBody>
      </p:sp>
      <p:sp>
        <p:nvSpPr>
          <p:cNvPr id="9" name="Rectangle 8"/>
          <p:cNvSpPr/>
          <p:nvPr/>
        </p:nvSpPr>
        <p:spPr>
          <a:xfrm>
            <a:off x="6481533" y="1842213"/>
            <a:ext cx="2569934" cy="461665"/>
          </a:xfrm>
          <a:prstGeom prst="rect">
            <a:avLst/>
          </a:prstGeom>
        </p:spPr>
        <p:txBody>
          <a:bodyPr wrap="none">
            <a:spAutoFit/>
          </a:bodyPr>
          <a:lstStyle/>
          <a:p>
            <a:r>
              <a:rPr lang="fa-IR" sz="2400" b="1" dirty="0">
                <a:latin typeface="Adobe Arabic" pitchFamily="18" charset="-78"/>
                <a:cs typeface="Adobe Arabic" pitchFamily="18" charset="-78"/>
              </a:rPr>
              <a:t>یادگیری و یاددهی توأم با هم</a:t>
            </a:r>
            <a:endParaRPr lang="en-US" sz="2400" dirty="0">
              <a:latin typeface="Adobe Arabic" pitchFamily="18" charset="-78"/>
              <a:cs typeface="Adobe Arabic" pitchFamily="18" charset="-78"/>
            </a:endParaRPr>
          </a:p>
        </p:txBody>
      </p:sp>
      <p:sp>
        <p:nvSpPr>
          <p:cNvPr id="10" name="Rectangle 9"/>
          <p:cNvSpPr/>
          <p:nvPr/>
        </p:nvSpPr>
        <p:spPr>
          <a:xfrm>
            <a:off x="1105429" y="1901765"/>
            <a:ext cx="2408032" cy="461665"/>
          </a:xfrm>
          <a:prstGeom prst="rect">
            <a:avLst/>
          </a:prstGeom>
        </p:spPr>
        <p:txBody>
          <a:bodyPr wrap="none">
            <a:spAutoFit/>
          </a:bodyPr>
          <a:lstStyle/>
          <a:p>
            <a:r>
              <a:rPr lang="fa-IR" sz="2400" b="1">
                <a:latin typeface="Adobe Arabic" pitchFamily="18" charset="-78"/>
                <a:cs typeface="Adobe Arabic" pitchFamily="18" charset="-78"/>
              </a:rPr>
              <a:t>ثبت و ضبط و کتابت داشتن</a:t>
            </a:r>
            <a:endParaRPr lang="en-US" sz="2400">
              <a:latin typeface="Adobe Arabic" pitchFamily="18" charset="-78"/>
              <a:cs typeface="Adobe Arabic" pitchFamily="18" charset="-78"/>
            </a:endParaRPr>
          </a:p>
        </p:txBody>
      </p:sp>
      <p:sp>
        <p:nvSpPr>
          <p:cNvPr id="57" name="Rectangle 56"/>
          <p:cNvSpPr/>
          <p:nvPr/>
        </p:nvSpPr>
        <p:spPr>
          <a:xfrm>
            <a:off x="743107" y="3919468"/>
            <a:ext cx="2563833" cy="830997"/>
          </a:xfrm>
          <a:prstGeom prst="rect">
            <a:avLst/>
          </a:prstGeom>
        </p:spPr>
        <p:txBody>
          <a:bodyPr wrap="square">
            <a:spAutoFit/>
          </a:bodyPr>
          <a:lstStyle/>
          <a:p>
            <a:pPr algn="ctr"/>
            <a:r>
              <a:rPr lang="fa-IR" sz="2400" b="1" dirty="0">
                <a:latin typeface="Adobe Arabic" pitchFamily="18" charset="-78"/>
                <a:cs typeface="Adobe Arabic" pitchFamily="18" charset="-78"/>
              </a:rPr>
              <a:t>اهمیت به سوالات علمی مشخص و درست</a:t>
            </a:r>
            <a:endParaRPr lang="en-US" sz="2400" b="1" dirty="0">
              <a:latin typeface="Adobe Arabic" pitchFamily="18" charset="-78"/>
              <a:cs typeface="Adobe Arabic" pitchFamily="18" charset="-78"/>
            </a:endParaRPr>
          </a:p>
        </p:txBody>
      </p:sp>
      <p:sp>
        <p:nvSpPr>
          <p:cNvPr id="58" name="Rectangle 57"/>
          <p:cNvSpPr/>
          <p:nvPr/>
        </p:nvSpPr>
        <p:spPr>
          <a:xfrm>
            <a:off x="724429" y="4905603"/>
            <a:ext cx="2582512" cy="461665"/>
          </a:xfrm>
          <a:prstGeom prst="rect">
            <a:avLst/>
          </a:prstGeom>
        </p:spPr>
        <p:txBody>
          <a:bodyPr wrap="square">
            <a:spAutoFit/>
          </a:bodyPr>
          <a:lstStyle/>
          <a:p>
            <a:pPr algn="r"/>
            <a:r>
              <a:rPr lang="fa-IR" sz="2400" b="1">
                <a:latin typeface="Adobe Arabic" pitchFamily="18" charset="-78"/>
                <a:cs typeface="Adobe Arabic" pitchFamily="18" charset="-78"/>
              </a:rPr>
              <a:t>مذاکره در علم</a:t>
            </a:r>
            <a:endParaRPr lang="en-US" sz="2400" b="1">
              <a:latin typeface="Adobe Arabic" pitchFamily="18" charset="-78"/>
              <a:cs typeface="Adobe Arabic" pitchFamily="18" charset="-78"/>
            </a:endParaRPr>
          </a:p>
        </p:txBody>
      </p:sp>
      <p:sp>
        <p:nvSpPr>
          <p:cNvPr id="62"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
        <p:nvSpPr>
          <p:cNvPr id="63" name="Title 1"/>
          <p:cNvSpPr txBox="1">
            <a:spLocks/>
          </p:cNvSpPr>
          <p:nvPr/>
        </p:nvSpPr>
        <p:spPr>
          <a:xfrm>
            <a:off x="9182799" y="553509"/>
            <a:ext cx="2944969" cy="8752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400" b="1" dirty="0" smtClean="0">
                <a:latin typeface="Adobe Arabic" pitchFamily="18" charset="-78"/>
                <a:cs typeface="B Titr" panose="00000700000000000000" pitchFamily="2" charset="-78"/>
              </a:rPr>
              <a:t>1-1. </a:t>
            </a:r>
            <a:r>
              <a:rPr lang="fa-IR" sz="2400" b="1" dirty="0">
                <a:latin typeface="Adobe Arabic" pitchFamily="18" charset="-78"/>
                <a:cs typeface="B Titr" panose="00000700000000000000" pitchFamily="2" charset="-78"/>
              </a:rPr>
              <a:t>آداب جستجو گری</a:t>
            </a:r>
          </a:p>
        </p:txBody>
      </p:sp>
    </p:spTree>
    <p:extLst>
      <p:ext uri="{BB962C8B-B14F-4D97-AF65-F5344CB8AC3E}">
        <p14:creationId xmlns:p14="http://schemas.microsoft.com/office/powerpoint/2010/main" val="37619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anim calcmode="lin" valueType="num">
                                      <p:cBhvr>
                                        <p:cTn id="3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5"/>
                                        </p:tgtEl>
                                        <p:attrNameLst>
                                          <p:attrName>ppt_y</p:attrName>
                                        </p:attrNameLst>
                                      </p:cBhvr>
                                      <p:tavLst>
                                        <p:tav tm="0">
                                          <p:val>
                                            <p:strVal val="#ppt_y"/>
                                          </p:val>
                                        </p:tav>
                                        <p:tav tm="100000">
                                          <p:val>
                                            <p:strVal val="#ppt_y"/>
                                          </p:val>
                                        </p:tav>
                                      </p:tavLst>
                                    </p:anim>
                                    <p:anim calcmode="lin" valueType="num">
                                      <p:cBhvr>
                                        <p:cTn id="64"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8"/>
                                        </p:tgtEl>
                                        <p:attrNameLst>
                                          <p:attrName>ppt_y</p:attrName>
                                        </p:attrNameLst>
                                      </p:cBhvr>
                                      <p:tavLst>
                                        <p:tav tm="0">
                                          <p:val>
                                            <p:strVal val="#ppt_y"/>
                                          </p:val>
                                        </p:tav>
                                        <p:tav tm="100000">
                                          <p:val>
                                            <p:strVal val="#ppt_y"/>
                                          </p:val>
                                        </p:tav>
                                      </p:tavLst>
                                    </p:anim>
                                    <p:anim calcmode="lin" valueType="num">
                                      <p:cBhvr>
                                        <p:cTn id="8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p:cTn id="87" dur="500" fill="hold"/>
                                        <p:tgtEl>
                                          <p:spTgt spid="47"/>
                                        </p:tgtEl>
                                        <p:attrNameLst>
                                          <p:attrName>ppt_w</p:attrName>
                                        </p:attrNameLst>
                                      </p:cBhvr>
                                      <p:tavLst>
                                        <p:tav tm="0">
                                          <p:val>
                                            <p:fltVal val="0"/>
                                          </p:val>
                                        </p:tav>
                                        <p:tav tm="100000">
                                          <p:val>
                                            <p:strVal val="#ppt_w"/>
                                          </p:val>
                                        </p:tav>
                                      </p:tavLst>
                                    </p:anim>
                                    <p:anim calcmode="lin" valueType="num">
                                      <p:cBhvr>
                                        <p:cTn id="88" dur="500" fill="hold"/>
                                        <p:tgtEl>
                                          <p:spTgt spid="47"/>
                                        </p:tgtEl>
                                        <p:attrNameLst>
                                          <p:attrName>ppt_h</p:attrName>
                                        </p:attrNameLst>
                                      </p:cBhvr>
                                      <p:tavLst>
                                        <p:tav tm="0">
                                          <p:val>
                                            <p:fltVal val="0"/>
                                          </p:val>
                                        </p:tav>
                                        <p:tav tm="100000">
                                          <p:val>
                                            <p:strVal val="#ppt_h"/>
                                          </p:val>
                                        </p:tav>
                                      </p:tavLst>
                                    </p:anim>
                                    <p:animEffect transition="in" filter="fad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1"/>
                                        </p:tgtEl>
                                        <p:attrNameLst>
                                          <p:attrName>ppt_y</p:attrName>
                                        </p:attrNameLst>
                                      </p:cBhvr>
                                      <p:tavLst>
                                        <p:tav tm="0">
                                          <p:val>
                                            <p:strVal val="#ppt_y"/>
                                          </p:val>
                                        </p:tav>
                                        <p:tav tm="100000">
                                          <p:val>
                                            <p:strVal val="#ppt_y"/>
                                          </p:val>
                                        </p:tav>
                                      </p:tavLst>
                                    </p:anim>
                                    <p:anim calcmode="lin" valueType="num">
                                      <p:cBhvr>
                                        <p:cTn id="9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32"/>
                                        </p:tgtEl>
                                        <p:attrNameLst>
                                          <p:attrName>ppt_y</p:attrName>
                                        </p:attrNameLst>
                                      </p:cBhvr>
                                      <p:tavLst>
                                        <p:tav tm="0">
                                          <p:val>
                                            <p:strVal val="#ppt_y"/>
                                          </p:val>
                                        </p:tav>
                                        <p:tav tm="100000">
                                          <p:val>
                                            <p:strVal val="#ppt_y"/>
                                          </p:val>
                                        </p:tav>
                                      </p:tavLst>
                                    </p:anim>
                                    <p:anim calcmode="lin" valueType="num">
                                      <p:cBhvr>
                                        <p:cTn id="11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p:cTn id="119" dur="500" fill="hold"/>
                                        <p:tgtEl>
                                          <p:spTgt spid="42"/>
                                        </p:tgtEl>
                                        <p:attrNameLst>
                                          <p:attrName>ppt_w</p:attrName>
                                        </p:attrNameLst>
                                      </p:cBhvr>
                                      <p:tavLst>
                                        <p:tav tm="0">
                                          <p:val>
                                            <p:fltVal val="0"/>
                                          </p:val>
                                        </p:tav>
                                        <p:tav tm="100000">
                                          <p:val>
                                            <p:strVal val="#ppt_w"/>
                                          </p:val>
                                        </p:tav>
                                      </p:tavLst>
                                    </p:anim>
                                    <p:anim calcmode="lin" valueType="num">
                                      <p:cBhvr>
                                        <p:cTn id="120" dur="500" fill="hold"/>
                                        <p:tgtEl>
                                          <p:spTgt spid="42"/>
                                        </p:tgtEl>
                                        <p:attrNameLst>
                                          <p:attrName>ppt_h</p:attrName>
                                        </p:attrNameLst>
                                      </p:cBhvr>
                                      <p:tavLst>
                                        <p:tav tm="0">
                                          <p:val>
                                            <p:fltVal val="0"/>
                                          </p:val>
                                        </p:tav>
                                        <p:tav tm="100000">
                                          <p:val>
                                            <p:strVal val="#ppt_h"/>
                                          </p:val>
                                        </p:tav>
                                      </p:tavLst>
                                    </p:anim>
                                    <p:animEffect transition="in" filter="fad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41" presetClass="entr" presetSubtype="0" fill="hold" grpId="0" nodeType="clickEffect">
                                  <p:stCondLst>
                                    <p:cond delay="0"/>
                                  </p:stCondLst>
                                  <p:iterate type="lt">
                                    <p:tmPct val="10000"/>
                                  </p:iterate>
                                  <p:childTnLst>
                                    <p:set>
                                      <p:cBhvr>
                                        <p:cTn id="125" dur="1" fill="hold">
                                          <p:stCondLst>
                                            <p:cond delay="0"/>
                                          </p:stCondLst>
                                        </p:cTn>
                                        <p:tgtEl>
                                          <p:spTgt spid="34"/>
                                        </p:tgtEl>
                                        <p:attrNameLst>
                                          <p:attrName>style.visibility</p:attrName>
                                        </p:attrNameLst>
                                      </p:cBhvr>
                                      <p:to>
                                        <p:strVal val="visible"/>
                                      </p:to>
                                    </p:set>
                                    <p:anim calcmode="lin" valueType="num">
                                      <p:cBhvr>
                                        <p:cTn id="12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34"/>
                                        </p:tgtEl>
                                        <p:attrNameLst>
                                          <p:attrName>ppt_y</p:attrName>
                                        </p:attrNameLst>
                                      </p:cBhvr>
                                      <p:tavLst>
                                        <p:tav tm="0">
                                          <p:val>
                                            <p:strVal val="#ppt_y"/>
                                          </p:val>
                                        </p:tav>
                                        <p:tav tm="100000">
                                          <p:val>
                                            <p:strVal val="#ppt_y"/>
                                          </p:val>
                                        </p:tav>
                                      </p:tavLst>
                                    </p:anim>
                                    <p:anim calcmode="lin" valueType="num">
                                      <p:cBhvr>
                                        <p:cTn id="12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34"/>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41" presetClass="entr" presetSubtype="0" fill="hold" grpId="0" nodeType="clickEffect">
                                  <p:stCondLst>
                                    <p:cond delay="0"/>
                                  </p:stCondLst>
                                  <p:iterate type="lt">
                                    <p:tmPct val="10000"/>
                                  </p:iterate>
                                  <p:childTnLst>
                                    <p:set>
                                      <p:cBhvr>
                                        <p:cTn id="141" dur="1" fill="hold">
                                          <p:stCondLst>
                                            <p:cond delay="0"/>
                                          </p:stCondLst>
                                        </p:cTn>
                                        <p:tgtEl>
                                          <p:spTgt spid="46"/>
                                        </p:tgtEl>
                                        <p:attrNameLst>
                                          <p:attrName>style.visibility</p:attrName>
                                        </p:attrNameLst>
                                      </p:cBhvr>
                                      <p:to>
                                        <p:strVal val="visible"/>
                                      </p:to>
                                    </p:set>
                                    <p:anim calcmode="lin" valueType="num">
                                      <p:cBhvr>
                                        <p:cTn id="142"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46"/>
                                        </p:tgtEl>
                                        <p:attrNameLst>
                                          <p:attrName>ppt_y</p:attrName>
                                        </p:attrNameLst>
                                      </p:cBhvr>
                                      <p:tavLst>
                                        <p:tav tm="0">
                                          <p:val>
                                            <p:strVal val="#ppt_y"/>
                                          </p:val>
                                        </p:tav>
                                        <p:tav tm="100000">
                                          <p:val>
                                            <p:strVal val="#ppt_y"/>
                                          </p:val>
                                        </p:tav>
                                      </p:tavLst>
                                    </p:anim>
                                    <p:anim calcmode="lin" valueType="num">
                                      <p:cBhvr>
                                        <p:cTn id="144"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46"/>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Effect transition="in" filter="fade">
                                      <p:cBhvr>
                                        <p:cTn id="153" dur="500"/>
                                        <p:tgtEl>
                                          <p:spTgt spid="51"/>
                                        </p:tgtEl>
                                      </p:cBhvr>
                                    </p:animEffect>
                                  </p:childTnLst>
                                </p:cTn>
                              </p:par>
                            </p:childTnLst>
                          </p:cTn>
                        </p:par>
                      </p:childTnLst>
                    </p:cTn>
                  </p:par>
                  <p:par>
                    <p:cTn id="154" fill="hold">
                      <p:stCondLst>
                        <p:cond delay="indefinite"/>
                      </p:stCondLst>
                      <p:childTnLst>
                        <p:par>
                          <p:cTn id="155" fill="hold">
                            <p:stCondLst>
                              <p:cond delay="0"/>
                            </p:stCondLst>
                            <p:childTnLst>
                              <p:par>
                                <p:cTn id="156" presetID="41" presetClass="entr" presetSubtype="0" fill="hold" grpId="0" nodeType="clickEffect">
                                  <p:stCondLst>
                                    <p:cond delay="0"/>
                                  </p:stCondLst>
                                  <p:iterate type="lt">
                                    <p:tmPct val="10000"/>
                                  </p:iterate>
                                  <p:childTnLst>
                                    <p:set>
                                      <p:cBhvr>
                                        <p:cTn id="157" dur="1" fill="hold">
                                          <p:stCondLst>
                                            <p:cond delay="0"/>
                                          </p:stCondLst>
                                        </p:cTn>
                                        <p:tgtEl>
                                          <p:spTgt spid="40"/>
                                        </p:tgtEl>
                                        <p:attrNameLst>
                                          <p:attrName>style.visibility</p:attrName>
                                        </p:attrNameLst>
                                      </p:cBhvr>
                                      <p:to>
                                        <p:strVal val="visible"/>
                                      </p:to>
                                    </p:set>
                                    <p:anim calcmode="lin" valueType="num">
                                      <p:cBhvr>
                                        <p:cTn id="15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9" dur="500" fill="hold"/>
                                        <p:tgtEl>
                                          <p:spTgt spid="40"/>
                                        </p:tgtEl>
                                        <p:attrNameLst>
                                          <p:attrName>ppt_y</p:attrName>
                                        </p:attrNameLst>
                                      </p:cBhvr>
                                      <p:tavLst>
                                        <p:tav tm="0">
                                          <p:val>
                                            <p:strVal val="#ppt_y"/>
                                          </p:val>
                                        </p:tav>
                                        <p:tav tm="100000">
                                          <p:val>
                                            <p:strVal val="#ppt_y"/>
                                          </p:val>
                                        </p:tav>
                                      </p:tavLst>
                                    </p:anim>
                                    <p:anim calcmode="lin" valueType="num">
                                      <p:cBhvr>
                                        <p:cTn id="16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6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62" dur="500" tmFilter="0,0; .5, 1; 1, 1"/>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53" presetClass="entr" presetSubtype="16"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500" fill="hold"/>
                                        <p:tgtEl>
                                          <p:spTgt spid="52"/>
                                        </p:tgtEl>
                                        <p:attrNameLst>
                                          <p:attrName>ppt_w</p:attrName>
                                        </p:attrNameLst>
                                      </p:cBhvr>
                                      <p:tavLst>
                                        <p:tav tm="0">
                                          <p:val>
                                            <p:fltVal val="0"/>
                                          </p:val>
                                        </p:tav>
                                        <p:tav tm="100000">
                                          <p:val>
                                            <p:strVal val="#ppt_w"/>
                                          </p:val>
                                        </p:tav>
                                      </p:tavLst>
                                    </p:anim>
                                    <p:anim calcmode="lin" valueType="num">
                                      <p:cBhvr>
                                        <p:cTn id="168" dur="500" fill="hold"/>
                                        <p:tgtEl>
                                          <p:spTgt spid="52"/>
                                        </p:tgtEl>
                                        <p:attrNameLst>
                                          <p:attrName>ppt_h</p:attrName>
                                        </p:attrNameLst>
                                      </p:cBhvr>
                                      <p:tavLst>
                                        <p:tav tm="0">
                                          <p:val>
                                            <p:fltVal val="0"/>
                                          </p:val>
                                        </p:tav>
                                        <p:tav tm="100000">
                                          <p:val>
                                            <p:strVal val="#ppt_h"/>
                                          </p:val>
                                        </p:tav>
                                      </p:tavLst>
                                    </p:anim>
                                    <p:animEffect transition="in" filter="fade">
                                      <p:cBhvr>
                                        <p:cTn id="169" dur="500"/>
                                        <p:tgtEl>
                                          <p:spTgt spid="52"/>
                                        </p:tgtEl>
                                      </p:cBhvr>
                                    </p:animEffect>
                                  </p:childTnLst>
                                </p:cTn>
                              </p:par>
                            </p:childTnLst>
                          </p:cTn>
                        </p:par>
                      </p:childTnLst>
                    </p:cTn>
                  </p:par>
                  <p:par>
                    <p:cTn id="170" fill="hold">
                      <p:stCondLst>
                        <p:cond delay="indefinite"/>
                      </p:stCondLst>
                      <p:childTnLst>
                        <p:par>
                          <p:cTn id="171" fill="hold">
                            <p:stCondLst>
                              <p:cond delay="0"/>
                            </p:stCondLst>
                            <p:childTnLst>
                              <p:par>
                                <p:cTn id="172" presetID="41" presetClass="entr" presetSubtype="0" fill="hold" grpId="0" nodeType="clickEffect">
                                  <p:stCondLst>
                                    <p:cond delay="0"/>
                                  </p:stCondLst>
                                  <p:iterate type="lt">
                                    <p:tmPct val="10000"/>
                                  </p:iterate>
                                  <p:childTnLst>
                                    <p:set>
                                      <p:cBhvr>
                                        <p:cTn id="173" dur="1" fill="hold">
                                          <p:stCondLst>
                                            <p:cond delay="0"/>
                                          </p:stCondLst>
                                        </p:cTn>
                                        <p:tgtEl>
                                          <p:spTgt spid="10"/>
                                        </p:tgtEl>
                                        <p:attrNameLst>
                                          <p:attrName>style.visibility</p:attrName>
                                        </p:attrNameLst>
                                      </p:cBhvr>
                                      <p:to>
                                        <p:strVal val="visible"/>
                                      </p:to>
                                    </p:set>
                                    <p:anim calcmode="lin" valueType="num">
                                      <p:cBhvr>
                                        <p:cTn id="17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10"/>
                                        </p:tgtEl>
                                        <p:attrNameLst>
                                          <p:attrName>ppt_y</p:attrName>
                                        </p:attrNameLst>
                                      </p:cBhvr>
                                      <p:tavLst>
                                        <p:tav tm="0">
                                          <p:val>
                                            <p:strVal val="#ppt_y"/>
                                          </p:val>
                                        </p:tav>
                                        <p:tav tm="100000">
                                          <p:val>
                                            <p:strVal val="#ppt_y"/>
                                          </p:val>
                                        </p:tav>
                                      </p:tavLst>
                                    </p:anim>
                                    <p:anim calcmode="lin" valueType="num">
                                      <p:cBhvr>
                                        <p:cTn id="17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10"/>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53"/>
                                        </p:tgtEl>
                                        <p:attrNameLst>
                                          <p:attrName>style.visibility</p:attrName>
                                        </p:attrNameLst>
                                      </p:cBhvr>
                                      <p:to>
                                        <p:strVal val="visible"/>
                                      </p:to>
                                    </p:set>
                                    <p:anim calcmode="lin" valueType="num">
                                      <p:cBhvr>
                                        <p:cTn id="183" dur="500" fill="hold"/>
                                        <p:tgtEl>
                                          <p:spTgt spid="53"/>
                                        </p:tgtEl>
                                        <p:attrNameLst>
                                          <p:attrName>ppt_w</p:attrName>
                                        </p:attrNameLst>
                                      </p:cBhvr>
                                      <p:tavLst>
                                        <p:tav tm="0">
                                          <p:val>
                                            <p:fltVal val="0"/>
                                          </p:val>
                                        </p:tav>
                                        <p:tav tm="100000">
                                          <p:val>
                                            <p:strVal val="#ppt_w"/>
                                          </p:val>
                                        </p:tav>
                                      </p:tavLst>
                                    </p:anim>
                                    <p:anim calcmode="lin" valueType="num">
                                      <p:cBhvr>
                                        <p:cTn id="184" dur="500" fill="hold"/>
                                        <p:tgtEl>
                                          <p:spTgt spid="53"/>
                                        </p:tgtEl>
                                        <p:attrNameLst>
                                          <p:attrName>ppt_h</p:attrName>
                                        </p:attrNameLst>
                                      </p:cBhvr>
                                      <p:tavLst>
                                        <p:tav tm="0">
                                          <p:val>
                                            <p:fltVal val="0"/>
                                          </p:val>
                                        </p:tav>
                                        <p:tav tm="100000">
                                          <p:val>
                                            <p:strVal val="#ppt_h"/>
                                          </p:val>
                                        </p:tav>
                                      </p:tavLst>
                                    </p:anim>
                                    <p:animEffect transition="in" filter="fade">
                                      <p:cBhvr>
                                        <p:cTn id="185" dur="500"/>
                                        <p:tgtEl>
                                          <p:spTgt spid="53"/>
                                        </p:tgtEl>
                                      </p:cBhvr>
                                    </p:animEffect>
                                  </p:childTnLst>
                                </p:cTn>
                              </p:par>
                            </p:childTnLst>
                          </p:cTn>
                        </p:par>
                      </p:childTnLst>
                    </p:cTn>
                  </p:par>
                  <p:par>
                    <p:cTn id="186" fill="hold">
                      <p:stCondLst>
                        <p:cond delay="indefinite"/>
                      </p:stCondLst>
                      <p:childTnLst>
                        <p:par>
                          <p:cTn id="187" fill="hold">
                            <p:stCondLst>
                              <p:cond delay="0"/>
                            </p:stCondLst>
                            <p:childTnLst>
                              <p:par>
                                <p:cTn id="188" presetID="41" presetClass="entr" presetSubtype="0" fill="hold" grpId="0" nodeType="clickEffect">
                                  <p:stCondLst>
                                    <p:cond delay="0"/>
                                  </p:stCondLst>
                                  <p:iterate type="lt">
                                    <p:tmPct val="10000"/>
                                  </p:iterate>
                                  <p:childTnLst>
                                    <p:set>
                                      <p:cBhvr>
                                        <p:cTn id="189" dur="1" fill="hold">
                                          <p:stCondLst>
                                            <p:cond delay="0"/>
                                          </p:stCondLst>
                                        </p:cTn>
                                        <p:tgtEl>
                                          <p:spTgt spid="39"/>
                                        </p:tgtEl>
                                        <p:attrNameLst>
                                          <p:attrName>style.visibility</p:attrName>
                                        </p:attrNameLst>
                                      </p:cBhvr>
                                      <p:to>
                                        <p:strVal val="visible"/>
                                      </p:to>
                                    </p:set>
                                    <p:anim calcmode="lin" valueType="num">
                                      <p:cBhvr>
                                        <p:cTn id="190"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1" dur="500" fill="hold"/>
                                        <p:tgtEl>
                                          <p:spTgt spid="39"/>
                                        </p:tgtEl>
                                        <p:attrNameLst>
                                          <p:attrName>ppt_y</p:attrName>
                                        </p:attrNameLst>
                                      </p:cBhvr>
                                      <p:tavLst>
                                        <p:tav tm="0">
                                          <p:val>
                                            <p:strVal val="#ppt_y"/>
                                          </p:val>
                                        </p:tav>
                                        <p:tav tm="100000">
                                          <p:val>
                                            <p:strVal val="#ppt_y"/>
                                          </p:val>
                                        </p:tav>
                                      </p:tavLst>
                                    </p:anim>
                                    <p:anim calcmode="lin" valueType="num">
                                      <p:cBhvr>
                                        <p:cTn id="192"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3"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94" dur="500" tmFilter="0,0; .5, 1; 1, 1"/>
                                        <p:tgtEl>
                                          <p:spTgt spid="39"/>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54"/>
                                        </p:tgtEl>
                                        <p:attrNameLst>
                                          <p:attrName>style.visibility</p:attrName>
                                        </p:attrNameLst>
                                      </p:cBhvr>
                                      <p:to>
                                        <p:strVal val="visible"/>
                                      </p:to>
                                    </p:set>
                                    <p:anim calcmode="lin" valueType="num">
                                      <p:cBhvr>
                                        <p:cTn id="199" dur="500" fill="hold"/>
                                        <p:tgtEl>
                                          <p:spTgt spid="54"/>
                                        </p:tgtEl>
                                        <p:attrNameLst>
                                          <p:attrName>ppt_w</p:attrName>
                                        </p:attrNameLst>
                                      </p:cBhvr>
                                      <p:tavLst>
                                        <p:tav tm="0">
                                          <p:val>
                                            <p:fltVal val="0"/>
                                          </p:val>
                                        </p:tav>
                                        <p:tav tm="100000">
                                          <p:val>
                                            <p:strVal val="#ppt_w"/>
                                          </p:val>
                                        </p:tav>
                                      </p:tavLst>
                                    </p:anim>
                                    <p:anim calcmode="lin" valueType="num">
                                      <p:cBhvr>
                                        <p:cTn id="200" dur="500" fill="hold"/>
                                        <p:tgtEl>
                                          <p:spTgt spid="54"/>
                                        </p:tgtEl>
                                        <p:attrNameLst>
                                          <p:attrName>ppt_h</p:attrName>
                                        </p:attrNameLst>
                                      </p:cBhvr>
                                      <p:tavLst>
                                        <p:tav tm="0">
                                          <p:val>
                                            <p:fltVal val="0"/>
                                          </p:val>
                                        </p:tav>
                                        <p:tav tm="100000">
                                          <p:val>
                                            <p:strVal val="#ppt_h"/>
                                          </p:val>
                                        </p:tav>
                                      </p:tavLst>
                                    </p:anim>
                                    <p:animEffect transition="in" filter="fade">
                                      <p:cBhvr>
                                        <p:cTn id="201" dur="500"/>
                                        <p:tgtEl>
                                          <p:spTgt spid="54"/>
                                        </p:tgtEl>
                                      </p:cBhvr>
                                    </p:animEffect>
                                  </p:childTnLst>
                                </p:cTn>
                              </p:par>
                            </p:childTnLst>
                          </p:cTn>
                        </p:par>
                      </p:childTnLst>
                    </p:cTn>
                  </p:par>
                  <p:par>
                    <p:cTn id="202" fill="hold">
                      <p:stCondLst>
                        <p:cond delay="indefinite"/>
                      </p:stCondLst>
                      <p:childTnLst>
                        <p:par>
                          <p:cTn id="203" fill="hold">
                            <p:stCondLst>
                              <p:cond delay="0"/>
                            </p:stCondLst>
                            <p:childTnLst>
                              <p:par>
                                <p:cTn id="204" presetID="41" presetClass="entr" presetSubtype="0" fill="hold" grpId="0" nodeType="clickEffect">
                                  <p:stCondLst>
                                    <p:cond delay="0"/>
                                  </p:stCondLst>
                                  <p:iterate type="lt">
                                    <p:tmPct val="10000"/>
                                  </p:iterate>
                                  <p:childTnLst>
                                    <p:set>
                                      <p:cBhvr>
                                        <p:cTn id="205" dur="1" fill="hold">
                                          <p:stCondLst>
                                            <p:cond delay="0"/>
                                          </p:stCondLst>
                                        </p:cTn>
                                        <p:tgtEl>
                                          <p:spTgt spid="36"/>
                                        </p:tgtEl>
                                        <p:attrNameLst>
                                          <p:attrName>style.visibility</p:attrName>
                                        </p:attrNameLst>
                                      </p:cBhvr>
                                      <p:to>
                                        <p:strVal val="visible"/>
                                      </p:to>
                                    </p:set>
                                    <p:anim calcmode="lin" valueType="num">
                                      <p:cBhvr>
                                        <p:cTn id="206"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07" dur="500" fill="hold"/>
                                        <p:tgtEl>
                                          <p:spTgt spid="36"/>
                                        </p:tgtEl>
                                        <p:attrNameLst>
                                          <p:attrName>ppt_y</p:attrName>
                                        </p:attrNameLst>
                                      </p:cBhvr>
                                      <p:tavLst>
                                        <p:tav tm="0">
                                          <p:val>
                                            <p:strVal val="#ppt_y"/>
                                          </p:val>
                                        </p:tav>
                                        <p:tav tm="100000">
                                          <p:val>
                                            <p:strVal val="#ppt_y"/>
                                          </p:val>
                                        </p:tav>
                                      </p:tavLst>
                                    </p:anim>
                                    <p:anim calcmode="lin" valueType="num">
                                      <p:cBhvr>
                                        <p:cTn id="208"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09"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10" dur="500" tmFilter="0,0; .5, 1; 1, 1"/>
                                        <p:tgtEl>
                                          <p:spTgt spid="36"/>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grpId="0" nodeType="clickEffect">
                                  <p:stCondLst>
                                    <p:cond delay="0"/>
                                  </p:stCondLst>
                                  <p:childTnLst>
                                    <p:set>
                                      <p:cBhvr>
                                        <p:cTn id="214" dur="1" fill="hold">
                                          <p:stCondLst>
                                            <p:cond delay="0"/>
                                          </p:stCondLst>
                                        </p:cTn>
                                        <p:tgtEl>
                                          <p:spTgt spid="55"/>
                                        </p:tgtEl>
                                        <p:attrNameLst>
                                          <p:attrName>style.visibility</p:attrName>
                                        </p:attrNameLst>
                                      </p:cBhvr>
                                      <p:to>
                                        <p:strVal val="visible"/>
                                      </p:to>
                                    </p:set>
                                    <p:anim calcmode="lin" valueType="num">
                                      <p:cBhvr>
                                        <p:cTn id="215" dur="500" fill="hold"/>
                                        <p:tgtEl>
                                          <p:spTgt spid="55"/>
                                        </p:tgtEl>
                                        <p:attrNameLst>
                                          <p:attrName>ppt_w</p:attrName>
                                        </p:attrNameLst>
                                      </p:cBhvr>
                                      <p:tavLst>
                                        <p:tav tm="0">
                                          <p:val>
                                            <p:fltVal val="0"/>
                                          </p:val>
                                        </p:tav>
                                        <p:tav tm="100000">
                                          <p:val>
                                            <p:strVal val="#ppt_w"/>
                                          </p:val>
                                        </p:tav>
                                      </p:tavLst>
                                    </p:anim>
                                    <p:anim calcmode="lin" valueType="num">
                                      <p:cBhvr>
                                        <p:cTn id="216" dur="500" fill="hold"/>
                                        <p:tgtEl>
                                          <p:spTgt spid="55"/>
                                        </p:tgtEl>
                                        <p:attrNameLst>
                                          <p:attrName>ppt_h</p:attrName>
                                        </p:attrNameLst>
                                      </p:cBhvr>
                                      <p:tavLst>
                                        <p:tav tm="0">
                                          <p:val>
                                            <p:fltVal val="0"/>
                                          </p:val>
                                        </p:tav>
                                        <p:tav tm="100000">
                                          <p:val>
                                            <p:strVal val="#ppt_h"/>
                                          </p:val>
                                        </p:tav>
                                      </p:tavLst>
                                    </p:anim>
                                    <p:animEffect transition="in" filter="fade">
                                      <p:cBhvr>
                                        <p:cTn id="217" dur="500"/>
                                        <p:tgtEl>
                                          <p:spTgt spid="5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57"/>
                                        </p:tgtEl>
                                        <p:attrNameLst>
                                          <p:attrName>style.visibility</p:attrName>
                                        </p:attrNameLst>
                                      </p:cBhvr>
                                      <p:to>
                                        <p:strVal val="visible"/>
                                      </p:to>
                                    </p:set>
                                    <p:anim calcmode="lin" valueType="num">
                                      <p:cBhvr>
                                        <p:cTn id="222"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57"/>
                                        </p:tgtEl>
                                        <p:attrNameLst>
                                          <p:attrName>ppt_y</p:attrName>
                                        </p:attrNameLst>
                                      </p:cBhvr>
                                      <p:tavLst>
                                        <p:tav tm="0">
                                          <p:val>
                                            <p:strVal val="#ppt_y"/>
                                          </p:val>
                                        </p:tav>
                                        <p:tav tm="100000">
                                          <p:val>
                                            <p:strVal val="#ppt_y"/>
                                          </p:val>
                                        </p:tav>
                                      </p:tavLst>
                                    </p:anim>
                                    <p:anim calcmode="lin" valueType="num">
                                      <p:cBhvr>
                                        <p:cTn id="224"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57"/>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grpId="0" nodeType="click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childTnLst>
                    </p:cTn>
                  </p:par>
                  <p:par>
                    <p:cTn id="234" fill="hold">
                      <p:stCondLst>
                        <p:cond delay="indefinite"/>
                      </p:stCondLst>
                      <p:childTnLst>
                        <p:par>
                          <p:cTn id="235" fill="hold">
                            <p:stCondLst>
                              <p:cond delay="0"/>
                            </p:stCondLst>
                            <p:childTnLst>
                              <p:par>
                                <p:cTn id="236" presetID="41" presetClass="entr" presetSubtype="0" fill="hold" grpId="0" nodeType="clickEffect">
                                  <p:stCondLst>
                                    <p:cond delay="0"/>
                                  </p:stCondLst>
                                  <p:iterate type="lt">
                                    <p:tmPct val="10000"/>
                                  </p:iterate>
                                  <p:childTnLst>
                                    <p:set>
                                      <p:cBhvr>
                                        <p:cTn id="237" dur="1" fill="hold">
                                          <p:stCondLst>
                                            <p:cond delay="0"/>
                                          </p:stCondLst>
                                        </p:cTn>
                                        <p:tgtEl>
                                          <p:spTgt spid="58"/>
                                        </p:tgtEl>
                                        <p:attrNameLst>
                                          <p:attrName>style.visibility</p:attrName>
                                        </p:attrNameLst>
                                      </p:cBhvr>
                                      <p:to>
                                        <p:strVal val="visible"/>
                                      </p:to>
                                    </p:set>
                                    <p:anim calcmode="lin" valueType="num">
                                      <p:cBhvr>
                                        <p:cTn id="23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58"/>
                                        </p:tgtEl>
                                        <p:attrNameLst>
                                          <p:attrName>ppt_y</p:attrName>
                                        </p:attrNameLst>
                                      </p:cBhvr>
                                      <p:tavLst>
                                        <p:tav tm="0">
                                          <p:val>
                                            <p:strVal val="#ppt_y"/>
                                          </p:val>
                                        </p:tav>
                                        <p:tav tm="100000">
                                          <p:val>
                                            <p:strVal val="#ppt_y"/>
                                          </p:val>
                                        </p:tav>
                                      </p:tavLst>
                                    </p:anim>
                                    <p:anim calcmode="lin" valueType="num">
                                      <p:cBhvr>
                                        <p:cTn id="24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23" grpId="0"/>
      <p:bldP spid="25" grpId="0"/>
      <p:bldP spid="28" grpId="0"/>
      <p:bldP spid="31" grpId="0"/>
      <p:bldP spid="32" grpId="0"/>
      <p:bldP spid="34" grpId="0"/>
      <p:bldP spid="36" grpId="0"/>
      <p:bldP spid="39" grpId="0"/>
      <p:bldP spid="40" grpId="0"/>
      <p:bldP spid="46" grpId="0"/>
      <p:bldP spid="41" grpId="0" animBg="1"/>
      <p:bldP spid="42" grpId="0" animBg="1"/>
      <p:bldP spid="43" grpId="0" animBg="1"/>
      <p:bldP spid="44"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9" grpId="0"/>
      <p:bldP spid="10" grpId="0"/>
      <p:bldP spid="57" grpId="0"/>
      <p:bldP spid="5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7309839" y="609601"/>
            <a:ext cx="3408224" cy="461665"/>
          </a:xfrm>
          <a:prstGeom prst="rect">
            <a:avLst/>
          </a:prstGeom>
        </p:spPr>
        <p:txBody>
          <a:bodyPr wrap="square">
            <a:spAutoFit/>
          </a:bodyPr>
          <a:lstStyle/>
          <a:p>
            <a:pPr algn="r" rtl="1"/>
            <a:r>
              <a:rPr lang="fa-IR" sz="2400" b="1">
                <a:latin typeface="Adobe Arabic" pitchFamily="18" charset="-78"/>
                <a:cs typeface="Adobe Arabic" pitchFamily="18" charset="-78"/>
              </a:rPr>
              <a:t>انتخاب علم بر اساس معیار</a:t>
            </a:r>
            <a:endParaRPr lang="en-US" sz="2400" b="1">
              <a:latin typeface="Adobe Arabic" pitchFamily="18" charset="-78"/>
              <a:cs typeface="Adobe Arabic" pitchFamily="18" charset="-78"/>
            </a:endParaRPr>
          </a:p>
        </p:txBody>
      </p:sp>
      <p:sp>
        <p:nvSpPr>
          <p:cNvPr id="23" name="Rectangle 22"/>
          <p:cNvSpPr/>
          <p:nvPr/>
        </p:nvSpPr>
        <p:spPr>
          <a:xfrm>
            <a:off x="7599053" y="1062336"/>
            <a:ext cx="3139787" cy="461665"/>
          </a:xfrm>
          <a:prstGeom prst="rect">
            <a:avLst/>
          </a:prstGeom>
        </p:spPr>
        <p:txBody>
          <a:bodyPr wrap="square">
            <a:spAutoFit/>
          </a:bodyPr>
          <a:lstStyle/>
          <a:p>
            <a:pPr algn="r" rtl="1"/>
            <a:r>
              <a:rPr lang="fa-IR" sz="2400" b="1">
                <a:latin typeface="Adobe Arabic" pitchFamily="18" charset="-78"/>
                <a:cs typeface="Adobe Arabic" pitchFamily="18" charset="-78"/>
              </a:rPr>
              <a:t>تشخیص فایده و نوع آن برای علم</a:t>
            </a:r>
            <a:endParaRPr lang="en-US" sz="2400" b="1">
              <a:latin typeface="Adobe Arabic" pitchFamily="18" charset="-78"/>
              <a:cs typeface="Adobe Arabic" pitchFamily="18" charset="-78"/>
            </a:endParaRPr>
          </a:p>
        </p:txBody>
      </p:sp>
      <p:sp>
        <p:nvSpPr>
          <p:cNvPr id="25" name="Rectangle 24"/>
          <p:cNvSpPr/>
          <p:nvPr/>
        </p:nvSpPr>
        <p:spPr>
          <a:xfrm>
            <a:off x="5442939" y="2057401"/>
            <a:ext cx="5295900" cy="461665"/>
          </a:xfrm>
          <a:prstGeom prst="rect">
            <a:avLst/>
          </a:prstGeom>
        </p:spPr>
        <p:txBody>
          <a:bodyPr wrap="square">
            <a:spAutoFit/>
          </a:bodyPr>
          <a:lstStyle/>
          <a:p>
            <a:pPr algn="r" rtl="1"/>
            <a:r>
              <a:rPr lang="fa-IR" sz="2400" b="1">
                <a:latin typeface="Adobe Arabic" pitchFamily="18" charset="-78"/>
                <a:cs typeface="Adobe Arabic" pitchFamily="18" charset="-78"/>
              </a:rPr>
              <a:t>تمایز علم حقیقی از غیرحقیقی و توجه به آثار و نتایج آن علم </a:t>
            </a:r>
          </a:p>
        </p:txBody>
      </p:sp>
      <p:sp>
        <p:nvSpPr>
          <p:cNvPr id="28" name="Rectangle 27"/>
          <p:cNvSpPr/>
          <p:nvPr/>
        </p:nvSpPr>
        <p:spPr>
          <a:xfrm>
            <a:off x="5938239" y="2590801"/>
            <a:ext cx="4800600" cy="461665"/>
          </a:xfrm>
          <a:prstGeom prst="rect">
            <a:avLst/>
          </a:prstGeom>
        </p:spPr>
        <p:txBody>
          <a:bodyPr wrap="square">
            <a:spAutoFit/>
          </a:bodyPr>
          <a:lstStyle/>
          <a:p>
            <a:pPr algn="r" rtl="1"/>
            <a:r>
              <a:rPr lang="fa-IR" sz="2400" b="1">
                <a:latin typeface="Adobe Arabic" pitchFamily="18" charset="-78"/>
                <a:cs typeface="Adobe Arabic" pitchFamily="18" charset="-78"/>
              </a:rPr>
              <a:t>علم حقیقی موجب برطرف کردن نیازهای حقیقی </a:t>
            </a:r>
            <a:endParaRPr lang="en-US" sz="2400" b="1">
              <a:latin typeface="Adobe Arabic" pitchFamily="18" charset="-78"/>
              <a:cs typeface="Adobe Arabic" pitchFamily="18" charset="-78"/>
            </a:endParaRPr>
          </a:p>
        </p:txBody>
      </p:sp>
      <p:sp>
        <p:nvSpPr>
          <p:cNvPr id="31" name="Rectangle 30"/>
          <p:cNvSpPr/>
          <p:nvPr/>
        </p:nvSpPr>
        <p:spPr>
          <a:xfrm>
            <a:off x="5391699" y="3195936"/>
            <a:ext cx="5353710" cy="461665"/>
          </a:xfrm>
          <a:prstGeom prst="rect">
            <a:avLst/>
          </a:prstGeom>
        </p:spPr>
        <p:txBody>
          <a:bodyPr wrap="square">
            <a:spAutoFit/>
          </a:bodyPr>
          <a:lstStyle/>
          <a:p>
            <a:pPr algn="r" rtl="1"/>
            <a:r>
              <a:rPr lang="fa-IR" sz="2400" b="1">
                <a:latin typeface="Adobe Arabic" pitchFamily="18" charset="-78"/>
                <a:cs typeface="Adobe Arabic" pitchFamily="18" charset="-78"/>
              </a:rPr>
              <a:t>لزوم یادگیری علوم مربوط به روابط اجتماعی و اخلاق شایسته</a:t>
            </a:r>
            <a:endParaRPr lang="en-US" sz="2400" b="1">
              <a:latin typeface="Adobe Arabic" pitchFamily="18" charset="-78"/>
              <a:cs typeface="Adobe Arabic" pitchFamily="18" charset="-78"/>
            </a:endParaRPr>
          </a:p>
        </p:txBody>
      </p:sp>
      <p:sp>
        <p:nvSpPr>
          <p:cNvPr id="32" name="Rectangle 31"/>
          <p:cNvSpPr/>
          <p:nvPr/>
        </p:nvSpPr>
        <p:spPr>
          <a:xfrm>
            <a:off x="7157439" y="3729336"/>
            <a:ext cx="3560618" cy="461665"/>
          </a:xfrm>
          <a:prstGeom prst="rect">
            <a:avLst/>
          </a:prstGeom>
        </p:spPr>
        <p:txBody>
          <a:bodyPr wrap="square">
            <a:spAutoFit/>
          </a:bodyPr>
          <a:lstStyle/>
          <a:p>
            <a:pPr algn="r" rtl="1"/>
            <a:r>
              <a:rPr lang="fa-IR" sz="2400" b="1">
                <a:latin typeface="Adobe Arabic" pitchFamily="18" charset="-78"/>
                <a:cs typeface="Adobe Arabic" pitchFamily="18" charset="-78"/>
              </a:rPr>
              <a:t>لزوم یادگیری علوم توحیدی و اعتقادی</a:t>
            </a:r>
            <a:endParaRPr lang="en-US" sz="2400" b="1">
              <a:latin typeface="Adobe Arabic" pitchFamily="18" charset="-78"/>
              <a:cs typeface="Adobe Arabic" pitchFamily="18" charset="-78"/>
            </a:endParaRPr>
          </a:p>
        </p:txBody>
      </p:sp>
      <p:sp>
        <p:nvSpPr>
          <p:cNvPr id="34" name="Rectangle 33"/>
          <p:cNvSpPr/>
          <p:nvPr/>
        </p:nvSpPr>
        <p:spPr>
          <a:xfrm>
            <a:off x="4719039" y="4338936"/>
            <a:ext cx="6028648" cy="461665"/>
          </a:xfrm>
          <a:prstGeom prst="rect">
            <a:avLst/>
          </a:prstGeom>
        </p:spPr>
        <p:txBody>
          <a:bodyPr wrap="square">
            <a:spAutoFit/>
          </a:bodyPr>
          <a:lstStyle/>
          <a:p>
            <a:pPr algn="r" rtl="1"/>
            <a:r>
              <a:rPr lang="fa-IR" sz="2400" b="1">
                <a:latin typeface="Adobe Arabic" pitchFamily="18" charset="-78"/>
                <a:cs typeface="Adobe Arabic" pitchFamily="18" charset="-78"/>
              </a:rPr>
              <a:t>لزوم آموزش‌هایی که خیرطلبی را در انسان به نوعی تقویت می‌کند </a:t>
            </a:r>
            <a:endParaRPr lang="en-US" sz="2400" b="1">
              <a:latin typeface="Adobe Arabic" pitchFamily="18" charset="-78"/>
              <a:cs typeface="Adobe Arabic" pitchFamily="18" charset="-78"/>
            </a:endParaRPr>
          </a:p>
        </p:txBody>
      </p:sp>
      <p:sp>
        <p:nvSpPr>
          <p:cNvPr id="40" name="Rectangle 39"/>
          <p:cNvSpPr/>
          <p:nvPr/>
        </p:nvSpPr>
        <p:spPr>
          <a:xfrm>
            <a:off x="5456079" y="5405736"/>
            <a:ext cx="5295900" cy="461665"/>
          </a:xfrm>
          <a:prstGeom prst="rect">
            <a:avLst/>
          </a:prstGeom>
        </p:spPr>
        <p:txBody>
          <a:bodyPr wrap="square">
            <a:spAutoFit/>
          </a:bodyPr>
          <a:lstStyle/>
          <a:p>
            <a:pPr algn="r" rtl="1"/>
            <a:r>
              <a:rPr lang="fa-IR" sz="2400" b="1">
                <a:latin typeface="Adobe Arabic" pitchFamily="18" charset="-78"/>
                <a:cs typeface="Adobe Arabic" pitchFamily="18" charset="-78"/>
              </a:rPr>
              <a:t>آموزش‌هایی که فرد بالغ را از فتنه‌های زندگی نجات می‌دهد</a:t>
            </a:r>
            <a:endParaRPr lang="en-US" sz="2400" b="1">
              <a:latin typeface="Adobe Arabic" pitchFamily="18" charset="-78"/>
              <a:cs typeface="Adobe Arabic" pitchFamily="18" charset="-78"/>
            </a:endParaRPr>
          </a:p>
        </p:txBody>
      </p:sp>
      <p:sp>
        <p:nvSpPr>
          <p:cNvPr id="46" name="Rectangle 45"/>
          <p:cNvSpPr/>
          <p:nvPr/>
        </p:nvSpPr>
        <p:spPr>
          <a:xfrm>
            <a:off x="5404840" y="4872336"/>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تعالیم دینی که موجب افزایش تقوا و مراقبت فرد می‌شود</a:t>
            </a:r>
          </a:p>
        </p:txBody>
      </p:sp>
      <p:sp>
        <p:nvSpPr>
          <p:cNvPr id="9" name="Rectangle 8"/>
          <p:cNvSpPr/>
          <p:nvPr/>
        </p:nvSpPr>
        <p:spPr>
          <a:xfrm>
            <a:off x="6125075" y="1524001"/>
            <a:ext cx="4613764" cy="461665"/>
          </a:xfrm>
          <a:prstGeom prst="rect">
            <a:avLst/>
          </a:prstGeom>
        </p:spPr>
        <p:txBody>
          <a:bodyPr wrap="none">
            <a:spAutoFit/>
          </a:bodyPr>
          <a:lstStyle/>
          <a:p>
            <a:pPr algn="r" rtl="1"/>
            <a:r>
              <a:rPr lang="fa-IR" sz="2400" b="1">
                <a:latin typeface="Adobe Arabic" pitchFamily="18" charset="-78"/>
                <a:cs typeface="Adobe Arabic" pitchFamily="18" charset="-78"/>
              </a:rPr>
              <a:t>تشخیص اولویت در انتخاب علومی که دارای منفعت‌اند</a:t>
            </a:r>
            <a:endParaRPr lang="en-US" sz="2400">
              <a:latin typeface="Adobe Arabic" pitchFamily="18" charset="-78"/>
              <a:cs typeface="Adobe Arabic" pitchFamily="18" charset="-78"/>
            </a:endParaRPr>
          </a:p>
        </p:txBody>
      </p:sp>
      <p:sp>
        <p:nvSpPr>
          <p:cNvPr id="57" name="Rectangle 56"/>
          <p:cNvSpPr/>
          <p:nvPr/>
        </p:nvSpPr>
        <p:spPr>
          <a:xfrm>
            <a:off x="1270424" y="2971801"/>
            <a:ext cx="2582512" cy="1200329"/>
          </a:xfrm>
          <a:prstGeom prst="rect">
            <a:avLst/>
          </a:prstGeom>
        </p:spPr>
        <p:txBody>
          <a:bodyPr wrap="square">
            <a:spAutoFit/>
          </a:bodyPr>
          <a:lstStyle/>
          <a:p>
            <a:pPr algn="r" rtl="1"/>
            <a:r>
              <a:rPr lang="fa-IR" sz="2400" b="1">
                <a:latin typeface="Adobe Arabic" pitchFamily="18" charset="-78"/>
                <a:cs typeface="Adobe Arabic" pitchFamily="18" charset="-78"/>
              </a:rPr>
              <a:t>علومی که موجب تعمیق دین‌باوری و دین‌شناسی می‌شود</a:t>
            </a:r>
            <a:endParaRPr lang="en-US" sz="2400" b="1">
              <a:latin typeface="Adobe Arabic" pitchFamily="18" charset="-78"/>
              <a:cs typeface="Adobe Arabic" pitchFamily="18" charset="-78"/>
            </a:endParaRPr>
          </a:p>
        </p:txBody>
      </p:sp>
      <p:sp>
        <p:nvSpPr>
          <p:cNvPr id="58" name="Rectangle 57"/>
          <p:cNvSpPr/>
          <p:nvPr/>
        </p:nvSpPr>
        <p:spPr>
          <a:xfrm>
            <a:off x="1338336" y="4161220"/>
            <a:ext cx="2582512" cy="1200329"/>
          </a:xfrm>
          <a:prstGeom prst="rect">
            <a:avLst/>
          </a:prstGeom>
        </p:spPr>
        <p:txBody>
          <a:bodyPr wrap="square">
            <a:spAutoFit/>
          </a:bodyPr>
          <a:lstStyle/>
          <a:p>
            <a:pPr algn="r"/>
            <a:r>
              <a:rPr lang="fa-IR" sz="2400" b="1" dirty="0">
                <a:latin typeface="Adobe Arabic" pitchFamily="18" charset="-78"/>
                <a:cs typeface="Adobe Arabic" pitchFamily="18" charset="-78"/>
              </a:rPr>
              <a:t>علومی که از دنیاطلبی دور است و به طلب آخرت سوق می‌دهد </a:t>
            </a:r>
            <a:endParaRPr lang="en-US" sz="2400" b="1" dirty="0">
              <a:latin typeface="Adobe Arabic" pitchFamily="18" charset="-78"/>
              <a:cs typeface="Adobe Arabic" pitchFamily="18" charset="-78"/>
            </a:endParaRPr>
          </a:p>
        </p:txBody>
      </p:sp>
      <p:sp>
        <p:nvSpPr>
          <p:cNvPr id="12" name="Flowchart: Connector 11"/>
          <p:cNvSpPr/>
          <p:nvPr/>
        </p:nvSpPr>
        <p:spPr>
          <a:xfrm>
            <a:off x="10738839" y="6017568"/>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10738839" y="11430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10738839" y="16002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10738839" y="21336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p:nvPr/>
        </p:nvSpPr>
        <p:spPr>
          <a:xfrm>
            <a:off x="10738839" y="26670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10738839" y="3272135"/>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10738839" y="6858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10738839" y="4417368"/>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10751979" y="5022503"/>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10751979" y="5479703"/>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10738839" y="3888341"/>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3851869" y="743238"/>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338336" y="5451902"/>
            <a:ext cx="2582512" cy="830997"/>
          </a:xfrm>
          <a:prstGeom prst="rect">
            <a:avLst/>
          </a:prstGeom>
        </p:spPr>
        <p:txBody>
          <a:bodyPr wrap="square">
            <a:spAutoFit/>
          </a:bodyPr>
          <a:lstStyle/>
          <a:p>
            <a:pPr algn="r"/>
            <a:r>
              <a:rPr lang="fa-IR" sz="2400" b="1">
                <a:latin typeface="Adobe Arabic" pitchFamily="18" charset="-78"/>
                <a:cs typeface="Adobe Arabic" pitchFamily="18" charset="-78"/>
              </a:rPr>
              <a:t>آموزش قرآن و کاربردهای آن در زندگی </a:t>
            </a:r>
            <a:endParaRPr lang="en-US" sz="2400" b="1">
              <a:latin typeface="Adobe Arabic" pitchFamily="18" charset="-78"/>
              <a:cs typeface="Adobe Arabic" pitchFamily="18" charset="-78"/>
            </a:endParaRPr>
          </a:p>
        </p:txBody>
      </p:sp>
      <p:sp>
        <p:nvSpPr>
          <p:cNvPr id="78" name="Flowchart: Connector 77"/>
          <p:cNvSpPr/>
          <p:nvPr/>
        </p:nvSpPr>
        <p:spPr>
          <a:xfrm>
            <a:off x="3851869" y="5465552"/>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269357" y="6227298"/>
            <a:ext cx="2582512" cy="461665"/>
          </a:xfrm>
          <a:prstGeom prst="rect">
            <a:avLst/>
          </a:prstGeom>
        </p:spPr>
        <p:txBody>
          <a:bodyPr wrap="square">
            <a:spAutoFit/>
          </a:bodyPr>
          <a:lstStyle/>
          <a:p>
            <a:pPr algn="r"/>
            <a:r>
              <a:rPr lang="fa-IR" sz="2400" b="1" dirty="0">
                <a:latin typeface="Adobe Arabic" pitchFamily="18" charset="-78"/>
                <a:cs typeface="Adobe Arabic" pitchFamily="18" charset="-78"/>
              </a:rPr>
              <a:t>آموزش تفکر</a:t>
            </a:r>
            <a:endParaRPr lang="en-US" sz="2400" b="1" dirty="0">
              <a:latin typeface="Adobe Arabic" pitchFamily="18" charset="-78"/>
              <a:cs typeface="Adobe Arabic" pitchFamily="18" charset="-78"/>
            </a:endParaRPr>
          </a:p>
        </p:txBody>
      </p:sp>
      <p:sp>
        <p:nvSpPr>
          <p:cNvPr id="80" name="Flowchart: Connector 79"/>
          <p:cNvSpPr/>
          <p:nvPr/>
        </p:nvSpPr>
        <p:spPr>
          <a:xfrm>
            <a:off x="3851869" y="315671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3851869" y="4299697"/>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239506" y="685800"/>
            <a:ext cx="2613430" cy="2308324"/>
          </a:xfrm>
          <a:prstGeom prst="rect">
            <a:avLst/>
          </a:prstGeom>
        </p:spPr>
        <p:txBody>
          <a:bodyPr wrap="square">
            <a:spAutoFit/>
          </a:bodyPr>
          <a:lstStyle/>
          <a:p>
            <a:pPr algn="r" rtl="1"/>
            <a:r>
              <a:rPr lang="fa-IR" sz="2400" b="1">
                <a:latin typeface="Adobe Arabic" pitchFamily="18" charset="-78"/>
                <a:cs typeface="Adobe Arabic" pitchFamily="18" charset="-78"/>
              </a:rPr>
              <a:t>آیه محکمه (علم به حقایق اشیاء برای درک حقیقت عالم)، فریضه عادله (علم به بایدها و نبایدهای الهی)</a:t>
            </a:r>
          </a:p>
          <a:p>
            <a:pPr algn="r" rtl="1"/>
            <a:r>
              <a:rPr lang="fa-IR" sz="2400" b="1">
                <a:latin typeface="Adobe Arabic" pitchFamily="18" charset="-78"/>
                <a:cs typeface="Adobe Arabic" pitchFamily="18" charset="-78"/>
              </a:rPr>
              <a:t>و سنت قائمه (روش‌های پایدار زندگی)</a:t>
            </a:r>
            <a:endParaRPr lang="en-US" sz="2400">
              <a:latin typeface="Adobe Arabic" pitchFamily="18" charset="-78"/>
              <a:cs typeface="Adobe Arabic" pitchFamily="18" charset="-78"/>
            </a:endParaRPr>
          </a:p>
        </p:txBody>
      </p:sp>
      <p:sp>
        <p:nvSpPr>
          <p:cNvPr id="83" name="Rectangle 82"/>
          <p:cNvSpPr/>
          <p:nvPr/>
        </p:nvSpPr>
        <p:spPr>
          <a:xfrm>
            <a:off x="8156327" y="5939136"/>
            <a:ext cx="2582512" cy="461665"/>
          </a:xfrm>
          <a:prstGeom prst="rect">
            <a:avLst/>
          </a:prstGeom>
        </p:spPr>
        <p:txBody>
          <a:bodyPr wrap="square">
            <a:spAutoFit/>
          </a:bodyPr>
          <a:lstStyle/>
          <a:p>
            <a:pPr algn="r"/>
            <a:r>
              <a:rPr lang="fa-IR" sz="2400" b="1">
                <a:latin typeface="Adobe Arabic" pitchFamily="18" charset="-78"/>
                <a:cs typeface="Adobe Arabic" pitchFamily="18" charset="-78"/>
              </a:rPr>
              <a:t>علم به حلال و حرام‌ها</a:t>
            </a:r>
            <a:endParaRPr lang="en-US" sz="2400" b="1">
              <a:latin typeface="Adobe Arabic" pitchFamily="18" charset="-78"/>
              <a:cs typeface="Adobe Arabic" pitchFamily="18" charset="-78"/>
            </a:endParaRPr>
          </a:p>
        </p:txBody>
      </p:sp>
      <p:sp>
        <p:nvSpPr>
          <p:cNvPr id="84" name="Flowchart: Connector 83"/>
          <p:cNvSpPr/>
          <p:nvPr/>
        </p:nvSpPr>
        <p:spPr>
          <a:xfrm>
            <a:off x="3851869" y="628289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165636" y="108228"/>
            <a:ext cx="2990692"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1-2. </a:t>
            </a:r>
            <a:r>
              <a:rPr lang="fa-IR" sz="2400" b="1" dirty="0">
                <a:latin typeface="Adobe Arabic" pitchFamily="18" charset="-78"/>
                <a:cs typeface="B Titr" panose="00000700000000000000" pitchFamily="2" charset="-78"/>
              </a:rPr>
              <a:t>آداب انتخاب علم</a:t>
            </a:r>
          </a:p>
        </p:txBody>
      </p:sp>
      <p:sp>
        <p:nvSpPr>
          <p:cNvPr id="45"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7186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8"/>
                                        </p:tgtEl>
                                        <p:attrNameLst>
                                          <p:attrName>ppt_y</p:attrName>
                                        </p:attrNameLst>
                                      </p:cBhvr>
                                      <p:tavLst>
                                        <p:tav tm="0">
                                          <p:val>
                                            <p:strVal val="#ppt_y"/>
                                          </p:val>
                                        </p:tav>
                                        <p:tav tm="100000">
                                          <p:val>
                                            <p:strVal val="#ppt_y"/>
                                          </p:val>
                                        </p:tav>
                                      </p:tavLst>
                                    </p:anim>
                                    <p:anim calcmode="lin" valueType="num">
                                      <p:cBhvr>
                                        <p:cTn id="4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
                                        </p:tgtEl>
                                        <p:attrNameLst>
                                          <p:attrName>ppt_y</p:attrName>
                                        </p:attrNameLst>
                                      </p:cBhvr>
                                      <p:tavLst>
                                        <p:tav tm="0">
                                          <p:val>
                                            <p:strVal val="#ppt_y"/>
                                          </p:val>
                                        </p:tav>
                                        <p:tav tm="100000">
                                          <p:val>
                                            <p:strVal val="#ppt_y"/>
                                          </p:val>
                                        </p:tav>
                                      </p:tavLst>
                                    </p:anim>
                                    <p:anim calcmode="lin" valueType="num">
                                      <p:cBhvr>
                                        <p:cTn id="6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4"/>
                                        </p:tgtEl>
                                        <p:attrNameLst>
                                          <p:attrName>ppt_y</p:attrName>
                                        </p:attrNameLst>
                                      </p:cBhvr>
                                      <p:tavLst>
                                        <p:tav tm="0">
                                          <p:val>
                                            <p:strVal val="#ppt_y"/>
                                          </p:val>
                                        </p:tav>
                                        <p:tav tm="100000">
                                          <p:val>
                                            <p:strVal val="#ppt_y"/>
                                          </p:val>
                                        </p:tav>
                                      </p:tavLst>
                                    </p:anim>
                                    <p:anim calcmode="lin" valueType="num">
                                      <p:cBhvr>
                                        <p:cTn id="7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46"/>
                                        </p:tgtEl>
                                        <p:attrNameLst>
                                          <p:attrName>ppt_y</p:attrName>
                                        </p:attrNameLst>
                                      </p:cBhvr>
                                      <p:tavLst>
                                        <p:tav tm="0">
                                          <p:val>
                                            <p:strVal val="#ppt_y"/>
                                          </p:val>
                                        </p:tav>
                                        <p:tav tm="100000">
                                          <p:val>
                                            <p:strVal val="#ppt_y"/>
                                          </p:val>
                                        </p:tav>
                                      </p:tavLst>
                                    </p:anim>
                                    <p:anim calcmode="lin" valueType="num">
                                      <p:cBhvr>
                                        <p:cTn id="8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40"/>
                                        </p:tgtEl>
                                        <p:attrNameLst>
                                          <p:attrName>ppt_y</p:attrName>
                                        </p:attrNameLst>
                                      </p:cBhvr>
                                      <p:tavLst>
                                        <p:tav tm="0">
                                          <p:val>
                                            <p:strVal val="#ppt_y"/>
                                          </p:val>
                                        </p:tav>
                                        <p:tav tm="100000">
                                          <p:val>
                                            <p:strVal val="#ppt_y"/>
                                          </p:val>
                                        </p:tav>
                                      </p:tavLst>
                                    </p:anim>
                                    <p:anim calcmode="lin" valueType="num">
                                      <p:cBhvr>
                                        <p:cTn id="9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83"/>
                                        </p:tgtEl>
                                        <p:attrNameLst>
                                          <p:attrName>style.visibility</p:attrName>
                                        </p:attrNameLst>
                                      </p:cBhvr>
                                      <p:to>
                                        <p:strVal val="visible"/>
                                      </p:to>
                                    </p:set>
                                    <p:anim calcmode="lin" valueType="num">
                                      <p:cBhvr>
                                        <p:cTn id="9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83"/>
                                        </p:tgtEl>
                                        <p:attrNameLst>
                                          <p:attrName>ppt_y</p:attrName>
                                        </p:attrNameLst>
                                      </p:cBhvr>
                                      <p:tavLst>
                                        <p:tav tm="0">
                                          <p:val>
                                            <p:strVal val="#ppt_y"/>
                                          </p:val>
                                        </p:tav>
                                        <p:tav tm="100000">
                                          <p:val>
                                            <p:strVal val="#ppt_y"/>
                                          </p:val>
                                        </p:tav>
                                      </p:tavLst>
                                    </p:anim>
                                    <p:anim calcmode="lin" valueType="num">
                                      <p:cBhvr>
                                        <p:cTn id="9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83"/>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82"/>
                                        </p:tgtEl>
                                        <p:attrNameLst>
                                          <p:attrName>style.visibility</p:attrName>
                                        </p:attrNameLst>
                                      </p:cBhvr>
                                      <p:to>
                                        <p:strVal val="visible"/>
                                      </p:to>
                                    </p:set>
                                    <p:anim calcmode="lin" valueType="num">
                                      <p:cBhvr>
                                        <p:cTn id="106"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82"/>
                                        </p:tgtEl>
                                        <p:attrNameLst>
                                          <p:attrName>ppt_y</p:attrName>
                                        </p:attrNameLst>
                                      </p:cBhvr>
                                      <p:tavLst>
                                        <p:tav tm="0">
                                          <p:val>
                                            <p:strVal val="#ppt_y"/>
                                          </p:val>
                                        </p:tav>
                                        <p:tav tm="100000">
                                          <p:val>
                                            <p:strVal val="#ppt_y"/>
                                          </p:val>
                                        </p:tav>
                                      </p:tavLst>
                                    </p:anim>
                                    <p:anim calcmode="lin" valueType="num">
                                      <p:cBhvr>
                                        <p:cTn id="108"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82"/>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57"/>
                                        </p:tgtEl>
                                        <p:attrNameLst>
                                          <p:attrName>style.visibility</p:attrName>
                                        </p:attrNameLst>
                                      </p:cBhvr>
                                      <p:to>
                                        <p:strVal val="visible"/>
                                      </p:to>
                                    </p:set>
                                    <p:anim calcmode="lin" valueType="num">
                                      <p:cBhvr>
                                        <p:cTn id="115"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57"/>
                                        </p:tgtEl>
                                        <p:attrNameLst>
                                          <p:attrName>ppt_y</p:attrName>
                                        </p:attrNameLst>
                                      </p:cBhvr>
                                      <p:tavLst>
                                        <p:tav tm="0">
                                          <p:val>
                                            <p:strVal val="#ppt_y"/>
                                          </p:val>
                                        </p:tav>
                                        <p:tav tm="100000">
                                          <p:val>
                                            <p:strVal val="#ppt_y"/>
                                          </p:val>
                                        </p:tav>
                                      </p:tavLst>
                                    </p:anim>
                                    <p:anim calcmode="lin" valueType="num">
                                      <p:cBhvr>
                                        <p:cTn id="117"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57"/>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58"/>
                                        </p:tgtEl>
                                        <p:attrNameLst>
                                          <p:attrName>style.visibility</p:attrName>
                                        </p:attrNameLst>
                                      </p:cBhvr>
                                      <p:to>
                                        <p:strVal val="visible"/>
                                      </p:to>
                                    </p:set>
                                    <p:anim calcmode="lin" valueType="num">
                                      <p:cBhvr>
                                        <p:cTn id="12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58"/>
                                        </p:tgtEl>
                                        <p:attrNameLst>
                                          <p:attrName>ppt_y</p:attrName>
                                        </p:attrNameLst>
                                      </p:cBhvr>
                                      <p:tavLst>
                                        <p:tav tm="0">
                                          <p:val>
                                            <p:strVal val="#ppt_y"/>
                                          </p:val>
                                        </p:tav>
                                        <p:tav tm="100000">
                                          <p:val>
                                            <p:strVal val="#ppt_y"/>
                                          </p:val>
                                        </p:tav>
                                      </p:tavLst>
                                    </p:anim>
                                    <p:anim calcmode="lin" valueType="num">
                                      <p:cBhvr>
                                        <p:cTn id="12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58"/>
                                        </p:tgtEl>
                                      </p:cBhvr>
                                    </p:animEffect>
                                  </p:childTnLst>
                                </p:cTn>
                              </p:par>
                            </p:childTnLst>
                          </p:cTn>
                        </p:par>
                      </p:childTnLst>
                    </p:cTn>
                  </p:par>
                  <p:par>
                    <p:cTn id="129" fill="hold">
                      <p:stCondLst>
                        <p:cond delay="indefinite"/>
                      </p:stCondLst>
                      <p:childTnLst>
                        <p:par>
                          <p:cTn id="130" fill="hold">
                            <p:stCondLst>
                              <p:cond delay="0"/>
                            </p:stCondLst>
                            <p:childTnLst>
                              <p:par>
                                <p:cTn id="131" presetID="41" presetClass="entr" presetSubtype="0" fill="hold" grpId="0" nodeType="clickEffect">
                                  <p:stCondLst>
                                    <p:cond delay="0"/>
                                  </p:stCondLst>
                                  <p:iterate type="lt">
                                    <p:tmPct val="10000"/>
                                  </p:iterate>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75"/>
                                        </p:tgtEl>
                                        <p:attrNameLst>
                                          <p:attrName>ppt_y</p:attrName>
                                        </p:attrNameLst>
                                      </p:cBhvr>
                                      <p:tavLst>
                                        <p:tav tm="0">
                                          <p:val>
                                            <p:strVal val="#ppt_y"/>
                                          </p:val>
                                        </p:tav>
                                        <p:tav tm="100000">
                                          <p:val>
                                            <p:strVal val="#ppt_y"/>
                                          </p:val>
                                        </p:tav>
                                      </p:tavLst>
                                    </p:anim>
                                    <p:anim calcmode="lin" valueType="num">
                                      <p:cBhvr>
                                        <p:cTn id="135"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75"/>
                                        </p:tgtEl>
                                      </p:cBhvr>
                                    </p:animEffect>
                                  </p:childTnLst>
                                </p:cTn>
                              </p:par>
                            </p:childTnLst>
                          </p:cTn>
                        </p:par>
                      </p:childTnLst>
                    </p:cTn>
                  </p:par>
                  <p:par>
                    <p:cTn id="138" fill="hold">
                      <p:stCondLst>
                        <p:cond delay="indefinite"/>
                      </p:stCondLst>
                      <p:childTnLst>
                        <p:par>
                          <p:cTn id="139" fill="hold">
                            <p:stCondLst>
                              <p:cond delay="0"/>
                            </p:stCondLst>
                            <p:childTnLst>
                              <p:par>
                                <p:cTn id="140" presetID="41" presetClass="entr" presetSubtype="0" fill="hold" grpId="0" nodeType="clickEffect">
                                  <p:stCondLst>
                                    <p:cond delay="0"/>
                                  </p:stCondLst>
                                  <p:iterate type="lt">
                                    <p:tmPct val="10000"/>
                                  </p:iterate>
                                  <p:childTnLst>
                                    <p:set>
                                      <p:cBhvr>
                                        <p:cTn id="141" dur="1" fill="hold">
                                          <p:stCondLst>
                                            <p:cond delay="0"/>
                                          </p:stCondLst>
                                        </p:cTn>
                                        <p:tgtEl>
                                          <p:spTgt spid="79"/>
                                        </p:tgtEl>
                                        <p:attrNameLst>
                                          <p:attrName>style.visibility</p:attrName>
                                        </p:attrNameLst>
                                      </p:cBhvr>
                                      <p:to>
                                        <p:strVal val="visible"/>
                                      </p:to>
                                    </p:set>
                                    <p:anim calcmode="lin" valueType="num">
                                      <p:cBhvr>
                                        <p:cTn id="142"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79"/>
                                        </p:tgtEl>
                                        <p:attrNameLst>
                                          <p:attrName>ppt_y</p:attrName>
                                        </p:attrNameLst>
                                      </p:cBhvr>
                                      <p:tavLst>
                                        <p:tav tm="0">
                                          <p:val>
                                            <p:strVal val="#ppt_y"/>
                                          </p:val>
                                        </p:tav>
                                        <p:tav tm="100000">
                                          <p:val>
                                            <p:strVal val="#ppt_y"/>
                                          </p:val>
                                        </p:tav>
                                      </p:tavLst>
                                    </p:anim>
                                    <p:anim calcmode="lin" valueType="num">
                                      <p:cBhvr>
                                        <p:cTn id="144"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8" grpId="0"/>
      <p:bldP spid="31" grpId="0"/>
      <p:bldP spid="32" grpId="0"/>
      <p:bldP spid="34" grpId="0"/>
      <p:bldP spid="40" grpId="0"/>
      <p:bldP spid="46" grpId="0"/>
      <p:bldP spid="9" grpId="0"/>
      <p:bldP spid="57" grpId="0"/>
      <p:bldP spid="58" grpId="0"/>
      <p:bldP spid="75" grpId="0"/>
      <p:bldP spid="79" grpId="0"/>
      <p:bldP spid="82" grpId="0"/>
      <p:bldP spid="8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6379336" y="1385782"/>
            <a:ext cx="4953000" cy="1200329"/>
          </a:xfrm>
          <a:prstGeom prst="rect">
            <a:avLst/>
          </a:prstGeom>
        </p:spPr>
        <p:txBody>
          <a:bodyPr wrap="square">
            <a:spAutoFit/>
          </a:bodyPr>
          <a:lstStyle/>
          <a:p>
            <a:pPr algn="r" rtl="1"/>
            <a:r>
              <a:rPr lang="fa-IR" sz="2400" b="1" dirty="0">
                <a:latin typeface="Adobe Arabic" pitchFamily="18" charset="-78"/>
                <a:cs typeface="Adobe Arabic" pitchFamily="18" charset="-78"/>
              </a:rPr>
              <a:t>امیرالمؤمنین علی علیه السلام میفرمایند:</a:t>
            </a:r>
          </a:p>
          <a:p>
            <a:pPr algn="r" rtl="1"/>
            <a:r>
              <a:rPr lang="fa-IR" sz="2400" b="1" dirty="0">
                <a:latin typeface="Adobe Arabic" pitchFamily="18" charset="-78"/>
                <a:cs typeface="Adobe Arabic" pitchFamily="18" charset="-78"/>
              </a:rPr>
              <a:t>يك ساعت نزد علما نشستن در پيشگاه خداوند از هزار سال عبادت برتر است. </a:t>
            </a:r>
            <a:endParaRPr lang="en-US" sz="2400" b="1" dirty="0">
              <a:latin typeface="Adobe Arabic" pitchFamily="18" charset="-78"/>
              <a:cs typeface="Adobe Arabic" pitchFamily="18" charset="-78"/>
            </a:endParaRPr>
          </a:p>
        </p:txBody>
      </p:sp>
      <p:sp>
        <p:nvSpPr>
          <p:cNvPr id="25" name="Rectangle 24"/>
          <p:cNvSpPr/>
          <p:nvPr/>
        </p:nvSpPr>
        <p:spPr>
          <a:xfrm>
            <a:off x="6112636" y="2462015"/>
            <a:ext cx="5295900" cy="1569660"/>
          </a:xfrm>
          <a:prstGeom prst="rect">
            <a:avLst/>
          </a:prstGeom>
        </p:spPr>
        <p:txBody>
          <a:bodyPr wrap="square">
            <a:spAutoFit/>
          </a:bodyPr>
          <a:lstStyle/>
          <a:p>
            <a:pPr algn="r" rtl="1"/>
            <a:r>
              <a:rPr lang="fa-IR" sz="2400" b="1" dirty="0">
                <a:latin typeface="Adobe Arabic" pitchFamily="18" charset="-78"/>
                <a:cs typeface="Adobe Arabic" pitchFamily="18" charset="-78"/>
              </a:rPr>
              <a:t>و ديدن عالم، نزد خدا محبوب‌تر است از يك سال به اعتكاف نشستن در مسجد الحرام. زيارت علما، دوست داشتنى‏تر است از هفتاد طواف گرد خانه كعبه و برتر است از هفتاد حج و عمره قبول شده،</a:t>
            </a:r>
          </a:p>
        </p:txBody>
      </p:sp>
      <p:sp>
        <p:nvSpPr>
          <p:cNvPr id="46" name="Rectangle 45"/>
          <p:cNvSpPr/>
          <p:nvPr/>
        </p:nvSpPr>
        <p:spPr>
          <a:xfrm>
            <a:off x="6037980" y="3986016"/>
            <a:ext cx="5370557" cy="1200329"/>
          </a:xfrm>
          <a:prstGeom prst="rect">
            <a:avLst/>
          </a:prstGeom>
        </p:spPr>
        <p:txBody>
          <a:bodyPr wrap="square">
            <a:spAutoFit/>
          </a:bodyPr>
          <a:lstStyle/>
          <a:p>
            <a:pPr algn="r" rtl="1"/>
            <a:r>
              <a:rPr lang="fa-IR" sz="2400" b="1" dirty="0">
                <a:latin typeface="Adobe Arabic" pitchFamily="18" charset="-78"/>
                <a:cs typeface="Adobe Arabic" pitchFamily="18" charset="-78"/>
              </a:rPr>
              <a:t>خداوند عالم را هفتاد درجه بالا مى‏برد و رحمت را بر او نازل مى‏كند و ملائكه شهادت مى‏دهند كه بهشت بر او واجب شده است.</a:t>
            </a:r>
          </a:p>
        </p:txBody>
      </p:sp>
      <p:sp>
        <p:nvSpPr>
          <p:cNvPr id="12" name="Flowchart: Connector 11"/>
          <p:cNvSpPr/>
          <p:nvPr/>
        </p:nvSpPr>
        <p:spPr>
          <a:xfrm>
            <a:off x="5097364" y="313142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11408536" y="1471415"/>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5097364" y="1600257"/>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6717" y="1471415"/>
            <a:ext cx="5029200" cy="1200329"/>
          </a:xfrm>
          <a:prstGeom prst="rect">
            <a:avLst/>
          </a:prstGeom>
        </p:spPr>
        <p:txBody>
          <a:bodyPr wrap="square">
            <a:spAutoFit/>
          </a:bodyPr>
          <a:lstStyle/>
          <a:p>
            <a:pPr algn="r" rtl="1"/>
            <a:r>
              <a:rPr lang="fa-IR" sz="2400" b="1" dirty="0">
                <a:latin typeface="Adobe Arabic" pitchFamily="18" charset="-78"/>
                <a:cs typeface="Adobe Arabic" pitchFamily="18" charset="-78"/>
              </a:rPr>
              <a:t>پس از انتخاب عالم لازم است ارتباط مستمر و مؤثری با وی داشت. این بدان دلیل است که با ارتباط انتقال علوم و رفتارها و باورهای شایسته صورت می‌گیرد. </a:t>
            </a:r>
            <a:endParaRPr lang="en-US" sz="2400" dirty="0">
              <a:latin typeface="Adobe Arabic" pitchFamily="18" charset="-78"/>
              <a:cs typeface="Adobe Arabic" pitchFamily="18" charset="-78"/>
            </a:endParaRPr>
          </a:p>
        </p:txBody>
      </p:sp>
      <p:sp>
        <p:nvSpPr>
          <p:cNvPr id="83" name="Rectangle 82"/>
          <p:cNvSpPr/>
          <p:nvPr/>
        </p:nvSpPr>
        <p:spPr>
          <a:xfrm>
            <a:off x="131532" y="3017903"/>
            <a:ext cx="5029200" cy="830997"/>
          </a:xfrm>
          <a:prstGeom prst="rect">
            <a:avLst/>
          </a:prstGeom>
        </p:spPr>
        <p:txBody>
          <a:bodyPr wrap="square">
            <a:spAutoFit/>
          </a:bodyPr>
          <a:lstStyle/>
          <a:p>
            <a:pPr algn="r"/>
            <a:r>
              <a:rPr lang="fa-IR" sz="2400" b="1" dirty="0">
                <a:latin typeface="Adobe Arabic" pitchFamily="18" charset="-78"/>
                <a:cs typeface="Adobe Arabic" pitchFamily="18" charset="-78"/>
              </a:rPr>
              <a:t>در برخی از روایات از هم‌نشینی با دانشمندان معصیت‌کار به شدت منع </a:t>
            </a:r>
            <a:r>
              <a:rPr lang="fa-IR" sz="2400" b="1" dirty="0" smtClean="0">
                <a:latin typeface="Adobe Arabic" pitchFamily="18" charset="-78"/>
                <a:cs typeface="Adobe Arabic" pitchFamily="18" charset="-78"/>
              </a:rPr>
              <a:t>شده </a:t>
            </a:r>
            <a:r>
              <a:rPr lang="fa-IR" sz="2400" b="1" dirty="0">
                <a:latin typeface="Adobe Arabic" pitchFamily="18" charset="-78"/>
                <a:cs typeface="Adobe Arabic" pitchFamily="18" charset="-78"/>
              </a:rPr>
              <a:t>است.</a:t>
            </a:r>
            <a:endParaRPr lang="en-US" sz="2400" b="1" dirty="0">
              <a:latin typeface="Adobe Arabic" pitchFamily="18" charset="-78"/>
              <a:cs typeface="Adobe Arabic" pitchFamily="18" charset="-78"/>
            </a:endParaRPr>
          </a:p>
        </p:txBody>
      </p:sp>
      <p:sp>
        <p:nvSpPr>
          <p:cNvPr id="42" name="TextBox 41"/>
          <p:cNvSpPr txBox="1"/>
          <p:nvPr/>
        </p:nvSpPr>
        <p:spPr>
          <a:xfrm>
            <a:off x="8855836" y="559803"/>
            <a:ext cx="2916999"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1-3. </a:t>
            </a:r>
            <a:r>
              <a:rPr lang="fa-IR" sz="2400" b="1" dirty="0">
                <a:latin typeface="Adobe Arabic" pitchFamily="18" charset="-78"/>
                <a:cs typeface="B Titr" panose="00000700000000000000" pitchFamily="2" charset="-78"/>
              </a:rPr>
              <a:t>آداب انتخاب عالم</a:t>
            </a:r>
          </a:p>
        </p:txBody>
      </p:sp>
      <p:sp>
        <p:nvSpPr>
          <p:cNvPr id="18"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8297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6"/>
                                        </p:tgtEl>
                                        <p:attrNameLst>
                                          <p:attrName>ppt_y</p:attrName>
                                        </p:attrNameLst>
                                      </p:cBhvr>
                                      <p:tavLst>
                                        <p:tav tm="0">
                                          <p:val>
                                            <p:strVal val="#ppt_y"/>
                                          </p:val>
                                        </p:tav>
                                        <p:tav tm="100000">
                                          <p:val>
                                            <p:strVal val="#ppt_y"/>
                                          </p:val>
                                        </p:tav>
                                      </p:tavLst>
                                    </p:anim>
                                    <p:anim calcmode="lin" valueType="num">
                                      <p:cBhvr>
                                        <p:cTn id="27"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3"/>
                                        </p:tgtEl>
                                        <p:attrNameLst>
                                          <p:attrName>ppt_y</p:attrName>
                                        </p:attrNameLst>
                                      </p:cBhvr>
                                      <p:tavLst>
                                        <p:tav tm="0">
                                          <p:val>
                                            <p:strVal val="#ppt_y"/>
                                          </p:val>
                                        </p:tav>
                                        <p:tav tm="100000">
                                          <p:val>
                                            <p:strVal val="#ppt_y"/>
                                          </p:val>
                                        </p:tav>
                                      </p:tavLst>
                                    </p:anim>
                                    <p:anim calcmode="lin" valueType="num">
                                      <p:cBhvr>
                                        <p:cTn id="36"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2"/>
                                        </p:tgtEl>
                                        <p:attrNameLst>
                                          <p:attrName>ppt_y</p:attrName>
                                        </p:attrNameLst>
                                      </p:cBhvr>
                                      <p:tavLst>
                                        <p:tav tm="0">
                                          <p:val>
                                            <p:strVal val="#ppt_y"/>
                                          </p:val>
                                        </p:tav>
                                        <p:tav tm="100000">
                                          <p:val>
                                            <p:strVal val="#ppt_y"/>
                                          </p:val>
                                        </p:tav>
                                      </p:tavLst>
                                    </p:anim>
                                    <p:anim calcmode="lin" valueType="num">
                                      <p:cBhvr>
                                        <p:cTn id="45"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46" grpId="0"/>
      <p:bldP spid="82" grpId="0"/>
      <p:bldP spid="8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057400" y="900381"/>
            <a:ext cx="8382000" cy="1015663"/>
          </a:xfrm>
          <a:prstGeom prst="rect">
            <a:avLst/>
          </a:prstGeom>
        </p:spPr>
        <p:txBody>
          <a:bodyPr wrap="square">
            <a:spAutoFit/>
          </a:bodyPr>
          <a:lstStyle/>
          <a:p>
            <a:pPr algn="r" rtl="1"/>
            <a:r>
              <a:rPr lang="fa-IR" sz="2400" b="1" dirty="0">
                <a:latin typeface="Adobe Arabic" pitchFamily="18" charset="-78"/>
                <a:cs typeface="Adobe Arabic" pitchFamily="18" charset="-78"/>
              </a:rPr>
              <a:t>در روایت زیر افرادی که فرد مجوز یافته تا با آنها به صورت مستمر ارتباط داشته باشد با سه ملاک </a:t>
            </a:r>
            <a:r>
              <a:rPr lang="fa-IR" sz="3600" b="1" dirty="0">
                <a:solidFill>
                  <a:srgbClr val="7030A0"/>
                </a:solidFill>
                <a:latin typeface="Adobe Arabic" pitchFamily="18" charset="-78"/>
                <a:cs typeface="Adobe Arabic" pitchFamily="18" charset="-78"/>
              </a:rPr>
              <a:t>تقوا</a:t>
            </a:r>
            <a:r>
              <a:rPr lang="fa-IR" sz="2400" b="1" dirty="0">
                <a:latin typeface="Adobe Arabic" pitchFamily="18" charset="-78"/>
                <a:cs typeface="Adobe Arabic" pitchFamily="18" charset="-78"/>
              </a:rPr>
              <a:t>،</a:t>
            </a:r>
            <a:r>
              <a:rPr lang="fa-IR" sz="3600" b="1" dirty="0">
                <a:solidFill>
                  <a:schemeClr val="accent6">
                    <a:lumMod val="75000"/>
                  </a:schemeClr>
                </a:solidFill>
                <a:latin typeface="Adobe Arabic" pitchFamily="18" charset="-78"/>
                <a:cs typeface="Adobe Arabic" pitchFamily="18" charset="-78"/>
              </a:rPr>
              <a:t> </a:t>
            </a:r>
            <a:r>
              <a:rPr lang="fa-IR" sz="3600" b="1" dirty="0">
                <a:solidFill>
                  <a:srgbClr val="7030A0"/>
                </a:solidFill>
                <a:latin typeface="Adobe Arabic" pitchFamily="18" charset="-78"/>
                <a:cs typeface="Adobe Arabic" pitchFamily="18" charset="-78"/>
              </a:rPr>
              <a:t>علم</a:t>
            </a:r>
            <a:r>
              <a:rPr lang="fa-IR" sz="3600" b="1" dirty="0">
                <a:solidFill>
                  <a:schemeClr val="accent6">
                    <a:lumMod val="75000"/>
                  </a:schemeClr>
                </a:solidFill>
                <a:latin typeface="Adobe Arabic" pitchFamily="18" charset="-78"/>
                <a:cs typeface="Adobe Arabic" pitchFamily="18" charset="-78"/>
              </a:rPr>
              <a:t> </a:t>
            </a:r>
            <a:r>
              <a:rPr lang="fa-IR" sz="2400" b="1" dirty="0">
                <a:latin typeface="Adobe Arabic" pitchFamily="18" charset="-78"/>
                <a:cs typeface="Adobe Arabic" pitchFamily="18" charset="-78"/>
              </a:rPr>
              <a:t>و</a:t>
            </a:r>
            <a:r>
              <a:rPr lang="fa-IR" sz="3600" b="1" dirty="0">
                <a:solidFill>
                  <a:schemeClr val="accent6">
                    <a:lumMod val="75000"/>
                  </a:schemeClr>
                </a:solidFill>
                <a:latin typeface="Adobe Arabic" pitchFamily="18" charset="-78"/>
                <a:cs typeface="Adobe Arabic" pitchFamily="18" charset="-78"/>
              </a:rPr>
              <a:t> </a:t>
            </a:r>
            <a:r>
              <a:rPr lang="fa-IR" sz="3600" b="1" dirty="0">
                <a:solidFill>
                  <a:srgbClr val="7030A0"/>
                </a:solidFill>
                <a:latin typeface="Adobe Arabic" pitchFamily="18" charset="-78"/>
                <a:cs typeface="Adobe Arabic" pitchFamily="18" charset="-78"/>
              </a:rPr>
              <a:t>عقلانیت</a:t>
            </a:r>
            <a:r>
              <a:rPr lang="fa-IR" sz="3600" b="1" dirty="0">
                <a:solidFill>
                  <a:schemeClr val="accent6">
                    <a:lumMod val="75000"/>
                  </a:schemeClr>
                </a:solidFill>
                <a:latin typeface="Adobe Arabic" pitchFamily="18" charset="-78"/>
                <a:cs typeface="Adobe Arabic" pitchFamily="18" charset="-78"/>
              </a:rPr>
              <a:t> </a:t>
            </a:r>
            <a:r>
              <a:rPr lang="fa-IR" sz="2400" b="1" dirty="0">
                <a:latin typeface="Adobe Arabic" pitchFamily="18" charset="-78"/>
                <a:cs typeface="Adobe Arabic" pitchFamily="18" charset="-78"/>
              </a:rPr>
              <a:t>معرفی شده </a:t>
            </a:r>
            <a:r>
              <a:rPr lang="fa-IR" sz="2400" b="1" dirty="0" smtClean="0">
                <a:latin typeface="Adobe Arabic" pitchFamily="18" charset="-78"/>
                <a:cs typeface="Adobe Arabic" pitchFamily="18" charset="-78"/>
              </a:rPr>
              <a:t>اند. </a:t>
            </a:r>
            <a:endParaRPr lang="en-US" sz="2400" b="1" dirty="0">
              <a:latin typeface="Adobe Arabic" pitchFamily="18" charset="-78"/>
              <a:cs typeface="Adobe Arabic" pitchFamily="18" charset="-78"/>
            </a:endParaRPr>
          </a:p>
        </p:txBody>
      </p:sp>
      <p:sp>
        <p:nvSpPr>
          <p:cNvPr id="25" name="Rectangle 24"/>
          <p:cNvSpPr/>
          <p:nvPr/>
        </p:nvSpPr>
        <p:spPr>
          <a:xfrm>
            <a:off x="4784684" y="3987226"/>
            <a:ext cx="5295900" cy="584775"/>
          </a:xfrm>
          <a:prstGeom prst="rect">
            <a:avLst/>
          </a:prstGeom>
        </p:spPr>
        <p:txBody>
          <a:bodyPr wrap="square">
            <a:spAutoFit/>
          </a:bodyPr>
          <a:lstStyle/>
          <a:p>
            <a:pPr algn="r" rtl="1"/>
            <a:r>
              <a:rPr lang="fa-IR" sz="3200" b="1">
                <a:latin typeface="Adobe Arabic" pitchFamily="18" charset="-78"/>
                <a:cs typeface="Adobe Arabic" pitchFamily="18" charset="-78"/>
              </a:rPr>
              <a:t>اثرات نشست و برخاست با علما بر فرد بالغ:</a:t>
            </a:r>
          </a:p>
        </p:txBody>
      </p:sp>
      <p:sp>
        <p:nvSpPr>
          <p:cNvPr id="46" name="Rectangle 45"/>
          <p:cNvSpPr/>
          <p:nvPr/>
        </p:nvSpPr>
        <p:spPr>
          <a:xfrm>
            <a:off x="4648201" y="4796136"/>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انتقال بزرگواری و وقار در نشست و برخاست با علما </a:t>
            </a:r>
          </a:p>
        </p:txBody>
      </p:sp>
      <p:sp>
        <p:nvSpPr>
          <p:cNvPr id="12" name="Flowchart: Connector 11"/>
          <p:cNvSpPr/>
          <p:nvPr/>
        </p:nvSpPr>
        <p:spPr>
          <a:xfrm>
            <a:off x="10080584" y="5560368"/>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10058400" y="6252636"/>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029200" y="6091536"/>
            <a:ext cx="5029200" cy="461665"/>
          </a:xfrm>
          <a:prstGeom prst="rect">
            <a:avLst/>
          </a:prstGeom>
        </p:spPr>
        <p:txBody>
          <a:bodyPr wrap="square">
            <a:spAutoFit/>
          </a:bodyPr>
          <a:lstStyle/>
          <a:p>
            <a:pPr algn="r" rtl="1"/>
            <a:r>
              <a:rPr lang="fa-IR" sz="2400" b="1">
                <a:latin typeface="Adobe Arabic" pitchFamily="18" charset="-78"/>
                <a:cs typeface="Adobe Arabic" pitchFamily="18" charset="-78"/>
              </a:rPr>
              <a:t>نزول خیرات و برکات </a:t>
            </a:r>
            <a:endParaRPr lang="en-US" sz="2400">
              <a:latin typeface="Adobe Arabic" pitchFamily="18" charset="-78"/>
              <a:cs typeface="Adobe Arabic" pitchFamily="18" charset="-78"/>
            </a:endParaRPr>
          </a:p>
        </p:txBody>
      </p:sp>
      <p:sp>
        <p:nvSpPr>
          <p:cNvPr id="83" name="Rectangle 82"/>
          <p:cNvSpPr/>
          <p:nvPr/>
        </p:nvSpPr>
        <p:spPr>
          <a:xfrm>
            <a:off x="5029200" y="5405736"/>
            <a:ext cx="5029200" cy="461665"/>
          </a:xfrm>
          <a:prstGeom prst="rect">
            <a:avLst/>
          </a:prstGeom>
        </p:spPr>
        <p:txBody>
          <a:bodyPr wrap="square">
            <a:spAutoFit/>
          </a:bodyPr>
          <a:lstStyle/>
          <a:p>
            <a:pPr algn="r"/>
            <a:r>
              <a:rPr lang="fa-IR" sz="2400" b="1">
                <a:latin typeface="Adobe Arabic" pitchFamily="18" charset="-78"/>
                <a:cs typeface="Adobe Arabic" pitchFamily="18" charset="-78"/>
              </a:rPr>
              <a:t>برخورداری از یقین، تواضع، اخلاص، خیرخواهی و زهد </a:t>
            </a:r>
            <a:endParaRPr lang="en-US" sz="2400" b="1">
              <a:latin typeface="Adobe Arabic" pitchFamily="18" charset="-78"/>
              <a:cs typeface="Adobe Arabic" pitchFamily="18" charset="-78"/>
            </a:endParaRPr>
          </a:p>
        </p:txBody>
      </p:sp>
      <p:sp>
        <p:nvSpPr>
          <p:cNvPr id="3" name="Sun 2"/>
          <p:cNvSpPr/>
          <p:nvPr/>
        </p:nvSpPr>
        <p:spPr>
          <a:xfrm>
            <a:off x="10070880" y="4065657"/>
            <a:ext cx="368520" cy="304800"/>
          </a:xfrm>
          <a:prstGeom prst="sun">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058400" y="4876800"/>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287888" y="2152860"/>
            <a:ext cx="10097035" cy="132802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a-IR" sz="2400" b="1" dirty="0">
                <a:solidFill>
                  <a:srgbClr val="7030A0"/>
                </a:solidFill>
                <a:latin typeface="Adobe Arabic" pitchFamily="18" charset="-78"/>
                <a:cs typeface="Adobe Arabic" pitchFamily="18" charset="-78"/>
              </a:rPr>
              <a:t>در زبور آمده است بگو به دانشمندان احبار و رهبان بین اسرائیل که با پارسایان از مردم به گفتگو بنشینید. پس اگر پارسایانی نیافتند با علما به گفتگو بنشینید و اگر عالمی نیافتید با عقلا به گفتگو بنشینید. بنابراین تقوا و علم و عقل سه مرتبه‌ای هستند که یکی از آنها را در خلقم قرار ندادم در حالی که هلاکتش را اراده کرده باشم. </a:t>
            </a:r>
            <a:endParaRPr lang="en-US" sz="2400" b="1" dirty="0">
              <a:solidFill>
                <a:srgbClr val="7030A0"/>
              </a:solidFill>
              <a:latin typeface="Adobe Arabic" pitchFamily="18" charset="-78"/>
              <a:cs typeface="Adobe Arabic" pitchFamily="18" charset="-78"/>
            </a:endParaRPr>
          </a:p>
        </p:txBody>
      </p:sp>
      <p:sp>
        <p:nvSpPr>
          <p:cNvPr id="21"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8021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1000"/>
                                        <p:tgtEl>
                                          <p:spTgt spid="83"/>
                                        </p:tgtEl>
                                      </p:cBhvr>
                                    </p:animEffect>
                                    <p:anim calcmode="lin" valueType="num">
                                      <p:cBhvr>
                                        <p:cTn id="51" dur="1000" fill="hold"/>
                                        <p:tgtEl>
                                          <p:spTgt spid="83"/>
                                        </p:tgtEl>
                                        <p:attrNameLst>
                                          <p:attrName>ppt_x</p:attrName>
                                        </p:attrNameLst>
                                      </p:cBhvr>
                                      <p:tavLst>
                                        <p:tav tm="0">
                                          <p:val>
                                            <p:strVal val="#ppt_x"/>
                                          </p:val>
                                        </p:tav>
                                        <p:tav tm="100000">
                                          <p:val>
                                            <p:strVal val="#ppt_x"/>
                                          </p:val>
                                        </p:tav>
                                      </p:tavLst>
                                    </p:anim>
                                    <p:anim calcmode="lin" valueType="num">
                                      <p:cBhvr>
                                        <p:cTn id="52"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1000"/>
                                        <p:tgtEl>
                                          <p:spTgt spid="82"/>
                                        </p:tgtEl>
                                      </p:cBhvr>
                                    </p:animEffect>
                                    <p:anim calcmode="lin" valueType="num">
                                      <p:cBhvr>
                                        <p:cTn id="63" dur="1000" fill="hold"/>
                                        <p:tgtEl>
                                          <p:spTgt spid="82"/>
                                        </p:tgtEl>
                                        <p:attrNameLst>
                                          <p:attrName>ppt_x</p:attrName>
                                        </p:attrNameLst>
                                      </p:cBhvr>
                                      <p:tavLst>
                                        <p:tav tm="0">
                                          <p:val>
                                            <p:strVal val="#ppt_x"/>
                                          </p:val>
                                        </p:tav>
                                        <p:tav tm="100000">
                                          <p:val>
                                            <p:strVal val="#ppt_x"/>
                                          </p:val>
                                        </p:tav>
                                      </p:tavLst>
                                    </p:anim>
                                    <p:anim calcmode="lin" valueType="num">
                                      <p:cBhvr>
                                        <p:cTn id="6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46" grpId="0"/>
      <p:bldP spid="12" grpId="0" animBg="1"/>
      <p:bldP spid="74" grpId="0" animBg="1"/>
      <p:bldP spid="82" grpId="0"/>
      <p:bldP spid="83" grpId="0"/>
      <p:bldP spid="3" grpId="0" animBg="1"/>
      <p:bldP spid="1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34852" y="515155"/>
          <a:ext cx="11526590" cy="539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476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337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TextBox 41"/>
          <p:cNvSpPr txBox="1"/>
          <p:nvPr/>
        </p:nvSpPr>
        <p:spPr>
          <a:xfrm>
            <a:off x="9383954" y="568468"/>
            <a:ext cx="2544921"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1-4.آداب </a:t>
            </a:r>
            <a:r>
              <a:rPr lang="fa-IR" sz="2400" b="1" dirty="0">
                <a:latin typeface="Adobe Arabic" pitchFamily="18" charset="-78"/>
                <a:cs typeface="B Titr" panose="00000700000000000000" pitchFamily="2" charset="-78"/>
              </a:rPr>
              <a:t>شاگردی</a:t>
            </a:r>
          </a:p>
        </p:txBody>
      </p:sp>
      <p:sp>
        <p:nvSpPr>
          <p:cNvPr id="3" name="Hexagon 2"/>
          <p:cNvSpPr/>
          <p:nvPr/>
        </p:nvSpPr>
        <p:spPr>
          <a:xfrm>
            <a:off x="2776469" y="563452"/>
            <a:ext cx="5638800" cy="4876800"/>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5" name="TextBox 44"/>
          <p:cNvSpPr txBox="1"/>
          <p:nvPr/>
        </p:nvSpPr>
        <p:spPr>
          <a:xfrm>
            <a:off x="5051987" y="783912"/>
            <a:ext cx="108776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اول</a:t>
            </a:r>
            <a:endParaRPr lang="fa-IR" sz="2600" b="1" dirty="0">
              <a:solidFill>
                <a:srgbClr val="7030A0"/>
              </a:solidFill>
              <a:latin typeface="Adobe Arabic" pitchFamily="18" charset="-78"/>
              <a:cs typeface="Adobe Arabic" pitchFamily="18" charset="-78"/>
            </a:endParaRPr>
          </a:p>
        </p:txBody>
      </p:sp>
      <p:sp>
        <p:nvSpPr>
          <p:cNvPr id="47" name="TextBox 46"/>
          <p:cNvSpPr txBox="1"/>
          <p:nvPr/>
        </p:nvSpPr>
        <p:spPr>
          <a:xfrm>
            <a:off x="6586470" y="1712167"/>
            <a:ext cx="1121441"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دوم</a:t>
            </a:r>
            <a:endParaRPr lang="fa-IR" sz="2600" b="1" dirty="0">
              <a:solidFill>
                <a:srgbClr val="7030A0"/>
              </a:solidFill>
              <a:latin typeface="Adobe Arabic" pitchFamily="18" charset="-78"/>
              <a:cs typeface="Adobe Arabic" pitchFamily="18" charset="-78"/>
            </a:endParaRPr>
          </a:p>
        </p:txBody>
      </p:sp>
      <p:sp>
        <p:nvSpPr>
          <p:cNvPr id="48" name="TextBox 47"/>
          <p:cNvSpPr txBox="1"/>
          <p:nvPr/>
        </p:nvSpPr>
        <p:spPr>
          <a:xfrm>
            <a:off x="6492292" y="3659337"/>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سوم</a:t>
            </a:r>
            <a:endParaRPr lang="fa-IR" sz="2600" b="1" dirty="0">
              <a:solidFill>
                <a:srgbClr val="7030A0"/>
              </a:solidFill>
              <a:latin typeface="Adobe Arabic" pitchFamily="18" charset="-78"/>
              <a:cs typeface="Adobe Arabic" pitchFamily="18" charset="-78"/>
            </a:endParaRPr>
          </a:p>
        </p:txBody>
      </p:sp>
      <p:sp>
        <p:nvSpPr>
          <p:cNvPr id="49" name="TextBox 48"/>
          <p:cNvSpPr txBox="1"/>
          <p:nvPr/>
        </p:nvSpPr>
        <p:spPr>
          <a:xfrm>
            <a:off x="3454802" y="1706453"/>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ششم</a:t>
            </a:r>
            <a:endParaRPr lang="fa-IR" sz="2600" b="1" dirty="0">
              <a:solidFill>
                <a:srgbClr val="7030A0"/>
              </a:solidFill>
              <a:latin typeface="Adobe Arabic" pitchFamily="18" charset="-78"/>
              <a:cs typeface="Adobe Arabic" pitchFamily="18" charset="-78"/>
            </a:endParaRPr>
          </a:p>
        </p:txBody>
      </p:sp>
      <p:sp>
        <p:nvSpPr>
          <p:cNvPr id="50" name="TextBox 49"/>
          <p:cNvSpPr txBox="1"/>
          <p:nvPr/>
        </p:nvSpPr>
        <p:spPr>
          <a:xfrm>
            <a:off x="3396012" y="3659336"/>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پنجم</a:t>
            </a:r>
            <a:endParaRPr lang="fa-IR" sz="2600" b="1" dirty="0">
              <a:solidFill>
                <a:srgbClr val="7030A0"/>
              </a:solidFill>
              <a:latin typeface="Adobe Arabic" pitchFamily="18" charset="-78"/>
              <a:cs typeface="Adobe Arabic" pitchFamily="18" charset="-78"/>
            </a:endParaRPr>
          </a:p>
        </p:txBody>
      </p:sp>
      <p:sp>
        <p:nvSpPr>
          <p:cNvPr id="51" name="TextBox 50"/>
          <p:cNvSpPr txBox="1"/>
          <p:nvPr/>
        </p:nvSpPr>
        <p:spPr>
          <a:xfrm>
            <a:off x="5027466" y="4754453"/>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چهارم</a:t>
            </a:r>
            <a:endParaRPr lang="fa-IR" sz="2600" b="1" dirty="0">
              <a:solidFill>
                <a:srgbClr val="7030A0"/>
              </a:solidFill>
              <a:latin typeface="Adobe Arabic" pitchFamily="18" charset="-78"/>
              <a:cs typeface="Adobe Arabic" pitchFamily="18" charset="-78"/>
            </a:endParaRPr>
          </a:p>
        </p:txBody>
      </p:sp>
      <p:sp>
        <p:nvSpPr>
          <p:cNvPr id="52" name="Rectangle 51"/>
          <p:cNvSpPr/>
          <p:nvPr/>
        </p:nvSpPr>
        <p:spPr>
          <a:xfrm>
            <a:off x="3843269" y="45441"/>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زمان‌شناسی در رجوع به عالم </a:t>
            </a:r>
            <a:endParaRPr lang="en-US" sz="2400" b="1">
              <a:latin typeface="Adobe Arabic" pitchFamily="18" charset="-78"/>
              <a:cs typeface="Adobe Arabic" pitchFamily="18" charset="-78"/>
            </a:endParaRPr>
          </a:p>
        </p:txBody>
      </p:sp>
      <p:sp>
        <p:nvSpPr>
          <p:cNvPr id="53" name="Rectangle 52"/>
          <p:cNvSpPr/>
          <p:nvPr/>
        </p:nvSpPr>
        <p:spPr>
          <a:xfrm rot="3843873">
            <a:off x="6519327" y="1481333"/>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بزرگ‌داشت مقام علم و عالم</a:t>
            </a:r>
            <a:endParaRPr lang="en-US" sz="2400" b="1">
              <a:latin typeface="Adobe Arabic" pitchFamily="18" charset="-78"/>
              <a:cs typeface="Adobe Arabic" pitchFamily="18" charset="-78"/>
            </a:endParaRPr>
          </a:p>
        </p:txBody>
      </p:sp>
      <p:sp>
        <p:nvSpPr>
          <p:cNvPr id="54" name="Rectangle 53"/>
          <p:cNvSpPr/>
          <p:nvPr/>
        </p:nvSpPr>
        <p:spPr>
          <a:xfrm rot="17820136">
            <a:off x="6516607" y="4288755"/>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‌دقت در شنیدن </a:t>
            </a:r>
            <a:endParaRPr lang="en-US" sz="2400" b="1">
              <a:latin typeface="Adobe Arabic" pitchFamily="18" charset="-78"/>
              <a:cs typeface="Adobe Arabic" pitchFamily="18" charset="-78"/>
            </a:endParaRPr>
          </a:p>
        </p:txBody>
      </p:sp>
      <p:sp>
        <p:nvSpPr>
          <p:cNvPr id="55" name="Rectangle 54"/>
          <p:cNvSpPr/>
          <p:nvPr/>
        </p:nvSpPr>
        <p:spPr>
          <a:xfrm>
            <a:off x="3978250" y="5364053"/>
            <a:ext cx="3408224" cy="830997"/>
          </a:xfrm>
          <a:prstGeom prst="rect">
            <a:avLst/>
          </a:prstGeom>
        </p:spPr>
        <p:txBody>
          <a:bodyPr wrap="square">
            <a:spAutoFit/>
          </a:bodyPr>
          <a:lstStyle/>
          <a:p>
            <a:pPr algn="ctr" rtl="1"/>
            <a:r>
              <a:rPr lang="fa-IR" sz="2400" b="1">
                <a:latin typeface="Adobe Arabic" pitchFamily="18" charset="-78"/>
                <a:cs typeface="Adobe Arabic" pitchFamily="18" charset="-78"/>
              </a:rPr>
              <a:t>دقت در انتخاب و بهترین شیوه سؤال از عالم</a:t>
            </a:r>
            <a:endParaRPr lang="en-US" sz="2400" b="1">
              <a:latin typeface="Adobe Arabic" pitchFamily="18" charset="-78"/>
              <a:cs typeface="Adobe Arabic" pitchFamily="18" charset="-78"/>
            </a:endParaRPr>
          </a:p>
        </p:txBody>
      </p:sp>
      <p:sp>
        <p:nvSpPr>
          <p:cNvPr id="56" name="Rectangle 55"/>
          <p:cNvSpPr/>
          <p:nvPr/>
        </p:nvSpPr>
        <p:spPr>
          <a:xfrm rot="3837351">
            <a:off x="1225193" y="4073254"/>
            <a:ext cx="3408224" cy="830997"/>
          </a:xfrm>
          <a:prstGeom prst="rect">
            <a:avLst/>
          </a:prstGeom>
        </p:spPr>
        <p:txBody>
          <a:bodyPr wrap="square">
            <a:spAutoFit/>
          </a:bodyPr>
          <a:lstStyle/>
          <a:p>
            <a:pPr algn="ctr" rtl="1"/>
            <a:r>
              <a:rPr lang="fa-IR" sz="2400" b="1">
                <a:latin typeface="Adobe Arabic" pitchFamily="18" charset="-78"/>
                <a:cs typeface="Adobe Arabic" pitchFamily="18" charset="-78"/>
              </a:rPr>
              <a:t>بروز رفتارهای شایسته و در خور شأن نزد عالم</a:t>
            </a:r>
            <a:endParaRPr lang="en-US" sz="2400" b="1">
              <a:latin typeface="Adobe Arabic" pitchFamily="18" charset="-78"/>
              <a:cs typeface="Adobe Arabic" pitchFamily="18" charset="-78"/>
            </a:endParaRPr>
          </a:p>
        </p:txBody>
      </p:sp>
      <p:sp>
        <p:nvSpPr>
          <p:cNvPr id="59" name="Rectangle 58"/>
          <p:cNvSpPr/>
          <p:nvPr/>
        </p:nvSpPr>
        <p:spPr>
          <a:xfrm rot="17851751">
            <a:off x="1377593" y="1207392"/>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وظایف بعد از دریافت علم</a:t>
            </a:r>
            <a:endParaRPr lang="en-US" sz="2400" b="1">
              <a:latin typeface="Adobe Arabic" pitchFamily="18" charset="-78"/>
              <a:cs typeface="Adobe Arabic" pitchFamily="18" charset="-78"/>
            </a:endParaRPr>
          </a:p>
        </p:txBody>
      </p:sp>
      <p:sp>
        <p:nvSpPr>
          <p:cNvPr id="23"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22377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1000" fill="hold"/>
                                        <p:tgtEl>
                                          <p:spTgt spid="52"/>
                                        </p:tgtEl>
                                        <p:attrNameLst>
                                          <p:attrName>ppt_w</p:attrName>
                                        </p:attrNameLst>
                                      </p:cBhvr>
                                      <p:tavLst>
                                        <p:tav tm="0">
                                          <p:val>
                                            <p:fltVal val="0"/>
                                          </p:val>
                                        </p:tav>
                                        <p:tav tm="100000">
                                          <p:val>
                                            <p:strVal val="#ppt_w"/>
                                          </p:val>
                                        </p:tav>
                                      </p:tavLst>
                                    </p:anim>
                                    <p:anim calcmode="lin" valueType="num">
                                      <p:cBhvr>
                                        <p:cTn id="19" dur="1000" fill="hold"/>
                                        <p:tgtEl>
                                          <p:spTgt spid="52"/>
                                        </p:tgtEl>
                                        <p:attrNameLst>
                                          <p:attrName>ppt_h</p:attrName>
                                        </p:attrNameLst>
                                      </p:cBhvr>
                                      <p:tavLst>
                                        <p:tav tm="0">
                                          <p:val>
                                            <p:fltVal val="0"/>
                                          </p:val>
                                        </p:tav>
                                        <p:tav tm="100000">
                                          <p:val>
                                            <p:strVal val="#ppt_h"/>
                                          </p:val>
                                        </p:tav>
                                      </p:tavLst>
                                    </p:anim>
                                    <p:anim calcmode="lin" valueType="num">
                                      <p:cBhvr>
                                        <p:cTn id="20" dur="1000" fill="hold"/>
                                        <p:tgtEl>
                                          <p:spTgt spid="52"/>
                                        </p:tgtEl>
                                        <p:attrNameLst>
                                          <p:attrName>style.rotation</p:attrName>
                                        </p:attrNameLst>
                                      </p:cBhvr>
                                      <p:tavLst>
                                        <p:tav tm="0">
                                          <p:val>
                                            <p:fltVal val="90"/>
                                          </p:val>
                                        </p:tav>
                                        <p:tav tm="100000">
                                          <p:val>
                                            <p:fltVal val="0"/>
                                          </p:val>
                                        </p:tav>
                                      </p:tavLst>
                                    </p:anim>
                                    <p:animEffect transition="in" filter="fade">
                                      <p:cBhvr>
                                        <p:cTn id="21" dur="10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1000" fill="hold"/>
                                        <p:tgtEl>
                                          <p:spTgt spid="53"/>
                                        </p:tgtEl>
                                        <p:attrNameLst>
                                          <p:attrName>ppt_w</p:attrName>
                                        </p:attrNameLst>
                                      </p:cBhvr>
                                      <p:tavLst>
                                        <p:tav tm="0">
                                          <p:val>
                                            <p:fltVal val="0"/>
                                          </p:val>
                                        </p:tav>
                                        <p:tav tm="100000">
                                          <p:val>
                                            <p:strVal val="#ppt_w"/>
                                          </p:val>
                                        </p:tav>
                                      </p:tavLst>
                                    </p:anim>
                                    <p:anim calcmode="lin" valueType="num">
                                      <p:cBhvr>
                                        <p:cTn id="33" dur="1000" fill="hold"/>
                                        <p:tgtEl>
                                          <p:spTgt spid="53"/>
                                        </p:tgtEl>
                                        <p:attrNameLst>
                                          <p:attrName>ppt_h</p:attrName>
                                        </p:attrNameLst>
                                      </p:cBhvr>
                                      <p:tavLst>
                                        <p:tav tm="0">
                                          <p:val>
                                            <p:fltVal val="0"/>
                                          </p:val>
                                        </p:tav>
                                        <p:tav tm="100000">
                                          <p:val>
                                            <p:strVal val="#ppt_h"/>
                                          </p:val>
                                        </p:tav>
                                      </p:tavLst>
                                    </p:anim>
                                    <p:anim calcmode="lin" valueType="num">
                                      <p:cBhvr>
                                        <p:cTn id="34" dur="1000" fill="hold"/>
                                        <p:tgtEl>
                                          <p:spTgt spid="53"/>
                                        </p:tgtEl>
                                        <p:attrNameLst>
                                          <p:attrName>style.rotation</p:attrName>
                                        </p:attrNameLst>
                                      </p:cBhvr>
                                      <p:tavLst>
                                        <p:tav tm="0">
                                          <p:val>
                                            <p:fltVal val="90"/>
                                          </p:val>
                                        </p:tav>
                                        <p:tav tm="100000">
                                          <p:val>
                                            <p:fltVal val="0"/>
                                          </p:val>
                                        </p:tav>
                                      </p:tavLst>
                                    </p:anim>
                                    <p:animEffect transition="in" filter="fade">
                                      <p:cBhvr>
                                        <p:cTn id="35" dur="10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ppt_x"/>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1000" fill="hold"/>
                                        <p:tgtEl>
                                          <p:spTgt spid="54"/>
                                        </p:tgtEl>
                                        <p:attrNameLst>
                                          <p:attrName>ppt_w</p:attrName>
                                        </p:attrNameLst>
                                      </p:cBhvr>
                                      <p:tavLst>
                                        <p:tav tm="0">
                                          <p:val>
                                            <p:fltVal val="0"/>
                                          </p:val>
                                        </p:tav>
                                        <p:tav tm="100000">
                                          <p:val>
                                            <p:strVal val="#ppt_w"/>
                                          </p:val>
                                        </p:tav>
                                      </p:tavLst>
                                    </p:anim>
                                    <p:anim calcmode="lin" valueType="num">
                                      <p:cBhvr>
                                        <p:cTn id="47" dur="1000" fill="hold"/>
                                        <p:tgtEl>
                                          <p:spTgt spid="54"/>
                                        </p:tgtEl>
                                        <p:attrNameLst>
                                          <p:attrName>ppt_h</p:attrName>
                                        </p:attrNameLst>
                                      </p:cBhvr>
                                      <p:tavLst>
                                        <p:tav tm="0">
                                          <p:val>
                                            <p:fltVal val="0"/>
                                          </p:val>
                                        </p:tav>
                                        <p:tav tm="100000">
                                          <p:val>
                                            <p:strVal val="#ppt_h"/>
                                          </p:val>
                                        </p:tav>
                                      </p:tavLst>
                                    </p:anim>
                                    <p:anim calcmode="lin" valueType="num">
                                      <p:cBhvr>
                                        <p:cTn id="48" dur="1000" fill="hold"/>
                                        <p:tgtEl>
                                          <p:spTgt spid="54"/>
                                        </p:tgtEl>
                                        <p:attrNameLst>
                                          <p:attrName>style.rotation</p:attrName>
                                        </p:attrNameLst>
                                      </p:cBhvr>
                                      <p:tavLst>
                                        <p:tav tm="0">
                                          <p:val>
                                            <p:fltVal val="90"/>
                                          </p:val>
                                        </p:tav>
                                        <p:tav tm="100000">
                                          <p:val>
                                            <p:fltVal val="0"/>
                                          </p:val>
                                        </p:tav>
                                      </p:tavLst>
                                    </p:anim>
                                    <p:animEffect transition="in" filter="fade">
                                      <p:cBhvr>
                                        <p:cTn id="49" dur="10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ppt_x"/>
                                          </p:val>
                                        </p:tav>
                                        <p:tav tm="100000">
                                          <p:val>
                                            <p:strVal val="#ppt_x"/>
                                          </p:val>
                                        </p:tav>
                                      </p:tavLst>
                                    </p:anim>
                                    <p:anim calcmode="lin" valueType="num">
                                      <p:cBhvr additive="base">
                                        <p:cTn id="5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1000" fill="hold"/>
                                        <p:tgtEl>
                                          <p:spTgt spid="55"/>
                                        </p:tgtEl>
                                        <p:attrNameLst>
                                          <p:attrName>ppt_w</p:attrName>
                                        </p:attrNameLst>
                                      </p:cBhvr>
                                      <p:tavLst>
                                        <p:tav tm="0">
                                          <p:val>
                                            <p:fltVal val="0"/>
                                          </p:val>
                                        </p:tav>
                                        <p:tav tm="100000">
                                          <p:val>
                                            <p:strVal val="#ppt_w"/>
                                          </p:val>
                                        </p:tav>
                                      </p:tavLst>
                                    </p:anim>
                                    <p:anim calcmode="lin" valueType="num">
                                      <p:cBhvr>
                                        <p:cTn id="61" dur="1000" fill="hold"/>
                                        <p:tgtEl>
                                          <p:spTgt spid="55"/>
                                        </p:tgtEl>
                                        <p:attrNameLst>
                                          <p:attrName>ppt_h</p:attrName>
                                        </p:attrNameLst>
                                      </p:cBhvr>
                                      <p:tavLst>
                                        <p:tav tm="0">
                                          <p:val>
                                            <p:fltVal val="0"/>
                                          </p:val>
                                        </p:tav>
                                        <p:tav tm="100000">
                                          <p:val>
                                            <p:strVal val="#ppt_h"/>
                                          </p:val>
                                        </p:tav>
                                      </p:tavLst>
                                    </p:anim>
                                    <p:anim calcmode="lin" valueType="num">
                                      <p:cBhvr>
                                        <p:cTn id="62" dur="1000" fill="hold"/>
                                        <p:tgtEl>
                                          <p:spTgt spid="55"/>
                                        </p:tgtEl>
                                        <p:attrNameLst>
                                          <p:attrName>style.rotation</p:attrName>
                                        </p:attrNameLst>
                                      </p:cBhvr>
                                      <p:tavLst>
                                        <p:tav tm="0">
                                          <p:val>
                                            <p:fltVal val="90"/>
                                          </p:val>
                                        </p:tav>
                                        <p:tav tm="100000">
                                          <p:val>
                                            <p:fltVal val="0"/>
                                          </p:val>
                                        </p:tav>
                                      </p:tavLst>
                                    </p:anim>
                                    <p:animEffect transition="in" filter="fade">
                                      <p:cBhvr>
                                        <p:cTn id="63" dur="10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1000" fill="hold"/>
                                        <p:tgtEl>
                                          <p:spTgt spid="56"/>
                                        </p:tgtEl>
                                        <p:attrNameLst>
                                          <p:attrName>ppt_w</p:attrName>
                                        </p:attrNameLst>
                                      </p:cBhvr>
                                      <p:tavLst>
                                        <p:tav tm="0">
                                          <p:val>
                                            <p:fltVal val="0"/>
                                          </p:val>
                                        </p:tav>
                                        <p:tav tm="100000">
                                          <p:val>
                                            <p:strVal val="#ppt_w"/>
                                          </p:val>
                                        </p:tav>
                                      </p:tavLst>
                                    </p:anim>
                                    <p:anim calcmode="lin" valueType="num">
                                      <p:cBhvr>
                                        <p:cTn id="75" dur="1000" fill="hold"/>
                                        <p:tgtEl>
                                          <p:spTgt spid="56"/>
                                        </p:tgtEl>
                                        <p:attrNameLst>
                                          <p:attrName>ppt_h</p:attrName>
                                        </p:attrNameLst>
                                      </p:cBhvr>
                                      <p:tavLst>
                                        <p:tav tm="0">
                                          <p:val>
                                            <p:fltVal val="0"/>
                                          </p:val>
                                        </p:tav>
                                        <p:tav tm="100000">
                                          <p:val>
                                            <p:strVal val="#ppt_h"/>
                                          </p:val>
                                        </p:tav>
                                      </p:tavLst>
                                    </p:anim>
                                    <p:anim calcmode="lin" valueType="num">
                                      <p:cBhvr>
                                        <p:cTn id="76" dur="1000" fill="hold"/>
                                        <p:tgtEl>
                                          <p:spTgt spid="56"/>
                                        </p:tgtEl>
                                        <p:attrNameLst>
                                          <p:attrName>style.rotation</p:attrName>
                                        </p:attrNameLst>
                                      </p:cBhvr>
                                      <p:tavLst>
                                        <p:tav tm="0">
                                          <p:val>
                                            <p:fltVal val="90"/>
                                          </p:val>
                                        </p:tav>
                                        <p:tav tm="100000">
                                          <p:val>
                                            <p:fltVal val="0"/>
                                          </p:val>
                                        </p:tav>
                                      </p:tavLst>
                                    </p:anim>
                                    <p:animEffect transition="in" filter="fade">
                                      <p:cBhvr>
                                        <p:cTn id="77" dur="10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additive="base">
                                        <p:cTn id="82" dur="500" fill="hold"/>
                                        <p:tgtEl>
                                          <p:spTgt spid="49"/>
                                        </p:tgtEl>
                                        <p:attrNameLst>
                                          <p:attrName>ppt_x</p:attrName>
                                        </p:attrNameLst>
                                      </p:cBhvr>
                                      <p:tavLst>
                                        <p:tav tm="0">
                                          <p:val>
                                            <p:strVal val="#ppt_x"/>
                                          </p:val>
                                        </p:tav>
                                        <p:tav tm="100000">
                                          <p:val>
                                            <p:strVal val="#ppt_x"/>
                                          </p:val>
                                        </p:tav>
                                      </p:tavLst>
                                    </p:anim>
                                    <p:anim calcmode="lin" valueType="num">
                                      <p:cBhvr additive="base">
                                        <p:cTn id="8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1000" fill="hold"/>
                                        <p:tgtEl>
                                          <p:spTgt spid="59"/>
                                        </p:tgtEl>
                                        <p:attrNameLst>
                                          <p:attrName>ppt_w</p:attrName>
                                        </p:attrNameLst>
                                      </p:cBhvr>
                                      <p:tavLst>
                                        <p:tav tm="0">
                                          <p:val>
                                            <p:fltVal val="0"/>
                                          </p:val>
                                        </p:tav>
                                        <p:tav tm="100000">
                                          <p:val>
                                            <p:strVal val="#ppt_w"/>
                                          </p:val>
                                        </p:tav>
                                      </p:tavLst>
                                    </p:anim>
                                    <p:anim calcmode="lin" valueType="num">
                                      <p:cBhvr>
                                        <p:cTn id="89" dur="1000" fill="hold"/>
                                        <p:tgtEl>
                                          <p:spTgt spid="59"/>
                                        </p:tgtEl>
                                        <p:attrNameLst>
                                          <p:attrName>ppt_h</p:attrName>
                                        </p:attrNameLst>
                                      </p:cBhvr>
                                      <p:tavLst>
                                        <p:tav tm="0">
                                          <p:val>
                                            <p:fltVal val="0"/>
                                          </p:val>
                                        </p:tav>
                                        <p:tav tm="100000">
                                          <p:val>
                                            <p:strVal val="#ppt_h"/>
                                          </p:val>
                                        </p:tav>
                                      </p:tavLst>
                                    </p:anim>
                                    <p:anim calcmode="lin" valueType="num">
                                      <p:cBhvr>
                                        <p:cTn id="90" dur="1000" fill="hold"/>
                                        <p:tgtEl>
                                          <p:spTgt spid="59"/>
                                        </p:tgtEl>
                                        <p:attrNameLst>
                                          <p:attrName>style.rotation</p:attrName>
                                        </p:attrNameLst>
                                      </p:cBhvr>
                                      <p:tavLst>
                                        <p:tav tm="0">
                                          <p:val>
                                            <p:fltVal val="90"/>
                                          </p:val>
                                        </p:tav>
                                        <p:tav tm="100000">
                                          <p:val>
                                            <p:fltVal val="0"/>
                                          </p:val>
                                        </p:tav>
                                      </p:tavLst>
                                    </p:anim>
                                    <p:animEffect transition="in" filter="fade">
                                      <p:cBhvr>
                                        <p:cTn id="91"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7" grpId="0" animBg="1"/>
      <p:bldP spid="48" grpId="0" animBg="1"/>
      <p:bldP spid="49" grpId="0" animBg="1"/>
      <p:bldP spid="50" grpId="0" animBg="1"/>
      <p:bldP spid="51" grpId="0" animBg="1"/>
      <p:bldP spid="52" grpId="0"/>
      <p:bldP spid="53" grpId="0"/>
      <p:bldP spid="54" grpId="0"/>
      <p:bldP spid="55" grpId="0"/>
      <p:bldP spid="56" grpId="0"/>
      <p:bldP spid="5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820217" y="1759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297192" y="1277243"/>
            <a:ext cx="9155808" cy="2677656"/>
          </a:xfrm>
          <a:prstGeom prst="rect">
            <a:avLst/>
          </a:prstGeom>
        </p:spPr>
        <p:txBody>
          <a:bodyPr wrap="square">
            <a:spAutoFit/>
          </a:bodyPr>
          <a:lstStyle/>
          <a:p>
            <a:pPr algn="justLow" rtl="1"/>
            <a:r>
              <a:rPr lang="fa-IR" sz="2800" b="1" dirty="0">
                <a:latin typeface="Adobe Arabic" pitchFamily="18" charset="-78"/>
                <a:cs typeface="Adobe Arabic" pitchFamily="18" charset="-78"/>
              </a:rPr>
              <a:t>کتاب که مجموعه‌ای ثبت شده از حقایق است می‌تواند به عنوان گسترش دهنده علم به افراد کمک کند و نیز می‌تواند به عنوان وسیله‌ای برای ثبت حقایق در خدمت طالب علم باشد.</a:t>
            </a:r>
          </a:p>
          <a:p>
            <a:pPr algn="justLow" rtl="1"/>
            <a:r>
              <a:rPr lang="fa-IR" sz="2800" b="1" dirty="0">
                <a:latin typeface="Adobe Arabic" pitchFamily="18" charset="-78"/>
                <a:cs typeface="Adobe Arabic" pitchFamily="18" charset="-78"/>
              </a:rPr>
              <a:t>بر این اساس اگر غرض فردی در فراگیری علمی به کارگیری جدی آن علم باشد ثبت مطالبی از آن برای موفقیت بیشتر ضروری است و می‌تواند موجب تثبیت مطالب و جلوگیری از فراموشی شود. کتابت مطالب علمی موجب </a:t>
            </a:r>
            <a:r>
              <a:rPr lang="fa-IR" sz="2800" b="1" dirty="0">
                <a:solidFill>
                  <a:srgbClr val="7030A0"/>
                </a:solidFill>
                <a:latin typeface="Adobe Arabic" pitchFamily="18" charset="-78"/>
                <a:cs typeface="Adobe Arabic" pitchFamily="18" charset="-78"/>
              </a:rPr>
              <a:t>تثبیت</a:t>
            </a:r>
            <a:r>
              <a:rPr lang="fa-IR" sz="2800" b="1" dirty="0">
                <a:latin typeface="Adobe Arabic" pitchFamily="18" charset="-78"/>
                <a:cs typeface="Adobe Arabic" pitchFamily="18" charset="-78"/>
              </a:rPr>
              <a:t> آن مطالب خواهد شد ضمن آنکه امکان انتقال آن به دیگران نیز فراهم‌تر است.</a:t>
            </a:r>
            <a:endParaRPr lang="en-US" sz="2800" b="1" dirty="0">
              <a:latin typeface="Adobe Arabic" pitchFamily="18" charset="-78"/>
              <a:cs typeface="Adobe Arabic" pitchFamily="18" charset="-78"/>
            </a:endParaRPr>
          </a:p>
        </p:txBody>
      </p:sp>
      <p:sp>
        <p:nvSpPr>
          <p:cNvPr id="69" name="Flowchart: Connector 68"/>
          <p:cNvSpPr/>
          <p:nvPr/>
        </p:nvSpPr>
        <p:spPr>
          <a:xfrm>
            <a:off x="10507016" y="1432777"/>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68192" y="4475412"/>
            <a:ext cx="8984808" cy="1384995"/>
          </a:xfrm>
          <a:prstGeom prst="rect">
            <a:avLst/>
          </a:prstGeom>
        </p:spPr>
        <p:txBody>
          <a:bodyPr wrap="square">
            <a:spAutoFit/>
          </a:bodyPr>
          <a:lstStyle/>
          <a:p>
            <a:pPr algn="justLow" rtl="1"/>
            <a:r>
              <a:rPr lang="fa-IR" sz="2800" b="1" dirty="0">
                <a:solidFill>
                  <a:srgbClr val="7030A0"/>
                </a:solidFill>
                <a:latin typeface="Adobe Arabic" pitchFamily="18" charset="-78"/>
                <a:cs typeface="Adobe Arabic" pitchFamily="18" charset="-78"/>
              </a:rPr>
              <a:t>انتخاب کتاب همانند انتخاب عالم از اهمیت ویژه‌ای برخوردار است و همان آدابی که برای روبرو شدن با عالم ذکر شده است برای کتاب نیز موجود است، زیرا هر کتابی ترجمان افکار و باورهای نویسنده آن می‌باشد.</a:t>
            </a:r>
            <a:endParaRPr lang="en-US" sz="2800" b="1" dirty="0">
              <a:solidFill>
                <a:srgbClr val="7030A0"/>
              </a:solidFill>
              <a:latin typeface="Adobe Arabic" pitchFamily="18" charset="-78"/>
              <a:cs typeface="Adobe Arabic" pitchFamily="18" charset="-78"/>
            </a:endParaRPr>
          </a:p>
        </p:txBody>
      </p:sp>
      <p:sp>
        <p:nvSpPr>
          <p:cNvPr id="21" name="TextBox 20"/>
          <p:cNvSpPr txBox="1"/>
          <p:nvPr/>
        </p:nvSpPr>
        <p:spPr>
          <a:xfrm>
            <a:off x="8630455" y="555321"/>
            <a:ext cx="3306116"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1-5. </a:t>
            </a:r>
            <a:r>
              <a:rPr lang="fa-IR" sz="2400" b="1" dirty="0">
                <a:latin typeface="Adobe Arabic" pitchFamily="18" charset="-78"/>
                <a:cs typeface="B Titr" panose="00000700000000000000" pitchFamily="2" charset="-78"/>
              </a:rPr>
              <a:t>آداب حفظ و ثبت</a:t>
            </a:r>
          </a:p>
        </p:txBody>
      </p:sp>
      <p:sp>
        <p:nvSpPr>
          <p:cNvPr id="22" name="Flowchart: Connector 21"/>
          <p:cNvSpPr/>
          <p:nvPr/>
        </p:nvSpPr>
        <p:spPr>
          <a:xfrm>
            <a:off x="10507016" y="462557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20819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752600" y="1358206"/>
            <a:ext cx="8382000" cy="1384995"/>
          </a:xfrm>
          <a:prstGeom prst="rect">
            <a:avLst/>
          </a:prstGeom>
        </p:spPr>
        <p:txBody>
          <a:bodyPr wrap="square">
            <a:spAutoFit/>
          </a:bodyPr>
          <a:lstStyle/>
          <a:p>
            <a:pPr algn="r" rtl="1"/>
            <a:r>
              <a:rPr lang="fa-IR" sz="2800" b="1" dirty="0">
                <a:latin typeface="Adobe Arabic" pitchFamily="18" charset="-78"/>
                <a:cs typeface="Adobe Arabic" pitchFamily="18" charset="-78"/>
              </a:rPr>
              <a:t>در متون دینی به یکی از انواع علم معرفت گفته می‌شود. معرفت به موضوعی، به معنای علمی است که فرد به جزییات آن موضوع پیدا می‌کند و می‌تواند مقدمات، لوازم و آثار آن را فهم نماید در این صورت به خوبی آن موضوع را از سایر موضوعات متمایز می‌بیند. </a:t>
            </a:r>
            <a:endParaRPr lang="en-US" sz="2800" b="1" dirty="0">
              <a:latin typeface="Adobe Arabic" pitchFamily="18" charset="-78"/>
              <a:cs typeface="Adobe Arabic" pitchFamily="18" charset="-78"/>
            </a:endParaRPr>
          </a:p>
        </p:txBody>
      </p:sp>
      <p:sp>
        <p:nvSpPr>
          <p:cNvPr id="44" name="TextBox 43"/>
          <p:cNvSpPr txBox="1"/>
          <p:nvPr/>
        </p:nvSpPr>
        <p:spPr>
          <a:xfrm>
            <a:off x="8426712" y="430143"/>
            <a:ext cx="3382851"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2.آداب </a:t>
            </a:r>
            <a:r>
              <a:rPr lang="fa-IR" sz="2400" b="1" dirty="0">
                <a:latin typeface="Adobe Arabic" pitchFamily="18" charset="-78"/>
                <a:cs typeface="B Titr" panose="00000700000000000000" pitchFamily="2" charset="-78"/>
              </a:rPr>
              <a:t>معرفت آموزی</a:t>
            </a:r>
          </a:p>
        </p:txBody>
      </p:sp>
      <p:sp>
        <p:nvSpPr>
          <p:cNvPr id="5" name="Rectangle 4"/>
          <p:cNvSpPr/>
          <p:nvPr/>
        </p:nvSpPr>
        <p:spPr>
          <a:xfrm>
            <a:off x="8039100" y="902691"/>
            <a:ext cx="22700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تعریف معرفت:</a:t>
            </a:r>
            <a:endParaRPr lang="en-US" sz="3200" b="1" dirty="0">
              <a:solidFill>
                <a:srgbClr val="7030A0"/>
              </a:solidFill>
              <a:latin typeface="Adobe Arabic" pitchFamily="18" charset="-78"/>
              <a:cs typeface="Adobe Arabic" pitchFamily="18" charset="-78"/>
            </a:endParaRPr>
          </a:p>
        </p:txBody>
      </p:sp>
      <p:sp>
        <p:nvSpPr>
          <p:cNvPr id="9" name="Rectangle 8"/>
          <p:cNvSpPr/>
          <p:nvPr/>
        </p:nvSpPr>
        <p:spPr>
          <a:xfrm>
            <a:off x="2212576" y="3091269"/>
            <a:ext cx="7366440" cy="523220"/>
          </a:xfrm>
          <a:prstGeom prst="rect">
            <a:avLst/>
          </a:prstGeom>
        </p:spPr>
        <p:txBody>
          <a:bodyPr wrap="square">
            <a:spAutoFit/>
          </a:bodyPr>
          <a:lstStyle/>
          <a:p>
            <a:pPr algn="r"/>
            <a:r>
              <a:rPr lang="fa-IR" sz="2800" b="1" dirty="0">
                <a:latin typeface="Adobe Arabic" pitchFamily="18" charset="-78"/>
                <a:cs typeface="Adobe Arabic" pitchFamily="18" charset="-78"/>
              </a:rPr>
              <a:t>معرفت در زندگی انسان امری ضروری است و نمی‌توان آن را نادیده گرفت.</a:t>
            </a:r>
            <a:endParaRPr lang="en-US" sz="2800" b="1" dirty="0">
              <a:latin typeface="Adobe Arabic" pitchFamily="18" charset="-78"/>
              <a:cs typeface="Adobe Arabic" pitchFamily="18" charset="-78"/>
            </a:endParaRPr>
          </a:p>
        </p:txBody>
      </p:sp>
      <p:sp>
        <p:nvSpPr>
          <p:cNvPr id="16" name="Rectangle 15"/>
          <p:cNvSpPr/>
          <p:nvPr/>
        </p:nvSpPr>
        <p:spPr>
          <a:xfrm>
            <a:off x="2260380" y="3914577"/>
            <a:ext cx="7366440" cy="954107"/>
          </a:xfrm>
          <a:prstGeom prst="rect">
            <a:avLst/>
          </a:prstGeom>
        </p:spPr>
        <p:txBody>
          <a:bodyPr wrap="square">
            <a:spAutoFit/>
          </a:bodyPr>
          <a:lstStyle/>
          <a:p>
            <a:pPr algn="r"/>
            <a:r>
              <a:rPr lang="fa-IR" sz="2800" b="1" dirty="0">
                <a:latin typeface="Adobe Arabic" pitchFamily="18" charset="-78"/>
                <a:cs typeface="Adobe Arabic" pitchFamily="18" charset="-78"/>
              </a:rPr>
              <a:t>برای معرفت یافتن باید از علم‌آموزی عبور کرد زیرا با تقویت و تدقیق در علم است که معرفت حاصل می‌شود. </a:t>
            </a:r>
            <a:endParaRPr lang="en-US" sz="2800" b="1" dirty="0">
              <a:latin typeface="Adobe Arabic" pitchFamily="18" charset="-78"/>
              <a:cs typeface="Adobe Arabic" pitchFamily="18" charset="-78"/>
            </a:endParaRPr>
          </a:p>
        </p:txBody>
      </p:sp>
      <p:sp>
        <p:nvSpPr>
          <p:cNvPr id="17" name="Rectangle 16"/>
          <p:cNvSpPr/>
          <p:nvPr/>
        </p:nvSpPr>
        <p:spPr>
          <a:xfrm>
            <a:off x="1650780" y="5136686"/>
            <a:ext cx="7976040" cy="954107"/>
          </a:xfrm>
          <a:prstGeom prst="rect">
            <a:avLst/>
          </a:prstGeom>
        </p:spPr>
        <p:txBody>
          <a:bodyPr wrap="square">
            <a:spAutoFit/>
          </a:bodyPr>
          <a:lstStyle/>
          <a:p>
            <a:pPr algn="r"/>
            <a:r>
              <a:rPr lang="fa-IR" sz="2800" b="1" dirty="0">
                <a:latin typeface="Adobe Arabic" pitchFamily="18" charset="-78"/>
                <a:cs typeface="Adobe Arabic" pitchFamily="18" charset="-78"/>
              </a:rPr>
              <a:t>علمی که به معرفت تبدیل می‌شود به عمل نزدیک‌تر می‌شود و اثرات آن بیشتر بروز می‌یابد.</a:t>
            </a:r>
            <a:endParaRPr lang="en-US" sz="2800" b="1" dirty="0">
              <a:latin typeface="Adobe Arabic" pitchFamily="18" charset="-78"/>
              <a:cs typeface="Adobe Arabic" pitchFamily="18" charset="-78"/>
            </a:endParaRPr>
          </a:p>
        </p:txBody>
      </p:sp>
      <p:sp>
        <p:nvSpPr>
          <p:cNvPr id="18" name="Rectangle 17"/>
          <p:cNvSpPr/>
          <p:nvPr/>
        </p:nvSpPr>
        <p:spPr>
          <a:xfrm>
            <a:off x="9601200" y="3008900"/>
            <a:ext cx="7079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اولاً:</a:t>
            </a:r>
            <a:endParaRPr lang="en-US" sz="3200" b="1" dirty="0">
              <a:solidFill>
                <a:srgbClr val="7030A0"/>
              </a:solidFill>
              <a:latin typeface="Adobe Arabic" pitchFamily="18" charset="-78"/>
              <a:cs typeface="Adobe Arabic" pitchFamily="18" charset="-78"/>
            </a:endParaRPr>
          </a:p>
        </p:txBody>
      </p:sp>
      <p:sp>
        <p:nvSpPr>
          <p:cNvPr id="19" name="Rectangle 18"/>
          <p:cNvSpPr/>
          <p:nvPr/>
        </p:nvSpPr>
        <p:spPr>
          <a:xfrm>
            <a:off x="9579016" y="4013539"/>
            <a:ext cx="7841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ثانیاً:</a:t>
            </a:r>
            <a:endParaRPr lang="en-US" sz="3200" b="1" dirty="0">
              <a:solidFill>
                <a:srgbClr val="7030A0"/>
              </a:solidFill>
              <a:latin typeface="Adobe Arabic" pitchFamily="18" charset="-78"/>
              <a:cs typeface="Adobe Arabic" pitchFamily="18" charset="-78"/>
            </a:endParaRPr>
          </a:p>
        </p:txBody>
      </p:sp>
      <p:sp>
        <p:nvSpPr>
          <p:cNvPr id="20" name="Rectangle 19"/>
          <p:cNvSpPr/>
          <p:nvPr/>
        </p:nvSpPr>
        <p:spPr>
          <a:xfrm>
            <a:off x="9579016" y="5080339"/>
            <a:ext cx="7841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ثالثاً:</a:t>
            </a:r>
            <a:endParaRPr lang="en-US" sz="3200" b="1" dirty="0">
              <a:solidFill>
                <a:srgbClr val="7030A0"/>
              </a:solidFill>
              <a:latin typeface="Adobe Arabic" pitchFamily="18" charset="-78"/>
              <a:cs typeface="Adobe Arabic" pitchFamily="18" charset="-78"/>
            </a:endParaRPr>
          </a:p>
        </p:txBody>
      </p:sp>
      <p:sp>
        <p:nvSpPr>
          <p:cNvPr id="21"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
        <p:nvSpPr>
          <p:cNvPr id="23" name="Flowchart: Connector 22"/>
          <p:cNvSpPr/>
          <p:nvPr/>
        </p:nvSpPr>
        <p:spPr>
          <a:xfrm>
            <a:off x="10302375" y="1079662"/>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2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80">
                                          <p:stCondLst>
                                            <p:cond delay="0"/>
                                          </p:stCondLst>
                                        </p:cTn>
                                        <p:tgtEl>
                                          <p:spTgt spid="19"/>
                                        </p:tgtEl>
                                      </p:cBhvr>
                                    </p:animEffect>
                                    <p:anim calcmode="lin" valueType="num">
                                      <p:cBhvr>
                                        <p:cTn id="4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7" dur="26">
                                          <p:stCondLst>
                                            <p:cond delay="650"/>
                                          </p:stCondLst>
                                        </p:cTn>
                                        <p:tgtEl>
                                          <p:spTgt spid="19"/>
                                        </p:tgtEl>
                                      </p:cBhvr>
                                      <p:to x="100000" y="60000"/>
                                    </p:animScale>
                                    <p:animScale>
                                      <p:cBhvr>
                                        <p:cTn id="48" dur="166" decel="50000">
                                          <p:stCondLst>
                                            <p:cond delay="676"/>
                                          </p:stCondLst>
                                        </p:cTn>
                                        <p:tgtEl>
                                          <p:spTgt spid="19"/>
                                        </p:tgtEl>
                                      </p:cBhvr>
                                      <p:to x="100000" y="100000"/>
                                    </p:animScale>
                                    <p:animScale>
                                      <p:cBhvr>
                                        <p:cTn id="49" dur="26">
                                          <p:stCondLst>
                                            <p:cond delay="1312"/>
                                          </p:stCondLst>
                                        </p:cTn>
                                        <p:tgtEl>
                                          <p:spTgt spid="19"/>
                                        </p:tgtEl>
                                      </p:cBhvr>
                                      <p:to x="100000" y="80000"/>
                                    </p:animScale>
                                    <p:animScale>
                                      <p:cBhvr>
                                        <p:cTn id="50" dur="166" decel="50000">
                                          <p:stCondLst>
                                            <p:cond delay="1338"/>
                                          </p:stCondLst>
                                        </p:cTn>
                                        <p:tgtEl>
                                          <p:spTgt spid="19"/>
                                        </p:tgtEl>
                                      </p:cBhvr>
                                      <p:to x="100000" y="100000"/>
                                    </p:animScale>
                                    <p:animScale>
                                      <p:cBhvr>
                                        <p:cTn id="51" dur="26">
                                          <p:stCondLst>
                                            <p:cond delay="1642"/>
                                          </p:stCondLst>
                                        </p:cTn>
                                        <p:tgtEl>
                                          <p:spTgt spid="19"/>
                                        </p:tgtEl>
                                      </p:cBhvr>
                                      <p:to x="100000" y="90000"/>
                                    </p:animScale>
                                    <p:animScale>
                                      <p:cBhvr>
                                        <p:cTn id="52" dur="166" decel="50000">
                                          <p:stCondLst>
                                            <p:cond delay="1668"/>
                                          </p:stCondLst>
                                        </p:cTn>
                                        <p:tgtEl>
                                          <p:spTgt spid="19"/>
                                        </p:tgtEl>
                                      </p:cBhvr>
                                      <p:to x="100000" y="100000"/>
                                    </p:animScale>
                                    <p:animScale>
                                      <p:cBhvr>
                                        <p:cTn id="53" dur="26">
                                          <p:stCondLst>
                                            <p:cond delay="1808"/>
                                          </p:stCondLst>
                                        </p:cTn>
                                        <p:tgtEl>
                                          <p:spTgt spid="19"/>
                                        </p:tgtEl>
                                      </p:cBhvr>
                                      <p:to x="100000" y="95000"/>
                                    </p:animScale>
                                    <p:animScale>
                                      <p:cBhvr>
                                        <p:cTn id="54" dur="166" decel="50000">
                                          <p:stCondLst>
                                            <p:cond delay="1834"/>
                                          </p:stCondLst>
                                        </p:cTn>
                                        <p:tgtEl>
                                          <p:spTgt spid="1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80">
                                          <p:stCondLst>
                                            <p:cond delay="0"/>
                                          </p:stCondLst>
                                        </p:cTn>
                                        <p:tgtEl>
                                          <p:spTgt spid="20"/>
                                        </p:tgtEl>
                                      </p:cBhvr>
                                    </p:animEffect>
                                    <p:anim calcmode="lin" valueType="num">
                                      <p:cBhvr>
                                        <p:cTn id="6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1" dur="26">
                                          <p:stCondLst>
                                            <p:cond delay="650"/>
                                          </p:stCondLst>
                                        </p:cTn>
                                        <p:tgtEl>
                                          <p:spTgt spid="20"/>
                                        </p:tgtEl>
                                      </p:cBhvr>
                                      <p:to x="100000" y="60000"/>
                                    </p:animScale>
                                    <p:animScale>
                                      <p:cBhvr>
                                        <p:cTn id="72" dur="166" decel="50000">
                                          <p:stCondLst>
                                            <p:cond delay="676"/>
                                          </p:stCondLst>
                                        </p:cTn>
                                        <p:tgtEl>
                                          <p:spTgt spid="20"/>
                                        </p:tgtEl>
                                      </p:cBhvr>
                                      <p:to x="100000" y="100000"/>
                                    </p:animScale>
                                    <p:animScale>
                                      <p:cBhvr>
                                        <p:cTn id="73" dur="26">
                                          <p:stCondLst>
                                            <p:cond delay="1312"/>
                                          </p:stCondLst>
                                        </p:cTn>
                                        <p:tgtEl>
                                          <p:spTgt spid="20"/>
                                        </p:tgtEl>
                                      </p:cBhvr>
                                      <p:to x="100000" y="80000"/>
                                    </p:animScale>
                                    <p:animScale>
                                      <p:cBhvr>
                                        <p:cTn id="74" dur="166" decel="50000">
                                          <p:stCondLst>
                                            <p:cond delay="1338"/>
                                          </p:stCondLst>
                                        </p:cTn>
                                        <p:tgtEl>
                                          <p:spTgt spid="20"/>
                                        </p:tgtEl>
                                      </p:cBhvr>
                                      <p:to x="100000" y="100000"/>
                                    </p:animScale>
                                    <p:animScale>
                                      <p:cBhvr>
                                        <p:cTn id="75" dur="26">
                                          <p:stCondLst>
                                            <p:cond delay="1642"/>
                                          </p:stCondLst>
                                        </p:cTn>
                                        <p:tgtEl>
                                          <p:spTgt spid="20"/>
                                        </p:tgtEl>
                                      </p:cBhvr>
                                      <p:to x="100000" y="90000"/>
                                    </p:animScale>
                                    <p:animScale>
                                      <p:cBhvr>
                                        <p:cTn id="76" dur="166" decel="50000">
                                          <p:stCondLst>
                                            <p:cond delay="1668"/>
                                          </p:stCondLst>
                                        </p:cTn>
                                        <p:tgtEl>
                                          <p:spTgt spid="20"/>
                                        </p:tgtEl>
                                      </p:cBhvr>
                                      <p:to x="100000" y="100000"/>
                                    </p:animScale>
                                    <p:animScale>
                                      <p:cBhvr>
                                        <p:cTn id="77" dur="26">
                                          <p:stCondLst>
                                            <p:cond delay="1808"/>
                                          </p:stCondLst>
                                        </p:cTn>
                                        <p:tgtEl>
                                          <p:spTgt spid="20"/>
                                        </p:tgtEl>
                                      </p:cBhvr>
                                      <p:to x="100000" y="95000"/>
                                    </p:animScale>
                                    <p:animScale>
                                      <p:cBhvr>
                                        <p:cTn id="78" dur="166" decel="50000">
                                          <p:stCondLst>
                                            <p:cond delay="1834"/>
                                          </p:stCondLst>
                                        </p:cTn>
                                        <p:tgtEl>
                                          <p:spTgt spid="2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ircle(in)">
                                      <p:cBhvr>
                                        <p:cTn id="8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6" grpId="0"/>
      <p:bldP spid="17" grpId="0"/>
      <p:bldP spid="18" grpId="0"/>
      <p:bldP spid="19" grpId="0"/>
      <p:bldP spid="20" grpId="0"/>
      <p:bldP spid="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752600" y="1358206"/>
            <a:ext cx="8382000" cy="1384995"/>
          </a:xfrm>
          <a:prstGeom prst="rect">
            <a:avLst/>
          </a:prstGeom>
        </p:spPr>
        <p:txBody>
          <a:bodyPr wrap="square">
            <a:spAutoFit/>
          </a:bodyPr>
          <a:lstStyle/>
          <a:p>
            <a:pPr algn="r" rtl="1"/>
            <a:r>
              <a:rPr lang="fa-IR" sz="2800" b="1">
                <a:latin typeface="Adobe Arabic" pitchFamily="18" charset="-78"/>
                <a:cs typeface="Adobe Arabic" pitchFamily="18" charset="-78"/>
              </a:rPr>
              <a:t>در متون دینی به یکی از انواع علم معرفت گفته می‌شود. معرفت به موضوعی، به معنای علمی است که فرد به جزییات آن موضوع پیدا می‌کند و می‌تواند مقدمات، لوازم و آثار آن را فهم نماید در این صورت به خوبی آن موضوع را از سایر موضوعات متمایز می‌بیند. </a:t>
            </a:r>
            <a:endParaRPr lang="en-US" sz="2800" b="1">
              <a:latin typeface="Adobe Arabic" pitchFamily="18" charset="-78"/>
              <a:cs typeface="Adobe Arabic" pitchFamily="18" charset="-78"/>
            </a:endParaRPr>
          </a:p>
        </p:txBody>
      </p:sp>
      <p:sp>
        <p:nvSpPr>
          <p:cNvPr id="5" name="Rectangle 4"/>
          <p:cNvSpPr/>
          <p:nvPr/>
        </p:nvSpPr>
        <p:spPr>
          <a:xfrm>
            <a:off x="7886700" y="762001"/>
            <a:ext cx="22700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آداب معرفت:</a:t>
            </a:r>
            <a:endParaRPr lang="en-US" sz="3200" b="1" dirty="0">
              <a:solidFill>
                <a:srgbClr val="7030A0"/>
              </a:solidFill>
              <a:latin typeface="Adobe Arabic" pitchFamily="18" charset="-78"/>
              <a:cs typeface="Adobe Arabic" pitchFamily="18" charset="-78"/>
            </a:endParaRPr>
          </a:p>
        </p:txBody>
      </p:sp>
      <p:sp>
        <p:nvSpPr>
          <p:cNvPr id="22" name="Flowchart: Connector 21"/>
          <p:cNvSpPr/>
          <p:nvPr/>
        </p:nvSpPr>
        <p:spPr>
          <a:xfrm>
            <a:off x="10210800" y="912168"/>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3048000"/>
            <a:ext cx="6985440" cy="892552"/>
          </a:xfrm>
          <a:prstGeom prst="rect">
            <a:avLst/>
          </a:prstGeom>
        </p:spPr>
        <p:txBody>
          <a:bodyPr wrap="square">
            <a:spAutoFit/>
          </a:bodyPr>
          <a:lstStyle/>
          <a:p>
            <a:pPr algn="r" rtl="1"/>
            <a:r>
              <a:rPr lang="fa-IR" sz="2800" b="1" dirty="0">
                <a:latin typeface="Adobe Arabic" pitchFamily="18" charset="-78"/>
                <a:cs typeface="Adobe Arabic" pitchFamily="18" charset="-78"/>
              </a:rPr>
              <a:t>دراست علم، </a:t>
            </a:r>
            <a:r>
              <a:rPr lang="fa-IR" sz="2400" b="1" dirty="0">
                <a:latin typeface="Adobe Arabic" pitchFamily="18" charset="-78"/>
                <a:cs typeface="Adobe Arabic" pitchFamily="18" charset="-78"/>
              </a:rPr>
              <a:t>یکی از راه‌هایی که علم فرد به معرفت برسد دراست آن یا تکرار از روی تأمل و کهنه کردن آن است.</a:t>
            </a:r>
            <a:endParaRPr lang="en-US" sz="2800" b="1" dirty="0">
              <a:latin typeface="Adobe Arabic" pitchFamily="18" charset="-78"/>
              <a:cs typeface="Adobe Arabic" pitchFamily="18" charset="-78"/>
            </a:endParaRPr>
          </a:p>
        </p:txBody>
      </p:sp>
      <p:sp>
        <p:nvSpPr>
          <p:cNvPr id="16" name="Rectangle 15"/>
          <p:cNvSpPr/>
          <p:nvPr/>
        </p:nvSpPr>
        <p:spPr>
          <a:xfrm>
            <a:off x="1752600" y="4227493"/>
            <a:ext cx="7366440" cy="892552"/>
          </a:xfrm>
          <a:prstGeom prst="rect">
            <a:avLst/>
          </a:prstGeom>
        </p:spPr>
        <p:txBody>
          <a:bodyPr wrap="square">
            <a:spAutoFit/>
          </a:bodyPr>
          <a:lstStyle/>
          <a:p>
            <a:pPr algn="r" rtl="1"/>
            <a:r>
              <a:rPr lang="fa-IR" sz="2800" b="1">
                <a:latin typeface="Adobe Arabic" pitchFamily="18" charset="-78"/>
                <a:cs typeface="Adobe Arabic" pitchFamily="18" charset="-78"/>
              </a:rPr>
              <a:t>‌عمل کردن به دانسته‌ها، </a:t>
            </a:r>
            <a:r>
              <a:rPr lang="fa-IR" sz="2400" b="1">
                <a:latin typeface="Adobe Arabic" pitchFamily="18" charset="-78"/>
                <a:cs typeface="Adobe Arabic" pitchFamily="18" charset="-78"/>
              </a:rPr>
              <a:t>عمل به دانسته موجل تثبیت آن علم و علم به جوانب آن می‌شود.</a:t>
            </a:r>
            <a:endParaRPr lang="en-US" sz="2400" b="1">
              <a:latin typeface="Adobe Arabic" pitchFamily="18" charset="-78"/>
              <a:cs typeface="Adobe Arabic" pitchFamily="18" charset="-78"/>
            </a:endParaRPr>
          </a:p>
        </p:txBody>
      </p:sp>
      <p:sp>
        <p:nvSpPr>
          <p:cNvPr id="17" name="Rectangle 16"/>
          <p:cNvSpPr/>
          <p:nvPr/>
        </p:nvSpPr>
        <p:spPr>
          <a:xfrm>
            <a:off x="1015560" y="5420380"/>
            <a:ext cx="7976040" cy="523220"/>
          </a:xfrm>
          <a:prstGeom prst="rect">
            <a:avLst/>
          </a:prstGeom>
        </p:spPr>
        <p:txBody>
          <a:bodyPr wrap="square">
            <a:spAutoFit/>
          </a:bodyPr>
          <a:lstStyle/>
          <a:p>
            <a:pPr algn="r"/>
            <a:r>
              <a:rPr lang="fa-IR" sz="2800" b="1">
                <a:latin typeface="Adobe Arabic" pitchFamily="18" charset="-78"/>
                <a:cs typeface="Adobe Arabic" pitchFamily="18" charset="-78"/>
              </a:rPr>
              <a:t>توجه به مکتب اهل بیت علیهم السلام و ساختار امامت و ولایت </a:t>
            </a:r>
            <a:endParaRPr lang="en-US" sz="2800" b="1">
              <a:latin typeface="Adobe Arabic" pitchFamily="18" charset="-78"/>
              <a:cs typeface="Adobe Arabic" pitchFamily="18" charset="-78"/>
            </a:endParaRPr>
          </a:p>
        </p:txBody>
      </p:sp>
      <p:sp>
        <p:nvSpPr>
          <p:cNvPr id="18" name="Rectangle 17"/>
          <p:cNvSpPr/>
          <p:nvPr/>
        </p:nvSpPr>
        <p:spPr>
          <a:xfrm>
            <a:off x="9021742" y="3008900"/>
            <a:ext cx="1287442"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آداب اول:</a:t>
            </a:r>
            <a:endParaRPr lang="en-US" sz="3200" b="1" dirty="0">
              <a:solidFill>
                <a:srgbClr val="7030A0"/>
              </a:solidFill>
              <a:latin typeface="Adobe Arabic" pitchFamily="18" charset="-78"/>
              <a:cs typeface="Adobe Arabic" pitchFamily="18" charset="-78"/>
            </a:endParaRPr>
          </a:p>
        </p:txBody>
      </p:sp>
      <p:sp>
        <p:nvSpPr>
          <p:cNvPr id="19" name="Rectangle 18"/>
          <p:cNvSpPr/>
          <p:nvPr/>
        </p:nvSpPr>
        <p:spPr>
          <a:xfrm>
            <a:off x="9042840" y="4215826"/>
            <a:ext cx="1320360"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آداب دوم:</a:t>
            </a:r>
            <a:endParaRPr lang="en-US" sz="3200" b="1" dirty="0">
              <a:solidFill>
                <a:srgbClr val="7030A0"/>
              </a:solidFill>
              <a:latin typeface="Adobe Arabic" pitchFamily="18" charset="-78"/>
              <a:cs typeface="Adobe Arabic" pitchFamily="18" charset="-78"/>
            </a:endParaRPr>
          </a:p>
        </p:txBody>
      </p:sp>
      <p:sp>
        <p:nvSpPr>
          <p:cNvPr id="20" name="Rectangle 19"/>
          <p:cNvSpPr/>
          <p:nvPr/>
        </p:nvSpPr>
        <p:spPr>
          <a:xfrm>
            <a:off x="8686800" y="5358826"/>
            <a:ext cx="1676400"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آداب سوم:</a:t>
            </a:r>
            <a:endParaRPr lang="en-US" sz="3200" b="1" dirty="0">
              <a:solidFill>
                <a:srgbClr val="7030A0"/>
              </a:solidFill>
              <a:latin typeface="Adobe Arabic" pitchFamily="18" charset="-78"/>
              <a:cs typeface="Adobe Arabic" pitchFamily="18" charset="-78"/>
            </a:endParaRPr>
          </a:p>
        </p:txBody>
      </p:sp>
      <p:sp>
        <p:nvSpPr>
          <p:cNvPr id="21"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33936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80">
                                          <p:stCondLst>
                                            <p:cond delay="0"/>
                                          </p:stCondLst>
                                        </p:cTn>
                                        <p:tgtEl>
                                          <p:spTgt spid="18"/>
                                        </p:tgtEl>
                                      </p:cBhvr>
                                    </p:animEffect>
                                    <p:anim calcmode="lin" valueType="num">
                                      <p:cBhvr>
                                        <p:cTn id="2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6" dur="26">
                                          <p:stCondLst>
                                            <p:cond delay="650"/>
                                          </p:stCondLst>
                                        </p:cTn>
                                        <p:tgtEl>
                                          <p:spTgt spid="18"/>
                                        </p:tgtEl>
                                      </p:cBhvr>
                                      <p:to x="100000" y="60000"/>
                                    </p:animScale>
                                    <p:animScale>
                                      <p:cBhvr>
                                        <p:cTn id="27" dur="166" decel="50000">
                                          <p:stCondLst>
                                            <p:cond delay="676"/>
                                          </p:stCondLst>
                                        </p:cTn>
                                        <p:tgtEl>
                                          <p:spTgt spid="18"/>
                                        </p:tgtEl>
                                      </p:cBhvr>
                                      <p:to x="100000" y="100000"/>
                                    </p:animScale>
                                    <p:animScale>
                                      <p:cBhvr>
                                        <p:cTn id="28" dur="26">
                                          <p:stCondLst>
                                            <p:cond delay="1312"/>
                                          </p:stCondLst>
                                        </p:cTn>
                                        <p:tgtEl>
                                          <p:spTgt spid="18"/>
                                        </p:tgtEl>
                                      </p:cBhvr>
                                      <p:to x="100000" y="80000"/>
                                    </p:animScale>
                                    <p:animScale>
                                      <p:cBhvr>
                                        <p:cTn id="29" dur="166" decel="50000">
                                          <p:stCondLst>
                                            <p:cond delay="1338"/>
                                          </p:stCondLst>
                                        </p:cTn>
                                        <p:tgtEl>
                                          <p:spTgt spid="18"/>
                                        </p:tgtEl>
                                      </p:cBhvr>
                                      <p:to x="100000" y="100000"/>
                                    </p:animScale>
                                    <p:animScale>
                                      <p:cBhvr>
                                        <p:cTn id="30" dur="26">
                                          <p:stCondLst>
                                            <p:cond delay="1642"/>
                                          </p:stCondLst>
                                        </p:cTn>
                                        <p:tgtEl>
                                          <p:spTgt spid="18"/>
                                        </p:tgtEl>
                                      </p:cBhvr>
                                      <p:to x="100000" y="90000"/>
                                    </p:animScale>
                                    <p:animScale>
                                      <p:cBhvr>
                                        <p:cTn id="31" dur="166" decel="50000">
                                          <p:stCondLst>
                                            <p:cond delay="1668"/>
                                          </p:stCondLst>
                                        </p:cTn>
                                        <p:tgtEl>
                                          <p:spTgt spid="18"/>
                                        </p:tgtEl>
                                      </p:cBhvr>
                                      <p:to x="100000" y="100000"/>
                                    </p:animScale>
                                    <p:animScale>
                                      <p:cBhvr>
                                        <p:cTn id="32" dur="26">
                                          <p:stCondLst>
                                            <p:cond delay="1808"/>
                                          </p:stCondLst>
                                        </p:cTn>
                                        <p:tgtEl>
                                          <p:spTgt spid="18"/>
                                        </p:tgtEl>
                                      </p:cBhvr>
                                      <p:to x="100000" y="95000"/>
                                    </p:animScale>
                                    <p:animScale>
                                      <p:cBhvr>
                                        <p:cTn id="33" dur="166" decel="50000">
                                          <p:stCondLst>
                                            <p:cond delay="1834"/>
                                          </p:stCondLst>
                                        </p:cTn>
                                        <p:tgtEl>
                                          <p:spTgt spid="1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80">
                                          <p:stCondLst>
                                            <p:cond delay="0"/>
                                          </p:stCondLst>
                                        </p:cTn>
                                        <p:tgtEl>
                                          <p:spTgt spid="19"/>
                                        </p:tgtEl>
                                      </p:cBhvr>
                                    </p:animEffect>
                                    <p:anim calcmode="lin" valueType="num">
                                      <p:cBhvr>
                                        <p:cTn id="4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0" dur="26">
                                          <p:stCondLst>
                                            <p:cond delay="650"/>
                                          </p:stCondLst>
                                        </p:cTn>
                                        <p:tgtEl>
                                          <p:spTgt spid="19"/>
                                        </p:tgtEl>
                                      </p:cBhvr>
                                      <p:to x="100000" y="60000"/>
                                    </p:animScale>
                                    <p:animScale>
                                      <p:cBhvr>
                                        <p:cTn id="51" dur="166" decel="50000">
                                          <p:stCondLst>
                                            <p:cond delay="676"/>
                                          </p:stCondLst>
                                        </p:cTn>
                                        <p:tgtEl>
                                          <p:spTgt spid="19"/>
                                        </p:tgtEl>
                                      </p:cBhvr>
                                      <p:to x="100000" y="100000"/>
                                    </p:animScale>
                                    <p:animScale>
                                      <p:cBhvr>
                                        <p:cTn id="52" dur="26">
                                          <p:stCondLst>
                                            <p:cond delay="1312"/>
                                          </p:stCondLst>
                                        </p:cTn>
                                        <p:tgtEl>
                                          <p:spTgt spid="19"/>
                                        </p:tgtEl>
                                      </p:cBhvr>
                                      <p:to x="100000" y="80000"/>
                                    </p:animScale>
                                    <p:animScale>
                                      <p:cBhvr>
                                        <p:cTn id="53" dur="166" decel="50000">
                                          <p:stCondLst>
                                            <p:cond delay="1338"/>
                                          </p:stCondLst>
                                        </p:cTn>
                                        <p:tgtEl>
                                          <p:spTgt spid="19"/>
                                        </p:tgtEl>
                                      </p:cBhvr>
                                      <p:to x="100000" y="100000"/>
                                    </p:animScale>
                                    <p:animScale>
                                      <p:cBhvr>
                                        <p:cTn id="54" dur="26">
                                          <p:stCondLst>
                                            <p:cond delay="1642"/>
                                          </p:stCondLst>
                                        </p:cTn>
                                        <p:tgtEl>
                                          <p:spTgt spid="19"/>
                                        </p:tgtEl>
                                      </p:cBhvr>
                                      <p:to x="100000" y="90000"/>
                                    </p:animScale>
                                    <p:animScale>
                                      <p:cBhvr>
                                        <p:cTn id="55" dur="166" decel="50000">
                                          <p:stCondLst>
                                            <p:cond delay="1668"/>
                                          </p:stCondLst>
                                        </p:cTn>
                                        <p:tgtEl>
                                          <p:spTgt spid="19"/>
                                        </p:tgtEl>
                                      </p:cBhvr>
                                      <p:to x="100000" y="100000"/>
                                    </p:animScale>
                                    <p:animScale>
                                      <p:cBhvr>
                                        <p:cTn id="56" dur="26">
                                          <p:stCondLst>
                                            <p:cond delay="1808"/>
                                          </p:stCondLst>
                                        </p:cTn>
                                        <p:tgtEl>
                                          <p:spTgt spid="19"/>
                                        </p:tgtEl>
                                      </p:cBhvr>
                                      <p:to x="100000" y="95000"/>
                                    </p:animScale>
                                    <p:animScale>
                                      <p:cBhvr>
                                        <p:cTn id="57" dur="166" decel="50000">
                                          <p:stCondLst>
                                            <p:cond delay="1834"/>
                                          </p:stCondLst>
                                        </p:cTn>
                                        <p:tgtEl>
                                          <p:spTgt spid="19"/>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80">
                                          <p:stCondLst>
                                            <p:cond delay="0"/>
                                          </p:stCondLst>
                                        </p:cTn>
                                        <p:tgtEl>
                                          <p:spTgt spid="20"/>
                                        </p:tgtEl>
                                      </p:cBhvr>
                                    </p:animEffect>
                                    <p:anim calcmode="lin" valueType="num">
                                      <p:cBhvr>
                                        <p:cTn id="6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4" dur="26">
                                          <p:stCondLst>
                                            <p:cond delay="650"/>
                                          </p:stCondLst>
                                        </p:cTn>
                                        <p:tgtEl>
                                          <p:spTgt spid="20"/>
                                        </p:tgtEl>
                                      </p:cBhvr>
                                      <p:to x="100000" y="60000"/>
                                    </p:animScale>
                                    <p:animScale>
                                      <p:cBhvr>
                                        <p:cTn id="75" dur="166" decel="50000">
                                          <p:stCondLst>
                                            <p:cond delay="676"/>
                                          </p:stCondLst>
                                        </p:cTn>
                                        <p:tgtEl>
                                          <p:spTgt spid="20"/>
                                        </p:tgtEl>
                                      </p:cBhvr>
                                      <p:to x="100000" y="100000"/>
                                    </p:animScale>
                                    <p:animScale>
                                      <p:cBhvr>
                                        <p:cTn id="76" dur="26">
                                          <p:stCondLst>
                                            <p:cond delay="1312"/>
                                          </p:stCondLst>
                                        </p:cTn>
                                        <p:tgtEl>
                                          <p:spTgt spid="20"/>
                                        </p:tgtEl>
                                      </p:cBhvr>
                                      <p:to x="100000" y="80000"/>
                                    </p:animScale>
                                    <p:animScale>
                                      <p:cBhvr>
                                        <p:cTn id="77" dur="166" decel="50000">
                                          <p:stCondLst>
                                            <p:cond delay="1338"/>
                                          </p:stCondLst>
                                        </p:cTn>
                                        <p:tgtEl>
                                          <p:spTgt spid="20"/>
                                        </p:tgtEl>
                                      </p:cBhvr>
                                      <p:to x="100000" y="100000"/>
                                    </p:animScale>
                                    <p:animScale>
                                      <p:cBhvr>
                                        <p:cTn id="78" dur="26">
                                          <p:stCondLst>
                                            <p:cond delay="1642"/>
                                          </p:stCondLst>
                                        </p:cTn>
                                        <p:tgtEl>
                                          <p:spTgt spid="20"/>
                                        </p:tgtEl>
                                      </p:cBhvr>
                                      <p:to x="100000" y="90000"/>
                                    </p:animScale>
                                    <p:animScale>
                                      <p:cBhvr>
                                        <p:cTn id="79" dur="166" decel="50000">
                                          <p:stCondLst>
                                            <p:cond delay="1668"/>
                                          </p:stCondLst>
                                        </p:cTn>
                                        <p:tgtEl>
                                          <p:spTgt spid="20"/>
                                        </p:tgtEl>
                                      </p:cBhvr>
                                      <p:to x="100000" y="100000"/>
                                    </p:animScale>
                                    <p:animScale>
                                      <p:cBhvr>
                                        <p:cTn id="80" dur="26">
                                          <p:stCondLst>
                                            <p:cond delay="1808"/>
                                          </p:stCondLst>
                                        </p:cTn>
                                        <p:tgtEl>
                                          <p:spTgt spid="20"/>
                                        </p:tgtEl>
                                      </p:cBhvr>
                                      <p:to x="100000" y="95000"/>
                                    </p:animScale>
                                    <p:animScale>
                                      <p:cBhvr>
                                        <p:cTn id="81" dur="166" decel="50000">
                                          <p:stCondLst>
                                            <p:cond delay="1834"/>
                                          </p:stCondLst>
                                        </p:cTn>
                                        <p:tgtEl>
                                          <p:spTgt spid="2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animBg="1"/>
      <p:bldP spid="9" grpId="0"/>
      <p:bldP spid="16" grpId="0"/>
      <p:bldP spid="17" grpId="0"/>
      <p:bldP spid="18" grpId="0"/>
      <p:bldP spid="19" grpId="0"/>
      <p:bldP spid="2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Box 43"/>
          <p:cNvSpPr txBox="1"/>
          <p:nvPr/>
        </p:nvSpPr>
        <p:spPr>
          <a:xfrm>
            <a:off x="8917728" y="454566"/>
            <a:ext cx="2927799" cy="461665"/>
          </a:xfrm>
          <a:prstGeom prst="rect">
            <a:avLst/>
          </a:prstGeom>
          <a:noFill/>
        </p:spPr>
        <p:txBody>
          <a:bodyPr wrap="square" rtlCol="0">
            <a:spAutoFit/>
          </a:bodyPr>
          <a:lstStyle/>
          <a:p>
            <a:pPr algn="r" rtl="1"/>
            <a:r>
              <a:rPr lang="fa-IR" sz="2400" b="1" dirty="0" smtClean="0">
                <a:latin typeface="Adobe Arabic" pitchFamily="18" charset="-78"/>
                <a:cs typeface="B Titr" panose="00000700000000000000" pitchFamily="2" charset="-78"/>
              </a:rPr>
              <a:t>3.آداب </a:t>
            </a:r>
            <a:r>
              <a:rPr lang="fa-IR" sz="2400" b="1" dirty="0">
                <a:latin typeface="Adobe Arabic" pitchFamily="18" charset="-78"/>
                <a:cs typeface="B Titr" panose="00000700000000000000" pitchFamily="2" charset="-78"/>
              </a:rPr>
              <a:t>حکمت آموزی</a:t>
            </a:r>
          </a:p>
        </p:txBody>
      </p:sp>
      <p:sp>
        <p:nvSpPr>
          <p:cNvPr id="5" name="Rectangle 4"/>
          <p:cNvSpPr/>
          <p:nvPr/>
        </p:nvSpPr>
        <p:spPr>
          <a:xfrm>
            <a:off x="1551009" y="2926632"/>
            <a:ext cx="8632783" cy="954107"/>
          </a:xfrm>
          <a:prstGeom prst="rect">
            <a:avLst/>
          </a:prstGeom>
        </p:spPr>
        <p:txBody>
          <a:bodyPr wrap="square">
            <a:spAutoFit/>
          </a:bodyPr>
          <a:lstStyle/>
          <a:p>
            <a:pPr algn="r"/>
            <a:r>
              <a:rPr lang="fa-IR" sz="2800" b="1" dirty="0">
                <a:latin typeface="Adobe Arabic" pitchFamily="18" charset="-78"/>
                <a:cs typeface="Adobe Arabic" pitchFamily="18" charset="-78"/>
              </a:rPr>
              <a:t>به دست آوردن حکمت از به دست آوردن علم و معرفت سخت‌تر و نیازمند تلاش و استمرار بیشتر است. در عین حال تا علمی به حکمت تبدیل نشود به کارایی لازم نمی‌رسد. </a:t>
            </a:r>
          </a:p>
        </p:txBody>
      </p:sp>
      <p:sp>
        <p:nvSpPr>
          <p:cNvPr id="22" name="Flowchart: Connector 21"/>
          <p:cNvSpPr/>
          <p:nvPr/>
        </p:nvSpPr>
        <p:spPr>
          <a:xfrm>
            <a:off x="10210800" y="3059721"/>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1" y="1593823"/>
            <a:ext cx="8610599" cy="954107"/>
          </a:xfrm>
          <a:prstGeom prst="rect">
            <a:avLst/>
          </a:prstGeom>
        </p:spPr>
        <p:txBody>
          <a:bodyPr wrap="square">
            <a:spAutoFit/>
          </a:bodyPr>
          <a:lstStyle/>
          <a:p>
            <a:pPr algn="r" rtl="1"/>
            <a:r>
              <a:rPr lang="fa-IR" sz="2800" b="1" dirty="0">
                <a:latin typeface="Adobe Arabic" pitchFamily="18" charset="-78"/>
                <a:cs typeface="Adobe Arabic" pitchFamily="18" charset="-78"/>
              </a:rPr>
              <a:t>حکمت معرفتی است که فرد با عمیق شدن در موضوعی به فهم بایدها و نبایدهای پیرامون آن موضوع راه پیدا می‌کند و به صورت جزیی می‌تواند احکام مربوط به آن را بیان کند. </a:t>
            </a:r>
            <a:endParaRPr lang="en-US" sz="2800" b="1" dirty="0">
              <a:latin typeface="Adobe Arabic" pitchFamily="18" charset="-78"/>
              <a:cs typeface="Adobe Arabic" pitchFamily="18" charset="-78"/>
            </a:endParaRPr>
          </a:p>
        </p:txBody>
      </p:sp>
      <p:sp>
        <p:nvSpPr>
          <p:cNvPr id="15" name="Rectangle 14"/>
          <p:cNvSpPr/>
          <p:nvPr/>
        </p:nvSpPr>
        <p:spPr>
          <a:xfrm>
            <a:off x="7886700" y="1008137"/>
            <a:ext cx="22700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تعریف حکمت:</a:t>
            </a:r>
            <a:endParaRPr lang="en-US" sz="3200" b="1" dirty="0">
              <a:solidFill>
                <a:srgbClr val="7030A0"/>
              </a:solidFill>
              <a:latin typeface="Adobe Arabic" pitchFamily="18" charset="-78"/>
              <a:cs typeface="Adobe Arabic" pitchFamily="18" charset="-78"/>
            </a:endParaRPr>
          </a:p>
        </p:txBody>
      </p:sp>
      <p:sp>
        <p:nvSpPr>
          <p:cNvPr id="16" name="Flowchart: Connector 15"/>
          <p:cNvSpPr/>
          <p:nvPr/>
        </p:nvSpPr>
        <p:spPr>
          <a:xfrm>
            <a:off x="10153028" y="1183401"/>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1" y="4335789"/>
            <a:ext cx="8632783" cy="954107"/>
          </a:xfrm>
          <a:prstGeom prst="rect">
            <a:avLst/>
          </a:prstGeom>
        </p:spPr>
        <p:txBody>
          <a:bodyPr wrap="square">
            <a:spAutoFit/>
          </a:bodyPr>
          <a:lstStyle/>
          <a:p>
            <a:pPr algn="r"/>
            <a:r>
              <a:rPr lang="fa-IR" sz="2800" b="1" dirty="0">
                <a:latin typeface="Adobe Arabic" pitchFamily="18" charset="-78"/>
                <a:cs typeface="Adobe Arabic" pitchFamily="18" charset="-78"/>
              </a:rPr>
              <a:t>یکی دیگر از ویژگی‌هایی که در روایات برای حکمت مطرح شده است تازگی و شادابی و فعال بودن آن است. </a:t>
            </a:r>
            <a:endParaRPr lang="en-US" sz="2800" b="1" dirty="0">
              <a:latin typeface="Adobe Arabic" pitchFamily="18" charset="-78"/>
              <a:cs typeface="Adobe Arabic" pitchFamily="18" charset="-78"/>
            </a:endParaRPr>
          </a:p>
        </p:txBody>
      </p:sp>
      <p:sp>
        <p:nvSpPr>
          <p:cNvPr id="18" name="Flowchart: Connector 17"/>
          <p:cNvSpPr/>
          <p:nvPr/>
        </p:nvSpPr>
        <p:spPr>
          <a:xfrm>
            <a:off x="10156784" y="4526217"/>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36243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4" grpId="0"/>
      <p:bldP spid="15" grpId="0"/>
      <p:bldP spid="16" grpId="0" animBg="1"/>
      <p:bldP spid="17" grpId="0"/>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337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TextBox 41"/>
          <p:cNvSpPr txBox="1"/>
          <p:nvPr/>
        </p:nvSpPr>
        <p:spPr>
          <a:xfrm>
            <a:off x="8213500" y="628955"/>
            <a:ext cx="3410756" cy="400110"/>
          </a:xfrm>
          <a:prstGeom prst="rect">
            <a:avLst/>
          </a:prstGeom>
          <a:noFill/>
        </p:spPr>
        <p:txBody>
          <a:bodyPr wrap="square" rtlCol="0">
            <a:spAutoFit/>
          </a:bodyPr>
          <a:lstStyle/>
          <a:p>
            <a:pPr algn="r" rtl="1"/>
            <a:r>
              <a:rPr lang="fa-IR" sz="2000" b="1" dirty="0" smtClean="0">
                <a:latin typeface="Adobe Arabic" pitchFamily="18" charset="-78"/>
                <a:cs typeface="B Titr" panose="00000700000000000000" pitchFamily="2" charset="-78"/>
              </a:rPr>
              <a:t>3-1.اهمیت </a:t>
            </a:r>
            <a:r>
              <a:rPr lang="fa-IR" sz="2000" b="1" dirty="0">
                <a:latin typeface="Adobe Arabic" pitchFamily="18" charset="-78"/>
                <a:cs typeface="B Titr" panose="00000700000000000000" pitchFamily="2" charset="-78"/>
              </a:rPr>
              <a:t>دستیابی به حکمت</a:t>
            </a:r>
          </a:p>
        </p:txBody>
      </p:sp>
      <p:sp>
        <p:nvSpPr>
          <p:cNvPr id="23" name="Rectangle 22"/>
          <p:cNvSpPr/>
          <p:nvPr/>
        </p:nvSpPr>
        <p:spPr>
          <a:xfrm>
            <a:off x="8075053" y="2095865"/>
            <a:ext cx="3549203" cy="1200329"/>
          </a:xfrm>
          <a:prstGeom prst="rect">
            <a:avLst/>
          </a:prstGeom>
        </p:spPr>
        <p:txBody>
          <a:bodyPr wrap="square">
            <a:spAutoFit/>
          </a:bodyPr>
          <a:lstStyle/>
          <a:p>
            <a:pPr algn="r" rtl="1"/>
            <a:r>
              <a:rPr lang="fa-IR" sz="2400" b="1" dirty="0">
                <a:latin typeface="Adobe Arabic" pitchFamily="18" charset="-78"/>
                <a:cs typeface="Adobe Arabic" pitchFamily="18" charset="-78"/>
              </a:rPr>
              <a:t>روایات زیر از امیرالمؤمنین علیه السلام در ضرورت‌ دست‌یابی به حکمت می‌تواند فرد را نسبت به اهمیت حکمت واقف کند.</a:t>
            </a:r>
            <a:endParaRPr lang="en-US" sz="2400" b="1" dirty="0">
              <a:latin typeface="Adobe Arabic" pitchFamily="18" charset="-78"/>
              <a:cs typeface="Adobe Arabic" pitchFamily="18" charset="-78"/>
            </a:endParaRPr>
          </a:p>
        </p:txBody>
      </p:sp>
      <p:sp>
        <p:nvSpPr>
          <p:cNvPr id="24" name="Rectangle 23"/>
          <p:cNvSpPr/>
          <p:nvPr/>
        </p:nvSpPr>
        <p:spPr>
          <a:xfrm>
            <a:off x="642868" y="102906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عرصه ظهور تیزهوشی است. </a:t>
            </a:r>
          </a:p>
        </p:txBody>
      </p:sp>
      <p:sp>
        <p:nvSpPr>
          <p:cNvPr id="25" name="Flowchart: Connector 24"/>
          <p:cNvSpPr/>
          <p:nvPr/>
        </p:nvSpPr>
        <p:spPr>
          <a:xfrm>
            <a:off x="6053067" y="110972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2868" y="156246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و سکینه دو زیور ابرار است.</a:t>
            </a:r>
          </a:p>
        </p:txBody>
      </p:sp>
      <p:sp>
        <p:nvSpPr>
          <p:cNvPr id="27" name="Flowchart: Connector 26"/>
          <p:cNvSpPr/>
          <p:nvPr/>
        </p:nvSpPr>
        <p:spPr>
          <a:xfrm>
            <a:off x="6053067" y="164312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2868" y="209586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فرد را از بیماری و ملالت خارج می‌کند.</a:t>
            </a:r>
          </a:p>
        </p:txBody>
      </p:sp>
      <p:sp>
        <p:nvSpPr>
          <p:cNvPr id="29" name="Flowchart: Connector 28"/>
          <p:cNvSpPr/>
          <p:nvPr/>
        </p:nvSpPr>
        <p:spPr>
          <a:xfrm>
            <a:off x="6053067" y="217652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2868" y="2633730"/>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شرافت با حکمت به دست می‌آید.</a:t>
            </a:r>
          </a:p>
        </p:txBody>
      </p:sp>
      <p:sp>
        <p:nvSpPr>
          <p:cNvPr id="31" name="Flowchart: Connector 30"/>
          <p:cNvSpPr/>
          <p:nvPr/>
        </p:nvSpPr>
        <p:spPr>
          <a:xfrm>
            <a:off x="6053067" y="2714394"/>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2868" y="317159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و پیروزی همراه با هم‌اند.</a:t>
            </a:r>
          </a:p>
        </p:txBody>
      </p:sp>
      <p:sp>
        <p:nvSpPr>
          <p:cNvPr id="33" name="Flowchart: Connector 32"/>
          <p:cNvSpPr/>
          <p:nvPr/>
        </p:nvSpPr>
        <p:spPr>
          <a:xfrm>
            <a:off x="6053067" y="325225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2868" y="370499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عامل آخرت‌گرایی است.</a:t>
            </a:r>
          </a:p>
        </p:txBody>
      </p:sp>
      <p:sp>
        <p:nvSpPr>
          <p:cNvPr id="35" name="Flowchart: Connector 34"/>
          <p:cNvSpPr/>
          <p:nvPr/>
        </p:nvSpPr>
        <p:spPr>
          <a:xfrm>
            <a:off x="6053067" y="378565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2868" y="4157730"/>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محصول حکمت علم است.</a:t>
            </a:r>
          </a:p>
        </p:txBody>
      </p:sp>
      <p:sp>
        <p:nvSpPr>
          <p:cNvPr id="37" name="Flowchart: Connector 36"/>
          <p:cNvSpPr/>
          <p:nvPr/>
        </p:nvSpPr>
        <p:spPr>
          <a:xfrm>
            <a:off x="6053067" y="4238394"/>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42868" y="4608233"/>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حکمت به فرد شرافت اجتماعی عطا می‌کند.</a:t>
            </a:r>
          </a:p>
        </p:txBody>
      </p:sp>
      <p:sp>
        <p:nvSpPr>
          <p:cNvPr id="39" name="Flowchart: Connector 38"/>
          <p:cNvSpPr/>
          <p:nvPr/>
        </p:nvSpPr>
        <p:spPr>
          <a:xfrm>
            <a:off x="6053067" y="4691129"/>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6053067" y="5226761"/>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2868" y="5143865"/>
            <a:ext cx="5370557" cy="461665"/>
          </a:xfrm>
          <a:prstGeom prst="rect">
            <a:avLst/>
          </a:prstGeom>
        </p:spPr>
        <p:txBody>
          <a:bodyPr wrap="square">
            <a:spAutoFit/>
          </a:bodyPr>
          <a:lstStyle/>
          <a:p>
            <a:pPr algn="r" rtl="1"/>
            <a:r>
              <a:rPr lang="fa-IR" sz="2400" b="1">
                <a:latin typeface="Adobe Arabic" pitchFamily="18" charset="-78"/>
                <a:cs typeface="Adobe Arabic" pitchFamily="18" charset="-78"/>
              </a:rPr>
              <a:t>برای کسی که حکمت می‌داند عبرت‌ها معنا دارد.</a:t>
            </a:r>
          </a:p>
        </p:txBody>
      </p:sp>
      <p:sp>
        <p:nvSpPr>
          <p:cNvPr id="61" name="Flowchart: Connector 60"/>
          <p:cNvSpPr/>
          <p:nvPr/>
        </p:nvSpPr>
        <p:spPr>
          <a:xfrm>
            <a:off x="6053067" y="5760161"/>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2868" y="5677265"/>
            <a:ext cx="5370557" cy="461665"/>
          </a:xfrm>
          <a:prstGeom prst="rect">
            <a:avLst/>
          </a:prstGeom>
        </p:spPr>
        <p:txBody>
          <a:bodyPr wrap="square">
            <a:spAutoFit/>
          </a:bodyPr>
          <a:lstStyle/>
          <a:p>
            <a:pPr algn="r" rtl="1"/>
            <a:r>
              <a:rPr lang="fa-IR" sz="2400" b="1" dirty="0">
                <a:latin typeface="Adobe Arabic" pitchFamily="18" charset="-78"/>
                <a:cs typeface="Adobe Arabic" pitchFamily="18" charset="-78"/>
              </a:rPr>
              <a:t>و ...</a:t>
            </a:r>
          </a:p>
        </p:txBody>
      </p:sp>
      <p:sp>
        <p:nvSpPr>
          <p:cNvPr id="40" name="Rectangle 39"/>
          <p:cNvSpPr/>
          <p:nvPr/>
        </p:nvSpPr>
        <p:spPr>
          <a:xfrm>
            <a:off x="642868" y="6192507"/>
            <a:ext cx="5370557" cy="338554"/>
          </a:xfrm>
          <a:prstGeom prst="rect">
            <a:avLst/>
          </a:prstGeom>
        </p:spPr>
        <p:txBody>
          <a:bodyPr wrap="square">
            <a:spAutoFit/>
          </a:bodyPr>
          <a:lstStyle/>
          <a:p>
            <a:pPr algn="r" rtl="1"/>
            <a:r>
              <a:rPr lang="fa-IR" sz="1600" b="1" dirty="0">
                <a:latin typeface="Adobe Arabic" pitchFamily="18" charset="-78"/>
                <a:cs typeface="Adobe Arabic" pitchFamily="18" charset="-78"/>
              </a:rPr>
              <a:t>تصنيف غرر الحكم و درر الكلم، ص: 59</a:t>
            </a:r>
          </a:p>
        </p:txBody>
      </p:sp>
      <p:sp>
        <p:nvSpPr>
          <p:cNvPr id="3" name="Left Arrow 2"/>
          <p:cNvSpPr/>
          <p:nvPr/>
        </p:nvSpPr>
        <p:spPr>
          <a:xfrm>
            <a:off x="7083380" y="2427096"/>
            <a:ext cx="515155" cy="537865"/>
          </a:xfrm>
          <a:prstGeom prst="left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9013951" y="80419"/>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40829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1000"/>
                                        <p:tgtEl>
                                          <p:spTgt spid="38"/>
                                        </p:tgtEl>
                                      </p:cBhvr>
                                    </p:animEffect>
                                    <p:anim calcmode="lin" valueType="num">
                                      <p:cBhvr>
                                        <p:cTn id="102" dur="1000" fill="hold"/>
                                        <p:tgtEl>
                                          <p:spTgt spid="38"/>
                                        </p:tgtEl>
                                        <p:attrNameLst>
                                          <p:attrName>ppt_x</p:attrName>
                                        </p:attrNameLst>
                                      </p:cBhvr>
                                      <p:tavLst>
                                        <p:tav tm="0">
                                          <p:val>
                                            <p:strVal val="#ppt_x"/>
                                          </p:val>
                                        </p:tav>
                                        <p:tav tm="100000">
                                          <p:val>
                                            <p:strVal val="#ppt_x"/>
                                          </p:val>
                                        </p:tav>
                                      </p:tavLst>
                                    </p:anim>
                                    <p:anim calcmode="lin" valueType="num">
                                      <p:cBhvr>
                                        <p:cTn id="10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1000"/>
                                        <p:tgtEl>
                                          <p:spTgt spid="40"/>
                                        </p:tgtEl>
                                      </p:cBhvr>
                                    </p:animEffect>
                                    <p:anim calcmode="lin" valueType="num">
                                      <p:cBhvr>
                                        <p:cTn id="133" dur="1000" fill="hold"/>
                                        <p:tgtEl>
                                          <p:spTgt spid="40"/>
                                        </p:tgtEl>
                                        <p:attrNameLst>
                                          <p:attrName>ppt_x</p:attrName>
                                        </p:attrNameLst>
                                      </p:cBhvr>
                                      <p:tavLst>
                                        <p:tav tm="0">
                                          <p:val>
                                            <p:strVal val="#ppt_x"/>
                                          </p:val>
                                        </p:tav>
                                        <p:tav tm="100000">
                                          <p:val>
                                            <p:strVal val="#ppt_x"/>
                                          </p:val>
                                        </p:tav>
                                      </p:tavLst>
                                    </p:anim>
                                    <p:anim calcmode="lin" valueType="num">
                                      <p:cBhvr>
                                        <p:cTn id="1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58" grpId="0" animBg="1"/>
      <p:bldP spid="60" grpId="0"/>
      <p:bldP spid="61" grpId="0" animBg="1"/>
      <p:bldP spid="62"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337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TextBox 41"/>
          <p:cNvSpPr txBox="1"/>
          <p:nvPr/>
        </p:nvSpPr>
        <p:spPr>
          <a:xfrm>
            <a:off x="8975315" y="588341"/>
            <a:ext cx="2984679" cy="400110"/>
          </a:xfrm>
          <a:prstGeom prst="rect">
            <a:avLst/>
          </a:prstGeom>
          <a:noFill/>
        </p:spPr>
        <p:txBody>
          <a:bodyPr wrap="square" rtlCol="0">
            <a:spAutoFit/>
          </a:bodyPr>
          <a:lstStyle/>
          <a:p>
            <a:pPr algn="r" rtl="1"/>
            <a:r>
              <a:rPr lang="fa-IR" sz="2000" b="1" dirty="0" smtClean="0">
                <a:latin typeface="Adobe Arabic" pitchFamily="18" charset="-78"/>
                <a:cs typeface="B Titr" panose="00000700000000000000" pitchFamily="2" charset="-78"/>
              </a:rPr>
              <a:t>3-2.شروط </a:t>
            </a:r>
            <a:r>
              <a:rPr lang="fa-IR" sz="2000" b="1" dirty="0">
                <a:latin typeface="Adobe Arabic" pitchFamily="18" charset="-78"/>
                <a:cs typeface="B Titr" panose="00000700000000000000" pitchFamily="2" charset="-78"/>
              </a:rPr>
              <a:t>دستیابی به حکمت</a:t>
            </a:r>
          </a:p>
        </p:txBody>
      </p:sp>
      <p:sp>
        <p:nvSpPr>
          <p:cNvPr id="52" name="Rectangle 51"/>
          <p:cNvSpPr/>
          <p:nvPr/>
        </p:nvSpPr>
        <p:spPr>
          <a:xfrm>
            <a:off x="6548657" y="1036334"/>
            <a:ext cx="3408224" cy="830997"/>
          </a:xfrm>
          <a:prstGeom prst="rect">
            <a:avLst/>
          </a:prstGeom>
        </p:spPr>
        <p:txBody>
          <a:bodyPr wrap="square">
            <a:spAutoFit/>
          </a:bodyPr>
          <a:lstStyle/>
          <a:p>
            <a:pPr algn="ctr" rtl="1"/>
            <a:r>
              <a:rPr lang="fa-IR" sz="2400" b="1" dirty="0">
                <a:latin typeface="Adobe Arabic" pitchFamily="18" charset="-78"/>
                <a:cs typeface="Adobe Arabic" pitchFamily="18" charset="-78"/>
              </a:rPr>
              <a:t>برای دستیابی به حکمت شناخت و همراهی با حق ضروری است. </a:t>
            </a:r>
            <a:endParaRPr lang="en-US" sz="2400" b="1" dirty="0">
              <a:latin typeface="Adobe Arabic" pitchFamily="18" charset="-78"/>
              <a:cs typeface="Adobe Arabic" pitchFamily="18" charset="-78"/>
            </a:endParaRPr>
          </a:p>
        </p:txBody>
      </p:sp>
      <p:sp>
        <p:nvSpPr>
          <p:cNvPr id="54" name="Rectangle 53"/>
          <p:cNvSpPr/>
          <p:nvPr/>
        </p:nvSpPr>
        <p:spPr>
          <a:xfrm>
            <a:off x="2704564" y="5877058"/>
            <a:ext cx="4648199" cy="830997"/>
          </a:xfrm>
          <a:prstGeom prst="rect">
            <a:avLst/>
          </a:prstGeom>
        </p:spPr>
        <p:txBody>
          <a:bodyPr wrap="square">
            <a:spAutoFit/>
          </a:bodyPr>
          <a:lstStyle/>
          <a:p>
            <a:pPr algn="ctr" rtl="1"/>
            <a:r>
              <a:rPr lang="fa-IR" sz="2400" b="1">
                <a:latin typeface="Adobe Arabic" pitchFamily="18" charset="-78"/>
                <a:cs typeface="Adobe Arabic" pitchFamily="18" charset="-78"/>
              </a:rPr>
              <a:t>برخورداری از الهامات الهی از ضروریات برخورداری از حکمت است.</a:t>
            </a:r>
            <a:endParaRPr lang="en-US" sz="2400" b="1">
              <a:latin typeface="Adobe Arabic" pitchFamily="18" charset="-78"/>
              <a:cs typeface="Adobe Arabic" pitchFamily="18" charset="-78"/>
            </a:endParaRPr>
          </a:p>
        </p:txBody>
      </p:sp>
      <p:sp>
        <p:nvSpPr>
          <p:cNvPr id="56" name="Rectangle 55"/>
          <p:cNvSpPr/>
          <p:nvPr/>
        </p:nvSpPr>
        <p:spPr>
          <a:xfrm>
            <a:off x="464033" y="1041959"/>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دل منافق ظرف حکمت نیست.</a:t>
            </a:r>
            <a:endParaRPr lang="en-US" sz="2400" b="1">
              <a:latin typeface="Adobe Arabic" pitchFamily="18" charset="-78"/>
              <a:cs typeface="Adobe Arabic" pitchFamily="18" charset="-78"/>
            </a:endParaRPr>
          </a:p>
        </p:txBody>
      </p:sp>
      <p:sp>
        <p:nvSpPr>
          <p:cNvPr id="4" name="Regular Pentagon 3"/>
          <p:cNvSpPr/>
          <p:nvPr/>
        </p:nvSpPr>
        <p:spPr>
          <a:xfrm>
            <a:off x="2323563" y="847857"/>
            <a:ext cx="5334000" cy="4876800"/>
          </a:xfrm>
          <a:prstGeom prst="pent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TextBox 44"/>
          <p:cNvSpPr txBox="1"/>
          <p:nvPr/>
        </p:nvSpPr>
        <p:spPr>
          <a:xfrm>
            <a:off x="5821864" y="1457458"/>
            <a:ext cx="108776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شرط اول</a:t>
            </a:r>
            <a:endParaRPr lang="fa-IR" sz="2600" b="1" dirty="0">
              <a:solidFill>
                <a:srgbClr val="7030A0"/>
              </a:solidFill>
              <a:latin typeface="Adobe Arabic" pitchFamily="18" charset="-78"/>
              <a:cs typeface="Adobe Arabic" pitchFamily="18" charset="-78"/>
            </a:endParaRPr>
          </a:p>
        </p:txBody>
      </p:sp>
      <p:sp>
        <p:nvSpPr>
          <p:cNvPr id="47" name="TextBox 46"/>
          <p:cNvSpPr txBox="1"/>
          <p:nvPr/>
        </p:nvSpPr>
        <p:spPr>
          <a:xfrm>
            <a:off x="6441947" y="3634442"/>
            <a:ext cx="1121441"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شرط دوم</a:t>
            </a:r>
            <a:endParaRPr lang="fa-IR" sz="2600" b="1" dirty="0">
              <a:solidFill>
                <a:srgbClr val="7030A0"/>
              </a:solidFill>
              <a:latin typeface="Adobe Arabic" pitchFamily="18" charset="-78"/>
              <a:cs typeface="Adobe Arabic" pitchFamily="18" charset="-78"/>
            </a:endParaRPr>
          </a:p>
        </p:txBody>
      </p:sp>
      <p:sp>
        <p:nvSpPr>
          <p:cNvPr id="48" name="TextBox 47"/>
          <p:cNvSpPr txBox="1"/>
          <p:nvPr/>
        </p:nvSpPr>
        <p:spPr>
          <a:xfrm>
            <a:off x="4353044" y="4942483"/>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شرط سوم</a:t>
            </a:r>
            <a:endParaRPr lang="fa-IR" sz="2600" b="1" dirty="0">
              <a:solidFill>
                <a:srgbClr val="7030A0"/>
              </a:solidFill>
              <a:latin typeface="Adobe Arabic" pitchFamily="18" charset="-78"/>
              <a:cs typeface="Adobe Arabic" pitchFamily="18" charset="-78"/>
            </a:endParaRPr>
          </a:p>
        </p:txBody>
      </p:sp>
      <p:sp>
        <p:nvSpPr>
          <p:cNvPr id="50" name="TextBox 49"/>
          <p:cNvSpPr txBox="1"/>
          <p:nvPr/>
        </p:nvSpPr>
        <p:spPr>
          <a:xfrm>
            <a:off x="2918769" y="1465599"/>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شرط پنجم</a:t>
            </a:r>
            <a:endParaRPr lang="fa-IR" sz="2600" b="1" dirty="0">
              <a:solidFill>
                <a:srgbClr val="7030A0"/>
              </a:solidFill>
              <a:latin typeface="Adobe Arabic" pitchFamily="18" charset="-78"/>
              <a:cs typeface="Adobe Arabic" pitchFamily="18" charset="-78"/>
            </a:endParaRPr>
          </a:p>
        </p:txBody>
      </p:sp>
      <p:sp>
        <p:nvSpPr>
          <p:cNvPr id="51" name="TextBox 50"/>
          <p:cNvSpPr txBox="1"/>
          <p:nvPr/>
        </p:nvSpPr>
        <p:spPr>
          <a:xfrm>
            <a:off x="2583418" y="3662759"/>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dirty="0">
                <a:solidFill>
                  <a:srgbClr val="7030A0"/>
                </a:solidFill>
                <a:latin typeface="Adobe Arabic" pitchFamily="18" charset="-78"/>
                <a:cs typeface="Adobe Arabic" pitchFamily="18" charset="-78"/>
              </a:rPr>
              <a:t>شرط چهارم</a:t>
            </a:r>
          </a:p>
        </p:txBody>
      </p:sp>
      <p:sp>
        <p:nvSpPr>
          <p:cNvPr id="53" name="Rectangle 52"/>
          <p:cNvSpPr/>
          <p:nvPr/>
        </p:nvSpPr>
        <p:spPr>
          <a:xfrm>
            <a:off x="6590763" y="3133858"/>
            <a:ext cx="3408224" cy="830997"/>
          </a:xfrm>
          <a:prstGeom prst="rect">
            <a:avLst/>
          </a:prstGeom>
        </p:spPr>
        <p:txBody>
          <a:bodyPr wrap="square">
            <a:spAutoFit/>
          </a:bodyPr>
          <a:lstStyle/>
          <a:p>
            <a:pPr algn="ctr" rtl="1"/>
            <a:r>
              <a:rPr lang="fa-IR" sz="2400" b="1">
                <a:latin typeface="Adobe Arabic" pitchFamily="18" charset="-78"/>
                <a:cs typeface="Adobe Arabic" pitchFamily="18" charset="-78"/>
              </a:rPr>
              <a:t>شناخت اضداد فرد را به حکمت راهنمایی می‌کند.</a:t>
            </a:r>
            <a:endParaRPr lang="en-US" sz="2400" b="1">
              <a:latin typeface="Adobe Arabic" pitchFamily="18" charset="-78"/>
              <a:cs typeface="Adobe Arabic" pitchFamily="18" charset="-78"/>
            </a:endParaRPr>
          </a:p>
        </p:txBody>
      </p:sp>
      <p:sp>
        <p:nvSpPr>
          <p:cNvPr id="55" name="Rectangle 54"/>
          <p:cNvSpPr/>
          <p:nvPr/>
        </p:nvSpPr>
        <p:spPr>
          <a:xfrm>
            <a:off x="570963" y="4155202"/>
            <a:ext cx="3408224" cy="830997"/>
          </a:xfrm>
          <a:prstGeom prst="rect">
            <a:avLst/>
          </a:prstGeom>
        </p:spPr>
        <p:txBody>
          <a:bodyPr wrap="square">
            <a:spAutoFit/>
          </a:bodyPr>
          <a:lstStyle/>
          <a:p>
            <a:pPr algn="ctr" rtl="1"/>
            <a:r>
              <a:rPr lang="fa-IR" sz="2400" b="1">
                <a:latin typeface="Adobe Arabic" pitchFamily="18" charset="-78"/>
                <a:cs typeface="Adobe Arabic" pitchFamily="18" charset="-78"/>
              </a:rPr>
              <a:t>حکمت در قلبی که هواپرست است جا نمی‌گیرد.</a:t>
            </a:r>
            <a:endParaRPr lang="en-US" sz="2400" b="1">
              <a:latin typeface="Adobe Arabic" pitchFamily="18" charset="-78"/>
              <a:cs typeface="Adobe Arabic" pitchFamily="18" charset="-78"/>
            </a:endParaRPr>
          </a:p>
        </p:txBody>
      </p:sp>
      <p:sp>
        <p:nvSpPr>
          <p:cNvPr id="21" name="Title 1"/>
          <p:cNvSpPr txBox="1">
            <a:spLocks/>
          </p:cNvSpPr>
          <p:nvPr/>
        </p:nvSpPr>
        <p:spPr>
          <a:xfrm>
            <a:off x="8975315" y="69531"/>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62395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 calcmode="lin" valueType="num">
                                      <p:cBhvr>
                                        <p:cTn id="29" dur="1000" fill="hold"/>
                                        <p:tgtEl>
                                          <p:spTgt spid="53"/>
                                        </p:tgtEl>
                                        <p:attrNameLst>
                                          <p:attrName>style.rotation</p:attrName>
                                        </p:attrNameLst>
                                      </p:cBhvr>
                                      <p:tavLst>
                                        <p:tav tm="0">
                                          <p:val>
                                            <p:fltVal val="90"/>
                                          </p:val>
                                        </p:tav>
                                        <p:tav tm="100000">
                                          <p:val>
                                            <p:fltVal val="0"/>
                                          </p:val>
                                        </p:tav>
                                      </p:tavLst>
                                    </p:anim>
                                    <p:animEffect transition="in" filter="fade">
                                      <p:cBhvr>
                                        <p:cTn id="30" dur="10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1000" fill="hold"/>
                                        <p:tgtEl>
                                          <p:spTgt spid="54"/>
                                        </p:tgtEl>
                                        <p:attrNameLst>
                                          <p:attrName>ppt_w</p:attrName>
                                        </p:attrNameLst>
                                      </p:cBhvr>
                                      <p:tavLst>
                                        <p:tav tm="0">
                                          <p:val>
                                            <p:fltVal val="0"/>
                                          </p:val>
                                        </p:tav>
                                        <p:tav tm="100000">
                                          <p:val>
                                            <p:strVal val="#ppt_w"/>
                                          </p:val>
                                        </p:tav>
                                      </p:tavLst>
                                    </p:anim>
                                    <p:anim calcmode="lin" valueType="num">
                                      <p:cBhvr>
                                        <p:cTn id="42" dur="1000" fill="hold"/>
                                        <p:tgtEl>
                                          <p:spTgt spid="54"/>
                                        </p:tgtEl>
                                        <p:attrNameLst>
                                          <p:attrName>ppt_h</p:attrName>
                                        </p:attrNameLst>
                                      </p:cBhvr>
                                      <p:tavLst>
                                        <p:tav tm="0">
                                          <p:val>
                                            <p:fltVal val="0"/>
                                          </p:val>
                                        </p:tav>
                                        <p:tav tm="100000">
                                          <p:val>
                                            <p:strVal val="#ppt_h"/>
                                          </p:val>
                                        </p:tav>
                                      </p:tavLst>
                                    </p:anim>
                                    <p:anim calcmode="lin" valueType="num">
                                      <p:cBhvr>
                                        <p:cTn id="43" dur="1000" fill="hold"/>
                                        <p:tgtEl>
                                          <p:spTgt spid="54"/>
                                        </p:tgtEl>
                                        <p:attrNameLst>
                                          <p:attrName>style.rotation</p:attrName>
                                        </p:attrNameLst>
                                      </p:cBhvr>
                                      <p:tavLst>
                                        <p:tav tm="0">
                                          <p:val>
                                            <p:fltVal val="90"/>
                                          </p:val>
                                        </p:tav>
                                        <p:tav tm="100000">
                                          <p:val>
                                            <p:fltVal val="0"/>
                                          </p:val>
                                        </p:tav>
                                      </p:tavLst>
                                    </p:anim>
                                    <p:animEffect transition="in" filter="fade">
                                      <p:cBhvr>
                                        <p:cTn id="44" dur="10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1000" fill="hold"/>
                                        <p:tgtEl>
                                          <p:spTgt spid="55"/>
                                        </p:tgtEl>
                                        <p:attrNameLst>
                                          <p:attrName>ppt_w</p:attrName>
                                        </p:attrNameLst>
                                      </p:cBhvr>
                                      <p:tavLst>
                                        <p:tav tm="0">
                                          <p:val>
                                            <p:fltVal val="0"/>
                                          </p:val>
                                        </p:tav>
                                        <p:tav tm="100000">
                                          <p:val>
                                            <p:strVal val="#ppt_w"/>
                                          </p:val>
                                        </p:tav>
                                      </p:tavLst>
                                    </p:anim>
                                    <p:anim calcmode="lin" valueType="num">
                                      <p:cBhvr>
                                        <p:cTn id="56" dur="1000" fill="hold"/>
                                        <p:tgtEl>
                                          <p:spTgt spid="55"/>
                                        </p:tgtEl>
                                        <p:attrNameLst>
                                          <p:attrName>ppt_h</p:attrName>
                                        </p:attrNameLst>
                                      </p:cBhvr>
                                      <p:tavLst>
                                        <p:tav tm="0">
                                          <p:val>
                                            <p:fltVal val="0"/>
                                          </p:val>
                                        </p:tav>
                                        <p:tav tm="100000">
                                          <p:val>
                                            <p:strVal val="#ppt_h"/>
                                          </p:val>
                                        </p:tav>
                                      </p:tavLst>
                                    </p:anim>
                                    <p:anim calcmode="lin" valueType="num">
                                      <p:cBhvr>
                                        <p:cTn id="57" dur="1000" fill="hold"/>
                                        <p:tgtEl>
                                          <p:spTgt spid="55"/>
                                        </p:tgtEl>
                                        <p:attrNameLst>
                                          <p:attrName>style.rotation</p:attrName>
                                        </p:attrNameLst>
                                      </p:cBhvr>
                                      <p:tavLst>
                                        <p:tav tm="0">
                                          <p:val>
                                            <p:fltVal val="90"/>
                                          </p:val>
                                        </p:tav>
                                        <p:tav tm="100000">
                                          <p:val>
                                            <p:fltVal val="0"/>
                                          </p:val>
                                        </p:tav>
                                      </p:tavLst>
                                    </p:anim>
                                    <p:animEffect transition="in" filter="fade">
                                      <p:cBhvr>
                                        <p:cTn id="58" dur="10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1000" fill="hold"/>
                                        <p:tgtEl>
                                          <p:spTgt spid="56"/>
                                        </p:tgtEl>
                                        <p:attrNameLst>
                                          <p:attrName>ppt_w</p:attrName>
                                        </p:attrNameLst>
                                      </p:cBhvr>
                                      <p:tavLst>
                                        <p:tav tm="0">
                                          <p:val>
                                            <p:fltVal val="0"/>
                                          </p:val>
                                        </p:tav>
                                        <p:tav tm="100000">
                                          <p:val>
                                            <p:strVal val="#ppt_w"/>
                                          </p:val>
                                        </p:tav>
                                      </p:tavLst>
                                    </p:anim>
                                    <p:anim calcmode="lin" valueType="num">
                                      <p:cBhvr>
                                        <p:cTn id="70" dur="1000" fill="hold"/>
                                        <p:tgtEl>
                                          <p:spTgt spid="56"/>
                                        </p:tgtEl>
                                        <p:attrNameLst>
                                          <p:attrName>ppt_h</p:attrName>
                                        </p:attrNameLst>
                                      </p:cBhvr>
                                      <p:tavLst>
                                        <p:tav tm="0">
                                          <p:val>
                                            <p:fltVal val="0"/>
                                          </p:val>
                                        </p:tav>
                                        <p:tav tm="100000">
                                          <p:val>
                                            <p:strVal val="#ppt_h"/>
                                          </p:val>
                                        </p:tav>
                                      </p:tavLst>
                                    </p:anim>
                                    <p:anim calcmode="lin" valueType="num">
                                      <p:cBhvr>
                                        <p:cTn id="71" dur="1000" fill="hold"/>
                                        <p:tgtEl>
                                          <p:spTgt spid="56"/>
                                        </p:tgtEl>
                                        <p:attrNameLst>
                                          <p:attrName>style.rotation</p:attrName>
                                        </p:attrNameLst>
                                      </p:cBhvr>
                                      <p:tavLst>
                                        <p:tav tm="0">
                                          <p:val>
                                            <p:fltVal val="90"/>
                                          </p:val>
                                        </p:tav>
                                        <p:tav tm="100000">
                                          <p:val>
                                            <p:fltVal val="0"/>
                                          </p:val>
                                        </p:tav>
                                      </p:tavLst>
                                    </p:anim>
                                    <p:animEffect transition="in" filter="fade">
                                      <p:cBhvr>
                                        <p:cTn id="7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45" grpId="0" animBg="1"/>
      <p:bldP spid="47" grpId="0" animBg="1"/>
      <p:bldP spid="48" grpId="0" animBg="1"/>
      <p:bldP spid="50" grpId="0" animBg="1"/>
      <p:bldP spid="51" grpId="0" animBg="1"/>
      <p:bldP spid="53" grpId="0"/>
      <p:bldP spid="5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752600" y="1512753"/>
            <a:ext cx="8382000" cy="523220"/>
          </a:xfrm>
          <a:prstGeom prst="rect">
            <a:avLst/>
          </a:prstGeom>
        </p:spPr>
        <p:txBody>
          <a:bodyPr wrap="square">
            <a:spAutoFit/>
          </a:bodyPr>
          <a:lstStyle/>
          <a:p>
            <a:pPr algn="r" rtl="1"/>
            <a:r>
              <a:rPr lang="fa-IR" sz="2800" b="1">
                <a:latin typeface="Adobe Arabic" pitchFamily="18" charset="-78"/>
                <a:cs typeface="Adobe Arabic" pitchFamily="18" charset="-78"/>
              </a:rPr>
              <a:t>یا باید فرد خود به حکمت برسد و حکیم ‌گردد و یا اینکه از حکمت دیگران بهره‌ ببرد.</a:t>
            </a:r>
            <a:endParaRPr lang="en-US" sz="2800" b="1">
              <a:latin typeface="Adobe Arabic" pitchFamily="18" charset="-78"/>
              <a:cs typeface="Adobe Arabic" pitchFamily="18" charset="-78"/>
            </a:endParaRPr>
          </a:p>
        </p:txBody>
      </p:sp>
      <p:sp>
        <p:nvSpPr>
          <p:cNvPr id="5" name="Rectangle 4"/>
          <p:cNvSpPr/>
          <p:nvPr/>
        </p:nvSpPr>
        <p:spPr>
          <a:xfrm>
            <a:off x="7308630" y="942386"/>
            <a:ext cx="284815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برای دستیابی به حکمت</a:t>
            </a:r>
            <a:endParaRPr lang="en-US" sz="3200" b="1" dirty="0">
              <a:solidFill>
                <a:srgbClr val="7030A0"/>
              </a:solidFill>
              <a:latin typeface="Adobe Arabic" pitchFamily="18" charset="-78"/>
              <a:cs typeface="Adobe Arabic" pitchFamily="18" charset="-78"/>
            </a:endParaRPr>
          </a:p>
        </p:txBody>
      </p:sp>
      <p:sp>
        <p:nvSpPr>
          <p:cNvPr id="9" name="Rectangle 8"/>
          <p:cNvSpPr/>
          <p:nvPr/>
        </p:nvSpPr>
        <p:spPr>
          <a:xfrm>
            <a:off x="3936642" y="3138158"/>
            <a:ext cx="4299122" cy="523220"/>
          </a:xfrm>
          <a:prstGeom prst="rect">
            <a:avLst/>
          </a:prstGeom>
        </p:spPr>
        <p:txBody>
          <a:bodyPr wrap="square">
            <a:spAutoFit/>
          </a:bodyPr>
          <a:lstStyle/>
          <a:p>
            <a:pPr algn="r"/>
            <a:r>
              <a:rPr lang="fa-IR" sz="2800" b="1" dirty="0">
                <a:latin typeface="Adobe Arabic" pitchFamily="18" charset="-78"/>
                <a:cs typeface="Adobe Arabic" pitchFamily="18" charset="-78"/>
              </a:rPr>
              <a:t>حکیم شفابخش و بخشنده است.</a:t>
            </a:r>
            <a:endParaRPr lang="en-US" sz="2800" b="1" dirty="0">
              <a:latin typeface="Adobe Arabic" pitchFamily="18" charset="-78"/>
              <a:cs typeface="Adobe Arabic" pitchFamily="18" charset="-78"/>
            </a:endParaRPr>
          </a:p>
        </p:txBody>
      </p:sp>
      <p:sp>
        <p:nvSpPr>
          <p:cNvPr id="16" name="Rectangle 15"/>
          <p:cNvSpPr/>
          <p:nvPr/>
        </p:nvSpPr>
        <p:spPr>
          <a:xfrm>
            <a:off x="869324" y="4131152"/>
            <a:ext cx="7366440" cy="523220"/>
          </a:xfrm>
          <a:prstGeom prst="rect">
            <a:avLst/>
          </a:prstGeom>
        </p:spPr>
        <p:txBody>
          <a:bodyPr wrap="square">
            <a:spAutoFit/>
          </a:bodyPr>
          <a:lstStyle/>
          <a:p>
            <a:pPr algn="r"/>
            <a:r>
              <a:rPr lang="fa-IR" sz="2800" b="1" dirty="0">
                <a:latin typeface="Adobe Arabic" pitchFamily="18" charset="-78"/>
                <a:cs typeface="Adobe Arabic" pitchFamily="18" charset="-78"/>
              </a:rPr>
              <a:t>حکیم در پذیرش دیگران وسعت دارد.</a:t>
            </a:r>
            <a:endParaRPr lang="en-US" sz="2800" b="1" dirty="0">
              <a:latin typeface="Adobe Arabic" pitchFamily="18" charset="-78"/>
              <a:cs typeface="Adobe Arabic" pitchFamily="18" charset="-78"/>
            </a:endParaRPr>
          </a:p>
        </p:txBody>
      </p:sp>
      <p:sp>
        <p:nvSpPr>
          <p:cNvPr id="17" name="Rectangle 16"/>
          <p:cNvSpPr/>
          <p:nvPr/>
        </p:nvSpPr>
        <p:spPr>
          <a:xfrm>
            <a:off x="259724" y="5108167"/>
            <a:ext cx="7976040" cy="523220"/>
          </a:xfrm>
          <a:prstGeom prst="rect">
            <a:avLst/>
          </a:prstGeom>
        </p:spPr>
        <p:txBody>
          <a:bodyPr wrap="square">
            <a:spAutoFit/>
          </a:bodyPr>
          <a:lstStyle/>
          <a:p>
            <a:pPr algn="r"/>
            <a:r>
              <a:rPr lang="fa-IR" sz="2800" b="1">
                <a:latin typeface="Adobe Arabic" pitchFamily="18" charset="-78"/>
                <a:cs typeface="Adobe Arabic" pitchFamily="18" charset="-78"/>
              </a:rPr>
              <a:t>حکیم مواجهه نیکو با بدی دارد.</a:t>
            </a:r>
            <a:endParaRPr lang="en-US" sz="2800" b="1">
              <a:latin typeface="Adobe Arabic" pitchFamily="18" charset="-78"/>
              <a:cs typeface="Adobe Arabic" pitchFamily="18" charset="-78"/>
            </a:endParaRPr>
          </a:p>
        </p:txBody>
      </p:sp>
      <p:sp>
        <p:nvSpPr>
          <p:cNvPr id="18" name="Rectangle 17"/>
          <p:cNvSpPr/>
          <p:nvPr/>
        </p:nvSpPr>
        <p:spPr>
          <a:xfrm>
            <a:off x="7854721" y="2973331"/>
            <a:ext cx="22319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معیار اول:</a:t>
            </a:r>
            <a:endParaRPr lang="en-US" sz="3200" b="1" dirty="0">
              <a:solidFill>
                <a:srgbClr val="7030A0"/>
              </a:solidFill>
              <a:latin typeface="Adobe Arabic" pitchFamily="18" charset="-78"/>
              <a:cs typeface="Adobe Arabic" pitchFamily="18" charset="-78"/>
            </a:endParaRPr>
          </a:p>
        </p:txBody>
      </p:sp>
      <p:sp>
        <p:nvSpPr>
          <p:cNvPr id="23" name="TextBox 22"/>
          <p:cNvSpPr txBox="1"/>
          <p:nvPr/>
        </p:nvSpPr>
        <p:spPr>
          <a:xfrm>
            <a:off x="8235764" y="480721"/>
            <a:ext cx="3542107" cy="400110"/>
          </a:xfrm>
          <a:prstGeom prst="rect">
            <a:avLst/>
          </a:prstGeom>
          <a:noFill/>
        </p:spPr>
        <p:txBody>
          <a:bodyPr wrap="square" rtlCol="0">
            <a:spAutoFit/>
          </a:bodyPr>
          <a:lstStyle/>
          <a:p>
            <a:pPr algn="r" rtl="1"/>
            <a:r>
              <a:rPr lang="fa-IR" sz="2000" b="1" dirty="0">
                <a:latin typeface="Adobe Arabic" pitchFamily="18" charset="-78"/>
                <a:cs typeface="B Titr" panose="00000700000000000000" pitchFamily="2" charset="-78"/>
              </a:rPr>
              <a:t> </a:t>
            </a:r>
            <a:r>
              <a:rPr lang="fa-IR" sz="2000" b="1" dirty="0" smtClean="0">
                <a:latin typeface="Adobe Arabic" pitchFamily="18" charset="-78"/>
                <a:cs typeface="B Titr" panose="00000700000000000000" pitchFamily="2" charset="-78"/>
              </a:rPr>
              <a:t>3-3. آداب </a:t>
            </a:r>
            <a:r>
              <a:rPr lang="fa-IR" sz="2000" b="1" dirty="0">
                <a:latin typeface="Adobe Arabic" pitchFamily="18" charset="-78"/>
                <a:cs typeface="B Titr" panose="00000700000000000000" pitchFamily="2" charset="-78"/>
              </a:rPr>
              <a:t>دستیابی به حکمت</a:t>
            </a:r>
          </a:p>
        </p:txBody>
      </p:sp>
      <p:sp>
        <p:nvSpPr>
          <p:cNvPr id="24" name="Rectangle 23"/>
          <p:cNvSpPr/>
          <p:nvPr/>
        </p:nvSpPr>
        <p:spPr>
          <a:xfrm>
            <a:off x="7308630" y="2250435"/>
            <a:ext cx="284815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معیارهای شناخت حکیم:</a:t>
            </a:r>
            <a:endParaRPr lang="en-US" sz="3200" b="1" dirty="0">
              <a:solidFill>
                <a:srgbClr val="7030A0"/>
              </a:solidFill>
              <a:latin typeface="Adobe Arabic" pitchFamily="18" charset="-78"/>
              <a:cs typeface="Adobe Arabic" pitchFamily="18" charset="-78"/>
            </a:endParaRPr>
          </a:p>
        </p:txBody>
      </p:sp>
      <p:sp>
        <p:nvSpPr>
          <p:cNvPr id="25" name="Flowchart: Connector 24"/>
          <p:cNvSpPr/>
          <p:nvPr/>
        </p:nvSpPr>
        <p:spPr>
          <a:xfrm>
            <a:off x="10210800" y="2362116"/>
            <a:ext cx="228600" cy="230832"/>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54721" y="4040749"/>
            <a:ext cx="22319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معیار دوم:</a:t>
            </a:r>
            <a:endParaRPr lang="en-US" sz="3200" b="1" dirty="0">
              <a:solidFill>
                <a:srgbClr val="7030A0"/>
              </a:solidFill>
              <a:latin typeface="Adobe Arabic" pitchFamily="18" charset="-78"/>
              <a:cs typeface="Adobe Arabic" pitchFamily="18" charset="-78"/>
            </a:endParaRPr>
          </a:p>
        </p:txBody>
      </p:sp>
      <p:sp>
        <p:nvSpPr>
          <p:cNvPr id="27" name="Rectangle 26"/>
          <p:cNvSpPr/>
          <p:nvPr/>
        </p:nvSpPr>
        <p:spPr>
          <a:xfrm>
            <a:off x="7854721" y="4942967"/>
            <a:ext cx="2231984" cy="584775"/>
          </a:xfrm>
          <a:prstGeom prst="rect">
            <a:avLst/>
          </a:prstGeom>
        </p:spPr>
        <p:txBody>
          <a:bodyPr wrap="square">
            <a:spAutoFit/>
          </a:bodyPr>
          <a:lstStyle/>
          <a:p>
            <a:pPr algn="r"/>
            <a:r>
              <a:rPr lang="fa-IR" sz="3200" b="1" dirty="0">
                <a:solidFill>
                  <a:srgbClr val="7030A0"/>
                </a:solidFill>
                <a:latin typeface="Adobe Arabic" pitchFamily="18" charset="-78"/>
                <a:cs typeface="Adobe Arabic" pitchFamily="18" charset="-78"/>
              </a:rPr>
              <a:t>معیار سوم:</a:t>
            </a:r>
            <a:endParaRPr lang="en-US" sz="3200" b="1" dirty="0">
              <a:solidFill>
                <a:srgbClr val="7030A0"/>
              </a:solidFill>
              <a:latin typeface="Adobe Arabic" pitchFamily="18" charset="-78"/>
              <a:cs typeface="Adobe Arabic" pitchFamily="18" charset="-78"/>
            </a:endParaRPr>
          </a:p>
        </p:txBody>
      </p:sp>
      <p:sp>
        <p:nvSpPr>
          <p:cNvPr id="20" name="Title 1"/>
          <p:cNvSpPr txBox="1">
            <a:spLocks/>
          </p:cNvSpPr>
          <p:nvPr/>
        </p:nvSpPr>
        <p:spPr>
          <a:xfrm>
            <a:off x="8975315" y="69531"/>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36591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80">
                                          <p:stCondLst>
                                            <p:cond delay="0"/>
                                          </p:stCondLst>
                                        </p:cTn>
                                        <p:tgtEl>
                                          <p:spTgt spid="18"/>
                                        </p:tgtEl>
                                      </p:cBhvr>
                                    </p:animEffect>
                                    <p:anim calcmode="lin" valueType="num">
                                      <p:cBhvr>
                                        <p:cTn id="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5" dur="26">
                                          <p:stCondLst>
                                            <p:cond delay="650"/>
                                          </p:stCondLst>
                                        </p:cTn>
                                        <p:tgtEl>
                                          <p:spTgt spid="18"/>
                                        </p:tgtEl>
                                      </p:cBhvr>
                                      <p:to x="100000" y="60000"/>
                                    </p:animScale>
                                    <p:animScale>
                                      <p:cBhvr>
                                        <p:cTn id="36" dur="166" decel="50000">
                                          <p:stCondLst>
                                            <p:cond delay="676"/>
                                          </p:stCondLst>
                                        </p:cTn>
                                        <p:tgtEl>
                                          <p:spTgt spid="18"/>
                                        </p:tgtEl>
                                      </p:cBhvr>
                                      <p:to x="100000" y="100000"/>
                                    </p:animScale>
                                    <p:animScale>
                                      <p:cBhvr>
                                        <p:cTn id="37" dur="26">
                                          <p:stCondLst>
                                            <p:cond delay="1312"/>
                                          </p:stCondLst>
                                        </p:cTn>
                                        <p:tgtEl>
                                          <p:spTgt spid="18"/>
                                        </p:tgtEl>
                                      </p:cBhvr>
                                      <p:to x="100000" y="80000"/>
                                    </p:animScale>
                                    <p:animScale>
                                      <p:cBhvr>
                                        <p:cTn id="38" dur="166" decel="50000">
                                          <p:stCondLst>
                                            <p:cond delay="1338"/>
                                          </p:stCondLst>
                                        </p:cTn>
                                        <p:tgtEl>
                                          <p:spTgt spid="18"/>
                                        </p:tgtEl>
                                      </p:cBhvr>
                                      <p:to x="100000" y="100000"/>
                                    </p:animScale>
                                    <p:animScale>
                                      <p:cBhvr>
                                        <p:cTn id="39" dur="26">
                                          <p:stCondLst>
                                            <p:cond delay="1642"/>
                                          </p:stCondLst>
                                        </p:cTn>
                                        <p:tgtEl>
                                          <p:spTgt spid="18"/>
                                        </p:tgtEl>
                                      </p:cBhvr>
                                      <p:to x="100000" y="90000"/>
                                    </p:animScale>
                                    <p:animScale>
                                      <p:cBhvr>
                                        <p:cTn id="40" dur="166" decel="50000">
                                          <p:stCondLst>
                                            <p:cond delay="1668"/>
                                          </p:stCondLst>
                                        </p:cTn>
                                        <p:tgtEl>
                                          <p:spTgt spid="18"/>
                                        </p:tgtEl>
                                      </p:cBhvr>
                                      <p:to x="100000" y="100000"/>
                                    </p:animScale>
                                    <p:animScale>
                                      <p:cBhvr>
                                        <p:cTn id="41" dur="26">
                                          <p:stCondLst>
                                            <p:cond delay="1808"/>
                                          </p:stCondLst>
                                        </p:cTn>
                                        <p:tgtEl>
                                          <p:spTgt spid="18"/>
                                        </p:tgtEl>
                                      </p:cBhvr>
                                      <p:to x="100000" y="95000"/>
                                    </p:animScale>
                                    <p:animScale>
                                      <p:cBhvr>
                                        <p:cTn id="42" dur="166" decel="50000">
                                          <p:stCondLst>
                                            <p:cond delay="1834"/>
                                          </p:stCondLst>
                                        </p:cTn>
                                        <p:tgtEl>
                                          <p:spTgt spid="1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80">
                                          <p:stCondLst>
                                            <p:cond delay="0"/>
                                          </p:stCondLst>
                                        </p:cTn>
                                        <p:tgtEl>
                                          <p:spTgt spid="26"/>
                                        </p:tgtEl>
                                      </p:cBhvr>
                                    </p:animEffect>
                                    <p:anim calcmode="lin" valueType="num">
                                      <p:cBhvr>
                                        <p:cTn id="5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8" dur="26">
                                          <p:stCondLst>
                                            <p:cond delay="650"/>
                                          </p:stCondLst>
                                        </p:cTn>
                                        <p:tgtEl>
                                          <p:spTgt spid="26"/>
                                        </p:tgtEl>
                                      </p:cBhvr>
                                      <p:to x="100000" y="60000"/>
                                    </p:animScale>
                                    <p:animScale>
                                      <p:cBhvr>
                                        <p:cTn id="59" dur="166" decel="50000">
                                          <p:stCondLst>
                                            <p:cond delay="676"/>
                                          </p:stCondLst>
                                        </p:cTn>
                                        <p:tgtEl>
                                          <p:spTgt spid="26"/>
                                        </p:tgtEl>
                                      </p:cBhvr>
                                      <p:to x="100000" y="100000"/>
                                    </p:animScale>
                                    <p:animScale>
                                      <p:cBhvr>
                                        <p:cTn id="60" dur="26">
                                          <p:stCondLst>
                                            <p:cond delay="1312"/>
                                          </p:stCondLst>
                                        </p:cTn>
                                        <p:tgtEl>
                                          <p:spTgt spid="26"/>
                                        </p:tgtEl>
                                      </p:cBhvr>
                                      <p:to x="100000" y="80000"/>
                                    </p:animScale>
                                    <p:animScale>
                                      <p:cBhvr>
                                        <p:cTn id="61" dur="166" decel="50000">
                                          <p:stCondLst>
                                            <p:cond delay="1338"/>
                                          </p:stCondLst>
                                        </p:cTn>
                                        <p:tgtEl>
                                          <p:spTgt spid="26"/>
                                        </p:tgtEl>
                                      </p:cBhvr>
                                      <p:to x="100000" y="100000"/>
                                    </p:animScale>
                                    <p:animScale>
                                      <p:cBhvr>
                                        <p:cTn id="62" dur="26">
                                          <p:stCondLst>
                                            <p:cond delay="1642"/>
                                          </p:stCondLst>
                                        </p:cTn>
                                        <p:tgtEl>
                                          <p:spTgt spid="26"/>
                                        </p:tgtEl>
                                      </p:cBhvr>
                                      <p:to x="100000" y="90000"/>
                                    </p:animScale>
                                    <p:animScale>
                                      <p:cBhvr>
                                        <p:cTn id="63" dur="166" decel="50000">
                                          <p:stCondLst>
                                            <p:cond delay="1668"/>
                                          </p:stCondLst>
                                        </p:cTn>
                                        <p:tgtEl>
                                          <p:spTgt spid="26"/>
                                        </p:tgtEl>
                                      </p:cBhvr>
                                      <p:to x="100000" y="100000"/>
                                    </p:animScale>
                                    <p:animScale>
                                      <p:cBhvr>
                                        <p:cTn id="64" dur="26">
                                          <p:stCondLst>
                                            <p:cond delay="1808"/>
                                          </p:stCondLst>
                                        </p:cTn>
                                        <p:tgtEl>
                                          <p:spTgt spid="26"/>
                                        </p:tgtEl>
                                      </p:cBhvr>
                                      <p:to x="100000" y="95000"/>
                                    </p:animScale>
                                    <p:animScale>
                                      <p:cBhvr>
                                        <p:cTn id="65" dur="166" decel="50000">
                                          <p:stCondLst>
                                            <p:cond delay="1834"/>
                                          </p:stCondLst>
                                        </p:cTn>
                                        <p:tgtEl>
                                          <p:spTgt spid="26"/>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arn(inVertical)">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80">
                                          <p:stCondLst>
                                            <p:cond delay="0"/>
                                          </p:stCondLst>
                                        </p:cTn>
                                        <p:tgtEl>
                                          <p:spTgt spid="27"/>
                                        </p:tgtEl>
                                      </p:cBhvr>
                                    </p:animEffect>
                                    <p:anim calcmode="lin" valueType="num">
                                      <p:cBhvr>
                                        <p:cTn id="7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1" dur="26">
                                          <p:stCondLst>
                                            <p:cond delay="650"/>
                                          </p:stCondLst>
                                        </p:cTn>
                                        <p:tgtEl>
                                          <p:spTgt spid="27"/>
                                        </p:tgtEl>
                                      </p:cBhvr>
                                      <p:to x="100000" y="60000"/>
                                    </p:animScale>
                                    <p:animScale>
                                      <p:cBhvr>
                                        <p:cTn id="82" dur="166" decel="50000">
                                          <p:stCondLst>
                                            <p:cond delay="676"/>
                                          </p:stCondLst>
                                        </p:cTn>
                                        <p:tgtEl>
                                          <p:spTgt spid="27"/>
                                        </p:tgtEl>
                                      </p:cBhvr>
                                      <p:to x="100000" y="100000"/>
                                    </p:animScale>
                                    <p:animScale>
                                      <p:cBhvr>
                                        <p:cTn id="83" dur="26">
                                          <p:stCondLst>
                                            <p:cond delay="1312"/>
                                          </p:stCondLst>
                                        </p:cTn>
                                        <p:tgtEl>
                                          <p:spTgt spid="27"/>
                                        </p:tgtEl>
                                      </p:cBhvr>
                                      <p:to x="100000" y="80000"/>
                                    </p:animScale>
                                    <p:animScale>
                                      <p:cBhvr>
                                        <p:cTn id="84" dur="166" decel="50000">
                                          <p:stCondLst>
                                            <p:cond delay="1338"/>
                                          </p:stCondLst>
                                        </p:cTn>
                                        <p:tgtEl>
                                          <p:spTgt spid="27"/>
                                        </p:tgtEl>
                                      </p:cBhvr>
                                      <p:to x="100000" y="100000"/>
                                    </p:animScale>
                                    <p:animScale>
                                      <p:cBhvr>
                                        <p:cTn id="85" dur="26">
                                          <p:stCondLst>
                                            <p:cond delay="1642"/>
                                          </p:stCondLst>
                                        </p:cTn>
                                        <p:tgtEl>
                                          <p:spTgt spid="27"/>
                                        </p:tgtEl>
                                      </p:cBhvr>
                                      <p:to x="100000" y="90000"/>
                                    </p:animScale>
                                    <p:animScale>
                                      <p:cBhvr>
                                        <p:cTn id="86" dur="166" decel="50000">
                                          <p:stCondLst>
                                            <p:cond delay="1668"/>
                                          </p:stCondLst>
                                        </p:cTn>
                                        <p:tgtEl>
                                          <p:spTgt spid="27"/>
                                        </p:tgtEl>
                                      </p:cBhvr>
                                      <p:to x="100000" y="100000"/>
                                    </p:animScale>
                                    <p:animScale>
                                      <p:cBhvr>
                                        <p:cTn id="87" dur="26">
                                          <p:stCondLst>
                                            <p:cond delay="1808"/>
                                          </p:stCondLst>
                                        </p:cTn>
                                        <p:tgtEl>
                                          <p:spTgt spid="27"/>
                                        </p:tgtEl>
                                      </p:cBhvr>
                                      <p:to x="100000" y="95000"/>
                                    </p:animScale>
                                    <p:animScale>
                                      <p:cBhvr>
                                        <p:cTn id="88" dur="166" decel="50000">
                                          <p:stCondLst>
                                            <p:cond delay="1834"/>
                                          </p:stCondLst>
                                        </p:cTn>
                                        <p:tgtEl>
                                          <p:spTgt spid="2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barn(inVertical)">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6" grpId="0"/>
      <p:bldP spid="17" grpId="0"/>
      <p:bldP spid="18" grpId="0"/>
      <p:bldP spid="24" grpId="0"/>
      <p:bldP spid="25" grpId="0" animBg="1"/>
      <p:bldP spid="26"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337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51"/>
          <p:cNvSpPr/>
          <p:nvPr/>
        </p:nvSpPr>
        <p:spPr>
          <a:xfrm>
            <a:off x="3453339" y="33352"/>
            <a:ext cx="3408224" cy="830997"/>
          </a:xfrm>
          <a:prstGeom prst="rect">
            <a:avLst/>
          </a:prstGeom>
        </p:spPr>
        <p:txBody>
          <a:bodyPr wrap="square">
            <a:spAutoFit/>
          </a:bodyPr>
          <a:lstStyle/>
          <a:p>
            <a:pPr algn="ctr" rtl="1"/>
            <a:r>
              <a:rPr lang="fa-IR" sz="2400" b="1">
                <a:latin typeface="Adobe Arabic" pitchFamily="18" charset="-78"/>
                <a:cs typeface="Adobe Arabic" pitchFamily="18" charset="-78"/>
              </a:rPr>
              <a:t>توجه به سخنان و پیام‌هایی که تعلق به دنیا را کاهش می‌دهد.</a:t>
            </a:r>
            <a:endParaRPr lang="en-US" sz="2400" b="1">
              <a:latin typeface="Adobe Arabic" pitchFamily="18" charset="-78"/>
              <a:cs typeface="Adobe Arabic" pitchFamily="18" charset="-78"/>
            </a:endParaRPr>
          </a:p>
        </p:txBody>
      </p:sp>
      <p:sp>
        <p:nvSpPr>
          <p:cNvPr id="54" name="Rectangle 53"/>
          <p:cNvSpPr/>
          <p:nvPr/>
        </p:nvSpPr>
        <p:spPr>
          <a:xfrm>
            <a:off x="2833354" y="5639702"/>
            <a:ext cx="4648199" cy="461665"/>
          </a:xfrm>
          <a:prstGeom prst="rect">
            <a:avLst/>
          </a:prstGeom>
        </p:spPr>
        <p:txBody>
          <a:bodyPr wrap="square">
            <a:spAutoFit/>
          </a:bodyPr>
          <a:lstStyle/>
          <a:p>
            <a:pPr algn="ctr" rtl="1"/>
            <a:r>
              <a:rPr lang="fa-IR" sz="2400" b="1">
                <a:latin typeface="Adobe Arabic" pitchFamily="18" charset="-78"/>
                <a:cs typeface="Adobe Arabic" pitchFamily="18" charset="-78"/>
              </a:rPr>
              <a:t> مطالعه کلمات حکمت‌آمیز و عمل به آن </a:t>
            </a:r>
            <a:endParaRPr lang="en-US" sz="2400" b="1">
              <a:latin typeface="Adobe Arabic" pitchFamily="18" charset="-78"/>
              <a:cs typeface="Adobe Arabic" pitchFamily="18" charset="-78"/>
            </a:endParaRPr>
          </a:p>
        </p:txBody>
      </p:sp>
      <p:sp>
        <p:nvSpPr>
          <p:cNvPr id="3" name="Hexagon 2"/>
          <p:cNvSpPr/>
          <p:nvPr/>
        </p:nvSpPr>
        <p:spPr>
          <a:xfrm>
            <a:off x="2376153" y="843566"/>
            <a:ext cx="5458688" cy="4800600"/>
          </a:xfrm>
          <a:prstGeom prst="hex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TextBox 44"/>
          <p:cNvSpPr txBox="1"/>
          <p:nvPr/>
        </p:nvSpPr>
        <p:spPr>
          <a:xfrm>
            <a:off x="4573962" y="884524"/>
            <a:ext cx="108776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آداب اول</a:t>
            </a:r>
            <a:endParaRPr lang="fa-IR" sz="2600" b="1" dirty="0">
              <a:solidFill>
                <a:srgbClr val="7030A0"/>
              </a:solidFill>
              <a:latin typeface="Adobe Arabic" pitchFamily="18" charset="-78"/>
              <a:cs typeface="Adobe Arabic" pitchFamily="18" charset="-78"/>
            </a:endParaRPr>
          </a:p>
        </p:txBody>
      </p:sp>
      <p:sp>
        <p:nvSpPr>
          <p:cNvPr id="47" name="TextBox 46"/>
          <p:cNvSpPr txBox="1"/>
          <p:nvPr/>
        </p:nvSpPr>
        <p:spPr>
          <a:xfrm>
            <a:off x="6588713" y="2408524"/>
            <a:ext cx="1121441"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dirty="0">
                <a:solidFill>
                  <a:srgbClr val="7030A0"/>
                </a:solidFill>
                <a:latin typeface="Adobe Arabic" pitchFamily="18" charset="-78"/>
                <a:cs typeface="Adobe Arabic" pitchFamily="18" charset="-78"/>
              </a:rPr>
              <a:t>آداب دوم</a:t>
            </a:r>
          </a:p>
        </p:txBody>
      </p:sp>
      <p:sp>
        <p:nvSpPr>
          <p:cNvPr id="50" name="TextBox 49"/>
          <p:cNvSpPr txBox="1"/>
          <p:nvPr/>
        </p:nvSpPr>
        <p:spPr>
          <a:xfrm>
            <a:off x="2856391" y="4170478"/>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آداب پنجم</a:t>
            </a:r>
            <a:endParaRPr lang="fa-IR" sz="2600" b="1" dirty="0">
              <a:solidFill>
                <a:srgbClr val="7030A0"/>
              </a:solidFill>
              <a:latin typeface="Adobe Arabic" pitchFamily="18" charset="-78"/>
              <a:cs typeface="Adobe Arabic" pitchFamily="18" charset="-78"/>
            </a:endParaRPr>
          </a:p>
        </p:txBody>
      </p:sp>
      <p:sp>
        <p:nvSpPr>
          <p:cNvPr id="51" name="TextBox 50"/>
          <p:cNvSpPr txBox="1"/>
          <p:nvPr/>
        </p:nvSpPr>
        <p:spPr>
          <a:xfrm>
            <a:off x="4502555" y="5151724"/>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fa-IR" sz="2600" b="1">
                <a:solidFill>
                  <a:srgbClr val="7030A0"/>
                </a:solidFill>
                <a:latin typeface="Adobe Arabic" pitchFamily="18" charset="-78"/>
                <a:cs typeface="Adobe Arabic" pitchFamily="18" charset="-78"/>
              </a:rPr>
              <a:t>آداب چهارم</a:t>
            </a:r>
            <a:endParaRPr lang="fa-IR" sz="2600" b="1" dirty="0">
              <a:solidFill>
                <a:srgbClr val="7030A0"/>
              </a:solidFill>
              <a:latin typeface="Adobe Arabic" pitchFamily="18" charset="-78"/>
              <a:cs typeface="Adobe Arabic" pitchFamily="18" charset="-78"/>
            </a:endParaRPr>
          </a:p>
        </p:txBody>
      </p:sp>
      <p:sp>
        <p:nvSpPr>
          <p:cNvPr id="48" name="TextBox 47"/>
          <p:cNvSpPr txBox="1"/>
          <p:nvPr/>
        </p:nvSpPr>
        <p:spPr>
          <a:xfrm>
            <a:off x="6143778" y="4140949"/>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آداب سوم</a:t>
            </a:r>
            <a:endParaRPr lang="fa-IR" sz="2600" b="1" dirty="0">
              <a:solidFill>
                <a:srgbClr val="7030A0"/>
              </a:solidFill>
              <a:latin typeface="Adobe Arabic" pitchFamily="18" charset="-78"/>
              <a:cs typeface="Adobe Arabic" pitchFamily="18" charset="-78"/>
            </a:endParaRPr>
          </a:p>
        </p:txBody>
      </p:sp>
      <p:sp>
        <p:nvSpPr>
          <p:cNvPr id="22" name="TextBox 21"/>
          <p:cNvSpPr txBox="1"/>
          <p:nvPr/>
        </p:nvSpPr>
        <p:spPr>
          <a:xfrm>
            <a:off x="2609662" y="1910366"/>
            <a:ext cx="1309795" cy="492443"/>
          </a:xfrm>
          <a:prstGeom prst="rect">
            <a:avLst/>
          </a:prstGeom>
          <a:solidFill>
            <a:srgbClr val="CC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fa-IR" sz="2600" b="1">
                <a:solidFill>
                  <a:srgbClr val="7030A0"/>
                </a:solidFill>
                <a:latin typeface="Adobe Arabic" pitchFamily="18" charset="-78"/>
                <a:cs typeface="Adobe Arabic" pitchFamily="18" charset="-78"/>
              </a:rPr>
              <a:t>آداب ششم</a:t>
            </a:r>
            <a:endParaRPr lang="fa-IR" sz="2600" b="1" dirty="0">
              <a:solidFill>
                <a:srgbClr val="7030A0"/>
              </a:solidFill>
              <a:latin typeface="Adobe Arabic" pitchFamily="18" charset="-78"/>
              <a:cs typeface="Adobe Arabic" pitchFamily="18" charset="-78"/>
            </a:endParaRPr>
          </a:p>
        </p:txBody>
      </p:sp>
      <p:sp>
        <p:nvSpPr>
          <p:cNvPr id="53" name="Rectangle 52"/>
          <p:cNvSpPr/>
          <p:nvPr/>
        </p:nvSpPr>
        <p:spPr>
          <a:xfrm>
            <a:off x="5881353" y="1460370"/>
            <a:ext cx="4038600" cy="830997"/>
          </a:xfrm>
          <a:prstGeom prst="rect">
            <a:avLst/>
          </a:prstGeom>
        </p:spPr>
        <p:txBody>
          <a:bodyPr wrap="square">
            <a:spAutoFit/>
          </a:bodyPr>
          <a:lstStyle/>
          <a:p>
            <a:pPr algn="ctr" rtl="1"/>
            <a:r>
              <a:rPr lang="fa-IR" sz="2400" b="1">
                <a:latin typeface="Adobe Arabic" pitchFamily="18" charset="-78"/>
                <a:cs typeface="Adobe Arabic" pitchFamily="18" charset="-78"/>
              </a:rPr>
              <a:t>اجتناب از گناه و ارتباط علمی و عملی با اهل بیت </a:t>
            </a:r>
            <a:r>
              <a:rPr lang="fa-IR" sz="2000" b="1">
                <a:latin typeface="Adobe Arabic" pitchFamily="18" charset="-78"/>
                <a:cs typeface="Adobe Arabic" pitchFamily="18" charset="-78"/>
              </a:rPr>
              <a:t>علیهم السلام </a:t>
            </a:r>
            <a:endParaRPr lang="en-US" sz="2400" b="1">
              <a:latin typeface="Adobe Arabic" pitchFamily="18" charset="-78"/>
              <a:cs typeface="Adobe Arabic" pitchFamily="18" charset="-78"/>
            </a:endParaRPr>
          </a:p>
        </p:txBody>
      </p:sp>
      <p:sp>
        <p:nvSpPr>
          <p:cNvPr id="23" name="Rectangle 22"/>
          <p:cNvSpPr/>
          <p:nvPr/>
        </p:nvSpPr>
        <p:spPr>
          <a:xfrm>
            <a:off x="6186153" y="4572902"/>
            <a:ext cx="4038600" cy="461665"/>
          </a:xfrm>
          <a:prstGeom prst="rect">
            <a:avLst/>
          </a:prstGeom>
        </p:spPr>
        <p:txBody>
          <a:bodyPr wrap="square">
            <a:spAutoFit/>
          </a:bodyPr>
          <a:lstStyle/>
          <a:p>
            <a:pPr algn="ctr" rtl="1"/>
            <a:r>
              <a:rPr lang="fa-IR" sz="2400" b="1">
                <a:latin typeface="Adobe Arabic" pitchFamily="18" charset="-78"/>
                <a:cs typeface="Adobe Arabic" pitchFamily="18" charset="-78"/>
              </a:rPr>
              <a:t>تقویت عاقبت‌نگری و تدبر </a:t>
            </a:r>
            <a:endParaRPr lang="en-US" sz="2400" b="1">
              <a:latin typeface="Adobe Arabic" pitchFamily="18" charset="-78"/>
              <a:cs typeface="Adobe Arabic" pitchFamily="18" charset="-78"/>
            </a:endParaRPr>
          </a:p>
        </p:txBody>
      </p:sp>
      <p:sp>
        <p:nvSpPr>
          <p:cNvPr id="55" name="Rectangle 54"/>
          <p:cNvSpPr/>
          <p:nvPr/>
        </p:nvSpPr>
        <p:spPr>
          <a:xfrm>
            <a:off x="471153" y="3708813"/>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شرکت در جلسات حکمت</a:t>
            </a:r>
            <a:endParaRPr lang="en-US" sz="2400" b="1">
              <a:latin typeface="Adobe Arabic" pitchFamily="18" charset="-78"/>
              <a:cs typeface="Adobe Arabic" pitchFamily="18" charset="-78"/>
            </a:endParaRPr>
          </a:p>
        </p:txBody>
      </p:sp>
      <p:sp>
        <p:nvSpPr>
          <p:cNvPr id="24" name="Rectangle 23"/>
          <p:cNvSpPr/>
          <p:nvPr/>
        </p:nvSpPr>
        <p:spPr>
          <a:xfrm>
            <a:off x="362566" y="1414203"/>
            <a:ext cx="3408224" cy="461665"/>
          </a:xfrm>
          <a:prstGeom prst="rect">
            <a:avLst/>
          </a:prstGeom>
        </p:spPr>
        <p:txBody>
          <a:bodyPr wrap="square">
            <a:spAutoFit/>
          </a:bodyPr>
          <a:lstStyle/>
          <a:p>
            <a:pPr algn="ctr" rtl="1"/>
            <a:r>
              <a:rPr lang="fa-IR" sz="2400" b="1">
                <a:latin typeface="Adobe Arabic" pitchFamily="18" charset="-78"/>
                <a:cs typeface="Adobe Arabic" pitchFamily="18" charset="-78"/>
              </a:rPr>
              <a:t>سکوت و دیگر آداب اجتماعی </a:t>
            </a:r>
            <a:endParaRPr lang="en-US" sz="2400" b="1">
              <a:latin typeface="Adobe Arabic" pitchFamily="18" charset="-78"/>
              <a:cs typeface="Adobe Arabic" pitchFamily="18" charset="-78"/>
            </a:endParaRPr>
          </a:p>
        </p:txBody>
      </p:sp>
      <p:sp>
        <p:nvSpPr>
          <p:cNvPr id="25" name="TextBox 24"/>
          <p:cNvSpPr txBox="1"/>
          <p:nvPr/>
        </p:nvSpPr>
        <p:spPr>
          <a:xfrm>
            <a:off x="8268775" y="664294"/>
            <a:ext cx="3542107" cy="400110"/>
          </a:xfrm>
          <a:prstGeom prst="rect">
            <a:avLst/>
          </a:prstGeom>
          <a:noFill/>
        </p:spPr>
        <p:txBody>
          <a:bodyPr wrap="square" rtlCol="0">
            <a:spAutoFit/>
          </a:bodyPr>
          <a:lstStyle/>
          <a:p>
            <a:pPr algn="r" rtl="1"/>
            <a:r>
              <a:rPr lang="fa-IR" sz="2000" b="1" dirty="0">
                <a:latin typeface="Adobe Arabic" pitchFamily="18" charset="-78"/>
                <a:cs typeface="B Titr" panose="00000700000000000000" pitchFamily="2" charset="-78"/>
              </a:rPr>
              <a:t> </a:t>
            </a:r>
            <a:r>
              <a:rPr lang="fa-IR" sz="2000" b="1" dirty="0" smtClean="0">
                <a:latin typeface="Adobe Arabic" pitchFamily="18" charset="-78"/>
                <a:cs typeface="B Titr" panose="00000700000000000000" pitchFamily="2" charset="-78"/>
              </a:rPr>
              <a:t>3-3. آداب </a:t>
            </a:r>
            <a:r>
              <a:rPr lang="fa-IR" sz="2000" b="1" dirty="0">
                <a:latin typeface="Adobe Arabic" pitchFamily="18" charset="-78"/>
                <a:cs typeface="B Titr" panose="00000700000000000000" pitchFamily="2" charset="-78"/>
              </a:rPr>
              <a:t>دستیابی به حکمت</a:t>
            </a:r>
          </a:p>
        </p:txBody>
      </p:sp>
      <p:sp>
        <p:nvSpPr>
          <p:cNvPr id="26" name="Title 1"/>
          <p:cNvSpPr txBox="1">
            <a:spLocks/>
          </p:cNvSpPr>
          <p:nvPr/>
        </p:nvSpPr>
        <p:spPr>
          <a:xfrm>
            <a:off x="8975315" y="69531"/>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a:solidFill>
                  <a:srgbClr val="7030A0"/>
                </a:solidFill>
                <a:cs typeface="B Tabassom" panose="00000400000000000000" pitchFamily="2" charset="-78"/>
              </a:rPr>
              <a:t>فصل دوم: آداب دستیابی به معرفت و حکمت</a:t>
            </a:r>
            <a:endParaRPr lang="fa-IR" sz="1800" b="1" dirty="0">
              <a:solidFill>
                <a:srgbClr val="7030A0"/>
              </a:solidFill>
            </a:endParaRPr>
          </a:p>
        </p:txBody>
      </p:sp>
    </p:spTree>
    <p:extLst>
      <p:ext uri="{BB962C8B-B14F-4D97-AF65-F5344CB8AC3E}">
        <p14:creationId xmlns:p14="http://schemas.microsoft.com/office/powerpoint/2010/main" val="13298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 calcmode="lin" valueType="num">
                                      <p:cBhvr>
                                        <p:cTn id="29" dur="1000" fill="hold"/>
                                        <p:tgtEl>
                                          <p:spTgt spid="53"/>
                                        </p:tgtEl>
                                        <p:attrNameLst>
                                          <p:attrName>style.rotation</p:attrName>
                                        </p:attrNameLst>
                                      </p:cBhvr>
                                      <p:tavLst>
                                        <p:tav tm="0">
                                          <p:val>
                                            <p:fltVal val="90"/>
                                          </p:val>
                                        </p:tav>
                                        <p:tav tm="100000">
                                          <p:val>
                                            <p:fltVal val="0"/>
                                          </p:val>
                                        </p:tav>
                                      </p:tavLst>
                                    </p:anim>
                                    <p:animEffect transition="in" filter="fade">
                                      <p:cBhvr>
                                        <p:cTn id="30" dur="10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fltVal val="0"/>
                                          </p:val>
                                        </p:tav>
                                        <p:tav tm="100000">
                                          <p:val>
                                            <p:strVal val="#ppt_w"/>
                                          </p:val>
                                        </p:tav>
                                      </p:tavLst>
                                    </p:anim>
                                    <p:anim calcmode="lin" valueType="num">
                                      <p:cBhvr>
                                        <p:cTn id="42" dur="1000" fill="hold"/>
                                        <p:tgtEl>
                                          <p:spTgt spid="23"/>
                                        </p:tgtEl>
                                        <p:attrNameLst>
                                          <p:attrName>ppt_h</p:attrName>
                                        </p:attrNameLst>
                                      </p:cBhvr>
                                      <p:tavLst>
                                        <p:tav tm="0">
                                          <p:val>
                                            <p:fltVal val="0"/>
                                          </p:val>
                                        </p:tav>
                                        <p:tav tm="100000">
                                          <p:val>
                                            <p:strVal val="#ppt_h"/>
                                          </p:val>
                                        </p:tav>
                                      </p:tavLst>
                                    </p:anim>
                                    <p:anim calcmode="lin" valueType="num">
                                      <p:cBhvr>
                                        <p:cTn id="43" dur="1000" fill="hold"/>
                                        <p:tgtEl>
                                          <p:spTgt spid="23"/>
                                        </p:tgtEl>
                                        <p:attrNameLst>
                                          <p:attrName>style.rotation</p:attrName>
                                        </p:attrNameLst>
                                      </p:cBhvr>
                                      <p:tavLst>
                                        <p:tav tm="0">
                                          <p:val>
                                            <p:fltVal val="90"/>
                                          </p:val>
                                        </p:tav>
                                        <p:tav tm="100000">
                                          <p:val>
                                            <p:fltVal val="0"/>
                                          </p:val>
                                        </p:tav>
                                      </p:tavLst>
                                    </p:anim>
                                    <p:animEffect transition="in" filter="fade">
                                      <p:cBhvr>
                                        <p:cTn id="44" dur="1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ppt_w</p:attrName>
                                        </p:attrNameLst>
                                      </p:cBhvr>
                                      <p:tavLst>
                                        <p:tav tm="0">
                                          <p:val>
                                            <p:fltVal val="0"/>
                                          </p:val>
                                        </p:tav>
                                        <p:tav tm="100000">
                                          <p:val>
                                            <p:strVal val="#ppt_w"/>
                                          </p:val>
                                        </p:tav>
                                      </p:tavLst>
                                    </p:anim>
                                    <p:anim calcmode="lin" valueType="num">
                                      <p:cBhvr>
                                        <p:cTn id="56" dur="1000" fill="hold"/>
                                        <p:tgtEl>
                                          <p:spTgt spid="54"/>
                                        </p:tgtEl>
                                        <p:attrNameLst>
                                          <p:attrName>ppt_h</p:attrName>
                                        </p:attrNameLst>
                                      </p:cBhvr>
                                      <p:tavLst>
                                        <p:tav tm="0">
                                          <p:val>
                                            <p:fltVal val="0"/>
                                          </p:val>
                                        </p:tav>
                                        <p:tav tm="100000">
                                          <p:val>
                                            <p:strVal val="#ppt_h"/>
                                          </p:val>
                                        </p:tav>
                                      </p:tavLst>
                                    </p:anim>
                                    <p:anim calcmode="lin" valueType="num">
                                      <p:cBhvr>
                                        <p:cTn id="57" dur="1000" fill="hold"/>
                                        <p:tgtEl>
                                          <p:spTgt spid="54"/>
                                        </p:tgtEl>
                                        <p:attrNameLst>
                                          <p:attrName>style.rotation</p:attrName>
                                        </p:attrNameLst>
                                      </p:cBhvr>
                                      <p:tavLst>
                                        <p:tav tm="0">
                                          <p:val>
                                            <p:fltVal val="90"/>
                                          </p:val>
                                        </p:tav>
                                        <p:tav tm="100000">
                                          <p:val>
                                            <p:fltVal val="0"/>
                                          </p:val>
                                        </p:tav>
                                      </p:tavLst>
                                    </p:anim>
                                    <p:animEffect transition="in" filter="fade">
                                      <p:cBhvr>
                                        <p:cTn id="58" dur="10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p:cTn id="69" dur="1000" fill="hold"/>
                                        <p:tgtEl>
                                          <p:spTgt spid="55"/>
                                        </p:tgtEl>
                                        <p:attrNameLst>
                                          <p:attrName>ppt_w</p:attrName>
                                        </p:attrNameLst>
                                      </p:cBhvr>
                                      <p:tavLst>
                                        <p:tav tm="0">
                                          <p:val>
                                            <p:fltVal val="0"/>
                                          </p:val>
                                        </p:tav>
                                        <p:tav tm="100000">
                                          <p:val>
                                            <p:strVal val="#ppt_w"/>
                                          </p:val>
                                        </p:tav>
                                      </p:tavLst>
                                    </p:anim>
                                    <p:anim calcmode="lin" valueType="num">
                                      <p:cBhvr>
                                        <p:cTn id="70" dur="1000" fill="hold"/>
                                        <p:tgtEl>
                                          <p:spTgt spid="55"/>
                                        </p:tgtEl>
                                        <p:attrNameLst>
                                          <p:attrName>ppt_h</p:attrName>
                                        </p:attrNameLst>
                                      </p:cBhvr>
                                      <p:tavLst>
                                        <p:tav tm="0">
                                          <p:val>
                                            <p:fltVal val="0"/>
                                          </p:val>
                                        </p:tav>
                                        <p:tav tm="100000">
                                          <p:val>
                                            <p:strVal val="#ppt_h"/>
                                          </p:val>
                                        </p:tav>
                                      </p:tavLst>
                                    </p:anim>
                                    <p:anim calcmode="lin" valueType="num">
                                      <p:cBhvr>
                                        <p:cTn id="71" dur="1000" fill="hold"/>
                                        <p:tgtEl>
                                          <p:spTgt spid="55"/>
                                        </p:tgtEl>
                                        <p:attrNameLst>
                                          <p:attrName>style.rotation</p:attrName>
                                        </p:attrNameLst>
                                      </p:cBhvr>
                                      <p:tavLst>
                                        <p:tav tm="0">
                                          <p:val>
                                            <p:fltVal val="90"/>
                                          </p:val>
                                        </p:tav>
                                        <p:tav tm="100000">
                                          <p:val>
                                            <p:fltVal val="0"/>
                                          </p:val>
                                        </p:tav>
                                      </p:tavLst>
                                    </p:anim>
                                    <p:animEffect transition="in" filter="fade">
                                      <p:cBhvr>
                                        <p:cTn id="72" dur="10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1000" fill="hold"/>
                                        <p:tgtEl>
                                          <p:spTgt spid="24"/>
                                        </p:tgtEl>
                                        <p:attrNameLst>
                                          <p:attrName>ppt_w</p:attrName>
                                        </p:attrNameLst>
                                      </p:cBhvr>
                                      <p:tavLst>
                                        <p:tav tm="0">
                                          <p:val>
                                            <p:fltVal val="0"/>
                                          </p:val>
                                        </p:tav>
                                        <p:tav tm="100000">
                                          <p:val>
                                            <p:strVal val="#ppt_w"/>
                                          </p:val>
                                        </p:tav>
                                      </p:tavLst>
                                    </p:anim>
                                    <p:anim calcmode="lin" valueType="num">
                                      <p:cBhvr>
                                        <p:cTn id="84" dur="1000" fill="hold"/>
                                        <p:tgtEl>
                                          <p:spTgt spid="24"/>
                                        </p:tgtEl>
                                        <p:attrNameLst>
                                          <p:attrName>ppt_h</p:attrName>
                                        </p:attrNameLst>
                                      </p:cBhvr>
                                      <p:tavLst>
                                        <p:tav tm="0">
                                          <p:val>
                                            <p:fltVal val="0"/>
                                          </p:val>
                                        </p:tav>
                                        <p:tav tm="100000">
                                          <p:val>
                                            <p:strVal val="#ppt_h"/>
                                          </p:val>
                                        </p:tav>
                                      </p:tavLst>
                                    </p:anim>
                                    <p:anim calcmode="lin" valueType="num">
                                      <p:cBhvr>
                                        <p:cTn id="85" dur="1000" fill="hold"/>
                                        <p:tgtEl>
                                          <p:spTgt spid="24"/>
                                        </p:tgtEl>
                                        <p:attrNameLst>
                                          <p:attrName>style.rotation</p:attrName>
                                        </p:attrNameLst>
                                      </p:cBhvr>
                                      <p:tavLst>
                                        <p:tav tm="0">
                                          <p:val>
                                            <p:fltVal val="90"/>
                                          </p:val>
                                        </p:tav>
                                        <p:tav tm="100000">
                                          <p:val>
                                            <p:fltVal val="0"/>
                                          </p:val>
                                        </p:tav>
                                      </p:tavLst>
                                    </p:anim>
                                    <p:animEffect transition="in" filter="fade">
                                      <p:cBhvr>
                                        <p:cTn id="8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45" grpId="0" animBg="1"/>
      <p:bldP spid="47" grpId="0" animBg="1"/>
      <p:bldP spid="50" grpId="0" animBg="1"/>
      <p:bldP spid="51" grpId="0" animBg="1"/>
      <p:bldP spid="48" grpId="0" animBg="1"/>
      <p:bldP spid="22" grpId="0" animBg="1"/>
      <p:bldP spid="53" grpId="0"/>
      <p:bldP spid="23" grpId="0"/>
      <p:bldP spid="55"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37859"/>
            <a:ext cx="10515600" cy="2751561"/>
          </a:xfrm>
        </p:spPr>
        <p:txBody>
          <a:bodyPr>
            <a:normAutofit/>
          </a:bodyPr>
          <a:lstStyle/>
          <a:p>
            <a:pPr algn="ctr"/>
            <a:r>
              <a:rPr lang="fa-I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abassom" panose="00000400000000000000" pitchFamily="2" charset="-78"/>
              </a:rPr>
              <a:t>فصل سوم</a:t>
            </a:r>
            <a:br>
              <a:rPr lang="fa-I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abassom" panose="00000400000000000000" pitchFamily="2" charset="-78"/>
              </a:rPr>
            </a:br>
            <a:r>
              <a:rPr lang="fa-I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abassom" panose="00000400000000000000" pitchFamily="2" charset="-78"/>
              </a:rPr>
              <a:t>آداب شکر نعمت</a:t>
            </a:r>
            <a:endParaRPr lang="fa-I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Tabassom" panose="00000400000000000000" pitchFamily="2" charset="-78"/>
            </a:endParaRPr>
          </a:p>
        </p:txBody>
      </p:sp>
    </p:spTree>
    <p:extLst>
      <p:ext uri="{BB962C8B-B14F-4D97-AF65-F5344CB8AC3E}">
        <p14:creationId xmlns:p14="http://schemas.microsoft.com/office/powerpoint/2010/main" val="238499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656823"/>
            <a:ext cx="10663707" cy="5473521"/>
          </a:xfrm>
        </p:spPr>
        <p:txBody>
          <a:bodyPr>
            <a:noAutofit/>
          </a:bodyPr>
          <a:lstStyle/>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Titr" panose="00000700000000000000" pitchFamily="2" charset="-78"/>
              </a:rPr>
              <a:t>2. ویژگی‌های دوره سوم</a:t>
            </a:r>
          </a:p>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Mitra" panose="00000400000000000000" pitchFamily="2" charset="-78"/>
              </a:rPr>
              <a:t> </a:t>
            </a:r>
          </a:p>
          <a:p>
            <a:pPr marL="457200" marR="0" lvl="0" indent="-457200" algn="r" rtl="1">
              <a:lnSpc>
                <a:spcPct val="115000"/>
              </a:lnSpc>
              <a:spcBef>
                <a:spcPts val="0"/>
              </a:spcBef>
              <a:spcAft>
                <a:spcPts val="0"/>
              </a:spcAft>
              <a:buClr>
                <a:schemeClr val="accent3"/>
              </a:buClr>
              <a:buFont typeface="+mj-lt"/>
              <a:buAutoNum type="arabicParenR"/>
            </a:pPr>
            <a:r>
              <a:rPr lang="fa-IR" sz="2400" b="1" dirty="0" smtClean="0">
                <a:effectLst/>
                <a:latin typeface="Adobe Arabic" panose="02040503050201020203" pitchFamily="18" charset="-78"/>
                <a:ea typeface="Times New Roman" panose="02020603050405020304" pitchFamily="18" charset="0"/>
                <a:cs typeface="2  Mitra" panose="00000400000000000000" pitchFamily="2" charset="-78"/>
              </a:rPr>
              <a:t> </a:t>
            </a:r>
            <a:r>
              <a:rPr lang="fa-IR" sz="2400" b="1" kern="1600" dirty="0">
                <a:latin typeface="Times New Roman"/>
                <a:ea typeface="Times New Roman"/>
                <a:cs typeface="2  Mitra" panose="00000400000000000000" pitchFamily="2" charset="-78"/>
              </a:rPr>
              <a:t>توان شناخت </a:t>
            </a:r>
            <a:r>
              <a:rPr lang="fa-IR" sz="2400" b="1" kern="1600" dirty="0">
                <a:solidFill>
                  <a:schemeClr val="accent3">
                    <a:lumMod val="75000"/>
                  </a:schemeClr>
                </a:solidFill>
                <a:latin typeface="Times New Roman"/>
                <a:ea typeface="Times New Roman"/>
                <a:cs typeface="2  Mitra" panose="00000400000000000000" pitchFamily="2" charset="-78"/>
              </a:rPr>
              <a:t>نفع و ضرر</a:t>
            </a:r>
            <a:r>
              <a:rPr lang="ar-SA" sz="2400" b="1" kern="1600" dirty="0">
                <a:solidFill>
                  <a:schemeClr val="accent3">
                    <a:lumMod val="75000"/>
                  </a:schemeClr>
                </a:solidFill>
                <a:latin typeface="Times New Roman"/>
                <a:ea typeface="Times New Roman"/>
                <a:cs typeface="2  Mitra" panose="00000400000000000000" pitchFamily="2" charset="-78"/>
              </a:rPr>
              <a:t> </a:t>
            </a:r>
            <a:endParaRPr lang="fa-IR" sz="2400" b="1" kern="1600" dirty="0" smtClean="0">
              <a:solidFill>
                <a:schemeClr val="accent3">
                  <a:lumMod val="75000"/>
                </a:schemeClr>
              </a:solidFill>
              <a:latin typeface="Times New Roman"/>
              <a:ea typeface="Times New Roman"/>
              <a:cs typeface="2  Mitra" panose="00000400000000000000" pitchFamily="2" charset="-78"/>
            </a:endParaRPr>
          </a:p>
          <a:p>
            <a:pPr marL="457200" marR="0" lvl="0" indent="-457200" algn="r" rtl="1">
              <a:lnSpc>
                <a:spcPct val="115000"/>
              </a:lnSpc>
              <a:spcBef>
                <a:spcPts val="0"/>
              </a:spcBef>
              <a:spcAft>
                <a:spcPts val="0"/>
              </a:spcAft>
              <a:buClr>
                <a:schemeClr val="accent3"/>
              </a:buClr>
              <a:buFont typeface="+mj-lt"/>
              <a:buAutoNum type="arabicParenR"/>
            </a:pPr>
            <a:r>
              <a:rPr lang="fa-IR" sz="2400" b="1" kern="1600" dirty="0" smtClean="0">
                <a:latin typeface="Times New Roman"/>
                <a:ea typeface="Times New Roman"/>
                <a:cs typeface="2  Mitra" panose="00000400000000000000" pitchFamily="2" charset="-78"/>
              </a:rPr>
              <a:t>تولد معنوی</a:t>
            </a:r>
            <a:endParaRPr lang="fa-IR" sz="2400" b="1" kern="1600" dirty="0">
              <a:latin typeface="Times New Roman"/>
              <a:ea typeface="Times New Roman"/>
              <a:cs typeface="2  Mitra" panose="00000400000000000000" pitchFamily="2" charset="-78"/>
            </a:endParaRPr>
          </a:p>
          <a:p>
            <a:pPr marL="457200" marR="0" lvl="0" indent="-457200" algn="r" rtl="1">
              <a:lnSpc>
                <a:spcPct val="115000"/>
              </a:lnSpc>
              <a:spcBef>
                <a:spcPts val="0"/>
              </a:spcBef>
              <a:spcAft>
                <a:spcPts val="0"/>
              </a:spcAft>
              <a:buClr>
                <a:schemeClr val="accent3"/>
              </a:buClr>
              <a:buFont typeface="+mj-lt"/>
              <a:buAutoNum type="arabicParenR"/>
            </a:pPr>
            <a:r>
              <a:rPr lang="fa-IR" sz="2400" b="1" kern="1600" dirty="0">
                <a:latin typeface="Times New Roman"/>
                <a:ea typeface="Times New Roman"/>
                <a:cs typeface="2  Mitra" panose="00000400000000000000" pitchFamily="2" charset="-78"/>
              </a:rPr>
              <a:t>توان </a:t>
            </a:r>
            <a:r>
              <a:rPr lang="fa-IR" sz="2400" b="1" kern="1600" dirty="0">
                <a:solidFill>
                  <a:schemeClr val="accent3">
                    <a:lumMod val="75000"/>
                  </a:schemeClr>
                </a:solidFill>
                <a:latin typeface="Times New Roman"/>
                <a:ea typeface="Times New Roman"/>
                <a:cs typeface="2  Mitra" panose="00000400000000000000" pitchFamily="2" charset="-78"/>
              </a:rPr>
              <a:t>امر و نهی </a:t>
            </a:r>
            <a:r>
              <a:rPr lang="fa-IR" sz="2400" b="1" kern="1600" dirty="0">
                <a:latin typeface="Times New Roman"/>
                <a:ea typeface="Times New Roman"/>
                <a:cs typeface="2  Mitra" panose="00000400000000000000" pitchFamily="2" charset="-78"/>
              </a:rPr>
              <a:t>به دیگران</a:t>
            </a:r>
            <a:endParaRPr lang="en-US" sz="2400" b="1" kern="1600" dirty="0">
              <a:latin typeface="Times New Roman"/>
              <a:ea typeface="Times New Roman"/>
              <a:cs typeface="2  Mitra" panose="00000400000000000000" pitchFamily="2" charset="-78"/>
            </a:endParaRPr>
          </a:p>
          <a:p>
            <a:pPr marL="457200" marR="0" lvl="0" indent="-457200" algn="r" rtl="1">
              <a:lnSpc>
                <a:spcPct val="115000"/>
              </a:lnSpc>
              <a:spcBef>
                <a:spcPts val="0"/>
              </a:spcBef>
              <a:spcAft>
                <a:spcPts val="0"/>
              </a:spcAft>
              <a:buClr>
                <a:schemeClr val="accent3"/>
              </a:buClr>
              <a:buFont typeface="+mj-lt"/>
              <a:buAutoNum type="arabicParenR"/>
            </a:pPr>
            <a:r>
              <a:rPr lang="fa-IR" sz="2400" b="1" kern="1600" dirty="0" smtClean="0">
                <a:latin typeface="Times New Roman"/>
                <a:ea typeface="Times New Roman"/>
                <a:cs typeface="2  Mitra" panose="00000400000000000000" pitchFamily="2" charset="-78"/>
              </a:rPr>
              <a:t>ورود به </a:t>
            </a:r>
            <a:r>
              <a:rPr lang="fa-IR" sz="2400" b="1" kern="1600" dirty="0" smtClean="0">
                <a:solidFill>
                  <a:schemeClr val="accent3">
                    <a:lumMod val="75000"/>
                  </a:schemeClr>
                </a:solidFill>
                <a:latin typeface="Times New Roman"/>
                <a:ea typeface="Times New Roman"/>
                <a:cs typeface="2  Mitra" panose="00000400000000000000" pitchFamily="2" charset="-78"/>
              </a:rPr>
              <a:t>عرصه اجتماع </a:t>
            </a:r>
            <a:r>
              <a:rPr lang="fa-IR" sz="2400" b="1" kern="1600" dirty="0" smtClean="0">
                <a:latin typeface="Times New Roman"/>
                <a:ea typeface="Times New Roman"/>
                <a:cs typeface="2  Mitra" panose="00000400000000000000" pitchFamily="2" charset="-78"/>
              </a:rPr>
              <a:t>و توان </a:t>
            </a:r>
            <a:r>
              <a:rPr lang="fa-IR" sz="2400" b="1" kern="1600" dirty="0">
                <a:latin typeface="Times New Roman"/>
                <a:ea typeface="Times New Roman"/>
                <a:cs typeface="2  Mitra" panose="00000400000000000000" pitchFamily="2" charset="-78"/>
              </a:rPr>
              <a:t>ورود به </a:t>
            </a:r>
            <a:r>
              <a:rPr lang="fa-IR" sz="2400" b="1" kern="1600" dirty="0">
                <a:solidFill>
                  <a:schemeClr val="accent3">
                    <a:lumMod val="75000"/>
                  </a:schemeClr>
                </a:solidFill>
                <a:latin typeface="Times New Roman"/>
                <a:ea typeface="Times New Roman"/>
                <a:cs typeface="2  Mitra" panose="00000400000000000000" pitchFamily="2" charset="-78"/>
              </a:rPr>
              <a:t>معاملات اقتصادی </a:t>
            </a:r>
            <a:r>
              <a:rPr lang="fa-IR" sz="2400" b="1" kern="1600" dirty="0">
                <a:latin typeface="Times New Roman"/>
                <a:ea typeface="Times New Roman"/>
                <a:cs typeface="2  Mitra" panose="00000400000000000000" pitchFamily="2" charset="-78"/>
              </a:rPr>
              <a:t>متناسب با خود </a:t>
            </a:r>
            <a:endParaRPr lang="en-US" sz="2400" kern="1600" dirty="0">
              <a:solidFill>
                <a:schemeClr val="accent6">
                  <a:lumMod val="75000"/>
                </a:schemeClr>
              </a:solidFill>
              <a:latin typeface="Times New Roman"/>
              <a:ea typeface="Times New Roman"/>
              <a:cs typeface="2  Mitra" panose="00000400000000000000" pitchFamily="2" charset="-78"/>
            </a:endParaRPr>
          </a:p>
          <a:p>
            <a:pPr marL="457200" indent="-457200" algn="just" rtl="1">
              <a:lnSpc>
                <a:spcPct val="115000"/>
              </a:lnSpc>
              <a:buClr>
                <a:schemeClr val="accent3"/>
              </a:buClr>
              <a:buFont typeface="+mj-lt"/>
              <a:buAutoNum type="arabicParenR"/>
            </a:pPr>
            <a:r>
              <a:rPr lang="fa-IR" sz="2400" b="1" kern="1600" dirty="0">
                <a:latin typeface="Times New Roman"/>
                <a:ea typeface="Times New Roman"/>
                <a:cs typeface="2  Mitra" panose="00000400000000000000" pitchFamily="2" charset="-78"/>
              </a:rPr>
              <a:t>توان </a:t>
            </a:r>
            <a:r>
              <a:rPr lang="fa-IR" sz="2400" b="1" kern="1600" dirty="0">
                <a:solidFill>
                  <a:schemeClr val="accent3">
                    <a:lumMod val="75000"/>
                  </a:schemeClr>
                </a:solidFill>
                <a:latin typeface="Times New Roman"/>
                <a:ea typeface="Times New Roman"/>
                <a:cs typeface="2  Mitra" panose="00000400000000000000" pitchFamily="2" charset="-78"/>
              </a:rPr>
              <a:t>تصمیم‏گیری </a:t>
            </a:r>
            <a:r>
              <a:rPr lang="fa-IR" sz="2400" b="1" kern="1600" dirty="0">
                <a:latin typeface="Times New Roman"/>
                <a:ea typeface="Times New Roman"/>
                <a:cs typeface="2  Mitra" panose="00000400000000000000" pitchFamily="2" charset="-78"/>
              </a:rPr>
              <a:t>به </a:t>
            </a:r>
            <a:r>
              <a:rPr lang="fa-IR" sz="2400" b="1" kern="1600" dirty="0" smtClean="0">
                <a:latin typeface="Times New Roman"/>
                <a:ea typeface="Times New Roman"/>
                <a:cs typeface="2  Mitra" panose="00000400000000000000" pitchFamily="2" charset="-78"/>
              </a:rPr>
              <a:t>تنهایی و در لحظه</a:t>
            </a:r>
            <a:endParaRPr lang="en-US" sz="2400" b="1" kern="1600" dirty="0">
              <a:latin typeface="Times New Roman"/>
              <a:ea typeface="Times New Roman"/>
              <a:cs typeface="2  Mitra" panose="00000400000000000000" pitchFamily="2" charset="-78"/>
            </a:endParaRPr>
          </a:p>
          <a:p>
            <a:pPr marL="457200" marR="0" lvl="0" indent="-457200" algn="r" rtl="1">
              <a:lnSpc>
                <a:spcPct val="115000"/>
              </a:lnSpc>
              <a:spcBef>
                <a:spcPts val="0"/>
              </a:spcBef>
              <a:spcAft>
                <a:spcPts val="0"/>
              </a:spcAft>
              <a:buClr>
                <a:schemeClr val="accent3"/>
              </a:buClr>
              <a:buFont typeface="+mj-lt"/>
              <a:buAutoNum type="arabicParenR"/>
            </a:pPr>
            <a:r>
              <a:rPr lang="fa-IR" sz="2400" b="1" kern="1600" dirty="0" smtClean="0">
                <a:latin typeface="Times New Roman"/>
                <a:ea typeface="Times New Roman"/>
                <a:cs typeface="2  Mitra" panose="00000400000000000000" pitchFamily="2" charset="-78"/>
              </a:rPr>
              <a:t>تحریک </a:t>
            </a:r>
            <a:r>
              <a:rPr lang="fa-IR" sz="2400" b="1" kern="1600" dirty="0" smtClean="0">
                <a:solidFill>
                  <a:schemeClr val="accent3">
                    <a:lumMod val="75000"/>
                  </a:schemeClr>
                </a:solidFill>
                <a:latin typeface="Times New Roman"/>
                <a:ea typeface="Times New Roman"/>
                <a:cs typeface="2  Mitra" panose="00000400000000000000" pitchFamily="2" charset="-78"/>
              </a:rPr>
              <a:t>توان جنسیتی </a:t>
            </a:r>
            <a:r>
              <a:rPr lang="fa-IR" sz="2400" b="1" kern="1600" dirty="0" smtClean="0">
                <a:latin typeface="Times New Roman"/>
                <a:ea typeface="Times New Roman"/>
                <a:cs typeface="2  Mitra" panose="00000400000000000000" pitchFamily="2" charset="-78"/>
              </a:rPr>
              <a:t>و خودداری و مدیریت آن</a:t>
            </a:r>
          </a:p>
          <a:p>
            <a:pPr marL="457200" marR="0" lvl="0" indent="-457200" algn="r" rtl="1">
              <a:lnSpc>
                <a:spcPct val="115000"/>
              </a:lnSpc>
              <a:spcBef>
                <a:spcPts val="0"/>
              </a:spcBef>
              <a:spcAft>
                <a:spcPts val="0"/>
              </a:spcAft>
              <a:buClr>
                <a:schemeClr val="accent3"/>
              </a:buClr>
              <a:buFont typeface="+mj-lt"/>
              <a:buAutoNum type="arabicParenR"/>
            </a:pPr>
            <a:r>
              <a:rPr lang="fa-IR" sz="2400" b="1" kern="1600" dirty="0" smtClean="0">
                <a:latin typeface="Times New Roman"/>
                <a:ea typeface="Times New Roman"/>
                <a:cs typeface="2  Mitra" panose="00000400000000000000" pitchFamily="2" charset="-78"/>
              </a:rPr>
              <a:t>توان</a:t>
            </a:r>
            <a:r>
              <a:rPr lang="fa-IR" sz="2400" b="1" kern="1600" dirty="0" smtClean="0">
                <a:solidFill>
                  <a:schemeClr val="accent3">
                    <a:lumMod val="75000"/>
                  </a:schemeClr>
                </a:solidFill>
                <a:latin typeface="Times New Roman"/>
                <a:ea typeface="Times New Roman"/>
                <a:cs typeface="2  Mitra" panose="00000400000000000000" pitchFamily="2" charset="-78"/>
              </a:rPr>
              <a:t> شناخت دشمن</a:t>
            </a:r>
            <a:endParaRPr lang="en-US" sz="2400" kern="1600" dirty="0">
              <a:solidFill>
                <a:schemeClr val="accent3">
                  <a:lumMod val="75000"/>
                </a:schemeClr>
              </a:solidFill>
              <a:latin typeface="Times New Roman"/>
              <a:ea typeface="Times New Roman"/>
              <a:cs typeface="2  Mitra" panose="00000400000000000000" pitchFamily="2" charset="-78"/>
            </a:endParaRPr>
          </a:p>
          <a:p>
            <a:pPr marL="0" marR="0" lvl="0" indent="0" algn="justLow" rtl="1">
              <a:lnSpc>
                <a:spcPct val="115000"/>
              </a:lnSpc>
              <a:spcBef>
                <a:spcPts val="0"/>
              </a:spcBef>
              <a:spcAft>
                <a:spcPts val="0"/>
              </a:spcAft>
              <a:buNone/>
            </a:pPr>
            <a:endParaRPr lang="fa-IR" b="1" dirty="0" smtClean="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None/>
            </a:pPr>
            <a:endParaRPr lang="fa-IR" b="1" dirty="0">
              <a:latin typeface="Adobe Arabic" panose="02040503050201020203" pitchFamily="18" charset="-78"/>
              <a:cs typeface="Adobe Arabic" panose="02040503050201020203" pitchFamily="18" charset="-78"/>
            </a:endParaRPr>
          </a:p>
          <a:p>
            <a:pPr marL="0" marR="0" lvl="0" indent="0" algn="justLow" rtl="1">
              <a:lnSpc>
                <a:spcPct val="115000"/>
              </a:lnSpc>
              <a:spcBef>
                <a:spcPts val="0"/>
              </a:spcBef>
              <a:spcAft>
                <a:spcPts val="0"/>
              </a:spcAft>
              <a:buNone/>
            </a:pP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12396951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824" y="1028700"/>
            <a:ext cx="10985321" cy="5656397"/>
          </a:xfrm>
        </p:spPr>
        <p:txBody>
          <a:bodyPr>
            <a:normAutofit/>
          </a:bodyPr>
          <a:lstStyle/>
          <a:p>
            <a:pPr marL="457200" indent="-457200" algn="r" rtl="1">
              <a:buAutoNum type="arabicPeriod"/>
            </a:pPr>
            <a:r>
              <a:rPr lang="fa-IR" sz="2400" b="1" dirty="0" smtClean="0">
                <a:effectLst/>
                <a:latin typeface="Neirizi"/>
                <a:ea typeface="Times New Roman" panose="02020603050405020304" pitchFamily="18" charset="0"/>
                <a:cs typeface="B Titr" panose="00000700000000000000" pitchFamily="2" charset="-78"/>
              </a:rPr>
              <a:t>ظهور نعمت در زندگی انسان</a:t>
            </a:r>
          </a:p>
          <a:p>
            <a:pPr marL="0" indent="0" algn="r" rtl="1">
              <a:buNone/>
            </a:pP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به </a:t>
            </a:r>
            <a:r>
              <a:rPr lang="fa-IR" sz="2400" b="1" u="sng" dirty="0" smtClean="0">
                <a:solidFill>
                  <a:srgbClr val="00B050"/>
                </a:solidFill>
                <a:effectLst/>
                <a:latin typeface="Times New Roman" panose="02020603050405020304" pitchFamily="18" charset="0"/>
                <a:ea typeface="Times New Roman" panose="02020603050405020304" pitchFamily="18" charset="0"/>
                <a:cs typeface="B Mitra" panose="00000400000000000000" pitchFamily="2" charset="-78"/>
              </a:rPr>
              <a:t>مواهب اعطا شده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به انسان که </a:t>
            </a:r>
            <a:r>
              <a:rPr lang="fa-IR" sz="2400" b="1" u="sng" dirty="0" smtClean="0">
                <a:solidFill>
                  <a:srgbClr val="00B050"/>
                </a:solidFill>
                <a:effectLst/>
                <a:latin typeface="Times New Roman" panose="02020603050405020304" pitchFamily="18" charset="0"/>
                <a:ea typeface="Times New Roman" panose="02020603050405020304" pitchFamily="18" charset="0"/>
                <a:cs typeface="B Mitra" panose="00000400000000000000" pitchFamily="2" charset="-78"/>
              </a:rPr>
              <a:t>امکان رویارویی مطلوب یا نامطلوب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را نسبت به آنها دارد </a:t>
            </a:r>
            <a:r>
              <a:rPr lang="fa-IR" sz="2400" b="1" dirty="0" smtClean="0">
                <a:solidFill>
                  <a:srgbClr val="00B050"/>
                </a:solidFill>
                <a:effectLst/>
                <a:latin typeface="Times New Roman" panose="02020603050405020304" pitchFamily="18" charset="0"/>
                <a:ea typeface="Times New Roman" panose="02020603050405020304" pitchFamily="18" charset="0"/>
                <a:cs typeface="B Mitra" panose="00000400000000000000" pitchFamily="2" charset="-78"/>
              </a:rPr>
              <a:t>«نعمت»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گفته شده است.</a:t>
            </a:r>
          </a:p>
          <a:p>
            <a:pPr marL="0" indent="0" algn="r" rtl="1">
              <a:buNone/>
            </a:pPr>
            <a:endParaRPr lang="fa-IR"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r>
              <a:rPr lang="fa-IR" sz="2400" b="1" dirty="0" smtClean="0">
                <a:latin typeface="Times New Roman" panose="02020603050405020304" pitchFamily="18" charset="0"/>
                <a:ea typeface="Times New Roman" panose="02020603050405020304" pitchFamily="18" charset="0"/>
                <a:cs typeface="B Mitra" panose="00000400000000000000" pitchFamily="2" charset="-78"/>
              </a:rPr>
              <a:t>وابسته به فهم و درک انسان و در ارتباط با طیب عیش یا خوشی در زندگی.</a:t>
            </a:r>
          </a:p>
          <a:p>
            <a:pPr marL="0" indent="0" algn="r" rtl="1">
              <a:buNone/>
            </a:pPr>
            <a:endParaRPr lang="fa-IR" sz="2400" b="1"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sz="24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r>
              <a:rPr lang="fa-IR" sz="2400" b="1" dirty="0" smtClean="0">
                <a:effectLst/>
                <a:latin typeface="Times New Roman" panose="02020603050405020304" pitchFamily="18" charset="0"/>
                <a:ea typeface="Times New Roman" panose="02020603050405020304" pitchFamily="18" charset="0"/>
                <a:cs typeface="B Mitra" panose="00000400000000000000" pitchFamily="2" charset="-78"/>
              </a:rPr>
              <a:t> </a:t>
            </a:r>
            <a:endParaRPr lang="fa-IR" sz="2400" b="1" dirty="0">
              <a:cs typeface="B Mitra" panose="00000400000000000000" pitchFamily="2" charset="-78"/>
            </a:endParaRPr>
          </a:p>
        </p:txBody>
      </p:sp>
      <p:cxnSp>
        <p:nvCxnSpPr>
          <p:cNvPr id="7" name="Straight Arrow Connector 6"/>
          <p:cNvCxnSpPr/>
          <p:nvPr/>
        </p:nvCxnSpPr>
        <p:spPr>
          <a:xfrm flipH="1">
            <a:off x="9555291" y="2018618"/>
            <a:ext cx="1146220" cy="7984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7699917" y="2018618"/>
            <a:ext cx="1390918" cy="7984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ounded Rectangle 11"/>
          <p:cNvSpPr/>
          <p:nvPr/>
        </p:nvSpPr>
        <p:spPr>
          <a:xfrm>
            <a:off x="1275008" y="4137338"/>
            <a:ext cx="10328858" cy="139735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t>«وَ آتاكُمْ مِنْ كُلِّ ما سَأَلْتُمُوهُ وَ إِنْ تَعُدُّوا نِعْمَتَ اللَّهِ لا تُحْصُوها إِنَّ الْإِنْسانَ لَظَلُومٌ كَفَّارٌ »</a:t>
            </a:r>
          </a:p>
          <a:p>
            <a:pPr algn="ctr"/>
            <a:r>
              <a:rPr lang="fa-IR" sz="2400" dirty="0" smtClean="0">
                <a:cs typeface="B Mitra" panose="00000400000000000000" pitchFamily="2" charset="-78"/>
              </a:rPr>
              <a:t>و از هر چه از او خواستيد به شما عطا كرد، و اگر نعمت خدا را شماره كنيد، نمى‏توانيد آن را به شمار درآوريد. قطعاً انسان ستم‏پيشه ناسپاس است.</a:t>
            </a:r>
            <a:r>
              <a:rPr lang="fa-IR" dirty="0" smtClean="0">
                <a:cs typeface="B Mitra" panose="00000400000000000000" pitchFamily="2" charset="-78"/>
              </a:rPr>
              <a:t>(سوره مبارکه إبراهیم، آیه 34)</a:t>
            </a:r>
            <a:endParaRPr lang="fa-IR" dirty="0">
              <a:cs typeface="B Mitra" panose="00000400000000000000" pitchFamily="2"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rgbClr val="00B050"/>
                </a:solidFill>
                <a:cs typeface="B Tabassom" panose="00000400000000000000" pitchFamily="2" charset="-78"/>
              </a:rPr>
              <a:t>فصل سوم: آداب شکر نعمت</a:t>
            </a:r>
            <a:endParaRPr lang="fa-IR" sz="1800" b="1" dirty="0">
              <a:solidFill>
                <a:srgbClr val="00B050"/>
              </a:solidFill>
            </a:endParaRPr>
          </a:p>
        </p:txBody>
      </p:sp>
    </p:spTree>
    <p:extLst>
      <p:ext uri="{BB962C8B-B14F-4D97-AF65-F5344CB8AC3E}">
        <p14:creationId xmlns:p14="http://schemas.microsoft.com/office/powerpoint/2010/main" val="1130349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901521"/>
            <a:ext cx="11822805" cy="5756856"/>
          </a:xfrm>
        </p:spPr>
        <p:txBody>
          <a:bodyPr/>
          <a:lstStyle/>
          <a:p>
            <a:pPr marL="0" indent="0" algn="r" rtl="1">
              <a:buNone/>
            </a:pPr>
            <a:r>
              <a:rPr lang="fa-IR" dirty="0" smtClean="0">
                <a:cs typeface="B Mitra" panose="00000400000000000000" pitchFamily="2" charset="-78"/>
              </a:rPr>
              <a:t>همراهی کلمات</a:t>
            </a:r>
          </a:p>
          <a:p>
            <a:pPr marL="0" indent="0" algn="r" rtl="1">
              <a:buNone/>
            </a:pPr>
            <a:r>
              <a:rPr lang="fa-IR" dirty="0" smtClean="0">
                <a:cs typeface="B Mitra" panose="00000400000000000000" pitchFamily="2" charset="-78"/>
              </a:rPr>
              <a:t> </a:t>
            </a:r>
            <a:r>
              <a:rPr lang="fa-IR" sz="2400" dirty="0" smtClean="0">
                <a:solidFill>
                  <a:srgbClr val="0070C0"/>
                </a:solidFill>
                <a:cs typeface="B Mitra" panose="00000400000000000000" pitchFamily="2" charset="-78"/>
              </a:rPr>
              <a:t>«اتی»                     </a:t>
            </a:r>
            <a:r>
              <a:rPr lang="fa-IR" b="1" dirty="0" smtClean="0">
                <a:cs typeface="B Mitra" panose="00000400000000000000" pitchFamily="2" charset="-78"/>
              </a:rPr>
              <a:t>دادن</a:t>
            </a:r>
          </a:p>
          <a:p>
            <a:pPr marL="0" indent="0" algn="r" rtl="1">
              <a:buNone/>
            </a:pPr>
            <a:r>
              <a:rPr lang="fa-IR" sz="2400" dirty="0" smtClean="0">
                <a:solidFill>
                  <a:srgbClr val="0070C0"/>
                </a:solidFill>
                <a:cs typeface="B Mitra" panose="00000400000000000000" pitchFamily="2" charset="-78"/>
              </a:rPr>
              <a:t>«سؤال»                  </a:t>
            </a:r>
            <a:r>
              <a:rPr lang="fa-IR" b="1" dirty="0" smtClean="0">
                <a:cs typeface="B Mitra" panose="00000400000000000000" pitchFamily="2" charset="-78"/>
              </a:rPr>
              <a:t>درخواست</a:t>
            </a:r>
          </a:p>
          <a:p>
            <a:pPr marL="0" indent="0" algn="r" rtl="1">
              <a:buNone/>
            </a:pPr>
            <a:r>
              <a:rPr lang="fa-IR" sz="2400" dirty="0" smtClean="0">
                <a:solidFill>
                  <a:srgbClr val="0070C0"/>
                </a:solidFill>
                <a:cs typeface="B Mitra" panose="00000400000000000000" pitchFamily="2" charset="-78"/>
              </a:rPr>
              <a:t>«نعمت»                 </a:t>
            </a:r>
            <a:r>
              <a:rPr lang="fa-IR" b="1" dirty="0" smtClean="0">
                <a:cs typeface="B Mitra" panose="00000400000000000000" pitchFamily="2" charset="-78"/>
              </a:rPr>
              <a:t>امکانات کمال</a:t>
            </a:r>
          </a:p>
          <a:p>
            <a:pPr marL="0" indent="0" algn="r" rtl="1">
              <a:buNone/>
            </a:pPr>
            <a:r>
              <a:rPr lang="fa-IR" dirty="0" smtClean="0">
                <a:cs typeface="B Mitra" panose="00000400000000000000" pitchFamily="2" charset="-78"/>
              </a:rPr>
              <a:t> به مسئله </a:t>
            </a:r>
            <a:r>
              <a:rPr lang="fa-IR" b="1" dirty="0" smtClean="0">
                <a:solidFill>
                  <a:srgbClr val="0070C0"/>
                </a:solidFill>
                <a:cs typeface="B Mitra" panose="00000400000000000000" pitchFamily="2" charset="-78"/>
              </a:rPr>
              <a:t>ظهور نعمت‌ها در زندگی </a:t>
            </a:r>
            <a:r>
              <a:rPr lang="fa-IR" dirty="0" smtClean="0">
                <a:cs typeface="B Mitra" panose="00000400000000000000" pitchFamily="2" charset="-78"/>
              </a:rPr>
              <a:t>اشاره دارد که هر قدر انسان به نیازهای خود بیشتر واقف شود و به ازای آن رفع نیاز ببیند مفهوم نعمت برایش بیشتر واضح می‌شود. </a:t>
            </a:r>
          </a:p>
          <a:p>
            <a:pPr marL="0" indent="0" algn="r" rtl="1">
              <a:buNone/>
            </a:pPr>
            <a:endParaRPr lang="fa-IR" dirty="0">
              <a:cs typeface="B Mitra" panose="00000400000000000000" pitchFamily="2" charset="-78"/>
            </a:endParaRPr>
          </a:p>
          <a:p>
            <a:pPr marL="0" indent="0" algn="r" rtl="1">
              <a:buNone/>
            </a:pPr>
            <a:r>
              <a:rPr lang="fa-IR" dirty="0" smtClean="0">
                <a:effectLst/>
                <a:latin typeface="Times New Roman" panose="02020603050405020304" pitchFamily="18" charset="0"/>
                <a:ea typeface="Times New Roman" panose="02020603050405020304" pitchFamily="18" charset="0"/>
                <a:cs typeface="B Mitra" panose="00000400000000000000" pitchFamily="2" charset="-78"/>
              </a:rPr>
              <a:t>آنچه در </a:t>
            </a:r>
            <a:r>
              <a:rPr lang="fa-IR" dirty="0" smtClean="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rPr>
              <a:t>نعمت</a:t>
            </a:r>
            <a:r>
              <a:rPr lang="fa-IR" dirty="0" smtClean="0">
                <a:effectLst/>
                <a:latin typeface="Times New Roman" panose="02020603050405020304" pitchFamily="18" charset="0"/>
                <a:ea typeface="Times New Roman" panose="02020603050405020304" pitchFamily="18" charset="0"/>
                <a:cs typeface="B Mitra" panose="00000400000000000000" pitchFamily="2" charset="-78"/>
              </a:rPr>
              <a:t> اهمیت دارد و آن را از کلماتی مانند </a:t>
            </a:r>
            <a:r>
              <a:rPr lang="fa-IR" dirty="0" smtClean="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rPr>
              <a:t>رحمت و رزق</a:t>
            </a:r>
            <a:r>
              <a:rPr lang="fa-IR" dirty="0" smtClean="0">
                <a:effectLst/>
                <a:latin typeface="Times New Roman" panose="02020603050405020304" pitchFamily="18" charset="0"/>
                <a:ea typeface="Times New Roman" panose="02020603050405020304" pitchFamily="18" charset="0"/>
                <a:cs typeface="B Mitra" panose="00000400000000000000" pitchFamily="2" charset="-78"/>
              </a:rPr>
              <a:t> جدا می‌کند:</a:t>
            </a:r>
          </a:p>
          <a:p>
            <a:pPr marL="0" indent="0" algn="r" rtl="1">
              <a:buNone/>
            </a:pPr>
            <a:r>
              <a:rPr lang="fa-IR" b="1" dirty="0" smtClean="0">
                <a:solidFill>
                  <a:schemeClr val="accent1">
                    <a:lumMod val="75000"/>
                  </a:schemeClr>
                </a:solidFill>
                <a:effectLst/>
                <a:latin typeface="Times New Roman" panose="02020603050405020304" pitchFamily="18" charset="0"/>
                <a:ea typeface="Times New Roman" panose="02020603050405020304" pitchFamily="18" charset="0"/>
                <a:cs typeface="B Mitra" panose="00000400000000000000" pitchFamily="2" charset="-78"/>
              </a:rPr>
              <a:t>             رویارویی و مواجهه انسان است.</a:t>
            </a:r>
            <a:endParaRPr lang="fa-IR" b="1" dirty="0">
              <a:solidFill>
                <a:schemeClr val="accent1">
                  <a:lumMod val="75000"/>
                </a:schemeClr>
              </a:solidFill>
              <a:latin typeface="Times New Roman" panose="02020603050405020304" pitchFamily="18" charset="0"/>
              <a:cs typeface="B Mitra" panose="00000400000000000000" pitchFamily="2" charset="-78"/>
            </a:endParaRPr>
          </a:p>
          <a:p>
            <a:pPr marL="0" indent="0" algn="r" rtl="1">
              <a:buNone/>
            </a:pPr>
            <a:r>
              <a:rPr lang="fa-IR" dirty="0" smtClean="0">
                <a:latin typeface="Times New Roman" panose="02020603050405020304" pitchFamily="18" charset="0"/>
                <a:cs typeface="B Mitra" panose="00000400000000000000" pitchFamily="2" charset="-78"/>
              </a:rPr>
              <a:t>به همین دلیل در برخی آیات </a:t>
            </a:r>
            <a:r>
              <a:rPr lang="fa-IR" dirty="0" smtClean="0">
                <a:solidFill>
                  <a:schemeClr val="accent1">
                    <a:lumMod val="75000"/>
                  </a:schemeClr>
                </a:solidFill>
                <a:latin typeface="Times New Roman" panose="02020603050405020304" pitchFamily="18" charset="0"/>
                <a:cs typeface="B Mitra" panose="00000400000000000000" pitchFamily="2" charset="-78"/>
              </a:rPr>
              <a:t>نعمت</a:t>
            </a:r>
            <a:r>
              <a:rPr lang="fa-IR" dirty="0" smtClean="0">
                <a:latin typeface="Times New Roman" panose="02020603050405020304" pitchFamily="18" charset="0"/>
                <a:cs typeface="B Mitra" panose="00000400000000000000" pitchFamily="2" charset="-78"/>
              </a:rPr>
              <a:t> در مقابل </a:t>
            </a:r>
            <a:r>
              <a:rPr lang="fa-IR" dirty="0" smtClean="0">
                <a:solidFill>
                  <a:schemeClr val="accent1">
                    <a:lumMod val="75000"/>
                  </a:schemeClr>
                </a:solidFill>
                <a:latin typeface="Times New Roman" panose="02020603050405020304" pitchFamily="18" charset="0"/>
                <a:cs typeface="B Mitra" panose="00000400000000000000" pitchFamily="2" charset="-78"/>
              </a:rPr>
              <a:t>شرّ</a:t>
            </a:r>
            <a:r>
              <a:rPr lang="fa-IR" dirty="0" smtClean="0">
                <a:latin typeface="Times New Roman" panose="02020603050405020304" pitchFamily="18" charset="0"/>
                <a:cs typeface="B Mitra" panose="00000400000000000000" pitchFamily="2" charset="-78"/>
              </a:rPr>
              <a:t> قرار دارد.</a:t>
            </a:r>
            <a:endParaRPr lang="fa-IR" dirty="0" smtClean="0">
              <a:cs typeface="B Mitra" panose="00000400000000000000" pitchFamily="2" charset="-78"/>
            </a:endParaRPr>
          </a:p>
          <a:p>
            <a:pPr marL="0" indent="0" algn="r" rtl="1">
              <a:buNone/>
            </a:pPr>
            <a:endParaRPr lang="fa-IR" dirty="0">
              <a:cs typeface="B Mitra" panose="00000400000000000000" pitchFamily="2" charset="-78"/>
            </a:endParaRPr>
          </a:p>
          <a:p>
            <a:pPr marL="0" indent="0" algn="r" rtl="1">
              <a:buNone/>
            </a:pPr>
            <a:endParaRPr lang="fa-IR" dirty="0">
              <a:cs typeface="B Mitra" panose="00000400000000000000" pitchFamily="2" charset="-78"/>
            </a:endParaRPr>
          </a:p>
        </p:txBody>
      </p:sp>
      <p:pic>
        <p:nvPicPr>
          <p:cNvPr id="7" name="Picture 6"/>
          <p:cNvPicPr>
            <a:picLocks noChangeAspect="1"/>
          </p:cNvPicPr>
          <p:nvPr/>
        </p:nvPicPr>
        <p:blipFill>
          <a:blip r:embed="rId2"/>
          <a:stretch>
            <a:fillRect/>
          </a:stretch>
        </p:blipFill>
        <p:spPr>
          <a:xfrm>
            <a:off x="270456" y="3779949"/>
            <a:ext cx="3309871" cy="2247364"/>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
        <p:nvSpPr>
          <p:cNvPr id="4" name="Left Arrow 3"/>
          <p:cNvSpPr/>
          <p:nvPr/>
        </p:nvSpPr>
        <p:spPr>
          <a:xfrm>
            <a:off x="10212946" y="1571222"/>
            <a:ext cx="772733" cy="218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0212945" y="2724954"/>
            <a:ext cx="772733" cy="218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10212945" y="2135746"/>
            <a:ext cx="772733" cy="218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rgbClr val="00B050"/>
                </a:solidFill>
                <a:cs typeface="B Tabassom" panose="00000400000000000000" pitchFamily="2" charset="-78"/>
              </a:rPr>
              <a:t>فصل سوم: آداب شکر نعمت</a:t>
            </a:r>
            <a:endParaRPr lang="fa-IR" sz="1800" b="1" dirty="0">
              <a:solidFill>
                <a:srgbClr val="00B050"/>
              </a:solidFill>
            </a:endParaRPr>
          </a:p>
        </p:txBody>
      </p:sp>
    </p:spTree>
    <p:extLst>
      <p:ext uri="{BB962C8B-B14F-4D97-AF65-F5344CB8AC3E}">
        <p14:creationId xmlns:p14="http://schemas.microsoft.com/office/powerpoint/2010/main" val="2821058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9" y="856343"/>
            <a:ext cx="11874320" cy="5943703"/>
          </a:xfrm>
        </p:spPr>
        <p:txBody>
          <a:bodyPr/>
          <a:lstStyle/>
          <a:p>
            <a:pPr marL="0" lvl="0" indent="0" algn="r" rtl="1">
              <a:lnSpc>
                <a:spcPct val="115000"/>
              </a:lnSpc>
              <a:buNone/>
            </a:pPr>
            <a:r>
              <a:rPr lang="fa-IR" sz="2400" dirty="0" smtClean="0">
                <a:latin typeface="Neirizi"/>
                <a:cs typeface="B Titr" panose="00000700000000000000" pitchFamily="2" charset="-78"/>
              </a:rPr>
              <a:t>2. </a:t>
            </a:r>
            <a:r>
              <a:rPr lang="fa-IR" sz="2400" dirty="0">
                <a:latin typeface="Neirizi"/>
                <a:cs typeface="B Titr" panose="00000700000000000000" pitchFamily="2" charset="-78"/>
              </a:rPr>
              <a:t>انواع مواجهه انسان با نعمت </a:t>
            </a:r>
            <a:endParaRPr lang="en-US" sz="2400" b="1" dirty="0">
              <a:latin typeface="Cambria" panose="02040503050406030204" pitchFamily="18" charset="0"/>
            </a:endParaRPr>
          </a:p>
          <a:p>
            <a:pPr lvl="0" algn="r" rtl="1">
              <a:buFont typeface="Wingdings" panose="05000000000000000000" pitchFamily="2" charset="2"/>
              <a:buChar char="ü"/>
            </a:pPr>
            <a:r>
              <a:rPr lang="fa-IR" dirty="0">
                <a:solidFill>
                  <a:prstClr val="black"/>
                </a:solidFill>
                <a:latin typeface="Neirizi"/>
                <a:ea typeface="Times New Roman" panose="02020603050405020304" pitchFamily="18" charset="0"/>
                <a:cs typeface="B Mitra" panose="00000400000000000000" pitchFamily="2" charset="-78"/>
              </a:rPr>
              <a:t>نوع رویارویی انسان با نعمت‌ها وابسته به باورهایی است که او نسبت به هستی و هستی‌آفرین یافته است.</a:t>
            </a:r>
          </a:p>
          <a:p>
            <a:pPr lvl="0" algn="r" rtl="1">
              <a:buFont typeface="Wingdings" panose="05000000000000000000" pitchFamily="2" charset="2"/>
              <a:buChar char="ü"/>
            </a:pPr>
            <a:r>
              <a:rPr lang="fa-IR" dirty="0">
                <a:solidFill>
                  <a:prstClr val="black"/>
                </a:solidFill>
                <a:cs typeface="B Mitra" panose="00000400000000000000" pitchFamily="2" charset="-78"/>
              </a:rPr>
              <a:t>به همین دلیل نعمت‌ها یا امکانات بین </a:t>
            </a:r>
            <a:r>
              <a:rPr lang="fa-IR" b="1" dirty="0">
                <a:solidFill>
                  <a:schemeClr val="accent1">
                    <a:lumMod val="75000"/>
                  </a:schemeClr>
                </a:solidFill>
                <a:cs typeface="B Mitra" panose="00000400000000000000" pitchFamily="2" charset="-78"/>
              </a:rPr>
              <a:t>باورها و بروز و عمل </a:t>
            </a:r>
            <a:r>
              <a:rPr lang="fa-IR" dirty="0">
                <a:solidFill>
                  <a:prstClr val="black"/>
                </a:solidFill>
                <a:cs typeface="B Mitra" panose="00000400000000000000" pitchFamily="2" charset="-78"/>
              </a:rPr>
              <a:t>انسان قرار دارند. </a:t>
            </a:r>
          </a:p>
          <a:p>
            <a:pPr lvl="0" algn="r" rtl="1">
              <a:buFont typeface="Wingdings" panose="05000000000000000000" pitchFamily="2" charset="2"/>
              <a:buChar char="ü"/>
            </a:pPr>
            <a:r>
              <a:rPr lang="fa-IR" dirty="0">
                <a:solidFill>
                  <a:prstClr val="black"/>
                </a:solidFill>
                <a:cs typeface="B Mitra" panose="00000400000000000000" pitchFamily="2" charset="-78"/>
              </a:rPr>
              <a:t>بدین ترتیب هر نعمتی بر اساس باوری به بروزی تبدیل می‌شود</a:t>
            </a:r>
            <a:r>
              <a:rPr lang="fa-IR" dirty="0" smtClean="0">
                <a:solidFill>
                  <a:prstClr val="black"/>
                </a:solidFill>
                <a:cs typeface="B Mitra" panose="00000400000000000000" pitchFamily="2" charset="-78"/>
              </a:rPr>
              <a:t>.</a:t>
            </a:r>
            <a:endParaRPr lang="fa-IR" dirty="0">
              <a:solidFill>
                <a:prstClr val="black"/>
              </a:solidFill>
              <a:cs typeface="B Mitra" panose="00000400000000000000" pitchFamily="2" charset="-78"/>
            </a:endParaRPr>
          </a:p>
          <a:p>
            <a:pPr lvl="0" algn="r" rtl="1">
              <a:buFont typeface="Wingdings" panose="05000000000000000000" pitchFamily="2" charset="2"/>
              <a:buChar char="ü"/>
            </a:pPr>
            <a:endParaRPr lang="fa-IR" dirty="0" smtClean="0">
              <a:solidFill>
                <a:prstClr val="black"/>
              </a:solidFill>
              <a:cs typeface="B Mitra" panose="00000400000000000000" pitchFamily="2" charset="-78"/>
            </a:endParaRPr>
          </a:p>
          <a:p>
            <a:pPr lvl="0" algn="r" rtl="1">
              <a:buFont typeface="Wingdings" panose="05000000000000000000" pitchFamily="2" charset="2"/>
              <a:buChar char="ü"/>
            </a:pPr>
            <a:endParaRPr lang="fa-IR" dirty="0">
              <a:solidFill>
                <a:prstClr val="black"/>
              </a:solidFill>
              <a:cs typeface="B Mitra" panose="00000400000000000000" pitchFamily="2" charset="-78"/>
            </a:endParaRPr>
          </a:p>
          <a:p>
            <a:pPr lvl="0" algn="r" rtl="1">
              <a:buFont typeface="Wingdings" panose="05000000000000000000" pitchFamily="2" charset="2"/>
              <a:buChar char="ü"/>
            </a:pPr>
            <a:endParaRPr lang="fa-IR" dirty="0" smtClean="0">
              <a:solidFill>
                <a:prstClr val="black"/>
              </a:solidFill>
              <a:cs typeface="B Mitra" panose="00000400000000000000" pitchFamily="2" charset="-78"/>
            </a:endParaRPr>
          </a:p>
          <a:p>
            <a:pPr marL="0" indent="0" algn="r" rtl="1">
              <a:buNone/>
            </a:pPr>
            <a:endParaRPr lang="fa-IR" dirty="0" smtClean="0"/>
          </a:p>
          <a:p>
            <a:pPr marL="0" indent="0" algn="r" rtl="1">
              <a:buNone/>
            </a:pPr>
            <a:endParaRPr lang="fa-IR" dirty="0"/>
          </a:p>
        </p:txBody>
      </p:sp>
      <p:sp>
        <p:nvSpPr>
          <p:cNvPr id="4" name="Rounded Rectangle 3"/>
          <p:cNvSpPr/>
          <p:nvPr/>
        </p:nvSpPr>
        <p:spPr>
          <a:xfrm>
            <a:off x="9659155" y="3791219"/>
            <a:ext cx="2356834" cy="790439"/>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dirty="0">
                <a:solidFill>
                  <a:prstClr val="black"/>
                </a:solidFill>
                <a:cs typeface="B Mitra" panose="00000400000000000000" pitchFamily="2" charset="-78"/>
              </a:rPr>
              <a:t>باور منفی نسبت به زندگی و زندگی بخش</a:t>
            </a:r>
            <a:endParaRPr lang="fa-IR" sz="2400" dirty="0"/>
          </a:p>
        </p:txBody>
      </p:sp>
      <p:sp>
        <p:nvSpPr>
          <p:cNvPr id="5" name="Rounded Rectangle 4"/>
          <p:cNvSpPr/>
          <p:nvPr/>
        </p:nvSpPr>
        <p:spPr>
          <a:xfrm>
            <a:off x="7070501" y="3791221"/>
            <a:ext cx="1661373" cy="643943"/>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cs typeface="B Mitra" panose="00000400000000000000" pitchFamily="2" charset="-78"/>
              </a:rPr>
              <a:t>بروزات</a:t>
            </a:r>
            <a:endParaRPr lang="fa-IR" sz="2800" dirty="0">
              <a:cs typeface="B Mitra" panose="00000400000000000000" pitchFamily="2" charset="-78"/>
            </a:endParaRPr>
          </a:p>
        </p:txBody>
      </p:sp>
      <p:sp>
        <p:nvSpPr>
          <p:cNvPr id="6" name="Rounded Rectangle 5"/>
          <p:cNvSpPr/>
          <p:nvPr/>
        </p:nvSpPr>
        <p:spPr>
          <a:xfrm>
            <a:off x="3679873" y="3791220"/>
            <a:ext cx="2557793" cy="790439"/>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lgn="ctr">
              <a:lnSpc>
                <a:spcPct val="90000"/>
              </a:lnSpc>
              <a:spcBef>
                <a:spcPts val="1000"/>
              </a:spcBef>
            </a:pPr>
            <a:r>
              <a:rPr lang="fa-IR" sz="2400" dirty="0">
                <a:solidFill>
                  <a:prstClr val="black"/>
                </a:solidFill>
                <a:cs typeface="B Mitra" panose="00000400000000000000" pitchFamily="2" charset="-78"/>
              </a:rPr>
              <a:t>بروز غافلان و اعراض نسبت به حقایق.</a:t>
            </a:r>
          </a:p>
        </p:txBody>
      </p:sp>
      <p:sp>
        <p:nvSpPr>
          <p:cNvPr id="7" name="Rounded Rectangle 6"/>
          <p:cNvSpPr/>
          <p:nvPr/>
        </p:nvSpPr>
        <p:spPr>
          <a:xfrm>
            <a:off x="9770774" y="5320511"/>
            <a:ext cx="2245215" cy="79204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dirty="0">
                <a:solidFill>
                  <a:prstClr val="black"/>
                </a:solidFill>
                <a:cs typeface="B Mitra" panose="00000400000000000000" pitchFamily="2" charset="-78"/>
              </a:rPr>
              <a:t>باور حقی نسبت به نعمت ها</a:t>
            </a:r>
            <a:endParaRPr lang="fa-IR" sz="2400" dirty="0"/>
          </a:p>
        </p:txBody>
      </p:sp>
      <p:sp>
        <p:nvSpPr>
          <p:cNvPr id="8" name="Rounded Rectangle 7"/>
          <p:cNvSpPr/>
          <p:nvPr/>
        </p:nvSpPr>
        <p:spPr>
          <a:xfrm>
            <a:off x="7070502" y="5420321"/>
            <a:ext cx="1661373" cy="60208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cs typeface="B Mitra" panose="00000400000000000000" pitchFamily="2" charset="-78"/>
              </a:rPr>
              <a:t>بروزات</a:t>
            </a:r>
            <a:endParaRPr lang="fa-IR" sz="2800" dirty="0">
              <a:cs typeface="B Mitra" panose="00000400000000000000" pitchFamily="2" charset="-78"/>
            </a:endParaRPr>
          </a:p>
        </p:txBody>
      </p:sp>
      <p:sp>
        <p:nvSpPr>
          <p:cNvPr id="9" name="Rounded Rectangle 8"/>
          <p:cNvSpPr/>
          <p:nvPr/>
        </p:nvSpPr>
        <p:spPr>
          <a:xfrm>
            <a:off x="3679873" y="5320511"/>
            <a:ext cx="2552697" cy="79204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dirty="0" smtClean="0">
                <a:solidFill>
                  <a:schemeClr val="tx1"/>
                </a:solidFill>
                <a:cs typeface="B Mitra" panose="00000400000000000000" pitchFamily="2" charset="-78"/>
              </a:rPr>
              <a:t>رنگ حق دارد و آمیخته با حق است</a:t>
            </a:r>
            <a:endParaRPr lang="fa-IR" sz="2400" dirty="0">
              <a:solidFill>
                <a:schemeClr val="tx1"/>
              </a:solidFill>
              <a:cs typeface="B Mitra" panose="00000400000000000000" pitchFamily="2" charset="-78"/>
            </a:endParaRPr>
          </a:p>
        </p:txBody>
      </p:sp>
      <p:pic>
        <p:nvPicPr>
          <p:cNvPr id="10" name="Picture 9"/>
          <p:cNvPicPr>
            <a:picLocks noChangeAspect="1"/>
          </p:cNvPicPr>
          <p:nvPr/>
        </p:nvPicPr>
        <p:blipFill>
          <a:blip r:embed="rId2"/>
          <a:stretch>
            <a:fillRect/>
          </a:stretch>
        </p:blipFill>
        <p:spPr>
          <a:xfrm>
            <a:off x="98473" y="1419912"/>
            <a:ext cx="3581400" cy="1588127"/>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
        <p:nvSpPr>
          <p:cNvPr id="11" name="Left Arrow 10"/>
          <p:cNvSpPr/>
          <p:nvPr/>
        </p:nvSpPr>
        <p:spPr>
          <a:xfrm>
            <a:off x="8912179" y="4075360"/>
            <a:ext cx="631065" cy="218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Left Arrow 11"/>
          <p:cNvSpPr/>
          <p:nvPr/>
        </p:nvSpPr>
        <p:spPr>
          <a:xfrm>
            <a:off x="6291330" y="5607065"/>
            <a:ext cx="631065" cy="218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Left Arrow 12"/>
          <p:cNvSpPr/>
          <p:nvPr/>
        </p:nvSpPr>
        <p:spPr>
          <a:xfrm>
            <a:off x="8879982" y="5607065"/>
            <a:ext cx="631065" cy="218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Left Arrow 13"/>
          <p:cNvSpPr/>
          <p:nvPr/>
        </p:nvSpPr>
        <p:spPr>
          <a:xfrm>
            <a:off x="6325405" y="4075360"/>
            <a:ext cx="631065" cy="218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ounded Rectangle 14"/>
          <p:cNvSpPr/>
          <p:nvPr/>
        </p:nvSpPr>
        <p:spPr>
          <a:xfrm>
            <a:off x="845984" y="3214922"/>
            <a:ext cx="2086377" cy="5071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مواجهه انسان با نعمت ها</a:t>
            </a:r>
            <a:endParaRPr lang="en-US" sz="2000" dirty="0">
              <a:solidFill>
                <a:schemeClr val="tx1"/>
              </a:solidFill>
              <a:latin typeface="Adobe Arabic" panose="02040503050201020203" pitchFamily="18" charset="-78"/>
              <a:cs typeface="Adobe Arabic" panose="02040503050201020203" pitchFamily="18" charset="-78"/>
            </a:endParaRPr>
          </a:p>
        </p:txBody>
      </p:sp>
      <p:sp>
        <p:nvSpPr>
          <p:cNvPr id="16" name="Title 1"/>
          <p:cNvSpPr>
            <a:spLocks noGrp="1"/>
          </p:cNvSpPr>
          <p:nvPr>
            <p:ph type="title"/>
          </p:nvPr>
        </p:nvSpPr>
        <p:spPr>
          <a:xfrm>
            <a:off x="8981941" y="133306"/>
            <a:ext cx="3034048" cy="330333"/>
          </a:xfrm>
        </p:spPr>
        <p:txBody>
          <a:bodyPr>
            <a:noAutofit/>
          </a:bodyPr>
          <a:lstStyle/>
          <a:p>
            <a:pPr algn="r" rtl="1"/>
            <a:r>
              <a:rPr lang="fa-IR" sz="1800" b="1" u="sng" dirty="0">
                <a:solidFill>
                  <a:srgbClr val="00B050"/>
                </a:solidFill>
                <a:cs typeface="B Tabassom" panose="00000400000000000000" pitchFamily="2" charset="-78"/>
              </a:rPr>
              <a:t>فصل سوم: آداب شکر </a:t>
            </a:r>
            <a:r>
              <a:rPr lang="fa-IR" sz="1800" b="1" u="sng" dirty="0" smtClean="0">
                <a:solidFill>
                  <a:srgbClr val="00B050"/>
                </a:solidFill>
                <a:cs typeface="B Tabassom" panose="00000400000000000000" pitchFamily="2" charset="-78"/>
              </a:rPr>
              <a:t>نعمت</a:t>
            </a:r>
            <a:endParaRPr lang="fa-IR" sz="1800" b="1" dirty="0">
              <a:solidFill>
                <a:srgbClr val="00B050"/>
              </a:solidFill>
            </a:endParaRPr>
          </a:p>
        </p:txBody>
      </p:sp>
    </p:spTree>
    <p:extLst>
      <p:ext uri="{BB962C8B-B14F-4D97-AF65-F5344CB8AC3E}">
        <p14:creationId xmlns:p14="http://schemas.microsoft.com/office/powerpoint/2010/main" val="2502402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941" y="133306"/>
            <a:ext cx="3034048" cy="330333"/>
          </a:xfrm>
        </p:spPr>
        <p:txBody>
          <a:bodyPr>
            <a:noAutofit/>
          </a:bodyPr>
          <a:lstStyle/>
          <a:p>
            <a:pPr algn="r" rtl="1"/>
            <a:r>
              <a:rPr lang="fa-IR" sz="1800" b="1" u="sng" dirty="0">
                <a:solidFill>
                  <a:srgbClr val="00B050"/>
                </a:solidFill>
                <a:cs typeface="B Tabassom" panose="00000400000000000000" pitchFamily="2" charset="-78"/>
              </a:rPr>
              <a:t>فصل سوم: آداب شکر </a:t>
            </a:r>
            <a:r>
              <a:rPr lang="fa-IR" sz="1800" b="1" u="sng" dirty="0" smtClean="0">
                <a:solidFill>
                  <a:srgbClr val="00B050"/>
                </a:solidFill>
                <a:cs typeface="B Tabassom" panose="00000400000000000000" pitchFamily="2" charset="-78"/>
              </a:rPr>
              <a:t>نعمت</a:t>
            </a:r>
            <a:endParaRPr lang="fa-IR" sz="1800" b="1" dirty="0">
              <a:solidFill>
                <a:srgbClr val="00B050"/>
              </a:solidFill>
            </a:endParaRPr>
          </a:p>
        </p:txBody>
      </p:sp>
      <p:sp>
        <p:nvSpPr>
          <p:cNvPr id="3" name="Content Placeholder 2"/>
          <p:cNvSpPr>
            <a:spLocks noGrp="1"/>
          </p:cNvSpPr>
          <p:nvPr>
            <p:ph idx="1"/>
          </p:nvPr>
        </p:nvSpPr>
        <p:spPr>
          <a:xfrm>
            <a:off x="1313645" y="605307"/>
            <a:ext cx="10702344" cy="6130345"/>
          </a:xfrm>
        </p:spPr>
        <p:txBody>
          <a:bodyPr>
            <a:normAutofit/>
          </a:bodyPr>
          <a:lstStyle/>
          <a:p>
            <a:pPr marL="0" indent="0" algn="r" rtl="1">
              <a:spcBef>
                <a:spcPts val="1200"/>
              </a:spcBef>
              <a:buNone/>
            </a:pPr>
            <a:r>
              <a:rPr lang="fa-IR" sz="2400" dirty="0">
                <a:latin typeface="Neirizi"/>
                <a:cs typeface="B Titr" panose="00000700000000000000" pitchFamily="2" charset="-78"/>
              </a:rPr>
              <a:t>1</a:t>
            </a:r>
            <a:r>
              <a:rPr lang="fa-IR" sz="2400" b="0" dirty="0" smtClean="0">
                <a:effectLst/>
                <a:latin typeface="Neirizi"/>
                <a:cs typeface="B Titr" panose="00000700000000000000" pitchFamily="2" charset="-78"/>
              </a:rPr>
              <a:t>-2. مواجهه با نعمت در وضع طبیعی</a:t>
            </a:r>
          </a:p>
          <a:p>
            <a:pPr marL="0" indent="0" algn="r" rtl="1">
              <a:spcBef>
                <a:spcPts val="1200"/>
              </a:spcBef>
              <a:buNone/>
            </a:pPr>
            <a:r>
              <a:rPr lang="fa-IR" dirty="0" smtClean="0">
                <a:effectLst/>
                <a:latin typeface="Arial" panose="020B0604020202020204" pitchFamily="34" charset="0"/>
                <a:cs typeface="B Mitra" panose="00000400000000000000" pitchFamily="2" charset="-78"/>
              </a:rPr>
              <a:t>انسانی که هنوز تحت تعلیم انبیا قرار نگرفته است وقتی در معرض نعمتی قرار می‌گیرد آن را تنها برای مصالح دنیایی‌اش صرف می‌کند. وضع طبیعی انسان در رویارویی با ناکامی‌ها نیز </a:t>
            </a:r>
            <a:r>
              <a:rPr lang="fa-IR" dirty="0" smtClean="0">
                <a:effectLst/>
                <a:latin typeface="Arial" panose="020B0604020202020204" pitchFamily="34" charset="0"/>
                <a:cs typeface="B Mitra" panose="00000400000000000000" pitchFamily="2" charset="-78"/>
              </a:rPr>
              <a:t>نا امیدی </a:t>
            </a:r>
            <a:r>
              <a:rPr lang="fa-IR" dirty="0" smtClean="0">
                <a:effectLst/>
                <a:latin typeface="Arial" panose="020B0604020202020204" pitchFamily="34" charset="0"/>
                <a:cs typeface="B Mitra" panose="00000400000000000000" pitchFamily="2" charset="-78"/>
              </a:rPr>
              <a:t>و احساس شکست و ناراحتی است. </a:t>
            </a:r>
            <a:endParaRPr lang="en-US" dirty="0" smtClean="0">
              <a:effectLst/>
              <a:latin typeface="Arial" panose="020B0604020202020204" pitchFamily="34" charset="0"/>
              <a:cs typeface="B Mitra" panose="00000400000000000000" pitchFamily="2" charset="-78"/>
            </a:endParaRPr>
          </a:p>
          <a:p>
            <a:pPr marL="0" indent="0" algn="r" rtl="1">
              <a:buNone/>
            </a:pPr>
            <a:endParaRPr lang="fa-IR" sz="2400" dirty="0" smtClean="0">
              <a:cs typeface="B Titr" panose="00000700000000000000" pitchFamily="2" charset="-78"/>
            </a:endParaRPr>
          </a:p>
          <a:p>
            <a:pPr marL="0" indent="0" algn="r" rtl="1">
              <a:buNone/>
            </a:pPr>
            <a:endParaRPr lang="fa-IR" sz="2400" dirty="0">
              <a:cs typeface="B Titr" panose="00000700000000000000" pitchFamily="2" charset="-78"/>
            </a:endParaRPr>
          </a:p>
          <a:p>
            <a:pPr marL="0" indent="0" algn="r" rtl="1">
              <a:buNone/>
            </a:pPr>
            <a:endParaRPr lang="fa-IR" sz="2400" dirty="0" smtClean="0">
              <a:cs typeface="B Titr" panose="00000700000000000000" pitchFamily="2" charset="-78"/>
            </a:endParaRPr>
          </a:p>
          <a:p>
            <a:pPr marL="0" lvl="0" indent="0" algn="ctr" rtl="1">
              <a:buNone/>
            </a:pPr>
            <a:r>
              <a:rPr lang="fa-IR" sz="2400" dirty="0" smtClean="0">
                <a:solidFill>
                  <a:prstClr val="black"/>
                </a:solidFill>
                <a:cs typeface="B Titr" panose="00000700000000000000" pitchFamily="2" charset="-78"/>
              </a:rPr>
              <a:t>براساس این آیه آدمی دارای دو حال است:</a:t>
            </a:r>
          </a:p>
          <a:p>
            <a:pPr marL="0" lvl="0" indent="0" algn="r" rtl="1">
              <a:buNone/>
            </a:pPr>
            <a:endParaRPr lang="fa-IR" sz="2000" dirty="0">
              <a:solidFill>
                <a:prstClr val="black"/>
              </a:solidFill>
              <a:cs typeface="B Titr" panose="00000700000000000000" pitchFamily="2" charset="-78"/>
            </a:endParaRPr>
          </a:p>
          <a:p>
            <a:pPr marL="0" indent="0" algn="r" rtl="1">
              <a:buNone/>
            </a:pPr>
            <a:endParaRPr lang="fa-IR" sz="2400" dirty="0">
              <a:cs typeface="B Titr" panose="00000700000000000000" pitchFamily="2" charset="-78"/>
            </a:endParaRPr>
          </a:p>
        </p:txBody>
      </p:sp>
      <p:sp>
        <p:nvSpPr>
          <p:cNvPr id="4" name="Rounded Rectangle 3"/>
          <p:cNvSpPr/>
          <p:nvPr/>
        </p:nvSpPr>
        <p:spPr>
          <a:xfrm>
            <a:off x="2293257" y="2266682"/>
            <a:ext cx="9722732" cy="1115147"/>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«وَ إِذا أَنْعَمْنا عَلَى الْإِنْسانِ أَعْرَضَ وَ نَأى‏ بِجانِبِهِ وَ إِذا مَسَّهُ الشَّرُّ كانَ يَؤُساً »</a:t>
            </a:r>
          </a:p>
          <a:p>
            <a:pPr algn="ctr"/>
            <a:r>
              <a:rPr lang="fa-IR" sz="2400" dirty="0" smtClean="0">
                <a:latin typeface="Adobe Arabic" panose="02040503050201020203" pitchFamily="18" charset="-78"/>
                <a:cs typeface="Adobe Arabic" panose="02040503050201020203" pitchFamily="18" charset="-78"/>
              </a:rPr>
              <a:t>و چون به انسان نعمت ارزانى داريم، روى مى‏گرداند و پهلو تهى مى‏كند، و چون آسيبى به وى رسد نوميد مى‏گردد</a:t>
            </a:r>
            <a:r>
              <a:rPr lang="fa-IR" dirty="0" smtClean="0">
                <a:latin typeface="Adobe Arabic" panose="02040503050201020203" pitchFamily="18" charset="-78"/>
                <a:cs typeface="Adobe Arabic" panose="02040503050201020203" pitchFamily="18" charset="-78"/>
              </a:rPr>
              <a:t>.(سوره مبارکه إسرا، آیه 83)</a:t>
            </a:r>
            <a:endParaRPr lang="fa-IR" dirty="0">
              <a:latin typeface="Adobe Arabic" panose="02040503050201020203" pitchFamily="18" charset="-78"/>
              <a:cs typeface="Adobe Arabic" panose="02040503050201020203" pitchFamily="18" charset="-78"/>
            </a:endParaRPr>
          </a:p>
        </p:txBody>
      </p:sp>
      <p:sp>
        <p:nvSpPr>
          <p:cNvPr id="7" name="Rounded Rectangle 6"/>
          <p:cNvSpPr/>
          <p:nvPr/>
        </p:nvSpPr>
        <p:spPr>
          <a:xfrm>
            <a:off x="7823201" y="4506762"/>
            <a:ext cx="4058634" cy="1610393"/>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effectLst/>
                <a:latin typeface="Neirizi"/>
                <a:ea typeface="Times New Roman" panose="02020603050405020304" pitchFamily="18" charset="0"/>
                <a:cs typeface="B Mitra" panose="00000400000000000000" pitchFamily="2" charset="-78"/>
              </a:rPr>
              <a:t>يكى حال فطرى كه او را در هنگام گرفتارى و برخورد با شر هدايت به رجوع پروردگارش مى‏كند. </a:t>
            </a:r>
            <a:endParaRPr lang="fa-IR" sz="2000" b="1" dirty="0">
              <a:cs typeface="B Mitra" panose="00000400000000000000" pitchFamily="2" charset="-78"/>
            </a:endParaRPr>
          </a:p>
        </p:txBody>
      </p:sp>
      <p:sp>
        <p:nvSpPr>
          <p:cNvPr id="8" name="Rounded Rectangle 7"/>
          <p:cNvSpPr/>
          <p:nvPr/>
        </p:nvSpPr>
        <p:spPr>
          <a:xfrm>
            <a:off x="1143000" y="4506762"/>
            <a:ext cx="5156200" cy="1610393"/>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b="1" dirty="0" smtClean="0">
                <a:effectLst/>
                <a:latin typeface="Neirizi"/>
                <a:ea typeface="Times New Roman" panose="02020603050405020304" pitchFamily="18" charset="0"/>
                <a:cs typeface="B Mitra" panose="00000400000000000000" pitchFamily="2" charset="-78"/>
              </a:rPr>
              <a:t>حال عادى او كه در آن حال اسباب ظاهرى ميان او و ياد پروردگارش حايل گشته دلش را از رجوع به خدا و ياد او و شكر او مشغول مى‏سازد. </a:t>
            </a:r>
            <a:r>
              <a:rPr lang="fa-IR" sz="1600" dirty="0" smtClean="0">
                <a:effectLst/>
                <a:latin typeface="Neirizi"/>
                <a:ea typeface="Times New Roman" panose="02020603050405020304" pitchFamily="18" charset="0"/>
                <a:cs typeface="B Mitra" panose="00000400000000000000" pitchFamily="2" charset="-78"/>
              </a:rPr>
              <a:t>(بر اساس </a:t>
            </a:r>
            <a:r>
              <a:rPr lang="fa-IR" sz="1600" dirty="0" smtClean="0">
                <a:effectLst/>
                <a:latin typeface="Times New Roman" panose="02020603050405020304" pitchFamily="18" charset="0"/>
                <a:ea typeface="Times New Roman" panose="02020603050405020304" pitchFamily="18" charset="0"/>
                <a:cs typeface="B Mitra" panose="00000400000000000000" pitchFamily="2" charset="-78"/>
              </a:rPr>
              <a:t>ترجمه الميزان، ج‏13، ص: 257 آیه مورد بحث همین دومی را وصف می کند)</a:t>
            </a:r>
            <a:endParaRPr lang="en-US" sz="1600" dirty="0">
              <a:effectLst/>
              <a:latin typeface="Times New Roman" panose="02020603050405020304" pitchFamily="18" charset="0"/>
              <a:ea typeface="Times New Roman" panose="02020603050405020304" pitchFamily="18" charset="0"/>
              <a:cs typeface="B Mitra" panose="00000400000000000000" pitchFamily="2" charset="-78"/>
            </a:endParaRPr>
          </a:p>
        </p:txBody>
      </p:sp>
      <p:cxnSp>
        <p:nvCxnSpPr>
          <p:cNvPr id="17" name="Elbow Connector 16"/>
          <p:cNvCxnSpPr>
            <a:endCxn id="8" idx="3"/>
          </p:cNvCxnSpPr>
          <p:nvPr/>
        </p:nvCxnSpPr>
        <p:spPr>
          <a:xfrm rot="5400000">
            <a:off x="6131554" y="4509312"/>
            <a:ext cx="970293" cy="635000"/>
          </a:xfrm>
          <a:prstGeom prst="bentConnector2">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2" name="Elbow Connector 21"/>
          <p:cNvCxnSpPr>
            <a:endCxn id="7" idx="1"/>
          </p:cNvCxnSpPr>
          <p:nvPr/>
        </p:nvCxnSpPr>
        <p:spPr>
          <a:xfrm rot="16200000" flipH="1">
            <a:off x="7039605" y="4528363"/>
            <a:ext cx="970294" cy="596898"/>
          </a:xfrm>
          <a:prstGeom prst="bentConnector2">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852198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6276" y="171942"/>
            <a:ext cx="2318197" cy="343213"/>
          </a:xfrm>
        </p:spPr>
        <p:txBody>
          <a:bodyPr>
            <a:noAutofit/>
          </a:bodyPr>
          <a:lstStyle/>
          <a:p>
            <a:pPr algn="r" rtl="1"/>
            <a:r>
              <a:rPr lang="fa-IR" sz="1800" b="1" u="sng" dirty="0">
                <a:solidFill>
                  <a:srgbClr val="00B050"/>
                </a:solidFill>
                <a:cs typeface="B Tabassom" panose="00000400000000000000" pitchFamily="2" charset="-78"/>
              </a:rPr>
              <a:t>فصل سوم: آداب شکر </a:t>
            </a:r>
            <a:r>
              <a:rPr lang="fa-IR" sz="1800" b="1" u="sng" dirty="0" smtClean="0">
                <a:solidFill>
                  <a:srgbClr val="00B050"/>
                </a:solidFill>
                <a:cs typeface="B Tabassom" panose="00000400000000000000" pitchFamily="2" charset="-78"/>
              </a:rPr>
              <a:t>نعمت</a:t>
            </a:r>
            <a:endParaRPr lang="fa-IR" sz="1800" dirty="0">
              <a:solidFill>
                <a:srgbClr val="00B050"/>
              </a:solidFill>
            </a:endParaRPr>
          </a:p>
        </p:txBody>
      </p:sp>
      <p:sp>
        <p:nvSpPr>
          <p:cNvPr id="3" name="Content Placeholder 2"/>
          <p:cNvSpPr>
            <a:spLocks noGrp="1"/>
          </p:cNvSpPr>
          <p:nvPr>
            <p:ph idx="1"/>
          </p:nvPr>
        </p:nvSpPr>
        <p:spPr>
          <a:xfrm>
            <a:off x="1442434" y="631066"/>
            <a:ext cx="10522038" cy="5602309"/>
          </a:xfrm>
        </p:spPr>
        <p:txBody>
          <a:bodyPr>
            <a:normAutofit fontScale="92500"/>
          </a:bodyPr>
          <a:lstStyle/>
          <a:p>
            <a:pPr lvl="0" algn="justLow" rtl="1">
              <a:lnSpc>
                <a:spcPct val="150000"/>
              </a:lnSpc>
              <a:buFont typeface="Wingdings" panose="05000000000000000000" pitchFamily="2" charset="2"/>
              <a:buChar char="§"/>
            </a:pPr>
            <a:r>
              <a:rPr lang="fa-IR" sz="2400" dirty="0">
                <a:solidFill>
                  <a:prstClr val="black"/>
                </a:solidFill>
                <a:latin typeface="Neirizi"/>
                <a:ea typeface="Times New Roman" panose="02020603050405020304" pitchFamily="18" charset="0"/>
                <a:cs typeface="B Mitra" panose="00000400000000000000" pitchFamily="2" charset="-78"/>
              </a:rPr>
              <a:t>اين آيه حال </a:t>
            </a:r>
            <a:r>
              <a:rPr lang="fa-IR" sz="2400" b="1" dirty="0">
                <a:solidFill>
                  <a:schemeClr val="accent1">
                    <a:lumMod val="75000"/>
                  </a:schemeClr>
                </a:solidFill>
                <a:latin typeface="Neirizi"/>
                <a:ea typeface="Times New Roman" panose="02020603050405020304" pitchFamily="18" charset="0"/>
                <a:cs typeface="B Mitra" panose="00000400000000000000" pitchFamily="2" charset="-78"/>
              </a:rPr>
              <a:t>انسان‌هاى عادى </a:t>
            </a:r>
            <a:r>
              <a:rPr lang="fa-IR" sz="2400" dirty="0">
                <a:solidFill>
                  <a:prstClr val="black"/>
                </a:solidFill>
                <a:latin typeface="Neirizi"/>
                <a:ea typeface="Times New Roman" panose="02020603050405020304" pitchFamily="18" charset="0"/>
                <a:cs typeface="B Mitra" panose="00000400000000000000" pitchFamily="2" charset="-78"/>
              </a:rPr>
              <a:t>را توصيف مى‏كند كه در محيط زندگى قرار گرفته كه حاكم در آن </a:t>
            </a:r>
            <a:r>
              <a:rPr lang="fa-IR" sz="2800" b="1" dirty="0">
                <a:solidFill>
                  <a:schemeClr val="accent1">
                    <a:lumMod val="75000"/>
                  </a:schemeClr>
                </a:solidFill>
                <a:latin typeface="Neirizi"/>
                <a:ea typeface="Times New Roman" panose="02020603050405020304" pitchFamily="18" charset="0"/>
                <a:cs typeface="B Mitra" panose="00000400000000000000" pitchFamily="2" charset="-78"/>
              </a:rPr>
              <a:t>عرف و عادت </a:t>
            </a:r>
            <a:r>
              <a:rPr lang="fa-IR" sz="2400" dirty="0">
                <a:solidFill>
                  <a:prstClr val="black"/>
                </a:solidFill>
                <a:latin typeface="Neirizi"/>
                <a:ea typeface="Times New Roman" panose="02020603050405020304" pitchFamily="18" charset="0"/>
                <a:cs typeface="B Mitra" panose="00000400000000000000" pitchFamily="2" charset="-78"/>
              </a:rPr>
              <a:t>است</a:t>
            </a:r>
            <a:r>
              <a:rPr lang="fa-IR" sz="2400" dirty="0" smtClean="0">
                <a:solidFill>
                  <a:prstClr val="black"/>
                </a:solidFill>
                <a:latin typeface="Neirizi"/>
                <a:ea typeface="Times New Roman" panose="02020603050405020304" pitchFamily="18" charset="0"/>
                <a:cs typeface="B Mitra" panose="00000400000000000000" pitchFamily="2" charset="-78"/>
              </a:rPr>
              <a:t>.</a:t>
            </a:r>
            <a:endParaRPr lang="fa-IR" sz="2400" dirty="0">
              <a:solidFill>
                <a:prstClr val="black"/>
              </a:solidFill>
              <a:latin typeface="Neirizi"/>
              <a:ea typeface="Times New Roman" panose="02020603050405020304" pitchFamily="18" charset="0"/>
              <a:cs typeface="B Mitra" panose="00000400000000000000" pitchFamily="2" charset="-78"/>
            </a:endParaRPr>
          </a:p>
          <a:p>
            <a:pPr lvl="0" algn="justLow" rtl="1">
              <a:lnSpc>
                <a:spcPct val="150000"/>
              </a:lnSpc>
              <a:buFont typeface="Wingdings" panose="05000000000000000000" pitchFamily="2" charset="2"/>
              <a:buChar char="§"/>
            </a:pPr>
            <a:r>
              <a:rPr lang="fa-IR" sz="2400" dirty="0">
                <a:solidFill>
                  <a:prstClr val="black"/>
                </a:solidFill>
                <a:latin typeface="Neirizi"/>
                <a:ea typeface="Times New Roman" panose="02020603050405020304" pitchFamily="18" charset="0"/>
                <a:cs typeface="B Mitra" panose="00000400000000000000" pitchFamily="2" charset="-78"/>
              </a:rPr>
              <a:t>وقتى نعمت‌هاى الهى- از حال و جاه و فرزندان و چيزهاى ديگر- به سويش سرازير است، و اسباب ظاهرى هم سر سازگارى دارند همه اميد و دلگرميش متوجه آن اسباب شده و دل به آنها مى‏دهد، و در دلش ديگر جاى فارغى براى ياد خدا نمى‏ماند تا او را شكر بگزارد.</a:t>
            </a:r>
          </a:p>
          <a:p>
            <a:pPr lvl="0" algn="justLow" rtl="1">
              <a:lnSpc>
                <a:spcPct val="150000"/>
              </a:lnSpc>
              <a:buFont typeface="Wingdings" panose="05000000000000000000" pitchFamily="2" charset="2"/>
              <a:buChar char="§"/>
            </a:pPr>
            <a:r>
              <a:rPr lang="fa-IR" sz="2400" dirty="0">
                <a:solidFill>
                  <a:prstClr val="black"/>
                </a:solidFill>
                <a:latin typeface="Neirizi"/>
                <a:ea typeface="Times New Roman" panose="02020603050405020304" pitchFamily="18" charset="0"/>
                <a:cs typeface="B Mitra" panose="00000400000000000000" pitchFamily="2" charset="-78"/>
              </a:rPr>
              <a:t>و به همين جهت وقتى شرى به او مى‏رسد و بعضى از نعمتهاى الهى از او سلب مى‏شود به كلى از خير مايوس مى‏گردد، چون جاى ديگرى را سراغ ندارد، همه اميدش اسباب ظاهرى بود كه آن هم روى ترش كرده و پشت كرده اس</a:t>
            </a:r>
            <a:r>
              <a:rPr lang="fa-IR" sz="2400" dirty="0" smtClean="0">
                <a:solidFill>
                  <a:prstClr val="black"/>
                </a:solidFill>
                <a:latin typeface="Neirizi"/>
                <a:ea typeface="Times New Roman" panose="02020603050405020304" pitchFamily="18" charset="0"/>
                <a:cs typeface="B Mitra" panose="00000400000000000000" pitchFamily="2" charset="-78"/>
              </a:rPr>
              <a:t>.</a:t>
            </a:r>
          </a:p>
          <a:p>
            <a:pPr lvl="0" algn="justLow" rtl="1">
              <a:lnSpc>
                <a:spcPct val="150000"/>
              </a:lnSpc>
              <a:buFont typeface="Wingdings" panose="05000000000000000000" pitchFamily="2" charset="2"/>
              <a:buChar char="§"/>
            </a:pPr>
            <a:r>
              <a:rPr lang="fa-IR" sz="2400" dirty="0" smtClean="0">
                <a:latin typeface="Neirizi"/>
                <a:ea typeface="Times New Roman" panose="02020603050405020304" pitchFamily="18" charset="0"/>
                <a:cs typeface="B Mitra" panose="00000400000000000000" pitchFamily="2" charset="-78"/>
              </a:rPr>
              <a:t>حال يك </a:t>
            </a:r>
            <a:r>
              <a:rPr lang="fa-IR" sz="2400" b="1" dirty="0" smtClean="0">
                <a:solidFill>
                  <a:schemeClr val="accent1">
                    <a:lumMod val="75000"/>
                  </a:schemeClr>
                </a:solidFill>
                <a:latin typeface="Neirizi"/>
                <a:ea typeface="Times New Roman" panose="02020603050405020304" pitchFamily="18" charset="0"/>
                <a:cs typeface="B Mitra" panose="00000400000000000000" pitchFamily="2" charset="-78"/>
              </a:rPr>
              <a:t>انسان فطرى </a:t>
            </a:r>
            <a:r>
              <a:rPr lang="fa-IR" sz="2400" dirty="0" smtClean="0">
                <a:latin typeface="Neirizi"/>
                <a:ea typeface="Times New Roman" panose="02020603050405020304" pitchFamily="18" charset="0"/>
                <a:cs typeface="B Mitra" panose="00000400000000000000" pitchFamily="2" charset="-78"/>
              </a:rPr>
              <a:t>به گونه ای است که عرف و عادت در دلش هيچ نقشى را بازى نكرده و دخل و تصرفى ندارد.</a:t>
            </a:r>
            <a:endParaRPr lang="fa-IR" sz="2400" dirty="0">
              <a:latin typeface="Neirizi"/>
              <a:ea typeface="Times New Roman" panose="02020603050405020304" pitchFamily="18" charset="0"/>
              <a:cs typeface="B Mitra" panose="00000400000000000000" pitchFamily="2" charset="-78"/>
            </a:endParaRPr>
          </a:p>
          <a:p>
            <a:pPr algn="justLow" rtl="1">
              <a:lnSpc>
                <a:spcPct val="150000"/>
              </a:lnSpc>
              <a:buFont typeface="Wingdings" panose="05000000000000000000" pitchFamily="2" charset="2"/>
              <a:buChar char="§"/>
            </a:pPr>
            <a:r>
              <a:rPr lang="fa-IR" sz="2400" dirty="0" smtClean="0">
                <a:effectLst/>
                <a:latin typeface="Neirizi"/>
                <a:ea typeface="Times New Roman" panose="02020603050405020304" pitchFamily="18" charset="0"/>
                <a:cs typeface="B Mitra" panose="00000400000000000000" pitchFamily="2" charset="-78"/>
              </a:rPr>
              <a:t>انسانى كه با تاييد الهى و يا به خاطر پيشامدى، اسباب ظاهرى را فراموش كرده به فطرت ساده خود برگشته همواره چشم اميد به خداى خود دوخته رفع گرفتاريها را از او مى‏خواهد نه از اسباب.</a:t>
            </a:r>
            <a:endParaRPr lang="en-US"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algn="justLow" rtl="1">
              <a:lnSpc>
                <a:spcPct val="150000"/>
              </a:lnSpc>
              <a:buFont typeface="Wingdings" panose="05000000000000000000" pitchFamily="2" charset="2"/>
              <a:buChar char="§"/>
            </a:pPr>
            <a:endParaRPr lang="fa-IR" dirty="0">
              <a:cs typeface="B Mitra" panose="00000400000000000000" pitchFamily="2" charset="-78"/>
            </a:endParaRPr>
          </a:p>
        </p:txBody>
      </p:sp>
    </p:spTree>
    <p:extLst>
      <p:ext uri="{BB962C8B-B14F-4D97-AF65-F5344CB8AC3E}">
        <p14:creationId xmlns:p14="http://schemas.microsoft.com/office/powerpoint/2010/main" val="4555760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4596" y="141668"/>
            <a:ext cx="4235003" cy="321971"/>
          </a:xfrm>
        </p:spPr>
        <p:txBody>
          <a:bodyPr>
            <a:noAutofit/>
          </a:bodyPr>
          <a:lstStyle/>
          <a:p>
            <a:pPr algn="r" rtl="1"/>
            <a:r>
              <a:rPr lang="fa-IR" sz="2000" b="1" u="sng" dirty="0">
                <a:solidFill>
                  <a:srgbClr val="00B050"/>
                </a:solidFill>
                <a:cs typeface="B Tabassom" panose="00000400000000000000" pitchFamily="2" charset="-78"/>
              </a:rPr>
              <a:t>فصل سوم: آداب شکر </a:t>
            </a:r>
            <a:r>
              <a:rPr lang="fa-IR" sz="2000" b="1" u="sng" dirty="0" smtClean="0">
                <a:solidFill>
                  <a:srgbClr val="00B050"/>
                </a:solidFill>
                <a:cs typeface="B Tabassom" panose="00000400000000000000" pitchFamily="2" charset="-78"/>
              </a:rPr>
              <a:t>نعمت</a:t>
            </a:r>
            <a:endParaRPr lang="fa-IR" sz="2000" dirty="0">
              <a:solidFill>
                <a:srgbClr val="00B050"/>
              </a:solidFill>
            </a:endParaRPr>
          </a:p>
        </p:txBody>
      </p:sp>
      <p:sp>
        <p:nvSpPr>
          <p:cNvPr id="3" name="Content Placeholder 2"/>
          <p:cNvSpPr>
            <a:spLocks noGrp="1"/>
          </p:cNvSpPr>
          <p:nvPr>
            <p:ph idx="1"/>
          </p:nvPr>
        </p:nvSpPr>
        <p:spPr>
          <a:xfrm>
            <a:off x="126999" y="553792"/>
            <a:ext cx="11912600" cy="6304209"/>
          </a:xfrm>
        </p:spPr>
        <p:txBody>
          <a:bodyPr>
            <a:normAutofit/>
          </a:bodyPr>
          <a:lstStyle/>
          <a:p>
            <a:pPr marL="0" indent="0" algn="ctr" rtl="1">
              <a:buNone/>
            </a:pPr>
            <a:r>
              <a:rPr lang="fa-IR" dirty="0">
                <a:latin typeface="Times New Roman" panose="02020603050405020304" pitchFamily="18" charset="0"/>
                <a:ea typeface="Times New Roman" panose="02020603050405020304" pitchFamily="18" charset="0"/>
                <a:cs typeface="B Mitra" panose="00000400000000000000" pitchFamily="2" charset="-78"/>
              </a:rPr>
              <a:t> تفصیل مواجهه انسان با نعمت در حالت تربیت نشده</a:t>
            </a:r>
            <a:endParaRPr lang="fa-IR"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just">
              <a:buNone/>
            </a:pPr>
            <a:endParaRPr lang="fa-IR"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just">
              <a:buNone/>
            </a:pPr>
            <a:endParaRPr lang="fa-IR"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just">
              <a:buNone/>
            </a:pPr>
            <a:endParaRPr lang="fa-IR"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l">
              <a:buNone/>
            </a:pPr>
            <a:endParaRPr lang="fa-IR"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ctr">
              <a:buNone/>
            </a:pPr>
            <a:endParaRPr lang="fa-IR" sz="2000" dirty="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ctr">
              <a:buNone/>
            </a:pPr>
            <a:endParaRPr lang="fa-IR" sz="2000" dirty="0" smtClean="0">
              <a:latin typeface="Times New Roman" panose="02020603050405020304" pitchFamily="18" charset="0"/>
              <a:ea typeface="Times New Roman" panose="02020603050405020304" pitchFamily="18" charset="0"/>
              <a:cs typeface="B Mitra" panose="00000400000000000000" pitchFamily="2" charset="-78"/>
            </a:endParaRPr>
          </a:p>
          <a:p>
            <a:pPr marL="0" indent="0" algn="ctr">
              <a:buNone/>
            </a:pPr>
            <a:endParaRPr lang="fa-IR" sz="2000" dirty="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ctr">
              <a:buNone/>
            </a:pPr>
            <a:endParaRPr lang="fa-IR" sz="2000" dirty="0" smtClean="0">
              <a:latin typeface="Times New Roman" panose="02020603050405020304" pitchFamily="18" charset="0"/>
              <a:ea typeface="Times New Roman" panose="02020603050405020304" pitchFamily="18" charset="0"/>
              <a:cs typeface="B Mitra" panose="00000400000000000000" pitchFamily="2" charset="-78"/>
            </a:endParaRPr>
          </a:p>
          <a:p>
            <a:pPr marL="0" indent="0" algn="ctr">
              <a:buNone/>
            </a:pPr>
            <a:endParaRPr lang="fa-IR" sz="2000" dirty="0">
              <a:effectLst/>
              <a:latin typeface="Times New Roman" panose="02020603050405020304" pitchFamily="18" charset="0"/>
              <a:ea typeface="Times New Roman" panose="02020603050405020304" pitchFamily="18" charset="0"/>
              <a:cs typeface="B Mitra" panose="00000400000000000000" pitchFamily="2" charset="-78"/>
            </a:endParaRPr>
          </a:p>
          <a:p>
            <a:pPr algn="ctr"/>
            <a:endParaRPr lang="fa-IR" sz="2000" dirty="0"/>
          </a:p>
        </p:txBody>
      </p:sp>
      <p:sp>
        <p:nvSpPr>
          <p:cNvPr id="4" name="Rounded Rectangle 3"/>
          <p:cNvSpPr/>
          <p:nvPr/>
        </p:nvSpPr>
        <p:spPr>
          <a:xfrm>
            <a:off x="268666" y="2072304"/>
            <a:ext cx="4393486" cy="3848993"/>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rPr>
              <a:t>«وَ إِذا مَسَّ الْإِنْسانَ ضُرٌّ دَعا رَبَّهُ مُنيباً إِلَيْهِ ثُمَّ إِذا خَوَّلَهُ نِعْمَةً مِنْهُ نَسِيَ ما كانَ يَدْعُوا إِلَيْهِ مِنْ قَبْلُ وَ جَعَلَ لِلَّهِ أَنْداداً لِيُضِلَّ عَنْ سَبيلِهِ قُلْ تَمَتَّعْ بِكُفْرِكَ قَليلاً إِنَّكَ مِنْ أَصْحابِ النَّارِ ... فَإِذا مَسَّ الْإِنْسانَ ضُرٌّ دَعانا ثُمَّ إِذا خَوَّلْناهُ نِعْمَةً مِنَّا قالَ إِنَّما أُوتيتُهُ عَلى‏ عِلْمٍ بَلْ هِيَ فِتْنَةٌ وَ لكِنَّ أَكْثَرَهُمْ لا يَعْلَمُون» </a:t>
            </a:r>
            <a:r>
              <a:rPr lang="fa-IR" sz="1600" b="1"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rPr>
              <a:t>(</a:t>
            </a:r>
            <a:r>
              <a:rPr lang="fa-IR" sz="1600"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rPr>
              <a:t>سوره مبارکه زمر، آیات 8 و 49)</a:t>
            </a:r>
            <a:endParaRPr lang="en-US" sz="1600" b="1"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endParaRPr>
          </a:p>
          <a:p>
            <a:pPr algn="ctr"/>
            <a:r>
              <a:rPr lang="fa-IR" sz="1600"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rPr>
              <a:t>و چون به انسان آسيبى رسد، پروردگارش را- در حالى كه به سوى او بازگشت‏كننده است- مى‏خواند سپس چون او را از جانب خود نعمتى عطا كند، آن [مصيبتى‏] را كه در رفعِ آن پيشتر به درگاه او دعا مى‏كرد، فراموش مى‏نمايد و براى خدا همتايانى قرار مى‏دهد تا [خود و ديگران را] از راه او گمراه گرداند. بگو: «به كفرت اندكى برخوردار شو كه تو از اهل آتشى.» و چون انسان را آسيبى رسد، ما را فرامى‏خواند سپس چون نعمتى از جانب خود به او عطا كنيم مى‏گويد: «تنها آن را به دانش خود يافته‏ام». نه چنان است، بلكه آن آزمايشى است، ولى بيشترشان نمى‏دانند. </a:t>
            </a:r>
            <a:endParaRPr lang="en-US" sz="1600" dirty="0" smtClean="0">
              <a:solidFill>
                <a:srgbClr val="0070C0"/>
              </a:solidFill>
              <a:effectLst/>
              <a:latin typeface="Adobe Arabic" panose="02040503050201020203" pitchFamily="18" charset="-78"/>
              <a:ea typeface="Times New Roman" panose="02020603050405020304" pitchFamily="18" charset="0"/>
              <a:cs typeface="Adobe Arabic" panose="02040503050201020203" pitchFamily="18" charset="-78"/>
            </a:endParaRPr>
          </a:p>
          <a:p>
            <a:pPr algn="just"/>
            <a:endParaRPr lang="en-US" sz="1600" dirty="0">
              <a:solidFill>
                <a:srgbClr val="0070C0"/>
              </a:solidFill>
              <a:effectLst/>
              <a:latin typeface="Adobe Arabic" panose="02040503050201020203" pitchFamily="18" charset="-78"/>
              <a:ea typeface="SimSun" panose="02010600030101010101" pitchFamily="2" charset="-122"/>
              <a:cs typeface="Adobe Arabic" panose="02040503050201020203" pitchFamily="18" charset="-78"/>
            </a:endParaRPr>
          </a:p>
        </p:txBody>
      </p:sp>
      <p:pic>
        <p:nvPicPr>
          <p:cNvPr id="5" name="Picture 4"/>
          <p:cNvPicPr>
            <a:picLocks noChangeAspect="1"/>
          </p:cNvPicPr>
          <p:nvPr/>
        </p:nvPicPr>
        <p:blipFill>
          <a:blip r:embed="rId2"/>
          <a:stretch>
            <a:fillRect/>
          </a:stretch>
        </p:blipFill>
        <p:spPr>
          <a:xfrm>
            <a:off x="6348211" y="1166759"/>
            <a:ext cx="4005329" cy="2217075"/>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5381649" y="3996801"/>
            <a:ext cx="6028605" cy="1727199"/>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3483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504" y="154546"/>
            <a:ext cx="4442496" cy="309094"/>
          </a:xfrm>
        </p:spPr>
        <p:txBody>
          <a:bodyPr>
            <a:normAutofit fontScale="90000"/>
          </a:bodyPr>
          <a:lstStyle/>
          <a:p>
            <a:pPr algn="r" rtl="1"/>
            <a:r>
              <a:rPr lang="fa-IR" sz="2000" b="1" u="sng" dirty="0">
                <a:solidFill>
                  <a:srgbClr val="00B050"/>
                </a:solidFill>
                <a:cs typeface="B Tabassom" panose="00000400000000000000" pitchFamily="2" charset="-78"/>
              </a:rPr>
              <a:t>فصل سوم: آداب شکر </a:t>
            </a:r>
            <a:r>
              <a:rPr lang="fa-IR" sz="2000" b="1" u="sng" dirty="0" smtClean="0">
                <a:solidFill>
                  <a:srgbClr val="00B050"/>
                </a:solidFill>
                <a:cs typeface="B Tabassom" panose="00000400000000000000" pitchFamily="2" charset="-78"/>
              </a:rPr>
              <a:t>نعمت</a:t>
            </a:r>
            <a:endParaRPr lang="fa-IR" sz="2000" dirty="0">
              <a:solidFill>
                <a:srgbClr val="00B050"/>
              </a:solidFill>
            </a:endParaRPr>
          </a:p>
        </p:txBody>
      </p:sp>
      <p:sp>
        <p:nvSpPr>
          <p:cNvPr id="7" name="Content Placeholder 6"/>
          <p:cNvSpPr>
            <a:spLocks noGrp="1"/>
          </p:cNvSpPr>
          <p:nvPr>
            <p:ph sz="half" idx="2"/>
          </p:nvPr>
        </p:nvSpPr>
        <p:spPr>
          <a:xfrm>
            <a:off x="3696237" y="592428"/>
            <a:ext cx="8330663" cy="5086820"/>
          </a:xfrm>
        </p:spPr>
        <p:txBody>
          <a:bodyPr>
            <a:normAutofit/>
          </a:bodyPr>
          <a:lstStyle/>
          <a:p>
            <a:pPr marL="0" lvl="0" indent="0" algn="r" rtl="1">
              <a:spcBef>
                <a:spcPts val="1200"/>
              </a:spcBef>
              <a:buNone/>
            </a:pPr>
            <a:r>
              <a:rPr lang="fa-IR" dirty="0">
                <a:solidFill>
                  <a:prstClr val="black"/>
                </a:solidFill>
                <a:latin typeface="Neirizi"/>
                <a:cs typeface="B Titr" panose="00000700000000000000" pitchFamily="2" charset="-78"/>
              </a:rPr>
              <a:t>2-2. مواجهه با نعمت در وضع الهی </a:t>
            </a:r>
            <a:endParaRPr lang="fa-IR" dirty="0">
              <a:solidFill>
                <a:prstClr val="black"/>
              </a:solidFill>
              <a:latin typeface="Neirizi"/>
              <a:ea typeface="Times New Roman" panose="02020603050405020304" pitchFamily="18" charset="0"/>
              <a:cs typeface="B Mitra" panose="00000400000000000000" pitchFamily="2" charset="-78"/>
            </a:endParaRPr>
          </a:p>
          <a:p>
            <a:pPr marL="0" lvl="0" indent="0" algn="r" rtl="1">
              <a:buNone/>
            </a:pPr>
            <a:r>
              <a:rPr lang="fa-IR" dirty="0">
                <a:solidFill>
                  <a:prstClr val="black"/>
                </a:solidFill>
                <a:cs typeface="B Mitra" panose="00000400000000000000" pitchFamily="2" charset="-78"/>
              </a:rPr>
              <a:t>انسان موحد و مؤمن در برخورد با نعمت:</a:t>
            </a:r>
            <a:endParaRPr lang="fa-IR" dirty="0">
              <a:solidFill>
                <a:prstClr val="black"/>
              </a:solidFill>
              <a:latin typeface="Neirizi"/>
              <a:ea typeface="Times New Roman" panose="02020603050405020304" pitchFamily="18" charset="0"/>
              <a:cs typeface="B Mitra" panose="00000400000000000000" pitchFamily="2" charset="-78"/>
            </a:endParaRPr>
          </a:p>
          <a:p>
            <a:pPr lvl="0" algn="just" rtl="1">
              <a:lnSpc>
                <a:spcPct val="100000"/>
              </a:lnSpc>
              <a:buFont typeface="Wingdings" panose="05000000000000000000" pitchFamily="2" charset="2"/>
              <a:buChar char="ü"/>
            </a:pPr>
            <a:r>
              <a:rPr lang="fa-IR" dirty="0" smtClean="0">
                <a:latin typeface="Adobe Arabic" panose="02040503050201020203" pitchFamily="18" charset="-78"/>
                <a:cs typeface="Adobe Arabic" panose="02040503050201020203" pitchFamily="18" charset="-78"/>
              </a:rPr>
              <a:t>شناخت نعمت و بررسی آن از زوایای متعدد و اطلاع از نقش آن در زندگی خود و دیگران </a:t>
            </a:r>
          </a:p>
          <a:p>
            <a:pPr lvl="0" algn="just" rtl="1">
              <a:lnSpc>
                <a:spcPct val="100000"/>
              </a:lnSpc>
              <a:buFont typeface="Wingdings" panose="05000000000000000000" pitchFamily="2" charset="2"/>
              <a:buChar char="ü"/>
            </a:pPr>
            <a:r>
              <a:rPr lang="fa-IR" dirty="0" smtClean="0">
                <a:latin typeface="Adobe Arabic" panose="02040503050201020203" pitchFamily="18" charset="-78"/>
                <a:cs typeface="Adobe Arabic" panose="02040503050201020203" pitchFamily="18" charset="-78"/>
              </a:rPr>
              <a:t>قائل بودن اجلی مشخص برای هر نعمت</a:t>
            </a:r>
          </a:p>
          <a:p>
            <a:pPr lvl="0" algn="just" rtl="1">
              <a:lnSpc>
                <a:spcPct val="100000"/>
              </a:lnSpc>
              <a:buFont typeface="Wingdings" panose="05000000000000000000" pitchFamily="2" charset="2"/>
              <a:buChar char="ü"/>
            </a:pPr>
            <a:r>
              <a:rPr lang="fa-IR" dirty="0" smtClean="0">
                <a:latin typeface="Adobe Arabic" panose="02040503050201020203" pitchFamily="18" charset="-78"/>
                <a:cs typeface="Adobe Arabic" panose="02040503050201020203" pitchFamily="18" charset="-78"/>
              </a:rPr>
              <a:t>شناخت حکم خدا در رابطه با آن نعمت و بهره بردن از آن</a:t>
            </a:r>
          </a:p>
          <a:p>
            <a:pPr algn="just" rtl="1">
              <a:lnSpc>
                <a:spcPct val="100000"/>
              </a:lnSpc>
              <a:buFont typeface="Wingdings" panose="05000000000000000000" pitchFamily="2" charset="2"/>
              <a:buChar char="ü"/>
            </a:pPr>
            <a:r>
              <a:rPr lang="fa-IR" dirty="0">
                <a:latin typeface="Adobe Arabic" panose="02040503050201020203" pitchFamily="18" charset="-78"/>
                <a:cs typeface="Adobe Arabic" panose="02040503050201020203" pitchFamily="18" charset="-78"/>
              </a:rPr>
              <a:t>بدین ترتیب باور به حق و حکم الهی موجب می‌شود هر داخل شدن و خارج شدن او به هر نعمتی منطبق با خواست و رضایت خدا باشد. </a:t>
            </a:r>
            <a:endParaRPr lang="fa-IR" dirty="0" smtClean="0">
              <a:latin typeface="Adobe Arabic" panose="02040503050201020203" pitchFamily="18" charset="-78"/>
              <a:cs typeface="Adobe Arabic" panose="02040503050201020203" pitchFamily="18" charset="-78"/>
            </a:endParaRPr>
          </a:p>
          <a:p>
            <a:pPr algn="just" rtl="1">
              <a:lnSpc>
                <a:spcPct val="100000"/>
              </a:lnSpc>
              <a:buFont typeface="Wingdings" panose="05000000000000000000" pitchFamily="2" charset="2"/>
              <a:buChar char="ü"/>
            </a:pPr>
            <a:endParaRPr lang="fa-IR" dirty="0">
              <a:latin typeface="Adobe Arabic" panose="02040503050201020203" pitchFamily="18" charset="-78"/>
              <a:cs typeface="Adobe Arabic" panose="02040503050201020203" pitchFamily="18" charset="-78"/>
            </a:endParaRPr>
          </a:p>
          <a:p>
            <a:pPr marL="0" indent="0" algn="just" rtl="1">
              <a:lnSpc>
                <a:spcPct val="100000"/>
              </a:lnSpc>
              <a:buNone/>
            </a:pPr>
            <a:endParaRPr lang="fa-IR" dirty="0" smtClean="0">
              <a:latin typeface="Adobe Arabic" panose="02040503050201020203" pitchFamily="18" charset="-78"/>
              <a:cs typeface="Adobe Arabic" panose="02040503050201020203" pitchFamily="18" charset="-78"/>
            </a:endParaRPr>
          </a:p>
          <a:p>
            <a:pPr marL="0" lvl="0" indent="0" algn="just" rtl="1">
              <a:lnSpc>
                <a:spcPct val="100000"/>
              </a:lnSpc>
              <a:buNone/>
            </a:pPr>
            <a:endParaRPr lang="fa-IR" dirty="0">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a:blip r:embed="rId2"/>
          <a:stretch>
            <a:fillRect/>
          </a:stretch>
        </p:blipFill>
        <p:spPr>
          <a:xfrm>
            <a:off x="115783" y="2076937"/>
            <a:ext cx="3459010" cy="1824544"/>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
        <p:nvSpPr>
          <p:cNvPr id="10" name="Title 1"/>
          <p:cNvSpPr txBox="1">
            <a:spLocks/>
          </p:cNvSpPr>
          <p:nvPr/>
        </p:nvSpPr>
        <p:spPr>
          <a:xfrm>
            <a:off x="358672" y="4056845"/>
            <a:ext cx="2973231" cy="309094"/>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rtl="1"/>
            <a:r>
              <a:rPr lang="fa-IR" sz="2000" dirty="0" smtClean="0">
                <a:latin typeface="Adobe Arabic" panose="02040503050201020203" pitchFamily="18" charset="-78"/>
                <a:cs typeface="Adobe Arabic" panose="02040503050201020203" pitchFamily="18" charset="-78"/>
              </a:rPr>
              <a:t>مواجهه انسان با نعمت در حالت تربیت شده</a:t>
            </a:r>
            <a:endParaRPr lang="fa-IR" sz="2000" dirty="0">
              <a:latin typeface="Adobe Arabic" panose="02040503050201020203" pitchFamily="18" charset="-78"/>
              <a:cs typeface="Adobe Arabic" panose="02040503050201020203" pitchFamily="18" charset="-78"/>
            </a:endParaRPr>
          </a:p>
        </p:txBody>
      </p:sp>
      <p:sp>
        <p:nvSpPr>
          <p:cNvPr id="11" name="Rounded Rectangle 10"/>
          <p:cNvSpPr/>
          <p:nvPr/>
        </p:nvSpPr>
        <p:spPr>
          <a:xfrm>
            <a:off x="9905093" y="4772334"/>
            <a:ext cx="2121807" cy="656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شناخت تفصیلی نعمات</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2" name="Rounded Rectangle 11"/>
          <p:cNvSpPr/>
          <p:nvPr/>
        </p:nvSpPr>
        <p:spPr>
          <a:xfrm>
            <a:off x="6859629" y="4762661"/>
            <a:ext cx="2151206" cy="6656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شناخت چگونگی استفاده بهینه از آنها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3" name="Rounded Rectangle 12"/>
          <p:cNvSpPr/>
          <p:nvPr/>
        </p:nvSpPr>
        <p:spPr>
          <a:xfrm>
            <a:off x="3696237" y="4772335"/>
            <a:ext cx="2269134" cy="6656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 شکرگزاری نسبت به نعمات</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4" name="Left Arrow 13"/>
          <p:cNvSpPr/>
          <p:nvPr/>
        </p:nvSpPr>
        <p:spPr>
          <a:xfrm>
            <a:off x="9229645" y="4989553"/>
            <a:ext cx="456638" cy="2312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184181" y="4979879"/>
            <a:ext cx="456638" cy="2312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965996" y="3743663"/>
            <a:ext cx="369661" cy="626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80171" y="4772335"/>
            <a:ext cx="2121807" cy="6656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تثبیت نعمات</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8" name="Left Arrow 17"/>
          <p:cNvSpPr/>
          <p:nvPr/>
        </p:nvSpPr>
        <p:spPr>
          <a:xfrm>
            <a:off x="2950558" y="4989552"/>
            <a:ext cx="456638" cy="2312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146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18170" y="187325"/>
            <a:ext cx="2721429" cy="407761"/>
          </a:xfrm>
        </p:spPr>
        <p:txBody>
          <a:bodyPr>
            <a:normAutofit/>
          </a:bodyPr>
          <a:lstStyle/>
          <a:p>
            <a:pPr algn="r"/>
            <a:r>
              <a:rPr lang="fa-IR" sz="2000" b="1" u="sng" dirty="0">
                <a:solidFill>
                  <a:srgbClr val="00B050"/>
                </a:solidFill>
                <a:cs typeface="B Tabassom" panose="00000400000000000000" pitchFamily="2" charset="-78"/>
              </a:rPr>
              <a:t>فصل سوم: آداب شکر </a:t>
            </a:r>
            <a:r>
              <a:rPr lang="fa-IR" sz="2000" b="1" u="sng" dirty="0" smtClean="0">
                <a:solidFill>
                  <a:srgbClr val="00B050"/>
                </a:solidFill>
                <a:cs typeface="B Tabassom" panose="00000400000000000000" pitchFamily="2" charset="-78"/>
              </a:rPr>
              <a:t>نعمت</a:t>
            </a:r>
            <a:endParaRPr lang="fa-IR" sz="2000" dirty="0">
              <a:solidFill>
                <a:srgbClr val="00B050"/>
              </a:solidFill>
            </a:endParaRPr>
          </a:p>
        </p:txBody>
      </p:sp>
      <p:sp>
        <p:nvSpPr>
          <p:cNvPr id="8" name="Content Placeholder 7"/>
          <p:cNvSpPr>
            <a:spLocks noGrp="1"/>
          </p:cNvSpPr>
          <p:nvPr>
            <p:ph idx="1"/>
          </p:nvPr>
        </p:nvSpPr>
        <p:spPr>
          <a:xfrm>
            <a:off x="3962400" y="1104900"/>
            <a:ext cx="8077200" cy="5638800"/>
          </a:xfrm>
        </p:spPr>
        <p:txBody>
          <a:bodyPr>
            <a:normAutofit/>
          </a:bodyPr>
          <a:lstStyle/>
          <a:p>
            <a:pPr marL="0" indent="0" algn="just" rtl="1">
              <a:buNone/>
            </a:pPr>
            <a:r>
              <a:rPr lang="fa-IR" sz="2400" b="1" dirty="0" smtClean="0">
                <a:effectLst/>
                <a:latin typeface="Neirizi"/>
                <a:ea typeface="Times New Roman" panose="02020603050405020304" pitchFamily="18" charset="0"/>
                <a:cs typeface="B Mitra" panose="00000400000000000000" pitchFamily="2" charset="-78"/>
              </a:rPr>
              <a:t>در اعتقاد فرد پرهیزگار:</a:t>
            </a:r>
            <a:endParaRPr lang="en-US" sz="2400" b="1"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lvl="0" algn="just" rtl="1">
              <a:buFont typeface="Wingdings" panose="05000000000000000000" pitchFamily="2" charset="2"/>
              <a:buChar char="§"/>
            </a:pPr>
            <a:r>
              <a:rPr lang="fa-IR" sz="2400" dirty="0" smtClean="0">
                <a:effectLst/>
                <a:latin typeface="Neirizi"/>
                <a:ea typeface="Times New Roman" panose="02020603050405020304" pitchFamily="18" charset="0"/>
                <a:cs typeface="B Mitra" panose="00000400000000000000" pitchFamily="2" charset="-78"/>
              </a:rPr>
              <a:t>انسان لیاقت یافته است تا نعمت خدا را دریافت کند.</a:t>
            </a:r>
            <a:endParaRPr lang="en-US"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lvl="0" algn="just" rtl="1">
              <a:buFont typeface="Wingdings" panose="05000000000000000000" pitchFamily="2" charset="2"/>
              <a:buChar char="§"/>
            </a:pPr>
            <a:r>
              <a:rPr lang="fa-IR" sz="2400" dirty="0" smtClean="0">
                <a:effectLst/>
                <a:latin typeface="Neirizi"/>
                <a:ea typeface="Times New Roman" panose="02020603050405020304" pitchFamily="18" charset="0"/>
                <a:cs typeface="B Mitra" panose="00000400000000000000" pitchFamily="2" charset="-78"/>
              </a:rPr>
              <a:t>هر نعمتی به انسان می‌رسد پاداشی الهی است. </a:t>
            </a:r>
          </a:p>
          <a:p>
            <a:pPr lvl="0" algn="just" rtl="1">
              <a:buFont typeface="Wingdings" panose="05000000000000000000" pitchFamily="2" charset="2"/>
              <a:buChar char="§"/>
            </a:pPr>
            <a:r>
              <a:rPr lang="fa-IR" sz="2400" dirty="0" smtClean="0">
                <a:effectLst/>
                <a:latin typeface="Neirizi"/>
                <a:ea typeface="Times New Roman" panose="02020603050405020304" pitchFamily="18" charset="0"/>
                <a:cs typeface="B Mitra" panose="00000400000000000000" pitchFamily="2" charset="-78"/>
              </a:rPr>
              <a:t>هیچ نعمتی به کسی داده نمی‌شود مگر اینکه برای این بوده که انسان به وجه رب توجه کند.</a:t>
            </a:r>
            <a:endParaRPr lang="en-US"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lvl="0" algn="just" rtl="1">
              <a:buFont typeface="Wingdings" panose="05000000000000000000" pitchFamily="2" charset="2"/>
              <a:buChar char="§"/>
            </a:pPr>
            <a:r>
              <a:rPr lang="fa-IR" sz="2400" dirty="0" smtClean="0">
                <a:effectLst/>
                <a:latin typeface="Neirizi"/>
                <a:ea typeface="Times New Roman" panose="02020603050405020304" pitchFamily="18" charset="0"/>
                <a:cs typeface="B Mitra" panose="00000400000000000000" pitchFamily="2" charset="-78"/>
              </a:rPr>
              <a:t>هر نعمتی برای آن به انسان داده شده است که انسان را به رضایت برساند.</a:t>
            </a:r>
          </a:p>
          <a:p>
            <a:pPr lvl="0" algn="just" rtl="1">
              <a:buFont typeface="Wingdings" panose="05000000000000000000" pitchFamily="2" charset="2"/>
              <a:buChar char="§"/>
            </a:pPr>
            <a:endParaRPr lang="en-US"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just" rtl="1">
              <a:buNone/>
            </a:pPr>
            <a:endParaRPr lang="en-US" sz="2400"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smtClean="0">
              <a:cs typeface="B Mitra" panose="00000400000000000000" pitchFamily="2" charset="-78"/>
            </a:endParaRPr>
          </a:p>
          <a:p>
            <a:pPr marL="0" indent="0" algn="r" rtl="1">
              <a:buNone/>
            </a:pPr>
            <a:endParaRPr lang="fa-IR" dirty="0">
              <a:cs typeface="B Mitra" panose="00000400000000000000" pitchFamily="2" charset="-78"/>
            </a:endParaRPr>
          </a:p>
        </p:txBody>
      </p:sp>
      <p:pic>
        <p:nvPicPr>
          <p:cNvPr id="10" name="Picture 9"/>
          <p:cNvPicPr>
            <a:picLocks noChangeAspect="1"/>
          </p:cNvPicPr>
          <p:nvPr/>
        </p:nvPicPr>
        <p:blipFill>
          <a:blip r:embed="rId2"/>
          <a:stretch>
            <a:fillRect/>
          </a:stretch>
        </p:blipFill>
        <p:spPr>
          <a:xfrm>
            <a:off x="368888" y="2485118"/>
            <a:ext cx="3361038" cy="2266950"/>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
        <p:nvSpPr>
          <p:cNvPr id="6" name="Title 6"/>
          <p:cNvSpPr txBox="1">
            <a:spLocks/>
          </p:cNvSpPr>
          <p:nvPr/>
        </p:nvSpPr>
        <p:spPr>
          <a:xfrm>
            <a:off x="776023" y="4833711"/>
            <a:ext cx="2721429" cy="4077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fa-IR" sz="2000" dirty="0" smtClean="0">
                <a:latin typeface="Adobe Arabic" panose="02040503050201020203" pitchFamily="18" charset="-78"/>
                <a:cs typeface="Adobe Arabic" panose="02040503050201020203" pitchFamily="18" charset="-78"/>
              </a:rPr>
              <a:t>مواجهه پرهیزکاران با نعمت</a:t>
            </a:r>
            <a:endParaRPr lang="fa-IR" sz="2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262758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504" y="154546"/>
            <a:ext cx="4442496" cy="309094"/>
          </a:xfrm>
        </p:spPr>
        <p:txBody>
          <a:bodyPr>
            <a:normAutofit fontScale="90000"/>
          </a:bodyPr>
          <a:lstStyle/>
          <a:p>
            <a:pPr algn="r" rtl="1"/>
            <a:r>
              <a:rPr lang="fa-IR" sz="2000" b="1" u="sng" dirty="0">
                <a:solidFill>
                  <a:srgbClr val="00B050"/>
                </a:solidFill>
                <a:cs typeface="B Tabassom" panose="00000400000000000000" pitchFamily="2" charset="-78"/>
              </a:rPr>
              <a:t>فصل سوم: آداب شکر </a:t>
            </a:r>
            <a:r>
              <a:rPr lang="fa-IR" sz="2000" b="1" u="sng" dirty="0" smtClean="0">
                <a:solidFill>
                  <a:srgbClr val="00B050"/>
                </a:solidFill>
                <a:cs typeface="B Tabassom" panose="00000400000000000000" pitchFamily="2" charset="-78"/>
              </a:rPr>
              <a:t>نعمت</a:t>
            </a:r>
            <a:endParaRPr lang="fa-IR" sz="2000" dirty="0">
              <a:solidFill>
                <a:srgbClr val="00B050"/>
              </a:solidFill>
            </a:endParaRPr>
          </a:p>
        </p:txBody>
      </p:sp>
      <p:sp>
        <p:nvSpPr>
          <p:cNvPr id="7" name="Content Placeholder 6"/>
          <p:cNvSpPr>
            <a:spLocks noGrp="1"/>
          </p:cNvSpPr>
          <p:nvPr>
            <p:ph sz="half" idx="2"/>
          </p:nvPr>
        </p:nvSpPr>
        <p:spPr>
          <a:xfrm>
            <a:off x="304801" y="592428"/>
            <a:ext cx="11722100" cy="5489058"/>
          </a:xfrm>
        </p:spPr>
        <p:txBody>
          <a:bodyPr>
            <a:normAutofit/>
          </a:bodyPr>
          <a:lstStyle/>
          <a:p>
            <a:pPr marL="0" lvl="0" indent="0" algn="r" rtl="1">
              <a:spcBef>
                <a:spcPts val="1200"/>
              </a:spcBef>
              <a:buNone/>
            </a:pPr>
            <a:r>
              <a:rPr lang="fa-IR" dirty="0">
                <a:solidFill>
                  <a:prstClr val="black"/>
                </a:solidFill>
                <a:latin typeface="Neirizi"/>
                <a:cs typeface="B Titr" panose="00000700000000000000" pitchFamily="2" charset="-78"/>
              </a:rPr>
              <a:t>3-2. ضرورت ارتقاء سیر مواجهه انسان </a:t>
            </a:r>
          </a:p>
          <a:p>
            <a:pPr marL="0" indent="0" algn="just" rtl="1">
              <a:lnSpc>
                <a:spcPct val="100000"/>
              </a:lnSpc>
              <a:buNone/>
            </a:pPr>
            <a:endParaRPr lang="fa-IR" dirty="0">
              <a:latin typeface="Adobe Arabic" panose="02040503050201020203" pitchFamily="18" charset="-78"/>
              <a:cs typeface="Adobe Arabic" panose="02040503050201020203" pitchFamily="18" charset="-78"/>
            </a:endParaRPr>
          </a:p>
          <a:p>
            <a:pPr marL="0" indent="0" algn="just" rtl="1">
              <a:lnSpc>
                <a:spcPct val="100000"/>
              </a:lnSpc>
              <a:buNone/>
            </a:pPr>
            <a:endParaRPr lang="fa-IR" dirty="0" smtClean="0">
              <a:latin typeface="Adobe Arabic" panose="02040503050201020203" pitchFamily="18" charset="-78"/>
              <a:cs typeface="Adobe Arabic" panose="02040503050201020203" pitchFamily="18" charset="-78"/>
            </a:endParaRPr>
          </a:p>
          <a:p>
            <a:pPr marL="0" lvl="0" indent="0" algn="just" rtl="1">
              <a:lnSpc>
                <a:spcPct val="100000"/>
              </a:lnSpc>
              <a:buNone/>
            </a:pPr>
            <a:endParaRPr lang="fa-IR" dirty="0">
              <a:latin typeface="Adobe Arabic" panose="02040503050201020203" pitchFamily="18" charset="-78"/>
              <a:cs typeface="Adobe Arabic" panose="02040503050201020203" pitchFamily="18" charset="-78"/>
            </a:endParaRPr>
          </a:p>
        </p:txBody>
      </p:sp>
      <p:sp>
        <p:nvSpPr>
          <p:cNvPr id="11" name="Rounded Rectangle 10"/>
          <p:cNvSpPr/>
          <p:nvPr/>
        </p:nvSpPr>
        <p:spPr>
          <a:xfrm>
            <a:off x="9686283" y="4398373"/>
            <a:ext cx="2251717" cy="6608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یادآوری و توجه به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2" name="Rounded Rectangle 11"/>
          <p:cNvSpPr/>
          <p:nvPr/>
        </p:nvSpPr>
        <p:spPr>
          <a:xfrm>
            <a:off x="9686283" y="2934270"/>
            <a:ext cx="2151206" cy="6656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توجه به خالقیت و رازقیت منعم یعنی خداوند</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3" name="Rounded Rectangle 12"/>
          <p:cNvSpPr/>
          <p:nvPr/>
        </p:nvSpPr>
        <p:spPr>
          <a:xfrm>
            <a:off x="6802669" y="4051790"/>
            <a:ext cx="1318457" cy="10702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 توجه سطحی به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5" name="Left Arrow 14"/>
          <p:cNvSpPr/>
          <p:nvPr/>
        </p:nvSpPr>
        <p:spPr>
          <a:xfrm>
            <a:off x="3607303" y="3388244"/>
            <a:ext cx="716980" cy="50708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a:off x="9686283" y="1600434"/>
            <a:ext cx="2121807" cy="6656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توجه به توحید ربوبی</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19" name="Rounded Rectangle 18"/>
          <p:cNvSpPr/>
          <p:nvPr/>
        </p:nvSpPr>
        <p:spPr>
          <a:xfrm>
            <a:off x="5146835" y="2052903"/>
            <a:ext cx="1206155" cy="11275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 توجه عمقی به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20" name="Rounded Rectangle 19"/>
          <p:cNvSpPr/>
          <p:nvPr/>
        </p:nvSpPr>
        <p:spPr>
          <a:xfrm>
            <a:off x="6811128" y="2052903"/>
            <a:ext cx="1301537" cy="11275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 توجه به ظاهر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21" name="Rounded Rectangle 20"/>
          <p:cNvSpPr/>
          <p:nvPr/>
        </p:nvSpPr>
        <p:spPr>
          <a:xfrm>
            <a:off x="5253595" y="4051789"/>
            <a:ext cx="1301538" cy="10702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 توجه به باطن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3" name="Up Arrow 2"/>
          <p:cNvSpPr/>
          <p:nvPr/>
        </p:nvSpPr>
        <p:spPr>
          <a:xfrm>
            <a:off x="7422500" y="3416813"/>
            <a:ext cx="226098" cy="449943"/>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Up Arrow 21"/>
          <p:cNvSpPr/>
          <p:nvPr/>
        </p:nvSpPr>
        <p:spPr>
          <a:xfrm>
            <a:off x="10648837" y="3774188"/>
            <a:ext cx="226098" cy="449943"/>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Up Arrow 22"/>
          <p:cNvSpPr/>
          <p:nvPr/>
        </p:nvSpPr>
        <p:spPr>
          <a:xfrm>
            <a:off x="10648837" y="2357776"/>
            <a:ext cx="226098" cy="449943"/>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 name="Up Arrow 23"/>
          <p:cNvSpPr/>
          <p:nvPr/>
        </p:nvSpPr>
        <p:spPr>
          <a:xfrm>
            <a:off x="5728505" y="3416813"/>
            <a:ext cx="226098" cy="449943"/>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Rounded Rectangle 24"/>
          <p:cNvSpPr/>
          <p:nvPr/>
        </p:nvSpPr>
        <p:spPr>
          <a:xfrm>
            <a:off x="691618" y="4600634"/>
            <a:ext cx="2251717" cy="660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توجه به تنوع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26" name="Rounded Rectangle 25"/>
          <p:cNvSpPr/>
          <p:nvPr/>
        </p:nvSpPr>
        <p:spPr>
          <a:xfrm>
            <a:off x="450017" y="1867694"/>
            <a:ext cx="2667563" cy="660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قرار گرفتن در مسیر هدایت الهی با استفاده درست از نعمات</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27" name="Rounded Rectangle 26"/>
          <p:cNvSpPr/>
          <p:nvPr/>
        </p:nvSpPr>
        <p:spPr>
          <a:xfrm>
            <a:off x="657941" y="3267108"/>
            <a:ext cx="2251717" cy="660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b="1" dirty="0" smtClean="0">
                <a:solidFill>
                  <a:schemeClr val="tx1"/>
                </a:solidFill>
                <a:latin typeface="Adobe Arabic" panose="02040503050201020203" pitchFamily="18" charset="-78"/>
                <a:cs typeface="Adobe Arabic" panose="02040503050201020203" pitchFamily="18" charset="-78"/>
              </a:rPr>
              <a:t>پرهیز از کفر به نعمت ها</a:t>
            </a:r>
            <a:endParaRPr lang="en-US" sz="2000" b="1" dirty="0">
              <a:solidFill>
                <a:schemeClr val="tx1"/>
              </a:solidFill>
              <a:latin typeface="Adobe Arabic" panose="02040503050201020203" pitchFamily="18" charset="-78"/>
              <a:cs typeface="Adobe Arabic" panose="02040503050201020203" pitchFamily="18" charset="-78"/>
            </a:endParaRPr>
          </a:p>
        </p:txBody>
      </p:sp>
      <p:sp>
        <p:nvSpPr>
          <p:cNvPr id="4" name="Rectangle 3"/>
          <p:cNvSpPr/>
          <p:nvPr/>
        </p:nvSpPr>
        <p:spPr>
          <a:xfrm>
            <a:off x="1281793" y="6084325"/>
            <a:ext cx="9768115" cy="830997"/>
          </a:xfrm>
          <a:prstGeom prst="rect">
            <a:avLst/>
          </a:prstGeom>
        </p:spPr>
        <p:txBody>
          <a:bodyPr wrap="square">
            <a:spAutoFit/>
          </a:bodyPr>
          <a:lstStyle/>
          <a:p>
            <a:pPr algn="ctr" rtl="1"/>
            <a:r>
              <a:rPr lang="fa-IR" sz="2400" dirty="0">
                <a:latin typeface="Adobe Arabic" panose="02040503050201020203" pitchFamily="18" charset="-78"/>
                <a:cs typeface="Adobe Arabic" panose="02040503050201020203" pitchFamily="18" charset="-78"/>
              </a:rPr>
              <a:t>بر اساس سیر فوق به تدریج انسان از وضع طبیعی برخورد با نعمت به وضع الهی انتقال یافته و هر نعمتی او را به دلالتی از ربوبیت می کشاند.</a:t>
            </a:r>
          </a:p>
        </p:txBody>
      </p:sp>
      <p:sp>
        <p:nvSpPr>
          <p:cNvPr id="6" name="Left Brace 5"/>
          <p:cNvSpPr/>
          <p:nvPr/>
        </p:nvSpPr>
        <p:spPr>
          <a:xfrm>
            <a:off x="9137057" y="1378857"/>
            <a:ext cx="391886" cy="4098984"/>
          </a:xfrm>
          <a:prstGeom prst="leftBrace">
            <a:avLst>
              <a:gd name="adj1" fmla="val 26852"/>
              <a:gd name="adj2" fmla="val 478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8143671" y="1355784"/>
            <a:ext cx="410659" cy="4122057"/>
          </a:xfrm>
          <a:prstGeom prst="rightBrace">
            <a:avLst>
              <a:gd name="adj1" fmla="val 31810"/>
              <a:gd name="adj2" fmla="val 474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a:off x="3039304" y="1355783"/>
            <a:ext cx="410659" cy="4122057"/>
          </a:xfrm>
          <a:prstGeom prst="rightBrace">
            <a:avLst>
              <a:gd name="adj1" fmla="val 31810"/>
              <a:gd name="adj2" fmla="val 474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Arrow 28"/>
          <p:cNvSpPr/>
          <p:nvPr/>
        </p:nvSpPr>
        <p:spPr>
          <a:xfrm>
            <a:off x="8473370" y="3388244"/>
            <a:ext cx="716980" cy="50708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Up Arrow 29"/>
          <p:cNvSpPr/>
          <p:nvPr/>
        </p:nvSpPr>
        <p:spPr>
          <a:xfrm>
            <a:off x="1704427" y="2616666"/>
            <a:ext cx="226098" cy="449943"/>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Up Arrow 30"/>
          <p:cNvSpPr/>
          <p:nvPr/>
        </p:nvSpPr>
        <p:spPr>
          <a:xfrm>
            <a:off x="1704427" y="4080038"/>
            <a:ext cx="226098" cy="449943"/>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14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170" y="238126"/>
            <a:ext cx="4258129" cy="327932"/>
          </a:xfrm>
        </p:spPr>
        <p:txBody>
          <a:bodyPr>
            <a:normAutofit fontScale="90000"/>
          </a:bodyPr>
          <a:lstStyle/>
          <a:p>
            <a:pPr algn="r" rtl="1"/>
            <a:r>
              <a:rPr lang="fa-IR" sz="2000" b="1" u="sng" dirty="0">
                <a:solidFill>
                  <a:srgbClr val="00B050"/>
                </a:solidFill>
                <a:cs typeface="B Tabassom" panose="00000400000000000000" pitchFamily="2" charset="-78"/>
              </a:rPr>
              <a:t>فصل سوم: آداب شکر نعمت</a:t>
            </a:r>
            <a:endParaRPr lang="fa-IR" sz="2000" dirty="0">
              <a:solidFill>
                <a:srgbClr val="00B050"/>
              </a:solidFill>
            </a:endParaRPr>
          </a:p>
        </p:txBody>
      </p:sp>
      <p:sp>
        <p:nvSpPr>
          <p:cNvPr id="3" name="Content Placeholder 2"/>
          <p:cNvSpPr>
            <a:spLocks noGrp="1"/>
          </p:cNvSpPr>
          <p:nvPr>
            <p:ph idx="1"/>
          </p:nvPr>
        </p:nvSpPr>
        <p:spPr>
          <a:xfrm>
            <a:off x="1553028" y="1143000"/>
            <a:ext cx="10499271" cy="5054600"/>
          </a:xfrm>
        </p:spPr>
        <p:txBody>
          <a:bodyPr>
            <a:normAutofit/>
          </a:bodyPr>
          <a:lstStyle/>
          <a:p>
            <a:pPr marL="0" indent="0" algn="r" rtl="1">
              <a:lnSpc>
                <a:spcPct val="115000"/>
              </a:lnSpc>
              <a:buNone/>
            </a:pPr>
            <a:r>
              <a:rPr lang="fa-IR" sz="2400" dirty="0">
                <a:latin typeface="Neirizi"/>
                <a:cs typeface="B Titr" panose="00000700000000000000" pitchFamily="2" charset="-78"/>
              </a:rPr>
              <a:t>3</a:t>
            </a:r>
            <a:r>
              <a:rPr lang="fa-IR" sz="2400" b="0" dirty="0" smtClean="0">
                <a:effectLst/>
                <a:latin typeface="Neirizi"/>
                <a:cs typeface="B Titr" panose="00000700000000000000" pitchFamily="2" charset="-78"/>
              </a:rPr>
              <a:t>. راه‌های شناخت نعمت‌ها</a:t>
            </a:r>
            <a:endParaRPr lang="en-US" sz="2400" b="1" dirty="0" smtClean="0">
              <a:effectLst/>
              <a:latin typeface="Cambria" panose="02040503050406030204" pitchFamily="18" charset="0"/>
            </a:endParaRPr>
          </a:p>
          <a:p>
            <a:pPr algn="just" rtl="1">
              <a:buClr>
                <a:schemeClr val="accent6">
                  <a:lumMod val="50000"/>
                </a:schemeClr>
              </a:buClr>
              <a:buFont typeface="Wingdings" panose="05000000000000000000" pitchFamily="2" charset="2"/>
              <a:buChar char="ü"/>
            </a:pPr>
            <a:r>
              <a:rPr lang="fa-IR" sz="2400" dirty="0" smtClean="0">
                <a:effectLst/>
                <a:latin typeface="Neirizi"/>
                <a:ea typeface="Times New Roman" panose="02020603050405020304" pitchFamily="18" charset="0"/>
                <a:cs typeface="B Mitra" panose="00000400000000000000" pitchFamily="2" charset="-78"/>
              </a:rPr>
              <a:t> برخی از نعمت ها نسبت به نعمت های دیگر دارای </a:t>
            </a:r>
            <a:r>
              <a:rPr lang="fa-IR" sz="2400" b="1" dirty="0" smtClean="0">
                <a:solidFill>
                  <a:srgbClr val="00B050"/>
                </a:solidFill>
                <a:effectLst/>
                <a:latin typeface="Neirizi"/>
                <a:ea typeface="Times New Roman" panose="02020603050405020304" pitchFamily="18" charset="0"/>
                <a:cs typeface="B Mitra" panose="00000400000000000000" pitchFamily="2" charset="-78"/>
              </a:rPr>
              <a:t>ارزش بیشتری </a:t>
            </a:r>
            <a:r>
              <a:rPr lang="fa-IR" sz="2400" dirty="0" smtClean="0">
                <a:effectLst/>
                <a:latin typeface="Neirizi"/>
                <a:ea typeface="Times New Roman" panose="02020603050405020304" pitchFamily="18" charset="0"/>
                <a:cs typeface="B Mitra" panose="00000400000000000000" pitchFamily="2" charset="-78"/>
              </a:rPr>
              <a:t>هستند.</a:t>
            </a:r>
          </a:p>
          <a:p>
            <a:pPr algn="just" rtl="1">
              <a:buClr>
                <a:schemeClr val="accent6">
                  <a:lumMod val="50000"/>
                </a:schemeClr>
              </a:buClr>
              <a:buFont typeface="Wingdings" panose="05000000000000000000" pitchFamily="2" charset="2"/>
              <a:buChar char="ü"/>
            </a:pPr>
            <a:r>
              <a:rPr lang="fa-IR" sz="2400" dirty="0">
                <a:latin typeface="Neirizi"/>
                <a:ea typeface="Times New Roman" panose="02020603050405020304" pitchFamily="18" charset="0"/>
                <a:cs typeface="B Mitra" panose="00000400000000000000" pitchFamily="2" charset="-78"/>
              </a:rPr>
              <a:t> </a:t>
            </a:r>
            <a:r>
              <a:rPr lang="fa-IR" sz="2400" dirty="0" smtClean="0">
                <a:effectLst/>
                <a:latin typeface="Neirizi"/>
                <a:ea typeface="Times New Roman" panose="02020603050405020304" pitchFamily="18" charset="0"/>
                <a:cs typeface="B Mitra" panose="00000400000000000000" pitchFamily="2" charset="-78"/>
              </a:rPr>
              <a:t>بالاترین نعمت ها، نعمت هایی هستند که در </a:t>
            </a:r>
            <a:r>
              <a:rPr lang="fa-IR" sz="2400" b="1" dirty="0" smtClean="0">
                <a:solidFill>
                  <a:srgbClr val="00B050"/>
                </a:solidFill>
                <a:effectLst/>
                <a:latin typeface="Neirizi"/>
                <a:ea typeface="Times New Roman" panose="02020603050405020304" pitchFamily="18" charset="0"/>
                <a:cs typeface="B Mitra" panose="00000400000000000000" pitchFamily="2" charset="-78"/>
              </a:rPr>
              <a:t>توجه و تمرکز انسان</a:t>
            </a:r>
            <a:r>
              <a:rPr lang="fa-IR" sz="2400" dirty="0" smtClean="0">
                <a:effectLst/>
                <a:latin typeface="Neirizi"/>
                <a:ea typeface="Times New Roman" panose="02020603050405020304" pitchFamily="18" charset="0"/>
                <a:cs typeface="B Mitra" panose="00000400000000000000" pitchFamily="2" charset="-78"/>
              </a:rPr>
              <a:t> به نعمت ها نقش تعیین کننده ای دارند. </a:t>
            </a:r>
          </a:p>
          <a:p>
            <a:pPr algn="just" rtl="1">
              <a:buClr>
                <a:schemeClr val="accent6">
                  <a:lumMod val="50000"/>
                </a:schemeClr>
              </a:buClr>
              <a:buFont typeface="Wingdings" panose="05000000000000000000" pitchFamily="2" charset="2"/>
              <a:buChar char="ü"/>
            </a:pPr>
            <a:r>
              <a:rPr lang="fa-IR" sz="2400" dirty="0">
                <a:latin typeface="Neirizi"/>
                <a:ea typeface="Times New Roman" panose="02020603050405020304" pitchFamily="18" charset="0"/>
                <a:cs typeface="B Mitra" panose="00000400000000000000" pitchFamily="2" charset="-78"/>
              </a:rPr>
              <a:t> </a:t>
            </a:r>
            <a:r>
              <a:rPr lang="fa-IR" sz="2400" dirty="0" smtClean="0">
                <a:effectLst/>
                <a:latin typeface="Neirizi"/>
                <a:ea typeface="Times New Roman" panose="02020603050405020304" pitchFamily="18" charset="0"/>
                <a:cs typeface="B Mitra" panose="00000400000000000000" pitchFamily="2" charset="-78"/>
              </a:rPr>
              <a:t>این نعمت ها باعث </a:t>
            </a:r>
            <a:r>
              <a:rPr lang="fa-IR" sz="2400" b="1" dirty="0" smtClean="0">
                <a:solidFill>
                  <a:srgbClr val="00B050"/>
                </a:solidFill>
                <a:effectLst/>
                <a:latin typeface="Neirizi"/>
                <a:ea typeface="Times New Roman" panose="02020603050405020304" pitchFamily="18" charset="0"/>
                <a:cs typeface="B Mitra" panose="00000400000000000000" pitchFamily="2" charset="-78"/>
              </a:rPr>
              <a:t>شناخت سایر نعمت ها </a:t>
            </a:r>
            <a:r>
              <a:rPr lang="fa-IR" sz="2400" dirty="0" smtClean="0">
                <a:effectLst/>
                <a:latin typeface="Neirizi"/>
                <a:ea typeface="Times New Roman" panose="02020603050405020304" pitchFamily="18" charset="0"/>
                <a:cs typeface="B Mitra" panose="00000400000000000000" pitchFamily="2" charset="-78"/>
              </a:rPr>
              <a:t>می شود و امکان </a:t>
            </a:r>
            <a:r>
              <a:rPr lang="fa-IR" sz="2400" b="1" dirty="0" smtClean="0">
                <a:solidFill>
                  <a:srgbClr val="00B050"/>
                </a:solidFill>
                <a:effectLst/>
                <a:latin typeface="Neirizi"/>
                <a:ea typeface="Times New Roman" panose="02020603050405020304" pitchFamily="18" charset="0"/>
                <a:cs typeface="B Mitra" panose="00000400000000000000" pitchFamily="2" charset="-78"/>
              </a:rPr>
              <a:t>شکرگزاری از نعمت ها </a:t>
            </a:r>
            <a:r>
              <a:rPr lang="fa-IR" sz="2400" dirty="0" smtClean="0">
                <a:effectLst/>
                <a:latin typeface="Neirizi"/>
                <a:ea typeface="Times New Roman" panose="02020603050405020304" pitchFamily="18" charset="0"/>
                <a:cs typeface="B Mitra" panose="00000400000000000000" pitchFamily="2" charset="-78"/>
              </a:rPr>
              <a:t>را به او عطا می کند</a:t>
            </a:r>
            <a:r>
              <a:rPr lang="fa-IR" sz="2400" dirty="0" smtClean="0">
                <a:effectLst/>
                <a:latin typeface="Neirizi"/>
                <a:ea typeface="Times New Roman" panose="02020603050405020304" pitchFamily="18" charset="0"/>
                <a:cs typeface="B Lotus" panose="00000400000000000000" pitchFamily="2" charset="-78"/>
              </a:rPr>
              <a:t>.</a:t>
            </a:r>
          </a:p>
          <a:p>
            <a:pPr algn="just" rtl="1">
              <a:buClr>
                <a:schemeClr val="accent6">
                  <a:lumMod val="50000"/>
                </a:schemeClr>
              </a:buClr>
              <a:buFont typeface="Wingdings" panose="05000000000000000000" pitchFamily="2" charset="2"/>
              <a:buChar char="ü"/>
            </a:pP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 از این نعمت ها در برخی از روایات به عنوان تنها نعمت هایی که روز قیامت از آنها بازخواست می شوند یاد شده است.</a:t>
            </a:r>
          </a:p>
          <a:p>
            <a:pPr algn="just" rtl="1">
              <a:buClr>
                <a:schemeClr val="accent6">
                  <a:lumMod val="50000"/>
                </a:schemeClr>
              </a:buClr>
              <a:buFont typeface="Wingdings" panose="05000000000000000000" pitchFamily="2" charset="2"/>
              <a:buChar char="ü"/>
            </a:pPr>
            <a:r>
              <a:rPr lang="fa-IR" sz="2400" dirty="0">
                <a:latin typeface="Times New Roman" panose="02020603050405020304" pitchFamily="18" charset="0"/>
                <a:ea typeface="Times New Roman" panose="02020603050405020304" pitchFamily="18" charset="0"/>
                <a:cs typeface="B Mitra" panose="00000400000000000000" pitchFamily="2" charset="-78"/>
              </a:rPr>
              <a:t> </a:t>
            </a:r>
            <a:r>
              <a:rPr lang="fa-IR" sz="2400" dirty="0" smtClean="0">
                <a:latin typeface="Times New Roman" panose="02020603050405020304" pitchFamily="18" charset="0"/>
                <a:ea typeface="Times New Roman" panose="02020603050405020304" pitchFamily="18" charset="0"/>
                <a:cs typeface="B Mitra" panose="00000400000000000000" pitchFamily="2" charset="-78"/>
              </a:rPr>
              <a:t>از نظر قرآن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تنها راه فراموش نکردن نعمت ها توجه به </a:t>
            </a:r>
            <a:r>
              <a:rPr lang="fa-IR" sz="2400" b="1" dirty="0" smtClean="0">
                <a:solidFill>
                  <a:srgbClr val="00B050"/>
                </a:solidFill>
                <a:effectLst/>
                <a:latin typeface="Times New Roman" panose="02020603050405020304" pitchFamily="18" charset="0"/>
                <a:ea typeface="Times New Roman" panose="02020603050405020304" pitchFamily="18" charset="0"/>
                <a:cs typeface="B Mitra" panose="00000400000000000000" pitchFamily="2" charset="-78"/>
              </a:rPr>
              <a:t>دین، رسول و شریعت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و هر عامل تنبه دهنده به نعمت است. </a:t>
            </a:r>
          </a:p>
          <a:p>
            <a:pPr algn="just" rtl="1">
              <a:buClr>
                <a:schemeClr val="accent6">
                  <a:lumMod val="50000"/>
                </a:schemeClr>
              </a:buClr>
              <a:buFont typeface="Wingdings" panose="05000000000000000000" pitchFamily="2" charset="2"/>
              <a:buChar char="ü"/>
            </a:pPr>
            <a:r>
              <a:rPr lang="fa-IR" sz="2400" dirty="0">
                <a:latin typeface="Times New Roman" panose="02020603050405020304" pitchFamily="18" charset="0"/>
                <a:ea typeface="Times New Roman" panose="02020603050405020304" pitchFamily="18" charset="0"/>
                <a:cs typeface="B Mitra" panose="00000400000000000000" pitchFamily="2" charset="-78"/>
              </a:rPr>
              <a:t> </a:t>
            </a:r>
            <a:r>
              <a:rPr lang="fa-IR" sz="2400" dirty="0" smtClean="0">
                <a:effectLst/>
                <a:latin typeface="Times New Roman" panose="02020603050405020304" pitchFamily="18" charset="0"/>
                <a:ea typeface="Times New Roman" panose="02020603050405020304" pitchFamily="18" charset="0"/>
                <a:cs typeface="B Mitra" panose="00000400000000000000" pitchFamily="2" charset="-78"/>
              </a:rPr>
              <a:t>تنها افرادی که تابع دین خدا هستند از انعام یافته‌گان واقعی هستند. زیرا صرفاً ایشان توانسته‌اند از نعمت‌هایشان بهره درست ببرند.</a:t>
            </a:r>
          </a:p>
          <a:p>
            <a:pPr marL="0" indent="0" algn="just" rtl="1">
              <a:buNone/>
            </a:pPr>
            <a:endParaRPr lang="en-US" dirty="0" smtClean="0">
              <a:effectLs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129829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5" y="656823"/>
            <a:ext cx="10637590" cy="5473521"/>
          </a:xfrm>
        </p:spPr>
        <p:txBody>
          <a:bodyPr>
            <a:noAutofit/>
          </a:bodyPr>
          <a:lstStyle/>
          <a:p>
            <a:pPr marL="0" marR="0" lvl="0" indent="0" algn="justLow" rtl="1">
              <a:lnSpc>
                <a:spcPct val="115000"/>
              </a:lnSpc>
              <a:spcBef>
                <a:spcPts val="0"/>
              </a:spcBef>
              <a:spcAft>
                <a:spcPts val="0"/>
              </a:spcAft>
              <a:buNone/>
            </a:pPr>
            <a:endParaRPr lang="fa-IR" sz="2400" b="1" dirty="0" smtClean="0">
              <a:latin typeface="Adobe Arabic" panose="02040503050201020203" pitchFamily="18" charset="-78"/>
              <a:cs typeface="2  Mitra" panose="00000400000000000000" pitchFamily="2" charset="-78"/>
            </a:endParaRPr>
          </a:p>
          <a:p>
            <a:pPr marL="0" marR="0" lvl="0" indent="0" algn="justLow" rtl="1">
              <a:lnSpc>
                <a:spcPct val="115000"/>
              </a:lnSpc>
              <a:spcBef>
                <a:spcPts val="0"/>
              </a:spcBef>
              <a:spcAft>
                <a:spcPts val="0"/>
              </a:spcAft>
              <a:buNone/>
            </a:pPr>
            <a:r>
              <a:rPr lang="fa-IR" sz="2400" b="1" dirty="0">
                <a:latin typeface="Adobe Arabic" panose="02040503050201020203" pitchFamily="18" charset="-78"/>
                <a:cs typeface="2  Mitra" panose="00000400000000000000" pitchFamily="2" charset="-78"/>
              </a:rPr>
              <a:t>انسان دارای بلوغ‌های مختلفی است که در طول دوره سوم رشد شاهد آن خواهد بود برخی از این بلوغ‌ها در ابتدای دوره و برخی نیز در اواسط یا انتها می‌باشد. حد بلوغ شرعی که ابتدای بلوغ این دوره را نشان می‌دهد </a:t>
            </a:r>
            <a:r>
              <a:rPr lang="fa-IR" sz="2400" b="1" dirty="0">
                <a:solidFill>
                  <a:srgbClr val="C00000"/>
                </a:solidFill>
                <a:latin typeface="Adobe Arabic" panose="02040503050201020203" pitchFamily="18" charset="-78"/>
                <a:cs typeface="2  Mitra" panose="00000400000000000000" pitchFamily="2" charset="-78"/>
              </a:rPr>
              <a:t>بلوغ در ازدواج </a:t>
            </a:r>
            <a:r>
              <a:rPr lang="fa-IR" sz="2400" b="1" dirty="0">
                <a:latin typeface="Adobe Arabic" panose="02040503050201020203" pitchFamily="18" charset="-78"/>
                <a:cs typeface="2  Mitra" panose="00000400000000000000" pitchFamily="2" charset="-78"/>
              </a:rPr>
              <a:t>یا همان </a:t>
            </a:r>
            <a:r>
              <a:rPr lang="fa-IR" sz="2400" b="1" dirty="0">
                <a:solidFill>
                  <a:srgbClr val="C00000"/>
                </a:solidFill>
                <a:latin typeface="Adobe Arabic" panose="02040503050201020203" pitchFamily="18" charset="-78"/>
                <a:cs typeface="2  Mitra" panose="00000400000000000000" pitchFamily="2" charset="-78"/>
              </a:rPr>
              <a:t>تمایز جنسیتی </a:t>
            </a:r>
            <a:r>
              <a:rPr lang="fa-IR" sz="2400" b="1" dirty="0">
                <a:latin typeface="Adobe Arabic" panose="02040503050201020203" pitchFamily="18" charset="-78"/>
                <a:cs typeface="2  Mitra" panose="00000400000000000000" pitchFamily="2" charset="-78"/>
              </a:rPr>
              <a:t>است. بدیهی است منظور از این بلوغ وقوع ازدواج در این زمان نیست بلکه به معنای </a:t>
            </a:r>
            <a:r>
              <a:rPr lang="fa-IR" sz="2400" b="1" dirty="0">
                <a:solidFill>
                  <a:srgbClr val="C00000"/>
                </a:solidFill>
                <a:latin typeface="Adobe Arabic" panose="02040503050201020203" pitchFamily="18" charset="-78"/>
                <a:cs typeface="2  Mitra" panose="00000400000000000000" pitchFamily="2" charset="-78"/>
              </a:rPr>
              <a:t>توان فهم ازدواج </a:t>
            </a:r>
            <a:r>
              <a:rPr lang="fa-IR" sz="2400" b="1" dirty="0">
                <a:latin typeface="Adobe Arabic" panose="02040503050201020203" pitchFamily="18" charset="-78"/>
                <a:cs typeface="2  Mitra" panose="00000400000000000000" pitchFamily="2" charset="-78"/>
              </a:rPr>
              <a:t>و </a:t>
            </a:r>
            <a:r>
              <a:rPr lang="fa-IR" sz="2400" b="1" dirty="0">
                <a:solidFill>
                  <a:srgbClr val="C00000"/>
                </a:solidFill>
                <a:latin typeface="Adobe Arabic" panose="02040503050201020203" pitchFamily="18" charset="-78"/>
                <a:cs typeface="2  Mitra" panose="00000400000000000000" pitchFamily="2" charset="-78"/>
              </a:rPr>
              <a:t>فهم جنسیت </a:t>
            </a:r>
            <a:r>
              <a:rPr lang="fa-IR" sz="2400" b="1" dirty="0">
                <a:latin typeface="Adobe Arabic" panose="02040503050201020203" pitchFamily="18" charset="-78"/>
                <a:cs typeface="2  Mitra" panose="00000400000000000000" pitchFamily="2" charset="-78"/>
              </a:rPr>
              <a:t>و مسائل مربوط به آن می‌باشد</a:t>
            </a:r>
            <a:r>
              <a:rPr lang="fa-IR" sz="2400" b="1" dirty="0" smtClean="0">
                <a:latin typeface="Adobe Arabic" panose="02040503050201020203" pitchFamily="18" charset="-78"/>
                <a:cs typeface="2  Mitra" panose="00000400000000000000" pitchFamily="2" charset="-78"/>
              </a:rPr>
              <a:t>.</a:t>
            </a:r>
          </a:p>
          <a:p>
            <a:pPr marL="0" marR="0" lvl="0" indent="0" algn="justLow" rtl="1">
              <a:lnSpc>
                <a:spcPct val="115000"/>
              </a:lnSpc>
              <a:spcBef>
                <a:spcPts val="0"/>
              </a:spcBef>
              <a:spcAft>
                <a:spcPts val="0"/>
              </a:spcAft>
              <a:buNone/>
            </a:pPr>
            <a:endParaRPr lang="fa-IR" sz="2400" b="1" dirty="0">
              <a:latin typeface="Adobe Arabic" panose="02040503050201020203" pitchFamily="18" charset="-78"/>
              <a:cs typeface="2  Mitra" panose="00000400000000000000" pitchFamily="2" charset="-78"/>
            </a:endParaRPr>
          </a:p>
          <a:p>
            <a:pPr marL="0" marR="0" lvl="0" indent="0" algn="justLow" rtl="1">
              <a:lnSpc>
                <a:spcPct val="115000"/>
              </a:lnSpc>
              <a:spcBef>
                <a:spcPts val="0"/>
              </a:spcBef>
              <a:spcAft>
                <a:spcPts val="0"/>
              </a:spcAft>
              <a:buNone/>
            </a:pPr>
            <a:endParaRPr lang="fa-IR" sz="2400" b="1" dirty="0">
              <a:latin typeface="Adobe Arabic" panose="02040503050201020203" pitchFamily="18" charset="-78"/>
              <a:cs typeface="2  Mitra" panose="00000400000000000000" pitchFamily="2" charset="-78"/>
            </a:endParaRPr>
          </a:p>
        </p:txBody>
      </p:sp>
      <p:sp>
        <p:nvSpPr>
          <p:cNvPr id="8" name="Title 1"/>
          <p:cNvSpPr txBox="1">
            <a:spLocks/>
          </p:cNvSpPr>
          <p:nvPr/>
        </p:nvSpPr>
        <p:spPr>
          <a:xfrm>
            <a:off x="8981941"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Tree>
    <p:extLst>
      <p:ext uri="{BB962C8B-B14F-4D97-AF65-F5344CB8AC3E}">
        <p14:creationId xmlns:p14="http://schemas.microsoft.com/office/powerpoint/2010/main" val="839045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00" y="134710"/>
            <a:ext cx="3556000" cy="373289"/>
          </a:xfrm>
        </p:spPr>
        <p:txBody>
          <a:bodyPr>
            <a:noAutofit/>
          </a:bodyPr>
          <a:lstStyle/>
          <a:p>
            <a:pPr algn="r" rtl="1"/>
            <a:r>
              <a:rPr lang="fa-IR" sz="2000" b="1" u="sng" dirty="0">
                <a:solidFill>
                  <a:srgbClr val="00B050"/>
                </a:solidFill>
                <a:cs typeface="B Tabassom" panose="00000400000000000000" pitchFamily="2" charset="-78"/>
              </a:rPr>
              <a:t>فصل سوم: آداب شکر نعمت</a:t>
            </a:r>
            <a:endParaRPr lang="fa-IR" sz="2000" dirty="0">
              <a:solidFill>
                <a:srgbClr val="00B050"/>
              </a:solidFill>
            </a:endParaRPr>
          </a:p>
        </p:txBody>
      </p:sp>
      <p:sp>
        <p:nvSpPr>
          <p:cNvPr id="3" name="Content Placeholder 2"/>
          <p:cNvSpPr>
            <a:spLocks noGrp="1"/>
          </p:cNvSpPr>
          <p:nvPr>
            <p:ph idx="1"/>
          </p:nvPr>
        </p:nvSpPr>
        <p:spPr>
          <a:xfrm>
            <a:off x="1494970" y="783771"/>
            <a:ext cx="10392229" cy="5515429"/>
          </a:xfrm>
        </p:spPr>
        <p:txBody>
          <a:bodyPr>
            <a:normAutofit/>
          </a:bodyPr>
          <a:lstStyle/>
          <a:p>
            <a:pPr marL="0" indent="0" algn="r" rtl="1">
              <a:lnSpc>
                <a:spcPct val="150000"/>
              </a:lnSpc>
              <a:buNone/>
            </a:pPr>
            <a:r>
              <a:rPr lang="fa-IR" sz="2600" b="0" dirty="0" smtClean="0">
                <a:effectLst/>
                <a:latin typeface="Neirizi"/>
                <a:cs typeface="B Titr" panose="00000700000000000000" pitchFamily="2" charset="-78"/>
              </a:rPr>
              <a:t>4. آداب شکر نعمت </a:t>
            </a:r>
            <a:endParaRPr lang="en-US" sz="2600" b="1" dirty="0" smtClean="0">
              <a:effectLst/>
              <a:latin typeface="Cambria" panose="02040503050406030204" pitchFamily="18" charset="0"/>
            </a:endParaRPr>
          </a:p>
          <a:p>
            <a:pPr marL="0" indent="0" algn="just" rtl="1">
              <a:lnSpc>
                <a:spcPct val="150000"/>
              </a:lnSpc>
              <a:buClr>
                <a:schemeClr val="accent5">
                  <a:lumMod val="75000"/>
                </a:schemeClr>
              </a:buClr>
              <a:buNone/>
            </a:pPr>
            <a:r>
              <a:rPr lang="fa-IR" sz="2600" dirty="0" smtClean="0">
                <a:effectLst/>
                <a:latin typeface="Neirizi"/>
                <a:ea typeface="Times New Roman" panose="02020603050405020304" pitchFamily="18" charset="0"/>
                <a:cs typeface="B Mitra" panose="00000400000000000000" pitchFamily="2" charset="-78"/>
              </a:rPr>
              <a:t>آداب، </a:t>
            </a:r>
            <a:r>
              <a:rPr lang="fa-IR" sz="2600" b="1" dirty="0" smtClean="0">
                <a:solidFill>
                  <a:srgbClr val="00B050"/>
                </a:solidFill>
                <a:effectLst/>
                <a:latin typeface="Neirizi"/>
                <a:ea typeface="Times New Roman" panose="02020603050405020304" pitchFamily="18" charset="0"/>
                <a:cs typeface="B Mitra" panose="00000400000000000000" pitchFamily="2" charset="-78"/>
              </a:rPr>
              <a:t>مجموعه رفتارهای هدفمند تعیین شده ای </a:t>
            </a:r>
            <a:r>
              <a:rPr lang="fa-IR" sz="2600" dirty="0" smtClean="0">
                <a:latin typeface="Neirizi"/>
                <a:ea typeface="Times New Roman" panose="02020603050405020304" pitchFamily="18" charset="0"/>
                <a:cs typeface="B Mitra" panose="00000400000000000000" pitchFamily="2" charset="-78"/>
              </a:rPr>
              <a:t>است </a:t>
            </a:r>
            <a:r>
              <a:rPr lang="fa-IR" sz="2600" dirty="0" smtClean="0">
                <a:effectLst/>
                <a:latin typeface="Neirizi"/>
                <a:ea typeface="Times New Roman" panose="02020603050405020304" pitchFamily="18" charset="0"/>
                <a:cs typeface="B Mitra" panose="00000400000000000000" pitchFamily="2" charset="-78"/>
              </a:rPr>
              <a:t>که با امکانی که در تکرار این رفتارها پدیدار شده موجب می شود تا به طور غیر مستقیم منافع آن رفتارها به فرد برسد.</a:t>
            </a:r>
          </a:p>
          <a:p>
            <a:pPr marL="0" indent="0" algn="ctr" rtl="1">
              <a:lnSpc>
                <a:spcPct val="150000"/>
              </a:lnSpc>
              <a:buClr>
                <a:schemeClr val="accent5">
                  <a:lumMod val="75000"/>
                </a:schemeClr>
              </a:buClr>
              <a:buNone/>
            </a:pPr>
            <a:r>
              <a:rPr lang="fa-IR" sz="2600" dirty="0" smtClean="0">
                <a:latin typeface="Neirizi"/>
                <a:ea typeface="Times New Roman" panose="02020603050405020304" pitchFamily="18" charset="0"/>
                <a:cs typeface="B Mitra" panose="00000400000000000000" pitchFamily="2" charset="-78"/>
              </a:rPr>
              <a:t>مجموعه این آداب در دو قالب مورد مطالعه است</a:t>
            </a:r>
            <a:endParaRPr lang="fa-IR" sz="2600" dirty="0" smtClean="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lnSpc>
                <a:spcPct val="150000"/>
              </a:lnSpc>
              <a:buNone/>
            </a:pPr>
            <a:endParaRPr lang="fa-IR" dirty="0">
              <a:cs typeface="B Mitra" panose="00000400000000000000" pitchFamily="2" charset="-78"/>
            </a:endParaRPr>
          </a:p>
        </p:txBody>
      </p:sp>
      <p:sp>
        <p:nvSpPr>
          <p:cNvPr id="4" name="Oval 3"/>
          <p:cNvSpPr/>
          <p:nvPr/>
        </p:nvSpPr>
        <p:spPr>
          <a:xfrm>
            <a:off x="7112000" y="3831772"/>
            <a:ext cx="1857829" cy="1364343"/>
          </a:xfrm>
          <a:prstGeom prst="ellipse">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400" b="1" dirty="0" smtClean="0">
                <a:solidFill>
                  <a:schemeClr val="tx1"/>
                </a:solidFill>
                <a:latin typeface="Adobe Arabic" panose="02040503050201020203" pitchFamily="18" charset="-78"/>
                <a:cs typeface="Adobe Arabic" panose="02040503050201020203" pitchFamily="18" charset="-78"/>
              </a:rPr>
              <a:t>سنت و سیره اهل بیت (ع)</a:t>
            </a:r>
            <a:endParaRPr lang="en-US" sz="2400" b="1" dirty="0">
              <a:solidFill>
                <a:schemeClr val="tx1"/>
              </a:solidFill>
              <a:latin typeface="Adobe Arabic" panose="02040503050201020203" pitchFamily="18" charset="-78"/>
              <a:cs typeface="Adobe Arabic" panose="02040503050201020203" pitchFamily="18" charset="-78"/>
            </a:endParaRPr>
          </a:p>
        </p:txBody>
      </p:sp>
      <p:sp>
        <p:nvSpPr>
          <p:cNvPr id="5" name="Oval 4"/>
          <p:cNvSpPr/>
          <p:nvPr/>
        </p:nvSpPr>
        <p:spPr>
          <a:xfrm>
            <a:off x="4194630" y="3831771"/>
            <a:ext cx="1857829" cy="1364343"/>
          </a:xfrm>
          <a:prstGeom prst="ellipse">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400" b="1" dirty="0" smtClean="0">
                <a:solidFill>
                  <a:schemeClr val="tx1"/>
                </a:solidFill>
                <a:latin typeface="Adobe Arabic" panose="02040503050201020203" pitchFamily="18" charset="-78"/>
                <a:cs typeface="Adobe Arabic" panose="02040503050201020203" pitchFamily="18" charset="-78"/>
              </a:rPr>
              <a:t>روایات </a:t>
            </a:r>
            <a:endParaRPr lang="en-US" sz="2400" b="1" dirty="0">
              <a:solidFill>
                <a:schemeClr val="tx1"/>
              </a:solidFill>
              <a:latin typeface="Adobe Arabic" panose="02040503050201020203" pitchFamily="18" charset="-78"/>
              <a:cs typeface="Adobe Arabic" panose="02040503050201020203" pitchFamily="18" charset="-78"/>
            </a:endParaRPr>
          </a:p>
        </p:txBody>
      </p:sp>
      <p:cxnSp>
        <p:nvCxnSpPr>
          <p:cNvPr id="7" name="Elbow Connector 6"/>
          <p:cNvCxnSpPr>
            <a:endCxn id="4" idx="2"/>
          </p:cNvCxnSpPr>
          <p:nvPr/>
        </p:nvCxnSpPr>
        <p:spPr>
          <a:xfrm rot="16200000" flipH="1">
            <a:off x="6466113" y="3868057"/>
            <a:ext cx="870858" cy="420916"/>
          </a:xfrm>
          <a:prstGeom prst="bentConnector2">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9" name="Elbow Connector 8"/>
          <p:cNvCxnSpPr>
            <a:endCxn id="5" idx="6"/>
          </p:cNvCxnSpPr>
          <p:nvPr/>
        </p:nvCxnSpPr>
        <p:spPr>
          <a:xfrm rot="5400000">
            <a:off x="5776687" y="3918858"/>
            <a:ext cx="870857" cy="319312"/>
          </a:xfrm>
          <a:prstGeom prst="bentConnector2">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7085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7771" y="152854"/>
            <a:ext cx="4446814" cy="326118"/>
          </a:xfrm>
        </p:spPr>
        <p:txBody>
          <a:bodyPr>
            <a:noAutofit/>
          </a:bodyPr>
          <a:lstStyle/>
          <a:p>
            <a:pPr algn="r"/>
            <a:r>
              <a:rPr lang="fa-IR" sz="2000" b="1" dirty="0">
                <a:solidFill>
                  <a:srgbClr val="00B050"/>
                </a:solidFill>
                <a:cs typeface="B Tabassom" panose="00000400000000000000" pitchFamily="2" charset="-78"/>
              </a:rPr>
              <a:t>فصل سوم: آداب شکر نعمت</a:t>
            </a:r>
            <a:endParaRPr lang="fa-IR" sz="2000" dirty="0">
              <a:solidFill>
                <a:srgbClr val="00B050"/>
              </a:solidFill>
            </a:endParaRPr>
          </a:p>
        </p:txBody>
      </p:sp>
      <p:sp>
        <p:nvSpPr>
          <p:cNvPr id="3" name="Content Placeholder 2"/>
          <p:cNvSpPr>
            <a:spLocks noGrp="1"/>
          </p:cNvSpPr>
          <p:nvPr>
            <p:ph idx="1"/>
          </p:nvPr>
        </p:nvSpPr>
        <p:spPr>
          <a:xfrm>
            <a:off x="290286" y="638629"/>
            <a:ext cx="11787413" cy="6219372"/>
          </a:xfrm>
        </p:spPr>
        <p:txBody>
          <a:bodyPr>
            <a:noAutofit/>
          </a:bodyPr>
          <a:lstStyle/>
          <a:p>
            <a:pPr marL="0" indent="0" algn="justLow" rtl="1">
              <a:lnSpc>
                <a:spcPct val="100000"/>
              </a:lnSpc>
              <a:buNone/>
            </a:pPr>
            <a:r>
              <a:rPr lang="fa-IR" b="1" dirty="0" smtClean="0">
                <a:effectLst/>
                <a:latin typeface="Neirizi"/>
                <a:ea typeface="Times New Roman" panose="02020603050405020304" pitchFamily="18" charset="0"/>
                <a:cs typeface="B Mitra" panose="00000400000000000000" pitchFamily="2" charset="-78"/>
              </a:rPr>
              <a:t>نکات ضروری در مطالعه و عمل به آداب شکر نعمت</a:t>
            </a:r>
          </a:p>
          <a:p>
            <a:pPr marL="0" indent="0" algn="justLow" rtl="1">
              <a:lnSpc>
                <a:spcPct val="100000"/>
              </a:lnSpc>
              <a:buNone/>
            </a:pPr>
            <a:r>
              <a:rPr lang="fa-IR" b="1" dirty="0" smtClean="0">
                <a:latin typeface="Neirizi"/>
                <a:cs typeface="B Mitra" panose="00000400000000000000" pitchFamily="2" charset="-78"/>
              </a:rPr>
              <a:t>جنبه های گوناگون آداب نعمت:</a:t>
            </a:r>
          </a:p>
          <a:p>
            <a:pPr marL="0" indent="0" algn="justLow" rtl="1">
              <a:lnSpc>
                <a:spcPct val="100000"/>
              </a:lnSpc>
              <a:buNone/>
            </a:pPr>
            <a:endParaRPr lang="fa-IR" b="1" dirty="0">
              <a:latin typeface="Neirizi"/>
              <a:cs typeface="B Mitra" panose="00000400000000000000" pitchFamily="2" charset="-78"/>
            </a:endParaRPr>
          </a:p>
          <a:p>
            <a:pPr lvl="0" algn="justLow" rtl="1">
              <a:lnSpc>
                <a:spcPct val="100000"/>
              </a:lnSpc>
              <a:buClr>
                <a:srgbClr val="C00000"/>
              </a:buClr>
              <a:buFont typeface="Wingdings" panose="05000000000000000000" pitchFamily="2" charset="2"/>
              <a:buChar char="q"/>
            </a:pPr>
            <a:r>
              <a:rPr lang="fa-IR" sz="2200" b="1" dirty="0">
                <a:solidFill>
                  <a:srgbClr val="C00000"/>
                </a:solidFill>
                <a:latin typeface="Neirizi"/>
                <a:ea typeface="Times New Roman" panose="02020603050405020304" pitchFamily="18" charset="0"/>
                <a:cs typeface="B Mitra" panose="00000400000000000000" pitchFamily="2" charset="-78"/>
              </a:rPr>
              <a:t>آداب </a:t>
            </a:r>
            <a:r>
              <a:rPr lang="fa-IR" sz="2200" b="1" dirty="0" smtClean="0">
                <a:solidFill>
                  <a:srgbClr val="C00000"/>
                </a:solidFill>
                <a:latin typeface="Neirizi"/>
                <a:ea typeface="Times New Roman" panose="02020603050405020304" pitchFamily="18" charset="0"/>
                <a:cs typeface="B Mitra" panose="00000400000000000000" pitchFamily="2" charset="-78"/>
              </a:rPr>
              <a:t>قولی: </a:t>
            </a:r>
            <a:r>
              <a:rPr lang="fa-IR" sz="2200" dirty="0" smtClean="0">
                <a:solidFill>
                  <a:srgbClr val="C00000"/>
                </a:solidFill>
                <a:latin typeface="Neirizi"/>
                <a:ea typeface="Times New Roman" panose="02020603050405020304" pitchFamily="18" charset="0"/>
                <a:cs typeface="B Mitra" panose="00000400000000000000" pitchFamily="2" charset="-78"/>
              </a:rPr>
              <a:t>در </a:t>
            </a:r>
            <a:r>
              <a:rPr lang="fa-IR" sz="2200" dirty="0">
                <a:solidFill>
                  <a:srgbClr val="C00000"/>
                </a:solidFill>
                <a:latin typeface="Neirizi"/>
                <a:ea typeface="Times New Roman" panose="02020603050405020304" pitchFamily="18" charset="0"/>
                <a:cs typeface="B Mitra" panose="00000400000000000000" pitchFamily="2" charset="-78"/>
              </a:rPr>
              <a:t>رویاروی با هر نعمتی ذکری مشخص پیشنهاد شده است و نوعا به کارکرد و غایت درست و حقیقی آن نعمت اشاره دارد.</a:t>
            </a:r>
            <a:endParaRPr lang="fa-IR" sz="2200" dirty="0" smtClean="0">
              <a:solidFill>
                <a:srgbClr val="C00000"/>
              </a:solidFill>
              <a:effectLst/>
              <a:latin typeface="Neirizi"/>
              <a:ea typeface="Times New Roman" panose="02020603050405020304" pitchFamily="18" charset="0"/>
              <a:cs typeface="B Mitra" panose="00000400000000000000" pitchFamily="2" charset="-78"/>
            </a:endParaRPr>
          </a:p>
          <a:p>
            <a:pPr lvl="0" algn="justLow" rtl="1">
              <a:lnSpc>
                <a:spcPct val="100000"/>
              </a:lnSpc>
              <a:buClr>
                <a:srgbClr val="C00000"/>
              </a:buClr>
              <a:buFont typeface="Wingdings" panose="05000000000000000000" pitchFamily="2" charset="2"/>
              <a:buChar char="q"/>
            </a:pPr>
            <a:r>
              <a:rPr lang="fa-IR" sz="2200" b="1" dirty="0">
                <a:solidFill>
                  <a:srgbClr val="C00000"/>
                </a:solidFill>
                <a:latin typeface="Neirizi"/>
                <a:ea typeface="Times New Roman" panose="02020603050405020304" pitchFamily="18" charset="0"/>
                <a:cs typeface="B Mitra" panose="00000400000000000000" pitchFamily="2" charset="-78"/>
              </a:rPr>
              <a:t>آداب رفتاری:  </a:t>
            </a:r>
            <a:r>
              <a:rPr lang="fa-IR" sz="2200" dirty="0">
                <a:solidFill>
                  <a:srgbClr val="C00000"/>
                </a:solidFill>
                <a:latin typeface="Neirizi"/>
                <a:ea typeface="Times New Roman" panose="02020603050405020304" pitchFamily="18" charset="0"/>
                <a:cs typeface="B Mitra" panose="00000400000000000000" pitchFamily="2" charset="-78"/>
              </a:rPr>
              <a:t>به کرامت در برخورد با نعمت و وسیله بودن آن برای سعادت و سعی در برخورداری از نعمت بالاتر دلالت می دهد.    </a:t>
            </a:r>
            <a:endParaRPr lang="fa-IR" sz="2200" dirty="0" smtClean="0">
              <a:solidFill>
                <a:srgbClr val="C00000"/>
              </a:solidFill>
              <a:latin typeface="Neirizi"/>
              <a:ea typeface="Times New Roman" panose="02020603050405020304" pitchFamily="18" charset="0"/>
              <a:cs typeface="B Mitra" panose="00000400000000000000" pitchFamily="2" charset="-78"/>
            </a:endParaRPr>
          </a:p>
          <a:p>
            <a:pPr lvl="0" algn="justLow" rtl="1">
              <a:lnSpc>
                <a:spcPct val="100000"/>
              </a:lnSpc>
              <a:buClr>
                <a:srgbClr val="0070C0"/>
              </a:buClr>
              <a:buFont typeface="Wingdings" panose="05000000000000000000" pitchFamily="2" charset="2"/>
              <a:buChar char="q"/>
            </a:pPr>
            <a:r>
              <a:rPr lang="fa-IR" sz="2200" dirty="0" smtClean="0">
                <a:solidFill>
                  <a:srgbClr val="0070C0"/>
                </a:solidFill>
                <a:latin typeface="Neirizi"/>
                <a:ea typeface="Times New Roman" panose="02020603050405020304" pitchFamily="18" charset="0"/>
                <a:cs typeface="B Mitra" panose="00000400000000000000" pitchFamily="2" charset="-78"/>
              </a:rPr>
              <a:t>آداب مربوط به نعمت ها و عطاهای خاص  </a:t>
            </a:r>
            <a:endParaRPr lang="fa-IR" sz="2200" dirty="0" smtClean="0">
              <a:solidFill>
                <a:srgbClr val="0070C0"/>
              </a:solidFill>
              <a:effectLst/>
              <a:latin typeface="Neirizi"/>
              <a:ea typeface="Times New Roman" panose="02020603050405020304" pitchFamily="18" charset="0"/>
              <a:cs typeface="B Mitra" panose="00000400000000000000" pitchFamily="2" charset="-78"/>
            </a:endParaRPr>
          </a:p>
          <a:p>
            <a:pPr lvl="0" algn="justLow" rtl="1">
              <a:lnSpc>
                <a:spcPct val="100000"/>
              </a:lnSpc>
              <a:buClr>
                <a:srgbClr val="0070C0"/>
              </a:buClr>
              <a:buFont typeface="Wingdings" panose="05000000000000000000" pitchFamily="2" charset="2"/>
              <a:buChar char="q"/>
            </a:pPr>
            <a:r>
              <a:rPr lang="fa-IR" sz="2200" dirty="0" smtClean="0">
                <a:solidFill>
                  <a:srgbClr val="0070C0"/>
                </a:solidFill>
                <a:effectLst/>
                <a:latin typeface="Neirizi"/>
                <a:ea typeface="Times New Roman" panose="02020603050405020304" pitchFamily="18" charset="0"/>
                <a:cs typeface="B Mitra" panose="00000400000000000000" pitchFamily="2" charset="-78"/>
              </a:rPr>
              <a:t>آداب مربوط به هر نعمت و عطایی است که دیده شده یا داده شده است</a:t>
            </a:r>
            <a:endParaRPr lang="en-US" sz="2200" dirty="0" smtClean="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endParaRPr>
          </a:p>
          <a:p>
            <a:pPr lvl="0" algn="justLow" rtl="1">
              <a:lnSpc>
                <a:spcPct val="100000"/>
              </a:lnSpc>
              <a:buFont typeface="Wingdings" panose="05000000000000000000" pitchFamily="2" charset="2"/>
              <a:buChar char="q"/>
            </a:pPr>
            <a:r>
              <a:rPr lang="fa-IR" sz="2200" b="1" dirty="0" smtClean="0">
                <a:solidFill>
                  <a:srgbClr val="00B050"/>
                </a:solidFill>
                <a:effectLst/>
                <a:latin typeface="Neirizi"/>
                <a:ea typeface="Times New Roman" panose="02020603050405020304" pitchFamily="18" charset="0"/>
                <a:cs typeface="B Mitra" panose="00000400000000000000" pitchFamily="2" charset="-78"/>
              </a:rPr>
              <a:t>آدابی که به جنبه تقویت مشاهده و نعمت‌شناسی </a:t>
            </a:r>
            <a:r>
              <a:rPr lang="fa-IR" sz="2200" dirty="0" smtClean="0">
                <a:solidFill>
                  <a:srgbClr val="00B050"/>
                </a:solidFill>
                <a:effectLst/>
                <a:latin typeface="Neirizi"/>
                <a:ea typeface="Times New Roman" panose="02020603050405020304" pitchFamily="18" charset="0"/>
                <a:cs typeface="B Mitra" panose="00000400000000000000" pitchFamily="2" charset="-78"/>
              </a:rPr>
              <a:t>پرداخته است</a:t>
            </a:r>
          </a:p>
          <a:p>
            <a:pPr lvl="0" algn="justLow" rtl="1">
              <a:lnSpc>
                <a:spcPct val="100000"/>
              </a:lnSpc>
              <a:buFont typeface="Wingdings" panose="05000000000000000000" pitchFamily="2" charset="2"/>
              <a:buChar char="q"/>
            </a:pPr>
            <a:r>
              <a:rPr lang="fa-IR" sz="2200" b="1" dirty="0" smtClean="0">
                <a:solidFill>
                  <a:srgbClr val="00B050"/>
                </a:solidFill>
                <a:latin typeface="Neirizi"/>
                <a:ea typeface="Times New Roman" panose="02020603050405020304" pitchFamily="18" charset="0"/>
                <a:cs typeface="B Mitra" panose="00000400000000000000" pitchFamily="2" charset="-78"/>
              </a:rPr>
              <a:t>آدابی که به </a:t>
            </a:r>
            <a:r>
              <a:rPr lang="fa-IR" sz="2200" b="1" dirty="0" smtClean="0">
                <a:solidFill>
                  <a:srgbClr val="00B050"/>
                </a:solidFill>
                <a:effectLst/>
                <a:latin typeface="Neirizi"/>
                <a:ea typeface="Times New Roman" panose="02020603050405020304" pitchFamily="18" charset="0"/>
                <a:cs typeface="B Mitra" panose="00000400000000000000" pitchFamily="2" charset="-78"/>
              </a:rPr>
              <a:t>داشتن عکس‌العمل شایسته و مطلوب پرداخته است</a:t>
            </a:r>
            <a:endParaRPr lang="en-US" sz="2200" b="1" dirty="0" smtClean="0">
              <a:solidFill>
                <a:srgbClr val="00B050"/>
              </a:solidFill>
              <a:effectLst/>
              <a:latin typeface="Times New Roman" panose="02020603050405020304" pitchFamily="18" charset="0"/>
              <a:ea typeface="Times New Roman" panose="02020603050405020304" pitchFamily="18" charset="0"/>
              <a:cs typeface="B Mitra" panose="00000400000000000000" pitchFamily="2" charset="-78"/>
            </a:endParaRPr>
          </a:p>
          <a:p>
            <a:pPr lvl="0" algn="justLow" rtl="1">
              <a:lnSpc>
                <a:spcPct val="100000"/>
              </a:lnSpc>
              <a:buClr>
                <a:schemeClr val="accent3">
                  <a:lumMod val="75000"/>
                </a:schemeClr>
              </a:buClr>
              <a:buFont typeface="Wingdings" panose="05000000000000000000" pitchFamily="2" charset="2"/>
              <a:buChar char="q"/>
            </a:pPr>
            <a:r>
              <a:rPr lang="fa-IR" sz="2200" dirty="0" smtClean="0">
                <a:solidFill>
                  <a:schemeClr val="accent3">
                    <a:lumMod val="75000"/>
                  </a:schemeClr>
                </a:solidFill>
                <a:effectLst/>
                <a:latin typeface="Neirizi"/>
                <a:ea typeface="Times New Roman" panose="02020603050405020304" pitchFamily="18" charset="0"/>
                <a:cs typeface="B Mitra" panose="00000400000000000000" pitchFamily="2" charset="-78"/>
              </a:rPr>
              <a:t>آدابی که </a:t>
            </a:r>
            <a:r>
              <a:rPr lang="fa-IR" sz="2200" b="1" dirty="0" smtClean="0">
                <a:solidFill>
                  <a:schemeClr val="accent3">
                    <a:lumMod val="75000"/>
                  </a:schemeClr>
                </a:solidFill>
                <a:effectLst/>
                <a:latin typeface="Neirizi"/>
                <a:ea typeface="Times New Roman" panose="02020603050405020304" pitchFamily="18" charset="0"/>
                <a:cs typeface="B Mitra" panose="00000400000000000000" pitchFamily="2" charset="-78"/>
              </a:rPr>
              <a:t>به بررسی موانع برای دریافت نعمت </a:t>
            </a:r>
            <a:r>
              <a:rPr lang="fa-IR" sz="2200" dirty="0" smtClean="0">
                <a:solidFill>
                  <a:schemeClr val="accent3">
                    <a:lumMod val="75000"/>
                  </a:schemeClr>
                </a:solidFill>
                <a:effectLst/>
                <a:latin typeface="Neirizi"/>
                <a:ea typeface="Times New Roman" panose="02020603050405020304" pitchFamily="18" charset="0"/>
                <a:cs typeface="B Mitra" panose="00000400000000000000" pitchFamily="2" charset="-78"/>
              </a:rPr>
              <a:t>اشاره دارد. </a:t>
            </a:r>
          </a:p>
          <a:p>
            <a:pPr lvl="0" algn="justLow" rtl="1">
              <a:lnSpc>
                <a:spcPct val="100000"/>
              </a:lnSpc>
              <a:buClr>
                <a:schemeClr val="accent3">
                  <a:lumMod val="75000"/>
                </a:schemeClr>
              </a:buClr>
              <a:buFont typeface="Wingdings" panose="05000000000000000000" pitchFamily="2" charset="2"/>
              <a:buChar char="q"/>
            </a:pPr>
            <a:r>
              <a:rPr lang="fa-IR" sz="2200" dirty="0" smtClean="0">
                <a:solidFill>
                  <a:schemeClr val="accent3">
                    <a:lumMod val="75000"/>
                  </a:schemeClr>
                </a:solidFill>
                <a:effectLst/>
                <a:latin typeface="Neirizi"/>
                <a:ea typeface="Times New Roman" panose="02020603050405020304" pitchFamily="18" charset="0"/>
                <a:cs typeface="B Mitra" panose="00000400000000000000" pitchFamily="2" charset="-78"/>
              </a:rPr>
              <a:t>آداب </a:t>
            </a:r>
            <a:r>
              <a:rPr lang="fa-IR" sz="2200" b="1" dirty="0" smtClean="0">
                <a:solidFill>
                  <a:schemeClr val="accent3">
                    <a:lumMod val="75000"/>
                  </a:schemeClr>
                </a:solidFill>
                <a:effectLst/>
                <a:latin typeface="Neirizi"/>
                <a:ea typeface="Times New Roman" panose="02020603050405020304" pitchFamily="18" charset="0"/>
                <a:cs typeface="B Mitra" panose="00000400000000000000" pitchFamily="2" charset="-78"/>
              </a:rPr>
              <a:t>به رفع مصائب و بلایایی که محدودیت‌هایی را در زندگی ایجاد کرده </a:t>
            </a:r>
            <a:r>
              <a:rPr lang="fa-IR" sz="2200" dirty="0" smtClean="0">
                <a:solidFill>
                  <a:schemeClr val="accent3">
                    <a:lumMod val="75000"/>
                  </a:schemeClr>
                </a:solidFill>
                <a:effectLst/>
                <a:latin typeface="Neirizi"/>
                <a:ea typeface="Times New Roman" panose="02020603050405020304" pitchFamily="18" charset="0"/>
                <a:cs typeface="B Mitra" panose="00000400000000000000" pitchFamily="2" charset="-78"/>
              </a:rPr>
              <a:t>می‌پردازد.   </a:t>
            </a:r>
            <a:endParaRPr lang="en-US" sz="2200" dirty="0" smtClean="0">
              <a:solidFill>
                <a:schemeClr val="accent3">
                  <a:lumMod val="75000"/>
                </a:schemeClr>
              </a:solidFill>
              <a:effectLst/>
              <a:latin typeface="Times New Roman" panose="02020603050405020304" pitchFamily="18" charset="0"/>
              <a:ea typeface="Times New Roman" panose="02020603050405020304" pitchFamily="18" charset="0"/>
              <a:cs typeface="B Mitra" panose="00000400000000000000" pitchFamily="2" charset="-78"/>
            </a:endParaRPr>
          </a:p>
          <a:p>
            <a:pPr marL="0" lvl="0" indent="0" algn="justLow" rtl="1">
              <a:lnSpc>
                <a:spcPct val="100000"/>
              </a:lnSpc>
              <a:buNone/>
            </a:pPr>
            <a:endParaRPr lang="fa-IR" dirty="0">
              <a:latin typeface="Neirizi"/>
              <a:ea typeface="Times New Roman" panose="02020603050405020304" pitchFamily="18" charset="0"/>
              <a:cs typeface="B Mitra" panose="00000400000000000000" pitchFamily="2" charset="-78"/>
            </a:endParaRPr>
          </a:p>
          <a:p>
            <a:pPr marL="0" lvl="0" indent="0" algn="justLow" rtl="1">
              <a:lnSpc>
                <a:spcPct val="100000"/>
              </a:lnSpc>
              <a:buNone/>
            </a:pPr>
            <a:r>
              <a:rPr lang="fa-IR" sz="2400" dirty="0" smtClean="0">
                <a:effectLst/>
                <a:latin typeface="Neirizi"/>
                <a:ea typeface="Times New Roman" panose="02020603050405020304" pitchFamily="18" charset="0"/>
                <a:cs typeface="B Mitra" panose="00000400000000000000" pitchFamily="2" charset="-78"/>
              </a:rPr>
              <a:t>با عمل به آداب شکر نعمت هوشیاری فرد بالا رفته تا حدی که با برخورد با هر نعمتی بدون فاصله عکس‌العمل مناسبی از خود بروز می‏دهد. </a:t>
            </a:r>
            <a:endParaRPr lang="fa-IR" sz="2400" b="1" dirty="0">
              <a:cs typeface="B Mitra" panose="00000400000000000000" pitchFamily="2" charset="-78"/>
            </a:endParaRPr>
          </a:p>
        </p:txBody>
      </p:sp>
    </p:spTree>
    <p:extLst>
      <p:ext uri="{BB962C8B-B14F-4D97-AF65-F5344CB8AC3E}">
        <p14:creationId xmlns:p14="http://schemas.microsoft.com/office/powerpoint/2010/main" val="18757043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2699015"/>
              </p:ext>
            </p:extLst>
          </p:nvPr>
        </p:nvGraphicFramePr>
        <p:xfrm>
          <a:off x="1698169" y="1057728"/>
          <a:ext cx="9818916" cy="4200540"/>
        </p:xfrm>
        <a:graphic>
          <a:graphicData uri="http://schemas.openxmlformats.org/drawingml/2006/table">
            <a:tbl>
              <a:tblPr rtl="1" firstRow="1" bandRow="1">
                <a:effectLst>
                  <a:innerShdw blurRad="114300">
                    <a:prstClr val="black"/>
                  </a:innerShdw>
                </a:effectLst>
                <a:tableStyleId>{5C22544A-7EE6-4342-B048-85BDC9FD1C3A}</a:tableStyleId>
              </a:tblPr>
              <a:tblGrid>
                <a:gridCol w="4909458">
                  <a:extLst>
                    <a:ext uri="{9D8B030D-6E8A-4147-A177-3AD203B41FA5}">
                      <a16:colId xmlns:a16="http://schemas.microsoft.com/office/drawing/2014/main" val="20000"/>
                    </a:ext>
                  </a:extLst>
                </a:gridCol>
                <a:gridCol w="4909458">
                  <a:extLst>
                    <a:ext uri="{9D8B030D-6E8A-4147-A177-3AD203B41FA5}">
                      <a16:colId xmlns:a16="http://schemas.microsoft.com/office/drawing/2014/main" val="20001"/>
                    </a:ext>
                  </a:extLst>
                </a:gridCol>
              </a:tblGrid>
              <a:tr h="690165">
                <a:tc gridSpan="2">
                  <a:txBody>
                    <a:bodyPr/>
                    <a:lstStyle/>
                    <a:p>
                      <a:pPr algn="ctr" rtl="1"/>
                      <a:r>
                        <a:rPr lang="fa-IR" sz="3600" dirty="0" smtClean="0">
                          <a:solidFill>
                            <a:schemeClr val="tx1"/>
                          </a:solidFill>
                          <a:cs typeface="B Tabassom" panose="00000400000000000000" pitchFamily="2" charset="-78"/>
                        </a:rPr>
                        <a:t>4-1</a:t>
                      </a:r>
                      <a:r>
                        <a:rPr lang="fa-IR" sz="3600" baseline="0" dirty="0" smtClean="0">
                          <a:solidFill>
                            <a:schemeClr val="tx1"/>
                          </a:solidFill>
                          <a:cs typeface="B Tabassom" panose="00000400000000000000" pitchFamily="2" charset="-78"/>
                        </a:rPr>
                        <a:t>. </a:t>
                      </a:r>
                      <a:r>
                        <a:rPr lang="fa-IR" sz="3600" dirty="0" smtClean="0">
                          <a:solidFill>
                            <a:schemeClr val="tx1"/>
                          </a:solidFill>
                          <a:cs typeface="B Tabassom" panose="00000400000000000000" pitchFamily="2" charset="-78"/>
                        </a:rPr>
                        <a:t>آداب شکر نعمت ها به صورت کلی</a:t>
                      </a:r>
                      <a:endParaRPr lang="fa-IR" sz="3600" dirty="0">
                        <a:solidFill>
                          <a:schemeClr val="tx1"/>
                        </a:solidFill>
                        <a:cs typeface="B Tabassom" panose="00000400000000000000" pitchFamily="2" charset="-78"/>
                      </a:endParaRPr>
                    </a:p>
                  </a:txBody>
                  <a:tcPr/>
                </a:tc>
                <a:tc hMerge="1">
                  <a:txBody>
                    <a:bodyPr/>
                    <a:lstStyle/>
                    <a:p>
                      <a:pPr rtl="1"/>
                      <a:endParaRPr lang="fa-IR" dirty="0"/>
                    </a:p>
                  </a:txBody>
                  <a:tcPr>
                    <a:solidFill>
                      <a:schemeClr val="accent4">
                        <a:lumMod val="60000"/>
                        <a:lumOff val="40000"/>
                      </a:schemeClr>
                    </a:solidFill>
                  </a:tcPr>
                </a:tc>
                <a:extLst>
                  <a:ext uri="{0D108BD9-81ED-4DB2-BD59-A6C34878D82A}">
                    <a16:rowId xmlns:a16="http://schemas.microsoft.com/office/drawing/2014/main" val="10000"/>
                  </a:ext>
                </a:extLst>
              </a:tr>
              <a:tr h="804365">
                <a:tc>
                  <a:txBody>
                    <a:bodyPr/>
                    <a:lstStyle/>
                    <a:p>
                      <a:pPr marL="0" lvl="0" indent="0" algn="just" rtl="1">
                        <a:spcAft>
                          <a:spcPts val="0"/>
                        </a:spcAft>
                        <a:buFont typeface="+mj-lt"/>
                        <a:buNone/>
                      </a:pPr>
                      <a:r>
                        <a:rPr lang="fa-IR" sz="2200" b="1" dirty="0" smtClean="0">
                          <a:effectLst/>
                          <a:cs typeface="B Lotus" panose="00000400000000000000" pitchFamily="2" charset="-78"/>
                        </a:rPr>
                        <a:t>1.</a:t>
                      </a:r>
                      <a:r>
                        <a:rPr lang="fa-IR" sz="2200" b="1" baseline="0" dirty="0" smtClean="0">
                          <a:effectLst/>
                          <a:cs typeface="B Lotus" panose="00000400000000000000" pitchFamily="2" charset="-78"/>
                        </a:rPr>
                        <a:t> </a:t>
                      </a:r>
                      <a:r>
                        <a:rPr lang="fa-IR" sz="2200" b="1" dirty="0" smtClean="0">
                          <a:effectLst/>
                          <a:cs typeface="B Lotus" panose="00000400000000000000" pitchFamily="2" charset="-78"/>
                        </a:rPr>
                        <a:t>توجه به ضرورت شکر و شیوه شکرگزاری </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tc>
                  <a:txBody>
                    <a:bodyPr/>
                    <a:lstStyle/>
                    <a:p>
                      <a:pPr marL="0" lvl="0" indent="0" algn="just" rtl="1">
                        <a:spcAft>
                          <a:spcPts val="0"/>
                        </a:spcAft>
                        <a:buFont typeface="+mj-lt"/>
                        <a:buNone/>
                      </a:pPr>
                      <a:r>
                        <a:rPr lang="fa-IR" sz="2200" b="1" dirty="0" smtClean="0">
                          <a:effectLst/>
                          <a:cs typeface="B Lotus" panose="00000400000000000000" pitchFamily="2" charset="-78"/>
                        </a:rPr>
                        <a:t>5. مواجهه با بشارت نعمت</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extLst>
                  <a:ext uri="{0D108BD9-81ED-4DB2-BD59-A6C34878D82A}">
                    <a16:rowId xmlns:a16="http://schemas.microsoft.com/office/drawing/2014/main" val="10001"/>
                  </a:ext>
                </a:extLst>
              </a:tr>
              <a:tr h="804365">
                <a:tc>
                  <a:txBody>
                    <a:bodyPr/>
                    <a:lstStyle/>
                    <a:p>
                      <a:pPr marL="0" lvl="0" indent="0" algn="just" rtl="1">
                        <a:spcAft>
                          <a:spcPts val="0"/>
                        </a:spcAft>
                        <a:buFont typeface="+mj-lt"/>
                        <a:buNone/>
                      </a:pPr>
                      <a:r>
                        <a:rPr lang="fa-IR" sz="2200" b="1" dirty="0" smtClean="0">
                          <a:effectLst/>
                          <a:cs typeface="B Lotus" panose="00000400000000000000" pitchFamily="2" charset="-78"/>
                        </a:rPr>
                        <a:t>2. مواجهه با نعمت </a:t>
                      </a:r>
                      <a:endParaRPr lang="en-US" sz="2200" b="1" dirty="0" smtClean="0">
                        <a:effectLst/>
                        <a:latin typeface="Times New Roman" panose="02020603050405020304" pitchFamily="18" charset="0"/>
                        <a:ea typeface="Times New Roman" panose="02020603050405020304" pitchFamily="18" charset="0"/>
                        <a:cs typeface="B Lotus" panose="00000400000000000000" pitchFamily="2" charset="-78"/>
                      </a:endParaRPr>
                    </a:p>
                  </a:txBody>
                  <a:tcPr/>
                </a:tc>
                <a:tc>
                  <a:txBody>
                    <a:bodyPr/>
                    <a:lstStyle/>
                    <a:p>
                      <a:pPr marL="0" lvl="0" indent="0" algn="just" rtl="1">
                        <a:spcAft>
                          <a:spcPts val="0"/>
                        </a:spcAft>
                        <a:buFont typeface="+mj-lt"/>
                        <a:buNone/>
                      </a:pPr>
                      <a:r>
                        <a:rPr lang="fa-IR" sz="2200" b="1" dirty="0" smtClean="0">
                          <a:effectLst/>
                          <a:cs typeface="B Lotus" panose="00000400000000000000" pitchFamily="2" charset="-78"/>
                        </a:rPr>
                        <a:t>6. یادآوری نعمت </a:t>
                      </a:r>
                      <a:endParaRPr lang="en-US" sz="2200" b="1" dirty="0" smtClean="0">
                        <a:effectLst/>
                        <a:cs typeface="B Lotus" panose="00000400000000000000" pitchFamily="2" charset="-78"/>
                      </a:endParaRPr>
                    </a:p>
                    <a:p>
                      <a:pPr marL="0" indent="0" rtl="1">
                        <a:buFont typeface="+mj-lt"/>
                        <a:buNone/>
                      </a:pPr>
                      <a:endParaRPr lang="fa-IR" sz="2200" b="1" dirty="0">
                        <a:cs typeface="B Lotus" panose="00000400000000000000" pitchFamily="2" charset="-78"/>
                      </a:endParaRPr>
                    </a:p>
                  </a:txBody>
                  <a:tcPr/>
                </a:tc>
                <a:extLst>
                  <a:ext uri="{0D108BD9-81ED-4DB2-BD59-A6C34878D82A}">
                    <a16:rowId xmlns:a16="http://schemas.microsoft.com/office/drawing/2014/main" val="10002"/>
                  </a:ext>
                </a:extLst>
              </a:tr>
              <a:tr h="804365">
                <a:tc>
                  <a:txBody>
                    <a:bodyPr/>
                    <a:lstStyle/>
                    <a:p>
                      <a:pPr marL="0" lvl="0" indent="0" algn="just" rtl="1">
                        <a:spcAft>
                          <a:spcPts val="0"/>
                        </a:spcAft>
                        <a:buFont typeface="+mj-lt"/>
                        <a:buNone/>
                      </a:pPr>
                      <a:r>
                        <a:rPr lang="fa-IR" sz="2200" b="1" dirty="0" smtClean="0">
                          <a:effectLst/>
                          <a:cs typeface="B Lotus" panose="00000400000000000000" pitchFamily="2" charset="-78"/>
                        </a:rPr>
                        <a:t>3. مواجهه با امری از جهت سختی و راحتی آن</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tc>
                  <a:txBody>
                    <a:bodyPr/>
                    <a:lstStyle/>
                    <a:p>
                      <a:pPr marL="0" lvl="0" indent="0" algn="just" rtl="1">
                        <a:spcAft>
                          <a:spcPts val="0"/>
                        </a:spcAft>
                        <a:buFont typeface="+mj-lt"/>
                        <a:buNone/>
                      </a:pPr>
                      <a:r>
                        <a:rPr lang="fa-IR" sz="2200" b="1" dirty="0" smtClean="0">
                          <a:effectLst/>
                          <a:cs typeface="B Lotus" panose="00000400000000000000" pitchFamily="2" charset="-78"/>
                        </a:rPr>
                        <a:t>7. یادآوردن نعمت‌ها هر صبح و شام</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extLst>
                  <a:ext uri="{0D108BD9-81ED-4DB2-BD59-A6C34878D82A}">
                    <a16:rowId xmlns:a16="http://schemas.microsoft.com/office/drawing/2014/main" val="10003"/>
                  </a:ext>
                </a:extLst>
              </a:tr>
              <a:tr h="1020613">
                <a:tc>
                  <a:txBody>
                    <a:bodyPr/>
                    <a:lstStyle/>
                    <a:p>
                      <a:pPr marL="0" lvl="0" indent="0" algn="just" rtl="1">
                        <a:spcAft>
                          <a:spcPts val="0"/>
                        </a:spcAft>
                        <a:buFont typeface="+mj-lt"/>
                        <a:buNone/>
                      </a:pPr>
                      <a:r>
                        <a:rPr lang="fa-IR" sz="2200" b="1" dirty="0" smtClean="0">
                          <a:effectLst/>
                          <a:cs typeface="B Lotus" panose="00000400000000000000" pitchFamily="2" charset="-78"/>
                        </a:rPr>
                        <a:t>4. مواجهه با بلا در دیگری</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tc>
                  <a:txBody>
                    <a:bodyPr/>
                    <a:lstStyle/>
                    <a:p>
                      <a:pPr marL="0" lvl="0" indent="0" algn="just" rtl="1">
                        <a:spcAft>
                          <a:spcPts val="0"/>
                        </a:spcAft>
                        <a:buFont typeface="+mj-lt"/>
                        <a:buNone/>
                      </a:pPr>
                      <a:r>
                        <a:rPr lang="fa-IR" sz="2200" b="1" dirty="0" smtClean="0">
                          <a:effectLst/>
                          <a:cs typeface="B Lotus" panose="00000400000000000000" pitchFamily="2" charset="-78"/>
                        </a:rPr>
                        <a:t>8. توجه به نعمت سلامتی به عنوان زمینه‌ساز همه نعمت‌ها</a:t>
                      </a:r>
                      <a:endParaRPr lang="en-US" sz="2200" b="1" dirty="0" smtClean="0">
                        <a:effectLst/>
                        <a:cs typeface="B Lotus" panose="00000400000000000000" pitchFamily="2" charset="-78"/>
                      </a:endParaRPr>
                    </a:p>
                    <a:p>
                      <a:pPr marL="342900" indent="-342900" rtl="1">
                        <a:buFont typeface="+mj-lt"/>
                        <a:buAutoNum type="arabicPeriod"/>
                      </a:pPr>
                      <a:endParaRPr lang="fa-IR" sz="2200" b="1" dirty="0">
                        <a:cs typeface="B Lotus" panose="00000400000000000000" pitchFamily="2" charset="-78"/>
                      </a:endParaRPr>
                    </a:p>
                  </a:txBody>
                  <a:tcPr/>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7387771" y="152854"/>
            <a:ext cx="4446814" cy="326118"/>
          </a:xfrm>
        </p:spPr>
        <p:txBody>
          <a:bodyPr>
            <a:noAutofit/>
          </a:bodyPr>
          <a:lstStyle/>
          <a:p>
            <a:pPr algn="r"/>
            <a:r>
              <a:rPr lang="fa-IR" sz="2000" b="1" dirty="0">
                <a:solidFill>
                  <a:srgbClr val="00B050"/>
                </a:solidFill>
                <a:cs typeface="B Tabassom" panose="00000400000000000000" pitchFamily="2" charset="-78"/>
              </a:rPr>
              <a:t>فصل سوم: آداب شکر نعمت</a:t>
            </a:r>
            <a:endParaRPr lang="fa-IR" sz="2000" dirty="0">
              <a:solidFill>
                <a:srgbClr val="00B050"/>
              </a:solidFill>
            </a:endParaRPr>
          </a:p>
        </p:txBody>
      </p:sp>
    </p:spTree>
    <p:extLst>
      <p:ext uri="{BB962C8B-B14F-4D97-AF65-F5344CB8AC3E}">
        <p14:creationId xmlns:p14="http://schemas.microsoft.com/office/powerpoint/2010/main" val="31556412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2638697"/>
              </p:ext>
            </p:extLst>
          </p:nvPr>
        </p:nvGraphicFramePr>
        <p:xfrm>
          <a:off x="2119085" y="976087"/>
          <a:ext cx="8186058" cy="4623574"/>
        </p:xfrm>
        <a:graphic>
          <a:graphicData uri="http://schemas.openxmlformats.org/drawingml/2006/table">
            <a:tbl>
              <a:tblPr rtl="1" firstRow="1" bandRow="1">
                <a:effectLst>
                  <a:innerShdw blurRad="114300">
                    <a:prstClr val="black"/>
                  </a:innerShdw>
                </a:effectLst>
                <a:tableStyleId>{5C22544A-7EE6-4342-B048-85BDC9FD1C3A}</a:tableStyleId>
              </a:tblPr>
              <a:tblGrid>
                <a:gridCol w="4093029">
                  <a:extLst>
                    <a:ext uri="{9D8B030D-6E8A-4147-A177-3AD203B41FA5}">
                      <a16:colId xmlns:a16="http://schemas.microsoft.com/office/drawing/2014/main" val="20000"/>
                    </a:ext>
                  </a:extLst>
                </a:gridCol>
                <a:gridCol w="4093029">
                  <a:extLst>
                    <a:ext uri="{9D8B030D-6E8A-4147-A177-3AD203B41FA5}">
                      <a16:colId xmlns:a16="http://schemas.microsoft.com/office/drawing/2014/main" val="20001"/>
                    </a:ext>
                  </a:extLst>
                </a:gridCol>
              </a:tblGrid>
              <a:tr h="543293">
                <a:tc gridSpan="2">
                  <a:txBody>
                    <a:bodyPr/>
                    <a:lstStyle/>
                    <a:p>
                      <a:pPr algn="ctr" rtl="1"/>
                      <a:r>
                        <a:rPr lang="fa-IR" sz="2800" dirty="0" smtClean="0">
                          <a:solidFill>
                            <a:schemeClr val="tx1"/>
                          </a:solidFill>
                          <a:cs typeface="B Tabassom" panose="00000400000000000000" pitchFamily="2" charset="-78"/>
                        </a:rPr>
                        <a:t>4-2.</a:t>
                      </a:r>
                      <a:r>
                        <a:rPr lang="fa-IR" sz="2800" baseline="0" dirty="0" smtClean="0">
                          <a:solidFill>
                            <a:schemeClr val="tx1"/>
                          </a:solidFill>
                          <a:cs typeface="B Tabassom" panose="00000400000000000000" pitchFamily="2" charset="-78"/>
                        </a:rPr>
                        <a:t> آداب شکر نعمت های خاص</a:t>
                      </a:r>
                      <a:endParaRPr lang="fa-IR" sz="2800" b="1" dirty="0">
                        <a:solidFill>
                          <a:schemeClr val="tx1"/>
                        </a:solidFill>
                        <a:cs typeface="B Tabassom" panose="00000400000000000000" pitchFamily="2" charset="-78"/>
                      </a:endParaRPr>
                    </a:p>
                  </a:txBody>
                  <a:tcPr/>
                </a:tc>
                <a:tc hMerge="1">
                  <a:txBody>
                    <a:bodyPr/>
                    <a:lstStyle/>
                    <a:p>
                      <a:pPr rtl="1"/>
                      <a:endParaRPr lang="fa-IR" sz="2000" b="1" dirty="0">
                        <a:cs typeface="B Mitra" panose="00000400000000000000" pitchFamily="2" charset="-78"/>
                      </a:endParaRPr>
                    </a:p>
                  </a:txBody>
                  <a:tcPr>
                    <a:solidFill>
                      <a:schemeClr val="accent2">
                        <a:lumMod val="60000"/>
                        <a:lumOff val="40000"/>
                      </a:schemeClr>
                    </a:solidFill>
                  </a:tcPr>
                </a:tc>
                <a:extLst>
                  <a:ext uri="{0D108BD9-81ED-4DB2-BD59-A6C34878D82A}">
                    <a16:rowId xmlns:a16="http://schemas.microsoft.com/office/drawing/2014/main" val="10000"/>
                  </a:ext>
                </a:extLst>
              </a:tr>
              <a:tr h="676353">
                <a:tc>
                  <a:txBody>
                    <a:bodyPr/>
                    <a:lstStyle/>
                    <a:p>
                      <a:pPr marL="0" lvl="0" indent="0" algn="just" rtl="1">
                        <a:spcAft>
                          <a:spcPts val="0"/>
                        </a:spcAft>
                        <a:buFont typeface="+mj-lt"/>
                        <a:buNone/>
                      </a:pPr>
                      <a:r>
                        <a:rPr lang="fa-IR" sz="2000" b="1" dirty="0" smtClean="0">
                          <a:cs typeface="B Lotus" panose="00000400000000000000" pitchFamily="2" charset="-78"/>
                        </a:rPr>
                        <a:t>1. </a:t>
                      </a:r>
                      <a:r>
                        <a:rPr lang="fa-IR" sz="2000" b="1" dirty="0" smtClean="0">
                          <a:effectLst/>
                          <a:cs typeface="B Lotus" panose="00000400000000000000" pitchFamily="2" charset="-78"/>
                        </a:rPr>
                        <a:t>آداب لباس ‏</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7. آداب و دعاهاى مربوط به شنيدنى‏ها</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extLst>
                  <a:ext uri="{0D108BD9-81ED-4DB2-BD59-A6C34878D82A}">
                    <a16:rowId xmlns:a16="http://schemas.microsoft.com/office/drawing/2014/main" val="10001"/>
                  </a:ext>
                </a:extLst>
              </a:tr>
              <a:tr h="676353">
                <a:tc>
                  <a:txBody>
                    <a:bodyPr/>
                    <a:lstStyle/>
                    <a:p>
                      <a:pPr marL="0" lvl="0" indent="0" algn="just" rtl="1">
                        <a:spcAft>
                          <a:spcPts val="0"/>
                        </a:spcAft>
                        <a:buFont typeface="+mj-lt"/>
                        <a:buNone/>
                      </a:pPr>
                      <a:r>
                        <a:rPr lang="fa-IR" sz="2000" b="1" dirty="0" smtClean="0">
                          <a:effectLst/>
                          <a:cs typeface="B Lotus" panose="00000400000000000000" pitchFamily="2" charset="-78"/>
                        </a:rPr>
                        <a:t>2.</a:t>
                      </a:r>
                      <a:r>
                        <a:rPr lang="fa-IR" sz="2000" b="1" baseline="0" dirty="0" smtClean="0">
                          <a:effectLst/>
                          <a:cs typeface="B Lotus" panose="00000400000000000000" pitchFamily="2" charset="-78"/>
                        </a:rPr>
                        <a:t> </a:t>
                      </a:r>
                      <a:r>
                        <a:rPr lang="fa-IR" sz="2000" b="1" dirty="0" smtClean="0">
                          <a:effectLst/>
                          <a:cs typeface="B Lotus" panose="00000400000000000000" pitchFamily="2" charset="-78"/>
                        </a:rPr>
                        <a:t>آداب وارد شدن به حمام ‏</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8.</a:t>
                      </a:r>
                      <a:r>
                        <a:rPr lang="fa-IR" sz="2000" b="1" baseline="0" dirty="0" smtClean="0">
                          <a:effectLst/>
                          <a:cs typeface="B Lotus" panose="00000400000000000000" pitchFamily="2" charset="-78"/>
                        </a:rPr>
                        <a:t> </a:t>
                      </a:r>
                      <a:r>
                        <a:rPr lang="fa-IR" sz="2000" b="1" dirty="0" smtClean="0">
                          <a:effectLst/>
                          <a:cs typeface="B Lotus" panose="00000400000000000000" pitchFamily="2" charset="-78"/>
                        </a:rPr>
                        <a:t>آداب خوردن و آشاميدن</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extLst>
                  <a:ext uri="{0D108BD9-81ED-4DB2-BD59-A6C34878D82A}">
                    <a16:rowId xmlns:a16="http://schemas.microsoft.com/office/drawing/2014/main" val="10002"/>
                  </a:ext>
                </a:extLst>
              </a:tr>
              <a:tr h="676353">
                <a:tc>
                  <a:txBody>
                    <a:bodyPr/>
                    <a:lstStyle/>
                    <a:p>
                      <a:pPr marL="0" lvl="0" indent="0" algn="just" rtl="1">
                        <a:spcAft>
                          <a:spcPts val="0"/>
                        </a:spcAft>
                        <a:buFont typeface="+mj-lt"/>
                        <a:buNone/>
                      </a:pPr>
                      <a:r>
                        <a:rPr lang="fa-IR" sz="2000" b="1" dirty="0" smtClean="0">
                          <a:effectLst/>
                          <a:cs typeface="B Lotus" panose="00000400000000000000" pitchFamily="2" charset="-78"/>
                        </a:rPr>
                        <a:t>3. آداب شانه كردن مو </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9. آداب خريد و فروش </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extLst>
                  <a:ext uri="{0D108BD9-81ED-4DB2-BD59-A6C34878D82A}">
                    <a16:rowId xmlns:a16="http://schemas.microsoft.com/office/drawing/2014/main" val="10003"/>
                  </a:ext>
                </a:extLst>
              </a:tr>
              <a:tr h="599908">
                <a:tc>
                  <a:txBody>
                    <a:bodyPr/>
                    <a:lstStyle/>
                    <a:p>
                      <a:pPr marL="0" lvl="0" indent="0" algn="just" rtl="1">
                        <a:spcAft>
                          <a:spcPts val="0"/>
                        </a:spcAft>
                        <a:buFont typeface="+mj-lt"/>
                        <a:buNone/>
                      </a:pPr>
                      <a:r>
                        <a:rPr lang="fa-IR" sz="2000" b="1" dirty="0" smtClean="0">
                          <a:effectLst/>
                          <a:cs typeface="B Lotus" panose="00000400000000000000" pitchFamily="2" charset="-78"/>
                        </a:rPr>
                        <a:t>4. آداب آرايش </a:t>
                      </a: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10. آداب ورود به منزل</a:t>
                      </a:r>
                      <a:endParaRPr lang="en-US" sz="2000" b="1" dirty="0" smtClean="0">
                        <a:effectLst/>
                        <a:cs typeface="B Lotus" panose="00000400000000000000" pitchFamily="2" charset="-78"/>
                      </a:endParaRPr>
                    </a:p>
                  </a:txBody>
                  <a:tcPr/>
                </a:tc>
                <a:extLst>
                  <a:ext uri="{0D108BD9-81ED-4DB2-BD59-A6C34878D82A}">
                    <a16:rowId xmlns:a16="http://schemas.microsoft.com/office/drawing/2014/main" val="10004"/>
                  </a:ext>
                </a:extLst>
              </a:tr>
              <a:tr h="676353">
                <a:tc>
                  <a:txBody>
                    <a:bodyPr/>
                    <a:lstStyle/>
                    <a:p>
                      <a:pPr marL="0" lvl="0" indent="0" algn="just" rtl="1">
                        <a:spcAft>
                          <a:spcPts val="0"/>
                        </a:spcAft>
                        <a:buFont typeface="+mj-lt"/>
                        <a:buNone/>
                      </a:pPr>
                      <a:r>
                        <a:rPr lang="fa-IR" sz="2000" b="1" dirty="0" smtClean="0">
                          <a:effectLst/>
                          <a:cs typeface="B Lotus" panose="00000400000000000000" pitchFamily="2" charset="-78"/>
                        </a:rPr>
                        <a:t>5. آداب مسواك </a:t>
                      </a:r>
                      <a:endParaRPr lang="en-US" sz="2000" b="1" dirty="0" smtClean="0">
                        <a:effectLst/>
                        <a:cs typeface="B Lotus" panose="00000400000000000000" pitchFamily="2" charset="-78"/>
                      </a:endParaRP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11. آداب خواب رفتن و بيدار شدن‏</a:t>
                      </a:r>
                      <a:endParaRPr lang="en-US" sz="2000" b="1" dirty="0" smtClean="0">
                        <a:effectLst/>
                        <a:cs typeface="B Lotus" panose="00000400000000000000" pitchFamily="2" charset="-78"/>
                      </a:endParaRPr>
                    </a:p>
                    <a:p>
                      <a:pPr rtl="1"/>
                      <a:endParaRPr lang="fa-IR" sz="2000" b="1" dirty="0">
                        <a:cs typeface="B Lotus" panose="00000400000000000000" pitchFamily="2" charset="-78"/>
                      </a:endParaRPr>
                    </a:p>
                  </a:txBody>
                  <a:tcPr/>
                </a:tc>
                <a:extLst>
                  <a:ext uri="{0D108BD9-81ED-4DB2-BD59-A6C34878D82A}">
                    <a16:rowId xmlns:a16="http://schemas.microsoft.com/office/drawing/2014/main" val="10005"/>
                  </a:ext>
                </a:extLst>
              </a:tr>
              <a:tr h="676213">
                <a:tc>
                  <a:txBody>
                    <a:bodyPr/>
                    <a:lstStyle/>
                    <a:p>
                      <a:pPr marL="0" lvl="0" indent="0" algn="just" rtl="1">
                        <a:spcAft>
                          <a:spcPts val="0"/>
                        </a:spcAft>
                        <a:buFont typeface="+mj-lt"/>
                        <a:buNone/>
                      </a:pPr>
                      <a:r>
                        <a:rPr lang="fa-IR" sz="2000" b="1" dirty="0" smtClean="0">
                          <a:effectLst/>
                          <a:cs typeface="B Lotus" panose="00000400000000000000" pitchFamily="2" charset="-78"/>
                        </a:rPr>
                        <a:t>6. آداب و دعاهاى مربوط به نگاه‏</a:t>
                      </a:r>
                      <a:endParaRPr lang="en-US" sz="2000" b="1" dirty="0" smtClean="0">
                        <a:effectLst/>
                        <a:cs typeface="B Lotus" panose="00000400000000000000" pitchFamily="2" charset="-78"/>
                      </a:endParaRPr>
                    </a:p>
                  </a:txBody>
                  <a:tcPr/>
                </a:tc>
                <a:tc>
                  <a:txBody>
                    <a:bodyPr/>
                    <a:lstStyle/>
                    <a:p>
                      <a:pPr marL="0" lvl="0" indent="0" algn="just" rtl="1">
                        <a:spcAft>
                          <a:spcPts val="0"/>
                        </a:spcAft>
                        <a:buFont typeface="+mj-lt"/>
                        <a:buNone/>
                      </a:pPr>
                      <a:r>
                        <a:rPr lang="fa-IR" sz="2000" b="1" dirty="0" smtClean="0">
                          <a:effectLst/>
                          <a:cs typeface="B Lotus" panose="00000400000000000000" pitchFamily="2" charset="-78"/>
                        </a:rPr>
                        <a:t>12. آداب مربوط به مسافرت‏</a:t>
                      </a:r>
                      <a:endParaRPr lang="en-US" sz="2000" b="1" dirty="0" smtClean="0">
                        <a:effectLst/>
                        <a:cs typeface="B Lotus" panose="00000400000000000000" pitchFamily="2" charset="-78"/>
                      </a:endParaRPr>
                    </a:p>
                  </a:txBody>
                  <a:tcP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7387771" y="152854"/>
            <a:ext cx="4446814" cy="326118"/>
          </a:xfrm>
        </p:spPr>
        <p:txBody>
          <a:bodyPr>
            <a:noAutofit/>
          </a:bodyPr>
          <a:lstStyle/>
          <a:p>
            <a:pPr algn="r"/>
            <a:r>
              <a:rPr lang="fa-IR" sz="2000" b="1" dirty="0">
                <a:solidFill>
                  <a:srgbClr val="00B050"/>
                </a:solidFill>
                <a:cs typeface="B Tabassom" panose="00000400000000000000" pitchFamily="2" charset="-78"/>
              </a:rPr>
              <a:t>فصل سوم: آداب شکر نعمت</a:t>
            </a:r>
            <a:endParaRPr lang="fa-IR" sz="2000" dirty="0">
              <a:solidFill>
                <a:srgbClr val="00B050"/>
              </a:solidFill>
            </a:endParaRPr>
          </a:p>
        </p:txBody>
      </p:sp>
    </p:spTree>
    <p:extLst>
      <p:ext uri="{BB962C8B-B14F-4D97-AF65-F5344CB8AC3E}">
        <p14:creationId xmlns:p14="http://schemas.microsoft.com/office/powerpoint/2010/main" val="22759346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4370"/>
            <a:ext cx="10515600" cy="3589916"/>
          </a:xfrm>
        </p:spPr>
        <p:txBody>
          <a:bodyPr>
            <a:normAutofit/>
          </a:bodyPr>
          <a:lstStyle/>
          <a:p>
            <a:pPr algn="ctr"/>
            <a:r>
              <a:rPr lang="fa-IR" sz="6600" b="1" dirty="0">
                <a:ln w="0"/>
                <a:solidFill>
                  <a:srgbClr val="00B0F0"/>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فصل </a:t>
            </a:r>
            <a:r>
              <a:rPr lang="fa-IR" sz="6600" b="1" dirty="0" smtClean="0">
                <a:ln w="0"/>
                <a:solidFill>
                  <a:srgbClr val="00B0F0"/>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چهارم</a:t>
            </a:r>
            <a:br>
              <a:rPr lang="fa-IR" sz="6600" b="1" dirty="0" smtClean="0">
                <a:ln w="0"/>
                <a:solidFill>
                  <a:srgbClr val="00B0F0"/>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br>
            <a:r>
              <a:rPr lang="fa-IR" sz="6600" b="1" dirty="0" smtClean="0">
                <a:ln w="0"/>
                <a:solidFill>
                  <a:srgbClr val="00B0F0"/>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 </a:t>
            </a:r>
            <a:r>
              <a:rPr lang="fa-IR" sz="6600" b="1" dirty="0">
                <a:ln w="0"/>
                <a:solidFill>
                  <a:srgbClr val="00B0F0"/>
                </a:solidFill>
                <a:effectLst>
                  <a:outerShdw blurRad="38100" dist="38100" dir="2700000" algn="tl">
                    <a:srgbClr val="000000">
                      <a:alpha val="43137"/>
                    </a:srgbClr>
                  </a:outerShdw>
                  <a:reflection blurRad="6350" stA="53000" endA="300" endPos="35500" dir="5400000" sy="-90000" algn="bl" rotWithShape="0"/>
                </a:effectLst>
                <a:cs typeface="B Tabassom" panose="00000400000000000000" pitchFamily="2" charset="-78"/>
              </a:rPr>
              <a:t>آداب اطاعت و عبادت </a:t>
            </a:r>
          </a:p>
        </p:txBody>
      </p:sp>
    </p:spTree>
    <p:extLst>
      <p:ext uri="{BB962C8B-B14F-4D97-AF65-F5344CB8AC3E}">
        <p14:creationId xmlns:p14="http://schemas.microsoft.com/office/powerpoint/2010/main" val="1092027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133307"/>
            <a:ext cx="3721994" cy="304575"/>
          </a:xfrm>
        </p:spPr>
        <p:txBody>
          <a:bodyPr>
            <a:normAutofit fontScale="90000"/>
          </a:bodyPr>
          <a:lstStyle/>
          <a:p>
            <a:pPr algn="r" rtl="1"/>
            <a:r>
              <a:rPr lang="fa-IR" sz="2000" b="1" dirty="0">
                <a:solidFill>
                  <a:srgbClr val="00B0F0"/>
                </a:solidFill>
                <a:cs typeface="B Tabassom" panose="00000400000000000000" pitchFamily="2" charset="-78"/>
              </a:rPr>
              <a:t>فصل </a:t>
            </a:r>
            <a:r>
              <a:rPr lang="fa-IR" sz="2000" b="1" dirty="0" smtClean="0">
                <a:solidFill>
                  <a:srgbClr val="00B0F0"/>
                </a:solidFill>
                <a:cs typeface="B Tabassom" panose="00000400000000000000" pitchFamily="2" charset="-78"/>
              </a:rPr>
              <a:t>چهارم: آداب </a:t>
            </a:r>
            <a:r>
              <a:rPr lang="fa-IR" sz="2000" b="1" dirty="0">
                <a:solidFill>
                  <a:srgbClr val="00B0F0"/>
                </a:solidFill>
                <a:cs typeface="B Tabassom" panose="00000400000000000000" pitchFamily="2" charset="-78"/>
              </a:rPr>
              <a:t>اطاعت و عبادت </a:t>
            </a:r>
          </a:p>
        </p:txBody>
      </p:sp>
      <p:sp>
        <p:nvSpPr>
          <p:cNvPr id="3" name="Content Placeholder 2"/>
          <p:cNvSpPr>
            <a:spLocks noGrp="1"/>
          </p:cNvSpPr>
          <p:nvPr>
            <p:ph idx="1"/>
          </p:nvPr>
        </p:nvSpPr>
        <p:spPr>
          <a:xfrm>
            <a:off x="1584101" y="695459"/>
            <a:ext cx="10367493" cy="5898524"/>
          </a:xfrm>
        </p:spPr>
        <p:txBody>
          <a:bodyPr/>
          <a:lstStyle/>
          <a:p>
            <a:pPr marL="0" indent="0" algn="r" rtl="1">
              <a:buNone/>
            </a:pPr>
            <a:r>
              <a:rPr lang="fa-IR" b="1" dirty="0" smtClean="0">
                <a:latin typeface="Neirizi"/>
                <a:ea typeface="Times New Roman" panose="02020603050405020304" pitchFamily="18" charset="0"/>
                <a:cs typeface="B Titr" panose="00000700000000000000" pitchFamily="2" charset="-78"/>
              </a:rPr>
              <a:t>1. حقیقت </a:t>
            </a:r>
            <a:r>
              <a:rPr lang="fa-IR" b="1" dirty="0">
                <a:latin typeface="Neirizi"/>
                <a:ea typeface="Times New Roman" panose="02020603050405020304" pitchFamily="18" charset="0"/>
                <a:cs typeface="B Titr" panose="00000700000000000000" pitchFamily="2" charset="-78"/>
              </a:rPr>
              <a:t>عبودیت </a:t>
            </a:r>
            <a:endParaRPr lang="fa-IR" b="1" dirty="0">
              <a:latin typeface="Neirizi"/>
              <a:cs typeface="B Titr" panose="00000700000000000000" pitchFamily="2" charset="-78"/>
            </a:endParaRPr>
          </a:p>
          <a:p>
            <a:pPr algn="r" rtl="1"/>
            <a:r>
              <a:rPr lang="fa-IR" sz="2400" dirty="0">
                <a:latin typeface="Neirizi"/>
                <a:ea typeface="Times New Roman" panose="02020603050405020304" pitchFamily="18" charset="0"/>
                <a:cs typeface="B Mitra" panose="00000400000000000000" pitchFamily="2" charset="-78"/>
              </a:rPr>
              <a:t>عبادت و اطاعت از خداوند حالتی از فرمانبرداری از پروردگار است که بدون هیچ تعللی فرد سعی می‌کند تا در هر رفتار و گفتار خود بر اساس حکم الهی عمل کند. چنین فردی حکم خدا را از ناحیه معصومین و از ناحیه وحی به دست </a:t>
            </a:r>
            <a:r>
              <a:rPr lang="fa-IR" sz="2400" dirty="0" smtClean="0">
                <a:latin typeface="Neirizi"/>
                <a:ea typeface="Times New Roman" panose="02020603050405020304" pitchFamily="18" charset="0"/>
                <a:cs typeface="B Mitra" panose="00000400000000000000" pitchFamily="2" charset="-78"/>
              </a:rPr>
              <a:t>می‌آورد.</a:t>
            </a:r>
          </a:p>
          <a:p>
            <a:pPr algn="just" rtl="1"/>
            <a:r>
              <a:rPr lang="fa-IR" sz="2400" dirty="0">
                <a:latin typeface="Neirizi"/>
                <a:ea typeface="Times New Roman" panose="02020603050405020304" pitchFamily="18" charset="0"/>
                <a:cs typeface="B Mitra" panose="00000400000000000000" pitchFamily="2" charset="-78"/>
              </a:rPr>
              <a:t>عبودیت خداوند مستقیماً‌ با مسئله توحید و یگانگی او مرتبط است. </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smtClean="0"/>
          </a:p>
          <a:p>
            <a:pPr marL="0" indent="0" algn="r" rtl="1">
              <a:buNone/>
            </a:pPr>
            <a:endParaRPr lang="fa-IR" dirty="0"/>
          </a:p>
        </p:txBody>
      </p:sp>
      <p:sp>
        <p:nvSpPr>
          <p:cNvPr id="4" name="Rounded Rectangle 3"/>
          <p:cNvSpPr/>
          <p:nvPr/>
        </p:nvSpPr>
        <p:spPr>
          <a:xfrm>
            <a:off x="1712890" y="3232597"/>
            <a:ext cx="9968248" cy="1957590"/>
          </a:xfrm>
          <a:prstGeom prst="roundRect">
            <a:avLst/>
          </a:prstGeom>
          <a:effectLst>
            <a:softEdge rad="6350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b="1" dirty="0" smtClean="0">
                <a:latin typeface="Adobe Arabic" panose="02040503050201020203" pitchFamily="18" charset="-78"/>
                <a:cs typeface="Adobe Arabic" panose="02040503050201020203" pitchFamily="18" charset="-78"/>
              </a:rPr>
              <a:t>«إِنَّا </a:t>
            </a:r>
            <a:r>
              <a:rPr lang="fa-IR" b="1" dirty="0">
                <a:latin typeface="Adobe Arabic" panose="02040503050201020203" pitchFamily="18" charset="-78"/>
                <a:cs typeface="Adobe Arabic" panose="02040503050201020203" pitchFamily="18" charset="-78"/>
              </a:rPr>
              <a:t>أَنْزَلْنا إِلَيْكَ الْكِتابَ بِالْحَقِّ فَاعْبُدِ اللَّهَ مُخْلِصاً لَهُ الدِّينَ * أَلا لِلَّهِ الدِّينُ الْخالِصُ وَ الَّذينَ اتَّخَذُوا مِنْ دُونِهِ أَوْلِياءَ ما نَعْبُدُهُمْ إِلاَّ لِيُقَرِّبُونا إِلَى اللَّهِ زُلْفى‏ إِنَّ اللَّهَ يَحْكُمُ بَيْنَهُمْ في‏ ما هُمْ فيهِ يَخْتَلِفُونَ إِنَّ اللَّهَ لا يَهْدي مَنْ هُوَ كاذِبٌ كَفَّارٌ </a:t>
            </a:r>
            <a:r>
              <a:rPr lang="fa-IR" b="1" dirty="0" smtClean="0">
                <a:latin typeface="Adobe Arabic" panose="02040503050201020203" pitchFamily="18" charset="-78"/>
                <a:cs typeface="Adobe Arabic" panose="02040503050201020203" pitchFamily="18" charset="-78"/>
              </a:rPr>
              <a:t>»</a:t>
            </a:r>
            <a:endParaRPr lang="fa-IR" b="1" dirty="0">
              <a:latin typeface="Adobe Arabic" panose="02040503050201020203" pitchFamily="18" charset="-78"/>
              <a:cs typeface="Adobe Arabic" panose="02040503050201020203" pitchFamily="18" charset="-78"/>
            </a:endParaRPr>
          </a:p>
          <a:p>
            <a:pPr algn="ctr"/>
            <a:r>
              <a:rPr lang="fa-IR" dirty="0">
                <a:latin typeface="Adobe Arabic" panose="02040503050201020203" pitchFamily="18" charset="-78"/>
                <a:cs typeface="Adobe Arabic" panose="02040503050201020203" pitchFamily="18" charset="-78"/>
              </a:rPr>
              <a:t>ما [اين‏] كتاب را به حقّ به سوى تو فرود آورديم، پس خدا را- در حالى كه اعتقاد [خود] را براى او خالص‏كننده‏اى- عبادت كن. آگاه باشيد: آيينِ پاك از آنِ خداست، و كسانى كه به جاى او دوستانى براى خود گرفته‏اند [به اين بهانه كه:] ما آنها را جز براى اينكه ما را هر چه بيشتر به خدا نزديك گردانند، نمى‏پرستيم، البتّه خدا ميان آنان در باره آنچه كه بر سر آن اختلاف دارند، داورى خواهد كرد. در حقيقت، خدا آن كسى را كه دروغ‏پردازِ ناسپاس است هدايت نمى‏كند</a:t>
            </a:r>
            <a:r>
              <a:rPr lang="fa-IR" dirty="0" smtClean="0">
                <a:latin typeface="Adobe Arabic" panose="02040503050201020203" pitchFamily="18" charset="-78"/>
                <a:cs typeface="Adobe Arabic" panose="02040503050201020203" pitchFamily="18" charset="-78"/>
              </a:rPr>
              <a:t>. </a:t>
            </a:r>
          </a:p>
          <a:p>
            <a:pPr algn="ctr"/>
            <a:r>
              <a:rPr lang="fa-IR" dirty="0" smtClean="0">
                <a:latin typeface="Adobe Arabic" panose="02040503050201020203" pitchFamily="18" charset="-78"/>
                <a:cs typeface="Adobe Arabic" panose="02040503050201020203" pitchFamily="18" charset="-78"/>
              </a:rPr>
              <a:t>(سوره مبارکه زمر، آیات 2و3).</a:t>
            </a:r>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72292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3792"/>
            <a:ext cx="11990231" cy="6130343"/>
          </a:xfrm>
        </p:spPr>
        <p:txBody>
          <a:bodyPr>
            <a:normAutofit fontScale="92500"/>
          </a:bodyPr>
          <a:lstStyle/>
          <a:p>
            <a:pPr marL="0" indent="0" algn="just" rtl="1">
              <a:buNone/>
            </a:pPr>
            <a:r>
              <a:rPr lang="fa-IR" sz="2400" b="1" dirty="0" smtClean="0">
                <a:latin typeface="Neirizi"/>
                <a:ea typeface="Times New Roman" panose="02020603050405020304" pitchFamily="18" charset="0"/>
                <a:cs typeface="B Mitra" panose="00000400000000000000" pitchFamily="2" charset="-78"/>
              </a:rPr>
              <a:t>براساس آیات 1و2 سوره زمر:</a:t>
            </a:r>
          </a:p>
          <a:p>
            <a:pPr algn="just" rtl="1">
              <a:buClr>
                <a:schemeClr val="accent6">
                  <a:lumMod val="75000"/>
                </a:schemeClr>
              </a:buClr>
              <a:buFont typeface="Wingdings" panose="05000000000000000000" pitchFamily="2" charset="2"/>
              <a:buChar char="q"/>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مراد </a:t>
            </a:r>
            <a:r>
              <a:rPr lang="fa-IR" sz="2400" dirty="0">
                <a:latin typeface="Adobe Arabic" panose="02040503050201020203" pitchFamily="18" charset="-78"/>
                <a:ea typeface="Times New Roman" panose="02020603050405020304" pitchFamily="18" charset="0"/>
                <a:cs typeface="Adobe Arabic" panose="02040503050201020203" pitchFamily="18" charset="-78"/>
              </a:rPr>
              <a:t>از </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كلمه </a:t>
            </a:r>
            <a:r>
              <a:rPr lang="fa-IR" sz="2400" b="1" dirty="0" smtClean="0">
                <a:solidFill>
                  <a:srgbClr val="00B0F0"/>
                </a:solidFill>
                <a:latin typeface="Adobe Arabic" panose="02040503050201020203" pitchFamily="18" charset="-78"/>
                <a:ea typeface="Times New Roman" panose="02020603050405020304" pitchFamily="18" charset="0"/>
                <a:cs typeface="Adobe Arabic" panose="02040503050201020203" pitchFamily="18" charset="-78"/>
              </a:rPr>
              <a:t>دين</a:t>
            </a:r>
          </a:p>
          <a:p>
            <a:pPr marL="0" indent="0" algn="just" rtl="1">
              <a:buNone/>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1- عبادت </a:t>
            </a:r>
          </a:p>
          <a:p>
            <a:pPr marL="0" indent="0" algn="just" rtl="1">
              <a:buNone/>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2- سنت </a:t>
            </a:r>
            <a:r>
              <a:rPr lang="fa-IR" sz="2400" dirty="0">
                <a:latin typeface="Adobe Arabic" panose="02040503050201020203" pitchFamily="18" charset="-78"/>
                <a:ea typeface="Times New Roman" panose="02020603050405020304" pitchFamily="18" charset="0"/>
                <a:cs typeface="Adobe Arabic" panose="02040503050201020203" pitchFamily="18" charset="-78"/>
              </a:rPr>
              <a:t>حيات </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يعنى </a:t>
            </a:r>
            <a:r>
              <a:rPr lang="fa-IR" sz="2400" dirty="0">
                <a:latin typeface="Adobe Arabic" panose="02040503050201020203" pitchFamily="18" charset="-78"/>
                <a:ea typeface="Times New Roman" panose="02020603050405020304" pitchFamily="18" charset="0"/>
                <a:cs typeface="Adobe Arabic" panose="02040503050201020203" pitchFamily="18" charset="-78"/>
              </a:rPr>
              <a:t>طريقه‏اى كه در زندگى اجتماعى انسانى پيموده مى‏شود. </a:t>
            </a:r>
            <a:endParaRPr lang="fa-IR"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algn="just" rtl="1">
              <a:buClr>
                <a:schemeClr val="accent6">
                  <a:lumMod val="75000"/>
                </a:schemeClr>
              </a:buClr>
              <a:buFont typeface="Wingdings" panose="05000000000000000000" pitchFamily="2" charset="2"/>
              <a:buChar char="q"/>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مراد از </a:t>
            </a:r>
            <a:r>
              <a:rPr lang="fa-IR" sz="2400" b="1" dirty="0" smtClean="0">
                <a:solidFill>
                  <a:srgbClr val="00B0F0"/>
                </a:solidFill>
                <a:latin typeface="Adobe Arabic" panose="02040503050201020203" pitchFamily="18" charset="-78"/>
                <a:ea typeface="Times New Roman" panose="02020603050405020304" pitchFamily="18" charset="0"/>
                <a:cs typeface="Adobe Arabic" panose="02040503050201020203" pitchFamily="18" charset="-78"/>
              </a:rPr>
              <a:t>عبادت</a:t>
            </a:r>
          </a:p>
          <a:p>
            <a:pPr marL="0" indent="0" algn="just" rtl="1">
              <a:buNone/>
            </a:pPr>
            <a:r>
              <a:rPr lang="fa-IR" sz="2400" dirty="0" smtClean="0">
                <a:solidFill>
                  <a:srgbClr val="00B050"/>
                </a:solidFill>
                <a:latin typeface="Adobe Arabic" panose="02040503050201020203" pitchFamily="18" charset="-78"/>
                <a:ea typeface="Times New Roman" panose="02020603050405020304" pitchFamily="18" charset="0"/>
                <a:cs typeface="Adobe Arabic" panose="02040503050201020203" pitchFamily="18" charset="-78"/>
              </a:rPr>
              <a:t> </a:t>
            </a:r>
            <a:r>
              <a:rPr lang="fa-IR" sz="2400" dirty="0">
                <a:latin typeface="Adobe Arabic" panose="02040503050201020203" pitchFamily="18" charset="-78"/>
                <a:ea typeface="Times New Roman" panose="02020603050405020304" pitchFamily="18" charset="0"/>
                <a:cs typeface="Adobe Arabic" panose="02040503050201020203" pitchFamily="18" charset="-78"/>
              </a:rPr>
              <a:t>همان اعمالى است كه خضوع قلبى و پرستش درونى را مجسم و ملموس مى‏كند، و آن عبارت از همان طريقه‏اى است كه خود خداى سبحان آن را تشريع </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كرده است.</a:t>
            </a:r>
            <a:endParaRPr lang="fa-IR" sz="2400" dirty="0" smtClean="0">
              <a:latin typeface="Neirizi"/>
              <a:ea typeface="Times New Roman" panose="02020603050405020304" pitchFamily="18" charset="0"/>
              <a:cs typeface="B Mitra" panose="00000400000000000000" pitchFamily="2" charset="-78"/>
            </a:endParaRPr>
          </a:p>
          <a:p>
            <a:pPr algn="just" rtl="1">
              <a:buClr>
                <a:schemeClr val="accent6">
                  <a:lumMod val="75000"/>
                </a:schemeClr>
              </a:buClr>
              <a:buFont typeface="Wingdings" panose="05000000000000000000" pitchFamily="2" charset="2"/>
              <a:buChar char="q"/>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معناى </a:t>
            </a:r>
            <a:r>
              <a:rPr lang="fa-IR" sz="2400" dirty="0">
                <a:latin typeface="Adobe Arabic" panose="02040503050201020203" pitchFamily="18" charset="-78"/>
                <a:ea typeface="Times New Roman" panose="02020603050405020304" pitchFamily="18" charset="0"/>
                <a:cs typeface="Adobe Arabic" panose="02040503050201020203" pitchFamily="18" charset="-78"/>
              </a:rPr>
              <a:t>آيه اين است كه: </a:t>
            </a:r>
            <a:endParaRPr lang="fa-IR"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marL="0" indent="0" algn="just" rtl="1">
              <a:buNone/>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حال </a:t>
            </a:r>
            <a:r>
              <a:rPr lang="fa-IR" sz="2400" dirty="0">
                <a:latin typeface="Adobe Arabic" panose="02040503050201020203" pitchFamily="18" charset="-78"/>
                <a:ea typeface="Times New Roman" panose="02020603050405020304" pitchFamily="18" charset="0"/>
                <a:cs typeface="Adobe Arabic" panose="02040503050201020203" pitchFamily="18" charset="-78"/>
              </a:rPr>
              <a:t>كه قرآن به حق نازل شده پس عبوديت قلبى خود را براى خدا در تمامى شؤون زندگيت با پيروى كردن از آنچه براى تو تشريع كرده اظهار كن در حالى كه دين خود را براى او خالص سازى، و غير از آنچه خدا براى تو تشريع كرده پيروى </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مكن... </a:t>
            </a:r>
          </a:p>
          <a:p>
            <a:pPr algn="just" rtl="1">
              <a:buClr>
                <a:schemeClr val="accent6">
                  <a:lumMod val="75000"/>
                </a:schemeClr>
              </a:buClr>
              <a:buFont typeface="Wingdings" panose="05000000000000000000" pitchFamily="2" charset="2"/>
              <a:buChar char="q"/>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a:t>
            </a:r>
            <a:r>
              <a:rPr lang="fa-IR" sz="2400" dirty="0">
                <a:latin typeface="Adobe Arabic" panose="02040503050201020203" pitchFamily="18" charset="-78"/>
                <a:ea typeface="Times New Roman" panose="02020603050405020304" pitchFamily="18" charset="0"/>
                <a:cs typeface="Adobe Arabic" panose="02040503050201020203" pitchFamily="18" charset="-78"/>
              </a:rPr>
              <a:t>معناى خالص بودن دين براى خدا اين است كه: </a:t>
            </a:r>
            <a:endParaRPr lang="fa-IR" sz="2400" dirty="0" smtClean="0">
              <a:latin typeface="Adobe Arabic" panose="02040503050201020203" pitchFamily="18" charset="-78"/>
              <a:ea typeface="Times New Roman" panose="02020603050405020304" pitchFamily="18" charset="0"/>
              <a:cs typeface="Adobe Arabic" panose="02040503050201020203" pitchFamily="18" charset="-78"/>
            </a:endParaRPr>
          </a:p>
          <a:p>
            <a:pPr marL="0" indent="0" algn="just" rtl="1">
              <a:buNone/>
            </a:pP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خدا </a:t>
            </a:r>
            <a:r>
              <a:rPr lang="fa-IR" sz="2400" dirty="0">
                <a:latin typeface="Adobe Arabic" panose="02040503050201020203" pitchFamily="18" charset="-78"/>
                <a:ea typeface="Times New Roman" panose="02020603050405020304" pitchFamily="18" charset="0"/>
                <a:cs typeface="Adobe Arabic" panose="02040503050201020203" pitchFamily="18" charset="-78"/>
              </a:rPr>
              <a:t>عبادت آن كسى را كه فقط براى او عبادت نمى‏كند نمى‏پذيرد، حال چه اينكه هم خدا را بپرستد و هم غير خدا را و چه اينكه اصلا غير خدا را بپرستد</a:t>
            </a:r>
            <a:r>
              <a:rPr lang="fa-IR" sz="2400" dirty="0" smtClean="0">
                <a:latin typeface="Adobe Arabic" panose="02040503050201020203" pitchFamily="18" charset="-78"/>
                <a:ea typeface="Times New Roman" panose="02020603050405020304" pitchFamily="18" charset="0"/>
                <a:cs typeface="Adobe Arabic" panose="02040503050201020203" pitchFamily="18" charset="-78"/>
              </a:rPr>
              <a:t>.» </a:t>
            </a:r>
            <a:r>
              <a:rPr lang="fa-IR" sz="1600" dirty="0" smtClean="0">
                <a:latin typeface="Adobe Arabic" panose="02040503050201020203" pitchFamily="18" charset="-78"/>
                <a:ea typeface="SimSun" panose="02010600030101010101" pitchFamily="2" charset="-122"/>
                <a:cs typeface="Adobe Arabic" panose="02040503050201020203" pitchFamily="18" charset="-78"/>
              </a:rPr>
              <a:t>ترجمه </a:t>
            </a:r>
            <a:r>
              <a:rPr lang="fa-IR" sz="1600" dirty="0">
                <a:latin typeface="Adobe Arabic" panose="02040503050201020203" pitchFamily="18" charset="-78"/>
                <a:ea typeface="SimSun" panose="02010600030101010101" pitchFamily="2" charset="-122"/>
                <a:cs typeface="Adobe Arabic" panose="02040503050201020203" pitchFamily="18" charset="-78"/>
              </a:rPr>
              <a:t>الميزان، ج‏17، ص: 355</a:t>
            </a:r>
            <a:endParaRPr lang="en-US" sz="1600" dirty="0">
              <a:latin typeface="Adobe Arabic" panose="02040503050201020203" pitchFamily="18" charset="-78"/>
              <a:ea typeface="SimSun" panose="02010600030101010101" pitchFamily="2" charset="-122"/>
              <a:cs typeface="Adobe Arabic" panose="02040503050201020203" pitchFamily="18" charset="-78"/>
            </a:endParaRPr>
          </a:p>
          <a:p>
            <a:pPr algn="r" rtl="1"/>
            <a:endParaRPr lang="fa-IR" dirty="0">
              <a:cs typeface="B Mitra" panose="00000400000000000000" pitchFamily="2" charset="-78"/>
            </a:endParaRPr>
          </a:p>
        </p:txBody>
      </p:sp>
      <p:sp>
        <p:nvSpPr>
          <p:cNvPr id="5" name="Title 1"/>
          <p:cNvSpPr>
            <a:spLocks noGrp="1"/>
          </p:cNvSpPr>
          <p:nvPr>
            <p:ph type="title"/>
          </p:nvPr>
        </p:nvSpPr>
        <p:spPr>
          <a:xfrm>
            <a:off x="8229600" y="133307"/>
            <a:ext cx="3721994" cy="304575"/>
          </a:xfrm>
        </p:spPr>
        <p:txBody>
          <a:bodyPr>
            <a:normAutofit fontScale="90000"/>
          </a:bodyPr>
          <a:lstStyle/>
          <a:p>
            <a:pPr algn="r" rtl="1"/>
            <a:r>
              <a:rPr lang="fa-IR" sz="2000" b="1" dirty="0">
                <a:solidFill>
                  <a:srgbClr val="00B0F0"/>
                </a:solidFill>
                <a:cs typeface="B Tabassom" panose="00000400000000000000" pitchFamily="2" charset="-78"/>
              </a:rPr>
              <a:t>فصل </a:t>
            </a:r>
            <a:r>
              <a:rPr lang="fa-IR" sz="2000" b="1" dirty="0" smtClean="0">
                <a:solidFill>
                  <a:srgbClr val="00B0F0"/>
                </a:solidFill>
                <a:cs typeface="B Tabassom" panose="00000400000000000000" pitchFamily="2" charset="-78"/>
              </a:rPr>
              <a:t>چهارم: آداب </a:t>
            </a:r>
            <a:r>
              <a:rPr lang="fa-IR" sz="2000" b="1" dirty="0">
                <a:solidFill>
                  <a:srgbClr val="00B0F0"/>
                </a:solidFill>
                <a:cs typeface="B Tabassom" panose="00000400000000000000" pitchFamily="2" charset="-78"/>
              </a:rPr>
              <a:t>اطاعت و عبادت </a:t>
            </a:r>
          </a:p>
        </p:txBody>
      </p:sp>
    </p:spTree>
    <p:extLst>
      <p:ext uri="{BB962C8B-B14F-4D97-AF65-F5344CB8AC3E}">
        <p14:creationId xmlns:p14="http://schemas.microsoft.com/office/powerpoint/2010/main" val="14233341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3" y="811369"/>
            <a:ext cx="11650013" cy="5743977"/>
          </a:xfrm>
        </p:spPr>
        <p:txBody>
          <a:bodyPr/>
          <a:lstStyle/>
          <a:p>
            <a:pPr marL="0" indent="0" algn="r" rtl="1">
              <a:buNone/>
            </a:pPr>
            <a:r>
              <a:rPr lang="fa-IR" dirty="0" smtClean="0">
                <a:cs typeface="B Mitra" panose="00000400000000000000" pitchFamily="2" charset="-78"/>
              </a:rPr>
              <a:t>براساس آیات 10 تا 20 سوره زمر:</a:t>
            </a:r>
          </a:p>
          <a:p>
            <a:pPr marL="0" indent="0" algn="r" rtl="1">
              <a:buNone/>
            </a:pPr>
            <a:endParaRPr lang="fa-IR" dirty="0"/>
          </a:p>
          <a:p>
            <a:pPr marL="0" indent="0" algn="r" rtl="1">
              <a:buNone/>
            </a:pPr>
            <a:endParaRPr lang="fa-IR" dirty="0" smtClean="0"/>
          </a:p>
          <a:p>
            <a:pPr algn="r" rtl="1"/>
            <a:endParaRPr lang="fa-IR" dirty="0" smtClean="0">
              <a:cs typeface="B Mitra" panose="00000400000000000000" pitchFamily="2" charset="-78"/>
            </a:endParaRPr>
          </a:p>
          <a:p>
            <a:pPr algn="r" rtl="1"/>
            <a:endParaRPr lang="fa-IR" dirty="0">
              <a:cs typeface="B Mitra" panose="00000400000000000000" pitchFamily="2" charset="-78"/>
            </a:endParaRPr>
          </a:p>
          <a:p>
            <a:pPr algn="r" rtl="1"/>
            <a:endParaRPr lang="fa-IR" dirty="0" smtClean="0">
              <a:cs typeface="B Mitra" panose="00000400000000000000" pitchFamily="2" charset="-78"/>
            </a:endParaRPr>
          </a:p>
          <a:p>
            <a:pPr algn="r" rtl="1"/>
            <a:endParaRPr lang="fa-IR" dirty="0">
              <a:cs typeface="B Mitra" panose="00000400000000000000" pitchFamily="2" charset="-78"/>
            </a:endParaRPr>
          </a:p>
          <a:p>
            <a:pPr marL="0" indent="0" algn="r" rtl="1">
              <a:buNone/>
            </a:pPr>
            <a:endParaRPr lang="fa-IR" dirty="0" smtClean="0">
              <a:cs typeface="B Mitra" panose="00000400000000000000" pitchFamily="2" charset="-78"/>
            </a:endParaRPr>
          </a:p>
        </p:txBody>
      </p:sp>
      <p:sp>
        <p:nvSpPr>
          <p:cNvPr id="5" name="Title 1"/>
          <p:cNvSpPr>
            <a:spLocks noGrp="1"/>
          </p:cNvSpPr>
          <p:nvPr>
            <p:ph type="title"/>
          </p:nvPr>
        </p:nvSpPr>
        <p:spPr>
          <a:xfrm>
            <a:off x="8229600" y="133307"/>
            <a:ext cx="3721994" cy="304575"/>
          </a:xfrm>
        </p:spPr>
        <p:txBody>
          <a:bodyPr>
            <a:normAutofit fontScale="90000"/>
          </a:bodyPr>
          <a:lstStyle/>
          <a:p>
            <a:pPr algn="r" rtl="1"/>
            <a:r>
              <a:rPr lang="fa-IR" sz="2000" b="1" dirty="0">
                <a:solidFill>
                  <a:srgbClr val="00B0F0"/>
                </a:solidFill>
                <a:cs typeface="B Tabassom" panose="00000400000000000000" pitchFamily="2" charset="-78"/>
              </a:rPr>
              <a:t>فصل </a:t>
            </a:r>
            <a:r>
              <a:rPr lang="fa-IR" sz="2000" b="1" dirty="0" smtClean="0">
                <a:solidFill>
                  <a:srgbClr val="00B0F0"/>
                </a:solidFill>
                <a:cs typeface="B Tabassom" panose="00000400000000000000" pitchFamily="2" charset="-78"/>
              </a:rPr>
              <a:t>چهارم: آداب </a:t>
            </a:r>
            <a:r>
              <a:rPr lang="fa-IR" sz="2000" b="1" dirty="0">
                <a:solidFill>
                  <a:srgbClr val="00B0F0"/>
                </a:solidFill>
                <a:cs typeface="B Tabassom" panose="00000400000000000000" pitchFamily="2" charset="-78"/>
              </a:rPr>
              <a:t>اطاعت و عبادت </a:t>
            </a:r>
          </a:p>
        </p:txBody>
      </p:sp>
      <p:sp>
        <p:nvSpPr>
          <p:cNvPr id="6" name="Oval 5"/>
          <p:cNvSpPr/>
          <p:nvPr/>
        </p:nvSpPr>
        <p:spPr>
          <a:xfrm>
            <a:off x="5812798" y="1810777"/>
            <a:ext cx="1254347" cy="1215433"/>
          </a:xfrm>
          <a:prstGeom prst="ellipse">
            <a:avLst/>
          </a:prstGeom>
          <a:effectLst>
            <a:glow rad="139700">
              <a:schemeClr val="accent6">
                <a:satMod val="175000"/>
                <a:alpha val="40000"/>
              </a:schemeClr>
            </a:glow>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atin typeface="Adobe Arabic" panose="02040503050201020203" pitchFamily="18" charset="-78"/>
                <a:cs typeface="Adobe Arabic" panose="02040503050201020203" pitchFamily="18" charset="-78"/>
              </a:rPr>
              <a:t>تقوا</a:t>
            </a:r>
            <a:endParaRPr lang="en-US" sz="2400" dirty="0">
              <a:latin typeface="Adobe Arabic" panose="02040503050201020203" pitchFamily="18" charset="-78"/>
              <a:cs typeface="Adobe Arabic" panose="02040503050201020203" pitchFamily="18" charset="-78"/>
            </a:endParaRPr>
          </a:p>
        </p:txBody>
      </p:sp>
      <p:sp>
        <p:nvSpPr>
          <p:cNvPr id="7" name="Oval 6"/>
          <p:cNvSpPr/>
          <p:nvPr/>
        </p:nvSpPr>
        <p:spPr>
          <a:xfrm>
            <a:off x="3280525" y="1813986"/>
            <a:ext cx="1303585" cy="1212224"/>
          </a:xfrm>
          <a:prstGeom prst="ellipse">
            <a:avLst/>
          </a:prstGeom>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atin typeface="Adobe Arabic" panose="02040503050201020203" pitchFamily="18" charset="-78"/>
                <a:cs typeface="Adobe Arabic" panose="02040503050201020203" pitchFamily="18" charset="-78"/>
              </a:rPr>
              <a:t>عبودیت</a:t>
            </a:r>
            <a:endParaRPr lang="en-US" sz="2400"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429489" y="1810777"/>
            <a:ext cx="3482661" cy="168261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justLow" rtl="1"/>
            <a:r>
              <a:rPr lang="fa-IR" sz="2400" dirty="0">
                <a:latin typeface="Adobe Arabic" panose="02040503050201020203" pitchFamily="18" charset="-78"/>
                <a:cs typeface="Adobe Arabic" panose="02040503050201020203" pitchFamily="18" charset="-78"/>
              </a:rPr>
              <a:t>توجه و مراقبتی که انسان برای عبودیت و اطاعت خود از احکام الهی و حضور در محضر خداوند از خود بروز می‌دهد که به کنترل اعضای ظاهری و باطنی‌اش منجر </a:t>
            </a:r>
            <a:r>
              <a:rPr lang="fa-IR" sz="2400" dirty="0" smtClean="0">
                <a:latin typeface="Adobe Arabic" panose="02040503050201020203" pitchFamily="18" charset="-78"/>
                <a:cs typeface="Adobe Arabic" panose="02040503050201020203" pitchFamily="18" charset="-78"/>
              </a:rPr>
              <a:t>می‌شود.</a:t>
            </a:r>
            <a:endParaRPr lang="fa-IR" sz="2400" dirty="0">
              <a:latin typeface="Adobe Arabic" panose="02040503050201020203" pitchFamily="18" charset="-78"/>
              <a:cs typeface="Adobe Arabic" panose="02040503050201020203" pitchFamily="18" charset="-78"/>
            </a:endParaRPr>
          </a:p>
        </p:txBody>
      </p:sp>
      <p:sp>
        <p:nvSpPr>
          <p:cNvPr id="9" name="Rounded Rectangle 8"/>
          <p:cNvSpPr/>
          <p:nvPr/>
        </p:nvSpPr>
        <p:spPr>
          <a:xfrm>
            <a:off x="5212724" y="4124458"/>
            <a:ext cx="2454497" cy="7534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latin typeface="Adobe Arabic" panose="02040503050201020203" pitchFamily="18" charset="-78"/>
                <a:cs typeface="Adobe Arabic" panose="02040503050201020203" pitchFamily="18" charset="-78"/>
              </a:rPr>
              <a:t>ایمان و خوف از عذاب</a:t>
            </a:r>
            <a:endParaRPr lang="en-US" sz="2400" dirty="0">
              <a:latin typeface="Adobe Arabic" panose="02040503050201020203" pitchFamily="18" charset="-78"/>
              <a:cs typeface="Adobe Arabic" panose="02040503050201020203" pitchFamily="18" charset="-78"/>
            </a:endParaRPr>
          </a:p>
        </p:txBody>
      </p:sp>
      <p:sp>
        <p:nvSpPr>
          <p:cNvPr id="10" name="Rectangle 9"/>
          <p:cNvSpPr/>
          <p:nvPr/>
        </p:nvSpPr>
        <p:spPr>
          <a:xfrm>
            <a:off x="6439972" y="3127956"/>
            <a:ext cx="1367843" cy="41212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latin typeface="Adobe Arabic" panose="02040503050201020203" pitchFamily="18" charset="-78"/>
                <a:cs typeface="Adobe Arabic" panose="02040503050201020203" pitchFamily="18" charset="-78"/>
              </a:rPr>
              <a:t>رمز تقوا</a:t>
            </a:r>
            <a:endParaRPr lang="en-US" dirty="0">
              <a:solidFill>
                <a:schemeClr val="tx1"/>
              </a:solidFill>
              <a:latin typeface="Adobe Arabic" panose="02040503050201020203" pitchFamily="18" charset="-78"/>
              <a:cs typeface="Adobe Arabic" panose="02040503050201020203" pitchFamily="18" charset="-78"/>
            </a:endParaRPr>
          </a:p>
        </p:txBody>
      </p:sp>
      <p:sp>
        <p:nvSpPr>
          <p:cNvPr id="11" name="Down Arrow 10"/>
          <p:cNvSpPr/>
          <p:nvPr/>
        </p:nvSpPr>
        <p:spPr>
          <a:xfrm>
            <a:off x="6266374" y="3180757"/>
            <a:ext cx="347194" cy="68419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Right Arrow 11"/>
          <p:cNvSpPr/>
          <p:nvPr/>
        </p:nvSpPr>
        <p:spPr>
          <a:xfrm>
            <a:off x="4932607" y="2505420"/>
            <a:ext cx="605307" cy="1448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Left Arrow 12"/>
          <p:cNvSpPr/>
          <p:nvPr/>
        </p:nvSpPr>
        <p:spPr>
          <a:xfrm>
            <a:off x="4887029" y="2278431"/>
            <a:ext cx="666414" cy="141667"/>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Left Arrow 13"/>
          <p:cNvSpPr/>
          <p:nvPr/>
        </p:nvSpPr>
        <p:spPr>
          <a:xfrm>
            <a:off x="7328079" y="2349264"/>
            <a:ext cx="746975" cy="2286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3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618" y="682580"/>
            <a:ext cx="10336368" cy="5726204"/>
          </a:xfrm>
        </p:spPr>
        <p:txBody>
          <a:bodyPr/>
          <a:lstStyle/>
          <a:p>
            <a:pPr marL="0" lvl="0" indent="0" algn="r" rtl="1">
              <a:buNone/>
            </a:pPr>
            <a:r>
              <a:rPr lang="fa-IR" dirty="0">
                <a:solidFill>
                  <a:prstClr val="black"/>
                </a:solidFill>
                <a:cs typeface="B Mitra" panose="00000400000000000000" pitchFamily="2" charset="-78"/>
              </a:rPr>
              <a:t>براساس آیات 10 تا 20 سوره زمر:</a:t>
            </a:r>
          </a:p>
          <a:p>
            <a:pPr marL="0" indent="0" algn="just" rtl="1">
              <a:buNone/>
            </a:pPr>
            <a:r>
              <a:rPr lang="fa-IR" dirty="0">
                <a:latin typeface="Neirizi"/>
                <a:ea typeface="Times New Roman" panose="02020603050405020304" pitchFamily="18" charset="0"/>
                <a:cs typeface="B Mitra" panose="00000400000000000000" pitchFamily="2" charset="-78"/>
              </a:rPr>
              <a:t>حقیقت عبودیت و اطاعت تنها در صورتی در فرد تحقق می‌یابد که:</a:t>
            </a:r>
            <a:endParaRPr lang="en-US" sz="2400" dirty="0">
              <a:latin typeface="Times New Roman" panose="02020603050405020304" pitchFamily="18" charset="0"/>
              <a:ea typeface="Times New Roman" panose="02020603050405020304" pitchFamily="18" charset="0"/>
              <a:cs typeface="B Mitra" panose="00000400000000000000" pitchFamily="2"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ایمان و باور به خدا را به عنوان پس زمینه هر رفتار و گفتاری در نظر داشته باشد. </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دین خدا را شناخته و خالصانه به آن رجوع کند. </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در این مسیر تقوا را به عنوان اصلی‌ترین عامل توجه، مراقبه و کنترل در خود احیا نماید.</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خوف از عذاب الهی را به عنوان موتور تقوا تقویت کند.</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برای اثبات و تثبیت تقوا از هر طاغوتی در قول و فعل اعلام برائت کند.</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marL="342900" lvl="0" indent="-342900" algn="just" rtl="1">
              <a:buFont typeface="Symbol" panose="05050102010706020507" pitchFamily="18" charset="2"/>
              <a:buChar char=""/>
            </a:pPr>
            <a:r>
              <a:rPr lang="fa-IR"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rPr>
              <a:t>اساس و شالوده هر انتخاب و گزینشی در او تعقل باشد. </a:t>
            </a:r>
            <a:endParaRPr lang="en-US" sz="2800" dirty="0">
              <a:effectLst>
                <a:glow rad="139700">
                  <a:schemeClr val="accent6">
                    <a:satMod val="175000"/>
                    <a:alpha val="40000"/>
                  </a:schemeClr>
                </a:glow>
              </a:effectLst>
              <a:latin typeface="Adobe Arabic" panose="02040503050201020203" pitchFamily="18" charset="-78"/>
              <a:ea typeface="Times New Roman" panose="02020603050405020304" pitchFamily="18" charset="0"/>
              <a:cs typeface="Adobe Arabic" panose="02040503050201020203" pitchFamily="18" charset="-78"/>
            </a:endParaRPr>
          </a:p>
          <a:p>
            <a:pPr algn="r" rtl="1"/>
            <a:endParaRPr lang="fa-IR" dirty="0"/>
          </a:p>
        </p:txBody>
      </p:sp>
      <p:sp>
        <p:nvSpPr>
          <p:cNvPr id="5" name="Title 1"/>
          <p:cNvSpPr txBox="1">
            <a:spLocks/>
          </p:cNvSpPr>
          <p:nvPr/>
        </p:nvSpPr>
        <p:spPr>
          <a:xfrm>
            <a:off x="8229600" y="133307"/>
            <a:ext cx="3721994" cy="304575"/>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19788434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2" y="566671"/>
            <a:ext cx="10465157" cy="6291330"/>
          </a:xfrm>
        </p:spPr>
        <p:txBody>
          <a:bodyPr>
            <a:normAutofit/>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2. آداب عبودیت و اطاعت</a:t>
            </a:r>
          </a:p>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2-1. </a:t>
            </a:r>
            <a:r>
              <a:rPr lang="fa-IR" sz="2400" dirty="0">
                <a:solidFill>
                  <a:schemeClr val="accent6">
                    <a:lumMod val="75000"/>
                  </a:schemeClr>
                </a:solidFill>
                <a:latin typeface="Neirizi"/>
                <a:cs typeface="B Titr" panose="00000700000000000000" pitchFamily="2" charset="-78"/>
              </a:rPr>
              <a:t>آداب تقویت اخلاص</a:t>
            </a:r>
            <a:endParaRPr lang="en-US" sz="2400" b="1" dirty="0">
              <a:solidFill>
                <a:schemeClr val="accent6">
                  <a:lumMod val="75000"/>
                </a:schemeClr>
              </a:solidFill>
              <a:latin typeface="Arial" panose="020B0604020202020204" pitchFamily="34" charset="0"/>
            </a:endParaRPr>
          </a:p>
          <a:p>
            <a:pPr marL="0" indent="0" algn="justLow" rtl="1">
              <a:buNone/>
            </a:pPr>
            <a:r>
              <a:rPr lang="fa-IR" dirty="0">
                <a:cs typeface="B Mitra" panose="00000400000000000000" pitchFamily="2" charset="-78"/>
              </a:rPr>
              <a:t>انجام کار خالصانه منوط به این است که هیچ شائبه‌ای از غیر خدا نه در هنگام عمل و نه در ادامه و نه پایان آن وجود داشته باشد. طبیعی است رسیدن به این مقام و داشتن چنین مراقبتی کار دشواری است. در عین حال امری لازم است و از شرایط قبول عمل محسوب شده است. </a:t>
            </a:r>
          </a:p>
          <a:p>
            <a:pPr marL="0" indent="0" algn="justLow" rtl="1">
              <a:buNone/>
            </a:pPr>
            <a:endParaRPr lang="fa-IR" dirty="0">
              <a:cs typeface="B Mitra" panose="00000400000000000000" pitchFamily="2" charset="-78"/>
            </a:endParaRPr>
          </a:p>
          <a:p>
            <a:pPr marL="0" indent="0" algn="r" rtl="1">
              <a:buNone/>
            </a:pPr>
            <a:endParaRPr lang="fa-IR" sz="2400" dirty="0">
              <a:cs typeface="B Mitra" panose="00000400000000000000" pitchFamily="2" charset="-78"/>
            </a:endParaRPr>
          </a:p>
          <a:p>
            <a:pPr marL="0" indent="0" algn="r" rtl="1">
              <a:buNone/>
            </a:pPr>
            <a:endParaRPr lang="fa-IR" sz="2400"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744032404"/>
              </p:ext>
            </p:extLst>
          </p:nvPr>
        </p:nvGraphicFramePr>
        <p:xfrm>
          <a:off x="2910625" y="3144369"/>
          <a:ext cx="7650051" cy="2610546"/>
        </p:xfrm>
        <a:graphic>
          <a:graphicData uri="http://schemas.openxmlformats.org/drawingml/2006/table">
            <a:tbl>
              <a:tblPr rtl="1" firstRow="1" bandRow="1">
                <a:effectLst>
                  <a:innerShdw blurRad="114300">
                    <a:prstClr val="black"/>
                  </a:innerShdw>
                </a:effectLst>
                <a:tableStyleId>{93296810-A885-4BE3-A3E7-6D5BEEA58F35}</a:tableStyleId>
              </a:tblPr>
              <a:tblGrid>
                <a:gridCol w="4000833">
                  <a:extLst>
                    <a:ext uri="{9D8B030D-6E8A-4147-A177-3AD203B41FA5}">
                      <a16:colId xmlns:a16="http://schemas.microsoft.com/office/drawing/2014/main" val="20000"/>
                    </a:ext>
                  </a:extLst>
                </a:gridCol>
                <a:gridCol w="3649218">
                  <a:extLst>
                    <a:ext uri="{9D8B030D-6E8A-4147-A177-3AD203B41FA5}">
                      <a16:colId xmlns:a16="http://schemas.microsoft.com/office/drawing/2014/main" val="20001"/>
                    </a:ext>
                  </a:extLst>
                </a:gridCol>
              </a:tblGrid>
              <a:tr h="630879">
                <a:tc gridSpan="2">
                  <a:txBody>
                    <a:bodyPr/>
                    <a:lstStyle/>
                    <a:p>
                      <a:pPr marL="0" indent="0" algn="ctr" rtl="1">
                        <a:buFont typeface="+mj-lt"/>
                        <a:buNone/>
                      </a:pPr>
                      <a:r>
                        <a:rPr lang="fa-IR" sz="3200" b="1" dirty="0" smtClean="0">
                          <a:solidFill>
                            <a:schemeClr val="tx1"/>
                          </a:solidFill>
                          <a:cs typeface="B Tabassom" panose="00000400000000000000" pitchFamily="2" charset="-78"/>
                        </a:rPr>
                        <a:t>برخی</a:t>
                      </a:r>
                      <a:r>
                        <a:rPr lang="fa-IR" sz="3200" b="1" baseline="0" dirty="0" smtClean="0">
                          <a:solidFill>
                            <a:schemeClr val="tx1"/>
                          </a:solidFill>
                          <a:cs typeface="B Tabassom" panose="00000400000000000000" pitchFamily="2" charset="-78"/>
                        </a:rPr>
                        <a:t> آداب</a:t>
                      </a:r>
                      <a:r>
                        <a:rPr lang="fa-IR" sz="3200" b="1" dirty="0" smtClean="0">
                          <a:solidFill>
                            <a:schemeClr val="tx1"/>
                          </a:solidFill>
                          <a:cs typeface="B Tabassom" panose="00000400000000000000" pitchFamily="2" charset="-78"/>
                        </a:rPr>
                        <a:t> تقویت اخلاص در فرد</a:t>
                      </a:r>
                      <a:endParaRPr lang="fa-IR" sz="3200" b="1" dirty="0">
                        <a:solidFill>
                          <a:schemeClr val="tx1"/>
                        </a:solidFill>
                        <a:cs typeface="B Tabassom" panose="00000400000000000000" pitchFamily="2" charset="-78"/>
                      </a:endParaRPr>
                    </a:p>
                  </a:txBody>
                  <a:tcPr/>
                </a:tc>
                <a:tc hMerge="1">
                  <a:txBody>
                    <a:bodyPr/>
                    <a:lstStyle/>
                    <a:p>
                      <a:pPr rtl="1"/>
                      <a:endParaRPr lang="fa-IR" dirty="0"/>
                    </a:p>
                  </a:txBody>
                  <a:tcPr/>
                </a:tc>
                <a:extLst>
                  <a:ext uri="{0D108BD9-81ED-4DB2-BD59-A6C34878D82A}">
                    <a16:rowId xmlns:a16="http://schemas.microsoft.com/office/drawing/2014/main" val="10000"/>
                  </a:ext>
                </a:extLst>
              </a:tr>
              <a:tr h="470723">
                <a:tc>
                  <a:txBody>
                    <a:bodyPr/>
                    <a:lstStyle/>
                    <a:p>
                      <a:pPr marL="342900" lvl="0" indent="-342900" algn="just" rtl="1">
                        <a:spcAft>
                          <a:spcPts val="0"/>
                        </a:spcAft>
                        <a:buFont typeface="+mj-lt"/>
                        <a:buAutoNum type="arabicPeriod"/>
                      </a:pPr>
                      <a:r>
                        <a:rPr lang="fa-IR" sz="1800" b="1" dirty="0" smtClean="0">
                          <a:effectLst/>
                          <a:latin typeface="Neirizi"/>
                          <a:ea typeface="Times New Roman" panose="02020603050405020304" pitchFamily="18" charset="0"/>
                          <a:cs typeface="B Lotus" panose="00000400000000000000" pitchFamily="2" charset="-78"/>
                        </a:rPr>
                        <a:t>مراقبت از مشغولیت‌های دیداری و شنیداری</a:t>
                      </a:r>
                      <a:endParaRPr lang="en-US" sz="18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5. سعی در داشتن نیت صادق</a:t>
                      </a:r>
                      <a:endParaRPr lang="en-US" sz="18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1"/>
                  </a:ext>
                </a:extLst>
              </a:tr>
              <a:tr h="672461">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2. توجه مستمر به اینکه «خوبی‌ها از خدا و بدی‌ها از شیطان است».</a:t>
                      </a:r>
                      <a:endParaRPr lang="en-US" sz="18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6. توجه به آثار اخلاص در زندگی </a:t>
                      </a:r>
                      <a:endParaRPr lang="en-US" sz="18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2"/>
                  </a:ext>
                </a:extLst>
              </a:tr>
              <a:tr h="341927">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3. توجه به قصد خالصانه عمل نه زیاد شدن اعمال </a:t>
                      </a:r>
                      <a:endParaRPr lang="en-US" sz="18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7. توجه به تبعات عدم اخلاص </a:t>
                      </a:r>
                      <a:endParaRPr lang="en-US" sz="18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3"/>
                  </a:ext>
                </a:extLst>
              </a:tr>
              <a:tr h="470723">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4. سعی در تداوم اخلاص تا چهل روز</a:t>
                      </a:r>
                      <a:endParaRPr lang="en-US" sz="1800" b="1" dirty="0" smtClean="0">
                        <a:effectLst/>
                        <a:latin typeface="Times New Roman" panose="02020603050405020304" pitchFamily="18" charset="0"/>
                        <a:ea typeface="Times New Roman" panose="02020603050405020304" pitchFamily="18" charset="0"/>
                      </a:endParaRPr>
                    </a:p>
                  </a:txBody>
                  <a:tcPr/>
                </a:tc>
                <a:tc>
                  <a:txBody>
                    <a:bodyPr/>
                    <a:lstStyle/>
                    <a:p>
                      <a:pPr marL="342900" indent="-342900" rtl="1">
                        <a:buFont typeface="+mj-lt"/>
                        <a:buAutoNum type="arabicPeriod"/>
                      </a:pPr>
                      <a:endParaRPr lang="fa-IR" sz="1800" b="1" dirty="0"/>
                    </a:p>
                  </a:txBody>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2308646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656823"/>
            <a:ext cx="10495922" cy="5280339"/>
          </a:xfrm>
        </p:spPr>
        <p:txBody>
          <a:bodyPr>
            <a:noAutofit/>
          </a:bodyPr>
          <a:lstStyle/>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Titr" panose="00000700000000000000" pitchFamily="2" charset="-78"/>
              </a:rPr>
              <a:t>2-1.گروه های مختلف در دوره سوم</a:t>
            </a:r>
          </a:p>
          <a:p>
            <a:pPr marL="0" marR="0" lvl="0" indent="0" algn="justLow" rtl="1">
              <a:lnSpc>
                <a:spcPct val="115000"/>
              </a:lnSpc>
              <a:spcBef>
                <a:spcPts val="0"/>
              </a:spcBef>
              <a:spcAft>
                <a:spcPts val="0"/>
              </a:spcAft>
              <a:buNone/>
            </a:pPr>
            <a:endParaRPr lang="fa-IR" sz="2400" b="1" kern="1600" dirty="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endParaRPr lang="fa-IR" sz="2400" b="1" kern="1600" dirty="0" smtClean="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Titr" panose="00000700000000000000" pitchFamily="2" charset="-78"/>
              </a:rPr>
              <a:t>گروه اول </a:t>
            </a:r>
          </a:p>
          <a:p>
            <a:pPr marL="0" marR="0" lvl="0" indent="0" algn="justLow" rtl="1">
              <a:lnSpc>
                <a:spcPct val="115000"/>
              </a:lnSpc>
              <a:spcBef>
                <a:spcPts val="0"/>
              </a:spcBef>
              <a:spcAft>
                <a:spcPts val="0"/>
              </a:spcAft>
              <a:buNone/>
            </a:pPr>
            <a:endParaRPr lang="fa-IR" sz="2400" b="1" kern="1600" dirty="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endParaRPr lang="fa-IR" sz="2400" b="1" kern="1600" dirty="0" smtClean="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endParaRPr lang="fa-IR" sz="2400" b="1" kern="1600" dirty="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endParaRPr lang="fa-IR" sz="2400" b="1" kern="1600" dirty="0" smtClean="0">
              <a:latin typeface="Adobe Arabic" panose="02040503050201020203" pitchFamily="18" charset="-78"/>
              <a:ea typeface="Times New Roman"/>
              <a:cs typeface="2  Titr" panose="00000700000000000000" pitchFamily="2" charset="-78"/>
            </a:endParaRPr>
          </a:p>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Titr" panose="00000700000000000000" pitchFamily="2" charset="-78"/>
              </a:rPr>
              <a:t>گروه دوم   </a:t>
            </a:r>
          </a:p>
          <a:p>
            <a:pPr marL="0" marR="0" lvl="0" indent="0" algn="justLow" rtl="1">
              <a:lnSpc>
                <a:spcPct val="115000"/>
              </a:lnSpc>
              <a:spcBef>
                <a:spcPts val="0"/>
              </a:spcBef>
              <a:spcAft>
                <a:spcPts val="0"/>
              </a:spcAft>
              <a:buNone/>
            </a:pPr>
            <a:r>
              <a:rPr lang="fa-IR" sz="2400" b="1" kern="1600" dirty="0" smtClean="0">
                <a:latin typeface="Adobe Arabic" panose="02040503050201020203" pitchFamily="18" charset="-78"/>
                <a:ea typeface="Times New Roman"/>
                <a:cs typeface="2  Mitra" panose="00000400000000000000" pitchFamily="2" charset="-78"/>
              </a:rPr>
              <a:t> </a:t>
            </a:r>
          </a:p>
          <a:p>
            <a:pPr marL="0" marR="0" lvl="0" indent="0" algn="justLow" rtl="1">
              <a:lnSpc>
                <a:spcPct val="115000"/>
              </a:lnSpc>
              <a:spcBef>
                <a:spcPts val="0"/>
              </a:spcBef>
              <a:spcAft>
                <a:spcPts val="0"/>
              </a:spcAft>
              <a:buNone/>
            </a:pPr>
            <a:endParaRPr lang="fa-IR" b="1"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8930425" y="133306"/>
            <a:ext cx="3034048" cy="330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1800" b="1" u="sng" dirty="0" smtClean="0">
                <a:solidFill>
                  <a:schemeClr val="accent3">
                    <a:lumMod val="75000"/>
                  </a:schemeClr>
                </a:solidFill>
                <a:cs typeface="B Tabassom" panose="00000400000000000000" pitchFamily="2" charset="-78"/>
              </a:rPr>
              <a:t>فاتحه: ویژگیهای دوره سوم</a:t>
            </a:r>
            <a:endParaRPr lang="fa-IR" sz="1800" b="1" dirty="0">
              <a:solidFill>
                <a:schemeClr val="accent3">
                  <a:lumMod val="75000"/>
                </a:schemeClr>
              </a:solidFill>
            </a:endParaRPr>
          </a:p>
        </p:txBody>
      </p:sp>
      <p:sp>
        <p:nvSpPr>
          <p:cNvPr id="5" name="Content Placeholder 2"/>
          <p:cNvSpPr txBox="1">
            <a:spLocks/>
          </p:cNvSpPr>
          <p:nvPr/>
        </p:nvSpPr>
        <p:spPr>
          <a:xfrm>
            <a:off x="1700012" y="1481070"/>
            <a:ext cx="8747438" cy="2115358"/>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Low" rtl="1">
              <a:lnSpc>
                <a:spcPct val="115000"/>
              </a:lnSpc>
              <a:spcBef>
                <a:spcPts val="0"/>
              </a:spcBef>
            </a:pPr>
            <a:r>
              <a:rPr lang="fa-IR" sz="2400" b="1" kern="1600" dirty="0">
                <a:latin typeface="Adobe Arabic" panose="02040503050201020203" pitchFamily="18" charset="-78"/>
                <a:ea typeface="Times New Roman"/>
                <a:cs typeface="Adobe Arabic" panose="02040503050201020203" pitchFamily="18" charset="-78"/>
              </a:rPr>
              <a:t> </a:t>
            </a:r>
            <a:r>
              <a:rPr lang="fa-IR" b="1" kern="1600" dirty="0">
                <a:latin typeface="Adobe Arabic" panose="02040503050201020203" pitchFamily="18" charset="-78"/>
                <a:ea typeface="Times New Roman"/>
                <a:cs typeface="Adobe Arabic" panose="02040503050201020203" pitchFamily="18" charset="-78"/>
              </a:rPr>
              <a:t>به سن تکلیف و برخورداری از عقل در طبیعت انسانی خود رسیده </a:t>
            </a:r>
            <a:r>
              <a:rPr lang="fa-IR" b="1" kern="1600" dirty="0" smtClean="0">
                <a:latin typeface="Adobe Arabic" panose="02040503050201020203" pitchFamily="18" charset="-78"/>
                <a:ea typeface="Times New Roman"/>
                <a:cs typeface="Adobe Arabic" panose="02040503050201020203" pitchFamily="18" charset="-78"/>
              </a:rPr>
              <a:t>اند.</a:t>
            </a:r>
            <a:endParaRPr lang="fa-IR" b="1" kern="1600" dirty="0">
              <a:latin typeface="Adobe Arabic" panose="02040503050201020203" pitchFamily="18" charset="-78"/>
              <a:ea typeface="Times New Roman"/>
              <a:cs typeface="Adobe Arabic" panose="02040503050201020203" pitchFamily="18" charset="-78"/>
            </a:endParaRPr>
          </a:p>
          <a:p>
            <a:pPr algn="justLow" rtl="1">
              <a:lnSpc>
                <a:spcPct val="115000"/>
              </a:lnSpc>
              <a:spcBef>
                <a:spcPts val="0"/>
              </a:spcBef>
            </a:pPr>
            <a:r>
              <a:rPr lang="fa-IR" b="1" kern="1600" dirty="0">
                <a:latin typeface="Adobe Arabic" panose="02040503050201020203" pitchFamily="18" charset="-78"/>
                <a:ea typeface="Times New Roman"/>
                <a:cs typeface="Adobe Arabic" panose="02040503050201020203" pitchFamily="18" charset="-78"/>
              </a:rPr>
              <a:t>موظف به تحقیق درباره دین و‌ اصول آن و تعیین مرجع صالح برای دریافت باید و نبایدهای زندگی </a:t>
            </a:r>
            <a:r>
              <a:rPr lang="fa-IR" b="1" kern="1600" dirty="0" smtClean="0">
                <a:latin typeface="Adobe Arabic" panose="02040503050201020203" pitchFamily="18" charset="-78"/>
                <a:ea typeface="Times New Roman"/>
                <a:cs typeface="Adobe Arabic" panose="02040503050201020203" pitchFamily="18" charset="-78"/>
              </a:rPr>
              <a:t>هستند.</a:t>
            </a:r>
          </a:p>
          <a:p>
            <a:pPr algn="justLow" rtl="1">
              <a:lnSpc>
                <a:spcPct val="115000"/>
              </a:lnSpc>
              <a:spcBef>
                <a:spcPts val="0"/>
              </a:spcBef>
            </a:pPr>
            <a:r>
              <a:rPr lang="fa-IR" b="1" kern="1600" dirty="0">
                <a:latin typeface="Adobe Arabic" panose="02040503050201020203" pitchFamily="18" charset="-78"/>
                <a:ea typeface="Times New Roman"/>
                <a:cs typeface="Adobe Arabic" panose="02040503050201020203" pitchFamily="18" charset="-78"/>
              </a:rPr>
              <a:t>حتی اگر شرایط تربیتی دو دوره قبل را نیز سپری نکرده باشند؛ به دلیل برخورداری از رشد </a:t>
            </a:r>
            <a:r>
              <a:rPr lang="fa-IR" b="1" kern="1600" dirty="0" smtClean="0">
                <a:latin typeface="Adobe Arabic" panose="02040503050201020203" pitchFamily="18" charset="-78"/>
                <a:ea typeface="Times New Roman"/>
                <a:cs typeface="Adobe Arabic" panose="02040503050201020203" pitchFamily="18" charset="-78"/>
              </a:rPr>
              <a:t>طبیعی، نیرویی </a:t>
            </a:r>
            <a:r>
              <a:rPr lang="fa-IR" b="1" kern="1600" dirty="0">
                <a:latin typeface="Adobe Arabic" panose="02040503050201020203" pitchFamily="18" charset="-78"/>
                <a:ea typeface="Times New Roman"/>
                <a:cs typeface="Adobe Arabic" panose="02040503050201020203" pitchFamily="18" charset="-78"/>
              </a:rPr>
              <a:t>به نام عقل تکلیف در آنها شکوفا می‌شود که به واسطه آن در صورت اهمال در دین‌داری مورد توبیخ واقع می‌شوند</a:t>
            </a:r>
            <a:r>
              <a:rPr lang="fa-IR" kern="1600" dirty="0">
                <a:latin typeface="Adobe Arabic" panose="02040503050201020203" pitchFamily="18" charset="-78"/>
                <a:ea typeface="Times New Roman"/>
                <a:cs typeface="Adobe Arabic" panose="02040503050201020203" pitchFamily="18" charset="-78"/>
              </a:rPr>
              <a:t>.</a:t>
            </a:r>
          </a:p>
          <a:p>
            <a:pPr marL="0" indent="0" algn="justLow" rtl="1">
              <a:lnSpc>
                <a:spcPct val="115000"/>
              </a:lnSpc>
              <a:spcBef>
                <a:spcPts val="0"/>
              </a:spcBef>
              <a:buNone/>
            </a:pPr>
            <a:endParaRPr lang="fa-IR" sz="2400" kern="1600" dirty="0" smtClean="0">
              <a:latin typeface="Adobe Arabic" panose="02040503050201020203" pitchFamily="18" charset="-78"/>
              <a:ea typeface="Times New Roman"/>
              <a:cs typeface="Adobe Arabic" panose="02040503050201020203" pitchFamily="18" charset="-78"/>
            </a:endParaRPr>
          </a:p>
          <a:p>
            <a:pPr marL="0" indent="0" algn="justLow" rtl="1">
              <a:lnSpc>
                <a:spcPct val="115000"/>
              </a:lnSpc>
              <a:spcBef>
                <a:spcPts val="0"/>
              </a:spcBef>
              <a:buFont typeface="Arial" panose="020B0604020202020204" pitchFamily="34" charset="0"/>
              <a:buNone/>
            </a:pPr>
            <a:endParaRPr lang="fa-IR"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1700013" y="3596428"/>
            <a:ext cx="8747436" cy="206061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rtl="1"/>
            <a:r>
              <a:rPr lang="fa-IR" sz="2400" kern="1600" dirty="0">
                <a:latin typeface="Adobe Arabic" panose="02040503050201020203" pitchFamily="18" charset="-78"/>
                <a:ea typeface="Times New Roman"/>
                <a:cs typeface="Adobe Arabic" panose="02040503050201020203" pitchFamily="18" charset="-78"/>
              </a:rPr>
              <a:t> </a:t>
            </a:r>
            <a:r>
              <a:rPr lang="fa-IR" b="1" dirty="0">
                <a:latin typeface="Adobe Arabic" pitchFamily="18" charset="-78"/>
                <a:cs typeface="Adobe Arabic" pitchFamily="18" charset="-78"/>
              </a:rPr>
              <a:t>این افراد در ورود به دوره سوم و طی کردن مراحل آن </a:t>
            </a:r>
            <a:r>
              <a:rPr lang="fa-IR" b="1" dirty="0">
                <a:latin typeface="Adobe Arabic" pitchFamily="18" charset="-78"/>
                <a:ea typeface="Times New Roman"/>
                <a:cs typeface="Adobe Arabic" pitchFamily="18" charset="-78"/>
              </a:rPr>
              <a:t>موفق‌ترند.</a:t>
            </a:r>
            <a:endParaRPr lang="en-US" b="1" dirty="0">
              <a:latin typeface="Adobe Arabic" pitchFamily="18" charset="-78"/>
              <a:ea typeface="Times New Roman"/>
              <a:cs typeface="Adobe Arabic" pitchFamily="18" charset="-78"/>
            </a:endParaRPr>
          </a:p>
          <a:p>
            <a:pPr algn="r" rtl="1"/>
            <a:r>
              <a:rPr lang="fa-IR" b="1" dirty="0">
                <a:latin typeface="Adobe Arabic" pitchFamily="18" charset="-78"/>
                <a:cs typeface="Adobe Arabic" pitchFamily="18" charset="-78"/>
              </a:rPr>
              <a:t>چون علاوه بر برخوداری از عقلِ تکلیف، در دوره اول و دوم رشد اجتماعی توانایی‌های لازمی برای رجوع به عقل نیز </a:t>
            </a:r>
            <a:r>
              <a:rPr lang="fa-IR" b="1" dirty="0" smtClean="0">
                <a:latin typeface="Adobe Arabic" pitchFamily="18" charset="-78"/>
                <a:cs typeface="Adobe Arabic" pitchFamily="18" charset="-78"/>
              </a:rPr>
              <a:t>آموخته‌اند.</a:t>
            </a:r>
            <a:endParaRPr lang="en-US" b="1" dirty="0">
              <a:latin typeface="Adobe Arabic" pitchFamily="18" charset="-78"/>
              <a:cs typeface="Adobe Arabic" pitchFamily="18" charset="-78"/>
            </a:endParaRPr>
          </a:p>
          <a:p>
            <a:pPr algn="justLow" rtl="1">
              <a:lnSpc>
                <a:spcPct val="115000"/>
              </a:lnSpc>
              <a:spcBef>
                <a:spcPts val="0"/>
              </a:spcBef>
            </a:pPr>
            <a:r>
              <a:rPr lang="fa-IR" b="1" kern="1600" dirty="0">
                <a:latin typeface="Adobe Arabic" panose="02040503050201020203" pitchFamily="18" charset="-78"/>
                <a:ea typeface="Times New Roman"/>
                <a:cs typeface="Adobe Arabic" panose="02040503050201020203" pitchFamily="18" charset="-78"/>
              </a:rPr>
              <a:t>و توان مشورت گرفتن از اهل خبره را دارا هستند و به خوبی فهم و عمل به دین را تمرین </a:t>
            </a:r>
            <a:r>
              <a:rPr lang="fa-IR" b="1" kern="1600" dirty="0" smtClean="0">
                <a:latin typeface="Adobe Arabic" panose="02040503050201020203" pitchFamily="18" charset="-78"/>
                <a:ea typeface="Times New Roman"/>
                <a:cs typeface="Adobe Arabic" panose="02040503050201020203" pitchFamily="18" charset="-78"/>
              </a:rPr>
              <a:t>کرده‌اند.</a:t>
            </a:r>
            <a:endParaRPr lang="fa-IR" sz="2400" b="1" kern="1600" dirty="0" smtClean="0">
              <a:latin typeface="Adobe Arabic" panose="02040503050201020203" pitchFamily="18" charset="-78"/>
              <a:ea typeface="Times New Roman"/>
              <a:cs typeface="Adobe Arabic" panose="02040503050201020203" pitchFamily="18" charset="-78"/>
            </a:endParaRPr>
          </a:p>
          <a:p>
            <a:pPr marL="0" indent="0" algn="justLow" rtl="1">
              <a:lnSpc>
                <a:spcPct val="115000"/>
              </a:lnSpc>
              <a:spcBef>
                <a:spcPts val="0"/>
              </a:spcBef>
              <a:buFont typeface="Arial" panose="020B0604020202020204" pitchFamily="34" charset="0"/>
              <a:buNone/>
            </a:pPr>
            <a:endParaRPr lang="fa-IR" b="1" dirty="0">
              <a:latin typeface="Adobe Arabic" panose="02040503050201020203" pitchFamily="18" charset="-78"/>
              <a:cs typeface="Adobe Arabic" panose="02040503050201020203" pitchFamily="18" charset="-78"/>
            </a:endParaRPr>
          </a:p>
        </p:txBody>
      </p:sp>
      <p:sp>
        <p:nvSpPr>
          <p:cNvPr id="4" name="Right Brace 3"/>
          <p:cNvSpPr/>
          <p:nvPr/>
        </p:nvSpPr>
        <p:spPr>
          <a:xfrm>
            <a:off x="10362483" y="1481070"/>
            <a:ext cx="450223" cy="17386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10447449" y="3596428"/>
            <a:ext cx="450223" cy="17386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94804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38" y="759854"/>
            <a:ext cx="10328856" cy="5782614"/>
          </a:xfrm>
        </p:spPr>
        <p:txBody>
          <a:bodyPr>
            <a:normAutofit/>
          </a:bodyPr>
          <a:lstStyle/>
          <a:p>
            <a:pPr marL="0" indent="0" algn="justLow" rtl="1">
              <a:spcBef>
                <a:spcPts val="1200"/>
              </a:spcBef>
              <a:buNone/>
            </a:pPr>
            <a:r>
              <a:rPr lang="fa-IR" sz="2400" dirty="0" smtClean="0">
                <a:solidFill>
                  <a:schemeClr val="accent6">
                    <a:lumMod val="75000"/>
                  </a:schemeClr>
                </a:solidFill>
                <a:latin typeface="Neirizi"/>
                <a:cs typeface="B Titr" panose="00000700000000000000" pitchFamily="2" charset="-78"/>
              </a:rPr>
              <a:t>2-2</a:t>
            </a:r>
            <a:r>
              <a:rPr lang="fa-IR" sz="2400" dirty="0">
                <a:solidFill>
                  <a:schemeClr val="accent6">
                    <a:lumMod val="75000"/>
                  </a:schemeClr>
                </a:solidFill>
                <a:latin typeface="Neirizi"/>
                <a:cs typeface="B Titr" panose="00000700000000000000" pitchFamily="2" charset="-78"/>
              </a:rPr>
              <a:t>. آداب تقویت ایمان </a:t>
            </a:r>
            <a:endParaRPr lang="en-US" sz="2400" b="1" dirty="0">
              <a:solidFill>
                <a:schemeClr val="accent6">
                  <a:lumMod val="75000"/>
                </a:schemeClr>
              </a:solidFill>
              <a:latin typeface="Arial" panose="020B0604020202020204" pitchFamily="34" charset="0"/>
            </a:endParaRPr>
          </a:p>
          <a:p>
            <a:pPr marL="0" indent="0" algn="justLow" rtl="1">
              <a:buNone/>
            </a:pPr>
            <a:r>
              <a:rPr lang="fa-IR" dirty="0">
                <a:cs typeface="B Mitra" panose="00000400000000000000" pitchFamily="2" charset="-78"/>
              </a:rPr>
              <a:t>ایمان که از کلمه «</a:t>
            </a:r>
            <a:r>
              <a:rPr lang="fa-IR" dirty="0" smtClean="0">
                <a:cs typeface="B Mitra" panose="00000400000000000000" pitchFamily="2" charset="-78"/>
              </a:rPr>
              <a:t>امن» </a:t>
            </a:r>
            <a:r>
              <a:rPr lang="fa-IR" dirty="0">
                <a:cs typeface="B Mitra" panose="00000400000000000000" pitchFamily="2" charset="-78"/>
              </a:rPr>
              <a:t>گرفته شده است باورهایی هستند که به فرد اطمینان داده و او را از گزند فکرهای باطل و اوهام شیطانی می‌رهاند و در او </a:t>
            </a:r>
            <a:r>
              <a:rPr lang="fa-IR" b="1" dirty="0">
                <a:solidFill>
                  <a:srgbClr val="00B0F0"/>
                </a:solidFill>
                <a:cs typeface="B Mitra" panose="00000400000000000000" pitchFamily="2" charset="-78"/>
              </a:rPr>
              <a:t>استحکام در رأی و ثبات قدم و امنیت و سلامت </a:t>
            </a:r>
            <a:r>
              <a:rPr lang="fa-IR" dirty="0">
                <a:cs typeface="B Mitra" panose="00000400000000000000" pitchFamily="2" charset="-78"/>
              </a:rPr>
              <a:t>را ایجاد می‌کند. به همین دلیل سنخ ایمان علم‌هایی است که در فرد به حق به قطعیت و یقین رسیده و فرد می‌تواند با اتکاء آن عمل کند و به صحت آن اعتراف </a:t>
            </a:r>
            <a:r>
              <a:rPr lang="fa-IR" dirty="0" smtClean="0">
                <a:cs typeface="B Mitra" panose="00000400000000000000" pitchFamily="2" charset="-78"/>
              </a:rPr>
              <a:t>نماید.</a:t>
            </a:r>
          </a:p>
          <a:p>
            <a:pPr marL="0" indent="0" algn="justLow" rtl="1">
              <a:buNone/>
            </a:pPr>
            <a:endParaRPr lang="fa-IR" dirty="0">
              <a:cs typeface="B Mitra" panose="00000400000000000000" pitchFamily="2" charset="-78"/>
            </a:endParaRPr>
          </a:p>
          <a:p>
            <a:pPr marL="0" indent="0" algn="justLow" rtl="1">
              <a:buNone/>
            </a:pP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92868620"/>
              </p:ext>
            </p:extLst>
          </p:nvPr>
        </p:nvGraphicFramePr>
        <p:xfrm>
          <a:off x="1987639" y="3037863"/>
          <a:ext cx="9839460" cy="2203319"/>
        </p:xfrm>
        <a:graphic>
          <a:graphicData uri="http://schemas.openxmlformats.org/drawingml/2006/table">
            <a:tbl>
              <a:tblPr rtl="1" firstRow="1" bandRow="1">
                <a:effectLst>
                  <a:innerShdw blurRad="114300">
                    <a:prstClr val="black"/>
                  </a:innerShdw>
                </a:effectLst>
                <a:tableStyleId>{93296810-A885-4BE3-A3E7-6D5BEEA58F35}</a:tableStyleId>
              </a:tblPr>
              <a:tblGrid>
                <a:gridCol w="4919730">
                  <a:extLst>
                    <a:ext uri="{9D8B030D-6E8A-4147-A177-3AD203B41FA5}">
                      <a16:colId xmlns:a16="http://schemas.microsoft.com/office/drawing/2014/main" val="20000"/>
                    </a:ext>
                  </a:extLst>
                </a:gridCol>
                <a:gridCol w="4919730">
                  <a:extLst>
                    <a:ext uri="{9D8B030D-6E8A-4147-A177-3AD203B41FA5}">
                      <a16:colId xmlns:a16="http://schemas.microsoft.com/office/drawing/2014/main" val="20001"/>
                    </a:ext>
                  </a:extLst>
                </a:gridCol>
              </a:tblGrid>
              <a:tr h="526919">
                <a:tc gridSpan="2">
                  <a:txBody>
                    <a:bodyPr/>
                    <a:lstStyle/>
                    <a:p>
                      <a:pPr algn="ctr" rtl="1"/>
                      <a:r>
                        <a:rPr lang="fa-IR" sz="3200" dirty="0" smtClean="0">
                          <a:solidFill>
                            <a:schemeClr val="tx1"/>
                          </a:solidFill>
                          <a:cs typeface="B Tabassom" panose="00000400000000000000" pitchFamily="2" charset="-78"/>
                        </a:rPr>
                        <a:t>آداب</a:t>
                      </a:r>
                      <a:r>
                        <a:rPr lang="fa-IR" sz="3200" baseline="0" dirty="0" smtClean="0">
                          <a:solidFill>
                            <a:schemeClr val="tx1"/>
                          </a:solidFill>
                          <a:cs typeface="B Tabassom" panose="00000400000000000000" pitchFamily="2" charset="-78"/>
                        </a:rPr>
                        <a:t> تقویت ایمان</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311074">
                <a:tc>
                  <a:txBody>
                    <a:bodyPr/>
                    <a:lstStyle/>
                    <a:p>
                      <a:pPr marL="457200" indent="-457200" algn="r" rtl="1">
                        <a:buFont typeface="+mj-lt"/>
                        <a:buAutoNum type="arabicPeriod"/>
                      </a:pPr>
                      <a:r>
                        <a:rPr lang="fa-IR" sz="2000" b="0" dirty="0" smtClean="0">
                          <a:cs typeface="B Lotus" panose="00000400000000000000" pitchFamily="2" charset="-78"/>
                        </a:rPr>
                        <a:t>توجه به ابعاد مختلف ایمان و تقویت هر بُعد</a:t>
                      </a:r>
                      <a:endParaRPr lang="fa-IR" sz="2000" b="0" dirty="0">
                        <a:cs typeface="B Lotus" panose="00000400000000000000" pitchFamily="2" charset="-78"/>
                      </a:endParaRPr>
                    </a:p>
                  </a:txBody>
                  <a:tcPr/>
                </a:tc>
                <a:tc>
                  <a:txBody>
                    <a:bodyPr/>
                    <a:lstStyle/>
                    <a:p>
                      <a:pPr marL="0" indent="0" algn="r" rtl="1">
                        <a:buFont typeface="+mj-lt"/>
                        <a:buNone/>
                      </a:pPr>
                      <a:r>
                        <a:rPr lang="fa-IR" sz="2000" b="0" dirty="0" smtClean="0">
                          <a:cs typeface="B Lotus" panose="00000400000000000000" pitchFamily="2" charset="-78"/>
                        </a:rPr>
                        <a:t>4. وفای به عهد و ادای امانت </a:t>
                      </a:r>
                    </a:p>
                  </a:txBody>
                  <a:tcPr/>
                </a:tc>
                <a:extLst>
                  <a:ext uri="{0D108BD9-81ED-4DB2-BD59-A6C34878D82A}">
                    <a16:rowId xmlns:a16="http://schemas.microsoft.com/office/drawing/2014/main" val="10001"/>
                  </a:ext>
                </a:extLst>
              </a:tr>
              <a:tr h="524434">
                <a:tc>
                  <a:txBody>
                    <a:bodyPr/>
                    <a:lstStyle/>
                    <a:p>
                      <a:pPr marL="0" indent="0" algn="r" rtl="1">
                        <a:buFont typeface="+mj-lt"/>
                        <a:buNone/>
                      </a:pPr>
                      <a:r>
                        <a:rPr lang="fa-IR" sz="2000" b="0" dirty="0" smtClean="0">
                          <a:cs typeface="B Lotus" panose="00000400000000000000" pitchFamily="2" charset="-78"/>
                        </a:rPr>
                        <a:t>2. توجه به نقش محبت اهل بیت علیهم السلام در افزایش ایمان</a:t>
                      </a:r>
                      <a:endParaRPr lang="fa-IR" sz="2000" b="0" dirty="0">
                        <a:cs typeface="B Lotus" panose="00000400000000000000" pitchFamily="2" charset="-78"/>
                      </a:endParaRPr>
                    </a:p>
                  </a:txBody>
                  <a:tcPr/>
                </a:tc>
                <a:tc>
                  <a:txBody>
                    <a:bodyPr/>
                    <a:lstStyle/>
                    <a:p>
                      <a:pPr marL="0" indent="0" algn="r" rtl="1">
                        <a:buFont typeface="+mj-lt"/>
                        <a:buNone/>
                      </a:pPr>
                      <a:r>
                        <a:rPr lang="fa-IR" sz="2000" b="0" dirty="0" smtClean="0">
                          <a:cs typeface="B Lotus" panose="00000400000000000000" pitchFamily="2" charset="-78"/>
                        </a:rPr>
                        <a:t>5. قرار گرفتن در چارچوب اوامر و نواهی اهل بیت علیهم السلام</a:t>
                      </a:r>
                    </a:p>
                  </a:txBody>
                  <a:tcPr/>
                </a:tc>
                <a:extLst>
                  <a:ext uri="{0D108BD9-81ED-4DB2-BD59-A6C34878D82A}">
                    <a16:rowId xmlns:a16="http://schemas.microsoft.com/office/drawing/2014/main" val="10002"/>
                  </a:ext>
                </a:extLst>
              </a:tr>
              <a:tr h="526919">
                <a:tc>
                  <a:txBody>
                    <a:bodyPr/>
                    <a:lstStyle/>
                    <a:p>
                      <a:pPr marL="0" indent="0" algn="r" rtl="1">
                        <a:buFont typeface="+mj-lt"/>
                        <a:buNone/>
                      </a:pPr>
                      <a:r>
                        <a:rPr lang="fa-IR" sz="2000" b="0" dirty="0" smtClean="0">
                          <a:cs typeface="B Lotus" panose="00000400000000000000" pitchFamily="2" charset="-78"/>
                        </a:rPr>
                        <a:t>3. تقویت ایمان از ناحیه صفات مرتبط</a:t>
                      </a:r>
                      <a:endParaRPr lang="fa-IR" sz="2000" b="0" dirty="0">
                        <a:cs typeface="B Lotus" panose="00000400000000000000" pitchFamily="2" charset="-78"/>
                      </a:endParaRPr>
                    </a:p>
                  </a:txBody>
                  <a:tcPr/>
                </a:tc>
                <a:tc>
                  <a:txBody>
                    <a:bodyPr/>
                    <a:lstStyle/>
                    <a:p>
                      <a:pPr marL="0" indent="0" algn="r" rtl="1">
                        <a:buFont typeface="+mj-lt"/>
                        <a:buNone/>
                      </a:pPr>
                      <a:r>
                        <a:rPr lang="fa-IR" sz="2000" b="0" dirty="0" smtClean="0">
                          <a:cs typeface="B Lotus" panose="00000400000000000000" pitchFamily="2" charset="-78"/>
                        </a:rPr>
                        <a:t>6. تقویت توأم صبر و شکر </a:t>
                      </a:r>
                      <a:endParaRPr lang="fa-IR" sz="2000" b="0" dirty="0">
                        <a:cs typeface="B Lotus" panose="00000400000000000000" pitchFamily="2" charset="-78"/>
                      </a:endParaRPr>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994648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223" y="772732"/>
            <a:ext cx="10444766" cy="5911404"/>
          </a:xfrm>
        </p:spPr>
        <p:txBody>
          <a:bodyPr>
            <a:normAutofit/>
          </a:bodyPr>
          <a:lstStyle/>
          <a:p>
            <a:pPr marL="0" indent="0" algn="r" rtl="1">
              <a:spcBef>
                <a:spcPts val="1200"/>
              </a:spcBef>
              <a:buNone/>
            </a:pPr>
            <a:r>
              <a:rPr lang="fa-IR" sz="2400" dirty="0">
                <a:solidFill>
                  <a:schemeClr val="accent6">
                    <a:lumMod val="75000"/>
                  </a:schemeClr>
                </a:solidFill>
                <a:latin typeface="Neirizi"/>
                <a:cs typeface="B Titr" panose="00000700000000000000" pitchFamily="2" charset="-78"/>
              </a:rPr>
              <a:t>3-2. آداب تقویت مکارم اخلاق</a:t>
            </a:r>
            <a:endParaRPr lang="en-US" sz="2400" b="1" dirty="0">
              <a:solidFill>
                <a:schemeClr val="accent6">
                  <a:lumMod val="75000"/>
                </a:schemeClr>
              </a:solidFill>
              <a:latin typeface="Arial" panose="020B0604020202020204" pitchFamily="34" charset="0"/>
            </a:endParaRPr>
          </a:p>
          <a:p>
            <a:pPr algn="r" rtl="1">
              <a:buFont typeface="Wingdings" panose="05000000000000000000" pitchFamily="2" charset="2"/>
              <a:buChar char="§"/>
            </a:pPr>
            <a:r>
              <a:rPr lang="fa-IR" dirty="0">
                <a:cs typeface="B Mitra" panose="00000400000000000000" pitchFamily="2" charset="-78"/>
              </a:rPr>
              <a:t>مکارم اخلاق </a:t>
            </a:r>
            <a:r>
              <a:rPr lang="fa-IR" b="1" dirty="0">
                <a:solidFill>
                  <a:srgbClr val="00B0F0"/>
                </a:solidFill>
                <a:cs typeface="B Mitra" panose="00000400000000000000" pitchFamily="2" charset="-78"/>
              </a:rPr>
              <a:t>خلقیات و صفات </a:t>
            </a:r>
            <a:r>
              <a:rPr lang="fa-IR" dirty="0">
                <a:cs typeface="B Mitra" panose="00000400000000000000" pitchFamily="2" charset="-78"/>
              </a:rPr>
              <a:t>پسندیده‌ای هستند که در اثر استمرار در رفتارهای شایسته در فرد پدیدار می‌شوند و با وجود آنها انجام اعمال نیکو سهل و هموار می‌گردد.</a:t>
            </a:r>
          </a:p>
          <a:p>
            <a:pPr algn="r" rtl="1">
              <a:buFont typeface="Wingdings" panose="05000000000000000000" pitchFamily="2" charset="2"/>
              <a:buChar char="§"/>
            </a:pPr>
            <a:r>
              <a:rPr lang="fa-IR" dirty="0">
                <a:cs typeface="B Mitra" panose="00000400000000000000" pitchFamily="2" charset="-78"/>
              </a:rPr>
              <a:t>همچنین این مکارم به عنوان ارزش‌هایی نیکو که برخاسته از </a:t>
            </a:r>
            <a:r>
              <a:rPr lang="fa-IR" b="1" dirty="0">
                <a:solidFill>
                  <a:srgbClr val="00B0F0"/>
                </a:solidFill>
                <a:cs typeface="B Mitra" panose="00000400000000000000" pitchFamily="2" charset="-78"/>
              </a:rPr>
              <a:t>عقل و ایمان</a:t>
            </a:r>
            <a:r>
              <a:rPr lang="fa-IR" dirty="0">
                <a:cs typeface="B Mitra" panose="00000400000000000000" pitchFamily="2" charset="-78"/>
              </a:rPr>
              <a:t>‌اند</a:t>
            </a:r>
            <a:r>
              <a:rPr lang="fa-IR" dirty="0">
                <a:solidFill>
                  <a:srgbClr val="00B0F0"/>
                </a:solidFill>
                <a:cs typeface="B Mitra" panose="00000400000000000000" pitchFamily="2" charset="-78"/>
              </a:rPr>
              <a:t> </a:t>
            </a:r>
            <a:r>
              <a:rPr lang="fa-IR" dirty="0">
                <a:cs typeface="B Mitra" panose="00000400000000000000" pitchFamily="2" charset="-78"/>
              </a:rPr>
              <a:t>محسوب شده و تقویت آنها منجر به تقویت تعقل و ایمان می‌باشد. </a:t>
            </a:r>
          </a:p>
          <a:p>
            <a:pPr algn="r" rtl="1">
              <a:buFont typeface="Wingdings" panose="05000000000000000000" pitchFamily="2" charset="2"/>
              <a:buChar char="§"/>
            </a:pPr>
            <a:r>
              <a:rPr lang="fa-IR" dirty="0">
                <a:cs typeface="B Mitra" panose="00000400000000000000" pitchFamily="2" charset="-78"/>
              </a:rPr>
              <a:t>شکوفایی فطرت انسان در پناه این مکارم  صورت می‌گیرد و انسان در صورتی که در مسیر فطرت خود گام نهد به طور طبیعی به این مکارم دست می‌یابد. </a:t>
            </a:r>
          </a:p>
          <a:p>
            <a:pPr marL="0" indent="0" algn="r" rtl="1">
              <a:buNone/>
            </a:pPr>
            <a:endParaRPr lang="fa-IR" sz="2400"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84736653"/>
              </p:ext>
            </p:extLst>
          </p:nvPr>
        </p:nvGraphicFramePr>
        <p:xfrm>
          <a:off x="1493948" y="3826871"/>
          <a:ext cx="10457646" cy="2060920"/>
        </p:xfrm>
        <a:graphic>
          <a:graphicData uri="http://schemas.openxmlformats.org/drawingml/2006/table">
            <a:tbl>
              <a:tblPr rtl="1" firstRow="1" bandRow="1">
                <a:effectLst>
                  <a:innerShdw blurRad="114300">
                    <a:prstClr val="black"/>
                  </a:innerShdw>
                </a:effectLst>
                <a:tableStyleId>{93296810-A885-4BE3-A3E7-6D5BEEA58F35}</a:tableStyleId>
              </a:tblPr>
              <a:tblGrid>
                <a:gridCol w="5228823">
                  <a:extLst>
                    <a:ext uri="{9D8B030D-6E8A-4147-A177-3AD203B41FA5}">
                      <a16:colId xmlns:a16="http://schemas.microsoft.com/office/drawing/2014/main" val="20000"/>
                    </a:ext>
                  </a:extLst>
                </a:gridCol>
                <a:gridCol w="5228823">
                  <a:extLst>
                    <a:ext uri="{9D8B030D-6E8A-4147-A177-3AD203B41FA5}">
                      <a16:colId xmlns:a16="http://schemas.microsoft.com/office/drawing/2014/main" val="20001"/>
                    </a:ext>
                  </a:extLst>
                </a:gridCol>
              </a:tblGrid>
              <a:tr h="567400">
                <a:tc gridSpan="2">
                  <a:txBody>
                    <a:bodyPr/>
                    <a:lstStyle/>
                    <a:p>
                      <a:pPr algn="ctr" rtl="1"/>
                      <a:r>
                        <a:rPr lang="fa-IR" sz="3200" dirty="0" smtClean="0">
                          <a:solidFill>
                            <a:schemeClr val="tx1"/>
                          </a:solidFill>
                          <a:cs typeface="B Tabassom" panose="00000400000000000000" pitchFamily="2" charset="-78"/>
                        </a:rPr>
                        <a:t>برخی آداب تقویت مکارم اخلاق</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602131">
                <a:tc>
                  <a:txBody>
                    <a:bodyPr/>
                    <a:lstStyle/>
                    <a:p>
                      <a:pPr marL="342900" lvl="0" indent="-342900" algn="ctr" rtl="1">
                        <a:spcAft>
                          <a:spcPts val="0"/>
                        </a:spcAft>
                        <a:buFont typeface="+mj-lt"/>
                        <a:buAutoNum type="arabicPeriod"/>
                      </a:pPr>
                      <a:r>
                        <a:rPr lang="fa-IR" sz="1800" b="1" dirty="0" smtClean="0">
                          <a:effectLst/>
                          <a:latin typeface="Neirizi"/>
                          <a:ea typeface="Times New Roman" panose="02020603050405020304" pitchFamily="18" charset="0"/>
                          <a:cs typeface="B Lotus" panose="00000400000000000000" pitchFamily="2" charset="-78"/>
                        </a:rPr>
                        <a:t>تقویت مکارم از طریق شناخت تفصیلی آنها و علم به مهم‌ترین آنها </a:t>
                      </a:r>
                      <a:endParaRPr lang="en-US" sz="1600" dirty="0" smtClean="0">
                        <a:effectLst/>
                        <a:latin typeface="Times New Roman" panose="02020603050405020304" pitchFamily="18" charset="0"/>
                        <a:ea typeface="Times New Roman" panose="02020603050405020304" pitchFamily="18" charset="0"/>
                      </a:endParaRPr>
                    </a:p>
                    <a:p>
                      <a:pPr algn="ctr" rtl="1"/>
                      <a:endParaRPr lang="fa-IR" dirty="0"/>
                    </a:p>
                  </a:txBody>
                  <a:tcPr/>
                </a:tc>
                <a:tc>
                  <a:txBody>
                    <a:bodyPr/>
                    <a:lstStyle/>
                    <a:p>
                      <a:pPr marL="0" lvl="0" indent="0" algn="ctr"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3. امتحان کردن خود به داشتن مکارم و سعی در به وجود آوردن آنها</a:t>
                      </a:r>
                      <a:endParaRPr lang="en-US" sz="1600" dirty="0" smtClean="0">
                        <a:effectLst/>
                        <a:latin typeface="Times New Roman" panose="02020603050405020304" pitchFamily="18" charset="0"/>
                        <a:ea typeface="Times New Roman" panose="02020603050405020304" pitchFamily="18" charset="0"/>
                      </a:endParaRPr>
                    </a:p>
                    <a:p>
                      <a:pPr algn="ctr" rtl="1"/>
                      <a:endParaRPr lang="fa-IR" dirty="0"/>
                    </a:p>
                  </a:txBody>
                  <a:tcPr/>
                </a:tc>
                <a:extLst>
                  <a:ext uri="{0D108BD9-81ED-4DB2-BD59-A6C34878D82A}">
                    <a16:rowId xmlns:a16="http://schemas.microsoft.com/office/drawing/2014/main" val="10001"/>
                  </a:ext>
                </a:extLst>
              </a:tr>
              <a:tr h="567400">
                <a:tc>
                  <a:txBody>
                    <a:bodyPr/>
                    <a:lstStyle/>
                    <a:p>
                      <a:pPr marL="0" lvl="0" indent="0" algn="ctr"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2. شناخت نشانه‌هایی که حاکی از وجود مکارم است</a:t>
                      </a:r>
                      <a:endParaRPr lang="en-US" sz="1600"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ctr"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4. تقویت مکارم با سخاوت و حسن خلق</a:t>
                      </a:r>
                      <a:endParaRPr lang="en-US" sz="1600"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33242760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6386" y="811368"/>
            <a:ext cx="10515600" cy="5769735"/>
          </a:xfrm>
        </p:spPr>
        <p:txBody>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4-2</a:t>
            </a:r>
            <a:r>
              <a:rPr lang="fa-IR" sz="2400" dirty="0">
                <a:solidFill>
                  <a:schemeClr val="accent6">
                    <a:lumMod val="75000"/>
                  </a:schemeClr>
                </a:solidFill>
                <a:latin typeface="Neirizi"/>
                <a:cs typeface="B Titr" panose="00000700000000000000" pitchFamily="2" charset="-78"/>
              </a:rPr>
              <a:t>. آداب خوف و رجا</a:t>
            </a:r>
            <a:endParaRPr lang="en-US" sz="2400" b="1" dirty="0">
              <a:solidFill>
                <a:schemeClr val="accent6">
                  <a:lumMod val="75000"/>
                </a:schemeClr>
              </a:solidFill>
              <a:latin typeface="Arial" panose="020B0604020202020204" pitchFamily="34" charset="0"/>
            </a:endParaRPr>
          </a:p>
          <a:p>
            <a:pPr marL="0" indent="0" algn="just" rtl="1">
              <a:buNone/>
            </a:pPr>
            <a:r>
              <a:rPr lang="fa-IR" dirty="0">
                <a:latin typeface="Neirizi"/>
                <a:ea typeface="Times New Roman" panose="02020603050405020304" pitchFamily="18" charset="0"/>
                <a:cs typeface="B Mitra" panose="00000400000000000000" pitchFamily="2" charset="-78"/>
              </a:rPr>
              <a:t>خوف و رجا که به </a:t>
            </a:r>
            <a:r>
              <a:rPr lang="fa-IR" b="1" dirty="0">
                <a:solidFill>
                  <a:srgbClr val="00B050"/>
                </a:solidFill>
                <a:latin typeface="Neirizi"/>
                <a:ea typeface="Times New Roman" panose="02020603050405020304" pitchFamily="18" charset="0"/>
                <a:cs typeface="B Mitra" panose="00000400000000000000" pitchFamily="2" charset="-78"/>
              </a:rPr>
              <a:t>بیم و امید </a:t>
            </a:r>
            <a:r>
              <a:rPr lang="fa-IR" dirty="0">
                <a:latin typeface="Neirizi"/>
                <a:ea typeface="Times New Roman" panose="02020603050405020304" pitchFamily="18" charset="0"/>
                <a:cs typeface="B Mitra" panose="00000400000000000000" pitchFamily="2" charset="-78"/>
              </a:rPr>
              <a:t>معنا می‌شود دو ویژگی  به وجود </a:t>
            </a:r>
            <a:r>
              <a:rPr lang="fa-IR" dirty="0" smtClean="0">
                <a:latin typeface="Neirizi"/>
                <a:ea typeface="Times New Roman" panose="02020603050405020304" pitchFamily="18" charset="0"/>
                <a:cs typeface="B Mitra" panose="00000400000000000000" pitchFamily="2" charset="-78"/>
              </a:rPr>
              <a:t>آورنده </a:t>
            </a:r>
            <a:r>
              <a:rPr lang="fa-IR" b="1" dirty="0">
                <a:solidFill>
                  <a:srgbClr val="00B050"/>
                </a:solidFill>
                <a:latin typeface="Neirizi"/>
                <a:ea typeface="Times New Roman" panose="02020603050405020304" pitchFamily="18" charset="0"/>
                <a:cs typeface="B Mitra" panose="00000400000000000000" pitchFamily="2" charset="-78"/>
              </a:rPr>
              <a:t>کنترل و تقوا </a:t>
            </a:r>
            <a:r>
              <a:rPr lang="fa-IR" dirty="0">
                <a:latin typeface="Neirizi"/>
                <a:ea typeface="Times New Roman" panose="02020603050405020304" pitchFamily="18" charset="0"/>
                <a:cs typeface="B Mitra" panose="00000400000000000000" pitchFamily="2" charset="-78"/>
              </a:rPr>
              <a:t>در انسان است. در صورتی که تعادل این دو در درون انسان به هم بخورد کنترل او در مراقبه به </a:t>
            </a:r>
            <a:r>
              <a:rPr lang="fa-IR" b="1" dirty="0">
                <a:solidFill>
                  <a:srgbClr val="00B050"/>
                </a:solidFill>
                <a:latin typeface="Neirizi"/>
                <a:ea typeface="Times New Roman" panose="02020603050405020304" pitchFamily="18" charset="0"/>
                <a:cs typeface="B Mitra" panose="00000400000000000000" pitchFamily="2" charset="-78"/>
              </a:rPr>
              <a:t>افراط و تفریط </a:t>
            </a:r>
            <a:r>
              <a:rPr lang="fa-IR" dirty="0">
                <a:latin typeface="Neirizi"/>
                <a:ea typeface="Times New Roman" panose="02020603050405020304" pitchFamily="18" charset="0"/>
                <a:cs typeface="B Mitra" panose="00000400000000000000" pitchFamily="2" charset="-78"/>
              </a:rPr>
              <a:t>کشیده می‌شود. بنابراین لازم است هر دو ویژگی با هم تقویت شود. </a:t>
            </a:r>
            <a:endParaRPr lang="en-US"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3552512855"/>
              </p:ext>
            </p:extLst>
          </p:nvPr>
        </p:nvGraphicFramePr>
        <p:xfrm>
          <a:off x="1724159" y="3128016"/>
          <a:ext cx="9980054" cy="2226096"/>
        </p:xfrm>
        <a:graphic>
          <a:graphicData uri="http://schemas.openxmlformats.org/drawingml/2006/table">
            <a:tbl>
              <a:tblPr rtl="1" firstRow="1" bandRow="1">
                <a:effectLst>
                  <a:innerShdw blurRad="114300">
                    <a:prstClr val="black"/>
                  </a:innerShdw>
                </a:effectLst>
                <a:tableStyleId>{93296810-A885-4BE3-A3E7-6D5BEEA58F35}</a:tableStyleId>
              </a:tblPr>
              <a:tblGrid>
                <a:gridCol w="5241700">
                  <a:extLst>
                    <a:ext uri="{9D8B030D-6E8A-4147-A177-3AD203B41FA5}">
                      <a16:colId xmlns:a16="http://schemas.microsoft.com/office/drawing/2014/main" val="20000"/>
                    </a:ext>
                  </a:extLst>
                </a:gridCol>
                <a:gridCol w="4738354">
                  <a:extLst>
                    <a:ext uri="{9D8B030D-6E8A-4147-A177-3AD203B41FA5}">
                      <a16:colId xmlns:a16="http://schemas.microsoft.com/office/drawing/2014/main" val="20001"/>
                    </a:ext>
                  </a:extLst>
                </a:gridCol>
              </a:tblGrid>
              <a:tr h="502023">
                <a:tc gridSpan="2">
                  <a:txBody>
                    <a:bodyPr/>
                    <a:lstStyle/>
                    <a:p>
                      <a:pPr algn="ctr" rtl="1"/>
                      <a:r>
                        <a:rPr lang="fa-IR" sz="3200" dirty="0" smtClean="0">
                          <a:solidFill>
                            <a:schemeClr val="tx1"/>
                          </a:solidFill>
                          <a:cs typeface="B Tabassom" panose="00000400000000000000" pitchFamily="2" charset="-78"/>
                        </a:rPr>
                        <a:t>برخی</a:t>
                      </a:r>
                      <a:r>
                        <a:rPr lang="fa-IR" sz="3200" baseline="0" dirty="0" smtClean="0">
                          <a:solidFill>
                            <a:schemeClr val="tx1"/>
                          </a:solidFill>
                          <a:cs typeface="B Tabassom" panose="00000400000000000000" pitchFamily="2" charset="-78"/>
                        </a:rPr>
                        <a:t> آداب خوف و رجا</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678606">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1. تقویت تفکر برای در نظر گرفتن خوف و رجا نسبت به خداوند</a:t>
                      </a:r>
                      <a:endParaRPr lang="en-US" sz="2000"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4. حسن ظن عاقلانه به رحمت بی‌کران الهی </a:t>
                      </a:r>
                      <a:endParaRPr lang="en-US" sz="2000"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1"/>
                  </a:ext>
                </a:extLst>
              </a:tr>
              <a:tr h="472968">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2. تقویت در محضر خدا بودن</a:t>
                      </a:r>
                      <a:endParaRPr lang="en-US" sz="2000"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5. علم و توجه و اعتراف به تقصیر در عبادت</a:t>
                      </a:r>
                      <a:endParaRPr lang="en-US" sz="2000"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2"/>
                  </a:ext>
                </a:extLst>
              </a:tr>
              <a:tr h="472968">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3. توجه به اجل</a:t>
                      </a:r>
                      <a:endParaRPr lang="en-US" sz="2000" dirty="0" smtClean="0">
                        <a:effectLst/>
                        <a:latin typeface="Times New Roman" panose="02020603050405020304" pitchFamily="18" charset="0"/>
                        <a:ea typeface="Times New Roman" panose="02020603050405020304" pitchFamily="18" charset="0"/>
                      </a:endParaRPr>
                    </a:p>
                  </a:txBody>
                  <a:tcPr/>
                </a:tc>
                <a:tc>
                  <a:txBody>
                    <a:bodyPr/>
                    <a:lstStyle/>
                    <a:p>
                      <a:pPr marL="457200" indent="-457200" algn="ctr" rtl="1">
                        <a:buFont typeface="+mj-lt"/>
                        <a:buAutoNum type="arabicPeriod"/>
                      </a:pPr>
                      <a:endParaRPr lang="fa-IR" sz="2000" dirty="0"/>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9558339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5" y="888642"/>
            <a:ext cx="10413642" cy="5679583"/>
          </a:xfrm>
        </p:spPr>
        <p:txBody>
          <a:bodyPr>
            <a:normAutofit/>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5-2</a:t>
            </a:r>
            <a:r>
              <a:rPr lang="fa-IR" sz="2400" dirty="0">
                <a:solidFill>
                  <a:schemeClr val="accent6">
                    <a:lumMod val="75000"/>
                  </a:schemeClr>
                </a:solidFill>
                <a:latin typeface="Neirizi"/>
                <a:cs typeface="B Titr" panose="00000700000000000000" pitchFamily="2" charset="-78"/>
              </a:rPr>
              <a:t>. آداب ورع</a:t>
            </a:r>
            <a:endParaRPr lang="en-US" sz="2400" b="1" dirty="0">
              <a:solidFill>
                <a:schemeClr val="accent6">
                  <a:lumMod val="75000"/>
                </a:schemeClr>
              </a:solidFill>
              <a:latin typeface="Arial" panose="020B0604020202020204" pitchFamily="34" charset="0"/>
            </a:endParaRPr>
          </a:p>
          <a:p>
            <a:pPr marL="0" indent="0" algn="r" rtl="1">
              <a:buNone/>
            </a:pPr>
            <a:r>
              <a:rPr lang="fa-IR" dirty="0">
                <a:latin typeface="Neirizi"/>
                <a:ea typeface="Times New Roman" panose="02020603050405020304" pitchFamily="18" charset="0"/>
                <a:cs typeface="B Mitra" panose="00000400000000000000" pitchFamily="2" charset="-78"/>
              </a:rPr>
              <a:t>ورع به معنای </a:t>
            </a:r>
            <a:r>
              <a:rPr lang="fa-IR" b="1" dirty="0">
                <a:solidFill>
                  <a:srgbClr val="00B0F0"/>
                </a:solidFill>
                <a:latin typeface="Neirizi"/>
                <a:ea typeface="Times New Roman" panose="02020603050405020304" pitchFamily="18" charset="0"/>
                <a:cs typeface="B Mitra" panose="00000400000000000000" pitchFamily="2" charset="-78"/>
              </a:rPr>
              <a:t>بازداشتن نفس از محرمات </a:t>
            </a:r>
            <a:r>
              <a:rPr lang="fa-IR" dirty="0">
                <a:latin typeface="Neirizi"/>
                <a:ea typeface="Times New Roman" panose="02020603050405020304" pitchFamily="18" charset="0"/>
                <a:cs typeface="B Mitra" panose="00000400000000000000" pitchFamily="2" charset="-78"/>
              </a:rPr>
              <a:t>است. این ویژگی در نفس باعث می‌شود تا انسان بتواند در برابر نبایدهایی که از جانب خدا برایش ارائه شده عکس‌العمل مطلوب داشته باشد</a:t>
            </a:r>
            <a:r>
              <a:rPr lang="fa-IR" dirty="0" smtClean="0">
                <a:latin typeface="Neirizi"/>
                <a:ea typeface="Times New Roman" panose="02020603050405020304" pitchFamily="18" charset="0"/>
                <a:cs typeface="B Mitra" panose="00000400000000000000" pitchFamily="2" charset="-78"/>
              </a:rPr>
              <a:t>.</a:t>
            </a:r>
          </a:p>
          <a:p>
            <a:pPr marL="0" indent="0" algn="r" rtl="1">
              <a:buNone/>
            </a:pPr>
            <a:endParaRPr lang="fa-IR" dirty="0">
              <a:latin typeface="Neirizi"/>
              <a:cs typeface="B Mitra" panose="00000400000000000000" pitchFamily="2" charset="-78"/>
            </a:endParaRPr>
          </a:p>
          <a:p>
            <a:pPr marL="0" indent="0" algn="r" rtl="1">
              <a:buNone/>
            </a:pP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920720989"/>
              </p:ext>
            </p:extLst>
          </p:nvPr>
        </p:nvGraphicFramePr>
        <p:xfrm>
          <a:off x="3515930" y="3322747"/>
          <a:ext cx="7959144" cy="1981200"/>
        </p:xfrm>
        <a:graphic>
          <a:graphicData uri="http://schemas.openxmlformats.org/drawingml/2006/table">
            <a:tbl>
              <a:tblPr rtl="1" firstRow="1" bandRow="1">
                <a:effectLst>
                  <a:innerShdw blurRad="114300">
                    <a:prstClr val="black"/>
                  </a:innerShdw>
                </a:effectLst>
                <a:tableStyleId>{93296810-A885-4BE3-A3E7-6D5BEEA58F35}</a:tableStyleId>
              </a:tblPr>
              <a:tblGrid>
                <a:gridCol w="3979572">
                  <a:extLst>
                    <a:ext uri="{9D8B030D-6E8A-4147-A177-3AD203B41FA5}">
                      <a16:colId xmlns:a16="http://schemas.microsoft.com/office/drawing/2014/main" val="20000"/>
                    </a:ext>
                  </a:extLst>
                </a:gridCol>
                <a:gridCol w="3979572">
                  <a:extLst>
                    <a:ext uri="{9D8B030D-6E8A-4147-A177-3AD203B41FA5}">
                      <a16:colId xmlns:a16="http://schemas.microsoft.com/office/drawing/2014/main" val="20001"/>
                    </a:ext>
                  </a:extLst>
                </a:gridCol>
              </a:tblGrid>
              <a:tr h="572634">
                <a:tc gridSpan="2">
                  <a:txBody>
                    <a:bodyPr/>
                    <a:lstStyle/>
                    <a:p>
                      <a:pPr algn="ctr" rtl="1"/>
                      <a:r>
                        <a:rPr lang="fa-IR" sz="3200" dirty="0" smtClean="0">
                          <a:solidFill>
                            <a:schemeClr val="tx1"/>
                          </a:solidFill>
                          <a:cs typeface="B Tabassom" panose="00000400000000000000" pitchFamily="2" charset="-78"/>
                        </a:rPr>
                        <a:t>برخی آداب ورع</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615205">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1. ذکر خدا در هنگام ترک و انجام کارها </a:t>
                      </a:r>
                      <a:endParaRPr lang="en-US" sz="2000"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3. چشم فروبستن از گناه</a:t>
                      </a:r>
                      <a:endParaRPr lang="en-US" sz="2000" dirty="0" smtClean="0">
                        <a:effectLst/>
                        <a:latin typeface="Times New Roman" panose="02020603050405020304" pitchFamily="18" charset="0"/>
                        <a:ea typeface="Times New Roman" panose="02020603050405020304" pitchFamily="18" charset="0"/>
                      </a:endParaRPr>
                    </a:p>
                    <a:p>
                      <a:pPr algn="ctr" rtl="1"/>
                      <a:endParaRPr lang="fa-IR" sz="2000" dirty="0"/>
                    </a:p>
                  </a:txBody>
                  <a:tcPr/>
                </a:tc>
                <a:extLst>
                  <a:ext uri="{0D108BD9-81ED-4DB2-BD59-A6C34878D82A}">
                    <a16:rowId xmlns:a16="http://schemas.microsoft.com/office/drawing/2014/main" val="10001"/>
                  </a:ext>
                </a:extLst>
              </a:tr>
              <a:tr h="615205">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2.</a:t>
                      </a:r>
                      <a:r>
                        <a:rPr lang="fa-IR" sz="2000" b="1" baseline="0" dirty="0" smtClean="0">
                          <a:effectLst/>
                          <a:latin typeface="Neirizi"/>
                          <a:ea typeface="Times New Roman" panose="02020603050405020304" pitchFamily="18" charset="0"/>
                          <a:cs typeface="B Lotus" panose="00000400000000000000" pitchFamily="2" charset="-78"/>
                        </a:rPr>
                        <a:t> </a:t>
                      </a:r>
                      <a:r>
                        <a:rPr lang="fa-IR" sz="2000" b="1" dirty="0" smtClean="0">
                          <a:effectLst/>
                          <a:latin typeface="Neirizi"/>
                          <a:ea typeface="Times New Roman" panose="02020603050405020304" pitchFamily="18" charset="0"/>
                          <a:cs typeface="B Lotus" panose="00000400000000000000" pitchFamily="2" charset="-78"/>
                        </a:rPr>
                        <a:t>ترک معصیت به خاطر رضایت خدا</a:t>
                      </a:r>
                      <a:endParaRPr lang="en-US" sz="2000" dirty="0" smtClean="0">
                        <a:effectLst/>
                        <a:latin typeface="Times New Roman" panose="02020603050405020304" pitchFamily="18" charset="0"/>
                        <a:ea typeface="Times New Roman" panose="02020603050405020304" pitchFamily="18" charset="0"/>
                      </a:endParaRPr>
                    </a:p>
                    <a:p>
                      <a:pPr algn="ctr" rtl="1"/>
                      <a:endParaRPr lang="fa-IR" sz="2000" dirty="0"/>
                    </a:p>
                  </a:txBody>
                  <a:tcPr/>
                </a:tc>
                <a:tc>
                  <a:txBody>
                    <a:bodyPr/>
                    <a:lstStyle/>
                    <a:p>
                      <a:pPr marL="0" lvl="0" indent="0" algn="ctr"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4. توجه به آثار ورع </a:t>
                      </a:r>
                      <a:endParaRPr lang="en-US" sz="2000" dirty="0" smtClean="0">
                        <a:effectLst/>
                        <a:latin typeface="Times New Roman" panose="02020603050405020304" pitchFamily="18" charset="0"/>
                        <a:ea typeface="Times New Roman" panose="02020603050405020304" pitchFamily="18" charset="0"/>
                      </a:endParaRPr>
                    </a:p>
                    <a:p>
                      <a:pPr algn="ctr" rtl="1"/>
                      <a:endParaRPr lang="fa-IR" sz="2000" dirty="0"/>
                    </a:p>
                  </a:txBody>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10008318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1455312"/>
            <a:ext cx="11662893" cy="5177307"/>
          </a:xfrm>
        </p:spPr>
        <p:txBody>
          <a:bodyPr>
            <a:normAutofit/>
          </a:bodyPr>
          <a:lstStyle/>
          <a:p>
            <a:pPr marL="0" indent="0" algn="ctr">
              <a:buNone/>
            </a:pPr>
            <a:r>
              <a:rPr lang="fa-IR" sz="2400" b="1" dirty="0" smtClean="0">
                <a:latin typeface="Neirizi"/>
                <a:ea typeface="Times New Roman" panose="02020603050405020304" pitchFamily="18" charset="0"/>
                <a:cs typeface="B Mitra" panose="00000400000000000000" pitchFamily="2" charset="-78"/>
              </a:rPr>
              <a:t> </a:t>
            </a:r>
            <a:r>
              <a:rPr lang="fa-IR" sz="2400" b="1" dirty="0">
                <a:latin typeface="Neirizi"/>
                <a:ea typeface="Times New Roman" panose="02020603050405020304" pitchFamily="18" charset="0"/>
                <a:cs typeface="B Mitra" panose="00000400000000000000" pitchFamily="2" charset="-78"/>
              </a:rPr>
              <a:t>شخص با ورع (پرهيزكار) محتاج به سه اصل است</a:t>
            </a:r>
            <a:endParaRPr lang="fa-IR" sz="2400" b="1" dirty="0">
              <a:cs typeface="B Mitra" panose="00000400000000000000" pitchFamily="2" charset="-78"/>
            </a:endParaRPr>
          </a:p>
        </p:txBody>
      </p:sp>
      <p:sp>
        <p:nvSpPr>
          <p:cNvPr id="6" name="Flowchart: Alternate Process 5"/>
          <p:cNvSpPr/>
          <p:nvPr/>
        </p:nvSpPr>
        <p:spPr>
          <a:xfrm>
            <a:off x="7018986" y="2472743"/>
            <a:ext cx="4940121" cy="109470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smtClean="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1. چشم </a:t>
            </a:r>
            <a:r>
              <a:rPr lang="fa-IR" sz="2400" dirty="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پوشى از لغزشها و خطاهاى مردم، خواه نسبت به خداوند يا در باره تو.</a:t>
            </a:r>
            <a:endParaRPr lang="fa-IR" sz="2400" dirty="0">
              <a:effectLst>
                <a:outerShdw blurRad="38100" dist="38100" dir="2700000" algn="tl">
                  <a:srgbClr val="000000">
                    <a:alpha val="43137"/>
                  </a:srgbClr>
                </a:outerShdw>
              </a:effectLst>
              <a:cs typeface="B Mitra" panose="00000400000000000000" pitchFamily="2" charset="-78"/>
            </a:endParaRPr>
          </a:p>
        </p:txBody>
      </p:sp>
      <p:sp>
        <p:nvSpPr>
          <p:cNvPr id="7" name="Flowchart: Alternate Process 6"/>
          <p:cNvSpPr/>
          <p:nvPr/>
        </p:nvSpPr>
        <p:spPr>
          <a:xfrm>
            <a:off x="957866" y="2472743"/>
            <a:ext cx="4940121" cy="109470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smtClean="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2. ترك </a:t>
            </a:r>
            <a:r>
              <a:rPr lang="fa-IR" sz="2400" dirty="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كردن خطا و خلاف در مقابل مردم نسبت به خدا يا در باره مردم.</a:t>
            </a:r>
            <a:endParaRPr lang="fa-IR" sz="2400" dirty="0">
              <a:effectLst>
                <a:outerShdw blurRad="38100" dist="38100" dir="2700000" algn="tl">
                  <a:srgbClr val="000000">
                    <a:alpha val="43137"/>
                  </a:srgbClr>
                </a:outerShdw>
              </a:effectLst>
              <a:cs typeface="B Mitra" panose="00000400000000000000" pitchFamily="2" charset="-78"/>
            </a:endParaRPr>
          </a:p>
        </p:txBody>
      </p:sp>
      <p:sp>
        <p:nvSpPr>
          <p:cNvPr id="8" name="Flowchart: Alternate Process 7"/>
          <p:cNvSpPr/>
          <p:nvPr/>
        </p:nvSpPr>
        <p:spPr>
          <a:xfrm>
            <a:off x="3930739" y="4332666"/>
            <a:ext cx="4940121" cy="109470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smtClean="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3. برابر </a:t>
            </a:r>
            <a:r>
              <a:rPr lang="fa-IR" sz="2400" dirty="0">
                <a:effectLst>
                  <a:outerShdw blurRad="38100" dist="38100" dir="2700000" algn="tl">
                    <a:srgbClr val="000000">
                      <a:alpha val="43137"/>
                    </a:srgbClr>
                  </a:outerShdw>
                </a:effectLst>
                <a:latin typeface="Neirizi"/>
                <a:ea typeface="Times New Roman" panose="02020603050405020304" pitchFamily="18" charset="0"/>
                <a:cs typeface="B Mitra" panose="00000400000000000000" pitchFamily="2" charset="-78"/>
              </a:rPr>
              <a:t>بودن ثناگويى و بدگويى مردم در باره تو، كه از هيچ كدام مسرور يا ناراحت و متأثر نگردى.</a:t>
            </a:r>
            <a:endParaRPr lang="fa-IR" sz="2400" dirty="0">
              <a:effectLst>
                <a:outerShdw blurRad="38100" dist="38100" dir="2700000" algn="tl">
                  <a:srgbClr val="000000">
                    <a:alpha val="43137"/>
                  </a:srgbClr>
                </a:outerShdw>
              </a:effectLst>
              <a:cs typeface="B Mitra" panose="00000400000000000000" pitchFamily="2" charset="-78"/>
            </a:endParaRPr>
          </a:p>
        </p:txBody>
      </p:sp>
      <p:cxnSp>
        <p:nvCxnSpPr>
          <p:cNvPr id="10" name="Elbow Connector 9"/>
          <p:cNvCxnSpPr>
            <a:endCxn id="6" idx="1"/>
          </p:cNvCxnSpPr>
          <p:nvPr/>
        </p:nvCxnSpPr>
        <p:spPr>
          <a:xfrm rot="16200000" flipH="1">
            <a:off x="6307429" y="2308538"/>
            <a:ext cx="963769" cy="459346"/>
          </a:xfrm>
          <a:prstGeom prst="bentConnector2">
            <a:avLst/>
          </a:prstGeom>
          <a:ln w="38100">
            <a:solidFill>
              <a:schemeClr val="accent2">
                <a:lumMod val="75000"/>
              </a:schemeClr>
            </a:solidFill>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Elbow Connector 11"/>
          <p:cNvCxnSpPr>
            <a:endCxn id="7" idx="3"/>
          </p:cNvCxnSpPr>
          <p:nvPr/>
        </p:nvCxnSpPr>
        <p:spPr>
          <a:xfrm rot="5400000">
            <a:off x="5601370" y="2352942"/>
            <a:ext cx="963771" cy="370536"/>
          </a:xfrm>
          <a:prstGeom prst="bentConnector2">
            <a:avLst/>
          </a:prstGeom>
          <a:ln w="38100">
            <a:solidFill>
              <a:schemeClr val="accent2">
                <a:lumMod val="75000"/>
              </a:schemeClr>
            </a:solidFill>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6400799" y="2056324"/>
            <a:ext cx="0" cy="2195849"/>
          </a:xfrm>
          <a:prstGeom prst="straightConnector1">
            <a:avLst/>
          </a:prstGeom>
          <a:ln w="38100">
            <a:solidFill>
              <a:schemeClr val="accent2">
                <a:lumMod val="75000"/>
              </a:schemeClr>
            </a:solidFill>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11"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14243598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38" y="759854"/>
            <a:ext cx="10328856" cy="5782614"/>
          </a:xfrm>
        </p:spPr>
        <p:txBody>
          <a:bodyPr>
            <a:normAutofit/>
          </a:bodyPr>
          <a:lstStyle/>
          <a:p>
            <a:pPr marL="0" indent="0" algn="justLow" rtl="1">
              <a:buNone/>
            </a:pPr>
            <a:endParaRPr lang="fa-IR" dirty="0">
              <a:cs typeface="B Mitra" panose="00000400000000000000" pitchFamily="2" charset="-78"/>
            </a:endParaRPr>
          </a:p>
          <a:p>
            <a:pPr marL="0" indent="0" algn="justLow" rtl="1">
              <a:buNone/>
            </a:pPr>
            <a:endParaRPr lang="fa-IR" dirty="0">
              <a:cs typeface="B Mitra" panose="00000400000000000000" pitchFamily="2" charset="-78"/>
            </a:endParaRPr>
          </a:p>
        </p:txBody>
      </p:sp>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588960317"/>
              </p:ext>
            </p:extLst>
          </p:nvPr>
        </p:nvGraphicFramePr>
        <p:xfrm>
          <a:off x="2588654" y="721218"/>
          <a:ext cx="8262512" cy="5339083"/>
        </p:xfrm>
        <a:graphic>
          <a:graphicData uri="http://schemas.openxmlformats.org/drawingml/2006/table">
            <a:tbl>
              <a:tblPr firstRow="1" bandRow="1">
                <a:tableStyleId>{93296810-A885-4BE3-A3E7-6D5BEEA58F35}</a:tableStyleId>
              </a:tblPr>
              <a:tblGrid>
                <a:gridCol w="8262512">
                  <a:extLst>
                    <a:ext uri="{9D8B030D-6E8A-4147-A177-3AD203B41FA5}">
                      <a16:colId xmlns:a16="http://schemas.microsoft.com/office/drawing/2014/main" val="1937872037"/>
                    </a:ext>
                  </a:extLst>
                </a:gridCol>
              </a:tblGrid>
              <a:tr h="501115">
                <a:tc>
                  <a:txBody>
                    <a:bodyPr/>
                    <a:lstStyle/>
                    <a:p>
                      <a:pPr algn="ctr" rtl="1"/>
                      <a:r>
                        <a:rPr lang="fa-IR" sz="2400" dirty="0" smtClean="0">
                          <a:solidFill>
                            <a:schemeClr val="tx1"/>
                          </a:solidFill>
                          <a:cs typeface="B Tabassom" panose="00000400000000000000" pitchFamily="2" charset="-78"/>
                        </a:rPr>
                        <a:t>پایه</a:t>
                      </a:r>
                      <a:r>
                        <a:rPr lang="fa-IR" sz="2400" baseline="0" dirty="0" smtClean="0">
                          <a:solidFill>
                            <a:schemeClr val="tx1"/>
                          </a:solidFill>
                          <a:cs typeface="B Tabassom" panose="00000400000000000000" pitchFamily="2" charset="-78"/>
                        </a:rPr>
                        <a:t> های ورع</a:t>
                      </a:r>
                      <a:endParaRPr lang="fa-IR" sz="2400" dirty="0">
                        <a:solidFill>
                          <a:schemeClr val="tx1"/>
                        </a:solidFill>
                        <a:cs typeface="B Tabassom" panose="00000400000000000000" pitchFamily="2" charset="-78"/>
                      </a:endParaRPr>
                    </a:p>
                  </a:txBody>
                  <a:tcPr/>
                </a:tc>
                <a:extLst>
                  <a:ext uri="{0D108BD9-81ED-4DB2-BD59-A6C34878D82A}">
                    <a16:rowId xmlns:a16="http://schemas.microsoft.com/office/drawing/2014/main" val="390536407"/>
                  </a:ext>
                </a:extLst>
              </a:tr>
              <a:tr h="496912">
                <a:tc>
                  <a:txBody>
                    <a:bodyPr/>
                    <a:lstStyle/>
                    <a:p>
                      <a:pPr algn="r" rtl="1"/>
                      <a:r>
                        <a:rPr lang="fa-IR" sz="1800" dirty="0" smtClean="0">
                          <a:latin typeface="Adobe Arabic" panose="02040503050201020203" pitchFamily="18" charset="-78"/>
                          <a:cs typeface="2  Lotus" panose="00000400000000000000" pitchFamily="2" charset="-78"/>
                        </a:rPr>
                        <a:t>1. پيوسته در همه رفتار و كردار خود حساب داشته باشى تا متضرر نشوى.</a:t>
                      </a:r>
                    </a:p>
                  </a:txBody>
                  <a:tcPr/>
                </a:tc>
                <a:extLst>
                  <a:ext uri="{0D108BD9-81ED-4DB2-BD59-A6C34878D82A}">
                    <a16:rowId xmlns:a16="http://schemas.microsoft.com/office/drawing/2014/main" val="745385380"/>
                  </a:ext>
                </a:extLst>
              </a:tr>
              <a:tr h="358531">
                <a:tc>
                  <a:txBody>
                    <a:bodyPr/>
                    <a:lstStyle/>
                    <a:p>
                      <a:pPr algn="r" rtl="1"/>
                      <a:r>
                        <a:rPr lang="fa-IR" sz="1800" dirty="0" smtClean="0">
                          <a:latin typeface="Adobe Arabic" panose="02040503050201020203" pitchFamily="18" charset="-78"/>
                          <a:cs typeface="2  Lotus" panose="00000400000000000000" pitchFamily="2" charset="-78"/>
                        </a:rPr>
                        <a:t>2. همه گفتگوهاى تو از روى صدق و صفا و درستى باشد.</a:t>
                      </a:r>
                    </a:p>
                  </a:txBody>
                  <a:tcPr/>
                </a:tc>
                <a:extLst>
                  <a:ext uri="{0D108BD9-81ED-4DB2-BD59-A6C34878D82A}">
                    <a16:rowId xmlns:a16="http://schemas.microsoft.com/office/drawing/2014/main" val="2684054271"/>
                  </a:ext>
                </a:extLst>
              </a:tr>
              <a:tr h="496912">
                <a:tc>
                  <a:txBody>
                    <a:bodyPr/>
                    <a:lstStyle/>
                    <a:p>
                      <a:pPr algn="r" rtl="1"/>
                      <a:r>
                        <a:rPr lang="fa-IR" sz="1800" dirty="0" smtClean="0">
                          <a:latin typeface="Adobe Arabic" panose="02040503050201020203" pitchFamily="18" charset="-78"/>
                          <a:cs typeface="2  Lotus" panose="00000400000000000000" pitchFamily="2" charset="-78"/>
                        </a:rPr>
                        <a:t>3. همه معاملات تو با خدا و با مردم روى نيت پاك و صاف باشد.</a:t>
                      </a:r>
                    </a:p>
                  </a:txBody>
                  <a:tcPr/>
                </a:tc>
                <a:extLst>
                  <a:ext uri="{0D108BD9-81ED-4DB2-BD59-A6C34878D82A}">
                    <a16:rowId xmlns:a16="http://schemas.microsoft.com/office/drawing/2014/main" val="1918596763"/>
                  </a:ext>
                </a:extLst>
              </a:tr>
              <a:tr h="496912">
                <a:tc>
                  <a:txBody>
                    <a:bodyPr/>
                    <a:lstStyle/>
                    <a:p>
                      <a:pPr algn="r" rtl="1"/>
                      <a:r>
                        <a:rPr lang="fa-IR" sz="1800" dirty="0" smtClean="0">
                          <a:latin typeface="Adobe Arabic" panose="02040503050201020203" pitchFamily="18" charset="-78"/>
                          <a:cs typeface="2  Lotus" panose="00000400000000000000" pitchFamily="2" charset="-78"/>
                        </a:rPr>
                        <a:t>4. از موارد مشتبه و اعمالى كه روشن نيست دورى كن.</a:t>
                      </a:r>
                    </a:p>
                  </a:txBody>
                  <a:tcPr/>
                </a:tc>
                <a:extLst>
                  <a:ext uri="{0D108BD9-81ED-4DB2-BD59-A6C34878D82A}">
                    <a16:rowId xmlns:a16="http://schemas.microsoft.com/office/drawing/2014/main" val="3764797545"/>
                  </a:ext>
                </a:extLst>
              </a:tr>
              <a:tr h="496912">
                <a:tc>
                  <a:txBody>
                    <a:bodyPr/>
                    <a:lstStyle/>
                    <a:p>
                      <a:pPr algn="r" rtl="1"/>
                      <a:r>
                        <a:rPr lang="fa-IR" sz="1800" dirty="0" smtClean="0">
                          <a:latin typeface="Adobe Arabic" panose="02040503050201020203" pitchFamily="18" charset="-78"/>
                          <a:cs typeface="2  Lotus" panose="00000400000000000000" pitchFamily="2" charset="-78"/>
                        </a:rPr>
                        <a:t>5. از هر گونه امورى كه سوء نظر در آنها هست و پاك نيست پرهيز و دورى كن.</a:t>
                      </a:r>
                    </a:p>
                  </a:txBody>
                  <a:tcPr/>
                </a:tc>
                <a:extLst>
                  <a:ext uri="{0D108BD9-81ED-4DB2-BD59-A6C34878D82A}">
                    <a16:rowId xmlns:a16="http://schemas.microsoft.com/office/drawing/2014/main" val="804966752"/>
                  </a:ext>
                </a:extLst>
              </a:tr>
              <a:tr h="496912">
                <a:tc>
                  <a:txBody>
                    <a:bodyPr/>
                    <a:lstStyle/>
                    <a:p>
                      <a:pPr algn="r" rtl="1"/>
                      <a:r>
                        <a:rPr lang="fa-IR" sz="1800" dirty="0" smtClean="0">
                          <a:latin typeface="Adobe Arabic" panose="02040503050201020203" pitchFamily="18" charset="-78"/>
                          <a:cs typeface="2  Lotus" panose="00000400000000000000" pitchFamily="2" charset="-78"/>
                        </a:rPr>
                        <a:t>6. آنچه را كه بر خلاف مقصود و بى‏فائده است ترك كن.</a:t>
                      </a:r>
                    </a:p>
                  </a:txBody>
                  <a:tcPr/>
                </a:tc>
                <a:extLst>
                  <a:ext uri="{0D108BD9-81ED-4DB2-BD59-A6C34878D82A}">
                    <a16:rowId xmlns:a16="http://schemas.microsoft.com/office/drawing/2014/main" val="615769381"/>
                  </a:ext>
                </a:extLst>
              </a:tr>
              <a:tr h="496912">
                <a:tc>
                  <a:txBody>
                    <a:bodyPr/>
                    <a:lstStyle/>
                    <a:p>
                      <a:pPr algn="r" rtl="1"/>
                      <a:r>
                        <a:rPr lang="fa-IR" sz="1800" dirty="0" smtClean="0">
                          <a:latin typeface="Adobe Arabic" panose="02040503050201020203" pitchFamily="18" charset="-78"/>
                          <a:cs typeface="2  Lotus" panose="00000400000000000000" pitchFamily="2" charset="-78"/>
                        </a:rPr>
                        <a:t>7. موضوعاتى كه بيرون رفتن و استخلاص از آنها نامعلوم و مبهم است نبايد وارد شده و داخل آن قسمتها گرديد.</a:t>
                      </a:r>
                    </a:p>
                  </a:txBody>
                  <a:tcPr/>
                </a:tc>
                <a:extLst>
                  <a:ext uri="{0D108BD9-81ED-4DB2-BD59-A6C34878D82A}">
                    <a16:rowId xmlns:a16="http://schemas.microsoft.com/office/drawing/2014/main" val="3168372983"/>
                  </a:ext>
                </a:extLst>
              </a:tr>
              <a:tr h="496912">
                <a:tc>
                  <a:txBody>
                    <a:bodyPr/>
                    <a:lstStyle/>
                    <a:p>
                      <a:pPr algn="r" rtl="1"/>
                      <a:r>
                        <a:rPr lang="fa-IR" sz="1800" dirty="0" smtClean="0">
                          <a:latin typeface="Adobe Arabic" panose="02040503050201020203" pitchFamily="18" charset="-78"/>
                          <a:cs typeface="2  Lotus" panose="00000400000000000000" pitchFamily="2" charset="-78"/>
                        </a:rPr>
                        <a:t>8. با اشخاصى كه در موضوعات روشن و معلوم اشكال‏تراشى مى‏كنند مصاحبت نكن.</a:t>
                      </a:r>
                    </a:p>
                  </a:txBody>
                  <a:tcPr/>
                </a:tc>
                <a:extLst>
                  <a:ext uri="{0D108BD9-81ED-4DB2-BD59-A6C34878D82A}">
                    <a16:rowId xmlns:a16="http://schemas.microsoft.com/office/drawing/2014/main" val="1029334761"/>
                  </a:ext>
                </a:extLst>
              </a:tr>
              <a:tr h="496912">
                <a:tc>
                  <a:txBody>
                    <a:bodyPr/>
                    <a:lstStyle/>
                    <a:p>
                      <a:pPr algn="r" rtl="1"/>
                      <a:r>
                        <a:rPr lang="fa-IR" sz="1800" dirty="0" smtClean="0">
                          <a:latin typeface="Adobe Arabic" panose="02040503050201020203" pitchFamily="18" charset="-78"/>
                          <a:cs typeface="2  Lotus" panose="00000400000000000000" pitchFamily="2" charset="-78"/>
                        </a:rPr>
                        <a:t>9. با افرادى كه نسبت به دين احترام و اهتمام و تعظيم نمى‏كنند مجالست نكن.</a:t>
                      </a:r>
                    </a:p>
                  </a:txBody>
                  <a:tcPr/>
                </a:tc>
                <a:extLst>
                  <a:ext uri="{0D108BD9-81ED-4DB2-BD59-A6C34878D82A}">
                    <a16:rowId xmlns:a16="http://schemas.microsoft.com/office/drawing/2014/main" val="1000516106"/>
                  </a:ext>
                </a:extLst>
              </a:tr>
              <a:tr h="496912">
                <a:tc>
                  <a:txBody>
                    <a:bodyPr/>
                    <a:lstStyle/>
                    <a:p>
                      <a:pPr algn="r" rtl="1"/>
                      <a:r>
                        <a:rPr lang="fa-IR" sz="1800" dirty="0" smtClean="0">
                          <a:latin typeface="Adobe Arabic" panose="02040503050201020203" pitchFamily="18" charset="-78"/>
                          <a:cs typeface="2  Lotus" panose="00000400000000000000" pitchFamily="2" charset="-78"/>
                        </a:rPr>
                        <a:t>11. از اشخاصى كه با خداوند متعال ارتباط و علاقه ندارند قطع رابطه كن.</a:t>
                      </a:r>
                    </a:p>
                  </a:txBody>
                  <a:tcPr/>
                </a:tc>
                <a:extLst>
                  <a:ext uri="{0D108BD9-81ED-4DB2-BD59-A6C34878D82A}">
                    <a16:rowId xmlns:a16="http://schemas.microsoft.com/office/drawing/2014/main" val="725513875"/>
                  </a:ext>
                </a:extLst>
              </a:tr>
            </a:tbl>
          </a:graphicData>
        </a:graphic>
      </p:graphicFrame>
    </p:spTree>
    <p:extLst>
      <p:ext uri="{BB962C8B-B14F-4D97-AF65-F5344CB8AC3E}">
        <p14:creationId xmlns:p14="http://schemas.microsoft.com/office/powerpoint/2010/main" val="31329204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586" y="708338"/>
            <a:ext cx="10413642" cy="6001555"/>
          </a:xfrm>
        </p:spPr>
        <p:txBody>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6-2</a:t>
            </a:r>
            <a:r>
              <a:rPr lang="fa-IR" sz="2400" dirty="0">
                <a:solidFill>
                  <a:schemeClr val="accent6">
                    <a:lumMod val="75000"/>
                  </a:schemeClr>
                </a:solidFill>
                <a:latin typeface="Neirizi"/>
                <a:cs typeface="B Titr" panose="00000700000000000000" pitchFamily="2" charset="-78"/>
              </a:rPr>
              <a:t>. آداب تقوا</a:t>
            </a:r>
            <a:endParaRPr lang="en-US" sz="2400" b="1" dirty="0">
              <a:solidFill>
                <a:schemeClr val="accent6">
                  <a:lumMod val="75000"/>
                </a:schemeClr>
              </a:solidFill>
              <a:latin typeface="Arial" panose="020B0604020202020204" pitchFamily="34" charset="0"/>
            </a:endParaRPr>
          </a:p>
          <a:p>
            <a:pPr algn="just" rtl="1"/>
            <a:r>
              <a:rPr lang="fa-IR" dirty="0">
                <a:latin typeface="Neirizi"/>
                <a:ea typeface="Times New Roman" panose="02020603050405020304" pitchFamily="18" charset="0"/>
                <a:cs typeface="B Mitra" panose="00000400000000000000" pitchFamily="2" charset="-78"/>
              </a:rPr>
              <a:t>تقوا از کلمه </a:t>
            </a:r>
            <a:r>
              <a:rPr lang="fa-IR" b="1" dirty="0">
                <a:solidFill>
                  <a:srgbClr val="00B0F0"/>
                </a:solidFill>
                <a:latin typeface="Neirizi"/>
                <a:ea typeface="Times New Roman" panose="02020603050405020304" pitchFamily="18" charset="0"/>
                <a:cs typeface="B Mitra" panose="00000400000000000000" pitchFamily="2" charset="-78"/>
              </a:rPr>
              <a:t>وقایه</a:t>
            </a:r>
            <a:r>
              <a:rPr lang="fa-IR" dirty="0">
                <a:latin typeface="Neirizi"/>
                <a:ea typeface="Times New Roman" panose="02020603050405020304" pitchFamily="18" charset="0"/>
                <a:cs typeface="B Mitra" panose="00000400000000000000" pitchFamily="2" charset="-78"/>
              </a:rPr>
              <a:t> گرفته شده و به معنای </a:t>
            </a:r>
            <a:r>
              <a:rPr lang="fa-IR" b="1" dirty="0">
                <a:solidFill>
                  <a:srgbClr val="00B0F0"/>
                </a:solidFill>
                <a:latin typeface="Neirizi"/>
                <a:ea typeface="Times New Roman" panose="02020603050405020304" pitchFamily="18" charset="0"/>
                <a:cs typeface="B Mitra" panose="00000400000000000000" pitchFamily="2" charset="-78"/>
              </a:rPr>
              <a:t>کنترل نفس </a:t>
            </a:r>
            <a:r>
              <a:rPr lang="fa-IR" dirty="0">
                <a:latin typeface="Neirizi"/>
                <a:ea typeface="Times New Roman" panose="02020603050405020304" pitchFamily="18" charset="0"/>
                <a:cs typeface="B Mitra" panose="00000400000000000000" pitchFamily="2" charset="-78"/>
              </a:rPr>
              <a:t>از هر آن چیزی است که موجب لطمه و آسیب به آن می‌شود و </a:t>
            </a:r>
            <a:r>
              <a:rPr lang="fa-IR" b="1" dirty="0">
                <a:solidFill>
                  <a:srgbClr val="00B0F0"/>
                </a:solidFill>
                <a:latin typeface="Neirizi"/>
                <a:ea typeface="Times New Roman" panose="02020603050405020304" pitchFamily="18" charset="0"/>
                <a:cs typeface="B Mitra" panose="00000400000000000000" pitchFamily="2" charset="-78"/>
              </a:rPr>
              <a:t>تحرض و تشویق </a:t>
            </a:r>
            <a:r>
              <a:rPr lang="fa-IR" dirty="0">
                <a:latin typeface="Neirizi"/>
                <a:ea typeface="Times New Roman" panose="02020603050405020304" pitchFamily="18" charset="0"/>
                <a:cs typeface="B Mitra" panose="00000400000000000000" pitchFamily="2" charset="-78"/>
              </a:rPr>
              <a:t>به کاری است که موجب ارتقا و دریافت نور و هدایت او می‌شود. </a:t>
            </a:r>
            <a:endParaRPr lang="fa-IR" dirty="0" smtClean="0">
              <a:latin typeface="Neirizi"/>
              <a:ea typeface="Times New Roman" panose="02020603050405020304" pitchFamily="18" charset="0"/>
              <a:cs typeface="B Mitra" panose="00000400000000000000" pitchFamily="2" charset="-78"/>
            </a:endParaRPr>
          </a:p>
          <a:p>
            <a:pPr algn="just" rtl="1"/>
            <a:r>
              <a:rPr lang="fa-IR" dirty="0" smtClean="0">
                <a:latin typeface="Neirizi"/>
                <a:ea typeface="Times New Roman" panose="02020603050405020304" pitchFamily="18" charset="0"/>
                <a:cs typeface="B Mitra" panose="00000400000000000000" pitchFamily="2" charset="-78"/>
              </a:rPr>
              <a:t>در </a:t>
            </a:r>
            <a:r>
              <a:rPr lang="fa-IR" dirty="0">
                <a:latin typeface="Neirizi"/>
                <a:ea typeface="Times New Roman" panose="02020603050405020304" pitchFamily="18" charset="0"/>
                <a:cs typeface="B Mitra" panose="00000400000000000000" pitchFamily="2" charset="-78"/>
              </a:rPr>
              <a:t>این صورت تقوا گاه به صورت </a:t>
            </a:r>
            <a:r>
              <a:rPr lang="fa-IR" b="1" dirty="0">
                <a:solidFill>
                  <a:srgbClr val="00B0F0"/>
                </a:solidFill>
                <a:latin typeface="Neirizi"/>
                <a:ea typeface="Times New Roman" panose="02020603050405020304" pitchFamily="18" charset="0"/>
                <a:cs typeface="B Mitra" panose="00000400000000000000" pitchFamily="2" charset="-78"/>
              </a:rPr>
              <a:t>عمل به چیزی </a:t>
            </a:r>
            <a:r>
              <a:rPr lang="fa-IR" dirty="0">
                <a:latin typeface="Neirizi"/>
                <a:ea typeface="Times New Roman" panose="02020603050405020304" pitchFamily="18" charset="0"/>
                <a:cs typeface="B Mitra" panose="00000400000000000000" pitchFamily="2" charset="-78"/>
              </a:rPr>
              <a:t>و گاه به صورت </a:t>
            </a:r>
            <a:r>
              <a:rPr lang="fa-IR" b="1" dirty="0">
                <a:solidFill>
                  <a:srgbClr val="00B0F0"/>
                </a:solidFill>
                <a:latin typeface="Neirizi"/>
                <a:ea typeface="Times New Roman" panose="02020603050405020304" pitchFamily="18" charset="0"/>
                <a:cs typeface="B Mitra" panose="00000400000000000000" pitchFamily="2" charset="-78"/>
              </a:rPr>
              <a:t>ترک چیزی </a:t>
            </a:r>
            <a:r>
              <a:rPr lang="fa-IR" dirty="0">
                <a:latin typeface="Neirizi"/>
                <a:ea typeface="Times New Roman" panose="02020603050405020304" pitchFamily="18" charset="0"/>
                <a:cs typeface="B Mitra" panose="00000400000000000000" pitchFamily="2" charset="-78"/>
              </a:rPr>
              <a:t>و یا </a:t>
            </a:r>
            <a:r>
              <a:rPr lang="fa-IR" b="1" dirty="0">
                <a:solidFill>
                  <a:srgbClr val="00B0F0"/>
                </a:solidFill>
                <a:latin typeface="Neirizi"/>
                <a:ea typeface="Times New Roman" panose="02020603050405020304" pitchFamily="18" charset="0"/>
                <a:cs typeface="B Mitra" panose="00000400000000000000" pitchFamily="2" charset="-78"/>
              </a:rPr>
              <a:t>احتیاط نسبت به آن </a:t>
            </a:r>
            <a:r>
              <a:rPr lang="fa-IR" dirty="0">
                <a:latin typeface="Neirizi"/>
                <a:ea typeface="Times New Roman" panose="02020603050405020304" pitchFamily="18" charset="0"/>
                <a:cs typeface="B Mitra" panose="00000400000000000000" pitchFamily="2" charset="-78"/>
              </a:rPr>
              <a:t>بروز می‌یابد. </a:t>
            </a:r>
            <a:endParaRPr lang="fa-IR" dirty="0" smtClean="0">
              <a:latin typeface="Neirizi"/>
              <a:ea typeface="Times New Roman" panose="02020603050405020304" pitchFamily="18" charset="0"/>
              <a:cs typeface="B Mitra" panose="00000400000000000000" pitchFamily="2" charset="-78"/>
            </a:endParaRPr>
          </a:p>
          <a:p>
            <a:pPr algn="just" rtl="1"/>
            <a:r>
              <a:rPr lang="fa-IR" dirty="0" smtClean="0">
                <a:latin typeface="Neirizi"/>
                <a:ea typeface="Times New Roman" panose="02020603050405020304" pitchFamily="18" charset="0"/>
                <a:cs typeface="B Mitra" panose="00000400000000000000" pitchFamily="2" charset="-78"/>
              </a:rPr>
              <a:t>در </a:t>
            </a:r>
            <a:r>
              <a:rPr lang="fa-IR" dirty="0">
                <a:latin typeface="Neirizi"/>
                <a:ea typeface="Times New Roman" panose="02020603050405020304" pitchFamily="18" charset="0"/>
                <a:cs typeface="B Mitra" panose="00000400000000000000" pitchFamily="2" charset="-78"/>
              </a:rPr>
              <a:t>تقوا توجه و یادآوری به خداوند و خود را در محضر دائمی او دیدن رکن اساسی است. </a:t>
            </a:r>
            <a:endParaRPr lang="en-US"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2099879237"/>
              </p:ext>
            </p:extLst>
          </p:nvPr>
        </p:nvGraphicFramePr>
        <p:xfrm>
          <a:off x="2675407" y="3593206"/>
          <a:ext cx="8128000" cy="1918159"/>
        </p:xfrm>
        <a:graphic>
          <a:graphicData uri="http://schemas.openxmlformats.org/drawingml/2006/table">
            <a:tbl>
              <a:tblPr rtl="1" firstRow="1" bandRow="1">
                <a:effectLst>
                  <a:innerShdw blurRad="114300">
                    <a:prstClr val="black"/>
                  </a:innerShdw>
                </a:effectLst>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27043">
                <a:tc gridSpan="2">
                  <a:txBody>
                    <a:bodyPr/>
                    <a:lstStyle/>
                    <a:p>
                      <a:pPr algn="ctr" rtl="1"/>
                      <a:r>
                        <a:rPr lang="fa-IR" sz="3200" dirty="0" smtClean="0">
                          <a:solidFill>
                            <a:schemeClr val="tx1"/>
                          </a:solidFill>
                          <a:cs typeface="B Tabassom" panose="00000400000000000000" pitchFamily="2" charset="-78"/>
                        </a:rPr>
                        <a:t>آداب تقوی</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637999">
                <a:tc>
                  <a:txBody>
                    <a:bodyPr/>
                    <a:lstStyle/>
                    <a:p>
                      <a:pPr marL="342900" lvl="0" indent="-342900" algn="ctr" rtl="1">
                        <a:spcAft>
                          <a:spcPts val="0"/>
                        </a:spcAft>
                        <a:buFont typeface="+mj-lt"/>
                        <a:buAutoNum type="arabicPeriod"/>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توجه به آثار و نتایج تقوا</a:t>
                      </a:r>
                      <a:endParaRPr lang="en-US"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Lotus" panose="00000400000000000000" pitchFamily="2" charset="-78"/>
                      </a:endParaRPr>
                    </a:p>
                    <a:p>
                      <a:pPr algn="ctr" rtl="1"/>
                      <a:endParaRPr lang="fa-IR" sz="2000" b="1" dirty="0">
                        <a:effectLst>
                          <a:outerShdw blurRad="38100" dist="38100" dir="2700000" algn="tl">
                            <a:srgbClr val="000000">
                              <a:alpha val="43137"/>
                            </a:srgbClr>
                          </a:outerShdw>
                        </a:effectLst>
                        <a:cs typeface="B Lotus" panose="00000400000000000000" pitchFamily="2" charset="-78"/>
                      </a:endParaRPr>
                    </a:p>
                  </a:txBody>
                  <a:tcPr/>
                </a:tc>
                <a:tc>
                  <a:txBody>
                    <a:bodyPr/>
                    <a:lstStyle/>
                    <a:p>
                      <a:pPr marL="0" lvl="0" indent="0" algn="ctr" rtl="1">
                        <a:spcAft>
                          <a:spcPts val="0"/>
                        </a:spcAft>
                        <a:buFont typeface="+mj-lt"/>
                        <a:buNone/>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3. تقویت تقوا از طریق دوام طهارت</a:t>
                      </a:r>
                      <a:endParaRPr lang="en-US"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Lotus" panose="00000400000000000000" pitchFamily="2" charset="-78"/>
                      </a:endParaRPr>
                    </a:p>
                    <a:p>
                      <a:pPr algn="ctr" rtl="1"/>
                      <a:endParaRPr lang="fa-IR" sz="2000" b="1" dirty="0">
                        <a:effectLst>
                          <a:outerShdw blurRad="38100" dist="38100" dir="2700000" algn="tl">
                            <a:srgbClr val="000000">
                              <a:alpha val="43137"/>
                            </a:srgbClr>
                          </a:outerShdw>
                        </a:effectLst>
                        <a:cs typeface="B Lotus" panose="00000400000000000000" pitchFamily="2" charset="-78"/>
                      </a:endParaRPr>
                    </a:p>
                  </a:txBody>
                  <a:tcPr/>
                </a:tc>
                <a:extLst>
                  <a:ext uri="{0D108BD9-81ED-4DB2-BD59-A6C34878D82A}">
                    <a16:rowId xmlns:a16="http://schemas.microsoft.com/office/drawing/2014/main" val="10001"/>
                  </a:ext>
                </a:extLst>
              </a:tr>
              <a:tr h="637999">
                <a:tc gridSpan="2">
                  <a:txBody>
                    <a:bodyPr/>
                    <a:lstStyle/>
                    <a:p>
                      <a:pPr marL="0" lvl="0" indent="0" algn="ctr" rtl="1">
                        <a:spcAft>
                          <a:spcPts val="0"/>
                        </a:spcAft>
                        <a:buFont typeface="+mj-lt"/>
                        <a:buNone/>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2. تقویت رعایت </a:t>
                      </a:r>
                      <a:endParaRPr lang="en-US"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Lotus" panose="00000400000000000000" pitchFamily="2" charset="-78"/>
                      </a:endParaRPr>
                    </a:p>
                  </a:txBody>
                  <a:tcPr/>
                </a:tc>
                <a:tc hMerge="1">
                  <a:txBody>
                    <a:bodyPr/>
                    <a:lstStyle/>
                    <a:p>
                      <a:pPr algn="ctr" rtl="1"/>
                      <a:endParaRPr lang="fa-IR" sz="2000" b="1" dirty="0">
                        <a:effectLst>
                          <a:outerShdw blurRad="38100" dist="38100" dir="2700000" algn="tl">
                            <a:srgbClr val="000000">
                              <a:alpha val="43137"/>
                            </a:srgbClr>
                          </a:outerShdw>
                        </a:effectLst>
                        <a:cs typeface="B Lotus" panose="00000400000000000000" pitchFamily="2" charset="-78"/>
                      </a:endParaRPr>
                    </a:p>
                  </a:txBody>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4258347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7910" y="862886"/>
            <a:ext cx="7245438" cy="4958365"/>
          </a:xfrm>
        </p:spPr>
        <p:txBody>
          <a:bodyPr>
            <a:normAutofit/>
          </a:bodyPr>
          <a:lstStyle/>
          <a:p>
            <a:pPr marL="0" lvl="0" indent="0" algn="just" rtl="1">
              <a:buNone/>
            </a:pPr>
            <a:r>
              <a:rPr lang="fa-IR" sz="2400" b="1" dirty="0">
                <a:latin typeface="Neirizi"/>
                <a:ea typeface="Times New Roman" panose="02020603050405020304" pitchFamily="18" charset="0"/>
                <a:cs typeface="B Mitra" panose="00000400000000000000" pitchFamily="2" charset="-78"/>
              </a:rPr>
              <a:t>توجه به آثار و نتایج تقوا</a:t>
            </a:r>
            <a:endParaRPr lang="en-US" sz="2400" b="1" dirty="0">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r>
              <a:rPr lang="fa-IR" dirty="0" smtClean="0">
                <a:cs typeface="B Mitra" panose="00000400000000000000" pitchFamily="2" charset="-78"/>
              </a:rPr>
              <a:t>با توجه به کلام امام صادق علیه السلام </a:t>
            </a:r>
            <a:r>
              <a:rPr lang="fa-IR" sz="1800" dirty="0" smtClean="0">
                <a:cs typeface="B Mitra" panose="00000400000000000000" pitchFamily="2" charset="-78"/>
              </a:rPr>
              <a:t>(مصباح الشریعه، ص39)</a:t>
            </a:r>
            <a:r>
              <a:rPr lang="fa-IR" sz="1600" dirty="0" smtClean="0">
                <a:cs typeface="B Mitra" panose="00000400000000000000" pitchFamily="2" charset="-78"/>
              </a:rPr>
              <a:t> ،</a:t>
            </a:r>
            <a:r>
              <a:rPr lang="fa-IR" sz="2400" dirty="0" smtClean="0">
                <a:cs typeface="B Mitra" panose="00000400000000000000" pitchFamily="2" charset="-78"/>
              </a:rPr>
              <a:t>،</a:t>
            </a:r>
            <a:r>
              <a:rPr lang="fa-IR" dirty="0" smtClean="0">
                <a:cs typeface="B Mitra" panose="00000400000000000000" pitchFamily="2" charset="-78"/>
              </a:rPr>
              <a:t>تقوی بر سه وجه است:</a:t>
            </a:r>
            <a:endParaRPr lang="fa-IR" dirty="0">
              <a:cs typeface="B Mitra" panose="00000400000000000000" pitchFamily="2" charset="-78"/>
            </a:endParaRPr>
          </a:p>
          <a:p>
            <a:pPr marL="0" indent="0" algn="just" rtl="1">
              <a:buNone/>
            </a:pPr>
            <a:endParaRPr lang="en-US" dirty="0">
              <a:effectLst/>
              <a:latin typeface="Times New Roman" panose="02020603050405020304" pitchFamily="18" charset="0"/>
              <a:ea typeface="Times New Roman" panose="02020603050405020304" pitchFamily="18" charset="0"/>
              <a:cs typeface="B Mitra" panose="00000400000000000000" pitchFamily="2" charset="-78"/>
            </a:endParaRPr>
          </a:p>
          <a:p>
            <a:pPr marL="457200" indent="-457200" algn="just" rtl="1">
              <a:buFont typeface="+mj-lt"/>
              <a:buAutoNum type="arabicPeriod"/>
            </a:pPr>
            <a:endParaRPr lang="fa-IR" dirty="0" smtClean="0">
              <a:effectLst/>
              <a:latin typeface="Neirizi"/>
              <a:ea typeface="Times New Roman" panose="02020603050405020304" pitchFamily="18" charset="0"/>
              <a:cs typeface="B Mitra" panose="00000400000000000000" pitchFamily="2" charset="-78"/>
            </a:endParaRPr>
          </a:p>
          <a:p>
            <a:pPr marL="0" indent="0" algn="just" rtl="1">
              <a:buNone/>
            </a:pPr>
            <a:endParaRPr lang="en-US" dirty="0">
              <a:effectLst/>
              <a:latin typeface="Times New Roman" panose="02020603050405020304" pitchFamily="18" charset="0"/>
              <a:ea typeface="Times New Roman" panose="02020603050405020304" pitchFamily="18" charset="0"/>
              <a:cs typeface="B Mitra" panose="00000400000000000000" pitchFamily="2" charset="-78"/>
            </a:endParaRPr>
          </a:p>
          <a:p>
            <a:pPr algn="just" rtl="1"/>
            <a:endParaRPr lang="fa-IR" dirty="0" smtClean="0">
              <a:latin typeface="Neirizi"/>
              <a:ea typeface="Times New Roman" panose="02020603050405020304" pitchFamily="18" charset="0"/>
              <a:cs typeface="B Mitra" panose="00000400000000000000" pitchFamily="2" charset="-78"/>
            </a:endParaRPr>
          </a:p>
          <a:p>
            <a:pPr marL="0" indent="0" algn="r" rtl="1">
              <a:buNone/>
            </a:pPr>
            <a:endParaRPr lang="fa-IR" sz="2400" dirty="0">
              <a:cs typeface="B Mitra" panose="00000400000000000000" pitchFamily="2" charset="-78"/>
            </a:endParaRPr>
          </a:p>
        </p:txBody>
      </p:sp>
      <p:sp>
        <p:nvSpPr>
          <p:cNvPr id="4" name="Rounded Rectangle 3"/>
          <p:cNvSpPr/>
          <p:nvPr/>
        </p:nvSpPr>
        <p:spPr>
          <a:xfrm>
            <a:off x="7160285" y="2468448"/>
            <a:ext cx="4711885" cy="7856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اول، تقوى به سبب و در راه خداوند متعال، و آن ترك كردن امور حلال است تا برسد به امورى كه مشتبه باشد به غير حلال.</a:t>
            </a:r>
          </a:p>
        </p:txBody>
      </p:sp>
      <p:sp>
        <p:nvSpPr>
          <p:cNvPr id="5" name="Rounded Rectangle 4"/>
          <p:cNvSpPr/>
          <p:nvPr/>
        </p:nvSpPr>
        <p:spPr>
          <a:xfrm>
            <a:off x="7160654" y="3588909"/>
            <a:ext cx="4711516" cy="8113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دوم،  تقوى من اللَّه و از خوف خدا، و آن ترك امور مشتبه به حرام است تا برسد به آنچه حرام باشد.</a:t>
            </a:r>
          </a:p>
        </p:txBody>
      </p:sp>
      <p:sp>
        <p:nvSpPr>
          <p:cNvPr id="6" name="Rounded Rectangle 5"/>
          <p:cNvSpPr/>
          <p:nvPr/>
        </p:nvSpPr>
        <p:spPr>
          <a:xfrm>
            <a:off x="7160285" y="4735131"/>
            <a:ext cx="4711888" cy="8542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a:solidFill>
                  <a:schemeClr val="tx1"/>
                </a:solidFill>
                <a:latin typeface="Adobe Arabic" panose="02040503050201020203" pitchFamily="18" charset="-78"/>
                <a:cs typeface="Adobe Arabic" panose="02040503050201020203" pitchFamily="18" charset="-78"/>
              </a:rPr>
              <a:t>سوم،  تقوى از خوف آتش و عقاب پروردگار، و آن ترك محرمات است.</a:t>
            </a:r>
          </a:p>
        </p:txBody>
      </p:sp>
      <p:sp>
        <p:nvSpPr>
          <p:cNvPr id="7" name="Rounded Rectangle 6"/>
          <p:cNvSpPr/>
          <p:nvPr/>
        </p:nvSpPr>
        <p:spPr>
          <a:xfrm>
            <a:off x="412127" y="2451280"/>
            <a:ext cx="2923504" cy="7856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solidFill>
                  <a:schemeClr val="tx1"/>
                </a:solidFill>
                <a:latin typeface="Adobe Arabic" panose="02040503050201020203" pitchFamily="18" charset="-78"/>
                <a:cs typeface="Adobe Arabic" panose="02040503050201020203" pitchFamily="18" charset="-78"/>
              </a:rPr>
              <a:t>مؤمنين </a:t>
            </a:r>
            <a:r>
              <a:rPr lang="fa-IR" sz="2400" dirty="0">
                <a:solidFill>
                  <a:schemeClr val="tx1"/>
                </a:solidFill>
                <a:latin typeface="Adobe Arabic" panose="02040503050201020203" pitchFamily="18" charset="-78"/>
                <a:cs typeface="Adobe Arabic" panose="02040503050201020203" pitchFamily="18" charset="-78"/>
              </a:rPr>
              <a:t>و بندگان مخصوص </a:t>
            </a:r>
            <a:r>
              <a:rPr lang="fa-IR" sz="2400" dirty="0" smtClean="0">
                <a:solidFill>
                  <a:schemeClr val="tx1"/>
                </a:solidFill>
                <a:latin typeface="Adobe Arabic" panose="02040503050201020203" pitchFamily="18" charset="-78"/>
                <a:cs typeface="Adobe Arabic" panose="02040503050201020203" pitchFamily="18" charset="-78"/>
              </a:rPr>
              <a:t>خداوند و اولیای حق</a:t>
            </a:r>
            <a:endParaRPr lang="en-US" sz="2400" dirty="0">
              <a:solidFill>
                <a:schemeClr val="tx1"/>
              </a:solidFill>
              <a:latin typeface="Adobe Arabic" panose="02040503050201020203" pitchFamily="18" charset="-78"/>
              <a:cs typeface="Adobe Arabic" panose="02040503050201020203" pitchFamily="18" charset="-78"/>
            </a:endParaRPr>
          </a:p>
        </p:txBody>
      </p:sp>
      <p:sp>
        <p:nvSpPr>
          <p:cNvPr id="8" name="Rounded Rectangle 7"/>
          <p:cNvSpPr/>
          <p:nvPr/>
        </p:nvSpPr>
        <p:spPr>
          <a:xfrm>
            <a:off x="402467" y="3644717"/>
            <a:ext cx="2923504" cy="7856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solidFill>
                  <a:schemeClr val="tx1"/>
                </a:solidFill>
                <a:latin typeface="Adobe Arabic" panose="02040503050201020203" pitchFamily="18" charset="-78"/>
                <a:cs typeface="Adobe Arabic" panose="02040503050201020203" pitchFamily="18" charset="-78"/>
              </a:rPr>
              <a:t>افراد در </a:t>
            </a:r>
            <a:r>
              <a:rPr lang="fa-IR" sz="2000" dirty="0">
                <a:solidFill>
                  <a:schemeClr val="tx1"/>
                </a:solidFill>
                <a:latin typeface="Adobe Arabic" panose="02040503050201020203" pitchFamily="18" charset="-78"/>
                <a:cs typeface="Adobe Arabic" panose="02040503050201020203" pitchFamily="18" charset="-78"/>
              </a:rPr>
              <a:t>راه سلوك و در طريق تكميل ايمان و در مقام رياضت و </a:t>
            </a:r>
            <a:r>
              <a:rPr lang="fa-IR" sz="2000" dirty="0" smtClean="0">
                <a:solidFill>
                  <a:schemeClr val="tx1"/>
                </a:solidFill>
                <a:latin typeface="Adobe Arabic" panose="02040503050201020203" pitchFamily="18" charset="-78"/>
                <a:cs typeface="Adobe Arabic" panose="02040503050201020203" pitchFamily="18" charset="-78"/>
              </a:rPr>
              <a:t>مجاهدت. </a:t>
            </a:r>
            <a:endParaRPr lang="fa-IR" sz="2000" dirty="0">
              <a:solidFill>
                <a:schemeClr val="tx1"/>
              </a:solidFill>
              <a:latin typeface="Adobe Arabic" panose="02040503050201020203" pitchFamily="18" charset="-78"/>
              <a:cs typeface="Adobe Arabic" panose="02040503050201020203" pitchFamily="18" charset="-78"/>
            </a:endParaRPr>
          </a:p>
        </p:txBody>
      </p:sp>
      <p:sp>
        <p:nvSpPr>
          <p:cNvPr id="9" name="Rounded Rectangle 8"/>
          <p:cNvSpPr/>
          <p:nvPr/>
        </p:nvSpPr>
        <p:spPr>
          <a:xfrm>
            <a:off x="412127" y="4803818"/>
            <a:ext cx="2923504" cy="7856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a:solidFill>
                  <a:schemeClr val="tx1"/>
                </a:solidFill>
                <a:latin typeface="Adobe Arabic" panose="02040503050201020203" pitchFamily="18" charset="-78"/>
                <a:cs typeface="Adobe Arabic" panose="02040503050201020203" pitchFamily="18" charset="-78"/>
              </a:rPr>
              <a:t>همه </a:t>
            </a:r>
            <a:r>
              <a:rPr lang="fa-IR" sz="2400" dirty="0" smtClean="0">
                <a:solidFill>
                  <a:schemeClr val="tx1"/>
                </a:solidFill>
                <a:latin typeface="Adobe Arabic" panose="02040503050201020203" pitchFamily="18" charset="-78"/>
                <a:cs typeface="Adobe Arabic" panose="02040503050201020203" pitchFamily="18" charset="-78"/>
              </a:rPr>
              <a:t>طبقاتی </a:t>
            </a:r>
            <a:r>
              <a:rPr lang="fa-IR" sz="2400" dirty="0">
                <a:solidFill>
                  <a:schemeClr val="tx1"/>
                </a:solidFill>
                <a:latin typeface="Adobe Arabic" panose="02040503050201020203" pitchFamily="18" charset="-78"/>
                <a:cs typeface="Adobe Arabic" panose="02040503050201020203" pitchFamily="18" charset="-78"/>
              </a:rPr>
              <a:t>كه در راه خداشناسى و اسلام هستند </a:t>
            </a:r>
            <a:endParaRPr lang="en-US" sz="2400" dirty="0">
              <a:solidFill>
                <a:schemeClr val="tx1"/>
              </a:solidFill>
              <a:latin typeface="Adobe Arabic" panose="02040503050201020203" pitchFamily="18" charset="-78"/>
              <a:cs typeface="Adobe Arabic" panose="02040503050201020203" pitchFamily="18" charset="-78"/>
            </a:endParaRPr>
          </a:p>
        </p:txBody>
      </p:sp>
      <p:sp>
        <p:nvSpPr>
          <p:cNvPr id="10" name="Oval 9"/>
          <p:cNvSpPr/>
          <p:nvPr/>
        </p:nvSpPr>
        <p:spPr>
          <a:xfrm>
            <a:off x="4481478" y="3375337"/>
            <a:ext cx="1558345" cy="11097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solidFill>
                  <a:schemeClr val="tx1"/>
                </a:solidFill>
                <a:cs typeface="2  Lotus" panose="00000400000000000000" pitchFamily="2" charset="-78"/>
              </a:rPr>
              <a:t>تقوى خاص </a:t>
            </a:r>
            <a:endParaRPr lang="en-US" dirty="0">
              <a:solidFill>
                <a:schemeClr val="tx1"/>
              </a:solidFill>
              <a:cs typeface="2  Lotus" panose="00000400000000000000" pitchFamily="2" charset="-78"/>
            </a:endParaRPr>
          </a:p>
        </p:txBody>
      </p:sp>
      <p:sp>
        <p:nvSpPr>
          <p:cNvPr id="11" name="Oval 10"/>
          <p:cNvSpPr/>
          <p:nvPr/>
        </p:nvSpPr>
        <p:spPr>
          <a:xfrm>
            <a:off x="4481478" y="2108913"/>
            <a:ext cx="1558345" cy="11097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a:solidFill>
                  <a:schemeClr val="tx1"/>
                </a:solidFill>
                <a:cs typeface="2  Lotus" panose="00000400000000000000" pitchFamily="2" charset="-78"/>
              </a:rPr>
              <a:t>تقوى </a:t>
            </a:r>
            <a:r>
              <a:rPr lang="fa-IR" b="1" dirty="0" smtClean="0">
                <a:solidFill>
                  <a:schemeClr val="tx1"/>
                </a:solidFill>
                <a:cs typeface="2  Lotus" panose="00000400000000000000" pitchFamily="2" charset="-78"/>
              </a:rPr>
              <a:t>خاص الخاص </a:t>
            </a:r>
            <a:endParaRPr lang="en-US" b="1" dirty="0">
              <a:solidFill>
                <a:schemeClr val="tx1"/>
              </a:solidFill>
              <a:cs typeface="2  Lotus" panose="00000400000000000000" pitchFamily="2" charset="-78"/>
            </a:endParaRPr>
          </a:p>
        </p:txBody>
      </p:sp>
      <p:sp>
        <p:nvSpPr>
          <p:cNvPr id="12" name="Oval 11"/>
          <p:cNvSpPr/>
          <p:nvPr/>
        </p:nvSpPr>
        <p:spPr>
          <a:xfrm>
            <a:off x="4481478" y="4641761"/>
            <a:ext cx="1558345" cy="11097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a:solidFill>
                  <a:schemeClr val="tx1"/>
                </a:solidFill>
                <a:cs typeface="2  Lotus" panose="00000400000000000000" pitchFamily="2" charset="-78"/>
              </a:rPr>
              <a:t>تقوى </a:t>
            </a:r>
            <a:r>
              <a:rPr lang="fa-IR" b="1" dirty="0" smtClean="0">
                <a:solidFill>
                  <a:schemeClr val="tx1"/>
                </a:solidFill>
                <a:cs typeface="2  Lotus" panose="00000400000000000000" pitchFamily="2" charset="-78"/>
              </a:rPr>
              <a:t>عام </a:t>
            </a:r>
            <a:endParaRPr lang="en-US" b="1" dirty="0">
              <a:solidFill>
                <a:schemeClr val="tx1"/>
              </a:solidFill>
              <a:cs typeface="2  Lotus" panose="00000400000000000000" pitchFamily="2" charset="-78"/>
            </a:endParaRPr>
          </a:p>
        </p:txBody>
      </p:sp>
      <p:sp>
        <p:nvSpPr>
          <p:cNvPr id="13" name="Left Arrow 12"/>
          <p:cNvSpPr/>
          <p:nvPr/>
        </p:nvSpPr>
        <p:spPr>
          <a:xfrm>
            <a:off x="6411532" y="2714225"/>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Left Arrow 13"/>
          <p:cNvSpPr/>
          <p:nvPr/>
        </p:nvSpPr>
        <p:spPr>
          <a:xfrm>
            <a:off x="3642209" y="3907662"/>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Left Arrow 14"/>
          <p:cNvSpPr/>
          <p:nvPr/>
        </p:nvSpPr>
        <p:spPr>
          <a:xfrm>
            <a:off x="3642209" y="2644458"/>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Left Arrow 15"/>
          <p:cNvSpPr/>
          <p:nvPr/>
        </p:nvSpPr>
        <p:spPr>
          <a:xfrm>
            <a:off x="6411532" y="5032419"/>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Left Arrow 16"/>
          <p:cNvSpPr/>
          <p:nvPr/>
        </p:nvSpPr>
        <p:spPr>
          <a:xfrm>
            <a:off x="6411532" y="3907662"/>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Left Arrow 17"/>
          <p:cNvSpPr/>
          <p:nvPr/>
        </p:nvSpPr>
        <p:spPr>
          <a:xfrm>
            <a:off x="3642209" y="5030274"/>
            <a:ext cx="528034" cy="25972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10388988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870" y="772732"/>
            <a:ext cx="10515600" cy="5898524"/>
          </a:xfrm>
        </p:spPr>
        <p:txBody>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7-2</a:t>
            </a:r>
            <a:r>
              <a:rPr lang="fa-IR" sz="2400" dirty="0">
                <a:solidFill>
                  <a:schemeClr val="accent6">
                    <a:lumMod val="75000"/>
                  </a:schemeClr>
                </a:solidFill>
                <a:latin typeface="Neirizi"/>
                <a:cs typeface="B Titr" panose="00000700000000000000" pitchFamily="2" charset="-78"/>
              </a:rPr>
              <a:t>. آداب عمل به خیرات و عبادات خاص</a:t>
            </a:r>
            <a:endParaRPr lang="en-US" sz="2400" b="1" dirty="0">
              <a:solidFill>
                <a:schemeClr val="accent6">
                  <a:lumMod val="75000"/>
                </a:schemeClr>
              </a:solidFill>
              <a:latin typeface="Arial" panose="020B0604020202020204" pitchFamily="34" charset="0"/>
            </a:endParaRPr>
          </a:p>
          <a:p>
            <a:pPr algn="just" rtl="1"/>
            <a:r>
              <a:rPr lang="fa-IR" dirty="0">
                <a:latin typeface="Neirizi"/>
                <a:ea typeface="Times New Roman" panose="02020603050405020304" pitchFamily="18" charset="0"/>
                <a:cs typeface="B Mitra" panose="00000400000000000000" pitchFamily="2" charset="-78"/>
              </a:rPr>
              <a:t>عمل به خیرات و نیز عمل به عبادات خاص در انسان اراده اطاعت و عبودیت را می‌افزاید و توسعه وجود فرد را نیز مهیا </a:t>
            </a:r>
            <a:r>
              <a:rPr lang="fa-IR" dirty="0" smtClean="0">
                <a:latin typeface="Neirizi"/>
                <a:ea typeface="Times New Roman" panose="02020603050405020304" pitchFamily="18" charset="0"/>
                <a:cs typeface="B Mitra" panose="00000400000000000000" pitchFamily="2" charset="-78"/>
              </a:rPr>
              <a:t>می‌کند.</a:t>
            </a:r>
            <a:endParaRPr lang="en-US" dirty="0">
              <a:latin typeface="Times New Roman" panose="02020603050405020304" pitchFamily="18" charset="0"/>
              <a:ea typeface="Times New Roman" panose="02020603050405020304" pitchFamily="18" charset="0"/>
              <a:cs typeface="B Mitra" panose="00000400000000000000" pitchFamily="2" charset="-78"/>
            </a:endParaRPr>
          </a:p>
          <a:p>
            <a:pPr algn="r" rtl="1"/>
            <a:r>
              <a:rPr lang="fa-IR" dirty="0">
                <a:latin typeface="Neirizi"/>
                <a:ea typeface="Times New Roman" panose="02020603050405020304" pitchFamily="18" charset="0"/>
                <a:cs typeface="B Mitra" panose="00000400000000000000" pitchFamily="2" charset="-78"/>
              </a:rPr>
              <a:t>بنابر روایات اهل بیت علیهم السلام ارتقا بخشی اعمال خیر مخفی است تا کسی هیچ‌یک از اعمال خیر را کوچک نشمرد. </a:t>
            </a:r>
            <a:endParaRPr lang="fa-IR" dirty="0" smtClean="0">
              <a:latin typeface="Neirizi"/>
              <a:ea typeface="Times New Roman" panose="02020603050405020304" pitchFamily="18" charset="0"/>
              <a:cs typeface="B Mitra" panose="00000400000000000000" pitchFamily="2" charset="-78"/>
            </a:endParaRPr>
          </a:p>
          <a:p>
            <a:pPr algn="r" rtl="1"/>
            <a:r>
              <a:rPr lang="fa-IR" dirty="0" smtClean="0">
                <a:latin typeface="Neirizi"/>
                <a:ea typeface="Times New Roman" panose="02020603050405020304" pitchFamily="18" charset="0"/>
                <a:cs typeface="B Mitra" panose="00000400000000000000" pitchFamily="2" charset="-78"/>
              </a:rPr>
              <a:t>همچنین </a:t>
            </a:r>
            <a:r>
              <a:rPr lang="fa-IR" dirty="0">
                <a:latin typeface="Neirizi"/>
                <a:ea typeface="Times New Roman" panose="02020603050405020304" pitchFamily="18" charset="0"/>
                <a:cs typeface="B Mitra" panose="00000400000000000000" pitchFamily="2" charset="-78"/>
              </a:rPr>
              <a:t>لازم است موانع خیر را نیز آن قدر بزرگ نشمارد تا امکان عمل از او گرفته نشود.</a:t>
            </a:r>
            <a:endParaRPr lang="fa-IR" dirty="0">
              <a:cs typeface="B Mitra"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96315632"/>
              </p:ext>
            </p:extLst>
          </p:nvPr>
        </p:nvGraphicFramePr>
        <p:xfrm>
          <a:off x="3039414" y="3282562"/>
          <a:ext cx="7029718" cy="2499360"/>
        </p:xfrm>
        <a:graphic>
          <a:graphicData uri="http://schemas.openxmlformats.org/drawingml/2006/table">
            <a:tbl>
              <a:tblPr rtl="1" firstRow="1" bandRow="1">
                <a:effectLst>
                  <a:innerShdw blurRad="114300">
                    <a:prstClr val="black"/>
                  </a:innerShdw>
                </a:effectLst>
                <a:tableStyleId>{93296810-A885-4BE3-A3E7-6D5BEEA58F35}</a:tableStyleId>
              </a:tblPr>
              <a:tblGrid>
                <a:gridCol w="3514859">
                  <a:extLst>
                    <a:ext uri="{9D8B030D-6E8A-4147-A177-3AD203B41FA5}">
                      <a16:colId xmlns:a16="http://schemas.microsoft.com/office/drawing/2014/main" val="20000"/>
                    </a:ext>
                  </a:extLst>
                </a:gridCol>
                <a:gridCol w="3514859">
                  <a:extLst>
                    <a:ext uri="{9D8B030D-6E8A-4147-A177-3AD203B41FA5}">
                      <a16:colId xmlns:a16="http://schemas.microsoft.com/office/drawing/2014/main" val="20001"/>
                    </a:ext>
                  </a:extLst>
                </a:gridCol>
              </a:tblGrid>
              <a:tr h="561376">
                <a:tc gridSpan="2">
                  <a:txBody>
                    <a:bodyPr/>
                    <a:lstStyle/>
                    <a:p>
                      <a:pPr algn="ctr" rtl="1"/>
                      <a:r>
                        <a:rPr lang="fa-IR" sz="3200" dirty="0" smtClean="0">
                          <a:solidFill>
                            <a:schemeClr val="tx1"/>
                          </a:solidFill>
                          <a:cs typeface="B Tabassom" panose="00000400000000000000" pitchFamily="2" charset="-78"/>
                        </a:rPr>
                        <a:t>برخی از آدابی که منجر</a:t>
                      </a:r>
                      <a:r>
                        <a:rPr lang="fa-IR" sz="3200" baseline="0" dirty="0" smtClean="0">
                          <a:solidFill>
                            <a:schemeClr val="tx1"/>
                          </a:solidFill>
                          <a:cs typeface="B Tabassom" panose="00000400000000000000" pitchFamily="2" charset="-78"/>
                        </a:rPr>
                        <a:t> به تقویت اعمال خیر می شود</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620468">
                <a:tc>
                  <a:txBody>
                    <a:bodyPr/>
                    <a:lstStyle/>
                    <a:p>
                      <a:pPr marL="342900" lvl="0" indent="-342900" algn="just" rtl="1">
                        <a:spcAft>
                          <a:spcPts val="0"/>
                        </a:spcAft>
                        <a:buFont typeface="+mj-lt"/>
                        <a:buAutoNum type="arabicPeriod"/>
                      </a:pPr>
                      <a:r>
                        <a:rPr lang="fa-IR" sz="1800" b="1" dirty="0" smtClean="0">
                          <a:effectLst/>
                          <a:latin typeface="Neirizi"/>
                          <a:ea typeface="Times New Roman" panose="02020603050405020304" pitchFamily="18" charset="0"/>
                          <a:cs typeface="B Lotus" panose="00000400000000000000" pitchFamily="2" charset="-78"/>
                        </a:rPr>
                        <a:t>استمرار اعمال خیر با مبنای شب قدر</a:t>
                      </a:r>
                      <a:endParaRPr lang="en-US" sz="1800" dirty="0" smtClean="0">
                        <a:effectLst/>
                        <a:latin typeface="Times New Roman" panose="02020603050405020304" pitchFamily="18" charset="0"/>
                        <a:ea typeface="Times New Roman" panose="02020603050405020304" pitchFamily="18" charset="0"/>
                      </a:endParaRPr>
                    </a:p>
                    <a:p>
                      <a:pPr rtl="1"/>
                      <a:endParaRPr lang="fa-IR" sz="1800" dirty="0"/>
                    </a:p>
                  </a:txBody>
                  <a:tcPr/>
                </a:tc>
                <a:tc>
                  <a:txBody>
                    <a:bodyPr/>
                    <a:lstStyle/>
                    <a:p>
                      <a:pPr algn="r" rtl="1"/>
                      <a:r>
                        <a:rPr lang="fa-IR" sz="1800" b="1" dirty="0" smtClean="0">
                          <a:effectLst/>
                          <a:latin typeface="Neirizi"/>
                          <a:ea typeface="Times New Roman" panose="02020603050405020304" pitchFamily="18" charset="0"/>
                          <a:cs typeface="B Lotus" panose="00000400000000000000" pitchFamily="2" charset="-78"/>
                        </a:rPr>
                        <a:t>4. قصدسازی</a:t>
                      </a:r>
                      <a:endParaRPr lang="fa-IR" sz="1800" dirty="0"/>
                    </a:p>
                  </a:txBody>
                  <a:tcPr/>
                </a:tc>
                <a:extLst>
                  <a:ext uri="{0D108BD9-81ED-4DB2-BD59-A6C34878D82A}">
                    <a16:rowId xmlns:a16="http://schemas.microsoft.com/office/drawing/2014/main" val="10001"/>
                  </a:ext>
                </a:extLst>
              </a:tr>
              <a:tr h="620468">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2. دوام کارهای خیر</a:t>
                      </a:r>
                      <a:endParaRPr lang="en-US" sz="1800" dirty="0" smtClean="0">
                        <a:effectLst/>
                        <a:latin typeface="Times New Roman" panose="02020603050405020304" pitchFamily="18" charset="0"/>
                        <a:ea typeface="Times New Roman" panose="02020603050405020304" pitchFamily="18" charset="0"/>
                      </a:endParaRPr>
                    </a:p>
                    <a:p>
                      <a:pPr rtl="1"/>
                      <a:endParaRPr lang="fa-IR" sz="1800" dirty="0"/>
                    </a:p>
                  </a:txBody>
                  <a:tcPr/>
                </a:tc>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5. میانه‌روی در عبادات</a:t>
                      </a:r>
                      <a:endParaRPr lang="en-US" sz="1800" dirty="0" smtClean="0">
                        <a:effectLst/>
                        <a:latin typeface="Times New Roman" panose="02020603050405020304" pitchFamily="18" charset="0"/>
                        <a:ea typeface="Times New Roman" panose="02020603050405020304" pitchFamily="18" charset="0"/>
                      </a:endParaRPr>
                    </a:p>
                    <a:p>
                      <a:pPr rtl="1"/>
                      <a:endParaRPr lang="fa-IR" sz="1800" dirty="0"/>
                    </a:p>
                  </a:txBody>
                  <a:tcPr/>
                </a:tc>
                <a:extLst>
                  <a:ext uri="{0D108BD9-81ED-4DB2-BD59-A6C34878D82A}">
                    <a16:rowId xmlns:a16="http://schemas.microsoft.com/office/drawing/2014/main" val="10002"/>
                  </a:ext>
                </a:extLst>
              </a:tr>
              <a:tr h="620468">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3. تقویت نیت </a:t>
                      </a:r>
                      <a:endParaRPr lang="en-US" sz="1800"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1800" b="1" dirty="0" smtClean="0">
                          <a:effectLst/>
                          <a:latin typeface="Neirizi"/>
                          <a:ea typeface="Times New Roman" panose="02020603050405020304" pitchFamily="18" charset="0"/>
                          <a:cs typeface="B Lotus" panose="00000400000000000000" pitchFamily="2" charset="-78"/>
                        </a:rPr>
                        <a:t>6. عمل به نیت ثواب</a:t>
                      </a:r>
                      <a:endParaRPr lang="en-US" sz="1800" dirty="0" smtClean="0">
                        <a:effectLst/>
                        <a:latin typeface="Times New Roman" panose="02020603050405020304" pitchFamily="18" charset="0"/>
                        <a:ea typeface="Times New Roman" panose="02020603050405020304" pitchFamily="18" charset="0"/>
                      </a:endParaRPr>
                    </a:p>
                    <a:p>
                      <a:pPr rtl="1"/>
                      <a:endParaRPr lang="fa-IR" sz="1800" dirty="0"/>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8249640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1752" y="708338"/>
            <a:ext cx="10515600" cy="6014433"/>
          </a:xfrm>
        </p:spPr>
        <p:txBody>
          <a:bodyPr/>
          <a:lstStyle/>
          <a:p>
            <a:pPr marL="0" indent="0" algn="r" rtl="1">
              <a:spcBef>
                <a:spcPts val="1200"/>
              </a:spcBef>
              <a:buNone/>
            </a:pPr>
            <a:r>
              <a:rPr lang="fa-IR" sz="2400" dirty="0" smtClean="0">
                <a:solidFill>
                  <a:schemeClr val="accent6">
                    <a:lumMod val="75000"/>
                  </a:schemeClr>
                </a:solidFill>
                <a:latin typeface="Neirizi"/>
                <a:cs typeface="B Titr" panose="00000700000000000000" pitchFamily="2" charset="-78"/>
              </a:rPr>
              <a:t>8-2</a:t>
            </a:r>
            <a:r>
              <a:rPr lang="fa-IR" sz="2400" dirty="0">
                <a:solidFill>
                  <a:schemeClr val="accent6">
                    <a:lumMod val="75000"/>
                  </a:schemeClr>
                </a:solidFill>
                <a:latin typeface="Neirizi"/>
                <a:cs typeface="B Titr" panose="00000700000000000000" pitchFamily="2" charset="-78"/>
              </a:rPr>
              <a:t>. آداب پایداری و صبر </a:t>
            </a:r>
            <a:endParaRPr lang="en-US" sz="2400" b="1" dirty="0">
              <a:solidFill>
                <a:schemeClr val="accent6">
                  <a:lumMod val="75000"/>
                </a:schemeClr>
              </a:solidFill>
              <a:latin typeface="Arial" panose="020B0604020202020204" pitchFamily="34" charset="0"/>
            </a:endParaRPr>
          </a:p>
          <a:p>
            <a:pPr marL="0" indent="0" algn="just" rtl="1">
              <a:buNone/>
            </a:pPr>
            <a:r>
              <a:rPr lang="fa-IR" dirty="0">
                <a:latin typeface="Neirizi"/>
                <a:ea typeface="Times New Roman" panose="02020603050405020304" pitchFamily="18" charset="0"/>
                <a:cs typeface="B Mitra" panose="00000400000000000000" pitchFamily="2" charset="-78"/>
              </a:rPr>
              <a:t>در عرف صبر را مساوی تحمل در برابر سختی یا در برابر گناه می‌دانند و در قرآن صبر به معنای استمرار طاعت خدا و پایداری در حق‌طلبی و انجام اوامر الهی است. به همین دلیل </a:t>
            </a:r>
            <a:r>
              <a:rPr lang="fa-IR" b="1" dirty="0">
                <a:solidFill>
                  <a:srgbClr val="00B050"/>
                </a:solidFill>
                <a:latin typeface="Neirizi"/>
                <a:ea typeface="Times New Roman" panose="02020603050405020304" pitchFamily="18" charset="0"/>
                <a:cs typeface="B Mitra" panose="00000400000000000000" pitchFamily="2" charset="-78"/>
              </a:rPr>
              <a:t>صبر</a:t>
            </a:r>
            <a:r>
              <a:rPr lang="fa-IR" dirty="0">
                <a:latin typeface="Neirizi"/>
                <a:ea typeface="Times New Roman" panose="02020603050405020304" pitchFamily="18" charset="0"/>
                <a:cs typeface="B Mitra" panose="00000400000000000000" pitchFamily="2" charset="-78"/>
              </a:rPr>
              <a:t> همراه با </a:t>
            </a:r>
            <a:r>
              <a:rPr lang="fa-IR" b="1" dirty="0">
                <a:solidFill>
                  <a:srgbClr val="00B050"/>
                </a:solidFill>
                <a:latin typeface="Neirizi"/>
                <a:ea typeface="Times New Roman" panose="02020603050405020304" pitchFamily="18" charset="0"/>
                <a:cs typeface="B Mitra" panose="00000400000000000000" pitchFamily="2" charset="-78"/>
              </a:rPr>
              <a:t>شکر</a:t>
            </a:r>
            <a:r>
              <a:rPr lang="fa-IR" dirty="0">
                <a:latin typeface="Neirizi"/>
                <a:ea typeface="Times New Roman" panose="02020603050405020304" pitchFamily="18" charset="0"/>
                <a:cs typeface="B Mitra" panose="00000400000000000000" pitchFamily="2" charset="-78"/>
              </a:rPr>
              <a:t> به عنوان جزء اصلی ایمان محسوب می‌شود. </a:t>
            </a:r>
          </a:p>
          <a:p>
            <a:pPr marL="0" indent="0" algn="just" rtl="1">
              <a:buNone/>
            </a:pPr>
            <a:endParaRPr lang="fa-IR" b="1" dirty="0" smtClean="0">
              <a:latin typeface="Neirizi"/>
              <a:ea typeface="Times New Roman" panose="02020603050405020304" pitchFamily="18" charset="0"/>
              <a:cs typeface="B Mitra" panose="00000400000000000000" pitchFamily="2" charset="-78"/>
            </a:endParaRPr>
          </a:p>
          <a:p>
            <a:pPr marL="0" indent="0" algn="ctr" rtl="1">
              <a:buNone/>
            </a:pPr>
            <a:endParaRPr lang="en-US" dirty="0">
              <a:latin typeface="Times New Roman" panose="02020603050405020304" pitchFamily="18" charset="0"/>
              <a:ea typeface="Times New Roman" panose="02020603050405020304" pitchFamily="18" charset="0"/>
              <a:cs typeface="B Mitra"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238940900"/>
              </p:ext>
            </p:extLst>
          </p:nvPr>
        </p:nvGraphicFramePr>
        <p:xfrm>
          <a:off x="545339" y="2981455"/>
          <a:ext cx="6444670" cy="2331076"/>
        </p:xfrm>
        <a:graphic>
          <a:graphicData uri="http://schemas.openxmlformats.org/drawingml/2006/table">
            <a:tbl>
              <a:tblPr rtl="1" firstRow="1" bandRow="1">
                <a:effectLst>
                  <a:innerShdw blurRad="114300">
                    <a:prstClr val="black"/>
                  </a:innerShdw>
                </a:effectLst>
                <a:tableStyleId>{93296810-A885-4BE3-A3E7-6D5BEEA58F35}</a:tableStyleId>
              </a:tblPr>
              <a:tblGrid>
                <a:gridCol w="3222335">
                  <a:extLst>
                    <a:ext uri="{9D8B030D-6E8A-4147-A177-3AD203B41FA5}">
                      <a16:colId xmlns:a16="http://schemas.microsoft.com/office/drawing/2014/main" val="20000"/>
                    </a:ext>
                  </a:extLst>
                </a:gridCol>
                <a:gridCol w="3222335">
                  <a:extLst>
                    <a:ext uri="{9D8B030D-6E8A-4147-A177-3AD203B41FA5}">
                      <a16:colId xmlns:a16="http://schemas.microsoft.com/office/drawing/2014/main" val="20001"/>
                    </a:ext>
                  </a:extLst>
                </a:gridCol>
              </a:tblGrid>
              <a:tr h="582769">
                <a:tc gridSpan="2">
                  <a:txBody>
                    <a:bodyPr/>
                    <a:lstStyle/>
                    <a:p>
                      <a:pPr algn="ctr" rtl="1"/>
                      <a:r>
                        <a:rPr lang="fa-IR" sz="3200" dirty="0" smtClean="0">
                          <a:solidFill>
                            <a:schemeClr val="tx1"/>
                          </a:solidFill>
                          <a:cs typeface="B Tabassom" panose="00000400000000000000" pitchFamily="2" charset="-78"/>
                        </a:rPr>
                        <a:t>برخی آداب پایداری و صبر</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582769">
                <a:tc>
                  <a:txBody>
                    <a:bodyPr/>
                    <a:lstStyle/>
                    <a:p>
                      <a:pPr marL="342900" lvl="0" indent="-342900" algn="just" rtl="1">
                        <a:spcAft>
                          <a:spcPts val="0"/>
                        </a:spcAft>
                        <a:buFont typeface="+mj-lt"/>
                        <a:buAutoNum type="arabicPeriod"/>
                      </a:pPr>
                      <a:r>
                        <a:rPr lang="fa-IR" sz="2000" b="1" dirty="0" smtClean="0">
                          <a:effectLst/>
                          <a:latin typeface="Neirizi"/>
                          <a:ea typeface="Times New Roman" panose="02020603050405020304" pitchFamily="18" charset="0"/>
                          <a:cs typeface="B Lotus" panose="00000400000000000000" pitchFamily="2" charset="-78"/>
                        </a:rPr>
                        <a:t>تقویت حریّت و آزادمردی </a:t>
                      </a:r>
                      <a:endParaRPr lang="en-US" sz="20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4. توجه به پاداش در نظر گرفته شده</a:t>
                      </a:r>
                      <a:endParaRPr lang="en-US" sz="20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1"/>
                  </a:ext>
                </a:extLst>
              </a:tr>
              <a:tr h="582769">
                <a:tc>
                  <a:txBody>
                    <a:bodyPr/>
                    <a:lstStyle/>
                    <a:p>
                      <a:pPr marL="0" lvl="0" indent="0" algn="just"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2. در نظر داشتن ویژگی دنیا و آخرت  </a:t>
                      </a:r>
                      <a:endParaRPr lang="en-US" sz="20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5. پناه بردن به دعا </a:t>
                      </a:r>
                      <a:endParaRPr lang="en-US" sz="20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2"/>
                  </a:ext>
                </a:extLst>
              </a:tr>
              <a:tr h="582769">
                <a:tc>
                  <a:txBody>
                    <a:bodyPr/>
                    <a:lstStyle/>
                    <a:p>
                      <a:pPr marL="0" lvl="0" indent="0" algn="just" rtl="1">
                        <a:spcAft>
                          <a:spcPts val="0"/>
                        </a:spcAft>
                        <a:buFont typeface="+mj-lt"/>
                        <a:buNone/>
                      </a:pPr>
                      <a:r>
                        <a:rPr lang="fa-IR" sz="2000" b="1" dirty="0" smtClean="0">
                          <a:effectLst/>
                          <a:latin typeface="Neirizi"/>
                          <a:ea typeface="Times New Roman" panose="02020603050405020304" pitchFamily="18" charset="0"/>
                          <a:cs typeface="B Lotus" panose="00000400000000000000" pitchFamily="2" charset="-78"/>
                        </a:rPr>
                        <a:t>3. تسلیم امر پروردگار بودن</a:t>
                      </a:r>
                      <a:endParaRPr lang="en-US" sz="2000" b="1" dirty="0" smtClean="0">
                        <a:effectLst/>
                        <a:latin typeface="Times New Roman" panose="02020603050405020304" pitchFamily="18" charset="0"/>
                        <a:ea typeface="Times New Roman" panose="02020603050405020304" pitchFamily="18" charset="0"/>
                      </a:endParaRPr>
                    </a:p>
                  </a:txBody>
                  <a:tcPr/>
                </a:tc>
                <a:tc>
                  <a:txBody>
                    <a:bodyPr/>
                    <a:lstStyle/>
                    <a:p>
                      <a:pPr marL="0" lvl="0" indent="0" algn="just" rtl="1">
                        <a:spcAft>
                          <a:spcPts val="0"/>
                        </a:spcAft>
                        <a:buFont typeface="+mj-lt"/>
                        <a:buNone/>
                      </a:pPr>
                      <a:r>
                        <a:rPr lang="fa-IR" sz="2000" b="1" dirty="0" smtClean="0">
                          <a:effectLst/>
                          <a:latin typeface="Neirizi"/>
                          <a:ea typeface="Times New Roman" panose="02020603050405020304" pitchFamily="18" charset="0"/>
                          <a:cs typeface="B Badr" panose="00000400000000000000" pitchFamily="2" charset="-78"/>
                        </a:rPr>
                        <a:t>6. توجه به آثار و برکات انواع صبر </a:t>
                      </a:r>
                      <a:endParaRPr lang="en-US" sz="2000" b="1" dirty="0" smtClean="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75042793"/>
              </p:ext>
            </p:extLst>
          </p:nvPr>
        </p:nvGraphicFramePr>
        <p:xfrm>
          <a:off x="7906422" y="2678801"/>
          <a:ext cx="3723202" cy="2936384"/>
        </p:xfrm>
        <a:graphic>
          <a:graphicData uri="http://schemas.openxmlformats.org/drawingml/2006/table">
            <a:tbl>
              <a:tblPr rtl="1" firstRow="1" bandRow="1">
                <a:effectLst>
                  <a:innerShdw blurRad="114300">
                    <a:prstClr val="black"/>
                  </a:innerShdw>
                </a:effectLst>
                <a:tableStyleId>{93296810-A885-4BE3-A3E7-6D5BEEA58F35}</a:tableStyleId>
              </a:tblPr>
              <a:tblGrid>
                <a:gridCol w="1861601">
                  <a:extLst>
                    <a:ext uri="{9D8B030D-6E8A-4147-A177-3AD203B41FA5}">
                      <a16:colId xmlns:a16="http://schemas.microsoft.com/office/drawing/2014/main" val="20000"/>
                    </a:ext>
                  </a:extLst>
                </a:gridCol>
                <a:gridCol w="1861601">
                  <a:extLst>
                    <a:ext uri="{9D8B030D-6E8A-4147-A177-3AD203B41FA5}">
                      <a16:colId xmlns:a16="http://schemas.microsoft.com/office/drawing/2014/main" val="20001"/>
                    </a:ext>
                  </a:extLst>
                </a:gridCol>
              </a:tblGrid>
              <a:tr h="920804">
                <a:tc gridSpan="2">
                  <a:txBody>
                    <a:bodyPr/>
                    <a:lstStyle/>
                    <a:p>
                      <a:pPr algn="ctr" rtl="1"/>
                      <a:r>
                        <a:rPr lang="fa-IR" sz="3200" dirty="0" smtClean="0">
                          <a:solidFill>
                            <a:schemeClr val="tx1"/>
                          </a:solidFill>
                          <a:cs typeface="B Tabassom" panose="00000400000000000000" pitchFamily="2" charset="-78"/>
                        </a:rPr>
                        <a:t>انواع صبر</a:t>
                      </a:r>
                      <a:endParaRPr lang="fa-IR" sz="3200" dirty="0">
                        <a:solidFill>
                          <a:schemeClr val="tx1"/>
                        </a:solidFill>
                        <a:cs typeface="B Tabassom"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1233302">
                <a:tc>
                  <a:txBody>
                    <a:bodyPr/>
                    <a:lstStyle/>
                    <a:p>
                      <a:pPr marL="0" lvl="0" indent="0" algn="ctr" rtl="1">
                        <a:spcAft>
                          <a:spcPts val="0"/>
                        </a:spcAft>
                        <a:buFont typeface="+mj-lt"/>
                        <a:buNone/>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نشکستن در هنگام مصیبت </a:t>
                      </a:r>
                    </a:p>
                  </a:txBody>
                  <a:tcPr/>
                </a:tc>
                <a:tc>
                  <a:txBody>
                    <a:bodyPr/>
                    <a:lstStyle/>
                    <a:p>
                      <a:pPr marL="0" lvl="0" indent="0" algn="ctr" rtl="1">
                        <a:spcAft>
                          <a:spcPts val="0"/>
                        </a:spcAft>
                        <a:buFont typeface="+mj-lt"/>
                        <a:buNone/>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قطع نشدن طاعت و استمرار آن</a:t>
                      </a:r>
                    </a:p>
                  </a:txBody>
                  <a:tcPr/>
                </a:tc>
                <a:extLst>
                  <a:ext uri="{0D108BD9-81ED-4DB2-BD59-A6C34878D82A}">
                    <a16:rowId xmlns:a16="http://schemas.microsoft.com/office/drawing/2014/main" val="10001"/>
                  </a:ext>
                </a:extLst>
              </a:tr>
              <a:tr h="782278">
                <a:tc gridSpan="2">
                  <a:txBody>
                    <a:bodyPr/>
                    <a:lstStyle/>
                    <a:p>
                      <a:pPr marL="0" lvl="0" indent="0" algn="ctr" rtl="1">
                        <a:spcAft>
                          <a:spcPts val="0"/>
                        </a:spcAft>
                        <a:buFont typeface="+mj-lt"/>
                        <a:buNone/>
                      </a:pPr>
                      <a:r>
                        <a:rPr lang="fa-IR" sz="2000" b="1" dirty="0" smtClean="0">
                          <a:effectLst>
                            <a:outerShdw blurRad="38100" dist="38100" dir="2700000" algn="tl">
                              <a:srgbClr val="000000">
                                <a:alpha val="43137"/>
                              </a:srgbClr>
                            </a:outerShdw>
                          </a:effectLst>
                          <a:latin typeface="Neirizi"/>
                          <a:ea typeface="Times New Roman" panose="02020603050405020304" pitchFamily="18" charset="0"/>
                          <a:cs typeface="B Lotus" panose="00000400000000000000" pitchFamily="2" charset="-78"/>
                        </a:rPr>
                        <a:t>تسلیم نشدن در برابر معصیت الهی </a:t>
                      </a:r>
                    </a:p>
                  </a:txBody>
                  <a:tcPr/>
                </a:tc>
                <a:tc hMerge="1">
                  <a:txBody>
                    <a:bodyPr/>
                    <a:lstStyle/>
                    <a:p>
                      <a:pPr algn="ctr" rtl="1"/>
                      <a:endParaRPr lang="fa-IR" sz="2000" b="1" dirty="0">
                        <a:effectLst>
                          <a:outerShdw blurRad="38100" dist="38100" dir="2700000" algn="tl">
                            <a:srgbClr val="000000">
                              <a:alpha val="43137"/>
                            </a:srgbClr>
                          </a:outerShdw>
                        </a:effectLst>
                        <a:cs typeface="B Lotus" panose="00000400000000000000" pitchFamily="2" charset="-78"/>
                      </a:endParaRPr>
                    </a:p>
                  </a:txBody>
                  <a:tcPr/>
                </a:tc>
                <a:extLst>
                  <a:ext uri="{0D108BD9-81ED-4DB2-BD59-A6C34878D82A}">
                    <a16:rowId xmlns:a16="http://schemas.microsoft.com/office/drawing/2014/main" val="10002"/>
                  </a:ext>
                </a:extLst>
              </a:tr>
            </a:tbl>
          </a:graphicData>
        </a:graphic>
      </p:graphicFrame>
      <p:sp>
        <p:nvSpPr>
          <p:cNvPr id="10" name="Left Arrow 9"/>
          <p:cNvSpPr/>
          <p:nvPr/>
        </p:nvSpPr>
        <p:spPr>
          <a:xfrm>
            <a:off x="7186411" y="3992451"/>
            <a:ext cx="435668" cy="37348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Title 1"/>
          <p:cNvSpPr txBox="1">
            <a:spLocks/>
          </p:cNvSpPr>
          <p:nvPr/>
        </p:nvSpPr>
        <p:spPr>
          <a:xfrm>
            <a:off x="8229600" y="133307"/>
            <a:ext cx="3721994" cy="3045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r" rtl="1"/>
            <a:r>
              <a:rPr lang="fa-IR" sz="2000" b="1" dirty="0" smtClean="0">
                <a:solidFill>
                  <a:srgbClr val="00B0F0"/>
                </a:solidFill>
                <a:cs typeface="B Tabassom" panose="00000400000000000000" pitchFamily="2" charset="-78"/>
              </a:rPr>
              <a:t>فصل چهارم: آداب اطاعت و عبادت </a:t>
            </a:r>
            <a:endParaRPr lang="fa-IR" sz="2000" b="1" dirty="0">
              <a:solidFill>
                <a:srgbClr val="00B0F0"/>
              </a:solidFill>
              <a:cs typeface="B Tabassom" panose="00000400000000000000" pitchFamily="2" charset="-78"/>
            </a:endParaRPr>
          </a:p>
        </p:txBody>
      </p:sp>
    </p:spTree>
    <p:extLst>
      <p:ext uri="{BB962C8B-B14F-4D97-AF65-F5344CB8AC3E}">
        <p14:creationId xmlns:p14="http://schemas.microsoft.com/office/powerpoint/2010/main" val="1542157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28289</TotalTime>
  <Words>16275</Words>
  <Application>Microsoft Office PowerPoint</Application>
  <PresentationFormat>Widescreen</PresentationFormat>
  <Paragraphs>1331</Paragraphs>
  <Slides>138</Slides>
  <Notes>38</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138</vt:i4>
      </vt:variant>
    </vt:vector>
  </HeadingPairs>
  <TitlesOfParts>
    <vt:vector size="160" baseType="lpstr">
      <vt:lpstr>Adobe Arabic</vt:lpstr>
      <vt:lpstr>Palatino Linotype</vt:lpstr>
      <vt:lpstr>Times New Roman</vt:lpstr>
      <vt:lpstr>Wingdings</vt:lpstr>
      <vt:lpstr>B Titr</vt:lpstr>
      <vt:lpstr>B Tabassom</vt:lpstr>
      <vt:lpstr>Symbol</vt:lpstr>
      <vt:lpstr>Calibri</vt:lpstr>
      <vt:lpstr>Arial</vt:lpstr>
      <vt:lpstr>Cambria</vt:lpstr>
      <vt:lpstr>SimSun</vt:lpstr>
      <vt:lpstr>B Karim</vt:lpstr>
      <vt:lpstr>2  Mitra</vt:lpstr>
      <vt:lpstr>B Koodak</vt:lpstr>
      <vt:lpstr>B Mitra</vt:lpstr>
      <vt:lpstr>2  Lotus</vt:lpstr>
      <vt:lpstr>2  Nazanin</vt:lpstr>
      <vt:lpstr>B Lotus</vt:lpstr>
      <vt:lpstr>2  Titr</vt:lpstr>
      <vt:lpstr>Neirizi</vt:lpstr>
      <vt:lpstr>B Badr</vt:lpstr>
      <vt:lpstr>Gallery</vt:lpstr>
      <vt:lpstr>دوره سوم رشد تفکر اجتماعی دوره آراستن به ادب و احسان  </vt:lpstr>
      <vt:lpstr>PowerPoint Presentation</vt:lpstr>
      <vt:lpstr>فاتحه مهمترین ویژگی های دوره سوم</vt:lpstr>
      <vt:lpstr>رشد و بلوغ</vt:lpstr>
      <vt:lpstr>PowerPoint Presentation</vt:lpstr>
      <vt:lpstr>PowerPoint Presentation</vt:lpstr>
      <vt:lpstr>PowerPoint Presentation</vt:lpstr>
      <vt:lpstr>PowerPoint Presentation</vt:lpstr>
      <vt:lpstr>PowerPoint Presentation</vt:lpstr>
      <vt:lpstr>PowerPoint Presentation</vt:lpstr>
      <vt:lpstr>تعریف عقل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اول آداب رجوع به حجت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دوم  آداب دستیابی به معرفت و حکمت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سوم آداب شکر نعمت</vt:lpstr>
      <vt:lpstr>PowerPoint Presentation</vt:lpstr>
      <vt:lpstr>PowerPoint Presentation</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سوم: آداب شکر نعمت</vt:lpstr>
      <vt:lpstr>فصل چهارم  آداب اطاعت و عبادت </vt:lpstr>
      <vt:lpstr>فصل چهارم: آداب اطاعت و عبادت </vt:lpstr>
      <vt:lpstr>فصل چهارم: آداب اطاعت و عبادت </vt:lpstr>
      <vt:lpstr>فصل چهارم: آداب اطاعت و عبادت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پنجم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فصل پنچم: آداب روابط</vt:lpstr>
      <vt:lpstr>خاتمه شکوفایی قصد در دوره بلوغ</vt:lpstr>
      <vt:lpstr>خاتمه: شکوفایی قصد در دوره بلوغ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dc:creator>
  <cp:lastModifiedBy>fatemeh</cp:lastModifiedBy>
  <cp:revision>159</cp:revision>
  <dcterms:created xsi:type="dcterms:W3CDTF">2018-09-15T12:46:11Z</dcterms:created>
  <dcterms:modified xsi:type="dcterms:W3CDTF">2020-03-12T18:44:13Z</dcterms:modified>
</cp:coreProperties>
</file>