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58" r:id="rId4"/>
    <p:sldId id="257" r:id="rId5"/>
    <p:sldId id="260" r:id="rId6"/>
    <p:sldId id="261" r:id="rId7"/>
    <p:sldId id="263" r:id="rId8"/>
    <p:sldId id="264" r:id="rId9"/>
    <p:sldId id="265" r:id="rId10"/>
    <p:sldId id="259" r:id="rId11"/>
    <p:sldId id="267" r:id="rId12"/>
    <p:sldId id="268" r:id="rId13"/>
    <p:sldId id="269" r:id="rId14"/>
    <p:sldId id="270" r:id="rId15"/>
    <p:sldId id="271" r:id="rId16"/>
    <p:sldId id="272" r:id="rId17"/>
    <p:sldId id="274" r:id="rId18"/>
    <p:sldId id="273"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9180F92-54A4-47D3-BE80-A212FB73B05B}" type="datetimeFigureOut">
              <a:rPr lang="en-US" smtClean="0"/>
              <a:t>12/16/2018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05F8CF4-4D70-401C-A456-BDF3451DC7F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80F92-54A4-47D3-BE80-A212FB73B05B}"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F8CF4-4D70-401C-A456-BDF3451DC7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80F92-54A4-47D3-BE80-A212FB73B05B}"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F8CF4-4D70-401C-A456-BDF3451DC7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180F92-54A4-47D3-BE80-A212FB73B05B}"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F8CF4-4D70-401C-A456-BDF3451DC7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80F92-54A4-47D3-BE80-A212FB73B05B}"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F8CF4-4D70-401C-A456-BDF3451DC7F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9180F92-54A4-47D3-BE80-A212FB73B05B}"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F8CF4-4D70-401C-A456-BDF3451DC7F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180F92-54A4-47D3-BE80-A212FB73B05B}" type="datetimeFigureOut">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5F8CF4-4D70-401C-A456-BDF3451DC7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80F92-54A4-47D3-BE80-A212FB73B05B}" type="datetimeFigureOut">
              <a:rPr lang="en-US" smtClean="0"/>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5F8CF4-4D70-401C-A456-BDF3451DC7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80F92-54A4-47D3-BE80-A212FB73B05B}" type="datetimeFigureOut">
              <a:rPr lang="en-US" smtClean="0"/>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5F8CF4-4D70-401C-A456-BDF3451DC7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9180F92-54A4-47D3-BE80-A212FB73B05B}" type="datetimeFigureOut">
              <a:rPr lang="en-US" smtClean="0"/>
              <a:t>12/16/2018</a:t>
            </a:fld>
            <a:endParaRPr lang="en-US"/>
          </a:p>
        </p:txBody>
      </p:sp>
      <p:sp>
        <p:nvSpPr>
          <p:cNvPr id="7" name="Slide Number Placeholder 6"/>
          <p:cNvSpPr>
            <a:spLocks noGrp="1"/>
          </p:cNvSpPr>
          <p:nvPr>
            <p:ph type="sldNum" sz="quarter" idx="12"/>
          </p:nvPr>
        </p:nvSpPr>
        <p:spPr/>
        <p:txBody>
          <a:bodyPr/>
          <a:lstStyle/>
          <a:p>
            <a:fld id="{F05F8CF4-4D70-401C-A456-BDF3451DC7F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80F92-54A4-47D3-BE80-A212FB73B05B}" type="datetimeFigureOut">
              <a:rPr lang="en-US" smtClean="0"/>
              <a:t>12/16/2018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05F8CF4-4D70-401C-A456-BDF3451DC7F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9180F92-54A4-47D3-BE80-A212FB73B05B}" type="datetimeFigureOut">
              <a:rPr lang="en-US" smtClean="0"/>
              <a:t>12/16/2018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05F8CF4-4D70-401C-A456-BDF3451DC7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057400"/>
            <a:ext cx="3313355" cy="1702160"/>
          </a:xfrm>
        </p:spPr>
        <p:txBody>
          <a:bodyPr/>
          <a:lstStyle/>
          <a:p>
            <a:pPr algn="ctr"/>
            <a:r>
              <a:rPr lang="fa-IR" dirty="0" smtClean="0"/>
              <a:t>بسم الله الرحمن الرحیم</a:t>
            </a:r>
            <a:endParaRPr lang="en-US" dirty="0"/>
          </a:p>
        </p:txBody>
      </p:sp>
      <p:sp>
        <p:nvSpPr>
          <p:cNvPr id="3" name="Subtitle 2"/>
          <p:cNvSpPr>
            <a:spLocks noGrp="1"/>
          </p:cNvSpPr>
          <p:nvPr>
            <p:ph type="subTitle" idx="1"/>
          </p:nvPr>
        </p:nvSpPr>
        <p:spPr/>
        <p:txBody>
          <a:bodyPr/>
          <a:lstStyle/>
          <a:p>
            <a:pPr rtl="1"/>
            <a:r>
              <a:rPr lang="fa-IR" dirty="0" smtClean="0"/>
              <a:t>معرفی کتاب ساختار برنامه ریزی</a:t>
            </a:r>
          </a:p>
          <a:p>
            <a:pPr algn="ctr" rtl="1"/>
            <a:r>
              <a:rPr lang="fa-IR" dirty="0" smtClean="0"/>
              <a:t>براساس آیات نورانی قرآن و روایات اهل بیت</a:t>
            </a:r>
            <a:endParaRPr lang="en-US" dirty="0"/>
          </a:p>
        </p:txBody>
      </p:sp>
    </p:spTree>
    <p:extLst>
      <p:ext uri="{BB962C8B-B14F-4D97-AF65-F5344CB8AC3E}">
        <p14:creationId xmlns:p14="http://schemas.microsoft.com/office/powerpoint/2010/main" val="133544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روند کلی هر درس</a:t>
            </a:r>
            <a:endParaRPr lang="en-US" dirty="0"/>
          </a:p>
        </p:txBody>
      </p:sp>
      <p:sp>
        <p:nvSpPr>
          <p:cNvPr id="3" name="Content Placeholder 2"/>
          <p:cNvSpPr>
            <a:spLocks noGrp="1"/>
          </p:cNvSpPr>
          <p:nvPr>
            <p:ph idx="1"/>
          </p:nvPr>
        </p:nvSpPr>
        <p:spPr/>
        <p:txBody>
          <a:bodyPr>
            <a:normAutofit fontScale="92500"/>
          </a:bodyPr>
          <a:lstStyle/>
          <a:p>
            <a:pPr algn="just" rtl="1"/>
            <a:r>
              <a:rPr lang="fa-IR" dirty="0" smtClean="0"/>
              <a:t>سوالاتی ابتدای هر درس آمده که دانش پژوه موظف است سوالات را در طول محتوای درس بررسی کرده و به جواب صحیحی برای هر یک از آنها برسد.</a:t>
            </a:r>
          </a:p>
          <a:p>
            <a:pPr algn="just" rtl="1"/>
            <a:r>
              <a:rPr lang="fa-IR" dirty="0" smtClean="0"/>
              <a:t>هر درس تمرینی با عنوان پرورش کارایی دارد. شامل:</a:t>
            </a:r>
          </a:p>
          <a:p>
            <a:pPr marL="0" indent="0" algn="just" rtl="1">
              <a:buNone/>
            </a:pPr>
            <a:r>
              <a:rPr lang="fa-IR" dirty="0" smtClean="0"/>
              <a:t>سوره ای پیشنهادی از قرآن در رابطه با محتوای درس</a:t>
            </a:r>
          </a:p>
          <a:p>
            <a:pPr marL="0" indent="0" algn="just" rtl="1">
              <a:buNone/>
            </a:pPr>
            <a:r>
              <a:rPr lang="fa-IR" dirty="0" smtClean="0"/>
              <a:t>روایات مرتبط</a:t>
            </a:r>
          </a:p>
          <a:p>
            <a:pPr marL="0" indent="0" algn="just" rtl="1">
              <a:buNone/>
            </a:pPr>
            <a:r>
              <a:rPr lang="fa-IR" dirty="0" smtClean="0"/>
              <a:t>تمرین عملی که در آن فرد می بایست به بررسی برنامه خود در طول زندگی بپردازد. </a:t>
            </a:r>
            <a:endParaRPr lang="en-US" dirty="0"/>
          </a:p>
        </p:txBody>
      </p:sp>
    </p:spTree>
    <p:extLst>
      <p:ext uri="{BB962C8B-B14F-4D97-AF65-F5344CB8AC3E}">
        <p14:creationId xmlns:p14="http://schemas.microsoft.com/office/powerpoint/2010/main" val="258567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1637264"/>
          </a:xfrm>
        </p:spPr>
        <p:txBody>
          <a:bodyPr>
            <a:normAutofit fontScale="90000"/>
          </a:bodyPr>
          <a:lstStyle/>
          <a:p>
            <a:pPr algn="ctr" rtl="1"/>
            <a:r>
              <a:rPr lang="fa-IR" dirty="0" smtClean="0"/>
              <a:t>درس اول</a:t>
            </a:r>
            <a:br>
              <a:rPr lang="fa-IR" dirty="0" smtClean="0"/>
            </a:br>
            <a:r>
              <a:rPr lang="fa-IR" sz="3600" dirty="0" smtClean="0"/>
              <a:t>ضرورت برنامه ریزی و مدیریت زمان در زندگی</a:t>
            </a:r>
            <a:endParaRPr lang="en-US" sz="3600" dirty="0"/>
          </a:p>
        </p:txBody>
      </p:sp>
      <p:sp>
        <p:nvSpPr>
          <p:cNvPr id="3" name="Content Placeholder 2"/>
          <p:cNvSpPr>
            <a:spLocks noGrp="1"/>
          </p:cNvSpPr>
          <p:nvPr>
            <p:ph idx="1"/>
          </p:nvPr>
        </p:nvSpPr>
        <p:spPr/>
        <p:txBody>
          <a:bodyPr/>
          <a:lstStyle/>
          <a:p>
            <a:pPr algn="r" rtl="1"/>
            <a:r>
              <a:rPr lang="fa-IR" dirty="0" smtClean="0"/>
              <a:t>در این درس با طرح سوالاتی ، نیاز به برنامه ریزی در مخاطب فعال میشه :</a:t>
            </a:r>
          </a:p>
          <a:p>
            <a:pPr marL="0" indent="0" algn="r" rtl="1">
              <a:buNone/>
            </a:pPr>
            <a:r>
              <a:rPr lang="fa-IR" dirty="0" smtClean="0"/>
              <a:t>برنامه ریزی= وظیفه شناسی و انجام وظیفه در لحظه</a:t>
            </a:r>
          </a:p>
          <a:p>
            <a:pPr marL="0" indent="0" algn="r" rtl="1">
              <a:buNone/>
            </a:pPr>
            <a:r>
              <a:rPr lang="fa-IR" dirty="0" smtClean="0"/>
              <a:t>پس هم باید قرآن دانست، هم روایت.</a:t>
            </a:r>
          </a:p>
          <a:p>
            <a:pPr marL="0" indent="0" algn="r" rtl="1">
              <a:buNone/>
            </a:pPr>
            <a:r>
              <a:rPr lang="fa-IR" dirty="0" smtClean="0"/>
              <a:t>طی 12 درس سعی میکنیم به این وظیفه شناسی برسیم.</a:t>
            </a:r>
            <a:endParaRPr lang="en-US" dirty="0"/>
          </a:p>
        </p:txBody>
      </p:sp>
    </p:spTree>
    <p:extLst>
      <p:ext uri="{BB962C8B-B14F-4D97-AF65-F5344CB8AC3E}">
        <p14:creationId xmlns:p14="http://schemas.microsoft.com/office/powerpoint/2010/main" val="400890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1637264"/>
          </a:xfrm>
        </p:spPr>
        <p:txBody>
          <a:bodyPr>
            <a:normAutofit fontScale="90000"/>
          </a:bodyPr>
          <a:lstStyle/>
          <a:p>
            <a:pPr algn="ctr" rtl="1"/>
            <a:r>
              <a:rPr lang="fa-IR" dirty="0" smtClean="0"/>
              <a:t>درس اول</a:t>
            </a:r>
            <a:br>
              <a:rPr lang="fa-IR" dirty="0" smtClean="0"/>
            </a:br>
            <a:r>
              <a:rPr lang="fa-IR" sz="3600" dirty="0" smtClean="0"/>
              <a:t>ضرورت برنامه ریزی و مدیریت زمان در زندگی</a:t>
            </a:r>
            <a:endParaRPr lang="en-US" sz="3600" dirty="0"/>
          </a:p>
        </p:txBody>
      </p:sp>
      <p:sp>
        <p:nvSpPr>
          <p:cNvPr id="3" name="Content Placeholder 2"/>
          <p:cNvSpPr>
            <a:spLocks noGrp="1"/>
          </p:cNvSpPr>
          <p:nvPr>
            <p:ph idx="1"/>
          </p:nvPr>
        </p:nvSpPr>
        <p:spPr/>
        <p:txBody>
          <a:bodyPr/>
          <a:lstStyle/>
          <a:p>
            <a:pPr algn="r" rtl="1"/>
            <a:r>
              <a:rPr lang="fa-IR" dirty="0" smtClean="0"/>
              <a:t>اين درس حول محور سوره مبارکه لقمان و دعاي امير المومنين در تهليل و اعتراف به عقايد است</a:t>
            </a:r>
          </a:p>
          <a:p>
            <a:pPr algn="r" rtl="1"/>
            <a:r>
              <a:rPr lang="fa-IR" dirty="0" smtClean="0"/>
              <a:t>در انتهاي اين درس به اين نتيجه ميرسد که : </a:t>
            </a:r>
          </a:p>
          <a:p>
            <a:pPr marL="0" indent="0" algn="r" rtl="1">
              <a:buNone/>
            </a:pPr>
            <a:r>
              <a:rPr lang="fa-IR" dirty="0"/>
              <a:t> </a:t>
            </a:r>
            <a:r>
              <a:rPr lang="fa-IR" dirty="0" smtClean="0"/>
              <a:t>سعادت يا عدم سعادت هر انساني در دنيا، در گرو برنامه عاقلانه ايست که براي زندگي اش انتخاب و بدان عمل ميکند.</a:t>
            </a:r>
            <a:endParaRPr lang="en-US" dirty="0"/>
          </a:p>
        </p:txBody>
      </p:sp>
    </p:spTree>
    <p:extLst>
      <p:ext uri="{BB962C8B-B14F-4D97-AF65-F5344CB8AC3E}">
        <p14:creationId xmlns:p14="http://schemas.microsoft.com/office/powerpoint/2010/main" val="214072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1637264"/>
          </a:xfrm>
        </p:spPr>
        <p:txBody>
          <a:bodyPr>
            <a:normAutofit fontScale="90000"/>
          </a:bodyPr>
          <a:lstStyle/>
          <a:p>
            <a:pPr algn="ctr" rtl="1"/>
            <a:r>
              <a:rPr lang="fa-IR" dirty="0" smtClean="0"/>
              <a:t>درس دوم و سوم</a:t>
            </a:r>
            <a:br>
              <a:rPr lang="fa-IR" dirty="0" smtClean="0"/>
            </a:br>
            <a:r>
              <a:rPr lang="fa-IR" sz="3600" dirty="0" smtClean="0"/>
              <a:t>در نظر گرفتن مقصد عالي، اساس برنامه ريزي</a:t>
            </a:r>
            <a:endParaRPr lang="en-US" sz="3600" dirty="0"/>
          </a:p>
        </p:txBody>
      </p:sp>
      <p:sp>
        <p:nvSpPr>
          <p:cNvPr id="3" name="Content Placeholder 2"/>
          <p:cNvSpPr>
            <a:spLocks noGrp="1"/>
          </p:cNvSpPr>
          <p:nvPr>
            <p:ph idx="1"/>
          </p:nvPr>
        </p:nvSpPr>
        <p:spPr/>
        <p:txBody>
          <a:bodyPr>
            <a:normAutofit fontScale="92500"/>
          </a:bodyPr>
          <a:lstStyle/>
          <a:p>
            <a:pPr algn="r" rtl="1"/>
            <a:r>
              <a:rPr lang="fa-IR" dirty="0" smtClean="0"/>
              <a:t>اين دروس حول محور سوره مبارکه حج و دعاي امير المومنين در روز پنجشنبه و در تعقيب نمازها است.</a:t>
            </a:r>
          </a:p>
          <a:p>
            <a:pPr algn="r" rtl="1"/>
            <a:r>
              <a:rPr lang="fa-IR" dirty="0"/>
              <a:t>در انتهاي اين درس به اين نتيجه ميرسد که : </a:t>
            </a:r>
          </a:p>
          <a:p>
            <a:pPr marL="0" indent="0" algn="r" rtl="1">
              <a:buNone/>
            </a:pPr>
            <a:r>
              <a:rPr lang="fa-IR" dirty="0" smtClean="0"/>
              <a:t>عاقب مطلوب متعلق به کسيه که اهل تقواست.( چون خود را در هر لحظه در محضر خدا ميبيند و از هر لحظه براي رسيدن به او از هيچ سعي مضايقه نميکند.</a:t>
            </a:r>
          </a:p>
          <a:p>
            <a:pPr marL="0" indent="0" algn="r" rtl="1">
              <a:buNone/>
            </a:pPr>
            <a:r>
              <a:rPr lang="fa-IR" dirty="0" smtClean="0"/>
              <a:t>ميتوان براي هر کار، ذهنيتو باوري مقصد يا مقاصد کلي و جزئي تعيين کرد، اهميت هر کار وابسته به ارزش مقصدي است که تعيين کرده ايم.</a:t>
            </a:r>
            <a:endParaRPr lang="en-US" dirty="0"/>
          </a:p>
        </p:txBody>
      </p:sp>
    </p:spTree>
    <p:extLst>
      <p:ext uri="{BB962C8B-B14F-4D97-AF65-F5344CB8AC3E}">
        <p14:creationId xmlns:p14="http://schemas.microsoft.com/office/powerpoint/2010/main" val="30160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1143000"/>
          </a:xfrm>
        </p:spPr>
        <p:txBody>
          <a:bodyPr>
            <a:normAutofit fontScale="90000"/>
          </a:bodyPr>
          <a:lstStyle/>
          <a:p>
            <a:pPr algn="ctr" rtl="1"/>
            <a:r>
              <a:rPr lang="fa-IR" dirty="0" smtClean="0"/>
              <a:t>درس چهارم</a:t>
            </a:r>
            <a:br>
              <a:rPr lang="fa-IR" dirty="0" smtClean="0"/>
            </a:br>
            <a:r>
              <a:rPr lang="fa-IR" sz="3600" dirty="0" smtClean="0"/>
              <a:t>احساس نياز شرط رسيدن به مقصد</a:t>
            </a:r>
            <a:endParaRPr lang="en-US" sz="3600" dirty="0"/>
          </a:p>
        </p:txBody>
      </p:sp>
      <p:sp>
        <p:nvSpPr>
          <p:cNvPr id="3" name="Content Placeholder 2"/>
          <p:cNvSpPr>
            <a:spLocks noGrp="1"/>
          </p:cNvSpPr>
          <p:nvPr>
            <p:ph idx="1"/>
          </p:nvPr>
        </p:nvSpPr>
        <p:spPr/>
        <p:txBody>
          <a:bodyPr>
            <a:normAutofit lnSpcReduction="10000"/>
          </a:bodyPr>
          <a:lstStyle/>
          <a:p>
            <a:pPr algn="r" rtl="1"/>
            <a:r>
              <a:rPr lang="fa-IR" dirty="0" smtClean="0"/>
              <a:t>اين درس حول محور سوره مبارکه غافر و دعاي امير المومنين در روز چهارشنبه و يکسري دعا در نزول باران، ديدن جنازه، آداب خوردن، شنيدن،ديدن، خريد و فروش و... است.</a:t>
            </a:r>
          </a:p>
          <a:p>
            <a:pPr algn="r" rtl="1"/>
            <a:r>
              <a:rPr lang="fa-IR" dirty="0"/>
              <a:t>در انتهاي اين درس به اين نتيجه ميرسد که : </a:t>
            </a:r>
            <a:endParaRPr lang="fa-IR" dirty="0" smtClean="0"/>
          </a:p>
          <a:p>
            <a:pPr marL="0" indent="0" algn="r" rtl="1">
              <a:buNone/>
            </a:pPr>
            <a:r>
              <a:rPr lang="fa-IR" dirty="0" smtClean="0"/>
              <a:t>شناخت نياز در انسان، از مراحل مقدماتي در برنامه ريزي زندگي او بوده و هر چقدر دقيق تر و عميق تر باشه، در انتخاب برنامه هاي مناسب بيشتر به کمکش مياد.</a:t>
            </a:r>
            <a:endParaRPr lang="fa-IR" dirty="0"/>
          </a:p>
        </p:txBody>
      </p:sp>
    </p:spTree>
    <p:extLst>
      <p:ext uri="{BB962C8B-B14F-4D97-AF65-F5344CB8AC3E}">
        <p14:creationId xmlns:p14="http://schemas.microsoft.com/office/powerpoint/2010/main" val="205162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0"/>
            <a:ext cx="7024744" cy="1447800"/>
          </a:xfrm>
        </p:spPr>
        <p:txBody>
          <a:bodyPr>
            <a:normAutofit fontScale="90000"/>
          </a:bodyPr>
          <a:lstStyle/>
          <a:p>
            <a:pPr algn="ctr" rtl="1"/>
            <a:r>
              <a:rPr lang="fa-IR" dirty="0" smtClean="0"/>
              <a:t>درس پنجم</a:t>
            </a:r>
            <a:br>
              <a:rPr lang="fa-IR" dirty="0" smtClean="0"/>
            </a:br>
            <a:r>
              <a:rPr lang="fa-IR" sz="3600" dirty="0" smtClean="0"/>
              <a:t>داشتن اراده، قصد و عزم شرط رسيدن به مقصد</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pPr algn="r" rtl="1"/>
            <a:r>
              <a:rPr lang="fa-IR" dirty="0" smtClean="0"/>
              <a:t>اين درس حول محور سوره  مبارکه فصلت و سوره هاي عزائم ( سوره هاي سجده واجب) و دعاي امير المومنين در ثناي به درگاه حق و مناجات است.</a:t>
            </a:r>
          </a:p>
          <a:p>
            <a:pPr algn="r" rtl="1"/>
            <a:r>
              <a:rPr lang="fa-IR" dirty="0"/>
              <a:t>در انتهاي اين درس به اين نتيجه </a:t>
            </a:r>
            <a:r>
              <a:rPr lang="fa-IR" dirty="0" smtClean="0"/>
              <a:t>ميرسد </a:t>
            </a:r>
            <a:r>
              <a:rPr lang="fa-IR" dirty="0"/>
              <a:t>که : </a:t>
            </a:r>
            <a:endParaRPr lang="fa-IR" dirty="0" smtClean="0"/>
          </a:p>
          <a:p>
            <a:pPr marL="0" indent="0" algn="r" rtl="1">
              <a:buNone/>
            </a:pPr>
            <a:r>
              <a:rPr lang="fa-IR" dirty="0" smtClean="0"/>
              <a:t>عزم و اراده آدمي وابسته به مبدأ ميل و ميزان ميل است که هرچه محبت به خدا بيشتر باشد، عزم و اراده در اجراي فرامين او بيشتر است.</a:t>
            </a:r>
          </a:p>
          <a:p>
            <a:pPr marL="0" indent="0" algn="r" rtl="1">
              <a:buNone/>
            </a:pPr>
            <a:r>
              <a:rPr lang="fa-IR" dirty="0" smtClean="0"/>
              <a:t>از طرفي عزم و اراده منجر ميشود کارهاي جزئي در راستاي مقصد کلي باشند و آنگاه عزم بيشتر مي شود.</a:t>
            </a:r>
          </a:p>
        </p:txBody>
      </p:sp>
    </p:spTree>
    <p:extLst>
      <p:ext uri="{BB962C8B-B14F-4D97-AF65-F5344CB8AC3E}">
        <p14:creationId xmlns:p14="http://schemas.microsoft.com/office/powerpoint/2010/main" val="75977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066800"/>
          </a:xfrm>
        </p:spPr>
        <p:txBody>
          <a:bodyPr>
            <a:normAutofit fontScale="90000"/>
          </a:bodyPr>
          <a:lstStyle/>
          <a:p>
            <a:pPr algn="ctr" rtl="1"/>
            <a:r>
              <a:rPr lang="fa-IR" sz="4000" dirty="0"/>
              <a:t>درس شش</a:t>
            </a:r>
            <a:r>
              <a:rPr lang="fa-IR" dirty="0" smtClean="0"/>
              <a:t>، </a:t>
            </a:r>
            <a:r>
              <a:rPr lang="fa-IR" b="1" dirty="0" smtClean="0"/>
              <a:t>هفت</a:t>
            </a:r>
            <a:r>
              <a:rPr lang="fa-IR" sz="4000" dirty="0" smtClean="0"/>
              <a:t> و هشت</a:t>
            </a:r>
            <a:r>
              <a:rPr lang="fa-IR" dirty="0" smtClean="0"/>
              <a:t/>
            </a:r>
            <a:br>
              <a:rPr lang="fa-IR" dirty="0" smtClean="0"/>
            </a:br>
            <a:r>
              <a:rPr lang="fa-IR" sz="3600" dirty="0" smtClean="0"/>
              <a:t>محتواي برنامه ها</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pPr algn="r" rtl="1"/>
            <a:r>
              <a:rPr lang="fa-IR" dirty="0" smtClean="0"/>
              <a:t>اين دروس حول محور سوره هاي روم و عنکبوت و فرازي از سخنان حکيمانه پيامبر و روايتي از امام صادق (ع) است که منجر به مشخص شدن ريز برنامه ها ميشود.</a:t>
            </a:r>
          </a:p>
          <a:p>
            <a:pPr marL="0" indent="0" algn="r" rtl="1">
              <a:buNone/>
            </a:pPr>
            <a:r>
              <a:rPr lang="fa-IR" dirty="0" smtClean="0"/>
              <a:t>و اينکه شيعه، نماينده امام است در هرجا که هست.اين جهت کلي، يک شيعه را ساماندهي مي نمايد.</a:t>
            </a:r>
          </a:p>
          <a:p>
            <a:pPr algn="r" rtl="1"/>
            <a:r>
              <a:rPr lang="fa-IR" dirty="0" smtClean="0"/>
              <a:t>در </a:t>
            </a:r>
            <a:r>
              <a:rPr lang="fa-IR" dirty="0"/>
              <a:t>انتهاي اين درس به اين نتيجه </a:t>
            </a:r>
            <a:r>
              <a:rPr lang="fa-IR" dirty="0" smtClean="0"/>
              <a:t>ميرسد </a:t>
            </a:r>
            <a:r>
              <a:rPr lang="fa-IR" dirty="0"/>
              <a:t>که : </a:t>
            </a:r>
            <a:endParaRPr lang="fa-IR" dirty="0" smtClean="0"/>
          </a:p>
          <a:p>
            <a:pPr marL="0" indent="0" algn="r" rtl="1">
              <a:buNone/>
            </a:pPr>
            <a:r>
              <a:rPr lang="fa-IR" dirty="0" smtClean="0"/>
              <a:t>در نظر گرفتن وجه قرب براي تمام کارهايمان</a:t>
            </a:r>
          </a:p>
          <a:p>
            <a:pPr marL="0" indent="0" algn="r" rtl="1">
              <a:buNone/>
            </a:pPr>
            <a:r>
              <a:rPr lang="fa-IR" dirty="0" smtClean="0"/>
              <a:t>در نظر گرفتن اينکه کارهايمان مطلوب يا عدم مطلوبيت براي امامان دارد يا نه.</a:t>
            </a:r>
          </a:p>
        </p:txBody>
      </p:sp>
    </p:spTree>
    <p:extLst>
      <p:ext uri="{BB962C8B-B14F-4D97-AF65-F5344CB8AC3E}">
        <p14:creationId xmlns:p14="http://schemas.microsoft.com/office/powerpoint/2010/main" val="342306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2" dur="500"/>
                                        <p:tgtEl>
                                          <p:spTgt spid="3">
                                            <p:txEl>
                                              <p:pRg st="1" end="1"/>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3">
                                            <p:txEl>
                                              <p:pRg st="2" end="2"/>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normAutofit fontScale="90000"/>
          </a:bodyPr>
          <a:lstStyle/>
          <a:p>
            <a:pPr algn="ctr" rtl="1"/>
            <a:r>
              <a:rPr lang="fa-IR" dirty="0" smtClean="0"/>
              <a:t>درس </a:t>
            </a:r>
            <a:r>
              <a:rPr lang="fa-IR" sz="4000" dirty="0" smtClean="0"/>
              <a:t>نهم</a:t>
            </a:r>
            <a:r>
              <a:rPr lang="fa-IR" dirty="0" smtClean="0"/>
              <a:t/>
            </a:r>
            <a:br>
              <a:rPr lang="fa-IR" dirty="0" smtClean="0"/>
            </a:br>
            <a:r>
              <a:rPr lang="fa-IR" sz="3600" dirty="0" smtClean="0"/>
              <a:t>برنامه ريزي بر اساس توانايي و امکانات</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pPr algn="r" rtl="1"/>
            <a:r>
              <a:rPr lang="fa-IR" dirty="0"/>
              <a:t>اين درس حول </a:t>
            </a:r>
            <a:r>
              <a:rPr lang="fa-IR" dirty="0" smtClean="0"/>
              <a:t>محور آيات 102 تا 218 </a:t>
            </a:r>
            <a:r>
              <a:rPr lang="fa-IR" dirty="0"/>
              <a:t>سوره  مبارکه </a:t>
            </a:r>
            <a:r>
              <a:rPr lang="fa-IR" dirty="0" smtClean="0"/>
              <a:t>بقره و </a:t>
            </a:r>
            <a:r>
              <a:rPr lang="fa-IR" dirty="0"/>
              <a:t>دعاي امير المومنين </a:t>
            </a:r>
            <a:r>
              <a:rPr lang="fa-IR" dirty="0" smtClean="0"/>
              <a:t>وقتي که مردم در پيش رويش او را مي ستودند و همچنين دعاي ايشان در پناه بردن به حق از ريا و خودنمايي است.</a:t>
            </a:r>
          </a:p>
          <a:p>
            <a:pPr algn="r" rtl="1"/>
            <a:r>
              <a:rPr lang="fa-IR" dirty="0" smtClean="0"/>
              <a:t>در </a:t>
            </a:r>
            <a:r>
              <a:rPr lang="fa-IR" dirty="0"/>
              <a:t>انتهاي اين درس به اين نتيجه </a:t>
            </a:r>
            <a:r>
              <a:rPr lang="fa-IR" dirty="0" smtClean="0"/>
              <a:t>ميرسد </a:t>
            </a:r>
            <a:r>
              <a:rPr lang="fa-IR" dirty="0"/>
              <a:t>که : </a:t>
            </a:r>
            <a:endParaRPr lang="fa-IR" dirty="0" smtClean="0"/>
          </a:p>
          <a:p>
            <a:pPr marL="0" indent="0" algn="r" rtl="1">
              <a:buNone/>
            </a:pPr>
            <a:r>
              <a:rPr lang="fa-IR" dirty="0" smtClean="0"/>
              <a:t>هر انساني داراي ابعاد گوناگوني است، شناسايي و ايجاد شفافيت در اين ابعاد باعث موفقيت او در مسير ميشود.</a:t>
            </a:r>
          </a:p>
        </p:txBody>
      </p:sp>
    </p:spTree>
    <p:extLst>
      <p:ext uri="{BB962C8B-B14F-4D97-AF65-F5344CB8AC3E}">
        <p14:creationId xmlns:p14="http://schemas.microsoft.com/office/powerpoint/2010/main" val="298353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914400"/>
          </a:xfrm>
        </p:spPr>
        <p:txBody>
          <a:bodyPr>
            <a:normAutofit fontScale="90000"/>
          </a:bodyPr>
          <a:lstStyle/>
          <a:p>
            <a:pPr algn="ctr" rtl="1"/>
            <a:r>
              <a:rPr lang="fa-IR" sz="3200" dirty="0" smtClean="0"/>
              <a:t>درس شش،</a:t>
            </a:r>
            <a:r>
              <a:rPr lang="fa-IR" sz="3200" dirty="0"/>
              <a:t> هفت </a:t>
            </a:r>
            <a:r>
              <a:rPr lang="fa-IR" sz="3200" dirty="0" smtClean="0"/>
              <a:t>و </a:t>
            </a:r>
            <a:r>
              <a:rPr lang="fa-IR" sz="3200" b="1" dirty="0"/>
              <a:t>هشت</a:t>
            </a:r>
            <a:r>
              <a:rPr lang="fa-IR" sz="3200" dirty="0" smtClean="0"/>
              <a:t/>
            </a:r>
            <a:br>
              <a:rPr lang="fa-IR" sz="3200" dirty="0" smtClean="0"/>
            </a:br>
            <a:r>
              <a:rPr lang="fa-IR" sz="2800" dirty="0" smtClean="0"/>
              <a:t>محتواي برنامه ها</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pPr algn="r" rtl="1"/>
            <a:r>
              <a:rPr lang="fa-IR" dirty="0" smtClean="0"/>
              <a:t>در </a:t>
            </a:r>
            <a:r>
              <a:rPr lang="fa-IR" dirty="0"/>
              <a:t>انتهاي اين درس به اين نتيجه </a:t>
            </a:r>
            <a:r>
              <a:rPr lang="fa-IR" dirty="0" smtClean="0"/>
              <a:t>ميرسد </a:t>
            </a:r>
            <a:r>
              <a:rPr lang="fa-IR" dirty="0"/>
              <a:t>که : </a:t>
            </a:r>
            <a:endParaRPr lang="fa-IR" dirty="0" smtClean="0"/>
          </a:p>
          <a:p>
            <a:pPr marL="0" indent="0" algn="r" rtl="1">
              <a:buNone/>
            </a:pPr>
            <a:r>
              <a:rPr lang="fa-IR" dirty="0" smtClean="0"/>
              <a:t>برنامه ريزي براي روز/ ماه/ سال</a:t>
            </a:r>
          </a:p>
          <a:p>
            <a:pPr marL="0" indent="0" algn="r" rtl="1">
              <a:buNone/>
            </a:pPr>
            <a:r>
              <a:rPr lang="fa-IR" dirty="0" smtClean="0"/>
              <a:t>روز: سوره مبارکه مزمل و دعاي امام سجاد درباره روز و شب</a:t>
            </a:r>
          </a:p>
          <a:p>
            <a:pPr marL="0" indent="0" algn="r" rtl="1">
              <a:buNone/>
            </a:pPr>
            <a:r>
              <a:rPr lang="fa-IR" dirty="0" smtClean="0"/>
              <a:t>شب: سوره مبارکه مدثر</a:t>
            </a:r>
          </a:p>
          <a:p>
            <a:pPr marL="0" indent="0" algn="r" rtl="1">
              <a:buNone/>
            </a:pPr>
            <a:r>
              <a:rPr lang="fa-IR" dirty="0" smtClean="0"/>
              <a:t>و در نهايت اينکه سحرگاه بهترين زمان براي تصميم گيري و برنامه ريزي براي روز است</a:t>
            </a:r>
          </a:p>
        </p:txBody>
      </p:sp>
    </p:spTree>
    <p:extLst>
      <p:ext uri="{BB962C8B-B14F-4D97-AF65-F5344CB8AC3E}">
        <p14:creationId xmlns:p14="http://schemas.microsoft.com/office/powerpoint/2010/main" val="231401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024744" cy="1143000"/>
          </a:xfrm>
        </p:spPr>
        <p:txBody>
          <a:bodyPr>
            <a:normAutofit fontScale="90000"/>
          </a:bodyPr>
          <a:lstStyle/>
          <a:p>
            <a:pPr algn="ctr" rtl="1"/>
            <a:r>
              <a:rPr lang="fa-IR" dirty="0" smtClean="0"/>
              <a:t>درس </a:t>
            </a:r>
            <a:r>
              <a:rPr lang="fa-IR" sz="4000" dirty="0" smtClean="0"/>
              <a:t>دهم</a:t>
            </a:r>
            <a:r>
              <a:rPr lang="fa-IR" dirty="0" smtClean="0"/>
              <a:t/>
            </a:r>
            <a:br>
              <a:rPr lang="fa-IR" dirty="0" smtClean="0"/>
            </a:br>
            <a:r>
              <a:rPr lang="fa-IR" sz="3600" dirty="0" smtClean="0"/>
              <a:t>بررسي آسيب ها در برنامه </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pPr algn="r" rtl="1"/>
            <a:r>
              <a:rPr lang="fa-IR" dirty="0"/>
              <a:t>اين درس حول </a:t>
            </a:r>
            <a:r>
              <a:rPr lang="fa-IR" dirty="0" smtClean="0"/>
              <a:t>محور سوره  </a:t>
            </a:r>
            <a:r>
              <a:rPr lang="fa-IR" dirty="0"/>
              <a:t>مبارکه </a:t>
            </a:r>
            <a:r>
              <a:rPr lang="fa-IR" dirty="0" smtClean="0"/>
              <a:t>ص و </a:t>
            </a:r>
            <a:r>
              <a:rPr lang="fa-IR" dirty="0"/>
              <a:t>دعاي امير المومنين </a:t>
            </a:r>
            <a:r>
              <a:rPr lang="fa-IR" dirty="0" smtClean="0"/>
              <a:t>در استغفارو طلب آمرزش است.</a:t>
            </a:r>
          </a:p>
          <a:p>
            <a:pPr algn="r" rtl="1"/>
            <a:r>
              <a:rPr lang="fa-IR" dirty="0" smtClean="0"/>
              <a:t>در </a:t>
            </a:r>
            <a:r>
              <a:rPr lang="fa-IR" dirty="0"/>
              <a:t>انتهاي اين درس به اين نتيجه </a:t>
            </a:r>
            <a:r>
              <a:rPr lang="fa-IR" dirty="0" smtClean="0"/>
              <a:t>ميرسد </a:t>
            </a:r>
            <a:r>
              <a:rPr lang="fa-IR" dirty="0"/>
              <a:t>که : </a:t>
            </a:r>
            <a:endParaRPr lang="fa-IR" dirty="0" smtClean="0"/>
          </a:p>
          <a:p>
            <a:pPr marL="0" indent="0" algn="r" rtl="1">
              <a:buNone/>
            </a:pPr>
            <a:r>
              <a:rPr lang="fa-IR" dirty="0" smtClean="0"/>
              <a:t>مجموعه اي از عوامل ما را در انجام برنامه هايمان و رسيدن به مقاصدمان کمک ميکنند.</a:t>
            </a:r>
          </a:p>
          <a:p>
            <a:pPr marL="0" indent="0" algn="r" rtl="1">
              <a:buNone/>
            </a:pPr>
            <a:r>
              <a:rPr lang="fa-IR" dirty="0" smtClean="0"/>
              <a:t>هرگاه در برنامه اي با گره اي مواجه شديم بايد تمام جوانب را بسنجيم و مستقيما و بدون دليل خودمان و اصل برنامه را مواخذه نکنيم.</a:t>
            </a:r>
          </a:p>
          <a:p>
            <a:pPr marL="0" indent="0" algn="r" rtl="1">
              <a:buNone/>
            </a:pPr>
            <a:r>
              <a:rPr lang="fa-IR" dirty="0" smtClean="0"/>
              <a:t>دليل يک برنامه ريزي بهم ريخته، نداشتن يک حکم محکم است که بتوان به آن تکيه کرد.</a:t>
            </a:r>
          </a:p>
        </p:txBody>
      </p:sp>
    </p:spTree>
    <p:extLst>
      <p:ext uri="{BB962C8B-B14F-4D97-AF65-F5344CB8AC3E}">
        <p14:creationId xmlns:p14="http://schemas.microsoft.com/office/powerpoint/2010/main" val="307282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3">
                                            <p:txEl>
                                              <p:pRg st="0" end="0"/>
                                            </p:txEl>
                                          </p:spTgt>
                                        </p:tgtEl>
                                      </p:cBhvr>
                                    </p:animEffect>
                                    <p:anim calcmode="lin" valueType="num">
                                      <p:cBhvr>
                                        <p:cTn id="14"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3">
                                            <p:txEl>
                                              <p:pRg st="0" end="0"/>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3">
                                            <p:txEl>
                                              <p:pRg st="0" end="0"/>
                                            </p:txEl>
                                          </p:spTgt>
                                        </p:tgtEl>
                                        <p:attrNameLst>
                                          <p:attrName>style.visibility</p:attrName>
                                        </p:attrNameLst>
                                      </p:cBhvr>
                                      <p:to>
                                        <p:strVal val="hidden"/>
                                      </p:to>
                                    </p:set>
                                  </p:childTnLst>
                                </p:cTn>
                              </p:par>
                              <p:par>
                                <p:cTn id="17" presetID="45" presetClass="exit" presetSubtype="0" fill="hold" nodeType="withEffect">
                                  <p:stCondLst>
                                    <p:cond delay="0"/>
                                  </p:stCondLst>
                                  <p:childTnLst>
                                    <p:animEffect transition="out" filter="fade">
                                      <p:cBhvr>
                                        <p:cTn id="18" dur="2000"/>
                                        <p:tgtEl>
                                          <p:spTgt spid="3">
                                            <p:txEl>
                                              <p:pRg st="1" end="1"/>
                                            </p:txEl>
                                          </p:spTgt>
                                        </p:tgtEl>
                                      </p:cBhvr>
                                    </p:animEffect>
                                    <p:anim calcmode="lin" valueType="num">
                                      <p:cBhvr>
                                        <p:cTn id="19"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0" dur="2000"/>
                                        <p:tgtEl>
                                          <p:spTgt spid="3">
                                            <p:txEl>
                                              <p:pRg st="1" end="1"/>
                                            </p:txEl>
                                          </p:spTgt>
                                        </p:tgtEl>
                                        <p:attrNameLst>
                                          <p:attrName>ppt_h</p:attrName>
                                        </p:attrNameLst>
                                      </p:cBhvr>
                                      <p:tavLst>
                                        <p:tav tm="0">
                                          <p:val>
                                            <p:strVal val="ppt_h"/>
                                          </p:val>
                                        </p:tav>
                                        <p:tav tm="100000">
                                          <p:val>
                                            <p:strVal val="ppt_h"/>
                                          </p:val>
                                        </p:tav>
                                      </p:tavLst>
                                    </p:anim>
                                    <p:set>
                                      <p:cBhvr>
                                        <p:cTn id="21" dur="1" fill="hold">
                                          <p:stCondLst>
                                            <p:cond delay="1999"/>
                                          </p:stCondLst>
                                        </p:cTn>
                                        <p:tgtEl>
                                          <p:spTgt spid="3">
                                            <p:txEl>
                                              <p:pRg st="1" end="1"/>
                                            </p:txEl>
                                          </p:spTgt>
                                        </p:tgtEl>
                                        <p:attrNameLst>
                                          <p:attrName>style.visibility</p:attrName>
                                        </p:attrNameLst>
                                      </p:cBhvr>
                                      <p:to>
                                        <p:strVal val="hidden"/>
                                      </p:to>
                                    </p:set>
                                  </p:childTnLst>
                                </p:cTn>
                              </p:par>
                              <p:par>
                                <p:cTn id="22" presetID="45" presetClass="exit" presetSubtype="0" fill="hold" nodeType="withEffect">
                                  <p:stCondLst>
                                    <p:cond delay="0"/>
                                  </p:stCondLst>
                                  <p:childTnLst>
                                    <p:animEffect transition="out" filter="fade">
                                      <p:cBhvr>
                                        <p:cTn id="23" dur="2000"/>
                                        <p:tgtEl>
                                          <p:spTgt spid="3">
                                            <p:txEl>
                                              <p:pRg st="2" end="2"/>
                                            </p:txEl>
                                          </p:spTgt>
                                        </p:tgtEl>
                                      </p:cBhvr>
                                    </p:animEffect>
                                    <p:anim calcmode="lin" valueType="num">
                                      <p:cBhvr>
                                        <p:cTn id="24"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5" dur="2000"/>
                                        <p:tgtEl>
                                          <p:spTgt spid="3">
                                            <p:txEl>
                                              <p:pRg st="2" end="2"/>
                                            </p:txEl>
                                          </p:spTgt>
                                        </p:tgtEl>
                                        <p:attrNameLst>
                                          <p:attrName>ppt_h</p:attrName>
                                        </p:attrNameLst>
                                      </p:cBhvr>
                                      <p:tavLst>
                                        <p:tav tm="0">
                                          <p:val>
                                            <p:strVal val="ppt_h"/>
                                          </p:val>
                                        </p:tav>
                                        <p:tav tm="100000">
                                          <p:val>
                                            <p:strVal val="ppt_h"/>
                                          </p:val>
                                        </p:tav>
                                      </p:tavLst>
                                    </p:anim>
                                    <p:set>
                                      <p:cBhvr>
                                        <p:cTn id="26" dur="1" fill="hold">
                                          <p:stCondLst>
                                            <p:cond delay="1999"/>
                                          </p:stCondLst>
                                        </p:cTn>
                                        <p:tgtEl>
                                          <p:spTgt spid="3">
                                            <p:txEl>
                                              <p:pRg st="2" end="2"/>
                                            </p:txEl>
                                          </p:spTgt>
                                        </p:tgtEl>
                                        <p:attrNameLst>
                                          <p:attrName>style.visibility</p:attrName>
                                        </p:attrNameLst>
                                      </p:cBhvr>
                                      <p:to>
                                        <p:strVal val="hidden"/>
                                      </p:to>
                                    </p:set>
                                  </p:childTnLst>
                                </p:cTn>
                              </p:par>
                              <p:par>
                                <p:cTn id="27" presetID="45" presetClass="exit" presetSubtype="0" fill="hold" nodeType="withEffect">
                                  <p:stCondLst>
                                    <p:cond delay="0"/>
                                  </p:stCondLst>
                                  <p:childTnLst>
                                    <p:animEffect transition="out" filter="fade">
                                      <p:cBhvr>
                                        <p:cTn id="28" dur="2000"/>
                                        <p:tgtEl>
                                          <p:spTgt spid="3">
                                            <p:txEl>
                                              <p:pRg st="3" end="3"/>
                                            </p:txEl>
                                          </p:spTgt>
                                        </p:tgtEl>
                                      </p:cBhvr>
                                    </p:animEffect>
                                    <p:anim calcmode="lin" valueType="num">
                                      <p:cBhvr>
                                        <p:cTn id="29" dur="2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0" dur="2000"/>
                                        <p:tgtEl>
                                          <p:spTgt spid="3">
                                            <p:txEl>
                                              <p:pRg st="3" end="3"/>
                                            </p:txEl>
                                          </p:spTgt>
                                        </p:tgtEl>
                                        <p:attrNameLst>
                                          <p:attrName>ppt_h</p:attrName>
                                        </p:attrNameLst>
                                      </p:cBhvr>
                                      <p:tavLst>
                                        <p:tav tm="0">
                                          <p:val>
                                            <p:strVal val="ppt_h"/>
                                          </p:val>
                                        </p:tav>
                                        <p:tav tm="100000">
                                          <p:val>
                                            <p:strVal val="ppt_h"/>
                                          </p:val>
                                        </p:tav>
                                      </p:tavLst>
                                    </p:anim>
                                    <p:set>
                                      <p:cBhvr>
                                        <p:cTn id="31" dur="1" fill="hold">
                                          <p:stCondLst>
                                            <p:cond delay="1999"/>
                                          </p:stCondLst>
                                        </p:cTn>
                                        <p:tgtEl>
                                          <p:spTgt spid="3">
                                            <p:txEl>
                                              <p:pRg st="3" end="3"/>
                                            </p:txEl>
                                          </p:spTgt>
                                        </p:tgtEl>
                                        <p:attrNameLst>
                                          <p:attrName>style.visibility</p:attrName>
                                        </p:attrNameLst>
                                      </p:cBhvr>
                                      <p:to>
                                        <p:strVal val="hidden"/>
                                      </p:to>
                                    </p:set>
                                  </p:childTnLst>
                                </p:cTn>
                              </p:par>
                              <p:par>
                                <p:cTn id="32" presetID="45" presetClass="exit" presetSubtype="0" fill="hold" nodeType="withEffect">
                                  <p:stCondLst>
                                    <p:cond delay="0"/>
                                  </p:stCondLst>
                                  <p:childTnLst>
                                    <p:animEffect transition="out" filter="fade">
                                      <p:cBhvr>
                                        <p:cTn id="33" dur="2000"/>
                                        <p:tgtEl>
                                          <p:spTgt spid="3">
                                            <p:txEl>
                                              <p:pRg st="4" end="4"/>
                                            </p:txEl>
                                          </p:spTgt>
                                        </p:tgtEl>
                                      </p:cBhvr>
                                    </p:animEffect>
                                    <p:anim calcmode="lin" valueType="num">
                                      <p:cBhvr>
                                        <p:cTn id="34" dur="2000"/>
                                        <p:tgtEl>
                                          <p:spTgt spid="3">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5" dur="2000"/>
                                        <p:tgtEl>
                                          <p:spTgt spid="3">
                                            <p:txEl>
                                              <p:pRg st="4" end="4"/>
                                            </p:txEl>
                                          </p:spTgt>
                                        </p:tgtEl>
                                        <p:attrNameLst>
                                          <p:attrName>ppt_h</p:attrName>
                                        </p:attrNameLst>
                                      </p:cBhvr>
                                      <p:tavLst>
                                        <p:tav tm="0">
                                          <p:val>
                                            <p:strVal val="ppt_h"/>
                                          </p:val>
                                        </p:tav>
                                        <p:tav tm="100000">
                                          <p:val>
                                            <p:strVal val="ppt_h"/>
                                          </p:val>
                                        </p:tav>
                                      </p:tavLst>
                                    </p:anim>
                                    <p:set>
                                      <p:cBhvr>
                                        <p:cTn id="36"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r" rtl="1"/>
            <a:endParaRPr lang="fa-IR" dirty="0" smtClean="0"/>
          </a:p>
          <a:p>
            <a:pPr algn="r" rtl="1"/>
            <a:r>
              <a:rPr lang="fa-IR" dirty="0" smtClean="0"/>
              <a:t>این کتاب از کتاب </a:t>
            </a:r>
            <a:r>
              <a:rPr lang="fa-IR" smtClean="0"/>
              <a:t>های </a:t>
            </a:r>
            <a:r>
              <a:rPr lang="fa-IR" smtClean="0"/>
              <a:t>بنیادیه </a:t>
            </a:r>
            <a:r>
              <a:rPr lang="fa-IR"/>
              <a:t>که برای فهم بهتر تمرینهایی به آن اضافه شده</a:t>
            </a:r>
            <a:r>
              <a:rPr lang="fa-IR" smtClean="0"/>
              <a:t>.</a:t>
            </a:r>
            <a:endParaRPr lang="fa-IR" dirty="0" smtClean="0"/>
          </a:p>
          <a:p>
            <a:pPr algn="r" rtl="1"/>
            <a:r>
              <a:rPr lang="fa-IR" dirty="0" smtClean="0"/>
              <a:t>به صورت کاملا عملی میگه در بحث برنامه ریزی چه باید بکنیم.</a:t>
            </a:r>
          </a:p>
          <a:p>
            <a:pPr algn="r" rtl="1"/>
            <a:r>
              <a:rPr lang="fa-IR" dirty="0" smtClean="0"/>
              <a:t>شامل ، مقدمه و 9 مبحث در برنامه ریزی است</a:t>
            </a:r>
          </a:p>
          <a:p>
            <a:pPr algn="r" rtl="1"/>
            <a:r>
              <a:rPr lang="fa-IR" dirty="0" smtClean="0"/>
              <a:t>بسته به نوع مخاطب میشه کتاب رو متنوع ارائه کرد. مثلا اگر مخاطبتون از دوستان مدرسه قرآن اند، مفصل و با جزئیات طرح رو بگید.</a:t>
            </a:r>
          </a:p>
          <a:p>
            <a:pPr marL="0" indent="0" algn="r" rtl="1">
              <a:buNone/>
            </a:pPr>
            <a:r>
              <a:rPr lang="fa-IR" dirty="0" smtClean="0"/>
              <a:t>اما اگر مخاطب دانشجو یا دانش آموز  مدرسه دیگری است به گفتن مطالب خلاصه بسنده کنید.</a:t>
            </a:r>
          </a:p>
          <a:p>
            <a:pPr marL="0" indent="0" algn="r" rtl="1">
              <a:buNone/>
            </a:pPr>
            <a:r>
              <a:rPr lang="fa-IR" dirty="0" smtClean="0"/>
              <a:t>خلاصه این که کتاب بقدری قابلیت انعطاف داره که میشه برای هر نوع مخاطبی، و هر سنی مطالبش رو بازگو کرد. </a:t>
            </a:r>
            <a:endParaRPr lang="en-US" dirty="0"/>
          </a:p>
        </p:txBody>
      </p:sp>
    </p:spTree>
    <p:extLst>
      <p:ext uri="{BB962C8B-B14F-4D97-AF65-F5344CB8AC3E}">
        <p14:creationId xmlns:p14="http://schemas.microsoft.com/office/powerpoint/2010/main" val="83168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normAutofit fontScale="90000"/>
          </a:bodyPr>
          <a:lstStyle/>
          <a:p>
            <a:pPr algn="ctr" rtl="1"/>
            <a:r>
              <a:rPr lang="fa-IR" dirty="0" smtClean="0"/>
              <a:t>درس </a:t>
            </a:r>
            <a:r>
              <a:rPr lang="fa-IR" sz="4000" dirty="0" smtClean="0"/>
              <a:t>يازدهم</a:t>
            </a:r>
            <a:r>
              <a:rPr lang="fa-IR" dirty="0" smtClean="0"/>
              <a:t/>
            </a:r>
            <a:br>
              <a:rPr lang="fa-IR" dirty="0" smtClean="0"/>
            </a:br>
            <a:r>
              <a:rPr lang="fa-IR" sz="3600" dirty="0" smtClean="0"/>
              <a:t>ارزيابي برنامه </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pPr algn="r" rtl="1"/>
            <a:r>
              <a:rPr lang="fa-IR" dirty="0"/>
              <a:t>اين درس حول </a:t>
            </a:r>
            <a:r>
              <a:rPr lang="fa-IR" dirty="0" smtClean="0"/>
              <a:t>محور سوره  </a:t>
            </a:r>
            <a:r>
              <a:rPr lang="fa-IR" dirty="0"/>
              <a:t>مبارکه </a:t>
            </a:r>
            <a:r>
              <a:rPr lang="fa-IR" dirty="0" smtClean="0"/>
              <a:t>ابراهيم و </a:t>
            </a:r>
            <a:r>
              <a:rPr lang="fa-IR" dirty="0"/>
              <a:t>دعاي امير المومنين </a:t>
            </a:r>
            <a:r>
              <a:rPr lang="fa-IR" dirty="0" smtClean="0"/>
              <a:t>در دل شبّ در شب شنبه و در زاري به درگاه حق و آمرزش خواهي است.</a:t>
            </a:r>
          </a:p>
          <a:p>
            <a:pPr algn="r" rtl="1"/>
            <a:r>
              <a:rPr lang="fa-IR" dirty="0" smtClean="0"/>
              <a:t>در </a:t>
            </a:r>
            <a:r>
              <a:rPr lang="fa-IR" dirty="0"/>
              <a:t>انتهاي اين درس به اين نتيجه </a:t>
            </a:r>
            <a:r>
              <a:rPr lang="fa-IR" dirty="0" smtClean="0"/>
              <a:t>ميرسد </a:t>
            </a:r>
            <a:r>
              <a:rPr lang="fa-IR" dirty="0"/>
              <a:t>که : </a:t>
            </a:r>
            <a:endParaRPr lang="fa-IR" dirty="0" smtClean="0"/>
          </a:p>
          <a:p>
            <a:pPr marL="0" indent="0" algn="r" rtl="1">
              <a:buNone/>
            </a:pPr>
            <a:r>
              <a:rPr lang="fa-IR" dirty="0" smtClean="0"/>
              <a:t>اساس برنامه ريزي در اين نظام « اصل بقا و ماندگاري» است.</a:t>
            </a:r>
          </a:p>
          <a:p>
            <a:pPr marL="0" indent="0" algn="r" rtl="1">
              <a:buNone/>
            </a:pPr>
            <a:r>
              <a:rPr lang="fa-IR" dirty="0" smtClean="0"/>
              <a:t>يعني: انسان تا زماني که در عالم خلق زندگي ميکنه و تابع قوانين ماده است ميتواند از امکانات و توانمندي هاي خود استفاده کرده و در اين عالم به موفقيت هايي برسد.</a:t>
            </a:r>
          </a:p>
        </p:txBody>
      </p:sp>
    </p:spTree>
    <p:extLst>
      <p:ext uri="{BB962C8B-B14F-4D97-AF65-F5344CB8AC3E}">
        <p14:creationId xmlns:p14="http://schemas.microsoft.com/office/powerpoint/2010/main" val="43082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xEl>
                                              <p:pRg st="0" end="0"/>
                                            </p:txEl>
                                          </p:spTgt>
                                        </p:tgtEl>
                                        <p:attrNameLst>
                                          <p:attrName>r</p:attrName>
                                        </p:attrNameLst>
                                      </p:cBhvr>
                                    </p:animRot>
                                  </p:childTnLst>
                                </p:cTn>
                              </p:par>
                              <p:par>
                                <p:cTn id="12" presetID="8" presetClass="emph" presetSubtype="0" fill="hold" nodeType="withEffect">
                                  <p:stCondLst>
                                    <p:cond delay="0"/>
                                  </p:stCondLst>
                                  <p:childTnLst>
                                    <p:animRot by="21600000">
                                      <p:cBhvr>
                                        <p:cTn id="13" dur="2000" fill="hold"/>
                                        <p:tgtEl>
                                          <p:spTgt spid="3">
                                            <p:txEl>
                                              <p:pRg st="1" end="1"/>
                                            </p:txEl>
                                          </p:spTgt>
                                        </p:tgtEl>
                                        <p:attrNameLst>
                                          <p:attrName>r</p:attrName>
                                        </p:attrNameLst>
                                      </p:cBhvr>
                                    </p:animRot>
                                  </p:childTnLst>
                                </p:cTn>
                              </p:par>
                              <p:par>
                                <p:cTn id="14" presetID="8" presetClass="emph" presetSubtype="0" fill="hold" nodeType="withEffect">
                                  <p:stCondLst>
                                    <p:cond delay="0"/>
                                  </p:stCondLst>
                                  <p:childTnLst>
                                    <p:animRot by="21600000">
                                      <p:cBhvr>
                                        <p:cTn id="15" dur="2000" fill="hold"/>
                                        <p:tgtEl>
                                          <p:spTgt spid="3">
                                            <p:txEl>
                                              <p:pRg st="2" end="2"/>
                                            </p:txEl>
                                          </p:spTgt>
                                        </p:tgtEl>
                                        <p:attrNameLst>
                                          <p:attrName>r</p:attrName>
                                        </p:attrNameLst>
                                      </p:cBhvr>
                                    </p:animRot>
                                  </p:childTnLst>
                                </p:cTn>
                              </p:par>
                              <p:par>
                                <p:cTn id="16" presetID="8" presetClass="emph" presetSubtype="0" fill="hold" nodeType="withEffect">
                                  <p:stCondLst>
                                    <p:cond delay="0"/>
                                  </p:stCondLst>
                                  <p:childTnLst>
                                    <p:animRot by="21600000">
                                      <p:cBhvr>
                                        <p:cTn id="17"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7024744" cy="1143000"/>
          </a:xfrm>
        </p:spPr>
        <p:txBody>
          <a:bodyPr>
            <a:normAutofit fontScale="90000"/>
          </a:bodyPr>
          <a:lstStyle/>
          <a:p>
            <a:pPr algn="ctr" rtl="1"/>
            <a:r>
              <a:rPr lang="fa-IR" dirty="0" smtClean="0"/>
              <a:t>درس </a:t>
            </a:r>
            <a:r>
              <a:rPr lang="fa-IR" sz="4000" dirty="0" smtClean="0"/>
              <a:t>دوازدهم</a:t>
            </a:r>
            <a:r>
              <a:rPr lang="fa-IR" dirty="0" smtClean="0"/>
              <a:t/>
            </a:r>
            <a:br>
              <a:rPr lang="fa-IR" dirty="0" smtClean="0"/>
            </a:br>
            <a:r>
              <a:rPr lang="fa-IR" sz="3600" dirty="0" smtClean="0"/>
              <a:t>بررسي نمونه هاي موفق</a:t>
            </a:r>
            <a:endParaRPr lang="en-US" sz="3600" dirty="0"/>
          </a:p>
        </p:txBody>
      </p:sp>
      <p:sp>
        <p:nvSpPr>
          <p:cNvPr id="3" name="Content Placeholder 2"/>
          <p:cNvSpPr>
            <a:spLocks noGrp="1"/>
          </p:cNvSpPr>
          <p:nvPr>
            <p:ph idx="1"/>
          </p:nvPr>
        </p:nvSpPr>
        <p:spPr>
          <a:xfrm>
            <a:off x="914400" y="2438400"/>
            <a:ext cx="7696200" cy="2743200"/>
          </a:xfrm>
        </p:spPr>
        <p:txBody>
          <a:bodyPr>
            <a:normAutofit/>
          </a:bodyPr>
          <a:lstStyle/>
          <a:p>
            <a:pPr algn="r" rtl="1"/>
            <a:r>
              <a:rPr lang="fa-IR" dirty="0"/>
              <a:t>اين درس حول </a:t>
            </a:r>
            <a:r>
              <a:rPr lang="fa-IR" dirty="0" smtClean="0"/>
              <a:t>محور آياتي از سوره کهف، يس،هود، صف،قلم و انسان و </a:t>
            </a:r>
            <a:r>
              <a:rPr lang="fa-IR" dirty="0"/>
              <a:t>دعاي امير المومنين </a:t>
            </a:r>
            <a:r>
              <a:rPr lang="fa-IR" dirty="0" smtClean="0"/>
              <a:t>درباره پيامبر و درود بر ايشان است.</a:t>
            </a:r>
          </a:p>
          <a:p>
            <a:pPr marL="0" indent="0" algn="r" rtl="1">
              <a:buNone/>
            </a:pPr>
            <a:endParaRPr lang="fa-IR" dirty="0" smtClean="0"/>
          </a:p>
        </p:txBody>
      </p:sp>
    </p:spTree>
    <p:extLst>
      <p:ext uri="{BB962C8B-B14F-4D97-AF65-F5344CB8AC3E}">
        <p14:creationId xmlns:p14="http://schemas.microsoft.com/office/powerpoint/2010/main" val="364967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nodeType="clickEffect">
                                  <p:stCondLst>
                                    <p:cond delay="0"/>
                                  </p:stCondLst>
                                  <p:childTnLst>
                                    <p:animEffect transition="out" filter="wipe(down)">
                                      <p:cBhvr>
                                        <p:cTn id="11" dur="180" accel="50000">
                                          <p:stCondLst>
                                            <p:cond delay="1820"/>
                                          </p:stCondLst>
                                        </p:cTn>
                                        <p:tgtEl>
                                          <p:spTgt spid="3">
                                            <p:txEl>
                                              <p:pRg st="0" end="0"/>
                                            </p:txEl>
                                          </p:spTgt>
                                        </p:tgtEl>
                                      </p:cBhvr>
                                    </p:animEffect>
                                    <p:anim calcmode="lin" valueType="num">
                                      <p:cBhvr>
                                        <p:cTn id="12" dur="1822" tmFilter="0,0; 0.14,0.31; 0.43,0.73; 0.71,0.91; 1.0,1.0">
                                          <p:stCondLst>
                                            <p:cond delay="0"/>
                                          </p:stCondLst>
                                        </p:cTn>
                                        <p:tgtEl>
                                          <p:spTgt spid="3">
                                            <p:txEl>
                                              <p:pRg st="0" end="0"/>
                                            </p:txEl>
                                          </p:spTgt>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3">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3">
                                            <p:txEl>
                                              <p:pRg st="0" end="0"/>
                                            </p:txEl>
                                          </p:spTgt>
                                        </p:tgtEl>
                                        <p:attrNameLst>
                                          <p:attrName>ppt_y</p:attrName>
                                        </p:attrNameLst>
                                      </p:cBhvr>
                                      <p:tavLst>
                                        <p:tav tm="0">
                                          <p:val>
                                            <p:strVal val="ppt_y"/>
                                          </p:val>
                                        </p:tav>
                                        <p:tav tm="100000">
                                          <p:val>
                                            <p:strVal val="ppt_y+ppt_h"/>
                                          </p:val>
                                        </p:tav>
                                      </p:tavLst>
                                    </p:anim>
                                    <p:animScale>
                                      <p:cBhvr>
                                        <p:cTn id="19" dur="26">
                                          <p:stCondLst>
                                            <p:cond delay="620"/>
                                          </p:stCondLst>
                                        </p:cTn>
                                        <p:tgtEl>
                                          <p:spTgt spid="3">
                                            <p:txEl>
                                              <p:pRg st="0" end="0"/>
                                            </p:txEl>
                                          </p:spTgt>
                                        </p:tgtEl>
                                      </p:cBhvr>
                                      <p:to x="100000" y="60000"/>
                                    </p:animScale>
                                    <p:animScale>
                                      <p:cBhvr>
                                        <p:cTn id="20" dur="166" decel="50000">
                                          <p:stCondLst>
                                            <p:cond delay="64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set>
                                      <p:cBhvr>
                                        <p:cTn id="2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024744" cy="1143000"/>
          </a:xfrm>
        </p:spPr>
        <p:txBody>
          <a:bodyPr>
            <a:normAutofit/>
          </a:bodyPr>
          <a:lstStyle/>
          <a:p>
            <a:pPr algn="ctr" rtl="1"/>
            <a:r>
              <a:rPr lang="fa-IR" dirty="0" smtClean="0"/>
              <a:t>هدف کل کتاب</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pPr marL="0" indent="0" algn="r" rtl="1">
              <a:buNone/>
            </a:pPr>
            <a:r>
              <a:rPr lang="fa-IR" sz="1800" dirty="0" smtClean="0"/>
              <a:t>برنامه ريزي و مديريت زمان</a:t>
            </a:r>
          </a:p>
          <a:p>
            <a:pPr marL="0" indent="0" algn="r" rtl="1">
              <a:buNone/>
            </a:pPr>
            <a:endParaRPr lang="fa-IR" sz="1800" dirty="0" smtClean="0"/>
          </a:p>
          <a:p>
            <a:pPr marL="0" indent="0" algn="r" rtl="1">
              <a:buNone/>
            </a:pPr>
            <a:endParaRPr lang="fa-IR" sz="1800" dirty="0" smtClean="0"/>
          </a:p>
          <a:p>
            <a:pPr marL="0" indent="0" algn="r" rtl="1">
              <a:buNone/>
            </a:pPr>
            <a:r>
              <a:rPr lang="fa-IR" sz="1800" dirty="0" smtClean="0"/>
              <a:t>                شناخت غايت و مقصد کلي زندگي</a:t>
            </a:r>
          </a:p>
          <a:p>
            <a:pPr marL="0" indent="0" algn="r" rtl="1">
              <a:buNone/>
            </a:pPr>
            <a:endParaRPr lang="fa-IR" sz="1800" dirty="0" smtClean="0"/>
          </a:p>
          <a:p>
            <a:pPr marL="0" indent="0" algn="r" rtl="1">
              <a:buNone/>
            </a:pPr>
            <a:endParaRPr lang="fa-IR" sz="1800" dirty="0" smtClean="0"/>
          </a:p>
          <a:p>
            <a:pPr marL="0" indent="0" algn="r" rtl="1">
              <a:buNone/>
            </a:pPr>
            <a:r>
              <a:rPr lang="fa-IR" sz="1800" dirty="0" smtClean="0"/>
              <a:t>                                                     شناخت نعمت ها و استعدادها</a:t>
            </a:r>
          </a:p>
          <a:p>
            <a:pPr marL="0" indent="0" algn="r" rtl="1">
              <a:buNone/>
            </a:pPr>
            <a:endParaRPr lang="fa-IR" sz="1800" dirty="0" smtClean="0"/>
          </a:p>
          <a:p>
            <a:pPr marL="0" indent="0" algn="r" rtl="1">
              <a:buNone/>
            </a:pPr>
            <a:endParaRPr lang="fa-IR" sz="1800" dirty="0" smtClean="0"/>
          </a:p>
          <a:p>
            <a:pPr marL="0" indent="0" algn="r" rtl="1">
              <a:buNone/>
            </a:pPr>
            <a:r>
              <a:rPr lang="fa-IR" sz="1800" dirty="0" smtClean="0"/>
              <a:t>                             تعيين مسيرهاي رسيدن به مقصد با توجه به نعمت ها و توان ها</a:t>
            </a:r>
          </a:p>
          <a:p>
            <a:pPr marL="0" indent="0" algn="r" rtl="1">
              <a:buNone/>
            </a:pPr>
            <a:endParaRPr lang="fa-IR" sz="1800" dirty="0" smtClean="0"/>
          </a:p>
          <a:p>
            <a:pPr marL="0" indent="0" algn="r" rtl="1">
              <a:buNone/>
            </a:pPr>
            <a:endParaRPr lang="fa-IR" sz="1800" dirty="0" smtClean="0"/>
          </a:p>
          <a:p>
            <a:pPr marL="0" indent="0" algn="r" rtl="1">
              <a:buNone/>
            </a:pPr>
            <a:r>
              <a:rPr lang="fa-IR" sz="1800" dirty="0" smtClean="0"/>
              <a:t>                   مديريت زمان با توجه به موارد فوق</a:t>
            </a:r>
          </a:p>
        </p:txBody>
      </p:sp>
      <p:cxnSp>
        <p:nvCxnSpPr>
          <p:cNvPr id="5" name="Elbow Connector 4"/>
          <p:cNvCxnSpPr/>
          <p:nvPr/>
        </p:nvCxnSpPr>
        <p:spPr>
          <a:xfrm rot="5400000">
            <a:off x="6626506" y="1905000"/>
            <a:ext cx="685800" cy="685800"/>
          </a:xfrm>
          <a:prstGeom prst="bentConnector3">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7" name="Elbow Connector 6"/>
          <p:cNvCxnSpPr/>
          <p:nvPr/>
        </p:nvCxnSpPr>
        <p:spPr>
          <a:xfrm rot="5400000">
            <a:off x="3657600" y="3886200"/>
            <a:ext cx="685800" cy="685800"/>
          </a:xfrm>
          <a:prstGeom prst="bentConnector3">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8" name="Elbow Connector 7"/>
          <p:cNvCxnSpPr/>
          <p:nvPr/>
        </p:nvCxnSpPr>
        <p:spPr>
          <a:xfrm rot="5400000">
            <a:off x="4876800" y="2895600"/>
            <a:ext cx="685800" cy="685800"/>
          </a:xfrm>
          <a:prstGeom prst="bentConnector3">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9" name="Elbow Connector 8"/>
          <p:cNvCxnSpPr/>
          <p:nvPr/>
        </p:nvCxnSpPr>
        <p:spPr>
          <a:xfrm rot="16200000" flipH="1">
            <a:off x="4838700" y="4991100"/>
            <a:ext cx="685800" cy="609600"/>
          </a:xfrm>
          <a:prstGeom prst="bentConnector3">
            <a:avLst/>
          </a:prstGeom>
          <a:ln>
            <a:headEnd type="arrow"/>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566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024744" cy="1143000"/>
          </a:xfrm>
        </p:spPr>
        <p:txBody>
          <a:bodyPr>
            <a:normAutofit/>
          </a:bodyPr>
          <a:lstStyle/>
          <a:p>
            <a:pPr algn="ctr" rtl="1"/>
            <a:r>
              <a:rPr lang="fa-IR" dirty="0" smtClean="0"/>
              <a:t>هدف کل کتاب</a:t>
            </a:r>
            <a:endParaRPr lang="en-US" sz="3600"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algn="r" rtl="1">
              <a:buFont typeface="Wingdings" panose="05000000000000000000" pitchFamily="2" charset="2"/>
              <a:buChar char="ü"/>
            </a:pPr>
            <a:r>
              <a:rPr lang="fa-IR" sz="2800" dirty="0" smtClean="0"/>
              <a:t>کسي که در زندگيش نتونه افق آينده اشو ببينه، نميتونه در لحظه تصميم گيري کنه به عبارتي</a:t>
            </a:r>
          </a:p>
          <a:p>
            <a:pPr marL="0" indent="0" algn="r" rtl="1">
              <a:buNone/>
            </a:pPr>
            <a:r>
              <a:rPr lang="fa-IR" sz="2800" dirty="0" smtClean="0"/>
              <a:t>کسي ميتونه در لحظه تصميم بگيره که افق زندگيش معلوم باشه، داراي برنامه جهت دار باشه.</a:t>
            </a:r>
          </a:p>
          <a:p>
            <a:pPr algn="r" rtl="1">
              <a:buFont typeface="Wingdings" panose="05000000000000000000" pitchFamily="2" charset="2"/>
              <a:buChar char="ü"/>
            </a:pPr>
            <a:r>
              <a:rPr lang="fa-IR" sz="2800" dirty="0" smtClean="0"/>
              <a:t>داشتن يه فهرستي جامع از برنامه هاي ممکن براي اجرا، اولويت بندي کردنشون، زمانبندي کردن منطقي و همه جانبه و متنوع کردن اين برنامه ها ميتونه موفقيت فرد را در برنامه هاش به دنبال داشته باشه.</a:t>
            </a:r>
          </a:p>
          <a:p>
            <a:pPr algn="r" rtl="1">
              <a:buFont typeface="Wingdings" panose="05000000000000000000" pitchFamily="2" charset="2"/>
              <a:buChar char="ü"/>
            </a:pPr>
            <a:r>
              <a:rPr lang="fa-IR" sz="2800" dirty="0" smtClean="0"/>
              <a:t>با علم به اين که اغلب افراد جامعه برنامه اي صحيح در زندگي ندارند، فرد عاقل بايد مراقب باشه تحت تأثير اين شرايط قرار نگيره.</a:t>
            </a:r>
          </a:p>
        </p:txBody>
      </p:sp>
    </p:spTree>
    <p:extLst>
      <p:ext uri="{BB962C8B-B14F-4D97-AF65-F5344CB8AC3E}">
        <p14:creationId xmlns:p14="http://schemas.microsoft.com/office/powerpoint/2010/main" val="156376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pPr marL="0" indent="0" algn="ctr" rtl="1">
              <a:buNone/>
            </a:pPr>
            <a:r>
              <a:rPr lang="fa-IR" sz="2800" dirty="0" smtClean="0"/>
              <a:t>به اميد اصلاح برنامه هاي زندگي مان</a:t>
            </a:r>
          </a:p>
          <a:p>
            <a:pPr marL="0" indent="0" algn="ctr" rtl="1">
              <a:buNone/>
            </a:pPr>
            <a:r>
              <a:rPr lang="fa-IR" sz="2800" dirty="0" smtClean="0"/>
              <a:t>به برکت صلواتي بر محمد و آل محمد</a:t>
            </a:r>
          </a:p>
          <a:p>
            <a:pPr marL="0" indent="0" algn="ctr" rtl="1">
              <a:buNone/>
            </a:pPr>
            <a:r>
              <a:rPr lang="fa-IR" sz="2800" dirty="0" smtClean="0"/>
              <a:t>اللهم صل علي محمد و آل محمد و عجّل فرجهم</a:t>
            </a:r>
          </a:p>
        </p:txBody>
      </p:sp>
    </p:spTree>
    <p:extLst>
      <p:ext uri="{BB962C8B-B14F-4D97-AF65-F5344CB8AC3E}">
        <p14:creationId xmlns:p14="http://schemas.microsoft.com/office/powerpoint/2010/main" val="41574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7848600" cy="1143000"/>
          </a:xfrm>
        </p:spPr>
        <p:txBody>
          <a:bodyPr>
            <a:normAutofit fontScale="90000"/>
          </a:bodyPr>
          <a:lstStyle/>
          <a:p>
            <a:pPr algn="ctr"/>
            <a:r>
              <a:rPr lang="fa-IR" dirty="0" smtClean="0"/>
              <a:t>ارائه امروز شامل سه بخش مختلف است.</a:t>
            </a:r>
            <a:endParaRPr lang="en-US" dirty="0"/>
          </a:p>
        </p:txBody>
      </p:sp>
      <p:sp>
        <p:nvSpPr>
          <p:cNvPr id="3" name="Content Placeholder 2"/>
          <p:cNvSpPr>
            <a:spLocks noGrp="1"/>
          </p:cNvSpPr>
          <p:nvPr>
            <p:ph idx="1"/>
          </p:nvPr>
        </p:nvSpPr>
        <p:spPr/>
        <p:txBody>
          <a:bodyPr/>
          <a:lstStyle/>
          <a:p>
            <a:pPr algn="r" rtl="1"/>
            <a:r>
              <a:rPr lang="fa-IR" dirty="0" smtClean="0"/>
              <a:t>بیان روش تدوین ( یا روش تحقیق) کتاب پیش رو.</a:t>
            </a:r>
          </a:p>
          <a:p>
            <a:pPr algn="r" rtl="1"/>
            <a:r>
              <a:rPr lang="fa-IR" dirty="0" smtClean="0"/>
              <a:t>روند </a:t>
            </a:r>
            <a:r>
              <a:rPr lang="fa-IR" smtClean="0"/>
              <a:t>مطالب کتاب</a:t>
            </a:r>
            <a:endParaRPr lang="fa-IR" dirty="0" smtClean="0"/>
          </a:p>
        </p:txBody>
      </p:sp>
    </p:spTree>
    <p:extLst>
      <p:ext uri="{BB962C8B-B14F-4D97-AF65-F5344CB8AC3E}">
        <p14:creationId xmlns:p14="http://schemas.microsoft.com/office/powerpoint/2010/main" val="398468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Autofit/>
          </a:bodyPr>
          <a:lstStyle/>
          <a:p>
            <a:pPr algn="r" rtl="1"/>
            <a:r>
              <a:rPr lang="fa-IR" sz="2400" dirty="0" smtClean="0"/>
              <a:t/>
            </a:r>
            <a:br>
              <a:rPr lang="fa-IR" sz="2400" dirty="0" smtClean="0"/>
            </a:b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800" dirty="0" smtClean="0">
                <a:solidFill>
                  <a:schemeClr val="accent3"/>
                </a:solidFill>
              </a:rPr>
              <a:t>روش تدوین ( یا روش تحقیق)</a:t>
            </a:r>
            <a:endParaRPr lang="en-US" sz="3200" dirty="0">
              <a:solidFill>
                <a:schemeClr val="accent3"/>
              </a:solidFill>
            </a:endParaRPr>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pPr marL="0" indent="0" algn="r" rtl="1">
              <a:buNone/>
            </a:pPr>
            <a:r>
              <a:rPr lang="fa-IR" dirty="0" smtClean="0"/>
              <a:t>کل این کتاب درباره چگونگی داشتن یک برنامه درست در زندگی و مدیریت زمان در بهره برداری از اوقات است</a:t>
            </a:r>
            <a:r>
              <a:rPr lang="fa-IR" sz="4000" dirty="0" smtClean="0"/>
              <a:t>.</a:t>
            </a:r>
            <a:endParaRPr lang="fa-IR" dirty="0" smtClean="0"/>
          </a:p>
          <a:p>
            <a:pPr algn="r" rtl="1"/>
            <a:r>
              <a:rPr lang="fa-IR" dirty="0" smtClean="0"/>
              <a:t>شیوه و روش تحقیق کتاب:</a:t>
            </a:r>
          </a:p>
          <a:p>
            <a:pPr algn="r" rtl="1"/>
            <a:r>
              <a:rPr lang="fa-IR" dirty="0" smtClean="0"/>
              <a:t>الف) طرح سوال: خود را مخاطب قرآن قرارداده و با داشتن نیاز و سوالی مشخص، به آن مراجعه کنیم. هرچه سوال دقیق تر باشد، جواب آن نیز روشن تر خواهد بود. </a:t>
            </a:r>
          </a:p>
          <a:p>
            <a:pPr algn="r" rtl="1"/>
            <a:r>
              <a:rPr lang="fa-IR" dirty="0" smtClean="0"/>
              <a:t>ب)تحلیل عقلی سوال:با توجه به محدوده سوال،موضوعاتی که لازم است به آنها پاسخ داده شود و سیر منطقی مباحثی که با سوال درگیر است مشخص کنیم.</a:t>
            </a:r>
          </a:p>
          <a:p>
            <a:pPr algn="r" rtl="1"/>
            <a:r>
              <a:rPr lang="fa-IR" dirty="0" smtClean="0"/>
              <a:t>ج)معادل یابی موضوعات مسأله با توجه به تحلیل عقلی استخراج شده با واژه های قرآنی: با توجه به واژه ها میتوانیم به آیات و سوره ها و روایاتی که به مباحث عمیق مورد نظر اشاره دارند دست یابیم.</a:t>
            </a:r>
          </a:p>
          <a:p>
            <a:pPr algn="r" rtl="1"/>
            <a:r>
              <a:rPr lang="fa-IR" dirty="0" smtClean="0"/>
              <a:t>د) انتخاب سوره و آیات با توجه به بند قبلی: بعد از انتخاب واژه ها، سوره هایی که بیشترین بیان را در شرح واژه دارند انتخاب میشوند.</a:t>
            </a:r>
          </a:p>
          <a:p>
            <a:pPr algn="r" rtl="1"/>
            <a:r>
              <a:rPr lang="fa-IR" dirty="0" smtClean="0"/>
              <a:t>ه)استخراج گزاره ها بر اساس بند قبلی: استخراج گزاره از سوره های مرتبط و بررسی آنها، بررسی ارتباط گزاره ها با هم، چیدمان گزاره ها بر اساس ایجاد راهکارهای علمی ترجیحا با توجه به چینش سوره.</a:t>
            </a:r>
          </a:p>
          <a:p>
            <a:pPr algn="r" rtl="1"/>
            <a:r>
              <a:rPr lang="fa-IR" dirty="0" smtClean="0"/>
              <a:t>و)استخراج روایات براساس دو بند قبلی: جستجوی روایات با توجه به موضوع مورد بحث</a:t>
            </a:r>
          </a:p>
          <a:p>
            <a:pPr algn="r" rtl="1"/>
            <a:r>
              <a:rPr lang="fa-IR" dirty="0" smtClean="0"/>
              <a:t>ز)دریافت راهکارهای مناسب و کاربردی با توجه به مطالب فوق</a:t>
            </a:r>
          </a:p>
          <a:p>
            <a:pPr algn="r" rtl="1"/>
            <a:r>
              <a:rPr lang="fa-IR" dirty="0" smtClean="0"/>
              <a:t>ح) ارائه مطالب فوق به صور مختلف از جمله رسم نمودار برای سهولت دریافت مخاطب</a:t>
            </a:r>
          </a:p>
        </p:txBody>
      </p:sp>
    </p:spTree>
    <p:extLst>
      <p:ext uri="{BB962C8B-B14F-4D97-AF65-F5344CB8AC3E}">
        <p14:creationId xmlns:p14="http://schemas.microsoft.com/office/powerpoint/2010/main" val="329709484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09600"/>
          </a:xfrm>
        </p:spPr>
        <p:txBody>
          <a:bodyPr>
            <a:noAutofit/>
          </a:bodyPr>
          <a:lstStyle/>
          <a:p>
            <a:pPr algn="r" rtl="1"/>
            <a:r>
              <a:rPr lang="fa-IR" sz="2400" dirty="0" smtClean="0"/>
              <a:t/>
            </a:r>
            <a:br>
              <a:rPr lang="fa-IR" sz="2400" dirty="0" smtClean="0"/>
            </a:br>
            <a:r>
              <a:rPr lang="fa-IR" sz="2400" dirty="0" smtClean="0"/>
              <a:t/>
            </a:r>
            <a:br>
              <a:rPr lang="fa-IR" sz="2400" dirty="0" smtClean="0"/>
            </a:br>
            <a:r>
              <a:rPr lang="fa-IR" sz="3200" dirty="0">
                <a:solidFill>
                  <a:schemeClr val="accent3"/>
                </a:solidFill>
              </a:rPr>
              <a:t>روش تدوین ( یا روش تحقیق)</a:t>
            </a:r>
            <a:endParaRPr lang="en-US" sz="3200" dirty="0"/>
          </a:p>
        </p:txBody>
      </p:sp>
      <p:sp>
        <p:nvSpPr>
          <p:cNvPr id="3" name="Content Placeholder 2"/>
          <p:cNvSpPr>
            <a:spLocks noGrp="1"/>
          </p:cNvSpPr>
          <p:nvPr>
            <p:ph idx="1"/>
          </p:nvPr>
        </p:nvSpPr>
        <p:spPr>
          <a:xfrm>
            <a:off x="457200" y="1066800"/>
            <a:ext cx="8229600" cy="5562600"/>
          </a:xfrm>
        </p:spPr>
        <p:txBody>
          <a:bodyPr>
            <a:normAutofit/>
          </a:bodyPr>
          <a:lstStyle/>
          <a:p>
            <a:pPr marL="0" indent="0" algn="r" rtl="1">
              <a:buNone/>
            </a:pPr>
            <a:r>
              <a:rPr lang="fa-IR" dirty="0" smtClean="0"/>
              <a:t>سوال این تحقیق:</a:t>
            </a:r>
          </a:p>
          <a:p>
            <a:pPr marL="0" indent="0" algn="r" rtl="1">
              <a:buNone/>
            </a:pPr>
            <a:r>
              <a:rPr lang="fa-IR" dirty="0" smtClean="0"/>
              <a:t>چگونه میتوانیم از فرصت های زندگی خود به بهترین وجه استفاده کنیم تا به کامیابی برسیم؟ </a:t>
            </a:r>
          </a:p>
          <a:p>
            <a:pPr marL="0" indent="0" algn="r" rtl="1">
              <a:buNone/>
            </a:pPr>
            <a:r>
              <a:rPr lang="fa-IR" dirty="0" smtClean="0"/>
              <a:t>یا بیان های دیگری از این سوال:</a:t>
            </a:r>
          </a:p>
          <a:p>
            <a:pPr marL="0" indent="0" algn="r" rtl="1">
              <a:buNone/>
            </a:pPr>
            <a:r>
              <a:rPr lang="fa-IR" dirty="0" smtClean="0"/>
              <a:t>چگونه میتوانیم در زندگی خود برنامه ریزی درستی داشته باشیم تا بر اساس آن به خواسته های منطقی خود برسیم؟</a:t>
            </a:r>
          </a:p>
          <a:p>
            <a:pPr marL="0" indent="0" algn="r" rtl="1">
              <a:buNone/>
            </a:pPr>
            <a:r>
              <a:rPr lang="fa-IR" dirty="0" smtClean="0"/>
              <a:t>آیا انسان میتواند به برنامه ای دست یابد که به خواسته های معقول خود برسد؟</a:t>
            </a:r>
          </a:p>
          <a:p>
            <a:pPr marL="0" indent="0" algn="r" rtl="1">
              <a:buNone/>
            </a:pPr>
            <a:r>
              <a:rPr lang="fa-IR" dirty="0" smtClean="0"/>
              <a:t>آیا از زمان ها و فرصت های عمر خود به صورت بهینه بهره می بریم؟</a:t>
            </a:r>
          </a:p>
          <a:p>
            <a:pPr marL="0" indent="0" algn="r" rtl="1">
              <a:buNone/>
            </a:pPr>
            <a:r>
              <a:rPr lang="fa-IR" dirty="0" smtClean="0"/>
              <a:t>آیا از سیر زندگی و گذران عمر خود خرسندیم؟</a:t>
            </a:r>
          </a:p>
          <a:p>
            <a:pPr marL="0" indent="0" algn="r" rtl="1">
              <a:buNone/>
            </a:pPr>
            <a:r>
              <a:rPr lang="fa-IR" dirty="0" smtClean="0"/>
              <a:t>آیا درست در مسیر واقعی زندگی خود قرار گرفته ایم؟</a:t>
            </a:r>
          </a:p>
          <a:p>
            <a:pPr marL="0" indent="0" algn="r" rtl="1">
              <a:buNone/>
            </a:pPr>
            <a:endParaRPr lang="fa-IR" dirty="0" smtClean="0"/>
          </a:p>
        </p:txBody>
      </p:sp>
    </p:spTree>
    <p:extLst>
      <p:ext uri="{BB962C8B-B14F-4D97-AF65-F5344CB8AC3E}">
        <p14:creationId xmlns:p14="http://schemas.microsoft.com/office/powerpoint/2010/main" val="14209800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09600"/>
          </a:xfrm>
        </p:spPr>
        <p:txBody>
          <a:bodyPr>
            <a:noAutofit/>
          </a:bodyPr>
          <a:lstStyle/>
          <a:p>
            <a:pPr algn="r" rtl="1"/>
            <a:r>
              <a:rPr lang="fa-IR" sz="2400" dirty="0" smtClean="0"/>
              <a:t/>
            </a:r>
            <a:br>
              <a:rPr lang="fa-IR" sz="2400" dirty="0" smtClean="0"/>
            </a:br>
            <a:r>
              <a:rPr lang="fa-IR" sz="2400" dirty="0" smtClean="0"/>
              <a:t/>
            </a:r>
            <a:br>
              <a:rPr lang="fa-IR" sz="2400" dirty="0" smtClean="0"/>
            </a:br>
            <a:r>
              <a:rPr lang="fa-IR" sz="3200" dirty="0">
                <a:solidFill>
                  <a:schemeClr val="accent3"/>
                </a:solidFill>
              </a:rPr>
              <a:t>روش تدوین ( یا روش تحقیق)</a:t>
            </a:r>
            <a:endParaRPr lang="en-US" sz="3200" dirty="0"/>
          </a:p>
        </p:txBody>
      </p:sp>
      <p:sp>
        <p:nvSpPr>
          <p:cNvPr id="3" name="Content Placeholder 2"/>
          <p:cNvSpPr>
            <a:spLocks noGrp="1"/>
          </p:cNvSpPr>
          <p:nvPr>
            <p:ph idx="1"/>
          </p:nvPr>
        </p:nvSpPr>
        <p:spPr>
          <a:xfrm>
            <a:off x="457200" y="1066800"/>
            <a:ext cx="8229600" cy="5562600"/>
          </a:xfrm>
        </p:spPr>
        <p:txBody>
          <a:bodyPr>
            <a:normAutofit fontScale="62500" lnSpcReduction="20000"/>
          </a:bodyPr>
          <a:lstStyle/>
          <a:p>
            <a:pPr marL="0" indent="0" algn="r" rtl="1">
              <a:buNone/>
            </a:pPr>
            <a:r>
              <a:rPr lang="fa-IR" dirty="0" smtClean="0"/>
              <a:t>تحلیل عقلی سوال:</a:t>
            </a:r>
          </a:p>
          <a:p>
            <a:pPr marL="0" indent="0" algn="r" rtl="1">
              <a:buNone/>
            </a:pPr>
            <a:r>
              <a:rPr lang="fa-IR" dirty="0" smtClean="0"/>
              <a:t>با تحلیل عقلی سوال متوجه میشویم که سوال مذکور از مجموعه سوالات دیگر تشکیل شده. به عبارتی قبل از جواب دادن به سوال مورد نظر لازم است نسبت به مسائل دیگری اطلاع داشته باشیم،پس سوال را به اجزای کوچک تری تقسیم میکنیم.</a:t>
            </a:r>
          </a:p>
          <a:p>
            <a:pPr marL="0" indent="0" algn="r" rtl="1">
              <a:buNone/>
            </a:pPr>
            <a:r>
              <a:rPr lang="fa-IR" dirty="0" smtClean="0"/>
              <a:t>آیا لازم است انسان برای زندگی خود غایتی در نظر بگیرد؟ چرا و چگونه؟</a:t>
            </a:r>
          </a:p>
          <a:p>
            <a:pPr marL="0" indent="0" algn="r" rtl="1">
              <a:buNone/>
            </a:pPr>
            <a:r>
              <a:rPr lang="fa-IR" dirty="0" smtClean="0"/>
              <a:t>این غایت بر اساس چه معیاری انتخاب می شود؟</a:t>
            </a:r>
          </a:p>
          <a:p>
            <a:pPr marL="0" indent="0" algn="r" rtl="1">
              <a:buNone/>
            </a:pPr>
            <a:r>
              <a:rPr lang="fa-IR" dirty="0" smtClean="0"/>
              <a:t>آیا این مقصد برای همه انسان ها یکسان است؟</a:t>
            </a:r>
          </a:p>
          <a:p>
            <a:pPr marL="0" indent="0" algn="r" rtl="1">
              <a:buNone/>
            </a:pPr>
            <a:r>
              <a:rPr lang="fa-IR" dirty="0" smtClean="0"/>
              <a:t>طبق چه معیاری باید برنامه ی زندگی تنظیم شود؟</a:t>
            </a:r>
          </a:p>
          <a:p>
            <a:pPr marL="0" indent="0" algn="r" rtl="1">
              <a:buNone/>
            </a:pPr>
            <a:r>
              <a:rPr lang="fa-IR" dirty="0" smtClean="0"/>
              <a:t>آیا لازم است انسان برای رسیدن به مقصد خویش برای خوئ برنامه مشخصی داشته باشد؟</a:t>
            </a:r>
          </a:p>
          <a:p>
            <a:pPr marL="0" indent="0" algn="r" rtl="1">
              <a:buNone/>
            </a:pPr>
            <a:r>
              <a:rPr lang="fa-IR" dirty="0" smtClean="0"/>
              <a:t>انسان چگونه و از چه راهی به مقصد خود نزدیک می شود؟</a:t>
            </a:r>
          </a:p>
          <a:p>
            <a:pPr marL="0" indent="0" algn="r" rtl="1">
              <a:buNone/>
            </a:pPr>
            <a:r>
              <a:rPr lang="fa-IR" dirty="0" smtClean="0"/>
              <a:t>موفقیت و سعادت چیست؟</a:t>
            </a:r>
          </a:p>
          <a:p>
            <a:pPr marL="0" indent="0" algn="r" rtl="1">
              <a:buNone/>
            </a:pPr>
            <a:r>
              <a:rPr lang="fa-IR" dirty="0" smtClean="0"/>
              <a:t>چگونه میتوان میزان موفقیت خود را ارزیابی کرد؟</a:t>
            </a:r>
          </a:p>
          <a:p>
            <a:pPr marL="0" indent="0" algn="r" rtl="1">
              <a:buNone/>
            </a:pPr>
            <a:r>
              <a:rPr lang="fa-IR" dirty="0" smtClean="0"/>
              <a:t>هر فرد بر اساس  چه امکاناتی باید برای خود برنامه بریزد؟</a:t>
            </a:r>
          </a:p>
          <a:p>
            <a:pPr marL="0" indent="0" algn="r" rtl="1">
              <a:buNone/>
            </a:pPr>
            <a:r>
              <a:rPr lang="fa-IR" dirty="0" smtClean="0"/>
              <a:t>چه بخشی از امکانات وجود دارد و چه بخشی را باید فرآهم کرد؟</a:t>
            </a:r>
          </a:p>
          <a:p>
            <a:pPr marL="0" indent="0" algn="r" rtl="1">
              <a:buNone/>
            </a:pPr>
            <a:r>
              <a:rPr lang="fa-IR" dirty="0" smtClean="0"/>
              <a:t>چه عواملی به عنوان نیروهای کمکی در انجام برنامه مفید هستند؟</a:t>
            </a:r>
          </a:p>
          <a:p>
            <a:pPr marL="0" indent="0" algn="r" rtl="1">
              <a:buNone/>
            </a:pPr>
            <a:r>
              <a:rPr lang="fa-IR" dirty="0" smtClean="0"/>
              <a:t>موانع و آسیب های موجود بر سر راه انجام برنامه کدامند؟</a:t>
            </a:r>
          </a:p>
          <a:p>
            <a:pPr marL="0" indent="0" algn="r" rtl="1">
              <a:buNone/>
            </a:pPr>
            <a:r>
              <a:rPr lang="fa-IR" dirty="0" smtClean="0"/>
              <a:t>انسان در این دنیا چقدر فرصت دارد؟ و چگونه باید از فرصت های خود استفاده کند؟ </a:t>
            </a:r>
          </a:p>
          <a:p>
            <a:pPr marL="0" indent="0" algn="r" rtl="1">
              <a:buNone/>
            </a:pPr>
            <a:r>
              <a:rPr lang="fa-IR" dirty="0" smtClean="0"/>
              <a:t>با سوالای فوق به موضوعات زیر می رسیم:</a:t>
            </a:r>
          </a:p>
          <a:p>
            <a:pPr marL="0" indent="0" algn="r" rtl="1">
              <a:buNone/>
            </a:pPr>
            <a:r>
              <a:rPr lang="fa-IR" dirty="0" smtClean="0"/>
              <a:t>غایت، مقصد، نتیجه.</a:t>
            </a:r>
          </a:p>
          <a:p>
            <a:pPr marL="0" indent="0" algn="r" rtl="1">
              <a:buNone/>
            </a:pPr>
            <a:r>
              <a:rPr lang="fa-IR" dirty="0" smtClean="0"/>
              <a:t>برنامه ای با ساختاری مشخص، جهت رسیدن به غایت</a:t>
            </a:r>
          </a:p>
          <a:p>
            <a:pPr marL="0" indent="0" algn="r" rtl="1">
              <a:buNone/>
            </a:pPr>
            <a:r>
              <a:rPr lang="fa-IR" dirty="0" smtClean="0"/>
              <a:t>امکانات و نیروهای کمکی</a:t>
            </a:r>
          </a:p>
          <a:p>
            <a:pPr marL="0" indent="0" algn="r" rtl="1">
              <a:buNone/>
            </a:pPr>
            <a:r>
              <a:rPr lang="fa-IR" dirty="0" smtClean="0"/>
              <a:t>موانع و آسیب ها</a:t>
            </a:r>
          </a:p>
          <a:p>
            <a:pPr marL="0" indent="0" algn="r" rtl="1">
              <a:buNone/>
            </a:pPr>
            <a:r>
              <a:rPr lang="fa-IR" dirty="0" smtClean="0"/>
              <a:t>فرصت و زمان</a:t>
            </a:r>
          </a:p>
          <a:p>
            <a:pPr marL="0" indent="0" algn="r" rtl="1">
              <a:buNone/>
            </a:pPr>
            <a:endParaRPr lang="fa-IR" dirty="0" smtClean="0"/>
          </a:p>
        </p:txBody>
      </p:sp>
    </p:spTree>
    <p:extLst>
      <p:ext uri="{BB962C8B-B14F-4D97-AF65-F5344CB8AC3E}">
        <p14:creationId xmlns:p14="http://schemas.microsoft.com/office/powerpoint/2010/main" val="1440179355"/>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5638800" cy="639762"/>
          </a:xfrm>
        </p:spPr>
        <p:txBody>
          <a:bodyPr>
            <a:normAutofit fontScale="90000"/>
          </a:bodyPr>
          <a:lstStyle/>
          <a:p>
            <a:r>
              <a:rPr lang="fa-IR" dirty="0">
                <a:solidFill>
                  <a:schemeClr val="accent3"/>
                </a:solidFill>
              </a:rPr>
              <a:t>روش تدوین ( یا روش تحقیق)</a:t>
            </a:r>
            <a:endParaRPr lang="en-US" dirty="0"/>
          </a:p>
        </p:txBody>
      </p:sp>
      <p:sp>
        <p:nvSpPr>
          <p:cNvPr id="3" name="Content Placeholder 2"/>
          <p:cNvSpPr>
            <a:spLocks noGrp="1"/>
          </p:cNvSpPr>
          <p:nvPr>
            <p:ph sz="quarter" idx="13"/>
          </p:nvPr>
        </p:nvSpPr>
        <p:spPr>
          <a:xfrm>
            <a:off x="457200" y="1600200"/>
            <a:ext cx="8382000" cy="4525963"/>
          </a:xfrm>
        </p:spPr>
        <p:txBody>
          <a:bodyPr>
            <a:normAutofit lnSpcReduction="10000"/>
          </a:bodyPr>
          <a:lstStyle/>
          <a:p>
            <a:pPr algn="r" rtl="1"/>
            <a:r>
              <a:rPr lang="fa-IR" dirty="0"/>
              <a:t>واژه های مناسب برای عناصر موجود در برنامه:</a:t>
            </a:r>
          </a:p>
          <a:p>
            <a:pPr algn="r" rtl="1"/>
            <a:r>
              <a:rPr lang="fa-IR" dirty="0" smtClean="0"/>
              <a:t>غایت و مقصد، نتیجه: لقا، فلاح، اقبت، وجه و...</a:t>
            </a:r>
          </a:p>
          <a:p>
            <a:pPr algn="r" rtl="1"/>
            <a:r>
              <a:rPr lang="fa-IR" dirty="0" smtClean="0"/>
              <a:t>برنامه با ساختار مشخص: منسک یا مناسک، دین، ملت و...</a:t>
            </a:r>
          </a:p>
          <a:p>
            <a:pPr algn="r" rtl="1"/>
            <a:r>
              <a:rPr lang="fa-IR" dirty="0" smtClean="0"/>
              <a:t>امکانات: نعمت، رحمت، جعل، نزول، استعداد، قوا و توان انسان(قوای عمل کننده و قوای درک کننده) و...</a:t>
            </a:r>
          </a:p>
          <a:p>
            <a:pPr algn="r" rtl="1"/>
            <a:r>
              <a:rPr lang="fa-IR" dirty="0" smtClean="0"/>
              <a:t>راه های برننامه ریزی: سبیل، صراط و...</a:t>
            </a:r>
          </a:p>
          <a:p>
            <a:pPr algn="r" rtl="1"/>
            <a:r>
              <a:rPr lang="fa-IR" dirty="0" smtClean="0"/>
              <a:t>فرصت و زمان: اجل و...</a:t>
            </a:r>
          </a:p>
          <a:p>
            <a:pPr algn="r" rtl="1"/>
            <a:r>
              <a:rPr lang="fa-IR" dirty="0" smtClean="0"/>
              <a:t>ارزیابی: عقل، میزان و....</a:t>
            </a:r>
          </a:p>
          <a:p>
            <a:pPr algn="r" rtl="1"/>
            <a:r>
              <a:rPr lang="fa-IR" dirty="0" smtClean="0"/>
              <a:t>آفت و آُیب های برنامه: ذنب، اثم، جرم و...</a:t>
            </a:r>
          </a:p>
          <a:p>
            <a:pPr algn="r" rtl="1"/>
            <a:r>
              <a:rPr lang="fa-IR" dirty="0" smtClean="0"/>
              <a:t>مولفه های نداشتن برنامه مناسب برای موانع(ضد برنامه): شک، لهو، لعب، کسل و...</a:t>
            </a:r>
          </a:p>
        </p:txBody>
      </p:sp>
      <p:sp>
        <p:nvSpPr>
          <p:cNvPr id="4" name="Content Placeholder 3"/>
          <p:cNvSpPr>
            <a:spLocks noGrp="1"/>
          </p:cNvSpPr>
          <p:nvPr>
            <p:ph sz="quarter" idx="14"/>
          </p:nvPr>
        </p:nvSpPr>
        <p:spPr>
          <a:xfrm>
            <a:off x="2438400" y="838200"/>
            <a:ext cx="6629400" cy="990599"/>
          </a:xfrm>
        </p:spPr>
        <p:txBody>
          <a:bodyPr>
            <a:normAutofit/>
          </a:bodyPr>
          <a:lstStyle/>
          <a:p>
            <a:pPr marL="0" indent="0" algn="r" rtl="1">
              <a:buNone/>
            </a:pPr>
            <a:r>
              <a:rPr lang="fa-IR" dirty="0"/>
              <a:t>معادل یابی موضوعات مسأله به واژه های </a:t>
            </a:r>
            <a:r>
              <a:rPr lang="fa-IR" dirty="0" smtClean="0"/>
              <a:t>قرآنی</a:t>
            </a:r>
            <a:endParaRPr lang="fa-IR" dirty="0"/>
          </a:p>
          <a:p>
            <a:pPr algn="r" rtl="1"/>
            <a:endParaRPr lang="en-US" dirty="0"/>
          </a:p>
        </p:txBody>
      </p:sp>
    </p:spTree>
    <p:extLst>
      <p:ext uri="{BB962C8B-B14F-4D97-AF65-F5344CB8AC3E}">
        <p14:creationId xmlns:p14="http://schemas.microsoft.com/office/powerpoint/2010/main" val="3976247177"/>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5715000" cy="639762"/>
          </a:xfrm>
        </p:spPr>
        <p:txBody>
          <a:bodyPr>
            <a:normAutofit fontScale="90000"/>
          </a:bodyPr>
          <a:lstStyle/>
          <a:p>
            <a:r>
              <a:rPr lang="fa-IR" dirty="0">
                <a:solidFill>
                  <a:schemeClr val="accent3"/>
                </a:solidFill>
              </a:rPr>
              <a:t>روش تدوین ( یا روش تحقیق)</a:t>
            </a:r>
            <a:endParaRPr lang="en-US" dirty="0"/>
          </a:p>
        </p:txBody>
      </p:sp>
      <p:sp>
        <p:nvSpPr>
          <p:cNvPr id="3" name="Content Placeholder 2"/>
          <p:cNvSpPr>
            <a:spLocks noGrp="1"/>
          </p:cNvSpPr>
          <p:nvPr>
            <p:ph sz="quarter" idx="13"/>
          </p:nvPr>
        </p:nvSpPr>
        <p:spPr>
          <a:xfrm>
            <a:off x="533400" y="3276600"/>
            <a:ext cx="8382000" cy="3352800"/>
          </a:xfrm>
        </p:spPr>
        <p:txBody>
          <a:bodyPr>
            <a:normAutofit/>
          </a:bodyPr>
          <a:lstStyle/>
          <a:p>
            <a:pPr algn="r" rtl="1"/>
            <a:r>
              <a:rPr lang="fa-IR" dirty="0" smtClean="0"/>
              <a:t>غایت و مقصد، نتیجه در برنامه: سوره های مومنون، حج و...</a:t>
            </a:r>
          </a:p>
          <a:p>
            <a:pPr algn="r" rtl="1"/>
            <a:r>
              <a:rPr lang="fa-IR" dirty="0" smtClean="0"/>
              <a:t>برنامه با ساختار مشخص: </a:t>
            </a:r>
            <a:r>
              <a:rPr lang="fa-IR" dirty="0"/>
              <a:t>سوره های </a:t>
            </a:r>
            <a:r>
              <a:rPr lang="fa-IR" dirty="0" smtClean="0"/>
              <a:t>روم، ابراهیم، عنکبوت، مزمل، مدثر و...</a:t>
            </a:r>
          </a:p>
          <a:p>
            <a:pPr algn="r" rtl="1"/>
            <a:r>
              <a:rPr lang="fa-IR" dirty="0" smtClean="0"/>
              <a:t>امکانات: </a:t>
            </a:r>
            <a:r>
              <a:rPr lang="fa-IR" dirty="0"/>
              <a:t>سوره </a:t>
            </a:r>
            <a:r>
              <a:rPr lang="fa-IR" dirty="0" smtClean="0"/>
              <a:t>نحل و...</a:t>
            </a:r>
          </a:p>
          <a:p>
            <a:pPr algn="r" rtl="1"/>
            <a:r>
              <a:rPr lang="fa-IR" dirty="0" smtClean="0"/>
              <a:t>فرصت و زمان: </a:t>
            </a:r>
            <a:r>
              <a:rPr lang="fa-IR" dirty="0"/>
              <a:t>سوره </a:t>
            </a:r>
            <a:r>
              <a:rPr lang="fa-IR" dirty="0" smtClean="0"/>
              <a:t>انعام و...</a:t>
            </a:r>
          </a:p>
          <a:p>
            <a:pPr algn="r" rtl="1"/>
            <a:r>
              <a:rPr lang="fa-IR" dirty="0" smtClean="0"/>
              <a:t>ارزیابی: </a:t>
            </a:r>
            <a:r>
              <a:rPr lang="fa-IR" dirty="0"/>
              <a:t>سوره های </a:t>
            </a:r>
            <a:r>
              <a:rPr lang="fa-IR" dirty="0" smtClean="0"/>
              <a:t>الرحمن، فجرو....</a:t>
            </a:r>
          </a:p>
        </p:txBody>
      </p:sp>
      <p:sp>
        <p:nvSpPr>
          <p:cNvPr id="4" name="Content Placeholder 3"/>
          <p:cNvSpPr>
            <a:spLocks noGrp="1"/>
          </p:cNvSpPr>
          <p:nvPr>
            <p:ph sz="quarter" idx="14"/>
          </p:nvPr>
        </p:nvSpPr>
        <p:spPr>
          <a:xfrm>
            <a:off x="228600" y="1828800"/>
            <a:ext cx="8077200" cy="990599"/>
          </a:xfrm>
        </p:spPr>
        <p:txBody>
          <a:bodyPr>
            <a:normAutofit/>
          </a:bodyPr>
          <a:lstStyle/>
          <a:p>
            <a:pPr marL="0" indent="0" algn="r" rtl="1">
              <a:buNone/>
            </a:pPr>
            <a:r>
              <a:rPr lang="fa-IR" dirty="0" smtClean="0"/>
              <a:t>تعیین سوره هایی که به نظر میرسد ظاهر آیات آن در رابطه با موضوعات فوق ارتباط بیشتری دارد</a:t>
            </a:r>
            <a:endParaRPr lang="fa-IR" dirty="0"/>
          </a:p>
          <a:p>
            <a:pPr algn="r" rtl="1"/>
            <a:endParaRPr lang="en-US" dirty="0"/>
          </a:p>
        </p:txBody>
      </p:sp>
    </p:spTree>
    <p:extLst>
      <p:ext uri="{BB962C8B-B14F-4D97-AF65-F5344CB8AC3E}">
        <p14:creationId xmlns:p14="http://schemas.microsoft.com/office/powerpoint/2010/main" val="320707914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22238"/>
            <a:ext cx="5638800" cy="639762"/>
          </a:xfrm>
        </p:spPr>
        <p:txBody>
          <a:bodyPr>
            <a:normAutofit fontScale="90000"/>
          </a:bodyPr>
          <a:lstStyle/>
          <a:p>
            <a:r>
              <a:rPr lang="fa-IR" dirty="0">
                <a:solidFill>
                  <a:schemeClr val="accent3"/>
                </a:solidFill>
              </a:rPr>
              <a:t>روش تدوین ( یا روش تحقیق)</a:t>
            </a:r>
            <a:endParaRPr lang="en-US" dirty="0"/>
          </a:p>
        </p:txBody>
      </p:sp>
      <p:sp>
        <p:nvSpPr>
          <p:cNvPr id="3" name="Content Placeholder 2"/>
          <p:cNvSpPr>
            <a:spLocks noGrp="1"/>
          </p:cNvSpPr>
          <p:nvPr>
            <p:ph sz="quarter" idx="13"/>
          </p:nvPr>
        </p:nvSpPr>
        <p:spPr>
          <a:xfrm>
            <a:off x="228600" y="1676400"/>
            <a:ext cx="8686800" cy="4953000"/>
          </a:xfrm>
        </p:spPr>
        <p:txBody>
          <a:bodyPr>
            <a:normAutofit/>
          </a:bodyPr>
          <a:lstStyle/>
          <a:p>
            <a:pPr algn="r" rtl="1"/>
            <a:r>
              <a:rPr lang="fa-IR" dirty="0" smtClean="0"/>
              <a:t>بررسی سوره های نامبرده و استخراج سایر گزاره هایی با محتوای سوره ها.</a:t>
            </a:r>
          </a:p>
          <a:p>
            <a:pPr algn="r" rtl="1"/>
            <a:r>
              <a:rPr lang="fa-IR" dirty="0" smtClean="0"/>
              <a:t>وجود تمرین هایی در هر بخش برای کاربردی شدن مباحث</a:t>
            </a:r>
          </a:p>
          <a:p>
            <a:pPr algn="r" rtl="1"/>
            <a:r>
              <a:rPr lang="fa-IR" dirty="0" smtClean="0"/>
              <a:t>در واقع در هر مبحث ابتدا به مباني نظری پرداخته شده و سپس به مهارت های عملی آن تکیه میکنیم.</a:t>
            </a:r>
          </a:p>
        </p:txBody>
      </p:sp>
      <p:sp>
        <p:nvSpPr>
          <p:cNvPr id="4" name="Content Placeholder 3"/>
          <p:cNvSpPr>
            <a:spLocks noGrp="1"/>
          </p:cNvSpPr>
          <p:nvPr>
            <p:ph sz="quarter" idx="14"/>
          </p:nvPr>
        </p:nvSpPr>
        <p:spPr>
          <a:xfrm>
            <a:off x="228600" y="838201"/>
            <a:ext cx="8763000" cy="762000"/>
          </a:xfrm>
        </p:spPr>
        <p:txBody>
          <a:bodyPr>
            <a:normAutofit/>
          </a:bodyPr>
          <a:lstStyle/>
          <a:p>
            <a:pPr marL="0" indent="0" algn="r" rtl="1">
              <a:buNone/>
            </a:pPr>
            <a:r>
              <a:rPr lang="fa-IR" dirty="0" smtClean="0"/>
              <a:t>     استخراج گزاره هایی با محتوای سوره ها</a:t>
            </a:r>
            <a:endParaRPr lang="fa-IR" dirty="0"/>
          </a:p>
          <a:p>
            <a:pPr algn="r" rtl="1"/>
            <a:endParaRPr lang="en-US" dirty="0"/>
          </a:p>
        </p:txBody>
      </p:sp>
    </p:spTree>
    <p:extLst>
      <p:ext uri="{BB962C8B-B14F-4D97-AF65-F5344CB8AC3E}">
        <p14:creationId xmlns:p14="http://schemas.microsoft.com/office/powerpoint/2010/main" val="28843713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191</TotalTime>
  <Words>2060</Words>
  <Application>Microsoft Office PowerPoint</Application>
  <PresentationFormat>On-screen Show (4:3)</PresentationFormat>
  <Paragraphs>158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Austin</vt:lpstr>
      <vt:lpstr>بسم الله الرحمن الرحیم</vt:lpstr>
      <vt:lpstr>PowerPoint Presentation</vt:lpstr>
      <vt:lpstr>ارائه امروز شامل سه بخش مختلف است.</vt:lpstr>
      <vt:lpstr>       روش تدوین ( یا روش تحقیق)</vt:lpstr>
      <vt:lpstr>  روش تدوین ( یا روش تحقیق)</vt:lpstr>
      <vt:lpstr>  روش تدوین ( یا روش تحقیق)</vt:lpstr>
      <vt:lpstr>روش تدوین ( یا روش تحقیق)</vt:lpstr>
      <vt:lpstr>روش تدوین ( یا روش تحقیق)</vt:lpstr>
      <vt:lpstr>روش تدوین ( یا روش تحقیق)</vt:lpstr>
      <vt:lpstr>روند کلی هر درس</vt:lpstr>
      <vt:lpstr>درس اول ضرورت برنامه ریزی و مدیریت زمان در زندگی</vt:lpstr>
      <vt:lpstr>درس اول ضرورت برنامه ریزی و مدیریت زمان در زندگی</vt:lpstr>
      <vt:lpstr>درس دوم و سوم در نظر گرفتن مقصد عالي، اساس برنامه ريزي</vt:lpstr>
      <vt:lpstr>درس چهارم احساس نياز شرط رسيدن به مقصد</vt:lpstr>
      <vt:lpstr>درس پنجم داشتن اراده، قصد و عزم شرط رسيدن به مقصد</vt:lpstr>
      <vt:lpstr>درس شش، هفت و هشت محتواي برنامه ها</vt:lpstr>
      <vt:lpstr>درس نهم برنامه ريزي بر اساس توانايي و امکانات</vt:lpstr>
      <vt:lpstr>درس شش، هفت و هشت محتواي برنامه ها</vt:lpstr>
      <vt:lpstr>درس دهم بررسي آسيب ها در برنامه </vt:lpstr>
      <vt:lpstr>درس يازدهم ارزيابي برنامه </vt:lpstr>
      <vt:lpstr>درس دوازدهم بررسي نمونه هاي موفق</vt:lpstr>
      <vt:lpstr>هدف کل کتاب</vt:lpstr>
      <vt:lpstr>هدف کل کتاب</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Ali</dc:creator>
  <cp:lastModifiedBy>Ali</cp:lastModifiedBy>
  <cp:revision>137</cp:revision>
  <dcterms:created xsi:type="dcterms:W3CDTF">2018-11-18T18:41:26Z</dcterms:created>
  <dcterms:modified xsi:type="dcterms:W3CDTF">2018-12-16T18:49:50Z</dcterms:modified>
</cp:coreProperties>
</file>