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1" r:id="rId4"/>
    <p:sldId id="272" r:id="rId5"/>
    <p:sldId id="274" r:id="rId6"/>
    <p:sldId id="275" r:id="rId7"/>
    <p:sldId id="276" r:id="rId8"/>
    <p:sldId id="273" r:id="rId9"/>
    <p:sldId id="270" r:id="rId10"/>
    <p:sldId id="266" r:id="rId11"/>
    <p:sldId id="267" r:id="rId12"/>
    <p:sldId id="268" r:id="rId13"/>
    <p:sldId id="262" r:id="rId14"/>
    <p:sldId id="263" r:id="rId15"/>
    <p:sldId id="261" r:id="rId16"/>
    <p:sldId id="265" r:id="rId17"/>
    <p:sldId id="264" r:id="rId18"/>
    <p:sldId id="259" r:id="rId19"/>
    <p:sldId id="258" r:id="rId20"/>
    <p:sldId id="25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7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CA5274F8-2DAD-4CFE-ABD1-B46D65E347BF}" type="datetimeFigureOut">
              <a:rPr lang="en-US" smtClean="0"/>
              <a:t>7/18/2019</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110E1CEE-6BE7-4920-B5D1-B2EED1D7D28D}"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749337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5274F8-2DAD-4CFE-ABD1-B46D65E347BF}" type="datetimeFigureOut">
              <a:rPr lang="en-US" smtClean="0"/>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E1CEE-6BE7-4920-B5D1-B2EED1D7D28D}" type="slidenum">
              <a:rPr lang="en-US" smtClean="0"/>
              <a:t>‹#›</a:t>
            </a:fld>
            <a:endParaRPr lang="en-US"/>
          </a:p>
        </p:txBody>
      </p:sp>
    </p:spTree>
    <p:extLst>
      <p:ext uri="{BB962C8B-B14F-4D97-AF65-F5344CB8AC3E}">
        <p14:creationId xmlns:p14="http://schemas.microsoft.com/office/powerpoint/2010/main" val="2799369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5274F8-2DAD-4CFE-ABD1-B46D65E347BF}" type="datetimeFigureOut">
              <a:rPr lang="en-US" smtClean="0"/>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E1CEE-6BE7-4920-B5D1-B2EED1D7D28D}" type="slidenum">
              <a:rPr lang="en-US" smtClean="0"/>
              <a:t>‹#›</a:t>
            </a:fld>
            <a:endParaRPr lang="en-US"/>
          </a:p>
        </p:txBody>
      </p:sp>
    </p:spTree>
    <p:extLst>
      <p:ext uri="{BB962C8B-B14F-4D97-AF65-F5344CB8AC3E}">
        <p14:creationId xmlns:p14="http://schemas.microsoft.com/office/powerpoint/2010/main" val="1124225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5274F8-2DAD-4CFE-ABD1-B46D65E347BF}" type="datetimeFigureOut">
              <a:rPr lang="en-US" smtClean="0"/>
              <a:t>7/18/2019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E1CEE-6BE7-4920-B5D1-B2EED1D7D28D}" type="slidenum">
              <a:rPr lang="en-US" smtClean="0"/>
              <a:t>‹#›</a:t>
            </a:fld>
            <a:endParaRPr lang="en-US"/>
          </a:p>
        </p:txBody>
      </p:sp>
    </p:spTree>
    <p:extLst>
      <p:ext uri="{BB962C8B-B14F-4D97-AF65-F5344CB8AC3E}">
        <p14:creationId xmlns:p14="http://schemas.microsoft.com/office/powerpoint/2010/main" val="1203274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CA5274F8-2DAD-4CFE-ABD1-B46D65E347BF}" type="datetimeFigureOut">
              <a:rPr lang="en-US" smtClean="0"/>
              <a:t>7/18/2019</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110E1CEE-6BE7-4920-B5D1-B2EED1D7D28D}"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3673027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5274F8-2DAD-4CFE-ABD1-B46D65E347BF}" type="datetimeFigureOut">
              <a:rPr lang="en-US" smtClean="0"/>
              <a:t>7/18/2019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E1CEE-6BE7-4920-B5D1-B2EED1D7D28D}" type="slidenum">
              <a:rPr lang="en-US" smtClean="0"/>
              <a:t>‹#›</a:t>
            </a:fld>
            <a:endParaRPr lang="en-US"/>
          </a:p>
        </p:txBody>
      </p:sp>
    </p:spTree>
    <p:extLst>
      <p:ext uri="{BB962C8B-B14F-4D97-AF65-F5344CB8AC3E}">
        <p14:creationId xmlns:p14="http://schemas.microsoft.com/office/powerpoint/2010/main" val="1144665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5274F8-2DAD-4CFE-ABD1-B46D65E347BF}" type="datetimeFigureOut">
              <a:rPr lang="en-US" smtClean="0"/>
              <a:t>7/18/2019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0E1CEE-6BE7-4920-B5D1-B2EED1D7D28D}" type="slidenum">
              <a:rPr lang="en-US" smtClean="0"/>
              <a:t>‹#›</a:t>
            </a:fld>
            <a:endParaRPr lang="en-US"/>
          </a:p>
        </p:txBody>
      </p:sp>
    </p:spTree>
    <p:extLst>
      <p:ext uri="{BB962C8B-B14F-4D97-AF65-F5344CB8AC3E}">
        <p14:creationId xmlns:p14="http://schemas.microsoft.com/office/powerpoint/2010/main" val="140921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274F8-2DAD-4CFE-ABD1-B46D65E347BF}" type="datetimeFigureOut">
              <a:rPr lang="en-US" smtClean="0"/>
              <a:t>7/18/2019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0E1CEE-6BE7-4920-B5D1-B2EED1D7D28D}" type="slidenum">
              <a:rPr lang="en-US" smtClean="0"/>
              <a:t>‹#›</a:t>
            </a:fld>
            <a:endParaRPr lang="en-US"/>
          </a:p>
        </p:txBody>
      </p:sp>
    </p:spTree>
    <p:extLst>
      <p:ext uri="{BB962C8B-B14F-4D97-AF65-F5344CB8AC3E}">
        <p14:creationId xmlns:p14="http://schemas.microsoft.com/office/powerpoint/2010/main" val="422637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274F8-2DAD-4CFE-ABD1-B46D65E347BF}" type="datetimeFigureOut">
              <a:rPr lang="en-US" smtClean="0"/>
              <a:t>7/18/2019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0E1CEE-6BE7-4920-B5D1-B2EED1D7D28D}" type="slidenum">
              <a:rPr lang="en-US" smtClean="0"/>
              <a:t>‹#›</a:t>
            </a:fld>
            <a:endParaRPr lang="en-US"/>
          </a:p>
        </p:txBody>
      </p:sp>
    </p:spTree>
    <p:extLst>
      <p:ext uri="{BB962C8B-B14F-4D97-AF65-F5344CB8AC3E}">
        <p14:creationId xmlns:p14="http://schemas.microsoft.com/office/powerpoint/2010/main" val="3728457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CA5274F8-2DAD-4CFE-ABD1-B46D65E347BF}" type="datetimeFigureOut">
              <a:rPr lang="en-US" smtClean="0"/>
              <a:t>7/18/2019</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110E1CEE-6BE7-4920-B5D1-B2EED1D7D28D}"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7822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CA5274F8-2DAD-4CFE-ABD1-B46D65E347BF}" type="datetimeFigureOut">
              <a:rPr lang="en-US" smtClean="0"/>
              <a:t>7/18/2019</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110E1CEE-6BE7-4920-B5D1-B2EED1D7D28D}"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44123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CA5274F8-2DAD-4CFE-ABD1-B46D65E347BF}" type="datetimeFigureOut">
              <a:rPr lang="en-US" smtClean="0"/>
              <a:t>7/18/2019</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110E1CEE-6BE7-4920-B5D1-B2EED1D7D28D}"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144346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بسم الله الرحمن الرحیم</a:t>
            </a:r>
            <a:endParaRPr lang="en-US" dirty="0"/>
          </a:p>
        </p:txBody>
      </p:sp>
      <p:sp>
        <p:nvSpPr>
          <p:cNvPr id="3" name="Subtitle 2"/>
          <p:cNvSpPr>
            <a:spLocks noGrp="1"/>
          </p:cNvSpPr>
          <p:nvPr>
            <p:ph type="subTitle" idx="1"/>
          </p:nvPr>
        </p:nvSpPr>
        <p:spPr/>
        <p:txBody>
          <a:bodyPr/>
          <a:lstStyle/>
          <a:p>
            <a:r>
              <a:rPr lang="fa-IR" dirty="0"/>
              <a:t>کتاب ساختار برنامه ریزی </a:t>
            </a:r>
            <a:br>
              <a:rPr lang="fa-IR" dirty="0"/>
            </a:br>
            <a:r>
              <a:rPr lang="fa-IR" dirty="0"/>
              <a:t>بر اساس آیات نورانی قرآن و روایات اهل بیت</a:t>
            </a:r>
            <a:endParaRPr lang="en-US" dirty="0"/>
          </a:p>
        </p:txBody>
      </p:sp>
    </p:spTree>
    <p:extLst>
      <p:ext uri="{BB962C8B-B14F-4D97-AF65-F5344CB8AC3E}">
        <p14:creationId xmlns:p14="http://schemas.microsoft.com/office/powerpoint/2010/main" val="3650986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تعیین اولویت ها</a:t>
            </a:r>
            <a:endParaRPr lang="en-US" dirty="0"/>
          </a:p>
        </p:txBody>
      </p:sp>
      <p:sp>
        <p:nvSpPr>
          <p:cNvPr id="3" name="Content Placeholder 2"/>
          <p:cNvSpPr>
            <a:spLocks noGrp="1"/>
          </p:cNvSpPr>
          <p:nvPr>
            <p:ph idx="1"/>
          </p:nvPr>
        </p:nvSpPr>
        <p:spPr/>
        <p:txBody>
          <a:bodyPr/>
          <a:lstStyle/>
          <a:p>
            <a:pPr algn="r" rtl="1"/>
            <a:r>
              <a:rPr lang="fa-IR" dirty="0" smtClean="0"/>
              <a:t>اول: تعیین سیر علمی:</a:t>
            </a:r>
          </a:p>
          <a:p>
            <a:pPr marL="0" indent="0" algn="r" rtl="1">
              <a:buNone/>
            </a:pPr>
            <a:r>
              <a:rPr lang="fa-IR" dirty="0" smtClean="0"/>
              <a:t>سیر علمی خودمان را مشخص کنیم تا هیچ خللی به آن وارد نشود</a:t>
            </a:r>
          </a:p>
          <a:p>
            <a:pPr marL="0" indent="0" algn="r" rtl="1">
              <a:buNone/>
            </a:pPr>
            <a:r>
              <a:rPr lang="fa-IR" dirty="0" smtClean="0"/>
              <a:t>مجتمع و متمرکز کارکردن</a:t>
            </a:r>
          </a:p>
          <a:p>
            <a:pPr marL="0" indent="0" algn="r" rtl="1">
              <a:buNone/>
            </a:pPr>
            <a:r>
              <a:rPr lang="fa-IR" dirty="0" smtClean="0"/>
              <a:t>همه کارها ذیل طرح جهاد کبیر در دانشگاه ها انجام شود</a:t>
            </a:r>
          </a:p>
          <a:p>
            <a:pPr marL="0" indent="0" algn="r" rtl="1">
              <a:buNone/>
            </a:pPr>
            <a:r>
              <a:rPr lang="fa-IR" dirty="0" smtClean="0"/>
              <a:t>ادامه مطالعه کتابهای تدبری</a:t>
            </a:r>
          </a:p>
          <a:p>
            <a:pPr marL="0" indent="0" algn="r" rtl="1">
              <a:buNone/>
            </a:pPr>
            <a:r>
              <a:rPr lang="fa-IR" dirty="0" smtClean="0"/>
              <a:t>تحلیلی خواندن کتابهای مدرسه ( بر اساس روش تدبر کلمه ای این تحلیل را دارم...)</a:t>
            </a:r>
          </a:p>
        </p:txBody>
      </p:sp>
    </p:spTree>
    <p:extLst>
      <p:ext uri="{BB962C8B-B14F-4D97-AF65-F5344CB8AC3E}">
        <p14:creationId xmlns:p14="http://schemas.microsoft.com/office/powerpoint/2010/main" val="863856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a:t>تعیین اولویت ها</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fa-IR" dirty="0" smtClean="0"/>
              <a:t>مراحل تولید علم:</a:t>
            </a:r>
          </a:p>
          <a:p>
            <a:pPr marL="0" indent="0" algn="r" rtl="1">
              <a:buNone/>
            </a:pPr>
            <a:r>
              <a:rPr lang="fa-IR" dirty="0" smtClean="0"/>
              <a:t>نوشتن طرح یک موضوع به شکل راهبردی و کاربردی</a:t>
            </a:r>
          </a:p>
          <a:p>
            <a:pPr marL="0" indent="0" algn="r" rtl="1">
              <a:buNone/>
            </a:pPr>
            <a:r>
              <a:rPr lang="fa-IR" dirty="0" smtClean="0"/>
              <a:t>نوشتن به سبک مقاله</a:t>
            </a:r>
          </a:p>
          <a:p>
            <a:pPr marL="0" indent="0" algn="r" rtl="1">
              <a:buNone/>
            </a:pPr>
            <a:r>
              <a:rPr lang="fa-IR" dirty="0" smtClean="0"/>
              <a:t>نوشتن یک کتاب عمومی</a:t>
            </a:r>
          </a:p>
          <a:p>
            <a:pPr marL="0" indent="0" algn="r" rtl="1">
              <a:buNone/>
            </a:pPr>
            <a:r>
              <a:rPr lang="fa-IR" dirty="0" smtClean="0"/>
              <a:t>دادان ایده نو ( مثلا در حوزه نماز یک ایده به ذهن فرد برسد  و یک ساختار قابل اجرا برای نماز خوان کردن مردم داشته باشد)</a:t>
            </a:r>
          </a:p>
          <a:p>
            <a:pPr marL="0" indent="0" algn="r" rtl="1">
              <a:buNone/>
            </a:pPr>
            <a:r>
              <a:rPr lang="fa-IR" dirty="0" smtClean="0"/>
              <a:t>نظریه پردازی ( بشود طبق آن خیلی از حقایق و مطالب را بیان کرد)</a:t>
            </a:r>
          </a:p>
          <a:p>
            <a:pPr marL="0" indent="0" algn="r" rtl="1">
              <a:buNone/>
            </a:pPr>
            <a:r>
              <a:rPr lang="fa-IR" dirty="0" smtClean="0"/>
              <a:t>سند نویسی ( باید هم ابداع، هم نظریه و هم تولید داشته باش = هم چهارچوب دارد، هم خط قرمز تعیین میکند، سندی از بنیاد تا عملیات )</a:t>
            </a:r>
          </a:p>
          <a:p>
            <a:pPr algn="r" rtl="1"/>
            <a:r>
              <a:rPr lang="fa-IR" dirty="0" smtClean="0"/>
              <a:t>برنامه ریزی برای رفع ایرادات خودمان ( عصبانیت، بی محبتی، خود را دیدن،....)= استغفار کردن</a:t>
            </a:r>
            <a:endParaRPr lang="en-US" dirty="0"/>
          </a:p>
        </p:txBody>
      </p:sp>
    </p:spTree>
    <p:extLst>
      <p:ext uri="{BB962C8B-B14F-4D97-AF65-F5344CB8AC3E}">
        <p14:creationId xmlns:p14="http://schemas.microsoft.com/office/powerpoint/2010/main" val="1036805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a:t>تعیین اولویت ها</a:t>
            </a:r>
            <a:endParaRPr lang="en-US" dirty="0"/>
          </a:p>
        </p:txBody>
      </p:sp>
      <p:sp>
        <p:nvSpPr>
          <p:cNvPr id="3" name="Content Placeholder 2"/>
          <p:cNvSpPr>
            <a:spLocks noGrp="1"/>
          </p:cNvSpPr>
          <p:nvPr>
            <p:ph idx="1"/>
          </p:nvPr>
        </p:nvSpPr>
        <p:spPr/>
        <p:txBody>
          <a:bodyPr>
            <a:normAutofit fontScale="40000" lnSpcReduction="20000"/>
          </a:bodyPr>
          <a:lstStyle/>
          <a:p>
            <a:pPr algn="r" rtl="1"/>
            <a:r>
              <a:rPr lang="fa-IR" dirty="0" smtClean="0"/>
              <a:t>طراحی مکتوب برنامه سالانه در شب های قدر ( هم ارزیابی و هم بنای برنامه ریزی ):</a:t>
            </a:r>
          </a:p>
          <a:p>
            <a:pPr marL="0" indent="0" algn="r" rtl="1">
              <a:buNone/>
            </a:pPr>
            <a:r>
              <a:rPr lang="fa-IR" dirty="0" smtClean="0"/>
              <a:t>چه </a:t>
            </a:r>
            <a:r>
              <a:rPr lang="fa-IR" dirty="0"/>
              <a:t>کتاب هایی </a:t>
            </a:r>
            <a:r>
              <a:rPr lang="fa-IR" dirty="0" smtClean="0"/>
              <a:t>بخونم؟</a:t>
            </a:r>
          </a:p>
          <a:p>
            <a:pPr marL="0" indent="0" algn="r" rtl="1">
              <a:buNone/>
            </a:pPr>
            <a:r>
              <a:rPr lang="fa-IR" dirty="0" smtClean="0"/>
              <a:t>چه کارهایی انجام بدم؟</a:t>
            </a:r>
          </a:p>
          <a:p>
            <a:pPr marL="0" indent="0" algn="r" rtl="1">
              <a:buNone/>
            </a:pPr>
            <a:r>
              <a:rPr lang="fa-IR" dirty="0" smtClean="0"/>
              <a:t>چه مراحلی را باید طی کنم؟</a:t>
            </a:r>
          </a:p>
          <a:p>
            <a:pPr marL="0" indent="0" algn="r" rtl="1">
              <a:buNone/>
            </a:pPr>
            <a:r>
              <a:rPr lang="fa-IR" dirty="0" smtClean="0"/>
              <a:t>چه صفاتی را باید کسب کنم؟</a:t>
            </a:r>
          </a:p>
          <a:p>
            <a:pPr marL="0" indent="0" algn="r" rtl="1">
              <a:buNone/>
            </a:pPr>
            <a:r>
              <a:rPr lang="fa-IR" dirty="0" smtClean="0"/>
              <a:t>چه رفتاری را در چه شعاعی باید بروز بدم؟</a:t>
            </a:r>
          </a:p>
          <a:p>
            <a:pPr algn="r" rtl="1"/>
            <a:r>
              <a:rPr lang="fa-IR" dirty="0" smtClean="0"/>
              <a:t>برنامه سالانه، 6ماهه، 3ماهه،2 ماهه و 1ماهه داشتن و ارزیابی آنها در هر ماه</a:t>
            </a:r>
          </a:p>
          <a:p>
            <a:pPr algn="r" rtl="1"/>
            <a:r>
              <a:rPr lang="fa-IR" dirty="0" smtClean="0"/>
              <a:t>همه جانبه بودن برنامه ( اخلاقی، علمی، اجتماعی، رفتاری)</a:t>
            </a:r>
          </a:p>
          <a:p>
            <a:pPr algn="r" rtl="1"/>
            <a:r>
              <a:rPr lang="fa-IR" dirty="0" smtClean="0"/>
              <a:t>ایجاد تالیف بین گروه ها و افرادی که در مسیر حق هم عقیده اند، مخصوصا بن علمی.</a:t>
            </a:r>
          </a:p>
          <a:p>
            <a:pPr algn="r" rtl="1"/>
            <a:r>
              <a:rPr lang="fa-IR" dirty="0" smtClean="0"/>
              <a:t>در برنامه تان ساعتی ثابت را برای کار علمی اختصاص بدهید تا آخر عمر ( کار علمی ثابت)= علمی که در فرد افزایش مهارت، دانایی یا توان ایجاد کند (20تا40 ساعت در هفته)</a:t>
            </a:r>
          </a:p>
          <a:p>
            <a:pPr algn="r" rtl="1"/>
            <a:r>
              <a:rPr lang="fa-IR" dirty="0" smtClean="0"/>
              <a:t>حداقل زمان لازم برای یک کار تا استمرار داشته باشد، 1 سال است.</a:t>
            </a:r>
          </a:p>
          <a:p>
            <a:pPr algn="r" rtl="1"/>
            <a:r>
              <a:rPr lang="fa-IR" dirty="0"/>
              <a:t> </a:t>
            </a:r>
            <a:r>
              <a:rPr lang="fa-IR" dirty="0" smtClean="0"/>
              <a:t>خواندن منظم کتاب های  تدبری مدرسه</a:t>
            </a:r>
          </a:p>
          <a:p>
            <a:pPr algn="r" rtl="1"/>
            <a:r>
              <a:rPr lang="fa-IR" dirty="0" smtClean="0"/>
              <a:t>پرهیز از انجام کارهای علمی متفرق= مهندسی مطالعه بدست بیارید( مطالعه کتاب های ساختاری)</a:t>
            </a:r>
          </a:p>
          <a:p>
            <a:pPr algn="r" rtl="1"/>
            <a:r>
              <a:rPr lang="fa-IR" smtClean="0"/>
              <a:t>اصلاح ایرادات شخصی ( نظام خانواده و ارتباطلات)</a:t>
            </a:r>
            <a:endParaRPr lang="en-US" dirty="0"/>
          </a:p>
          <a:p>
            <a:pPr marL="0" indent="0" algn="r" rtl="1">
              <a:buNone/>
            </a:pPr>
            <a:endParaRPr lang="en-US" dirty="0"/>
          </a:p>
        </p:txBody>
      </p:sp>
    </p:spTree>
    <p:extLst>
      <p:ext uri="{BB962C8B-B14F-4D97-AF65-F5344CB8AC3E}">
        <p14:creationId xmlns:p14="http://schemas.microsoft.com/office/powerpoint/2010/main" val="531255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لزوم غفلت زادایی در برنامه</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fa-IR" dirty="0" smtClean="0"/>
              <a:t>برای جاهایی که در آنها اختلال داریم، تنبیه بگذاریم (باید درد آور باشد، بازدانده باشد، و کار خیری باشد </a:t>
            </a:r>
            <a:r>
              <a:rPr lang="fa-IR" dirty="0"/>
              <a:t>که انسان </a:t>
            </a:r>
            <a:r>
              <a:rPr lang="fa-IR" dirty="0" smtClean="0"/>
              <a:t>نوعا انجام نمی دهد و برایش سخت است)</a:t>
            </a:r>
          </a:p>
          <a:p>
            <a:pPr algn="r" rtl="1"/>
            <a:r>
              <a:rPr lang="fa-IR" dirty="0" smtClean="0"/>
              <a:t>تنظیم مزاج و تغذیه</a:t>
            </a:r>
          </a:p>
          <a:p>
            <a:pPr algn="r" rtl="1"/>
            <a:r>
              <a:rPr lang="fa-IR" dirty="0" smtClean="0"/>
              <a:t>لزوم تبدیل کارهای کیفی به ساعات کمّی ( معین کن هر کار چقدر زمان میخواد)</a:t>
            </a:r>
          </a:p>
          <a:p>
            <a:pPr algn="r" rtl="1"/>
            <a:r>
              <a:rPr lang="fa-IR" dirty="0" smtClean="0"/>
              <a:t>محدود کردن زمان ارتباطات مجازی</a:t>
            </a:r>
          </a:p>
          <a:p>
            <a:pPr algn="r" rtl="1"/>
            <a:r>
              <a:rPr lang="fa-IR" dirty="0" smtClean="0"/>
              <a:t>تناسب حجم کمّی یک کار با حجم واقعی آن در ذهن ( احساس پرمشغله بودن را از خود دور کنید)</a:t>
            </a:r>
          </a:p>
          <a:p>
            <a:pPr algn="r" rtl="1"/>
            <a:r>
              <a:rPr lang="fa-IR" dirty="0" smtClean="0"/>
              <a:t>مواجهه مناسب با اتفاقات غیر مترقبه</a:t>
            </a:r>
          </a:p>
          <a:p>
            <a:pPr algn="r" rtl="1"/>
            <a:r>
              <a:rPr lang="fa-IR" dirty="0" smtClean="0"/>
              <a:t>تنظیم  «رغبت و رهبت» ( ایجاد صبر و کندی) و  « خوف و رجا» (ایجاد استرس). این دو، موتور تبدیل علم به عمل اند. و منجی به بارنگریاعمال می شوند.</a:t>
            </a:r>
          </a:p>
          <a:p>
            <a:pPr marL="0" indent="0" algn="r" rtl="1">
              <a:buNone/>
            </a:pPr>
            <a:endParaRPr lang="en-US" dirty="0"/>
          </a:p>
        </p:txBody>
      </p:sp>
    </p:spTree>
    <p:extLst>
      <p:ext uri="{BB962C8B-B14F-4D97-AF65-F5344CB8AC3E}">
        <p14:creationId xmlns:p14="http://schemas.microsoft.com/office/powerpoint/2010/main" val="1197761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لزوم غفلت زادایی در برنامه</a:t>
            </a:r>
            <a:endParaRPr lang="en-US" dirty="0"/>
          </a:p>
        </p:txBody>
      </p:sp>
      <p:sp>
        <p:nvSpPr>
          <p:cNvPr id="3" name="Content Placeholder 2"/>
          <p:cNvSpPr>
            <a:spLocks noGrp="1"/>
          </p:cNvSpPr>
          <p:nvPr>
            <p:ph idx="1"/>
          </p:nvPr>
        </p:nvSpPr>
        <p:spPr/>
        <p:txBody>
          <a:bodyPr/>
          <a:lstStyle/>
          <a:p>
            <a:pPr algn="r" rtl="1"/>
            <a:r>
              <a:rPr lang="fa-IR" dirty="0" smtClean="0"/>
              <a:t>مواجهه با برنامه های اجباری ، غیر اصلی و پرتی های زمانی: مثلا اگر 20 ساعت در راه هستید، قرآن حفظ کنید یا...</a:t>
            </a:r>
          </a:p>
          <a:p>
            <a:pPr algn="r" rtl="1"/>
            <a:r>
              <a:rPr lang="fa-IR" dirty="0" smtClean="0"/>
              <a:t>توان زمانی هر شیعه ، دو برابر زمان در هفته باید باشد</a:t>
            </a:r>
          </a:p>
          <a:p>
            <a:pPr algn="r" rtl="1"/>
            <a:r>
              <a:rPr lang="fa-IR" dirty="0" smtClean="0"/>
              <a:t>استفاده از قاعده بی قاعدگی زمان</a:t>
            </a:r>
          </a:p>
          <a:p>
            <a:pPr algn="r" rtl="1"/>
            <a:endParaRPr lang="en-US" dirty="0"/>
          </a:p>
        </p:txBody>
      </p:sp>
    </p:spTree>
    <p:extLst>
      <p:ext uri="{BB962C8B-B14F-4D97-AF65-F5344CB8AC3E}">
        <p14:creationId xmlns:p14="http://schemas.microsoft.com/office/powerpoint/2010/main" val="3990245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لزوم غفلت زدایی در برنامه ریزی</a:t>
            </a:r>
            <a:endParaRPr lang="en-US" dirty="0"/>
          </a:p>
        </p:txBody>
      </p:sp>
      <p:sp>
        <p:nvSpPr>
          <p:cNvPr id="3" name="Content Placeholder 2"/>
          <p:cNvSpPr>
            <a:spLocks noGrp="1"/>
          </p:cNvSpPr>
          <p:nvPr>
            <p:ph idx="1"/>
          </p:nvPr>
        </p:nvSpPr>
        <p:spPr/>
        <p:txBody>
          <a:bodyPr/>
          <a:lstStyle/>
          <a:p>
            <a:pPr algn="r" rtl="1"/>
            <a:r>
              <a:rPr lang="fa-IR" dirty="0" smtClean="0"/>
              <a:t>توجه به روزهای هفته و کارکرد آنها:</a:t>
            </a:r>
          </a:p>
          <a:p>
            <a:pPr marL="0" indent="0" algn="r" rtl="1">
              <a:buNone/>
            </a:pPr>
            <a:r>
              <a:rPr lang="fa-IR" dirty="0" smtClean="0"/>
              <a:t>درست کردن برنامه طبق شان روزها</a:t>
            </a:r>
          </a:p>
          <a:p>
            <a:pPr marL="0" indent="0" algn="r" rtl="1">
              <a:buNone/>
            </a:pPr>
            <a:r>
              <a:rPr lang="fa-IR" dirty="0" smtClean="0"/>
              <a:t>برنامه را از صبح جکعه شروع کردن و به عصر جمعه بعد ختم کردن</a:t>
            </a:r>
          </a:p>
          <a:p>
            <a:pPr marL="0" indent="0" algn="r" rtl="1">
              <a:buNone/>
            </a:pPr>
            <a:r>
              <a:rPr lang="fa-IR" dirty="0" smtClean="0"/>
              <a:t>فشل ( کاری که در آن استراحت نباشه)و کسل ( کاری که در آ« ذخیره انرژی نباشد) نبودن برنامه</a:t>
            </a:r>
          </a:p>
        </p:txBody>
      </p:sp>
    </p:spTree>
    <p:extLst>
      <p:ext uri="{BB962C8B-B14F-4D97-AF65-F5344CB8AC3E}">
        <p14:creationId xmlns:p14="http://schemas.microsoft.com/office/powerpoint/2010/main" val="3625055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آنچه که لازم است انجام دهیم</a:t>
            </a:r>
            <a:endParaRPr lang="en-US" dirty="0"/>
          </a:p>
        </p:txBody>
      </p:sp>
      <p:sp>
        <p:nvSpPr>
          <p:cNvPr id="3" name="Content Placeholder 2"/>
          <p:cNvSpPr>
            <a:spLocks noGrp="1"/>
          </p:cNvSpPr>
          <p:nvPr>
            <p:ph idx="1"/>
          </p:nvPr>
        </p:nvSpPr>
        <p:spPr/>
        <p:txBody>
          <a:bodyPr/>
          <a:lstStyle/>
          <a:p>
            <a:pPr algn="r" rtl="1"/>
            <a:r>
              <a:rPr lang="fa-IR" dirty="0" smtClean="0"/>
              <a:t>تناسب در انتخاب برنامه های متنوع</a:t>
            </a:r>
          </a:p>
          <a:p>
            <a:pPr algn="r" rtl="1"/>
            <a:r>
              <a:rPr lang="fa-IR" dirty="0" smtClean="0"/>
              <a:t>بندگی کنیم، نه خدایی! ( کار را برای خدا انجام بده، شد که شد،  نشد ناراحت نشو! )</a:t>
            </a:r>
          </a:p>
          <a:p>
            <a:pPr algn="r" rtl="1"/>
            <a:r>
              <a:rPr lang="fa-IR" dirty="0" smtClean="0"/>
              <a:t>کمّی کردن برنامه ها :</a:t>
            </a:r>
          </a:p>
          <a:p>
            <a:pPr algn="r" rtl="1"/>
            <a:r>
              <a:rPr lang="fa-IR" dirty="0" smtClean="0"/>
              <a:t>خود فرد هر کاری را تجربه کند تا ببیند چقدر زمان میخواهد</a:t>
            </a:r>
          </a:p>
          <a:p>
            <a:pPr algn="r" rtl="1"/>
            <a:r>
              <a:rPr lang="fa-IR" dirty="0" smtClean="0"/>
              <a:t>از تجربه دیگرانی که مثل خودش اند استفاده کند</a:t>
            </a:r>
          </a:p>
          <a:p>
            <a:pPr algn="r" rtl="1"/>
            <a:r>
              <a:rPr lang="fa-IR" dirty="0" smtClean="0"/>
              <a:t>از فردی که او را میشناسد کمک بگیرد</a:t>
            </a:r>
            <a:endParaRPr lang="en-US" dirty="0"/>
          </a:p>
        </p:txBody>
      </p:sp>
    </p:spTree>
    <p:extLst>
      <p:ext uri="{BB962C8B-B14F-4D97-AF65-F5344CB8AC3E}">
        <p14:creationId xmlns:p14="http://schemas.microsoft.com/office/powerpoint/2010/main" val="754796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علل عمده شکست در برنامه ریزی</a:t>
            </a:r>
            <a:endParaRPr lang="en-US" dirty="0"/>
          </a:p>
        </p:txBody>
      </p:sp>
      <p:sp>
        <p:nvSpPr>
          <p:cNvPr id="3" name="Content Placeholder 2"/>
          <p:cNvSpPr>
            <a:spLocks noGrp="1"/>
          </p:cNvSpPr>
          <p:nvPr>
            <p:ph idx="1"/>
          </p:nvPr>
        </p:nvSpPr>
        <p:spPr/>
        <p:txBody>
          <a:bodyPr/>
          <a:lstStyle/>
          <a:p>
            <a:pPr algn="r" rtl="1"/>
            <a:r>
              <a:rPr lang="fa-IR" dirty="0" smtClean="0"/>
              <a:t>ندانستن گپهای برنامه</a:t>
            </a:r>
          </a:p>
          <a:p>
            <a:pPr algn="r" rtl="1"/>
            <a:r>
              <a:rPr lang="fa-IR" dirty="0" smtClean="0"/>
              <a:t>حال نداشتن برای انجام کارِ الان!</a:t>
            </a:r>
          </a:p>
          <a:p>
            <a:pPr algn="r" rtl="1"/>
            <a:r>
              <a:rPr lang="fa-IR" dirty="0" smtClean="0"/>
              <a:t>انجام هر کار سر زمان خودش</a:t>
            </a:r>
          </a:p>
          <a:p>
            <a:pPr algn="r" rtl="1"/>
            <a:r>
              <a:rPr lang="fa-IR" dirty="0" smtClean="0"/>
              <a:t>برنامه ریزی  در  جمع!</a:t>
            </a:r>
          </a:p>
          <a:p>
            <a:pPr algn="r" rtl="1"/>
            <a:r>
              <a:rPr lang="fa-IR" dirty="0" smtClean="0"/>
              <a:t>عدم توانایی در جمع کردن ضدها ( هم پژوهش کن+ هم در جمع مردم باش) = حنیف بودن ( مهار عجله و کندی ها)</a:t>
            </a:r>
            <a:endParaRPr lang="en-US" dirty="0"/>
          </a:p>
        </p:txBody>
      </p:sp>
    </p:spTree>
    <p:extLst>
      <p:ext uri="{BB962C8B-B14F-4D97-AF65-F5344CB8AC3E}">
        <p14:creationId xmlns:p14="http://schemas.microsoft.com/office/powerpoint/2010/main" val="760501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تعیین اهداف</a:t>
            </a:r>
            <a:endParaRPr lang="en-US" dirty="0"/>
          </a:p>
        </p:txBody>
      </p:sp>
      <p:sp>
        <p:nvSpPr>
          <p:cNvPr id="3" name="Content Placeholder 2"/>
          <p:cNvSpPr>
            <a:spLocks noGrp="1"/>
          </p:cNvSpPr>
          <p:nvPr>
            <p:ph idx="1"/>
          </p:nvPr>
        </p:nvSpPr>
        <p:spPr/>
        <p:txBody>
          <a:bodyPr/>
          <a:lstStyle/>
          <a:p>
            <a:pPr algn="r" rtl="1"/>
            <a:r>
              <a:rPr lang="fa-IR" dirty="0" smtClean="0"/>
              <a:t>زندگی: زندگی به سبک قرآنی</a:t>
            </a:r>
          </a:p>
          <a:p>
            <a:pPr algn="r" rtl="1"/>
            <a:r>
              <a:rPr lang="fa-IR" dirty="0" smtClean="0"/>
              <a:t>علمی: تولید علم قرآن محور</a:t>
            </a:r>
          </a:p>
          <a:p>
            <a:pPr algn="r" rtl="1"/>
            <a:r>
              <a:rPr lang="fa-IR" dirty="0" smtClean="0"/>
              <a:t>طهارتی: طهارت فردی برای آمادگی جهت دریافت رحمت الهی</a:t>
            </a:r>
          </a:p>
          <a:p>
            <a:pPr algn="r" rtl="1"/>
            <a:r>
              <a:rPr lang="fa-IR" dirty="0" smtClean="0"/>
              <a:t>ارتباطات اجتماعی: انتقال این سبک </a:t>
            </a:r>
          </a:p>
          <a:p>
            <a:pPr algn="r" rtl="1"/>
            <a:endParaRPr lang="en-US" dirty="0"/>
          </a:p>
        </p:txBody>
      </p:sp>
    </p:spTree>
    <p:extLst>
      <p:ext uri="{BB962C8B-B14F-4D97-AF65-F5344CB8AC3E}">
        <p14:creationId xmlns:p14="http://schemas.microsoft.com/office/powerpoint/2010/main" val="146104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اولین مجاهدت : تسلط بر خود و برنامه ها</a:t>
            </a:r>
          </a:p>
          <a:p>
            <a:pPr algn="r" rtl="1"/>
            <a:r>
              <a:rPr lang="fa-IR" dirty="0" smtClean="0"/>
              <a:t>اولین مرحله:  اشتراک گذاری علم با دیگران</a:t>
            </a:r>
          </a:p>
          <a:p>
            <a:pPr algn="r" rtl="1"/>
            <a:endParaRPr lang="en-US" dirty="0"/>
          </a:p>
        </p:txBody>
      </p:sp>
    </p:spTree>
    <p:extLst>
      <p:ext uri="{BB962C8B-B14F-4D97-AF65-F5344CB8AC3E}">
        <p14:creationId xmlns:p14="http://schemas.microsoft.com/office/powerpoint/2010/main" val="3701819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mtClean="0"/>
              <a:t>کوتاهی زندگی و ضرورت برنامه داشتن</a:t>
            </a:r>
            <a:endParaRPr lang="en-US" dirty="0"/>
          </a:p>
        </p:txBody>
      </p:sp>
      <p:sp>
        <p:nvSpPr>
          <p:cNvPr id="3" name="Content Placeholder 2"/>
          <p:cNvSpPr>
            <a:spLocks noGrp="1"/>
          </p:cNvSpPr>
          <p:nvPr>
            <p:ph idx="1"/>
          </p:nvPr>
        </p:nvSpPr>
        <p:spPr/>
        <p:txBody>
          <a:bodyPr/>
          <a:lstStyle/>
          <a:p>
            <a:pPr algn="r" rtl="1"/>
            <a:r>
              <a:rPr lang="fa-IR" dirty="0" smtClean="0"/>
              <a:t>تا چشم روی هم بگذاریم، زندگی به سرعت میگذره. کمی پشت سرتان رو نگاه کنید...فکر میکنید چند روز یا چند ساعت و دقیقه  از ۀن را میتوانید مرور کنید؟! بقیه عمرتان هم به همین سرعت میگذره.</a:t>
            </a:r>
          </a:p>
          <a:p>
            <a:pPr algn="r" rtl="1"/>
            <a:r>
              <a:rPr lang="fa-IR" dirty="0" smtClean="0"/>
              <a:t>لا به لای این درس ها میخواهیم با الهام از نورانیت قرآن و روایات اهل بیت علیهم السلام، مبنای زندگی مون رو طوری تنظیم کنیم که بتونیم برای حال و آینده برنامه ای مشخص و جهت دار داشته باشیم.</a:t>
            </a:r>
            <a:endParaRPr lang="en-US" dirty="0"/>
          </a:p>
        </p:txBody>
      </p:sp>
    </p:spTree>
    <p:extLst>
      <p:ext uri="{BB962C8B-B14F-4D97-AF65-F5344CB8AC3E}">
        <p14:creationId xmlns:p14="http://schemas.microsoft.com/office/powerpoint/2010/main" val="3270723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مطلب آخر</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fa-IR" dirty="0" smtClean="0"/>
              <a:t>پرتی های برنامه ریزی تان را بگیرید ( نشانه گذاری کنید و اثر کارتان را ببینید)</a:t>
            </a:r>
          </a:p>
          <a:p>
            <a:pPr algn="r" rtl="1"/>
            <a:r>
              <a:rPr lang="fa-IR" dirty="0" smtClean="0"/>
              <a:t>مقاومت کنید</a:t>
            </a:r>
          </a:p>
          <a:p>
            <a:pPr algn="r" rtl="1"/>
            <a:r>
              <a:rPr lang="fa-IR" dirty="0" smtClean="0"/>
              <a:t>قبل از خواب( قرائت قرآن/ وضو/ 4قل/آیت الکرسی/تسبیحات حضرت زهرا/100استغفار)</a:t>
            </a:r>
          </a:p>
          <a:p>
            <a:pPr algn="r" rtl="1"/>
            <a:r>
              <a:rPr lang="fa-IR" dirty="0" smtClean="0"/>
              <a:t>توجه به کیفیت عبادت ها + باتمرکز</a:t>
            </a:r>
          </a:p>
          <a:p>
            <a:pPr algn="r" rtl="1"/>
            <a:r>
              <a:rPr lang="fa-IR" dirty="0" smtClean="0"/>
              <a:t>توجه به کیفیت غذا</a:t>
            </a:r>
          </a:p>
          <a:p>
            <a:pPr algn="r" rtl="1"/>
            <a:r>
              <a:rPr lang="fa-IR" dirty="0" smtClean="0"/>
              <a:t>توجه به  ارتباط با اقوام (کسانی که مشکل دارند/ایتام /بیماران/..)</a:t>
            </a:r>
          </a:p>
          <a:p>
            <a:pPr algn="r" rtl="1"/>
            <a:r>
              <a:rPr lang="fa-IR" dirty="0" smtClean="0"/>
              <a:t>رسیدگی به همسر</a:t>
            </a:r>
          </a:p>
          <a:p>
            <a:pPr algn="r" rtl="1"/>
            <a:r>
              <a:rPr lang="fa-IR" dirty="0" smtClean="0"/>
              <a:t>رسیدگی به فرزندان</a:t>
            </a:r>
          </a:p>
          <a:p>
            <a:pPr algn="r" rtl="1"/>
            <a:r>
              <a:rPr lang="fa-IR" dirty="0" smtClean="0"/>
              <a:t>فعالیت های فرهنگی،علمی، جانبی...</a:t>
            </a:r>
          </a:p>
          <a:p>
            <a:pPr marL="0" indent="0" algn="r" rtl="1">
              <a:buNone/>
            </a:pPr>
            <a:endParaRPr lang="en-US" dirty="0"/>
          </a:p>
        </p:txBody>
      </p:sp>
    </p:spTree>
    <p:extLst>
      <p:ext uri="{BB962C8B-B14F-4D97-AF65-F5344CB8AC3E}">
        <p14:creationId xmlns:p14="http://schemas.microsoft.com/office/powerpoint/2010/main" val="2373250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شیوه و روش تحقیق</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lgn="r" rtl="1">
              <a:buFont typeface="+mj-lt"/>
              <a:buAutoNum type="arabicPeriod"/>
            </a:pPr>
            <a:r>
              <a:rPr lang="fa-IR" dirty="0" smtClean="0"/>
              <a:t>طرح سوال</a:t>
            </a:r>
          </a:p>
          <a:p>
            <a:pPr marL="514350" indent="-514350" algn="r" rtl="1">
              <a:buFont typeface="+mj-lt"/>
              <a:buAutoNum type="arabicPeriod"/>
            </a:pPr>
            <a:r>
              <a:rPr lang="fa-IR" dirty="0" smtClean="0"/>
              <a:t>تحلیل عقلی سوال</a:t>
            </a:r>
          </a:p>
          <a:p>
            <a:pPr marL="514350" indent="-514350" algn="r" rtl="1">
              <a:buFont typeface="+mj-lt"/>
              <a:buAutoNum type="arabicPeriod"/>
            </a:pPr>
            <a:r>
              <a:rPr lang="fa-IR" dirty="0" smtClean="0"/>
              <a:t>معادل یابی موضوعات مساله با توجه به تحلیل عقلی اسخراج شده با واژه های قرآنی</a:t>
            </a:r>
          </a:p>
          <a:p>
            <a:pPr marL="514350" indent="-514350" algn="r" rtl="1">
              <a:buFont typeface="+mj-lt"/>
              <a:buAutoNum type="arabicPeriod"/>
            </a:pPr>
            <a:r>
              <a:rPr lang="fa-IR" dirty="0" smtClean="0"/>
              <a:t>انتخاب سوره و آیات با توجه به مرحله قبل</a:t>
            </a:r>
          </a:p>
          <a:p>
            <a:pPr marL="514350" indent="-514350" algn="r" rtl="1">
              <a:buFont typeface="+mj-lt"/>
              <a:buAutoNum type="arabicPeriod"/>
            </a:pPr>
            <a:r>
              <a:rPr lang="fa-IR" dirty="0" smtClean="0"/>
              <a:t>استخراج گزاره ها با توجه به مرحله قبل</a:t>
            </a:r>
          </a:p>
          <a:p>
            <a:pPr marL="514350" indent="-514350" algn="r" rtl="1">
              <a:buFont typeface="+mj-lt"/>
              <a:buAutoNum type="arabicPeriod"/>
            </a:pPr>
            <a:r>
              <a:rPr lang="fa-IR" dirty="0" smtClean="0"/>
              <a:t>استخراج روایات با توجه به دو مرحله قبل</a:t>
            </a:r>
          </a:p>
          <a:p>
            <a:pPr marL="514350" indent="-514350" algn="r" rtl="1">
              <a:buFont typeface="+mj-lt"/>
              <a:buAutoNum type="arabicPeriod"/>
            </a:pPr>
            <a:r>
              <a:rPr lang="fa-IR" dirty="0" smtClean="0"/>
              <a:t>دریافت راهکارهای مناسب و کاربردی با توجه به مطالب فوق</a:t>
            </a:r>
          </a:p>
          <a:p>
            <a:pPr marL="514350" indent="-514350" algn="r" rtl="1">
              <a:buFont typeface="+mj-lt"/>
              <a:buAutoNum type="arabicPeriod"/>
            </a:pPr>
            <a:r>
              <a:rPr lang="fa-IR" dirty="0" smtClean="0"/>
              <a:t>ارائه مطالب فوق به صور مختلف از جمله رسم نمودار برای سهولت دریافت مخاطب</a:t>
            </a:r>
          </a:p>
        </p:txBody>
      </p:sp>
    </p:spTree>
    <p:extLst>
      <p:ext uri="{BB962C8B-B14F-4D97-AF65-F5344CB8AC3E}">
        <p14:creationId xmlns:p14="http://schemas.microsoft.com/office/powerpoint/2010/main" val="2903459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rtl="1"/>
            <a:r>
              <a:rPr lang="fa-IR" dirty="0" smtClean="0"/>
              <a:t>سوال این تحقیق</a:t>
            </a:r>
            <a:endParaRPr lang="en-US" dirty="0"/>
          </a:p>
        </p:txBody>
      </p:sp>
      <p:sp>
        <p:nvSpPr>
          <p:cNvPr id="3" name="Content Placeholder 2"/>
          <p:cNvSpPr>
            <a:spLocks noGrp="1"/>
          </p:cNvSpPr>
          <p:nvPr>
            <p:ph idx="1"/>
          </p:nvPr>
        </p:nvSpPr>
        <p:spPr>
          <a:xfrm>
            <a:off x="457200" y="914400"/>
            <a:ext cx="8229600" cy="5211763"/>
          </a:xfrm>
        </p:spPr>
        <p:txBody>
          <a:bodyPr>
            <a:normAutofit fontScale="25000" lnSpcReduction="20000"/>
          </a:bodyPr>
          <a:lstStyle/>
          <a:p>
            <a:pPr marL="514350" indent="-514350" algn="r" rtl="1">
              <a:buFont typeface="+mj-lt"/>
              <a:buAutoNum type="arabicPeriod"/>
            </a:pPr>
            <a:r>
              <a:rPr lang="fa-IR" sz="4000" dirty="0" smtClean="0"/>
              <a:t>چطور میتونیم از فرصت های زندگیمون به بهترین وجه استفاده کنیم تا به موفقیت برسیم؟ یا...</a:t>
            </a:r>
          </a:p>
          <a:p>
            <a:pPr marL="514350" indent="-514350" algn="r" rtl="1">
              <a:buFont typeface="+mj-lt"/>
              <a:buAutoNum type="arabicPeriod"/>
            </a:pPr>
            <a:r>
              <a:rPr lang="fa-IR" sz="4000" dirty="0" smtClean="0"/>
              <a:t>برای جواب به سوال قبل باید نسبت به مسائل دیگری اطلاع داشته باشیم، پس سوالات را جزئی تر میکنیم. و توجه به موضوعات زیر امکان پذیر است: غایت/ برنامه با ساختار مشخص برای رسیدن به غایت/امکانات /موانع /فرصت</a:t>
            </a:r>
          </a:p>
          <a:p>
            <a:pPr marL="514350" indent="-514350" algn="r" rtl="1">
              <a:buFont typeface="+mj-lt"/>
              <a:buAutoNum type="arabicPeriod"/>
            </a:pPr>
            <a:r>
              <a:rPr lang="fa-IR" sz="4000" dirty="0" smtClean="0"/>
              <a:t>واژه های مناسب</a:t>
            </a:r>
          </a:p>
          <a:p>
            <a:pPr marL="0" indent="0" algn="r" rtl="1">
              <a:buNone/>
            </a:pPr>
            <a:r>
              <a:rPr lang="fa-IR" sz="4000" dirty="0" smtClean="0"/>
              <a:t>غایت( لق، فلاح، عاقبت،وجه و...)</a:t>
            </a:r>
          </a:p>
          <a:p>
            <a:pPr marL="0" indent="0" algn="r" rtl="1">
              <a:buNone/>
            </a:pPr>
            <a:r>
              <a:rPr lang="fa-IR" sz="4000" dirty="0"/>
              <a:t>برنامه با ساختار </a:t>
            </a:r>
            <a:r>
              <a:rPr lang="fa-IR" sz="4000" dirty="0" smtClean="0"/>
              <a:t>مشخص ( منسک یانسک، دین،ملت و...)</a:t>
            </a:r>
          </a:p>
          <a:p>
            <a:pPr marL="0" indent="0" algn="r" rtl="1">
              <a:buNone/>
            </a:pPr>
            <a:r>
              <a:rPr lang="fa-IR" sz="4000" dirty="0" smtClean="0"/>
              <a:t>امکانات (نعمت، رحمت، جعل، نزول، استعداد، قوا، توان انسان و...)</a:t>
            </a:r>
          </a:p>
          <a:p>
            <a:pPr marL="0" indent="0" algn="r" rtl="1">
              <a:buNone/>
            </a:pPr>
            <a:r>
              <a:rPr lang="fa-IR" sz="4000" dirty="0" smtClean="0"/>
              <a:t>راه های برنامه ریزی ( سبیل، صراط و...)</a:t>
            </a:r>
          </a:p>
          <a:p>
            <a:pPr marL="0" indent="0" algn="r" rtl="1">
              <a:buNone/>
            </a:pPr>
            <a:r>
              <a:rPr lang="fa-IR" sz="4000" dirty="0" smtClean="0"/>
              <a:t>فرصت ( اجل و...)</a:t>
            </a:r>
          </a:p>
          <a:p>
            <a:pPr marL="0" indent="0" algn="r" rtl="1">
              <a:buNone/>
            </a:pPr>
            <a:r>
              <a:rPr lang="fa-IR" sz="4000" dirty="0" smtClean="0"/>
              <a:t>ارزیابی ( میزان و عقل و...)</a:t>
            </a:r>
          </a:p>
          <a:p>
            <a:pPr marL="0" indent="0" algn="r" rtl="1">
              <a:buNone/>
            </a:pPr>
            <a:r>
              <a:rPr lang="fa-IR" sz="4000" dirty="0" smtClean="0"/>
              <a:t>موانع ( ذنب، اثم، جرم و...)</a:t>
            </a:r>
          </a:p>
          <a:p>
            <a:pPr marL="0" indent="0" algn="r" rtl="1">
              <a:buNone/>
            </a:pPr>
            <a:r>
              <a:rPr lang="fa-IR" sz="4000" dirty="0" smtClean="0"/>
              <a:t>مولفه های نداشتن برنامه مناسب (شک، لهو، لعب، لغو، کسل و...)</a:t>
            </a:r>
            <a:endParaRPr lang="en-US" sz="4000" dirty="0"/>
          </a:p>
          <a:p>
            <a:pPr marL="0" indent="0" algn="r" rtl="1">
              <a:buNone/>
            </a:pPr>
            <a:r>
              <a:rPr lang="fa-IR" sz="4000" dirty="0" smtClean="0"/>
              <a:t>4. تعیین سوره مرتبط با موضوع </a:t>
            </a:r>
          </a:p>
          <a:p>
            <a:pPr marL="0" indent="0" algn="r" rtl="1">
              <a:buNone/>
            </a:pPr>
            <a:r>
              <a:rPr lang="fa-IR" sz="4000" dirty="0" smtClean="0"/>
              <a:t>غایت دربرنامه ها ( سوره مومنون، حج و...)</a:t>
            </a:r>
          </a:p>
          <a:p>
            <a:pPr marL="0" indent="0" algn="r" rtl="1">
              <a:buNone/>
            </a:pPr>
            <a:r>
              <a:rPr lang="fa-IR" sz="4000" dirty="0" smtClean="0"/>
              <a:t>برنامه با ساختار مشخص( سوره روم، عنکبوت،ابراهیم،مزمل،مدثر و....)</a:t>
            </a:r>
          </a:p>
          <a:p>
            <a:pPr marL="0" indent="0" algn="r" rtl="1">
              <a:buNone/>
            </a:pPr>
            <a:r>
              <a:rPr lang="fa-IR" sz="4000" dirty="0" smtClean="0"/>
              <a:t>امکانات( سوره نحل و...)</a:t>
            </a:r>
          </a:p>
          <a:p>
            <a:pPr marL="0" indent="0" algn="r" rtl="1">
              <a:buNone/>
            </a:pPr>
            <a:r>
              <a:rPr lang="fa-IR" sz="4000" dirty="0" smtClean="0"/>
              <a:t>فرصت (سوره انعام و...)</a:t>
            </a:r>
          </a:p>
          <a:p>
            <a:pPr marL="0" indent="0" algn="r" rtl="1">
              <a:buNone/>
            </a:pPr>
            <a:r>
              <a:rPr lang="fa-IR" sz="4000" dirty="0" smtClean="0"/>
              <a:t>ارزیابی( سوره الرحمن، فجر و..)</a:t>
            </a:r>
          </a:p>
          <a:p>
            <a:pPr marL="0" indent="0" algn="r" rtl="1">
              <a:buNone/>
            </a:pPr>
            <a:r>
              <a:rPr lang="fa-IR" sz="4000" dirty="0" smtClean="0"/>
              <a:t>5. استخراج گزاره هایی با مجتوای سوره ها</a:t>
            </a:r>
          </a:p>
          <a:p>
            <a:pPr marL="514350" indent="-514350" algn="r" rtl="1">
              <a:buFont typeface="+mj-lt"/>
              <a:buAutoNum type="arabicPeriod"/>
            </a:pPr>
            <a:endParaRPr lang="en-US" dirty="0"/>
          </a:p>
        </p:txBody>
      </p:sp>
    </p:spTree>
    <p:extLst>
      <p:ext uri="{BB962C8B-B14F-4D97-AF65-F5344CB8AC3E}">
        <p14:creationId xmlns:p14="http://schemas.microsoft.com/office/powerpoint/2010/main" val="1376729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fa-IR" sz="3600" dirty="0" smtClean="0"/>
              <a:t>درس اول</a:t>
            </a:r>
            <a:br>
              <a:rPr lang="fa-IR" sz="3600" dirty="0" smtClean="0"/>
            </a:br>
            <a:r>
              <a:rPr lang="fa-IR" sz="3600" dirty="0" smtClean="0"/>
              <a:t>ضرورت برنامه ریزی و مدیریت زمان در زندگی</a:t>
            </a:r>
            <a:endParaRPr lang="en-US" sz="3600" dirty="0"/>
          </a:p>
        </p:txBody>
      </p:sp>
      <p:sp>
        <p:nvSpPr>
          <p:cNvPr id="3" name="Content Placeholder 2"/>
          <p:cNvSpPr>
            <a:spLocks noGrp="1"/>
          </p:cNvSpPr>
          <p:nvPr>
            <p:ph idx="1"/>
          </p:nvPr>
        </p:nvSpPr>
        <p:spPr/>
        <p:txBody>
          <a:bodyPr/>
          <a:lstStyle/>
          <a:p>
            <a:pPr algn="r" rtl="1"/>
            <a:r>
              <a:rPr lang="fa-IR" dirty="0" smtClean="0"/>
              <a:t>چرا انسان باید برای زندگیش یه برنامه معقول داشته باشه؟</a:t>
            </a:r>
          </a:p>
          <a:p>
            <a:pPr algn="r" rtl="1"/>
            <a:r>
              <a:rPr lang="fa-IR" dirty="0" smtClean="0"/>
              <a:t>ضررای نبود یه برنامه صحیح در زندگی چیه؟</a:t>
            </a:r>
          </a:p>
          <a:p>
            <a:pPr algn="r" rtl="1"/>
            <a:r>
              <a:rPr lang="fa-IR" dirty="0" smtClean="0"/>
              <a:t>اصلا ویژگی های یه برنامه صحیح و معقول چیه؟</a:t>
            </a:r>
          </a:p>
          <a:p>
            <a:pPr algn="r" rtl="1"/>
            <a:r>
              <a:rPr lang="fa-IR" dirty="0" smtClean="0"/>
              <a:t>مشخصات انسانهای با برنامه صحیح و افراد بدون برنامه چیه؟</a:t>
            </a:r>
            <a:endParaRPr lang="en-US" dirty="0"/>
          </a:p>
        </p:txBody>
      </p:sp>
    </p:spTree>
    <p:extLst>
      <p:ext uri="{BB962C8B-B14F-4D97-AF65-F5344CB8AC3E}">
        <p14:creationId xmlns:p14="http://schemas.microsoft.com/office/powerpoint/2010/main" val="3914290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مقدمه</a:t>
            </a:r>
            <a:endParaRPr lang="en-US" dirty="0"/>
          </a:p>
        </p:txBody>
      </p:sp>
      <p:sp>
        <p:nvSpPr>
          <p:cNvPr id="4" name="Content Placeholder 3"/>
          <p:cNvSpPr>
            <a:spLocks noGrp="1"/>
          </p:cNvSpPr>
          <p:nvPr>
            <p:ph sz="half" idx="2"/>
          </p:nvPr>
        </p:nvSpPr>
        <p:spPr>
          <a:xfrm>
            <a:off x="609600" y="1752600"/>
            <a:ext cx="8077200" cy="4373563"/>
          </a:xfrm>
        </p:spPr>
        <p:txBody>
          <a:bodyPr>
            <a:normAutofit/>
          </a:bodyPr>
          <a:lstStyle/>
          <a:p>
            <a:pPr algn="r" rtl="1"/>
            <a:r>
              <a:rPr lang="fa-IR" dirty="0" smtClean="0"/>
              <a:t>به طور طبیعی هر انسانی که برای رسیدن به زندگی بهتر دغدغه ای داره، سعی میکنه گام هاشو با ارزیابی از گذشته و بهره گیری از علم و تجربه دیگران  پیش بینی کنه و با یه نقشه مشخص راهشو انتخاب کنه، چون میدونه اگه در زندگی این تدبیر رو نداشته باشه به نتیجه نمیرسه... </a:t>
            </a:r>
            <a:endParaRPr lang="en-US" dirty="0"/>
          </a:p>
        </p:txBody>
      </p:sp>
    </p:spTree>
    <p:extLst>
      <p:ext uri="{BB962C8B-B14F-4D97-AF65-F5344CB8AC3E}">
        <p14:creationId xmlns:p14="http://schemas.microsoft.com/office/powerpoint/2010/main" val="3626546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نکاتی از قرآن </a:t>
            </a:r>
            <a:endParaRPr lang="en-US" dirty="0"/>
          </a:p>
        </p:txBody>
      </p:sp>
      <p:sp>
        <p:nvSpPr>
          <p:cNvPr id="3" name="Content Placeholder 2"/>
          <p:cNvSpPr>
            <a:spLocks noGrp="1"/>
          </p:cNvSpPr>
          <p:nvPr>
            <p:ph idx="1"/>
          </p:nvPr>
        </p:nvSpPr>
        <p:spPr/>
        <p:txBody>
          <a:bodyPr>
            <a:normAutofit fontScale="77500" lnSpcReduction="20000"/>
          </a:bodyPr>
          <a:lstStyle/>
          <a:p>
            <a:pPr algn="r" rtl="1"/>
            <a:r>
              <a:rPr lang="fa-IR" sz="1600" dirty="0"/>
              <a:t>انسان از بین سایر موجودات به عنوان موجود مختار انتخاب شده (سوره احزاب/آیه72)</a:t>
            </a:r>
          </a:p>
          <a:p>
            <a:pPr algn="r" rtl="1"/>
            <a:r>
              <a:rPr lang="fa-IR" sz="1600" dirty="0"/>
              <a:t>او میتواند با این انتخاب مسیر سعادت یا شقاوت را طی کند ( سوره دهر/ آیه3)</a:t>
            </a:r>
          </a:p>
          <a:p>
            <a:pPr algn="r" rtl="1"/>
            <a:r>
              <a:rPr lang="fa-IR" sz="1600" dirty="0"/>
              <a:t>برای رسیدن به سعادت توان ها و نعمت های بی شماری به او عطا شده. (سوره </a:t>
            </a:r>
            <a:r>
              <a:rPr lang="fa-IR" sz="1600" dirty="0" smtClean="0"/>
              <a:t>لقمان/آیه20 و سوره نحل/ آیه 18)</a:t>
            </a:r>
            <a:endParaRPr lang="fa-IR" sz="1600" dirty="0"/>
          </a:p>
          <a:p>
            <a:pPr algn="r" rtl="1"/>
            <a:r>
              <a:rPr lang="fa-IR" sz="1600" dirty="0" smtClean="0"/>
              <a:t>سعادت انسان در شکوفایی استعداد ها و بهره برداری از توان هایش و رسیدن به امنیت و آرامش واقعیه. </a:t>
            </a:r>
            <a:r>
              <a:rPr lang="fa-IR" sz="1600" dirty="0"/>
              <a:t>(سوره </a:t>
            </a:r>
            <a:r>
              <a:rPr lang="fa-IR" sz="1600" dirty="0" smtClean="0"/>
              <a:t>مومنون/آیات 1تا 10)</a:t>
            </a:r>
          </a:p>
          <a:p>
            <a:pPr algn="r" rtl="1"/>
            <a:r>
              <a:rPr lang="fa-IR" sz="1600" dirty="0" smtClean="0"/>
              <a:t>او برای رسیدن به این سعادت دارای زمان محدود و مشخصه. </a:t>
            </a:r>
            <a:r>
              <a:rPr lang="fa-IR" sz="1600" dirty="0"/>
              <a:t>(سوره  </a:t>
            </a:r>
            <a:r>
              <a:rPr lang="fa-IR" sz="1600" dirty="0" smtClean="0"/>
              <a:t>انعام/آیه 2)</a:t>
            </a:r>
          </a:p>
          <a:p>
            <a:pPr algn="r" rtl="1"/>
            <a:r>
              <a:rPr lang="fa-IR" sz="1600" dirty="0" smtClean="0"/>
              <a:t>توجه نداشتن به زمان و امکانات، منجر به اتلاف سرمایه  و نیروی او خواهد شد . </a:t>
            </a:r>
            <a:r>
              <a:rPr lang="fa-IR" sz="1600" dirty="0"/>
              <a:t>(سوره </a:t>
            </a:r>
            <a:r>
              <a:rPr lang="fa-IR" sz="1600" dirty="0" smtClean="0"/>
              <a:t> عصر)</a:t>
            </a:r>
          </a:p>
          <a:p>
            <a:pPr algn="r" rtl="1"/>
            <a:r>
              <a:rPr lang="fa-IR" sz="1600" dirty="0" smtClean="0"/>
              <a:t>لازم انسان، نعمتهاشو به صورت کلی  و جزئی بشناسه .</a:t>
            </a:r>
          </a:p>
          <a:p>
            <a:pPr algn="r" rtl="1"/>
            <a:r>
              <a:rPr lang="fa-IR" sz="1600" dirty="0" smtClean="0"/>
              <a:t>همچنین لازمه به زمان استفاده از هر کدام از نعمت هاش واقف باشه. چرا که هر نعمتی برای استفاده تاریخ مصرف داره که اگه به اون بی توجهی بشه دیگه زمان برگشت پذیر نیست.</a:t>
            </a:r>
          </a:p>
          <a:p>
            <a:pPr algn="r" rtl="1"/>
            <a:r>
              <a:rPr lang="fa-IR" sz="1600" dirty="0" smtClean="0"/>
              <a:t>لازمه انسانبه مقصدش آگاه باشه و در تمام مراحل زندگیش بدونه به کدوم سمت و جهت در حال حرکته.</a:t>
            </a:r>
          </a:p>
          <a:p>
            <a:pPr algn="r" rtl="1"/>
            <a:r>
              <a:rPr lang="fa-IR" sz="1600" dirty="0" smtClean="0"/>
              <a:t>انسان باید راه رسیدن به </a:t>
            </a:r>
            <a:r>
              <a:rPr lang="fa-IR" sz="1600" smtClean="0"/>
              <a:t>مقصدشو بدونه و در مسیرهای زندگیش</a:t>
            </a:r>
            <a:endParaRPr lang="fa-IR" sz="1600" dirty="0" smtClean="0"/>
          </a:p>
          <a:p>
            <a:pPr algn="r" rtl="1"/>
            <a:endParaRPr lang="fa-IR" sz="1600" dirty="0"/>
          </a:p>
          <a:p>
            <a:pPr algn="r" rtl="1"/>
            <a:endParaRPr lang="en-US" sz="1600" dirty="0"/>
          </a:p>
        </p:txBody>
      </p:sp>
    </p:spTree>
    <p:extLst>
      <p:ext uri="{BB962C8B-B14F-4D97-AF65-F5344CB8AC3E}">
        <p14:creationId xmlns:p14="http://schemas.microsoft.com/office/powerpoint/2010/main" val="723559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smtClean="0"/>
              <a:t>روند کلی هر درس</a:t>
            </a:r>
            <a:endParaRPr lang="en-US"/>
          </a:p>
        </p:txBody>
      </p:sp>
      <p:sp>
        <p:nvSpPr>
          <p:cNvPr id="3" name="Content Placeholder 2"/>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3008677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درس اول: ضرورت برنامه ریزی و مدیریت زمان در زندگی</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2719439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TM03457444[[fn=Basis]]</Template>
  <TotalTime>531</TotalTime>
  <Words>1535</Words>
  <Application>Microsoft Office PowerPoint</Application>
  <PresentationFormat>On-screen Show (4:3)</PresentationFormat>
  <Paragraphs>131</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Franklin Gothic Book</vt:lpstr>
      <vt:lpstr>Tahoma</vt:lpstr>
      <vt:lpstr>Crop</vt:lpstr>
      <vt:lpstr>بسم الله الرحمن الرحیم</vt:lpstr>
      <vt:lpstr>کوتاهی زندگی و ضرورت برنامه داشتن</vt:lpstr>
      <vt:lpstr>شیوه و روش تحقیق</vt:lpstr>
      <vt:lpstr>سوال این تحقیق</vt:lpstr>
      <vt:lpstr>درس اول ضرورت برنامه ریزی و مدیریت زمان در زندگی</vt:lpstr>
      <vt:lpstr>مقدمه</vt:lpstr>
      <vt:lpstr>نکاتی از قرآن </vt:lpstr>
      <vt:lpstr>روند کلی هر درس</vt:lpstr>
      <vt:lpstr>درس اول: ضرورت برنامه ریزی و مدیریت زمان در زندگی</vt:lpstr>
      <vt:lpstr>تعیین اولویت ها</vt:lpstr>
      <vt:lpstr>تعیین اولویت ها</vt:lpstr>
      <vt:lpstr>تعیین اولویت ها</vt:lpstr>
      <vt:lpstr>لزوم غفلت زادایی در برنامه</vt:lpstr>
      <vt:lpstr>لزوم غفلت زادایی در برنامه</vt:lpstr>
      <vt:lpstr>لزوم غفلت زدایی در برنامه ریزی</vt:lpstr>
      <vt:lpstr>آنچه که لازم است انجام دهیم</vt:lpstr>
      <vt:lpstr>علل عمده شکست در برنامه ریزی</vt:lpstr>
      <vt:lpstr>تعیین اهداف</vt:lpstr>
      <vt:lpstr>PowerPoint Presentation</vt:lpstr>
      <vt:lpstr>مطلب آخر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Ali</dc:creator>
  <cp:lastModifiedBy>s sh</cp:lastModifiedBy>
  <cp:revision>148</cp:revision>
  <dcterms:created xsi:type="dcterms:W3CDTF">2018-06-14T17:53:04Z</dcterms:created>
  <dcterms:modified xsi:type="dcterms:W3CDTF">2019-07-18T14:04:42Z</dcterms:modified>
</cp:coreProperties>
</file>