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52"/>
  </p:notes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FF99"/>
    <a:srgbClr val="FCF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25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-2214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FB1987F-D82A-43D9-B3A4-7224BB12A59E}" type="datetimeFigureOut">
              <a:rPr lang="fa-IR" smtClean="0"/>
              <a:t>17/11/1440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A8B266A-BB37-4D7B-8A72-6A4E030BBFD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71541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B266A-BB37-4D7B-8A72-6A4E030BBFD3}" type="slidenum">
              <a:rPr lang="fa-IR" smtClean="0"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31529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102EB-C056-4346-BD57-2277449452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31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3A2C6-801D-447F-AA92-B5553160E40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22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2ADAA-5706-4A0C-8192-E9B6D5FE606C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696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2ADAA-5706-4A0C-8192-E9B6D5FE606C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743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49A68-C08A-440A-9230-3F4C0482541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B8A-5E90-4351-96BF-6CED1548E8B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828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49A68-C08A-440A-9230-3F4C0482541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B8A-5E90-4351-96BF-6CED1548E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511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49A68-C08A-440A-9230-3F4C0482541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B8A-5E90-4351-96BF-6CED1548E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7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49A68-C08A-440A-9230-3F4C0482541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B8A-5E90-4351-96BF-6CED1548E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07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49A68-C08A-440A-9230-3F4C0482541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B8A-5E90-4351-96BF-6CED1548E8B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2749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49A68-C08A-440A-9230-3F4C0482541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B8A-5E90-4351-96BF-6CED1548E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51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49A68-C08A-440A-9230-3F4C0482541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B8A-5E90-4351-96BF-6CED1548E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2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49A68-C08A-440A-9230-3F4C0482541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B8A-5E90-4351-96BF-6CED1548E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1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49A68-C08A-440A-9230-3F4C0482541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B8A-5E90-4351-96BF-6CED1548E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136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2849A68-C08A-440A-9230-3F4C0482541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BD9B8A-5E90-4351-96BF-6CED1548E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620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49A68-C08A-440A-9230-3F4C0482541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B8A-5E90-4351-96BF-6CED1548E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9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2849A68-C08A-440A-9230-3F4C0482541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BD9B8A-5E90-4351-96BF-6CED1548E8B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4940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0" y="1371600"/>
            <a:ext cx="4648200" cy="29718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000" dir="5400000" sy="-100000" algn="bl" rotWithShape="0"/>
          </a:effectLst>
          <a:scene3d>
            <a:camera prst="perspectiveLeft"/>
            <a:lightRig rig="balanced" dir="br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dirty="0" smtClean="0">
                <a:cs typeface="B Elham" pitchFamily="2" charset="-78"/>
              </a:rPr>
              <a:t>تحلیل مراحل وجودی انسان</a:t>
            </a:r>
            <a:endParaRPr lang="en-US" sz="3600" dirty="0">
              <a:cs typeface="B Elha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7709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2971800"/>
            <a:ext cx="4114800" cy="707886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2000" dirty="0">
                <a:cs typeface="B Mitra" pitchFamily="2" charset="-78"/>
              </a:rPr>
              <a:t>به صورت بدیهی </a:t>
            </a:r>
            <a:r>
              <a:rPr lang="fa-IR" sz="2000" dirty="0" smtClean="0">
                <a:cs typeface="B Mitra" pitchFamily="2" charset="-78"/>
              </a:rPr>
              <a:t>شناخته شده و پذیرفته شده از طرف مخلوقات</a:t>
            </a:r>
            <a:endParaRPr lang="en-US" sz="2000" dirty="0">
              <a:cs typeface="B Mitra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4019490"/>
            <a:ext cx="4114800" cy="400110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Mitra" pitchFamily="2" charset="-78"/>
              </a:rPr>
              <a:t>عدم مالکیت مطلق نفع و ضرر توسط غیر او</a:t>
            </a:r>
            <a:endParaRPr lang="en-US" sz="2000" dirty="0">
              <a:cs typeface="B Mitra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1" y="1447800"/>
            <a:ext cx="4110989" cy="400110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Mitra" pitchFamily="2" charset="-78"/>
              </a:rPr>
              <a:t>خالق و رب موجودات</a:t>
            </a:r>
            <a:endParaRPr lang="en-US" sz="2000" dirty="0">
              <a:cs typeface="B Mitra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1" y="2209800"/>
            <a:ext cx="4110990" cy="400110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Mitra" pitchFamily="2" charset="-78"/>
              </a:rPr>
              <a:t>عدم امکان خواندن غیر او در مقام اضطرار</a:t>
            </a:r>
            <a:endParaRPr lang="en-US" sz="2000" dirty="0">
              <a:cs typeface="B Mitra" pitchFamily="2" charset="-78"/>
            </a:endParaRPr>
          </a:p>
        </p:txBody>
      </p:sp>
      <p:cxnSp>
        <p:nvCxnSpPr>
          <p:cNvPr id="9" name="Straight Arrow Connector 8"/>
          <p:cNvCxnSpPr>
            <a:stCxn id="15" idx="1"/>
            <a:endCxn id="6" idx="3"/>
          </p:cNvCxnSpPr>
          <p:nvPr/>
        </p:nvCxnSpPr>
        <p:spPr>
          <a:xfrm flipH="1" flipV="1">
            <a:off x="5025390" y="1647855"/>
            <a:ext cx="1146810" cy="1187678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5" idx="1"/>
            <a:endCxn id="7" idx="3"/>
          </p:cNvCxnSpPr>
          <p:nvPr/>
        </p:nvCxnSpPr>
        <p:spPr>
          <a:xfrm flipH="1" flipV="1">
            <a:off x="5025391" y="2409855"/>
            <a:ext cx="1146809" cy="425678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5" idx="1"/>
            <a:endCxn id="4" idx="3"/>
          </p:cNvCxnSpPr>
          <p:nvPr/>
        </p:nvCxnSpPr>
        <p:spPr>
          <a:xfrm flipH="1">
            <a:off x="5029200" y="2835533"/>
            <a:ext cx="1143000" cy="49021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5" idx="1"/>
            <a:endCxn id="5" idx="3"/>
          </p:cNvCxnSpPr>
          <p:nvPr/>
        </p:nvCxnSpPr>
        <p:spPr>
          <a:xfrm flipH="1">
            <a:off x="5029200" y="2835533"/>
            <a:ext cx="1143000" cy="1384012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6172200" y="2133600"/>
            <a:ext cx="2438400" cy="140386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Farnaz" pitchFamily="2" charset="-78"/>
              </a:rPr>
              <a:t>علت منحصرا لایق بودن خدا برای پرستش</a:t>
            </a:r>
            <a:endParaRPr lang="en-US" dirty="0">
              <a:cs typeface="B Farnaz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4592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24600" y="2514600"/>
            <a:ext cx="2438400" cy="92333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endParaRPr lang="fa-IR" b="1" dirty="0" smtClean="0">
              <a:solidFill>
                <a:schemeClr val="bg1"/>
              </a:solidFill>
              <a:cs typeface="B Farnaz" pitchFamily="2" charset="-78"/>
            </a:endParaRPr>
          </a:p>
          <a:p>
            <a:pPr algn="ctr" rtl="1"/>
            <a:r>
              <a:rPr lang="fa-IR" b="1" dirty="0" smtClean="0">
                <a:solidFill>
                  <a:schemeClr val="bg1"/>
                </a:solidFill>
                <a:cs typeface="B Farnaz" pitchFamily="2" charset="-78"/>
              </a:rPr>
              <a:t>اولین آسیب فراموشی خدا</a:t>
            </a:r>
          </a:p>
          <a:p>
            <a:pPr algn="ctr" rtl="1"/>
            <a:endParaRPr lang="en-US" b="1" dirty="0">
              <a:solidFill>
                <a:schemeClr val="bg1"/>
              </a:solidFill>
              <a:cs typeface="B Farnaz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33750" y="2514600"/>
            <a:ext cx="2314575" cy="92333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endParaRPr lang="fa-IR" b="1" dirty="0" smtClean="0">
              <a:solidFill>
                <a:schemeClr val="bg1"/>
              </a:solidFill>
              <a:cs typeface="B Farnaz" pitchFamily="2" charset="-78"/>
            </a:endParaRPr>
          </a:p>
          <a:p>
            <a:pPr algn="ctr" rtl="1"/>
            <a:r>
              <a:rPr lang="fa-IR" b="1" dirty="0" smtClean="0">
                <a:solidFill>
                  <a:schemeClr val="bg1"/>
                </a:solidFill>
                <a:cs typeface="B Farnaz" pitchFamily="2" charset="-78"/>
              </a:rPr>
              <a:t>فراموشی خود</a:t>
            </a:r>
          </a:p>
          <a:p>
            <a:pPr algn="ctr" rtl="1"/>
            <a:endParaRPr lang="fa-IR" b="1" dirty="0" smtClean="0">
              <a:solidFill>
                <a:schemeClr val="bg1"/>
              </a:solidFill>
              <a:cs typeface="B Farnaz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612" y="2514600"/>
            <a:ext cx="2314575" cy="92333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endParaRPr lang="fa-IR" b="1" dirty="0" smtClean="0">
              <a:solidFill>
                <a:schemeClr val="bg1"/>
              </a:solidFill>
              <a:cs typeface="B Farnaz" pitchFamily="2" charset="-78"/>
            </a:endParaRPr>
          </a:p>
          <a:p>
            <a:pPr algn="ctr" rtl="1"/>
            <a:r>
              <a:rPr lang="fa-IR" b="1" dirty="0" smtClean="0">
                <a:solidFill>
                  <a:schemeClr val="bg1"/>
                </a:solidFill>
                <a:cs typeface="B Farnaz" pitchFamily="2" charset="-78"/>
              </a:rPr>
              <a:t>بی تقوایی</a:t>
            </a:r>
          </a:p>
          <a:p>
            <a:pPr algn="ctr" rtl="1"/>
            <a:endParaRPr lang="en-US" b="1" dirty="0">
              <a:solidFill>
                <a:schemeClr val="bg1"/>
              </a:solidFill>
              <a:cs typeface="B Farnaz" pitchFamily="2" charset="-78"/>
            </a:endParaRPr>
          </a:p>
        </p:txBody>
      </p:sp>
      <p:cxnSp>
        <p:nvCxnSpPr>
          <p:cNvPr id="7" name="Straight Arrow Connector 6"/>
          <p:cNvCxnSpPr>
            <a:stCxn id="4" idx="1"/>
            <a:endCxn id="5" idx="3"/>
          </p:cNvCxnSpPr>
          <p:nvPr/>
        </p:nvCxnSpPr>
        <p:spPr>
          <a:xfrm flipH="1">
            <a:off x="5648325" y="2976265"/>
            <a:ext cx="676275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1"/>
            <a:endCxn id="6" idx="3"/>
          </p:cNvCxnSpPr>
          <p:nvPr/>
        </p:nvCxnSpPr>
        <p:spPr>
          <a:xfrm flipH="1">
            <a:off x="2643187" y="2976265"/>
            <a:ext cx="690563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7051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96000" y="3286027"/>
            <a:ext cx="1219200" cy="33855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استفاده از حواس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4225252"/>
            <a:ext cx="1219200" cy="584775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لمس و مشاهده محیط بیرون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1910120"/>
            <a:ext cx="1219200" cy="338554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بهره‌مندی بهینه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2420" y="1438373"/>
            <a:ext cx="1676400" cy="338554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فعال کردن قوای حسی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92420" y="1932306"/>
            <a:ext cx="1676400" cy="338554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استفاده درست از آنها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2420" y="2431952"/>
            <a:ext cx="1722580" cy="338554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پاک کردن محیط عملشان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4282" y="1932306"/>
            <a:ext cx="1524000" cy="59903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پردازش اطلاعات قوای حسی (ورودی‌ها)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2400" y="3286027"/>
            <a:ext cx="1524000" cy="33855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بهره مندی از قوه خیال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74020" y="687522"/>
            <a:ext cx="760829" cy="34870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انسان</a:t>
            </a:r>
          </a:p>
        </p:txBody>
      </p:sp>
      <p:cxnSp>
        <p:nvCxnSpPr>
          <p:cNvPr id="23" name="Straight Arrow Connector 22"/>
          <p:cNvCxnSpPr>
            <a:stCxn id="7" idx="2"/>
            <a:endCxn id="8" idx="0"/>
          </p:cNvCxnSpPr>
          <p:nvPr/>
        </p:nvCxnSpPr>
        <p:spPr>
          <a:xfrm>
            <a:off x="6705600" y="3624581"/>
            <a:ext cx="0" cy="600671"/>
          </a:xfrm>
          <a:prstGeom prst="straightConnector1">
            <a:avLst/>
          </a:prstGeom>
          <a:ln>
            <a:noFill/>
            <a:tailEnd type="arrow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sp>
        <p:nvSpPr>
          <p:cNvPr id="25" name="Right Brace 24"/>
          <p:cNvSpPr/>
          <p:nvPr/>
        </p:nvSpPr>
        <p:spPr>
          <a:xfrm>
            <a:off x="5715000" y="1295400"/>
            <a:ext cx="258620" cy="1600200"/>
          </a:xfrm>
          <a:prstGeom prst="rightBrace">
            <a:avLst>
              <a:gd name="adj1" fmla="val 19268"/>
              <a:gd name="adj2" fmla="val 48822"/>
            </a:avLst>
          </a:prstGeom>
          <a:ln w="1905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7" name="Straight Arrow Connector 26"/>
          <p:cNvCxnSpPr>
            <a:stCxn id="7" idx="0"/>
            <a:endCxn id="9" idx="2"/>
          </p:cNvCxnSpPr>
          <p:nvPr/>
        </p:nvCxnSpPr>
        <p:spPr>
          <a:xfrm flipV="1">
            <a:off x="6705600" y="2248674"/>
            <a:ext cx="0" cy="1037353"/>
          </a:xfrm>
          <a:prstGeom prst="straightConnector1">
            <a:avLst/>
          </a:prstGeom>
          <a:ln>
            <a:noFill/>
            <a:tailEnd type="arrow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cxnSp>
        <p:nvCxnSpPr>
          <p:cNvPr id="32" name="Straight Arrow Connector 31"/>
          <p:cNvCxnSpPr>
            <a:stCxn id="14" idx="2"/>
            <a:endCxn id="13" idx="0"/>
          </p:cNvCxnSpPr>
          <p:nvPr/>
        </p:nvCxnSpPr>
        <p:spPr>
          <a:xfrm flipH="1" flipV="1">
            <a:off x="906282" y="1932306"/>
            <a:ext cx="8118" cy="1692275"/>
          </a:xfrm>
          <a:prstGeom prst="straightConnector1">
            <a:avLst/>
          </a:prstGeom>
          <a:ln>
            <a:noFill/>
            <a:tailEnd type="arrow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8039100" y="6105427"/>
            <a:ext cx="838200" cy="0"/>
          </a:xfrm>
          <a:prstGeom prst="straightConnector1">
            <a:avLst/>
          </a:prstGeom>
          <a:ln>
            <a:noFill/>
            <a:tailEnd type="arrow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sp>
        <p:nvSpPr>
          <p:cNvPr id="31" name="Oval 30"/>
          <p:cNvSpPr/>
          <p:nvPr/>
        </p:nvSpPr>
        <p:spPr>
          <a:xfrm>
            <a:off x="7681983" y="2806280"/>
            <a:ext cx="1309617" cy="1298047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Mitra" pitchFamily="2" charset="-78"/>
              </a:rPr>
              <a:t>انسان جهت دستیابی به علم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192533" y="3286027"/>
            <a:ext cx="1477820" cy="33855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دریافت اطلاعات حسی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029691" y="3286027"/>
            <a:ext cx="1780309" cy="33855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ذخیره اطلاعات در قوه خیال</a:t>
            </a:r>
          </a:p>
        </p:txBody>
      </p:sp>
      <p:cxnSp>
        <p:nvCxnSpPr>
          <p:cNvPr id="52" name="Straight Arrow Connector 51"/>
          <p:cNvCxnSpPr>
            <a:stCxn id="9" idx="2"/>
            <a:endCxn id="7" idx="0"/>
          </p:cNvCxnSpPr>
          <p:nvPr/>
        </p:nvCxnSpPr>
        <p:spPr>
          <a:xfrm>
            <a:off x="6705600" y="2248674"/>
            <a:ext cx="0" cy="10373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7" idx="2"/>
            <a:endCxn id="8" idx="0"/>
          </p:cNvCxnSpPr>
          <p:nvPr/>
        </p:nvCxnSpPr>
        <p:spPr>
          <a:xfrm>
            <a:off x="6705600" y="3624581"/>
            <a:ext cx="0" cy="6006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7" idx="1"/>
            <a:endCxn id="43" idx="3"/>
          </p:cNvCxnSpPr>
          <p:nvPr/>
        </p:nvCxnSpPr>
        <p:spPr>
          <a:xfrm flipH="1">
            <a:off x="5670353" y="3455304"/>
            <a:ext cx="42564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3" idx="1"/>
            <a:endCxn id="44" idx="3"/>
          </p:cNvCxnSpPr>
          <p:nvPr/>
        </p:nvCxnSpPr>
        <p:spPr>
          <a:xfrm flipH="1">
            <a:off x="3810000" y="3455304"/>
            <a:ext cx="38253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4" idx="1"/>
            <a:endCxn id="14" idx="3"/>
          </p:cNvCxnSpPr>
          <p:nvPr/>
        </p:nvCxnSpPr>
        <p:spPr>
          <a:xfrm flipH="1">
            <a:off x="1676400" y="3455304"/>
            <a:ext cx="35329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13" idx="2"/>
            <a:endCxn id="14" idx="0"/>
          </p:cNvCxnSpPr>
          <p:nvPr/>
        </p:nvCxnSpPr>
        <p:spPr>
          <a:xfrm>
            <a:off x="906282" y="2531344"/>
            <a:ext cx="8118" cy="7546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262745" y="99545"/>
            <a:ext cx="2833255" cy="133882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dirty="0">
                <a:cs typeface="B Mitra" pitchFamily="2" charset="-78"/>
              </a:rPr>
              <a:t>حس برخورداری از قدرت یادگیری</a:t>
            </a:r>
            <a:endParaRPr lang="en-US" dirty="0">
              <a:cs typeface="B Mitra" pitchFamily="2" charset="-78"/>
            </a:endParaRPr>
          </a:p>
          <a:p>
            <a:pPr marL="285750" indent="-28575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dirty="0" smtClean="0">
                <a:cs typeface="B Mitra" pitchFamily="2" charset="-78"/>
              </a:rPr>
              <a:t>درک برخورداری از بقیه توانمندی‌ها و معلومات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219200" y="445793"/>
            <a:ext cx="1268048" cy="64633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انگیزشی برای دستیابی به علم</a:t>
            </a:r>
          </a:p>
        </p:txBody>
      </p:sp>
    </p:spTree>
    <p:extLst>
      <p:ext uri="{BB962C8B-B14F-4D97-AF65-F5344CB8AC3E}">
        <p14:creationId xmlns:p14="http://schemas.microsoft.com/office/powerpoint/2010/main" val="230600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57200" y="381000"/>
            <a:ext cx="2667000" cy="1981200"/>
          </a:xfrm>
          <a:prstGeom prst="ellipse">
            <a:avLst/>
          </a:prstGeom>
          <a:ln>
            <a:solidFill>
              <a:srgbClr val="0070C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500" dist="50800" dir="5400000" sy="-100000" algn="bl" rotWithShape="0"/>
          </a:effectLst>
          <a:scene3d>
            <a:camera prst="perspectiveFront" fov="3300000">
              <a:rot lat="499300" lon="19227188" rev="130726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b="1" dirty="0" smtClean="0">
                <a:cs typeface="B Niki Border" pitchFamily="2" charset="-78"/>
              </a:rPr>
              <a:t>عملکرد و فواید قوه خیال </a:t>
            </a:r>
          </a:p>
          <a:p>
            <a:pPr algn="ctr" rtl="1"/>
            <a:r>
              <a:rPr lang="fa-IR" b="1" dirty="0" smtClean="0">
                <a:cs typeface="B Niki Border" pitchFamily="2" charset="-78"/>
              </a:rPr>
              <a:t>(قوه تصویرگری)</a:t>
            </a:r>
            <a:endParaRPr lang="en-US" b="1" dirty="0">
              <a:cs typeface="B Niki Border" pitchFamily="2" charset="-78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718390" y="2590800"/>
            <a:ext cx="7620000" cy="3733800"/>
          </a:xfrm>
          <a:prstGeom prst="flowChartAlternateProcess">
            <a:avLst/>
          </a:prstGeom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500" dist="50800" dir="5400000" sy="-100000" algn="bl" rotWithShape="0"/>
          </a:effectLst>
          <a:scene3d>
            <a:camera prst="perspectiveFront" fov="5100000">
              <a:rot lat="0" lon="6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r" rtl="1">
              <a:lnSpc>
                <a:spcPct val="150000"/>
              </a:lnSpc>
              <a:buFontTx/>
              <a:buAutoNum type="arabicPeriod"/>
            </a:pPr>
            <a:r>
              <a:rPr lang="fa-IR" sz="2000" u="sng" dirty="0">
                <a:cs typeface="B Mitra" pitchFamily="2" charset="-78"/>
              </a:rPr>
              <a:t>ارتباط دهنده انسان با عالم </a:t>
            </a:r>
            <a:r>
              <a:rPr lang="fa-IR" sz="2000" u="sng" dirty="0" smtClean="0">
                <a:cs typeface="B Mitra" pitchFamily="2" charset="-78"/>
              </a:rPr>
              <a:t>مثال</a:t>
            </a:r>
            <a:endParaRPr lang="fa-IR" sz="2000" dirty="0" smtClean="0">
              <a:cs typeface="B Mitra" pitchFamily="2" charset="-78"/>
            </a:endParaRPr>
          </a:p>
          <a:p>
            <a:pPr marL="342900" indent="-342900" algn="r" rtl="1">
              <a:lnSpc>
                <a:spcPct val="150000"/>
              </a:lnSpc>
              <a:buAutoNum type="arabicPeriod"/>
            </a:pPr>
            <a:r>
              <a:rPr lang="fa-IR" sz="2000" dirty="0" smtClean="0">
                <a:cs typeface="B Mitra" pitchFamily="2" charset="-78"/>
              </a:rPr>
              <a:t>قدرت درک، بینایی، شنوایی، چشیدن در </a:t>
            </a:r>
            <a:r>
              <a:rPr lang="fa-IR" sz="2000" u="sng" dirty="0" smtClean="0">
                <a:cs typeface="B Mitra" pitchFamily="2" charset="-78"/>
              </a:rPr>
              <a:t>عالم مثال</a:t>
            </a:r>
          </a:p>
          <a:p>
            <a:pPr marL="342900" indent="-342900" algn="r" rtl="1">
              <a:lnSpc>
                <a:spcPct val="150000"/>
              </a:lnSpc>
              <a:buAutoNum type="arabicPeriod"/>
            </a:pPr>
            <a:r>
              <a:rPr lang="fa-IR" sz="2000" dirty="0" smtClean="0">
                <a:cs typeface="B Mitra" pitchFamily="2" charset="-78"/>
              </a:rPr>
              <a:t>عالم مثال عالم واسطه بین عوالم طبیعت و عقل		انتقال حقایق به انسان</a:t>
            </a:r>
          </a:p>
          <a:p>
            <a:pPr marL="342900" indent="-342900" algn="r" rtl="1">
              <a:lnSpc>
                <a:spcPct val="150000"/>
              </a:lnSpc>
              <a:buAutoNum type="arabicPeriod"/>
            </a:pPr>
            <a:r>
              <a:rPr lang="fa-IR" sz="2000" dirty="0" smtClean="0">
                <a:cs typeface="B Mitra" pitchFamily="2" charset="-78"/>
              </a:rPr>
              <a:t>پرداخت کردن تصاویر حسی و فراهم کردن زمینه‌ی ایجاد تصاویرجدید با خلاقیت خود</a:t>
            </a:r>
          </a:p>
          <a:p>
            <a:pPr marL="342900" indent="-342900" algn="r" rtl="1">
              <a:lnSpc>
                <a:spcPct val="150000"/>
              </a:lnSpc>
              <a:buAutoNum type="arabicPeriod"/>
            </a:pPr>
            <a:r>
              <a:rPr lang="fa-IR" sz="2000" dirty="0" smtClean="0">
                <a:cs typeface="B Mitra" pitchFamily="2" charset="-78"/>
              </a:rPr>
              <a:t>بازسازی صحنه‌های داستان و ایجاد شرایط جدید</a:t>
            </a:r>
          </a:p>
          <a:p>
            <a:pPr marL="342900" indent="-342900" algn="r" rtl="1">
              <a:lnSpc>
                <a:spcPct val="150000"/>
              </a:lnSpc>
              <a:buAutoNum type="arabicPeriod"/>
            </a:pPr>
            <a:r>
              <a:rPr lang="fa-IR" sz="2000" dirty="0" smtClean="0">
                <a:cs typeface="B Mitra" pitchFamily="2" charset="-78"/>
              </a:rPr>
              <a:t>امکان بررسی حالات مختلف یک اتفاق از منظرهای مختلف</a:t>
            </a:r>
          </a:p>
          <a:p>
            <a:pPr marL="342900" indent="-342900" algn="r" rtl="1">
              <a:lnSpc>
                <a:spcPct val="150000"/>
              </a:lnSpc>
              <a:buAutoNum type="arabicPeriod"/>
            </a:pPr>
            <a:r>
              <a:rPr lang="fa-IR" sz="2000" dirty="0" smtClean="0">
                <a:cs typeface="B Mitra" pitchFamily="2" charset="-78"/>
              </a:rPr>
              <a:t>قراردادن خود به جای شخصیت‌های مختلف	 فضاسازی مناسب	فهم بهتر مطالب</a:t>
            </a:r>
          </a:p>
          <a:p>
            <a:pPr marL="342900" indent="-342900" algn="r" rtl="1">
              <a:lnSpc>
                <a:spcPct val="150000"/>
              </a:lnSpc>
              <a:buAutoNum type="arabicPeriod"/>
            </a:pPr>
            <a:r>
              <a:rPr lang="fa-IR" sz="2000" dirty="0" smtClean="0">
                <a:cs typeface="B Mitra" pitchFamily="2" charset="-78"/>
              </a:rPr>
              <a:t>بالارفتن تفکر و میزان شهود</a:t>
            </a:r>
          </a:p>
        </p:txBody>
      </p:sp>
      <p:sp>
        <p:nvSpPr>
          <p:cNvPr id="7" name="Left Arrow 6"/>
          <p:cNvSpPr/>
          <p:nvPr/>
        </p:nvSpPr>
        <p:spPr>
          <a:xfrm>
            <a:off x="2838647" y="5569670"/>
            <a:ext cx="381000" cy="228600"/>
          </a:xfrm>
          <a:prstGeom prst="lef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lus 7"/>
          <p:cNvSpPr/>
          <p:nvPr/>
        </p:nvSpPr>
        <p:spPr>
          <a:xfrm>
            <a:off x="4390535" y="5479723"/>
            <a:ext cx="295373" cy="311870"/>
          </a:xfrm>
          <a:prstGeom prst="mathPlus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/>
          <p:cNvSpPr/>
          <p:nvPr/>
        </p:nvSpPr>
        <p:spPr>
          <a:xfrm rot="21413068">
            <a:off x="3667027" y="3752332"/>
            <a:ext cx="688158" cy="228600"/>
          </a:xfrm>
          <a:prstGeom prst="lef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67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Alternate Process 5"/>
          <p:cNvSpPr/>
          <p:nvPr/>
        </p:nvSpPr>
        <p:spPr>
          <a:xfrm>
            <a:off x="990600" y="838200"/>
            <a:ext cx="5410200" cy="5029200"/>
          </a:xfrm>
          <a:prstGeom prst="flowChartAlternateProcess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500" dist="50800" dir="5400000" sy="-100000" algn="bl" rotWithShape="0"/>
          </a:effectLst>
          <a:scene3d>
            <a:camera prst="perspectiveContrastingRightFacing">
              <a:rot lat="475185" lon="20475998" rev="157823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r" rtl="1">
              <a:lnSpc>
                <a:spcPct val="150000"/>
              </a:lnSpc>
              <a:buAutoNum type="arabicPeriod"/>
            </a:pPr>
            <a:r>
              <a:rPr lang="fa-IR" dirty="0" smtClean="0">
                <a:cs typeface="B Mitra" pitchFamily="2" charset="-78"/>
              </a:rPr>
              <a:t>داستان‌های قرآنی</a:t>
            </a:r>
          </a:p>
          <a:p>
            <a:pPr marL="342900" indent="-342900" algn="r" rtl="1">
              <a:lnSpc>
                <a:spcPct val="150000"/>
              </a:lnSpc>
              <a:buAutoNum type="arabicPeriod"/>
            </a:pPr>
            <a:r>
              <a:rPr lang="fa-IR" dirty="0" smtClean="0">
                <a:cs typeface="B Mitra" pitchFamily="2" charset="-78"/>
              </a:rPr>
              <a:t>بررسی آیات بهشت و جهنم با توجه به غرض هر سوره</a:t>
            </a:r>
          </a:p>
          <a:p>
            <a:pPr marL="342900" indent="-342900" algn="r" rtl="1">
              <a:lnSpc>
                <a:spcPct val="150000"/>
              </a:lnSpc>
              <a:buAutoNum type="arabicPeriod"/>
            </a:pPr>
            <a:r>
              <a:rPr lang="fa-IR" dirty="0" smtClean="0">
                <a:cs typeface="B Mitra" pitchFamily="2" charset="-78"/>
              </a:rPr>
              <a:t>بررسی آیات قیامت</a:t>
            </a:r>
          </a:p>
          <a:p>
            <a:pPr marL="342900" indent="-342900" algn="r" rtl="1">
              <a:lnSpc>
                <a:spcPct val="150000"/>
              </a:lnSpc>
              <a:buAutoNum type="arabicPeriod"/>
            </a:pPr>
            <a:r>
              <a:rPr lang="fa-IR" dirty="0" smtClean="0">
                <a:cs typeface="B Mitra" pitchFamily="2" charset="-78"/>
              </a:rPr>
              <a:t>تمثیلات قرآنی</a:t>
            </a:r>
          </a:p>
          <a:p>
            <a:pPr marL="342900" indent="-342900" algn="r" rtl="1">
              <a:lnSpc>
                <a:spcPct val="150000"/>
              </a:lnSpc>
              <a:buAutoNum type="arabicPeriod"/>
            </a:pPr>
            <a:r>
              <a:rPr lang="fa-IR" dirty="0" smtClean="0">
                <a:cs typeface="B Mitra" pitchFamily="2" charset="-78"/>
              </a:rPr>
              <a:t>توجه به اسم‌های اشاره</a:t>
            </a:r>
          </a:p>
          <a:p>
            <a:pPr marL="342900" indent="-342900" algn="r" rtl="1">
              <a:lnSpc>
                <a:spcPct val="150000"/>
              </a:lnSpc>
              <a:buAutoNum type="arabicPeriod"/>
            </a:pPr>
            <a:r>
              <a:rPr lang="fa-IR" dirty="0" smtClean="0">
                <a:cs typeface="B Mitra" pitchFamily="2" charset="-78"/>
              </a:rPr>
              <a:t>توجه به ضمائر مخاطب</a:t>
            </a:r>
          </a:p>
          <a:p>
            <a:pPr marL="342900" indent="-342900" algn="r" rtl="1">
              <a:lnSpc>
                <a:spcPct val="150000"/>
              </a:lnSpc>
              <a:buAutoNum type="arabicPeriod"/>
            </a:pPr>
            <a:r>
              <a:rPr lang="fa-IR" dirty="0" smtClean="0">
                <a:cs typeface="B Mitra" pitchFamily="2" charset="-78"/>
              </a:rPr>
              <a:t>توجه به تغییر خطاب‌های قرآن یا مفرد و جمع بودن آن</a:t>
            </a:r>
          </a:p>
          <a:p>
            <a:pPr marL="342900" indent="-342900" algn="r" rtl="1">
              <a:lnSpc>
                <a:spcPct val="150000"/>
              </a:lnSpc>
              <a:buAutoNum type="arabicPeriod"/>
            </a:pPr>
            <a:r>
              <a:rPr lang="fa-IR" dirty="0" smtClean="0">
                <a:cs typeface="B Mitra" pitchFamily="2" charset="-78"/>
              </a:rPr>
              <a:t>توجه به آیاتی که به طرق مختلف به مشاهدات انسان تمرکز دارد. (رأی، نظر، ذکر، سیروا)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7" name="Oval 6"/>
          <p:cNvSpPr/>
          <p:nvPr/>
        </p:nvSpPr>
        <p:spPr>
          <a:xfrm>
            <a:off x="6858000" y="2628900"/>
            <a:ext cx="1905000" cy="1447800"/>
          </a:xfrm>
          <a:prstGeom prst="ellipse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500" dist="50800" dir="5400000" sy="-100000" algn="bl" rotWithShape="0"/>
          </a:effectLst>
          <a:scene3d>
            <a:camera prst="perspectiveContrastingLeftFacing" fov="3000000">
              <a:rot lat="547295" lon="1726325" rev="21531642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a-IR" b="1" dirty="0" smtClean="0">
                <a:cs typeface="B Mitra" pitchFamily="2" charset="-78"/>
              </a:rPr>
              <a:t>عوامل تقویت قوه خیال</a:t>
            </a:r>
            <a:endParaRPr lang="en-US" b="1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4365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600200" y="1219200"/>
            <a:ext cx="7077075" cy="646331"/>
            <a:chOff x="1600200" y="1219200"/>
            <a:chExt cx="7077075" cy="646331"/>
          </a:xfrm>
        </p:grpSpPr>
        <p:sp>
          <p:nvSpPr>
            <p:cNvPr id="4" name="TextBox 3"/>
            <p:cNvSpPr txBox="1"/>
            <p:nvPr/>
          </p:nvSpPr>
          <p:spPr>
            <a:xfrm>
              <a:off x="4391025" y="1219200"/>
              <a:ext cx="1905000" cy="64633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rtl="1"/>
              <a:r>
                <a:rPr lang="fa-IR" dirty="0" smtClean="0">
                  <a:cs typeface="B Mitra" pitchFamily="2" charset="-78"/>
                </a:rPr>
                <a:t>دریافت مطالب و اطلاعات از محیط خارج</a:t>
              </a:r>
              <a:endParaRPr lang="en-US" dirty="0">
                <a:cs typeface="B Mitra" pitchFamily="2" charset="-78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115175" y="1353982"/>
              <a:ext cx="1562100" cy="369332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rtl="1"/>
              <a:r>
                <a:rPr lang="fa-IR" b="1" dirty="0" smtClean="0">
                  <a:cs typeface="B Mitra" pitchFamily="2" charset="-78"/>
                </a:rPr>
                <a:t>عملکرد حواس</a:t>
              </a:r>
              <a:endParaRPr lang="en-US" b="1" dirty="0">
                <a:cs typeface="B Mitra" pitchFamily="2" charset="-78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600200" y="1357700"/>
              <a:ext cx="1905000" cy="369332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rtl="1"/>
              <a:r>
                <a:rPr lang="fa-IR" dirty="0" smtClean="0">
                  <a:cs typeface="B Mitra" pitchFamily="2" charset="-78"/>
                </a:rPr>
                <a:t>و سپردن به قوه خیال</a:t>
              </a:r>
              <a:endParaRPr lang="en-US" dirty="0">
                <a:cs typeface="B Mitra" pitchFamily="2" charset="-78"/>
              </a:endParaRPr>
            </a:p>
          </p:txBody>
        </p:sp>
        <p:cxnSp>
          <p:nvCxnSpPr>
            <p:cNvPr id="3" name="Straight Arrow Connector 2"/>
            <p:cNvCxnSpPr>
              <a:stCxn id="27" idx="1"/>
              <a:endCxn id="4" idx="3"/>
            </p:cNvCxnSpPr>
            <p:nvPr/>
          </p:nvCxnSpPr>
          <p:spPr>
            <a:xfrm flipH="1">
              <a:off x="6296025" y="1538648"/>
              <a:ext cx="819150" cy="371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12" name="Plus 11"/>
            <p:cNvSpPr/>
            <p:nvPr/>
          </p:nvSpPr>
          <p:spPr>
            <a:xfrm>
              <a:off x="3674745" y="1316847"/>
              <a:ext cx="544830" cy="451038"/>
            </a:xfrm>
            <a:prstGeom prst="mathPlus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600200" y="2458045"/>
            <a:ext cx="7077075" cy="646331"/>
            <a:chOff x="1600200" y="2458045"/>
            <a:chExt cx="7077075" cy="646331"/>
          </a:xfrm>
        </p:grpSpPr>
        <p:sp>
          <p:nvSpPr>
            <p:cNvPr id="35" name="TextBox 34"/>
            <p:cNvSpPr txBox="1"/>
            <p:nvPr/>
          </p:nvSpPr>
          <p:spPr>
            <a:xfrm>
              <a:off x="4391025" y="2458045"/>
              <a:ext cx="1905000" cy="64633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rtl="1"/>
              <a:r>
                <a:rPr lang="fa-IR" dirty="0" smtClean="0">
                  <a:cs typeface="B Mitra" pitchFamily="2" charset="-78"/>
                </a:rPr>
                <a:t>گرفتن تصاویر و اطلاعات از قوای حسی</a:t>
              </a:r>
              <a:endParaRPr lang="en-US" dirty="0">
                <a:cs typeface="B Mitra" pitchFamily="2" charset="-78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115175" y="2592827"/>
              <a:ext cx="1562100" cy="369332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rtl="1"/>
              <a:r>
                <a:rPr lang="fa-IR" b="1" dirty="0" smtClean="0">
                  <a:cs typeface="B Mitra" pitchFamily="2" charset="-78"/>
                </a:rPr>
                <a:t>عملکرد قوه خیال</a:t>
              </a:r>
              <a:endParaRPr lang="en-US" b="1" dirty="0">
                <a:cs typeface="B Mitra" pitchFamily="2" charset="-78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600200" y="2632248"/>
              <a:ext cx="1905000" cy="369332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rtl="1"/>
              <a:r>
                <a:rPr lang="fa-IR" dirty="0" smtClean="0">
                  <a:cs typeface="B Mitra" pitchFamily="2" charset="-78"/>
                </a:rPr>
                <a:t>ثبت و ایجاد تصاویر جدید</a:t>
              </a:r>
              <a:endParaRPr lang="en-US" dirty="0">
                <a:cs typeface="B Mitra" pitchFamily="2" charset="-78"/>
              </a:endParaRPr>
            </a:p>
          </p:txBody>
        </p:sp>
        <p:cxnSp>
          <p:nvCxnSpPr>
            <p:cNvPr id="20" name="Straight Arrow Connector 19"/>
            <p:cNvCxnSpPr>
              <a:stCxn id="37" idx="1"/>
              <a:endCxn id="35" idx="3"/>
            </p:cNvCxnSpPr>
            <p:nvPr/>
          </p:nvCxnSpPr>
          <p:spPr>
            <a:xfrm flipH="1">
              <a:off x="6296025" y="2777493"/>
              <a:ext cx="819150" cy="371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28" name="Plus 27"/>
            <p:cNvSpPr/>
            <p:nvPr/>
          </p:nvSpPr>
          <p:spPr>
            <a:xfrm>
              <a:off x="3686175" y="2591395"/>
              <a:ext cx="544830" cy="451038"/>
            </a:xfrm>
            <a:prstGeom prst="mathPlus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600200" y="3657600"/>
            <a:ext cx="7077074" cy="923330"/>
            <a:chOff x="1600200" y="3657600"/>
            <a:chExt cx="7077074" cy="923330"/>
          </a:xfrm>
        </p:grpSpPr>
        <p:sp>
          <p:nvSpPr>
            <p:cNvPr id="40" name="TextBox 39"/>
            <p:cNvSpPr txBox="1"/>
            <p:nvPr/>
          </p:nvSpPr>
          <p:spPr>
            <a:xfrm>
              <a:off x="4377690" y="3657600"/>
              <a:ext cx="1905000" cy="92333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rtl="1"/>
              <a:r>
                <a:rPr lang="fa-IR" dirty="0" smtClean="0">
                  <a:cs typeface="B Mitra" pitchFamily="2" charset="-78"/>
                </a:rPr>
                <a:t>ارتباط دادن تصاویر و اطلاعات ثبت شده با یکدیگر</a:t>
              </a:r>
              <a:endParaRPr lang="en-US" dirty="0">
                <a:cs typeface="B Mitra" pitchFamily="2" charset="-78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115175" y="3933825"/>
              <a:ext cx="1562099" cy="369332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rtl="1"/>
              <a:r>
                <a:rPr lang="fa-IR" b="1" dirty="0" smtClean="0">
                  <a:cs typeface="B Mitra" pitchFamily="2" charset="-78"/>
                </a:rPr>
                <a:t>عملکرد قوه وهم</a:t>
              </a:r>
              <a:endParaRPr lang="en-US" b="1" dirty="0">
                <a:cs typeface="B Mitra" pitchFamily="2" charset="-78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600200" y="3934599"/>
              <a:ext cx="1905000" cy="369332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rtl="1"/>
              <a:r>
                <a:rPr lang="fa-IR" dirty="0" smtClean="0">
                  <a:cs typeface="B Mitra" pitchFamily="2" charset="-78"/>
                </a:rPr>
                <a:t>تولید جملات خبری</a:t>
              </a:r>
              <a:endParaRPr lang="en-US" dirty="0">
                <a:cs typeface="B Mitra" pitchFamily="2" charset="-78"/>
              </a:endParaRPr>
            </a:p>
          </p:txBody>
        </p:sp>
        <p:cxnSp>
          <p:nvCxnSpPr>
            <p:cNvPr id="23" name="Straight Arrow Connector 22"/>
            <p:cNvCxnSpPr>
              <a:stCxn id="41" idx="1"/>
              <a:endCxn id="40" idx="3"/>
            </p:cNvCxnSpPr>
            <p:nvPr/>
          </p:nvCxnSpPr>
          <p:spPr>
            <a:xfrm flipH="1">
              <a:off x="6282690" y="4118491"/>
              <a:ext cx="832485" cy="77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29" name="Plus 28"/>
            <p:cNvSpPr/>
            <p:nvPr/>
          </p:nvSpPr>
          <p:spPr>
            <a:xfrm>
              <a:off x="3674745" y="3892362"/>
              <a:ext cx="544830" cy="451038"/>
            </a:xfrm>
            <a:prstGeom prst="mathPlus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8696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600200" y="1219200"/>
            <a:ext cx="7077075" cy="3361730"/>
            <a:chOff x="1600200" y="1219200"/>
            <a:chExt cx="7077075" cy="3361730"/>
          </a:xfrm>
        </p:grpSpPr>
        <p:grpSp>
          <p:nvGrpSpPr>
            <p:cNvPr id="2" name="Group 1"/>
            <p:cNvGrpSpPr/>
            <p:nvPr/>
          </p:nvGrpSpPr>
          <p:grpSpPr>
            <a:xfrm>
              <a:off x="1600200" y="1219200"/>
              <a:ext cx="7077075" cy="646331"/>
              <a:chOff x="1600200" y="1219200"/>
              <a:chExt cx="7077075" cy="646331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4391025" y="1219200"/>
                <a:ext cx="1905000" cy="646331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 rtl="1"/>
                <a:r>
                  <a:rPr lang="fa-IR" dirty="0" smtClean="0">
                    <a:cs typeface="B Mitra" pitchFamily="2" charset="-78"/>
                  </a:rPr>
                  <a:t>دریافت مطالب و اطلاعات از محیط خارج</a:t>
                </a:r>
                <a:endParaRPr lang="en-US" dirty="0">
                  <a:cs typeface="B Mitra" pitchFamily="2" charset="-78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7115175" y="1353982"/>
                <a:ext cx="1562100" cy="369332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 rtl="1"/>
                <a:r>
                  <a:rPr lang="fa-IR" dirty="0" smtClean="0">
                    <a:cs typeface="B Mitra" pitchFamily="2" charset="-78"/>
                  </a:rPr>
                  <a:t>عملکرد حواس</a:t>
                </a:r>
                <a:endParaRPr lang="en-US" dirty="0">
                  <a:cs typeface="B Mitra" pitchFamily="2" charset="-78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600200" y="1357700"/>
                <a:ext cx="1905000" cy="369332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 rtl="1"/>
                <a:r>
                  <a:rPr lang="fa-IR" dirty="0" smtClean="0">
                    <a:cs typeface="B Mitra" pitchFamily="2" charset="-78"/>
                  </a:rPr>
                  <a:t>و سپردن به قوه خیال</a:t>
                </a:r>
                <a:endParaRPr lang="en-US" dirty="0">
                  <a:cs typeface="B Mitra" pitchFamily="2" charset="-78"/>
                </a:endParaRPr>
              </a:p>
            </p:txBody>
          </p:sp>
          <p:cxnSp>
            <p:nvCxnSpPr>
              <p:cNvPr id="3" name="Straight Arrow Connector 2"/>
              <p:cNvCxnSpPr>
                <a:stCxn id="27" idx="1"/>
                <a:endCxn id="4" idx="3"/>
              </p:cNvCxnSpPr>
              <p:nvPr/>
            </p:nvCxnSpPr>
            <p:spPr>
              <a:xfrm flipH="1">
                <a:off x="6296025" y="1538648"/>
                <a:ext cx="819150" cy="371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12" name="Plus 11"/>
              <p:cNvSpPr/>
              <p:nvPr/>
            </p:nvSpPr>
            <p:spPr>
              <a:xfrm>
                <a:off x="3674745" y="1316847"/>
                <a:ext cx="544830" cy="451038"/>
              </a:xfrm>
              <a:prstGeom prst="mathPlus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1600200" y="2458045"/>
              <a:ext cx="7077075" cy="646331"/>
              <a:chOff x="1600200" y="2458045"/>
              <a:chExt cx="7077075" cy="646331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4391025" y="2458045"/>
                <a:ext cx="1905000" cy="646331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 rtl="1"/>
                <a:r>
                  <a:rPr lang="fa-IR" dirty="0" smtClean="0">
                    <a:cs typeface="B Mitra" pitchFamily="2" charset="-78"/>
                  </a:rPr>
                  <a:t>گرفتن تصاویر و اطلاعات از قوای حسی</a:t>
                </a:r>
                <a:endParaRPr lang="en-US" dirty="0">
                  <a:cs typeface="B Mitra" pitchFamily="2" charset="-78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7115175" y="2592827"/>
                <a:ext cx="1562100" cy="369332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 rtl="1"/>
                <a:r>
                  <a:rPr lang="fa-IR" dirty="0" smtClean="0">
                    <a:cs typeface="B Mitra" pitchFamily="2" charset="-78"/>
                  </a:rPr>
                  <a:t>عملکرد قوه خیال</a:t>
                </a:r>
                <a:endParaRPr lang="en-US" dirty="0">
                  <a:cs typeface="B Mitra" pitchFamily="2" charset="-78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600200" y="2632248"/>
                <a:ext cx="1905000" cy="369332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 rtl="1"/>
                <a:r>
                  <a:rPr lang="fa-IR" dirty="0" smtClean="0">
                    <a:cs typeface="B Mitra" pitchFamily="2" charset="-78"/>
                  </a:rPr>
                  <a:t>ثبت و ایجاد تصاویر جدید</a:t>
                </a:r>
                <a:endParaRPr lang="en-US" dirty="0">
                  <a:cs typeface="B Mitra" pitchFamily="2" charset="-78"/>
                </a:endParaRPr>
              </a:p>
            </p:txBody>
          </p:sp>
          <p:cxnSp>
            <p:nvCxnSpPr>
              <p:cNvPr id="20" name="Straight Arrow Connector 19"/>
              <p:cNvCxnSpPr>
                <a:stCxn id="37" idx="1"/>
                <a:endCxn id="35" idx="3"/>
              </p:cNvCxnSpPr>
              <p:nvPr/>
            </p:nvCxnSpPr>
            <p:spPr>
              <a:xfrm flipH="1">
                <a:off x="6296025" y="2777493"/>
                <a:ext cx="819150" cy="371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8" name="Plus 27"/>
              <p:cNvSpPr/>
              <p:nvPr/>
            </p:nvSpPr>
            <p:spPr>
              <a:xfrm>
                <a:off x="3686175" y="2591395"/>
                <a:ext cx="544830" cy="451038"/>
              </a:xfrm>
              <a:prstGeom prst="mathPlus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1600200" y="3657600"/>
              <a:ext cx="7077074" cy="923330"/>
              <a:chOff x="1600200" y="3657600"/>
              <a:chExt cx="7077074" cy="923330"/>
            </a:xfrm>
          </p:grpSpPr>
          <p:sp>
            <p:nvSpPr>
              <p:cNvPr id="40" name="TextBox 39"/>
              <p:cNvSpPr txBox="1"/>
              <p:nvPr/>
            </p:nvSpPr>
            <p:spPr>
              <a:xfrm>
                <a:off x="4377690" y="3657600"/>
                <a:ext cx="1905000" cy="923330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 rtl="1"/>
                <a:r>
                  <a:rPr lang="fa-IR" dirty="0" smtClean="0">
                    <a:cs typeface="B Mitra" pitchFamily="2" charset="-78"/>
                  </a:rPr>
                  <a:t>ارتباط دادن تصاویر و اطلاعات ثبت شده با یکدیگر</a:t>
                </a:r>
                <a:endParaRPr lang="en-US" dirty="0">
                  <a:cs typeface="B Mitra" pitchFamily="2" charset="-78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7115175" y="3933825"/>
                <a:ext cx="1562099" cy="369332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 rtl="1"/>
                <a:r>
                  <a:rPr lang="fa-IR" dirty="0" smtClean="0">
                    <a:cs typeface="B Mitra" pitchFamily="2" charset="-78"/>
                  </a:rPr>
                  <a:t>عملکرد قوه وهم</a:t>
                </a:r>
                <a:endParaRPr lang="en-US" dirty="0">
                  <a:cs typeface="B Mitra" pitchFamily="2" charset="-78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600200" y="3934599"/>
                <a:ext cx="1905000" cy="369332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 rtl="1"/>
                <a:r>
                  <a:rPr lang="fa-IR" dirty="0" smtClean="0">
                    <a:cs typeface="B Mitra" pitchFamily="2" charset="-78"/>
                  </a:rPr>
                  <a:t>تولید جملات خبری</a:t>
                </a:r>
                <a:endParaRPr lang="en-US" dirty="0">
                  <a:cs typeface="B Mitra" pitchFamily="2" charset="-78"/>
                </a:endParaRPr>
              </a:p>
            </p:txBody>
          </p:sp>
          <p:cxnSp>
            <p:nvCxnSpPr>
              <p:cNvPr id="23" name="Straight Arrow Connector 22"/>
              <p:cNvCxnSpPr>
                <a:stCxn id="41" idx="1"/>
                <a:endCxn id="40" idx="3"/>
              </p:cNvCxnSpPr>
              <p:nvPr/>
            </p:nvCxnSpPr>
            <p:spPr>
              <a:xfrm flipH="1">
                <a:off x="6282690" y="4118491"/>
                <a:ext cx="832485" cy="774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9" name="Plus 28"/>
              <p:cNvSpPr/>
              <p:nvPr/>
            </p:nvSpPr>
            <p:spPr>
              <a:xfrm>
                <a:off x="3674745" y="3892362"/>
                <a:ext cx="544830" cy="451038"/>
              </a:xfrm>
              <a:prstGeom prst="mathPlus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3" name="TextBox 32"/>
          <p:cNvSpPr txBox="1"/>
          <p:nvPr/>
        </p:nvSpPr>
        <p:spPr>
          <a:xfrm>
            <a:off x="1752600" y="3763298"/>
            <a:ext cx="6705600" cy="179930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b="1" dirty="0" smtClean="0">
                <a:cs typeface="B Mitra" pitchFamily="2" charset="-78"/>
              </a:rPr>
              <a:t>قوای وهم و خیال </a:t>
            </a:r>
            <a:r>
              <a:rPr lang="fa-IR" dirty="0" smtClean="0">
                <a:cs typeface="B Mitra" pitchFamily="2" charset="-78"/>
              </a:rPr>
              <a:t>بسیار </a:t>
            </a:r>
            <a:r>
              <a:rPr lang="fa-IR" u="sng" dirty="0" smtClean="0">
                <a:cs typeface="B Mitra" pitchFamily="2" charset="-78"/>
              </a:rPr>
              <a:t>قوی‌تر</a:t>
            </a:r>
            <a:r>
              <a:rPr lang="fa-IR" dirty="0" smtClean="0">
                <a:cs typeface="B Mitra" pitchFamily="2" charset="-78"/>
              </a:rPr>
              <a:t> از </a:t>
            </a:r>
            <a:r>
              <a:rPr lang="fa-IR" u="sng" dirty="0" smtClean="0">
                <a:cs typeface="B Mitra" pitchFamily="2" charset="-78"/>
              </a:rPr>
              <a:t>قوای حسی</a:t>
            </a:r>
            <a:r>
              <a:rPr lang="fa-IR" dirty="0" smtClean="0">
                <a:cs typeface="B Mitra" pitchFamily="2" charset="-78"/>
              </a:rPr>
              <a:t> هستند تا جاییکه می‌توانند دردی ایجاد و یا زایل نمایند؛ و یا حسی را به کار انداخته یا از کار بیندازند.</a:t>
            </a: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cs typeface="B Mitra" pitchFamily="2" charset="-78"/>
              </a:rPr>
              <a:t>بنابراین </a:t>
            </a:r>
            <a:r>
              <a:rPr lang="fa-IR" u="sng" dirty="0" smtClean="0">
                <a:cs typeface="B Mitra" pitchFamily="2" charset="-78"/>
              </a:rPr>
              <a:t>بیماری و درمان</a:t>
            </a:r>
            <a:r>
              <a:rPr lang="fa-IR" dirty="0" smtClean="0">
                <a:cs typeface="B Mitra" pitchFamily="2" charset="-78"/>
              </a:rPr>
              <a:t> این دو قوه به مراتب بسیار </a:t>
            </a:r>
            <a:r>
              <a:rPr lang="fa-IR" u="sng" dirty="0" smtClean="0">
                <a:cs typeface="B Mitra" pitchFamily="2" charset="-78"/>
              </a:rPr>
              <a:t>مهم‌تر و پیچیده‌تر</a:t>
            </a:r>
            <a:r>
              <a:rPr lang="fa-IR" dirty="0" smtClean="0">
                <a:cs typeface="B Mitra" pitchFamily="2" charset="-78"/>
              </a:rPr>
              <a:t> از بیماری و درمان قوای حسی هستند.</a:t>
            </a:r>
            <a:endParaRPr lang="en-US" dirty="0">
              <a:cs typeface="B Mitra" pitchFamily="2" charset="-78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3362325" y="4191000"/>
            <a:ext cx="5311140" cy="1758407"/>
            <a:chOff x="2156460" y="4495800"/>
            <a:chExt cx="5311140" cy="1758407"/>
          </a:xfrm>
        </p:grpSpPr>
        <p:sp>
          <p:nvSpPr>
            <p:cNvPr id="36" name="TextBox 35"/>
            <p:cNvSpPr txBox="1"/>
            <p:nvPr/>
          </p:nvSpPr>
          <p:spPr>
            <a:xfrm>
              <a:off x="2651760" y="4634300"/>
              <a:ext cx="1905000" cy="369332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rtl="1"/>
              <a:r>
                <a:rPr lang="fa-IR" dirty="0" smtClean="0">
                  <a:cs typeface="B Mitra" pitchFamily="2" charset="-78"/>
                </a:rPr>
                <a:t>رساندن انسان به کمال</a:t>
              </a:r>
              <a:endParaRPr lang="en-US" dirty="0">
                <a:cs typeface="B Mitra" pitchFamily="2" charset="-78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905500" y="4495800"/>
              <a:ext cx="1562100" cy="646331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rtl="1"/>
              <a:r>
                <a:rPr lang="fa-IR" dirty="0" smtClean="0">
                  <a:cs typeface="B Mitra" pitchFamily="2" charset="-78"/>
                </a:rPr>
                <a:t>استفاده درست از قوای وهم و خیال</a:t>
              </a:r>
              <a:endParaRPr lang="en-US" dirty="0">
                <a:cs typeface="B Mitra" pitchFamily="2" charset="-78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156460" y="5746376"/>
              <a:ext cx="2400299" cy="369332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rtl="1"/>
              <a:r>
                <a:rPr lang="fa-IR" dirty="0" smtClean="0">
                  <a:cs typeface="B Mitra" pitchFamily="2" charset="-78"/>
                </a:rPr>
                <a:t>سوق انسان به تیره بختی و هلاکت</a:t>
              </a:r>
              <a:endParaRPr lang="en-US" dirty="0">
                <a:cs typeface="B Mitra" pitchFamily="2" charset="-78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905500" y="5607876"/>
              <a:ext cx="1562100" cy="646331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rtl="1"/>
              <a:r>
                <a:rPr lang="fa-IR" dirty="0" smtClean="0">
                  <a:cs typeface="B Mitra" pitchFamily="2" charset="-78"/>
                </a:rPr>
                <a:t>عدم استفاده </a:t>
              </a:r>
              <a:r>
                <a:rPr lang="fa-IR" dirty="0">
                  <a:cs typeface="B Mitra" pitchFamily="2" charset="-78"/>
                </a:rPr>
                <a:t>درست از قوای وهم و خیال</a:t>
              </a:r>
              <a:endParaRPr lang="en-US" dirty="0">
                <a:cs typeface="B Mitra" pitchFamily="2" charset="-78"/>
              </a:endParaRPr>
            </a:p>
          </p:txBody>
        </p:sp>
        <p:cxnSp>
          <p:nvCxnSpPr>
            <p:cNvPr id="45" name="Straight Arrow Connector 44"/>
            <p:cNvCxnSpPr>
              <a:stCxn id="38" idx="1"/>
              <a:endCxn id="36" idx="3"/>
            </p:cNvCxnSpPr>
            <p:nvPr/>
          </p:nvCxnSpPr>
          <p:spPr>
            <a:xfrm flipH="1">
              <a:off x="4556760" y="4818966"/>
              <a:ext cx="1348740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44" idx="1"/>
              <a:endCxn id="43" idx="3"/>
            </p:cNvCxnSpPr>
            <p:nvPr/>
          </p:nvCxnSpPr>
          <p:spPr>
            <a:xfrm flipH="1">
              <a:off x="4556759" y="5931042"/>
              <a:ext cx="1348741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9813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33333E-6 L -0.00365 -0.156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-7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xit" presetSubtype="32" fill="hold" grpId="1" nodeType="click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600200" y="1219200"/>
            <a:ext cx="7077075" cy="3361730"/>
            <a:chOff x="1600200" y="1219200"/>
            <a:chExt cx="7077075" cy="3361730"/>
          </a:xfrm>
        </p:grpSpPr>
        <p:grpSp>
          <p:nvGrpSpPr>
            <p:cNvPr id="2" name="Group 1"/>
            <p:cNvGrpSpPr/>
            <p:nvPr/>
          </p:nvGrpSpPr>
          <p:grpSpPr>
            <a:xfrm>
              <a:off x="1600200" y="1219200"/>
              <a:ext cx="7077075" cy="646331"/>
              <a:chOff x="1600200" y="1219200"/>
              <a:chExt cx="7077075" cy="646331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4391025" y="1219200"/>
                <a:ext cx="1905000" cy="646331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 rtl="1"/>
                <a:r>
                  <a:rPr lang="fa-IR" dirty="0" smtClean="0">
                    <a:cs typeface="B Mitra" pitchFamily="2" charset="-78"/>
                  </a:rPr>
                  <a:t>دریافت مطالب و اطلاعات از محیط خارج</a:t>
                </a:r>
                <a:endParaRPr lang="en-US" dirty="0">
                  <a:cs typeface="B Mitra" pitchFamily="2" charset="-78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7115175" y="1353982"/>
                <a:ext cx="1562100" cy="369332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 rtl="1"/>
                <a:r>
                  <a:rPr lang="fa-IR" b="1" dirty="0" smtClean="0">
                    <a:cs typeface="B Mitra" pitchFamily="2" charset="-78"/>
                  </a:rPr>
                  <a:t>عملکرد حواس</a:t>
                </a:r>
                <a:endParaRPr lang="en-US" b="1" dirty="0">
                  <a:cs typeface="B Mitra" pitchFamily="2" charset="-78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600200" y="1357700"/>
                <a:ext cx="1905000" cy="369332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 rtl="1"/>
                <a:r>
                  <a:rPr lang="fa-IR" dirty="0" smtClean="0">
                    <a:cs typeface="B Mitra" pitchFamily="2" charset="-78"/>
                  </a:rPr>
                  <a:t>و سپردن به قوه خیال</a:t>
                </a:r>
                <a:endParaRPr lang="en-US" dirty="0">
                  <a:cs typeface="B Mitra" pitchFamily="2" charset="-78"/>
                </a:endParaRPr>
              </a:p>
            </p:txBody>
          </p:sp>
          <p:cxnSp>
            <p:nvCxnSpPr>
              <p:cNvPr id="3" name="Straight Arrow Connector 2"/>
              <p:cNvCxnSpPr>
                <a:stCxn id="27" idx="1"/>
                <a:endCxn id="4" idx="3"/>
              </p:cNvCxnSpPr>
              <p:nvPr/>
            </p:nvCxnSpPr>
            <p:spPr>
              <a:xfrm flipH="1">
                <a:off x="6296025" y="1538648"/>
                <a:ext cx="819150" cy="371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Plus 11"/>
              <p:cNvSpPr/>
              <p:nvPr/>
            </p:nvSpPr>
            <p:spPr>
              <a:xfrm>
                <a:off x="3674745" y="1316847"/>
                <a:ext cx="544830" cy="451038"/>
              </a:xfrm>
              <a:prstGeom prst="mathPlus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1600200" y="2458045"/>
              <a:ext cx="7077075" cy="646331"/>
              <a:chOff x="1600200" y="2458045"/>
              <a:chExt cx="7077075" cy="646331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4391025" y="2458045"/>
                <a:ext cx="1905000" cy="646331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 rtl="1"/>
                <a:r>
                  <a:rPr lang="fa-IR" dirty="0" smtClean="0">
                    <a:cs typeface="B Mitra" pitchFamily="2" charset="-78"/>
                  </a:rPr>
                  <a:t>گرفتن تصاویر و اطلاعات از قوای حسی</a:t>
                </a:r>
                <a:endParaRPr lang="en-US" dirty="0">
                  <a:cs typeface="B Mitra" pitchFamily="2" charset="-78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7115175" y="2592827"/>
                <a:ext cx="1562100" cy="369332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 rtl="1"/>
                <a:r>
                  <a:rPr lang="fa-IR" b="1" dirty="0" smtClean="0">
                    <a:cs typeface="B Mitra" pitchFamily="2" charset="-78"/>
                  </a:rPr>
                  <a:t>عملکرد قوه خیال</a:t>
                </a:r>
                <a:endParaRPr lang="en-US" b="1" dirty="0">
                  <a:cs typeface="B Mitra" pitchFamily="2" charset="-78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600200" y="2632248"/>
                <a:ext cx="1905000" cy="369332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 rtl="1"/>
                <a:r>
                  <a:rPr lang="fa-IR" dirty="0" smtClean="0">
                    <a:cs typeface="B Mitra" pitchFamily="2" charset="-78"/>
                  </a:rPr>
                  <a:t>ثبت و ایجاد تصاویر جدید</a:t>
                </a:r>
                <a:endParaRPr lang="en-US" dirty="0">
                  <a:cs typeface="B Mitra" pitchFamily="2" charset="-78"/>
                </a:endParaRPr>
              </a:p>
            </p:txBody>
          </p:sp>
          <p:cxnSp>
            <p:nvCxnSpPr>
              <p:cNvPr id="20" name="Straight Arrow Connector 19"/>
              <p:cNvCxnSpPr>
                <a:stCxn id="37" idx="1"/>
                <a:endCxn id="35" idx="3"/>
              </p:cNvCxnSpPr>
              <p:nvPr/>
            </p:nvCxnSpPr>
            <p:spPr>
              <a:xfrm flipH="1">
                <a:off x="6296025" y="2777493"/>
                <a:ext cx="819150" cy="371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Plus 27"/>
              <p:cNvSpPr/>
              <p:nvPr/>
            </p:nvSpPr>
            <p:spPr>
              <a:xfrm>
                <a:off x="3686175" y="2591395"/>
                <a:ext cx="544830" cy="451038"/>
              </a:xfrm>
              <a:prstGeom prst="mathPlus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1600200" y="3657600"/>
              <a:ext cx="7077074" cy="923330"/>
              <a:chOff x="1600200" y="3657600"/>
              <a:chExt cx="7077074" cy="923330"/>
            </a:xfrm>
          </p:grpSpPr>
          <p:sp>
            <p:nvSpPr>
              <p:cNvPr id="40" name="TextBox 39"/>
              <p:cNvSpPr txBox="1"/>
              <p:nvPr/>
            </p:nvSpPr>
            <p:spPr>
              <a:xfrm>
                <a:off x="4377690" y="3657600"/>
                <a:ext cx="1905000" cy="923330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 rtl="1"/>
                <a:r>
                  <a:rPr lang="fa-IR" dirty="0" smtClean="0">
                    <a:cs typeface="B Mitra" pitchFamily="2" charset="-78"/>
                  </a:rPr>
                  <a:t>ارتباط دادن تصاویر و اطلاعات ثبت شده با یکدیگر</a:t>
                </a:r>
                <a:endParaRPr lang="en-US" dirty="0">
                  <a:cs typeface="B Mitra" pitchFamily="2" charset="-78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7115175" y="3933825"/>
                <a:ext cx="1562099" cy="369332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 rtl="1"/>
                <a:r>
                  <a:rPr lang="fa-IR" b="1" dirty="0" smtClean="0">
                    <a:cs typeface="B Mitra" pitchFamily="2" charset="-78"/>
                  </a:rPr>
                  <a:t>عملکرد قوه وهم</a:t>
                </a:r>
                <a:endParaRPr lang="en-US" b="1" dirty="0">
                  <a:cs typeface="B Mitra" pitchFamily="2" charset="-78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600200" y="3934599"/>
                <a:ext cx="1905000" cy="369332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 rtl="1"/>
                <a:r>
                  <a:rPr lang="fa-IR" dirty="0" smtClean="0">
                    <a:cs typeface="B Mitra" pitchFamily="2" charset="-78"/>
                  </a:rPr>
                  <a:t>تولید جملات خبری</a:t>
                </a:r>
                <a:endParaRPr lang="en-US" dirty="0">
                  <a:cs typeface="B Mitra" pitchFamily="2" charset="-78"/>
                </a:endParaRPr>
              </a:p>
            </p:txBody>
          </p:sp>
          <p:cxnSp>
            <p:nvCxnSpPr>
              <p:cNvPr id="23" name="Straight Arrow Connector 22"/>
              <p:cNvCxnSpPr>
                <a:stCxn id="41" idx="1"/>
                <a:endCxn id="40" idx="3"/>
              </p:cNvCxnSpPr>
              <p:nvPr/>
            </p:nvCxnSpPr>
            <p:spPr>
              <a:xfrm flipH="1">
                <a:off x="6282690" y="4118491"/>
                <a:ext cx="832485" cy="774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Plus 28"/>
              <p:cNvSpPr/>
              <p:nvPr/>
            </p:nvSpPr>
            <p:spPr>
              <a:xfrm>
                <a:off x="3674745" y="3892362"/>
                <a:ext cx="544830" cy="451038"/>
              </a:xfrm>
              <a:prstGeom prst="mathPlus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3" name="TextBox 52"/>
          <p:cNvSpPr txBox="1"/>
          <p:nvPr/>
        </p:nvSpPr>
        <p:spPr>
          <a:xfrm>
            <a:off x="1752600" y="3763298"/>
            <a:ext cx="6705600" cy="179930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b="1" dirty="0" smtClean="0">
                <a:cs typeface="B Mitra" pitchFamily="2" charset="-78"/>
              </a:rPr>
              <a:t>قوای وهم و خیال </a:t>
            </a:r>
            <a:r>
              <a:rPr lang="fa-IR" dirty="0" smtClean="0">
                <a:cs typeface="B Mitra" pitchFamily="2" charset="-78"/>
              </a:rPr>
              <a:t>بسیار </a:t>
            </a:r>
            <a:r>
              <a:rPr lang="fa-IR" u="sng" dirty="0" smtClean="0">
                <a:cs typeface="B Mitra" pitchFamily="2" charset="-78"/>
              </a:rPr>
              <a:t>قوی‌تر</a:t>
            </a:r>
            <a:r>
              <a:rPr lang="fa-IR" dirty="0" smtClean="0">
                <a:cs typeface="B Mitra" pitchFamily="2" charset="-78"/>
              </a:rPr>
              <a:t> از </a:t>
            </a:r>
            <a:r>
              <a:rPr lang="fa-IR" u="sng" dirty="0" smtClean="0">
                <a:cs typeface="B Mitra" pitchFamily="2" charset="-78"/>
              </a:rPr>
              <a:t>قوای حسی</a:t>
            </a:r>
            <a:r>
              <a:rPr lang="fa-IR" dirty="0" smtClean="0">
                <a:cs typeface="B Mitra" pitchFamily="2" charset="-78"/>
              </a:rPr>
              <a:t> هستند تا جاییکه می‌توانند دردی ایجاد و یا زایل نمایند؛ و یا حسی را به کار انداخته یا از کار بیندازند.</a:t>
            </a: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cs typeface="B Mitra" pitchFamily="2" charset="-78"/>
              </a:rPr>
              <a:t>بنابراین </a:t>
            </a:r>
            <a:r>
              <a:rPr lang="fa-IR" u="sng" dirty="0" smtClean="0">
                <a:cs typeface="B Mitra" pitchFamily="2" charset="-78"/>
              </a:rPr>
              <a:t>بیماری و درمان</a:t>
            </a:r>
            <a:r>
              <a:rPr lang="fa-IR" dirty="0" smtClean="0">
                <a:cs typeface="B Mitra" pitchFamily="2" charset="-78"/>
              </a:rPr>
              <a:t> این دو قوه به مراتب بسیار </a:t>
            </a:r>
            <a:r>
              <a:rPr lang="fa-IR" u="sng" dirty="0" smtClean="0">
                <a:cs typeface="B Mitra" pitchFamily="2" charset="-78"/>
              </a:rPr>
              <a:t>مهم‌تر و پیچیده‌تر</a:t>
            </a:r>
            <a:r>
              <a:rPr lang="fa-IR" dirty="0" smtClean="0">
                <a:cs typeface="B Mitra" pitchFamily="2" charset="-78"/>
              </a:rPr>
              <a:t> از بیماری و درمان قوای حسی هستند.</a:t>
            </a:r>
            <a:endParaRPr lang="en-US" dirty="0">
              <a:cs typeface="B Mitra" pitchFamily="2" charset="-78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2209800" y="4038600"/>
            <a:ext cx="5311140" cy="1758407"/>
            <a:chOff x="2156460" y="4495800"/>
            <a:chExt cx="5311140" cy="1758407"/>
          </a:xfrm>
        </p:grpSpPr>
        <p:sp>
          <p:nvSpPr>
            <p:cNvPr id="55" name="TextBox 54"/>
            <p:cNvSpPr txBox="1"/>
            <p:nvPr/>
          </p:nvSpPr>
          <p:spPr>
            <a:xfrm>
              <a:off x="2651760" y="4634300"/>
              <a:ext cx="1905000" cy="36933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rtl="1"/>
              <a:r>
                <a:rPr lang="fa-IR" dirty="0" smtClean="0">
                  <a:cs typeface="B Mitra" pitchFamily="2" charset="-78"/>
                </a:rPr>
                <a:t>رساندن انسان به کمال</a:t>
              </a:r>
              <a:endParaRPr lang="en-US" dirty="0">
                <a:cs typeface="B Mitra" pitchFamily="2" charset="-78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905500" y="4495800"/>
              <a:ext cx="1562100" cy="64633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rtl="1"/>
              <a:r>
                <a:rPr lang="fa-IR" dirty="0" smtClean="0">
                  <a:cs typeface="B Mitra" pitchFamily="2" charset="-78"/>
                </a:rPr>
                <a:t>استفاده درست از قوای وهم و خیال</a:t>
              </a:r>
              <a:endParaRPr lang="en-US" dirty="0">
                <a:cs typeface="B Mitra" pitchFamily="2" charset="-78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156460" y="5746376"/>
              <a:ext cx="2400299" cy="36933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rtl="1"/>
              <a:r>
                <a:rPr lang="fa-IR" dirty="0" smtClean="0">
                  <a:cs typeface="B Mitra" pitchFamily="2" charset="-78"/>
                </a:rPr>
                <a:t>سوق انسان به تیره بختی و هلاکت</a:t>
              </a:r>
              <a:endParaRPr lang="en-US" dirty="0">
                <a:cs typeface="B Mitra" pitchFamily="2" charset="-78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905500" y="5607876"/>
              <a:ext cx="1562100" cy="64633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rtl="1"/>
              <a:r>
                <a:rPr lang="fa-IR" dirty="0" smtClean="0">
                  <a:cs typeface="B Mitra" pitchFamily="2" charset="-78"/>
                </a:rPr>
                <a:t>عدم استفاده </a:t>
              </a:r>
              <a:r>
                <a:rPr lang="fa-IR" dirty="0">
                  <a:cs typeface="B Mitra" pitchFamily="2" charset="-78"/>
                </a:rPr>
                <a:t>درست از قوای وهم و خیال</a:t>
              </a:r>
              <a:endParaRPr lang="en-US" dirty="0">
                <a:cs typeface="B Mitra" pitchFamily="2" charset="-78"/>
              </a:endParaRPr>
            </a:p>
          </p:txBody>
        </p:sp>
        <p:cxnSp>
          <p:nvCxnSpPr>
            <p:cNvPr id="59" name="Straight Arrow Connector 58"/>
            <p:cNvCxnSpPr>
              <a:stCxn id="56" idx="1"/>
              <a:endCxn id="55" idx="3"/>
            </p:cNvCxnSpPr>
            <p:nvPr/>
          </p:nvCxnSpPr>
          <p:spPr>
            <a:xfrm flipH="1">
              <a:off x="4556760" y="4818966"/>
              <a:ext cx="1348740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58" idx="1"/>
              <a:endCxn id="57" idx="3"/>
            </p:cNvCxnSpPr>
            <p:nvPr/>
          </p:nvCxnSpPr>
          <p:spPr>
            <a:xfrm flipH="1">
              <a:off x="4556759" y="5931042"/>
              <a:ext cx="1348741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39785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33333E-6 L -0.00365 -0.156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-7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xit" presetSubtype="32" fill="hold" grpId="1" nodeType="click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54"/>
                                        </p:tgtEl>
                                      </p:cBhvr>
                                      <p:by x="1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3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685800" y="518551"/>
            <a:ext cx="7810500" cy="719723"/>
            <a:chOff x="685800" y="518551"/>
            <a:chExt cx="7810500" cy="719723"/>
          </a:xfrm>
        </p:grpSpPr>
        <p:sp>
          <p:nvSpPr>
            <p:cNvPr id="4" name="TextBox 3"/>
            <p:cNvSpPr txBox="1"/>
            <p:nvPr/>
          </p:nvSpPr>
          <p:spPr>
            <a:xfrm>
              <a:off x="3529964" y="524470"/>
              <a:ext cx="2489835" cy="707886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rtl="1"/>
              <a:r>
                <a:rPr lang="fa-IR" sz="2000" dirty="0" smtClean="0">
                  <a:cs typeface="B Mitra" pitchFamily="2" charset="-78"/>
                </a:rPr>
                <a:t>ایجاد ارتباطات بین تصاویر و مفاهیم با حقایق کلی و حقیقی</a:t>
              </a:r>
              <a:endParaRPr lang="en-US" sz="2000" dirty="0">
                <a:cs typeface="B Mitra" pitchFamily="2" charset="-78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934200" y="518551"/>
              <a:ext cx="1562100" cy="719723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rtl="1"/>
              <a:r>
                <a:rPr lang="fa-IR" b="1" dirty="0" smtClean="0">
                  <a:cs typeface="B Mitra" pitchFamily="2" charset="-78"/>
                </a:rPr>
                <a:t>عملکرد قوه تعقل</a:t>
              </a:r>
              <a:endParaRPr lang="en-US" b="1" dirty="0">
                <a:cs typeface="B Mitra" pitchFamily="2" charset="-78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85800" y="524470"/>
              <a:ext cx="1905000" cy="707886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rtl="1"/>
              <a:r>
                <a:rPr lang="fa-IR" sz="2000" dirty="0" smtClean="0">
                  <a:cs typeface="B Mitra" pitchFamily="2" charset="-78"/>
                </a:rPr>
                <a:t>کشف حقایق جدید و تولید علم</a:t>
              </a:r>
              <a:endParaRPr lang="en-US" sz="2000" dirty="0">
                <a:cs typeface="B Mitra" pitchFamily="2" charset="-78"/>
              </a:endParaRPr>
            </a:p>
          </p:txBody>
        </p:sp>
        <p:cxnSp>
          <p:nvCxnSpPr>
            <p:cNvPr id="3" name="Straight Arrow Connector 2"/>
            <p:cNvCxnSpPr>
              <a:stCxn id="27" idx="1"/>
              <a:endCxn id="4" idx="3"/>
            </p:cNvCxnSpPr>
            <p:nvPr/>
          </p:nvCxnSpPr>
          <p:spPr>
            <a:xfrm flipH="1">
              <a:off x="6019799" y="878413"/>
              <a:ext cx="914401" cy="0"/>
            </a:xfrm>
            <a:prstGeom prst="straightConnector1">
              <a:avLst/>
            </a:prstGeom>
            <a:ln w="28575">
              <a:solidFill>
                <a:srgbClr val="83A343"/>
              </a:solidFill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4" idx="1"/>
              <a:endCxn id="31" idx="3"/>
            </p:cNvCxnSpPr>
            <p:nvPr/>
          </p:nvCxnSpPr>
          <p:spPr>
            <a:xfrm flipH="1">
              <a:off x="2590800" y="878413"/>
              <a:ext cx="939164" cy="0"/>
            </a:xfrm>
            <a:prstGeom prst="straightConnector1">
              <a:avLst/>
            </a:prstGeom>
            <a:ln w="28575">
              <a:solidFill>
                <a:srgbClr val="83A343"/>
              </a:solidFill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38100" y="2971799"/>
            <a:ext cx="9067800" cy="646332"/>
            <a:chOff x="38100" y="2971799"/>
            <a:chExt cx="9067800" cy="646332"/>
          </a:xfrm>
        </p:grpSpPr>
        <p:sp>
          <p:nvSpPr>
            <p:cNvPr id="8" name="TextBox 7"/>
            <p:cNvSpPr txBox="1"/>
            <p:nvPr/>
          </p:nvSpPr>
          <p:spPr>
            <a:xfrm>
              <a:off x="7581900" y="2971800"/>
              <a:ext cx="1524000" cy="646331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rtl="1"/>
              <a:r>
                <a:rPr lang="fa-IR" dirty="0" smtClean="0">
                  <a:cs typeface="B Mitra" pitchFamily="2" charset="-78"/>
                </a:rPr>
                <a:t>کشف ارتباط بین دو چیز</a:t>
              </a:r>
              <a:endParaRPr lang="en-US" dirty="0">
                <a:cs typeface="B Mitra" pitchFamily="2" charset="-78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91150" y="2971800"/>
              <a:ext cx="1596389" cy="646331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rtl="1"/>
              <a:r>
                <a:rPr lang="fa-IR" dirty="0" smtClean="0">
                  <a:cs typeface="B Mitra" pitchFamily="2" charset="-78"/>
                </a:rPr>
                <a:t>ارتباط آن با موارد مشابه</a:t>
              </a:r>
              <a:endParaRPr lang="en-US" dirty="0">
                <a:cs typeface="B Mitra" pitchFamily="2" charset="-78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514600" y="2971800"/>
              <a:ext cx="2286000" cy="646331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a-IR" dirty="0" smtClean="0">
                  <a:cs typeface="B Mitra" pitchFamily="2" charset="-78"/>
                </a:rPr>
                <a:t>ارجاع به گزاره‌های دیگر یا تعمیم آن</a:t>
              </a:r>
              <a:endParaRPr lang="en-US" dirty="0">
                <a:cs typeface="B Mitra" pitchFamily="2" charset="-78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8100" y="2971799"/>
              <a:ext cx="1924051" cy="646331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a-IR" dirty="0" smtClean="0">
                  <a:cs typeface="B Mitra" pitchFamily="2" charset="-78"/>
                </a:rPr>
                <a:t>پذیرفتن عمومی بودن آن (دریافت گزاره‌های کلی)</a:t>
              </a:r>
              <a:endParaRPr lang="en-US" dirty="0">
                <a:cs typeface="B Mitra" pitchFamily="2" charset="-78"/>
              </a:endParaRPr>
            </a:p>
          </p:txBody>
        </p:sp>
        <p:cxnSp>
          <p:nvCxnSpPr>
            <p:cNvPr id="32" name="Straight Arrow Connector 31"/>
            <p:cNvCxnSpPr>
              <a:stCxn id="8" idx="1"/>
              <a:endCxn id="13" idx="3"/>
            </p:cNvCxnSpPr>
            <p:nvPr/>
          </p:nvCxnSpPr>
          <p:spPr>
            <a:xfrm flipH="1">
              <a:off x="6987539" y="3294966"/>
              <a:ext cx="594361" cy="0"/>
            </a:xfrm>
            <a:prstGeom prst="straightConnector1">
              <a:avLst/>
            </a:prstGeom>
            <a:ln w="28575">
              <a:solidFill>
                <a:srgbClr val="83A343"/>
              </a:solidFill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13" idx="1"/>
              <a:endCxn id="29" idx="3"/>
            </p:cNvCxnSpPr>
            <p:nvPr/>
          </p:nvCxnSpPr>
          <p:spPr>
            <a:xfrm flipH="1">
              <a:off x="4800600" y="3294966"/>
              <a:ext cx="590550" cy="0"/>
            </a:xfrm>
            <a:prstGeom prst="straightConnector1">
              <a:avLst/>
            </a:prstGeom>
            <a:ln w="28575">
              <a:solidFill>
                <a:srgbClr val="83A343"/>
              </a:solidFill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39" name="Left Arrow 38"/>
            <p:cNvSpPr/>
            <p:nvPr/>
          </p:nvSpPr>
          <p:spPr>
            <a:xfrm>
              <a:off x="2000250" y="3142566"/>
              <a:ext cx="457200" cy="304800"/>
            </a:xfrm>
            <a:prstGeom prst="leftArrow">
              <a:avLst/>
            </a:prstGeom>
            <a:solidFill>
              <a:schemeClr val="accent3">
                <a:shade val="51000"/>
                <a:satMod val="130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 rot="16200000">
            <a:off x="4680716" y="1756614"/>
            <a:ext cx="131442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700" dirty="0" smtClean="0">
                <a:cs typeface="B Mitra" pitchFamily="2" charset="-78"/>
              </a:rPr>
              <a:t>به این صورت که</a:t>
            </a:r>
            <a:endParaRPr lang="en-US" sz="1700" dirty="0">
              <a:cs typeface="B Mitra" pitchFamily="2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57576" y="1598692"/>
            <a:ext cx="131442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700" dirty="0" smtClean="0">
                <a:cs typeface="B Mitra" pitchFamily="2" charset="-78"/>
              </a:rPr>
              <a:t>به این صورت که</a:t>
            </a:r>
            <a:endParaRPr lang="en-US" sz="1700" dirty="0">
              <a:cs typeface="B Mitra" pitchFamily="2" charset="-78"/>
            </a:endParaRPr>
          </a:p>
        </p:txBody>
      </p:sp>
      <p:sp>
        <p:nvSpPr>
          <p:cNvPr id="40" name="Left Arrow 39"/>
          <p:cNvSpPr/>
          <p:nvPr/>
        </p:nvSpPr>
        <p:spPr>
          <a:xfrm rot="16200000">
            <a:off x="4041816" y="1843130"/>
            <a:ext cx="1449308" cy="503231"/>
          </a:xfrm>
          <a:prstGeom prst="leftArrow">
            <a:avLst/>
          </a:prstGeom>
          <a:solidFill>
            <a:schemeClr val="accent3">
              <a:shade val="51000"/>
              <a:satMod val="13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>
                <a:cs typeface="B Mitra" pitchFamily="2" charset="-78"/>
              </a:rPr>
              <a:t>به این صورت که</a:t>
            </a:r>
            <a:endParaRPr lang="en-US" dirty="0">
              <a:cs typeface="B Mitra" pitchFamily="2" charset="-78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133351" y="4509216"/>
            <a:ext cx="8934449" cy="1186822"/>
            <a:chOff x="133351" y="4509216"/>
            <a:chExt cx="8934449" cy="1186822"/>
          </a:xfrm>
        </p:grpSpPr>
        <p:sp>
          <p:nvSpPr>
            <p:cNvPr id="11" name="TextBox 10"/>
            <p:cNvSpPr txBox="1"/>
            <p:nvPr/>
          </p:nvSpPr>
          <p:spPr>
            <a:xfrm>
              <a:off x="6282689" y="4926855"/>
              <a:ext cx="2785111" cy="369332"/>
            </a:xfrm>
            <a:prstGeom prst="rect">
              <a:avLst/>
            </a:prstGeom>
            <a:solidFill>
              <a:schemeClr val="accent3">
                <a:shade val="51000"/>
                <a:satMod val="130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rtl="1"/>
              <a:r>
                <a:rPr lang="fa-IR" dirty="0" smtClean="0">
                  <a:cs typeface="B Mitra" pitchFamily="2" charset="-78"/>
                </a:rPr>
                <a:t>دریافت گزاره‌های کلی به صورت حصولی</a:t>
              </a:r>
              <a:endParaRPr lang="en-US" dirty="0">
                <a:cs typeface="B Mitra" pitchFamily="2" charset="-78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3351" y="4509216"/>
              <a:ext cx="2209800" cy="369332"/>
            </a:xfrm>
            <a:prstGeom prst="rect">
              <a:avLst/>
            </a:prstGeom>
            <a:solidFill>
              <a:srgbClr val="83A343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rtl="1"/>
              <a:r>
                <a:rPr lang="fa-IR" dirty="0" smtClean="0">
                  <a:cs typeface="B Mitra" pitchFamily="2" charset="-78"/>
                </a:rPr>
                <a:t>جاودانه شدن علم در انسان</a:t>
              </a:r>
              <a:endParaRPr lang="en-US" dirty="0">
                <a:cs typeface="B Mitra" pitchFamily="2" charset="-78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3351" y="5326706"/>
              <a:ext cx="2209800" cy="369332"/>
            </a:xfrm>
            <a:prstGeom prst="rect">
              <a:avLst/>
            </a:prstGeom>
            <a:solidFill>
              <a:srgbClr val="83A343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rtl="1"/>
              <a:r>
                <a:rPr lang="fa-IR" dirty="0" smtClean="0">
                  <a:cs typeface="B Mitra" pitchFamily="2" charset="-78"/>
                </a:rPr>
                <a:t>در </a:t>
              </a:r>
              <a:r>
                <a:rPr lang="fa-IR" dirty="0">
                  <a:cs typeface="B Mitra" pitchFamily="2" charset="-78"/>
                </a:rPr>
                <a:t>معرض فراموشی قرار نگرفتن</a:t>
              </a:r>
              <a:endParaRPr lang="en-US" dirty="0">
                <a:cs typeface="B Mitra" pitchFamily="2" charset="-78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856157" y="4926855"/>
              <a:ext cx="1042346" cy="369332"/>
            </a:xfrm>
            <a:prstGeom prst="rect">
              <a:avLst/>
            </a:prstGeom>
            <a:solidFill>
              <a:srgbClr val="83A343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rtl="1"/>
              <a:r>
                <a:rPr lang="fa-IR" dirty="0" smtClean="0">
                  <a:cs typeface="B Mitra" pitchFamily="2" charset="-78"/>
                </a:rPr>
                <a:t>عمل به ‌آنها</a:t>
              </a:r>
              <a:endParaRPr lang="en-US" dirty="0">
                <a:cs typeface="B Mitra" pitchFamily="2" charset="-78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0" y="4926855"/>
              <a:ext cx="1714500" cy="369332"/>
            </a:xfrm>
            <a:prstGeom prst="rect">
              <a:avLst/>
            </a:prstGeom>
            <a:solidFill>
              <a:srgbClr val="667F35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rtl="1"/>
              <a:r>
                <a:rPr lang="fa-IR" dirty="0" smtClean="0">
                  <a:cs typeface="B Mitra" pitchFamily="2" charset="-78"/>
                </a:rPr>
                <a:t>علم حضوری و شهودی</a:t>
              </a:r>
              <a:endParaRPr lang="en-US" dirty="0">
                <a:cs typeface="B Mitra" pitchFamily="2" charset="-78"/>
              </a:endParaRPr>
            </a:p>
          </p:txBody>
        </p:sp>
        <p:cxnSp>
          <p:nvCxnSpPr>
            <p:cNvPr id="20" name="Straight Arrow Connector 19"/>
            <p:cNvCxnSpPr>
              <a:stCxn id="17" idx="1"/>
              <a:endCxn id="15" idx="3"/>
            </p:cNvCxnSpPr>
            <p:nvPr/>
          </p:nvCxnSpPr>
          <p:spPr>
            <a:xfrm flipH="1">
              <a:off x="2343151" y="5111521"/>
              <a:ext cx="400049" cy="399851"/>
            </a:xfrm>
            <a:prstGeom prst="straightConnector1">
              <a:avLst/>
            </a:prstGeom>
            <a:ln w="28575">
              <a:solidFill>
                <a:srgbClr val="83A343"/>
              </a:solidFill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7" idx="1"/>
              <a:endCxn id="14" idx="3"/>
            </p:cNvCxnSpPr>
            <p:nvPr/>
          </p:nvCxnSpPr>
          <p:spPr>
            <a:xfrm flipH="1" flipV="1">
              <a:off x="2343151" y="4693882"/>
              <a:ext cx="400049" cy="417639"/>
            </a:xfrm>
            <a:prstGeom prst="straightConnector1">
              <a:avLst/>
            </a:prstGeom>
            <a:ln w="28575">
              <a:solidFill>
                <a:srgbClr val="83A343"/>
              </a:solidFill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6" idx="1"/>
              <a:endCxn id="17" idx="3"/>
            </p:cNvCxnSpPr>
            <p:nvPr/>
          </p:nvCxnSpPr>
          <p:spPr>
            <a:xfrm flipH="1">
              <a:off x="4457700" y="5111521"/>
              <a:ext cx="398457" cy="0"/>
            </a:xfrm>
            <a:prstGeom prst="straightConnector1">
              <a:avLst/>
            </a:prstGeom>
            <a:ln w="28575">
              <a:solidFill>
                <a:srgbClr val="83A343"/>
              </a:solidFill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51" name="Plus 50"/>
            <p:cNvSpPr/>
            <p:nvPr/>
          </p:nvSpPr>
          <p:spPr>
            <a:xfrm>
              <a:off x="5888199" y="4945706"/>
              <a:ext cx="394490" cy="381000"/>
            </a:xfrm>
            <a:prstGeom prst="mathPlus">
              <a:avLst/>
            </a:prstGeom>
            <a:solidFill>
              <a:schemeClr val="accent3">
                <a:shade val="51000"/>
                <a:satMod val="130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1203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Arrow Connector 27"/>
          <p:cNvCxnSpPr>
            <a:stCxn id="21" idx="2"/>
            <a:endCxn id="29" idx="6"/>
          </p:cNvCxnSpPr>
          <p:nvPr/>
        </p:nvCxnSpPr>
        <p:spPr>
          <a:xfrm flipH="1" flipV="1">
            <a:off x="2462202" y="3561838"/>
            <a:ext cx="433399" cy="1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4" idx="2"/>
            <a:endCxn id="5" idx="6"/>
          </p:cNvCxnSpPr>
          <p:nvPr/>
        </p:nvCxnSpPr>
        <p:spPr>
          <a:xfrm flipH="1" flipV="1">
            <a:off x="2462202" y="1142488"/>
            <a:ext cx="433401" cy="1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0" idx="2"/>
            <a:endCxn id="25" idx="6"/>
          </p:cNvCxnSpPr>
          <p:nvPr/>
        </p:nvCxnSpPr>
        <p:spPr>
          <a:xfrm flipH="1" flipV="1">
            <a:off x="2462200" y="2780788"/>
            <a:ext cx="433403" cy="1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00971" y="780537"/>
            <a:ext cx="2261231" cy="723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بهشت و رضوان الهی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895602" y="1728276"/>
            <a:ext cx="3733801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قرار گرفتن انسان در راستای تعالیم انبیا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895603" y="2528376"/>
            <a:ext cx="3733801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فعال شدن قوه فهم کلیات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2895601" y="3309426"/>
            <a:ext cx="3733801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فعال شدن قوه تشخیص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2895600" y="4090476"/>
            <a:ext cx="3733801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 smtClean="0">
                <a:cs typeface="B Mitra" pitchFamily="2" charset="-78"/>
              </a:rPr>
              <a:t>قدرت تمایز </a:t>
            </a:r>
            <a:r>
              <a:rPr lang="fa-IR" dirty="0">
                <a:cs typeface="B Mitra" pitchFamily="2" charset="-78"/>
              </a:rPr>
              <a:t>انسان در </a:t>
            </a:r>
            <a:r>
              <a:rPr lang="fa-IR" dirty="0" smtClean="0">
                <a:cs typeface="B Mitra" pitchFamily="2" charset="-78"/>
              </a:rPr>
              <a:t>هست‌ </a:t>
            </a:r>
            <a:r>
              <a:rPr lang="fa-IR" dirty="0">
                <a:cs typeface="B Mitra" pitchFamily="2" charset="-78"/>
              </a:rPr>
              <a:t>و نیست‌ها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6" name="Oval 5"/>
          <p:cNvSpPr/>
          <p:nvPr/>
        </p:nvSpPr>
        <p:spPr>
          <a:xfrm>
            <a:off x="6934200" y="2090203"/>
            <a:ext cx="2194557" cy="1443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>
                <a:cs typeface="B Mitra" pitchFamily="2" charset="-78"/>
              </a:rPr>
              <a:t>کارکردهای قوه تعقل</a:t>
            </a:r>
          </a:p>
          <a:p>
            <a:pPr algn="r" rtl="1"/>
            <a:endParaRPr lang="fa-IR" dirty="0">
              <a:cs typeface="B Mitra" pitchFamily="2" charset="-78"/>
            </a:endParaRPr>
          </a:p>
          <a:p>
            <a:pPr algn="ctr" rtl="1"/>
            <a:r>
              <a:rPr lang="fa-IR" dirty="0">
                <a:cs typeface="B Mitra" pitchFamily="2" charset="-78"/>
              </a:rPr>
              <a:t>(فواید/آثار فعال شدن قوه تعقل)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2895603" y="890076"/>
            <a:ext cx="3733801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برخورداری انسان از حیات معنوی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200969" y="2418837"/>
            <a:ext cx="2261231" cy="723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رسیدن انسان به علم، معرفت و یقین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200971" y="3199887"/>
            <a:ext cx="2261231" cy="723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خیرشناسی و خیرگزینی</a:t>
            </a:r>
            <a:endParaRPr lang="en-US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0909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72400" y="2933700"/>
            <a:ext cx="1143000" cy="830997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400" dirty="0" smtClean="0">
                <a:cs typeface="B Mitra" pitchFamily="2" charset="-78"/>
              </a:rPr>
              <a:t>حقیقت انسان</a:t>
            </a:r>
            <a:endParaRPr lang="en-US" sz="2400" dirty="0">
              <a:cs typeface="B Mitra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80544" y="228600"/>
            <a:ext cx="1219200" cy="369332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بسیط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71308" y="914400"/>
            <a:ext cx="1219200" cy="338554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نه مذکر، نه</a:t>
            </a:r>
            <a:r>
              <a:rPr lang="en-US" sz="1600" dirty="0" smtClean="0">
                <a:cs typeface="B Mitra" pitchFamily="2" charset="-78"/>
              </a:rPr>
              <a:t> </a:t>
            </a:r>
            <a:r>
              <a:rPr lang="fa-IR" sz="1600" dirty="0" smtClean="0">
                <a:cs typeface="B Mitra" pitchFamily="2" charset="-78"/>
              </a:rPr>
              <a:t>مونث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80544" y="1533236"/>
            <a:ext cx="1219200" cy="369332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از نفخه الهی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89944" y="2198252"/>
            <a:ext cx="2209800" cy="646331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میهمان توان‌های جسمی و غریزی  </a:t>
            </a:r>
            <a:r>
              <a:rPr lang="fa-IR" u="sng" dirty="0" smtClean="0">
                <a:cs typeface="B Mitra" pitchFamily="2" charset="-78"/>
              </a:rPr>
              <a:t>تا زمانی مشخص</a:t>
            </a:r>
            <a:endParaRPr lang="en-US" u="sng" dirty="0">
              <a:cs typeface="B Mitra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89944" y="3165768"/>
            <a:ext cx="2209800" cy="369332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بهره‌مندی از </a:t>
            </a:r>
            <a:r>
              <a:rPr lang="fa-IR" dirty="0">
                <a:cs typeface="B Mitra" pitchFamily="2" charset="-78"/>
              </a:rPr>
              <a:t>نعمت‌های دنیوی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90272" y="3171826"/>
            <a:ext cx="1609436" cy="369332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استفاده درست و بهینه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29200" y="3829050"/>
            <a:ext cx="2209800" cy="92333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علیرغم تنوع و تفاوت در برخورداری از نعمت‌ها و امکانات و سبک زندگی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19400" y="4097715"/>
            <a:ext cx="1828800" cy="369332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دارای منطق مشترک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" y="3987225"/>
            <a:ext cx="1868056" cy="584775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ملاک کرامت = تقوا و پرهیزکاری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89944" y="5105400"/>
            <a:ext cx="2209800" cy="369332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برخوردار از قواها 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80144" y="4876800"/>
            <a:ext cx="1828800" cy="369332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گیرنده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80144" y="5376446"/>
            <a:ext cx="1828800" cy="369332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ابرازکننده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" y="4876800"/>
            <a:ext cx="1828800" cy="369332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علم و ادراک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89944" y="5909846"/>
            <a:ext cx="2209800" cy="646331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حقایق در وجود او به ودیعه گذاشته و باید به آنها رجوع کند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2400" y="2338118"/>
            <a:ext cx="4343400" cy="369332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1. عدم دلبستگی به دنیا 2. بهره‌مندی از بلاهای دنیا برای پیشرفت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56872" y="914525"/>
            <a:ext cx="2142836" cy="369332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عاری از حس افتخار یا حقارت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5544" y="789708"/>
            <a:ext cx="1819564" cy="928194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 وتنها تعیین‌کننده نقش و مسئولیت انسان درحیات دنیا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5544" y="85725"/>
            <a:ext cx="4343400" cy="646331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درک الهی بودن </a:t>
            </a:r>
            <a:r>
              <a:rPr lang="fa-IR" smtClean="0">
                <a:cs typeface="B Mitra" pitchFamily="2" charset="-78"/>
              </a:rPr>
              <a:t>ذات انسان / </a:t>
            </a:r>
            <a:r>
              <a:rPr lang="fa-IR" dirty="0" smtClean="0">
                <a:cs typeface="B Mitra" pitchFamily="2" charset="-78"/>
              </a:rPr>
              <a:t>نشان از ذات و گوهر الهی در هر حال و موقعیتی</a:t>
            </a:r>
            <a:endParaRPr lang="en-US" dirty="0">
              <a:cs typeface="B Mitra" pitchFamily="2" charset="-78"/>
            </a:endParaRPr>
          </a:p>
        </p:txBody>
      </p:sp>
      <p:cxnSp>
        <p:nvCxnSpPr>
          <p:cNvPr id="26" name="Straight Arrow Connector 25"/>
          <p:cNvCxnSpPr>
            <a:stCxn id="5" idx="1"/>
            <a:endCxn id="24" idx="3"/>
          </p:cNvCxnSpPr>
          <p:nvPr/>
        </p:nvCxnSpPr>
        <p:spPr>
          <a:xfrm flipH="1" flipV="1">
            <a:off x="4608944" y="408891"/>
            <a:ext cx="1371600" cy="437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1"/>
            <a:endCxn id="22" idx="3"/>
          </p:cNvCxnSpPr>
          <p:nvPr/>
        </p:nvCxnSpPr>
        <p:spPr>
          <a:xfrm flipH="1">
            <a:off x="4599708" y="1083677"/>
            <a:ext cx="1371600" cy="1551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2" idx="1"/>
          </p:cNvCxnSpPr>
          <p:nvPr/>
        </p:nvCxnSpPr>
        <p:spPr>
          <a:xfrm flipH="1">
            <a:off x="2094344" y="1099191"/>
            <a:ext cx="362528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1"/>
            <a:endCxn id="21" idx="3"/>
          </p:cNvCxnSpPr>
          <p:nvPr/>
        </p:nvCxnSpPr>
        <p:spPr>
          <a:xfrm flipH="1">
            <a:off x="4495800" y="2521418"/>
            <a:ext cx="494144" cy="136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12" idx="3"/>
          </p:cNvCxnSpPr>
          <p:nvPr/>
        </p:nvCxnSpPr>
        <p:spPr>
          <a:xfrm flipH="1">
            <a:off x="4599708" y="3355873"/>
            <a:ext cx="391392" cy="61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2" idx="1"/>
            <a:endCxn id="81" idx="3"/>
          </p:cNvCxnSpPr>
          <p:nvPr/>
        </p:nvCxnSpPr>
        <p:spPr>
          <a:xfrm flipH="1" flipV="1">
            <a:off x="2706256" y="3353485"/>
            <a:ext cx="284016" cy="300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3" idx="1"/>
            <a:endCxn id="14" idx="3"/>
          </p:cNvCxnSpPr>
          <p:nvPr/>
        </p:nvCxnSpPr>
        <p:spPr>
          <a:xfrm flipH="1" flipV="1">
            <a:off x="4648200" y="4282381"/>
            <a:ext cx="381000" cy="833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4" idx="1"/>
            <a:endCxn id="15" idx="3"/>
          </p:cNvCxnSpPr>
          <p:nvPr/>
        </p:nvCxnSpPr>
        <p:spPr>
          <a:xfrm flipH="1" flipV="1">
            <a:off x="2020456" y="4279613"/>
            <a:ext cx="798944" cy="276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6" idx="1"/>
            <a:endCxn id="17" idx="3"/>
          </p:cNvCxnSpPr>
          <p:nvPr/>
        </p:nvCxnSpPr>
        <p:spPr>
          <a:xfrm flipH="1" flipV="1">
            <a:off x="4608944" y="5061466"/>
            <a:ext cx="381000" cy="2286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6" idx="1"/>
            <a:endCxn id="18" idx="3"/>
          </p:cNvCxnSpPr>
          <p:nvPr/>
        </p:nvCxnSpPr>
        <p:spPr>
          <a:xfrm flipH="1">
            <a:off x="4608944" y="5290066"/>
            <a:ext cx="381000" cy="27104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17" idx="1"/>
            <a:endCxn id="19" idx="3"/>
          </p:cNvCxnSpPr>
          <p:nvPr/>
        </p:nvCxnSpPr>
        <p:spPr>
          <a:xfrm flipH="1">
            <a:off x="1981200" y="5061466"/>
            <a:ext cx="79894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4" idx="1"/>
            <a:endCxn id="5" idx="3"/>
          </p:cNvCxnSpPr>
          <p:nvPr/>
        </p:nvCxnSpPr>
        <p:spPr>
          <a:xfrm flipH="1" flipV="1">
            <a:off x="7199744" y="413266"/>
            <a:ext cx="572656" cy="293593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" idx="1"/>
            <a:endCxn id="6" idx="3"/>
          </p:cNvCxnSpPr>
          <p:nvPr/>
        </p:nvCxnSpPr>
        <p:spPr>
          <a:xfrm flipH="1" flipV="1">
            <a:off x="7190508" y="1083677"/>
            <a:ext cx="581892" cy="226552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" idx="1"/>
            <a:endCxn id="7" idx="3"/>
          </p:cNvCxnSpPr>
          <p:nvPr/>
        </p:nvCxnSpPr>
        <p:spPr>
          <a:xfrm flipH="1" flipV="1">
            <a:off x="7199744" y="1717902"/>
            <a:ext cx="572656" cy="163129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4" idx="1"/>
            <a:endCxn id="8" idx="3"/>
          </p:cNvCxnSpPr>
          <p:nvPr/>
        </p:nvCxnSpPr>
        <p:spPr>
          <a:xfrm flipH="1" flipV="1">
            <a:off x="7199744" y="2521418"/>
            <a:ext cx="572656" cy="82778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4" idx="1"/>
            <a:endCxn id="9" idx="3"/>
          </p:cNvCxnSpPr>
          <p:nvPr/>
        </p:nvCxnSpPr>
        <p:spPr>
          <a:xfrm flipH="1">
            <a:off x="7199744" y="3349199"/>
            <a:ext cx="572656" cy="123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4" idx="1"/>
            <a:endCxn id="13" idx="3"/>
          </p:cNvCxnSpPr>
          <p:nvPr/>
        </p:nvCxnSpPr>
        <p:spPr>
          <a:xfrm flipH="1">
            <a:off x="7239000" y="3349199"/>
            <a:ext cx="533400" cy="94151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4" idx="1"/>
            <a:endCxn id="16" idx="3"/>
          </p:cNvCxnSpPr>
          <p:nvPr/>
        </p:nvCxnSpPr>
        <p:spPr>
          <a:xfrm flipH="1">
            <a:off x="7199744" y="3349199"/>
            <a:ext cx="572656" cy="194086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4" idx="1"/>
            <a:endCxn id="20" idx="3"/>
          </p:cNvCxnSpPr>
          <p:nvPr/>
        </p:nvCxnSpPr>
        <p:spPr>
          <a:xfrm flipH="1">
            <a:off x="7199744" y="3349199"/>
            <a:ext cx="572656" cy="288381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141184" y="4505980"/>
            <a:ext cx="592120" cy="52322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400" dirty="0" smtClean="0">
                <a:cs typeface="B Nazanin" pitchFamily="2" charset="-78"/>
              </a:rPr>
              <a:t>منجر به</a:t>
            </a:r>
            <a:endParaRPr lang="en-US" sz="1400" dirty="0">
              <a:cs typeface="B Nazanin" pitchFamily="2" charset="-7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52400" y="5562600"/>
            <a:ext cx="2094344" cy="1200329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نکته:  هر تغییر درست و مثبت در هر بخش از ورودی‌ها، تاثیرگذار در همه ورودی‌ها و خروجی‌ها</a:t>
            </a:r>
            <a:endParaRPr lang="en-US" dirty="0">
              <a:cs typeface="B Mitra" pitchFamily="2" charset="-78"/>
            </a:endParaRPr>
          </a:p>
        </p:txBody>
      </p:sp>
      <p:cxnSp>
        <p:nvCxnSpPr>
          <p:cNvPr id="48" name="Straight Arrow Connector 47"/>
          <p:cNvCxnSpPr>
            <a:stCxn id="47" idx="3"/>
            <a:endCxn id="17" idx="1"/>
          </p:cNvCxnSpPr>
          <p:nvPr/>
        </p:nvCxnSpPr>
        <p:spPr>
          <a:xfrm flipV="1">
            <a:off x="2246744" y="5061466"/>
            <a:ext cx="533400" cy="110129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7" idx="2"/>
            <a:endCxn id="18" idx="0"/>
          </p:cNvCxnSpPr>
          <p:nvPr/>
        </p:nvCxnSpPr>
        <p:spPr>
          <a:xfrm>
            <a:off x="3694544" y="5246132"/>
            <a:ext cx="0" cy="13031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989944" y="907018"/>
            <a:ext cx="696028" cy="369332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cs typeface="B Nazanin" pitchFamily="2" charset="-78"/>
              </a:rPr>
              <a:t>منجربه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52400" y="3030319"/>
            <a:ext cx="2553856" cy="646331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بهره‌مندی از حیات حقیقی و نعمت‌های اخروی</a:t>
            </a:r>
            <a:endParaRPr lang="en-US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8265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" grpId="0" animBg="1"/>
      <p:bldP spid="47" grpId="0" animBg="1"/>
      <p:bldP spid="57" grpId="0" animBg="1"/>
      <p:bldP spid="8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Arrow Connector 8"/>
          <p:cNvCxnSpPr>
            <a:stCxn id="2" idx="1"/>
            <a:endCxn id="27" idx="3"/>
          </p:cNvCxnSpPr>
          <p:nvPr/>
        </p:nvCxnSpPr>
        <p:spPr>
          <a:xfrm flipH="1" flipV="1">
            <a:off x="6629400" y="1074636"/>
            <a:ext cx="457200" cy="543037"/>
          </a:xfrm>
          <a:prstGeom prst="straightConnector1">
            <a:avLst/>
          </a:prstGeom>
          <a:ln>
            <a:solidFill>
              <a:srgbClr val="4BAFC7"/>
            </a:solidFill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" idx="1"/>
            <a:endCxn id="26" idx="3"/>
          </p:cNvCxnSpPr>
          <p:nvPr/>
        </p:nvCxnSpPr>
        <p:spPr>
          <a:xfrm flipH="1">
            <a:off x="6629400" y="1617673"/>
            <a:ext cx="457200" cy="573906"/>
          </a:xfrm>
          <a:prstGeom prst="straightConnector1">
            <a:avLst/>
          </a:prstGeom>
          <a:ln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370659" y="2234859"/>
            <a:ext cx="2381250" cy="908864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Mitra" pitchFamily="2" charset="-78"/>
              </a:rPr>
              <a:t>1. انجام اعمال خالی از تعقل </a:t>
            </a:r>
            <a:endParaRPr lang="en-US" dirty="0">
              <a:solidFill>
                <a:schemeClr val="bg1"/>
              </a:solidFill>
              <a:cs typeface="B Mitra" pitchFamily="2" charset="-78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738529" y="2363037"/>
            <a:ext cx="2952749" cy="908864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Mitra" pitchFamily="2" charset="-78"/>
              </a:rPr>
              <a:t>2. ماندن در جهل: عدم علم و برخورداری از علم ظنی</a:t>
            </a:r>
            <a:endParaRPr lang="en-US" dirty="0">
              <a:solidFill>
                <a:schemeClr val="bg1"/>
              </a:solidFill>
              <a:cs typeface="B Mitra" pitchFamily="2" charset="-78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191827" y="3009539"/>
            <a:ext cx="2381250" cy="908864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Mitra" pitchFamily="2" charset="-78"/>
              </a:rPr>
              <a:t>3. موضع‌گیری در برابر حقایق و انبیای الهی</a:t>
            </a:r>
            <a:endParaRPr lang="en-US" dirty="0">
              <a:solidFill>
                <a:schemeClr val="bg1"/>
              </a:solidFill>
              <a:cs typeface="B Mitra" pitchFamily="2" charset="-78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55057" y="3063895"/>
            <a:ext cx="2971800" cy="908864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Mitra" pitchFamily="2" charset="-78"/>
              </a:rPr>
              <a:t>4. تاثیرپذیری از انواع گرایش‌ها و تعصب‌های آلوده</a:t>
            </a:r>
            <a:endParaRPr lang="en-US" dirty="0">
              <a:solidFill>
                <a:schemeClr val="bg1"/>
              </a:solidFill>
              <a:cs typeface="B Mitra" pitchFamily="2" charset="-78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2719981" y="3810699"/>
            <a:ext cx="2619375" cy="908864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solidFill>
                  <a:schemeClr val="bg1"/>
                </a:solidFill>
                <a:cs typeface="B Mitra" pitchFamily="2" charset="-78"/>
              </a:rPr>
              <a:t>5. دچار رجس(آلودگی) و خبث (پلیدی)</a:t>
            </a:r>
            <a:endParaRPr lang="en-US" dirty="0">
              <a:solidFill>
                <a:schemeClr val="bg1"/>
              </a:solidFill>
              <a:cs typeface="B Mitra" pitchFamily="2" charset="-78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2722959" y="4628830"/>
            <a:ext cx="2515791" cy="1012069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solidFill>
                  <a:schemeClr val="bg1"/>
                </a:solidFill>
                <a:cs typeface="B Mitra" pitchFamily="2" charset="-78"/>
              </a:rPr>
              <a:t>7. </a:t>
            </a:r>
            <a:r>
              <a:rPr lang="fa-IR" dirty="0">
                <a:solidFill>
                  <a:schemeClr val="bg1"/>
                </a:solidFill>
                <a:cs typeface="B Mitra" pitchFamily="2" charset="-78"/>
              </a:rPr>
              <a:t>ابهام و بلاتکلیفی</a:t>
            </a:r>
            <a:endParaRPr lang="en-US" dirty="0">
              <a:solidFill>
                <a:schemeClr val="bg1"/>
              </a:solidFill>
              <a:cs typeface="B Mitra" pitchFamily="2" charset="-78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7086600" y="1092221"/>
            <a:ext cx="1981200" cy="1050904"/>
          </a:xfrm>
          <a:prstGeom prst="roundRect">
            <a:avLst/>
          </a:prstGeom>
          <a:solidFill>
            <a:srgbClr val="5AC4D2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Mitra" pitchFamily="2" charset="-78"/>
              </a:rPr>
              <a:t>عدم بهره‌مندی از قوه تعقل</a:t>
            </a:r>
          </a:p>
          <a:p>
            <a:pPr algn="ctr" rtl="1"/>
            <a:r>
              <a:rPr lang="fa-IR" dirty="0">
                <a:solidFill>
                  <a:schemeClr val="bg1"/>
                </a:solidFill>
                <a:cs typeface="B Mitra" pitchFamily="2" charset="-78"/>
              </a:rPr>
              <a:t>(عدم فعال شدن قوه تعقل)</a:t>
            </a:r>
            <a:endParaRPr lang="en-US" dirty="0">
              <a:solidFill>
                <a:schemeClr val="bg1"/>
              </a:solidFill>
              <a:cs typeface="B Mitra" pitchFamily="2" charset="-78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751060" y="1958626"/>
            <a:ext cx="878340" cy="465905"/>
          </a:xfrm>
          <a:prstGeom prst="roundRect">
            <a:avLst/>
          </a:prstGeom>
          <a:solidFill>
            <a:srgbClr val="5AC4D2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Mitra" pitchFamily="2" charset="-78"/>
              </a:rPr>
              <a:t>آثار</a:t>
            </a:r>
            <a:endParaRPr lang="en-US" sz="2000" dirty="0">
              <a:solidFill>
                <a:schemeClr val="bg1"/>
              </a:solidFill>
              <a:cs typeface="B Mitra" pitchFamily="2" charset="-78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751060" y="841683"/>
            <a:ext cx="878340" cy="465905"/>
          </a:xfrm>
          <a:prstGeom prst="roundRect">
            <a:avLst/>
          </a:prstGeom>
          <a:solidFill>
            <a:srgbClr val="5AC4D2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Mitra" pitchFamily="2" charset="-78"/>
              </a:rPr>
              <a:t>علت</a:t>
            </a:r>
            <a:endParaRPr lang="en-US" sz="2000" dirty="0">
              <a:solidFill>
                <a:schemeClr val="bg1"/>
              </a:solidFill>
              <a:cs typeface="B Mitra" pitchFamily="2" charset="-78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093118" y="715944"/>
            <a:ext cx="1598160" cy="717384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Mitra" pitchFamily="2" charset="-78"/>
              </a:rPr>
              <a:t>ماندن در گزاره‌های وهمی</a:t>
            </a:r>
            <a:endParaRPr lang="en-US" dirty="0">
              <a:solidFill>
                <a:schemeClr val="bg1"/>
              </a:solidFill>
              <a:cs typeface="B Mitra" pitchFamily="2" charset="-78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4143375" y="715944"/>
            <a:ext cx="1389631" cy="712806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Mitra" pitchFamily="2" charset="-78"/>
              </a:rPr>
              <a:t>عدم رجوع به عقل</a:t>
            </a:r>
            <a:endParaRPr lang="en-US" dirty="0">
              <a:solidFill>
                <a:schemeClr val="bg1"/>
              </a:solidFill>
              <a:cs typeface="B Mitra" pitchFamily="2" charset="-78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8240" y="715944"/>
            <a:ext cx="1598160" cy="717384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Mitra" pitchFamily="2" charset="-78"/>
              </a:rPr>
              <a:t>عدم میزان کردن این گزاره‌ها با </a:t>
            </a:r>
            <a:r>
              <a:rPr lang="fa-IR" dirty="0" smtClean="0">
                <a:solidFill>
                  <a:schemeClr val="bg1"/>
                </a:solidFill>
                <a:cs typeface="B Mitra" pitchFamily="2" charset="-78"/>
              </a:rPr>
              <a:t>معیارها</a:t>
            </a:r>
            <a:endParaRPr lang="en-US" dirty="0">
              <a:solidFill>
                <a:schemeClr val="bg1"/>
              </a:solidFill>
              <a:cs typeface="B Mitra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63552" y="659309"/>
            <a:ext cx="150496" cy="769441"/>
          </a:xfrm>
          <a:prstGeom prst="rect">
            <a:avLst/>
          </a:prstGeom>
          <a:noFill/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4400" dirty="0" smtClean="0">
                <a:solidFill>
                  <a:srgbClr val="1C5D6A"/>
                </a:solidFill>
                <a:cs typeface="B Mitra" pitchFamily="2" charset="-78"/>
              </a:rPr>
              <a:t>:</a:t>
            </a:r>
            <a:endParaRPr lang="en-US" sz="4400" dirty="0">
              <a:solidFill>
                <a:srgbClr val="1C5D6A"/>
              </a:solidFill>
              <a:cs typeface="B Mitra" pitchFamily="2" charset="-78"/>
            </a:endParaRPr>
          </a:p>
        </p:txBody>
      </p:sp>
      <p:sp>
        <p:nvSpPr>
          <p:cNvPr id="34" name="Plus 33"/>
          <p:cNvSpPr/>
          <p:nvPr/>
        </p:nvSpPr>
        <p:spPr>
          <a:xfrm>
            <a:off x="1714500" y="851668"/>
            <a:ext cx="340518" cy="384721"/>
          </a:xfrm>
          <a:prstGeom prst="mathPlus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6" name="Left Arrow 35"/>
          <p:cNvSpPr/>
          <p:nvPr/>
        </p:nvSpPr>
        <p:spPr>
          <a:xfrm>
            <a:off x="3752850" y="958159"/>
            <a:ext cx="328612" cy="232953"/>
          </a:xfrm>
          <a:prstGeom prst="leftArrow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564504" y="1828800"/>
            <a:ext cx="150496" cy="769441"/>
          </a:xfrm>
          <a:prstGeom prst="rect">
            <a:avLst/>
          </a:prstGeom>
          <a:noFill/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4400" dirty="0" smtClean="0">
                <a:solidFill>
                  <a:srgbClr val="1C5D6A"/>
                </a:solidFill>
                <a:cs typeface="B Mitra" pitchFamily="2" charset="-78"/>
              </a:rPr>
              <a:t>:</a:t>
            </a:r>
            <a:endParaRPr lang="en-US" sz="4400" dirty="0">
              <a:solidFill>
                <a:srgbClr val="1C5D6A"/>
              </a:solidFill>
              <a:cs typeface="B Mitra" pitchFamily="2" charset="-78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153352" y="3782124"/>
            <a:ext cx="2895600" cy="1298377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solidFill>
                  <a:schemeClr val="bg1"/>
                </a:solidFill>
                <a:cs typeface="B Mitra" pitchFamily="2" charset="-78"/>
              </a:rPr>
              <a:t>6. دچارشدن قوای خیال و وهم به انواع بیماری‌ها: «شک»، «وسوسه»، «سحر»</a:t>
            </a:r>
            <a:endParaRPr lang="en-US" dirty="0">
              <a:solidFill>
                <a:schemeClr val="bg1"/>
              </a:solidFill>
              <a:cs typeface="B Mitra" pitchFamily="2" charset="-78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28575" y="4842799"/>
            <a:ext cx="2844573" cy="908864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solidFill>
                  <a:schemeClr val="bg1"/>
                </a:solidFill>
                <a:cs typeface="B Mitra" pitchFamily="2" charset="-78"/>
              </a:rPr>
              <a:t>8. </a:t>
            </a:r>
            <a:r>
              <a:rPr lang="fa-IR" dirty="0">
                <a:solidFill>
                  <a:schemeClr val="bg1"/>
                </a:solidFill>
                <a:cs typeface="B Mitra" pitchFamily="2" charset="-78"/>
              </a:rPr>
              <a:t>عدم فهم بینه و دلایل واضح و روشن</a:t>
            </a:r>
            <a:endParaRPr lang="en-US" dirty="0">
              <a:solidFill>
                <a:schemeClr val="bg1"/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6332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72300" y="2961383"/>
            <a:ext cx="9525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قوه خیال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05250" y="1146743"/>
            <a:ext cx="1795461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استفاده درست از قوای خیال و وهم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29575" y="2961383"/>
            <a:ext cx="942975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قوای حواس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15025" y="2961383"/>
            <a:ext cx="9525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قوه وهم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62124" y="1126977"/>
            <a:ext cx="1790700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چک کردن گزاره‌های وهمی با معیارهای حقیقی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1449" y="1146743"/>
            <a:ext cx="1104900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b="1" dirty="0" smtClean="0">
                <a:cs typeface="B Mitra" pitchFamily="2" charset="-78"/>
              </a:rPr>
              <a:t>فعال شدن تعقل</a:t>
            </a:r>
            <a:endParaRPr lang="en-US" sz="1600" b="1" dirty="0">
              <a:cs typeface="B Mitra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05250" y="4420066"/>
            <a:ext cx="1795461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عدم استفاده درست از قوای خیال و وهم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62124" y="4420065"/>
            <a:ext cx="1790700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چک نکردن گزاره‌های وهمی با معیارهای حقیقی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3361" y="4450842"/>
            <a:ext cx="981075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cs typeface="B Mitra" pitchFamily="2" charset="-78"/>
              </a:rPr>
              <a:t>فعال </a:t>
            </a:r>
            <a:r>
              <a:rPr lang="fa-IR" sz="1600" b="1" dirty="0" smtClean="0">
                <a:cs typeface="B Mitra" pitchFamily="2" charset="-78"/>
              </a:rPr>
              <a:t>نشدن </a:t>
            </a:r>
            <a:r>
              <a:rPr lang="fa-IR" sz="1600" b="1" dirty="0">
                <a:cs typeface="B Mitra" pitchFamily="2" charset="-78"/>
              </a:rPr>
              <a:t>تعقل</a:t>
            </a:r>
            <a:endParaRPr lang="en-US" sz="1600" b="1" dirty="0">
              <a:cs typeface="B Mitra" pitchFamily="2" charset="-78"/>
            </a:endParaRPr>
          </a:p>
        </p:txBody>
      </p:sp>
      <p:sp>
        <p:nvSpPr>
          <p:cNvPr id="13" name="Curved Down Arrow 12"/>
          <p:cNvSpPr/>
          <p:nvPr/>
        </p:nvSpPr>
        <p:spPr>
          <a:xfrm flipH="1">
            <a:off x="7396164" y="2451526"/>
            <a:ext cx="1233486" cy="48128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urved Down Arrow 21"/>
          <p:cNvSpPr/>
          <p:nvPr/>
        </p:nvSpPr>
        <p:spPr>
          <a:xfrm flipH="1">
            <a:off x="6181728" y="2461944"/>
            <a:ext cx="1233486" cy="48128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17" idx="1"/>
            <a:endCxn id="5" idx="3"/>
          </p:cNvCxnSpPr>
          <p:nvPr/>
        </p:nvCxnSpPr>
        <p:spPr>
          <a:xfrm flipH="1" flipV="1">
            <a:off x="5700711" y="1460026"/>
            <a:ext cx="214314" cy="1686023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7" idx="1"/>
            <a:endCxn id="23" idx="3"/>
          </p:cNvCxnSpPr>
          <p:nvPr/>
        </p:nvCxnSpPr>
        <p:spPr>
          <a:xfrm flipH="1">
            <a:off x="5700711" y="3146049"/>
            <a:ext cx="214314" cy="1597183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Plus 29"/>
          <p:cNvSpPr/>
          <p:nvPr/>
        </p:nvSpPr>
        <p:spPr>
          <a:xfrm>
            <a:off x="3552824" y="1269138"/>
            <a:ext cx="333376" cy="329966"/>
          </a:xfrm>
          <a:prstGeom prst="mathPl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 Arrow 30"/>
          <p:cNvSpPr/>
          <p:nvPr/>
        </p:nvSpPr>
        <p:spPr>
          <a:xfrm>
            <a:off x="1352549" y="1319821"/>
            <a:ext cx="304800" cy="2286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Plus 32"/>
          <p:cNvSpPr/>
          <p:nvPr/>
        </p:nvSpPr>
        <p:spPr>
          <a:xfrm>
            <a:off x="3552824" y="4558595"/>
            <a:ext cx="333376" cy="329966"/>
          </a:xfrm>
          <a:prstGeom prst="mathPl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Left Arrow 33"/>
          <p:cNvSpPr/>
          <p:nvPr/>
        </p:nvSpPr>
        <p:spPr>
          <a:xfrm>
            <a:off x="1323973" y="4609278"/>
            <a:ext cx="333376" cy="2286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33361" y="5726661"/>
            <a:ext cx="981075" cy="92333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rgbClr val="1C5D6A"/>
                </a:solidFill>
                <a:cs typeface="B Mitra" pitchFamily="2" charset="-78"/>
              </a:rPr>
              <a:t>ماندن در گزاره‌های وهمی</a:t>
            </a:r>
            <a:endParaRPr lang="en-US" dirty="0">
              <a:solidFill>
                <a:srgbClr val="1C5D6A"/>
              </a:solidFill>
              <a:cs typeface="B Mitra" pitchFamily="2" charset="-78"/>
            </a:endParaRPr>
          </a:p>
        </p:txBody>
      </p:sp>
      <p:cxnSp>
        <p:nvCxnSpPr>
          <p:cNvPr id="64" name="Straight Connector 63"/>
          <p:cNvCxnSpPr>
            <a:stCxn id="25" idx="2"/>
            <a:endCxn id="36" idx="0"/>
          </p:cNvCxnSpPr>
          <p:nvPr/>
        </p:nvCxnSpPr>
        <p:spPr>
          <a:xfrm>
            <a:off x="723899" y="5035617"/>
            <a:ext cx="0" cy="691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754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Left Arrow 23"/>
          <p:cNvSpPr/>
          <p:nvPr/>
        </p:nvSpPr>
        <p:spPr>
          <a:xfrm>
            <a:off x="8724900" y="2179021"/>
            <a:ext cx="304800" cy="2286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eft Arrow 24"/>
          <p:cNvSpPr/>
          <p:nvPr/>
        </p:nvSpPr>
        <p:spPr>
          <a:xfrm>
            <a:off x="8724900" y="5405116"/>
            <a:ext cx="304800" cy="22860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Arrow 25"/>
          <p:cNvSpPr/>
          <p:nvPr/>
        </p:nvSpPr>
        <p:spPr>
          <a:xfrm>
            <a:off x="5086349" y="2179021"/>
            <a:ext cx="304800" cy="228600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5514973" y="1024948"/>
            <a:ext cx="1828800" cy="85731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Mitra" pitchFamily="2" charset="-78"/>
              </a:rPr>
              <a:t>قرار گرفتن در راستای تعالیم انبیا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514973" y="2049332"/>
            <a:ext cx="1828800" cy="535723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Mitra" pitchFamily="2" charset="-78"/>
              </a:rPr>
              <a:t>تمیز هست‌ها ونیست‌ها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514973" y="2740877"/>
            <a:ext cx="1828800" cy="535723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Mitra" pitchFamily="2" charset="-78"/>
              </a:rPr>
              <a:t>خیرشناسی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328034" y="1905743"/>
            <a:ext cx="1661161" cy="775155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کسب علم حصولی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1333499" y="333494"/>
            <a:ext cx="1120382" cy="65710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رسیدن به علم حضوری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19050" y="333494"/>
            <a:ext cx="1120382" cy="65710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سیر به سوی </a:t>
            </a:r>
            <a:r>
              <a:rPr lang="fa-IR" b="1" dirty="0">
                <a:cs typeface="B Mitra" pitchFamily="2" charset="-78"/>
              </a:rPr>
              <a:t>کمال</a:t>
            </a:r>
            <a:endParaRPr lang="en-US" b="1" dirty="0">
              <a:cs typeface="B Mitra" pitchFamily="2" charset="-78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1333499" y="3581400"/>
            <a:ext cx="1120382" cy="65710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فراموشی آن علم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9050" y="3581400"/>
            <a:ext cx="1120382" cy="65710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گمراهی و هلاکت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7784781" y="2102821"/>
            <a:ext cx="838200" cy="381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فهم بینه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286000" y="2937241"/>
            <a:ext cx="1306829" cy="381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عدم باور و عمل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286000" y="1263103"/>
            <a:ext cx="1306829" cy="381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 smtClean="0">
                <a:cs typeface="B Mitra" pitchFamily="2" charset="-78"/>
              </a:rPr>
              <a:t>باور </a:t>
            </a:r>
            <a:r>
              <a:rPr lang="fa-IR" dirty="0">
                <a:cs typeface="B Mitra" pitchFamily="2" charset="-78"/>
              </a:rPr>
              <a:t>و عمل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8" name="Bent Arrow 37"/>
          <p:cNvSpPr/>
          <p:nvPr/>
        </p:nvSpPr>
        <p:spPr>
          <a:xfrm rot="10800000">
            <a:off x="3611879" y="2714625"/>
            <a:ext cx="565784" cy="535722"/>
          </a:xfrm>
          <a:prstGeom prst="bentArrow">
            <a:avLst>
              <a:gd name="adj1" fmla="val 18318"/>
              <a:gd name="adj2" fmla="val 19023"/>
              <a:gd name="adj3" fmla="val 25369"/>
              <a:gd name="adj4" fmla="val 5061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Bent Arrow 38"/>
          <p:cNvSpPr/>
          <p:nvPr/>
        </p:nvSpPr>
        <p:spPr>
          <a:xfrm rot="10800000" flipV="1">
            <a:off x="3592828" y="1350971"/>
            <a:ext cx="584833" cy="535722"/>
          </a:xfrm>
          <a:prstGeom prst="bentArrow">
            <a:avLst>
              <a:gd name="adj1" fmla="val 18318"/>
              <a:gd name="adj2" fmla="val 19023"/>
              <a:gd name="adj3" fmla="val 25369"/>
              <a:gd name="adj4" fmla="val 50616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>
            <a:stCxn id="32" idx="1"/>
            <a:endCxn id="33" idx="3"/>
          </p:cNvCxnSpPr>
          <p:nvPr/>
        </p:nvCxnSpPr>
        <p:spPr>
          <a:xfrm flipH="1">
            <a:off x="1139432" y="3909953"/>
            <a:ext cx="194067" cy="0"/>
          </a:xfrm>
          <a:prstGeom prst="straightConnector1">
            <a:avLst/>
          </a:prstGeom>
          <a:ln w="28575">
            <a:solidFill>
              <a:srgbClr val="A73E3B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0" idx="1"/>
            <a:endCxn id="31" idx="3"/>
          </p:cNvCxnSpPr>
          <p:nvPr/>
        </p:nvCxnSpPr>
        <p:spPr>
          <a:xfrm flipH="1">
            <a:off x="1139432" y="662047"/>
            <a:ext cx="194067" cy="0"/>
          </a:xfrm>
          <a:prstGeom prst="straightConnector1">
            <a:avLst/>
          </a:prstGeom>
          <a:ln>
            <a:solidFill>
              <a:srgbClr val="77943C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6" name="Bent Arrow 45"/>
          <p:cNvSpPr/>
          <p:nvPr/>
        </p:nvSpPr>
        <p:spPr>
          <a:xfrm rot="10800000" flipV="1">
            <a:off x="2488883" y="662047"/>
            <a:ext cx="584833" cy="535722"/>
          </a:xfrm>
          <a:prstGeom prst="bentArrow">
            <a:avLst>
              <a:gd name="adj1" fmla="val 18318"/>
              <a:gd name="adj2" fmla="val 19023"/>
              <a:gd name="adj3" fmla="val 25369"/>
              <a:gd name="adj4" fmla="val 50616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Bent Arrow 46"/>
          <p:cNvSpPr/>
          <p:nvPr/>
        </p:nvSpPr>
        <p:spPr>
          <a:xfrm rot="10800000">
            <a:off x="2488883" y="3412273"/>
            <a:ext cx="565784" cy="535722"/>
          </a:xfrm>
          <a:prstGeom prst="bentArrow">
            <a:avLst>
              <a:gd name="adj1" fmla="val 18318"/>
              <a:gd name="adj2" fmla="val 19023"/>
              <a:gd name="adj3" fmla="val 25369"/>
              <a:gd name="adj4" fmla="val 5061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6917055" y="5196250"/>
            <a:ext cx="1705926" cy="65768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ماندن در ابهام و جهل</a:t>
            </a:r>
          </a:p>
          <a:p>
            <a:pPr algn="ctr" rtl="1"/>
            <a:r>
              <a:rPr lang="fa-IR" dirty="0">
                <a:cs typeface="B Mitra" pitchFamily="2" charset="-78"/>
              </a:rPr>
              <a:t>/عدم علم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5086349" y="5196248"/>
            <a:ext cx="1303022" cy="65769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عمل بدون تعقل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2488882" y="4928388"/>
            <a:ext cx="1828800" cy="53572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دچار شدن به رجس و خبث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2507934" y="5678749"/>
            <a:ext cx="1828800" cy="53572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ابتلا به انواع بیماری‌های وهمی و خیالی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228600" y="5244500"/>
            <a:ext cx="1303140" cy="65769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هلاکت</a:t>
            </a:r>
            <a:endParaRPr lang="en-US" dirty="0">
              <a:cs typeface="B Mitra" pitchFamily="2" charset="-78"/>
            </a:endParaRPr>
          </a:p>
        </p:txBody>
      </p:sp>
      <p:cxnSp>
        <p:nvCxnSpPr>
          <p:cNvPr id="55" name="Straight Arrow Connector 54"/>
          <p:cNvCxnSpPr>
            <a:stCxn id="48" idx="1"/>
            <a:endCxn id="49" idx="3"/>
          </p:cNvCxnSpPr>
          <p:nvPr/>
        </p:nvCxnSpPr>
        <p:spPr>
          <a:xfrm flipH="1" flipV="1">
            <a:off x="6389371" y="5525093"/>
            <a:ext cx="527684" cy="1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9" idx="1"/>
            <a:endCxn id="50" idx="3"/>
          </p:cNvCxnSpPr>
          <p:nvPr/>
        </p:nvCxnSpPr>
        <p:spPr>
          <a:xfrm flipH="1" flipV="1">
            <a:off x="4317682" y="5196250"/>
            <a:ext cx="768667" cy="328843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9" idx="1"/>
            <a:endCxn id="51" idx="3"/>
          </p:cNvCxnSpPr>
          <p:nvPr/>
        </p:nvCxnSpPr>
        <p:spPr>
          <a:xfrm flipH="1">
            <a:off x="4336734" y="5525093"/>
            <a:ext cx="749615" cy="421518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4" name="Left Arrow 63"/>
          <p:cNvSpPr/>
          <p:nvPr/>
        </p:nvSpPr>
        <p:spPr>
          <a:xfrm>
            <a:off x="1752600" y="5439368"/>
            <a:ext cx="457200" cy="267955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9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lowchart: Preparation 21"/>
          <p:cNvSpPr/>
          <p:nvPr/>
        </p:nvSpPr>
        <p:spPr>
          <a:xfrm>
            <a:off x="1552575" y="4953000"/>
            <a:ext cx="4019550" cy="1600200"/>
          </a:xfrm>
          <a:prstGeom prst="flowChartPreparati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00" b="1" dirty="0">
                <a:cs typeface="B Mitra" pitchFamily="2" charset="-78"/>
              </a:rPr>
              <a:t>تحلیل شرایط</a:t>
            </a:r>
            <a:endParaRPr lang="en-US" sz="2000" b="1" dirty="0">
              <a:cs typeface="B Mitra" pitchFamily="2" charset="-78"/>
            </a:endParaRPr>
          </a:p>
        </p:txBody>
      </p:sp>
      <p:sp>
        <p:nvSpPr>
          <p:cNvPr id="2" name="Flowchart: Preparation 1"/>
          <p:cNvSpPr/>
          <p:nvPr/>
        </p:nvSpPr>
        <p:spPr>
          <a:xfrm>
            <a:off x="2076450" y="3886200"/>
            <a:ext cx="4019550" cy="1600200"/>
          </a:xfrm>
          <a:prstGeom prst="flowChartPreparati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00" b="1" dirty="0">
                <a:cs typeface="B Mitra" pitchFamily="2" charset="-78"/>
              </a:rPr>
              <a:t>به کارگیری از توان تفکر</a:t>
            </a:r>
            <a:endParaRPr lang="en-US" sz="2000" b="1" dirty="0">
              <a:cs typeface="B Mitra" pitchFamily="2" charset="-78"/>
            </a:endParaRPr>
          </a:p>
        </p:txBody>
      </p:sp>
      <p:sp>
        <p:nvSpPr>
          <p:cNvPr id="23" name="Flowchart: Preparation 22"/>
          <p:cNvSpPr/>
          <p:nvPr/>
        </p:nvSpPr>
        <p:spPr>
          <a:xfrm>
            <a:off x="2609850" y="2819400"/>
            <a:ext cx="4019550" cy="1600200"/>
          </a:xfrm>
          <a:prstGeom prst="flowChartPreparati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00" b="1" dirty="0">
                <a:cs typeface="B Mitra" pitchFamily="2" charset="-78"/>
              </a:rPr>
              <a:t>تفصیل مطالب</a:t>
            </a:r>
            <a:endParaRPr lang="en-US" sz="2000" b="1" dirty="0">
              <a:cs typeface="B Mitra" pitchFamily="2" charset="-78"/>
            </a:endParaRPr>
          </a:p>
        </p:txBody>
      </p:sp>
      <p:sp>
        <p:nvSpPr>
          <p:cNvPr id="24" name="Flowchart: Preparation 23"/>
          <p:cNvSpPr/>
          <p:nvPr/>
        </p:nvSpPr>
        <p:spPr>
          <a:xfrm>
            <a:off x="3143250" y="1752600"/>
            <a:ext cx="4019550" cy="1600200"/>
          </a:xfrm>
          <a:prstGeom prst="flowChartPreparati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00" b="1" dirty="0">
                <a:cs typeface="B Mitra" pitchFamily="2" charset="-78"/>
              </a:rPr>
              <a:t>توجه به حدود موضوعات</a:t>
            </a:r>
            <a:endParaRPr lang="en-US" sz="2000" b="1" dirty="0">
              <a:cs typeface="B Mitra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019800" y="228600"/>
            <a:ext cx="2819400" cy="1828800"/>
          </a:xfrm>
          <a:prstGeom prst="roundRect">
            <a:avLst/>
          </a:prstGeom>
          <a:solidFill>
            <a:srgbClr val="5AC4D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dirty="0">
                <a:solidFill>
                  <a:schemeClr val="bg1"/>
                </a:solidFill>
                <a:cs typeface="B Farnaz" pitchFamily="2" charset="-78"/>
              </a:rPr>
              <a:t>مهارت‌های قوه تعقل</a:t>
            </a:r>
            <a:endParaRPr lang="en-US" sz="2400" dirty="0">
              <a:solidFill>
                <a:schemeClr val="bg1"/>
              </a:solidFill>
              <a:cs typeface="B Farnaz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0792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381000" y="457200"/>
            <a:ext cx="2667000" cy="1676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dirty="0">
                <a:cs typeface="B Mitra" pitchFamily="2" charset="-78"/>
              </a:rPr>
              <a:t>عوامل تقویت کننده  تعقل</a:t>
            </a:r>
            <a:endParaRPr lang="en-US" sz="2400" dirty="0">
              <a:cs typeface="B Mitra" pitchFamily="2" charset="-78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514600" y="2209800"/>
            <a:ext cx="2362200" cy="10668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00" dirty="0">
                <a:cs typeface="B Mitra" pitchFamily="2" charset="-78"/>
              </a:rPr>
              <a:t>همت و عزم</a:t>
            </a:r>
            <a:endParaRPr lang="en-US" sz="2000" dirty="0">
              <a:cs typeface="B Mitra" pitchFamily="2" charset="-78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724275" y="3352800"/>
            <a:ext cx="2362200" cy="10668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00" dirty="0">
                <a:cs typeface="B Mitra" pitchFamily="2" charset="-78"/>
              </a:rPr>
              <a:t>به کارگیری تفکر</a:t>
            </a:r>
            <a:endParaRPr lang="en-US" sz="2000" dirty="0">
              <a:cs typeface="B Mitra" pitchFamily="2" charset="-78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876800" y="4495800"/>
            <a:ext cx="2362200" cy="10668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00" dirty="0">
                <a:cs typeface="B Mitra" pitchFamily="2" charset="-78"/>
              </a:rPr>
              <a:t>به کارگیری علم</a:t>
            </a:r>
            <a:endParaRPr lang="en-US" sz="2000" dirty="0">
              <a:cs typeface="B Mitra" pitchFamily="2" charset="-78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6086475" y="5638800"/>
            <a:ext cx="2362200" cy="10668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00" dirty="0">
                <a:cs typeface="B Mitra" pitchFamily="2" charset="-78"/>
              </a:rPr>
              <a:t>عمل به خیر</a:t>
            </a:r>
            <a:endParaRPr lang="en-US" sz="2000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1985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5677" y="5684671"/>
            <a:ext cx="706311" cy="563730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 extrusionH="1270000">
            <a:bevelT w="63500" h="25400" prst="riblet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1">
              <a:defRPr>
                <a:cs typeface="B Farnaz" pitchFamily="2" charset="-78"/>
              </a:defRPr>
            </a:lvl1pPr>
          </a:lstStyle>
          <a:p>
            <a:r>
              <a:rPr lang="fa-IR" sz="1600" dirty="0"/>
              <a:t>قلب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5638800" y="5684669"/>
            <a:ext cx="3128962" cy="563731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 extrusionH="1270000">
            <a:bevelT w="63500" h="25400" prst="riblet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1">
              <a:defRPr sz="2800">
                <a:cs typeface="B Farnaz" pitchFamily="2" charset="-78"/>
              </a:defRPr>
            </a:lvl1pPr>
          </a:lstStyle>
          <a:p>
            <a:r>
              <a:rPr lang="fa-IR" sz="1600" dirty="0"/>
              <a:t>محل استقرار قوه عاقله و علم حضوری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2361383" y="5684670"/>
            <a:ext cx="762817" cy="563731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 extrusionH="1270000">
            <a:bevelT w="63500" h="25400" prst="riblet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rtl="1">
              <a:defRPr>
                <a:cs typeface="B Farnaz" pitchFamily="2" charset="-78"/>
              </a:defRPr>
            </a:lvl1pPr>
          </a:lstStyle>
          <a:p>
            <a:r>
              <a:rPr lang="fa-IR" sz="1600" dirty="0"/>
              <a:t>فواد</a:t>
            </a:r>
            <a:endParaRPr lang="en-US" sz="1600" dirty="0"/>
          </a:p>
        </p:txBody>
      </p:sp>
      <p:sp>
        <p:nvSpPr>
          <p:cNvPr id="6" name="Snip Diagonal Corner Rectangle 5"/>
          <p:cNvSpPr/>
          <p:nvPr/>
        </p:nvSpPr>
        <p:spPr>
          <a:xfrm>
            <a:off x="5934075" y="2819400"/>
            <a:ext cx="1905000" cy="990600"/>
          </a:xfrm>
          <a:prstGeom prst="snip2Diag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 extrusionH="1270000">
            <a:bevelT w="63500" h="25400" prst="riblet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00" b="1" dirty="0">
                <a:cs typeface="B Esfehan" pitchFamily="2" charset="-78"/>
              </a:rPr>
              <a:t>اولوالالباب</a:t>
            </a:r>
            <a:endParaRPr lang="en-US" sz="2000" b="1" dirty="0">
              <a:cs typeface="B Esfehan" pitchFamily="2" charset="-78"/>
            </a:endParaRPr>
          </a:p>
        </p:txBody>
      </p:sp>
      <p:sp>
        <p:nvSpPr>
          <p:cNvPr id="24" name="Snip Diagonal Corner Rectangle 23"/>
          <p:cNvSpPr/>
          <p:nvPr/>
        </p:nvSpPr>
        <p:spPr>
          <a:xfrm>
            <a:off x="4029075" y="4114800"/>
            <a:ext cx="1905000" cy="990600"/>
          </a:xfrm>
          <a:prstGeom prst="snip2Diag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 extrusionH="1270000">
            <a:bevelT w="63500" h="25400" prst="riblet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00" b="1" dirty="0">
                <a:cs typeface="B Esfehan" pitchFamily="2" charset="-78"/>
              </a:rPr>
              <a:t>اولوالنهی</a:t>
            </a:r>
            <a:endParaRPr lang="en-US" sz="2000" b="1" dirty="0">
              <a:cs typeface="B Esfehan" pitchFamily="2" charset="-78"/>
            </a:endParaRPr>
          </a:p>
        </p:txBody>
      </p:sp>
      <p:sp>
        <p:nvSpPr>
          <p:cNvPr id="25" name="Snip Diagonal Corner Rectangle 24"/>
          <p:cNvSpPr/>
          <p:nvPr/>
        </p:nvSpPr>
        <p:spPr>
          <a:xfrm>
            <a:off x="2091557" y="2819400"/>
            <a:ext cx="1905000" cy="990600"/>
          </a:xfrm>
          <a:prstGeom prst="snip2Diag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 extrusionH="1270000">
            <a:bevelT w="63500" h="25400" prst="riblet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00" b="1" dirty="0">
                <a:cs typeface="B Esfehan" pitchFamily="2" charset="-78"/>
              </a:rPr>
              <a:t>ذی حجر</a:t>
            </a:r>
            <a:endParaRPr lang="en-US" sz="2000" b="1" dirty="0">
              <a:cs typeface="B Esfehan" pitchFamily="2" charset="-78"/>
            </a:endParaRPr>
          </a:p>
        </p:txBody>
      </p:sp>
      <p:sp>
        <p:nvSpPr>
          <p:cNvPr id="28" name="Snip Diagonal Corner Rectangle 27"/>
          <p:cNvSpPr/>
          <p:nvPr/>
        </p:nvSpPr>
        <p:spPr>
          <a:xfrm>
            <a:off x="186557" y="4114800"/>
            <a:ext cx="1905000" cy="990600"/>
          </a:xfrm>
          <a:prstGeom prst="snip2Diag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 extrusionH="1270000">
            <a:bevelT w="63500" h="25400" prst="riblet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00" b="1" dirty="0">
                <a:cs typeface="B Esfehan" pitchFamily="2" charset="-78"/>
              </a:rPr>
              <a:t>اولوالابصار</a:t>
            </a:r>
            <a:endParaRPr lang="en-US" sz="2000" b="1" dirty="0">
              <a:cs typeface="B Esfehan" pitchFamily="2" charset="-78"/>
            </a:endParaRPr>
          </a:p>
        </p:txBody>
      </p:sp>
      <p:sp>
        <p:nvSpPr>
          <p:cNvPr id="7" name="Oval 6"/>
          <p:cNvSpPr/>
          <p:nvPr/>
        </p:nvSpPr>
        <p:spPr>
          <a:xfrm>
            <a:off x="6424612" y="160420"/>
            <a:ext cx="2362200" cy="2362200"/>
          </a:xfrm>
          <a:prstGeom prst="ellipse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ContrastingLeftFacing">
              <a:rot lat="21579792" lon="2084194" rev="21285429"/>
            </a:camera>
            <a:lightRig rig="threePt" dir="t">
              <a:rot lat="0" lon="0" rev="1200000"/>
            </a:lightRig>
          </a:scene3d>
          <a:sp3d extrusionH="190500" contourW="12700">
            <a:bevelT w="63500" h="25400" prst="riblet"/>
            <a:contourClr>
              <a:schemeClr val="accent1">
                <a:lumMod val="75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dirty="0">
                <a:cs typeface="B Farnaz" pitchFamily="2" charset="-78"/>
              </a:rPr>
              <a:t>افراد بهره‌مند از قوه عاقله</a:t>
            </a:r>
            <a:endParaRPr lang="en-US" sz="2800" dirty="0">
              <a:cs typeface="B Farnaz" pitchFamily="2" charset="-78"/>
            </a:endParaRPr>
          </a:p>
        </p:txBody>
      </p:sp>
      <p:cxnSp>
        <p:nvCxnSpPr>
          <p:cNvPr id="9" name="Straight Arrow Connector 8"/>
          <p:cNvCxnSpPr>
            <a:stCxn id="16" idx="1"/>
            <a:endCxn id="4" idx="3"/>
          </p:cNvCxnSpPr>
          <p:nvPr/>
        </p:nvCxnSpPr>
        <p:spPr>
          <a:xfrm flipH="1">
            <a:off x="4741988" y="5966535"/>
            <a:ext cx="896812" cy="1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4" idx="1"/>
            <a:endCxn id="17" idx="3"/>
          </p:cNvCxnSpPr>
          <p:nvPr/>
        </p:nvCxnSpPr>
        <p:spPr>
          <a:xfrm flipH="1">
            <a:off x="3124200" y="5966536"/>
            <a:ext cx="911477" cy="0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10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ight Triangle 3"/>
          <p:cNvSpPr/>
          <p:nvPr/>
        </p:nvSpPr>
        <p:spPr>
          <a:xfrm>
            <a:off x="21894" y="141370"/>
            <a:ext cx="1973044" cy="1973044"/>
          </a:xfrm>
          <a:prstGeom prst="rtTriangl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ight Triangle 4"/>
          <p:cNvSpPr/>
          <p:nvPr/>
        </p:nvSpPr>
        <p:spPr>
          <a:xfrm flipH="1">
            <a:off x="2023513" y="141370"/>
            <a:ext cx="1973044" cy="1973044"/>
          </a:xfrm>
          <a:prstGeom prst="rtTriangl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تمسنزتمتیمش</a:t>
            </a:r>
            <a:endParaRPr lang="en-US" dirty="0"/>
          </a:p>
        </p:txBody>
      </p:sp>
      <p:sp>
        <p:nvSpPr>
          <p:cNvPr id="6" name="Right Triangle 5"/>
          <p:cNvSpPr/>
          <p:nvPr/>
        </p:nvSpPr>
        <p:spPr>
          <a:xfrm flipV="1">
            <a:off x="1994938" y="141369"/>
            <a:ext cx="2001619" cy="1984389"/>
          </a:xfrm>
          <a:prstGeom prst="rtTriangl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سنتبنمتسنمبتیممنسی</a:t>
            </a:r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 flipH="1" flipV="1">
            <a:off x="19050" y="141369"/>
            <a:ext cx="1990175" cy="1973044"/>
          </a:xfrm>
          <a:prstGeom prst="rtTriangl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19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81281" y="2721114"/>
            <a:ext cx="2231025" cy="70788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Mitra" pitchFamily="2" charset="-78"/>
              </a:rPr>
              <a:t>به صورت نهفته عالم به علوم هستی</a:t>
            </a:r>
            <a:endParaRPr lang="en-US" sz="2000" dirty="0">
              <a:cs typeface="B Mitra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7502" y="2721114"/>
            <a:ext cx="4022989" cy="70788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Mitra" pitchFamily="2" charset="-78"/>
              </a:rPr>
              <a:t>مهم‌ترین ابهام و نهفتگی انسان: شناخت خود و شیوه صحیح زندگی</a:t>
            </a:r>
            <a:endParaRPr lang="en-US" sz="2000" dirty="0">
              <a:cs typeface="B Mitra" pitchFamily="2" charset="-78"/>
            </a:endParaRPr>
          </a:p>
        </p:txBody>
      </p:sp>
      <p:cxnSp>
        <p:nvCxnSpPr>
          <p:cNvPr id="6" name="Straight Arrow Connector 5"/>
          <p:cNvCxnSpPr>
            <a:stCxn id="4" idx="1"/>
            <a:endCxn id="5" idx="3"/>
          </p:cNvCxnSpPr>
          <p:nvPr/>
        </p:nvCxnSpPr>
        <p:spPr>
          <a:xfrm flipH="1">
            <a:off x="4310491" y="3075057"/>
            <a:ext cx="670790" cy="0"/>
          </a:xfrm>
          <a:prstGeom prst="straightConnector1">
            <a:avLst/>
          </a:prstGeom>
          <a:ln>
            <a:noFill/>
            <a:tailEnd type="arrow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sp>
        <p:nvSpPr>
          <p:cNvPr id="7" name="TextBox 6"/>
          <p:cNvSpPr txBox="1"/>
          <p:nvPr/>
        </p:nvSpPr>
        <p:spPr>
          <a:xfrm>
            <a:off x="7794909" y="2876490"/>
            <a:ext cx="1011825" cy="40011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 anchor="b">
            <a:spAutoFit/>
          </a:bodyPr>
          <a:lstStyle/>
          <a:p>
            <a:pPr algn="ctr" rtl="1"/>
            <a:r>
              <a:rPr lang="fa-IR" sz="2000" b="1" dirty="0" smtClean="0">
                <a:cs typeface="B Mitra" pitchFamily="2" charset="-78"/>
              </a:rPr>
              <a:t>انسان</a:t>
            </a:r>
            <a:endParaRPr lang="fa-IR" sz="2000" b="1" dirty="0">
              <a:cs typeface="B Mitra" pitchFamily="2" charset="-78"/>
            </a:endParaRPr>
          </a:p>
        </p:txBody>
      </p:sp>
      <p:cxnSp>
        <p:nvCxnSpPr>
          <p:cNvPr id="8" name="Straight Arrow Connector 7"/>
          <p:cNvCxnSpPr>
            <a:stCxn id="7" idx="1"/>
            <a:endCxn id="4" idx="3"/>
          </p:cNvCxnSpPr>
          <p:nvPr/>
        </p:nvCxnSpPr>
        <p:spPr>
          <a:xfrm flipH="1" flipV="1">
            <a:off x="7212306" y="3075057"/>
            <a:ext cx="582603" cy="1488"/>
          </a:xfrm>
          <a:prstGeom prst="straightConnector1">
            <a:avLst/>
          </a:prstGeom>
          <a:ln>
            <a:noFill/>
            <a:tailEnd type="arrow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cxnSp>
        <p:nvCxnSpPr>
          <p:cNvPr id="9" name="Straight Arrow Connector 8"/>
          <p:cNvCxnSpPr>
            <a:stCxn id="7" idx="1"/>
            <a:endCxn id="4" idx="3"/>
          </p:cNvCxnSpPr>
          <p:nvPr/>
        </p:nvCxnSpPr>
        <p:spPr>
          <a:xfrm flipH="1" flipV="1">
            <a:off x="7212306" y="3075057"/>
            <a:ext cx="582603" cy="1488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1"/>
            <a:endCxn id="5" idx="3"/>
          </p:cNvCxnSpPr>
          <p:nvPr/>
        </p:nvCxnSpPr>
        <p:spPr>
          <a:xfrm flipH="1">
            <a:off x="4310491" y="3075057"/>
            <a:ext cx="670790" cy="0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032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981281" y="1414046"/>
            <a:ext cx="2231025" cy="33855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به صورت نهفته عالم به علوم هستی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7502" y="1414046"/>
            <a:ext cx="4022989" cy="33855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مهم‌ترین ابهام و نهفتگی انسان: شناخت خود و شیوه صحیح زندگی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16456" y="3659814"/>
            <a:ext cx="914400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انسان دارای دو بعد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78256" y="3202827"/>
            <a:ext cx="571500" cy="338554"/>
          </a:xfrm>
          <a:prstGeom prst="rect">
            <a:avLst/>
          </a:prstGeom>
          <a:solidFill>
            <a:srgbClr val="CC6600"/>
          </a:solidFill>
          <a:ln w="19050">
            <a:solidFill>
              <a:srgbClr val="D78307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مادی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78256" y="4345613"/>
            <a:ext cx="571500" cy="33855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معنوی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34856" y="3200400"/>
            <a:ext cx="1115290" cy="338554"/>
          </a:xfrm>
          <a:prstGeom prst="rect">
            <a:avLst/>
          </a:prstGeom>
          <a:solidFill>
            <a:srgbClr val="CC6600"/>
          </a:solidFill>
          <a:ln w="19050">
            <a:solidFill>
              <a:srgbClr val="D78307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آسمان و نزولات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06656" y="3202827"/>
            <a:ext cx="914400" cy="338554"/>
          </a:xfrm>
          <a:prstGeom prst="rect">
            <a:avLst/>
          </a:prstGeom>
          <a:solidFill>
            <a:srgbClr val="CC6600"/>
          </a:solidFill>
          <a:ln w="19050">
            <a:solidFill>
              <a:srgbClr val="D78307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حیات مادی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91856" y="3202613"/>
            <a:ext cx="533400" cy="338554"/>
          </a:xfrm>
          <a:prstGeom prst="rect">
            <a:avLst/>
          </a:prstGeom>
          <a:solidFill>
            <a:srgbClr val="CC6600"/>
          </a:solidFill>
          <a:ln w="19050">
            <a:solidFill>
              <a:srgbClr val="D78307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آب</a:t>
            </a:r>
          </a:p>
        </p:txBody>
      </p:sp>
      <p:cxnSp>
        <p:nvCxnSpPr>
          <p:cNvPr id="19" name="Straight Arrow Connector 18"/>
          <p:cNvCxnSpPr>
            <a:stCxn id="5" idx="1"/>
            <a:endCxn id="6" idx="3"/>
          </p:cNvCxnSpPr>
          <p:nvPr/>
        </p:nvCxnSpPr>
        <p:spPr>
          <a:xfrm flipH="1">
            <a:off x="4310491" y="1583323"/>
            <a:ext cx="670790" cy="0"/>
          </a:xfrm>
          <a:prstGeom prst="straightConnector1">
            <a:avLst/>
          </a:prstGeom>
          <a:ln>
            <a:noFill/>
            <a:tailEnd type="arrow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cxnSp>
        <p:nvCxnSpPr>
          <p:cNvPr id="27" name="Straight Arrow Connector 26"/>
          <p:cNvCxnSpPr>
            <a:stCxn id="10" idx="1"/>
            <a:endCxn id="13" idx="3"/>
          </p:cNvCxnSpPr>
          <p:nvPr/>
        </p:nvCxnSpPr>
        <p:spPr>
          <a:xfrm flipH="1">
            <a:off x="6821056" y="3372104"/>
            <a:ext cx="457200" cy="0"/>
          </a:xfrm>
          <a:prstGeom prst="straightConnector1">
            <a:avLst/>
          </a:prstGeom>
          <a:ln w="19050">
            <a:solidFill>
              <a:srgbClr val="D7830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9" idx="1"/>
            <a:endCxn id="10" idx="3"/>
          </p:cNvCxnSpPr>
          <p:nvPr/>
        </p:nvCxnSpPr>
        <p:spPr>
          <a:xfrm flipH="1" flipV="1">
            <a:off x="7849756" y="3372104"/>
            <a:ext cx="266700" cy="580098"/>
          </a:xfrm>
          <a:prstGeom prst="straightConnector1">
            <a:avLst/>
          </a:prstGeom>
          <a:ln w="19050">
            <a:solidFill>
              <a:srgbClr val="D7830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3" idx="1"/>
            <a:endCxn id="58" idx="3"/>
          </p:cNvCxnSpPr>
          <p:nvPr/>
        </p:nvCxnSpPr>
        <p:spPr>
          <a:xfrm flipH="1" flipV="1">
            <a:off x="5525656" y="3369677"/>
            <a:ext cx="381000" cy="2427"/>
          </a:xfrm>
          <a:prstGeom prst="straightConnector1">
            <a:avLst/>
          </a:prstGeom>
          <a:ln w="19050">
            <a:solidFill>
              <a:srgbClr val="D7830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1"/>
            <a:endCxn id="11" idx="3"/>
          </p:cNvCxnSpPr>
          <p:nvPr/>
        </p:nvCxnSpPr>
        <p:spPr>
          <a:xfrm flipH="1">
            <a:off x="7849756" y="3952202"/>
            <a:ext cx="266700" cy="562688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906656" y="4345613"/>
            <a:ext cx="914400" cy="33855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حیات معنوی</a:t>
            </a:r>
          </a:p>
        </p:txBody>
      </p:sp>
      <p:cxnSp>
        <p:nvCxnSpPr>
          <p:cNvPr id="57" name="Straight Arrow Connector 56"/>
          <p:cNvCxnSpPr>
            <a:stCxn id="48" idx="1"/>
            <a:endCxn id="59" idx="3"/>
          </p:cNvCxnSpPr>
          <p:nvPr/>
        </p:nvCxnSpPr>
        <p:spPr>
          <a:xfrm flipH="1">
            <a:off x="5516420" y="4514890"/>
            <a:ext cx="390236" cy="11642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611256" y="3200400"/>
            <a:ext cx="914400" cy="338554"/>
          </a:xfrm>
          <a:prstGeom prst="rect">
            <a:avLst/>
          </a:prstGeom>
          <a:solidFill>
            <a:srgbClr val="CC6600"/>
          </a:solidFill>
          <a:ln w="19050">
            <a:solidFill>
              <a:srgbClr val="D78307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رزق مادی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602020" y="4357255"/>
            <a:ext cx="914400" cy="33855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رزق معنوی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925622" y="4345998"/>
            <a:ext cx="1115290" cy="33855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آسمان و نزولات</a:t>
            </a:r>
            <a:endParaRPr lang="en-US" sz="1600" dirty="0">
              <a:cs typeface="B Mitra" pitchFamily="2" charset="-78"/>
            </a:endParaRPr>
          </a:p>
        </p:txBody>
      </p:sp>
      <p:cxnSp>
        <p:nvCxnSpPr>
          <p:cNvPr id="61" name="Straight Arrow Connector 60"/>
          <p:cNvCxnSpPr>
            <a:stCxn id="58" idx="1"/>
            <a:endCxn id="12" idx="3"/>
          </p:cNvCxnSpPr>
          <p:nvPr/>
        </p:nvCxnSpPr>
        <p:spPr>
          <a:xfrm flipH="1">
            <a:off x="4050146" y="3369677"/>
            <a:ext cx="561110" cy="0"/>
          </a:xfrm>
          <a:prstGeom prst="straightConnector1">
            <a:avLst/>
          </a:prstGeom>
          <a:ln w="19050">
            <a:solidFill>
              <a:srgbClr val="D7830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9" idx="1"/>
            <a:endCxn id="60" idx="3"/>
          </p:cNvCxnSpPr>
          <p:nvPr/>
        </p:nvCxnSpPr>
        <p:spPr>
          <a:xfrm flipH="1" flipV="1">
            <a:off x="4040912" y="4515275"/>
            <a:ext cx="561108" cy="11257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1" idx="1"/>
            <a:endCxn id="48" idx="3"/>
          </p:cNvCxnSpPr>
          <p:nvPr/>
        </p:nvCxnSpPr>
        <p:spPr>
          <a:xfrm flipH="1">
            <a:off x="6821056" y="4514890"/>
            <a:ext cx="457200" cy="0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35094" y="3217114"/>
            <a:ext cx="1238054" cy="338554"/>
          </a:xfrm>
          <a:prstGeom prst="rect">
            <a:avLst/>
          </a:prstGeom>
          <a:solidFill>
            <a:srgbClr val="CC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منشأ حیات و رزق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334656" y="4234144"/>
            <a:ext cx="1219200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علم به حقایق و ادراک آنها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15456" y="4047031"/>
            <a:ext cx="914400" cy="33855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علم حصولی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34310" y="4783959"/>
            <a:ext cx="914400" cy="33855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علم حضوری</a:t>
            </a:r>
          </a:p>
        </p:txBody>
      </p:sp>
      <p:cxnSp>
        <p:nvCxnSpPr>
          <p:cNvPr id="77" name="Straight Arrow Connector 76"/>
          <p:cNvCxnSpPr>
            <a:stCxn id="66" idx="1"/>
            <a:endCxn id="75" idx="3"/>
          </p:cNvCxnSpPr>
          <p:nvPr/>
        </p:nvCxnSpPr>
        <p:spPr>
          <a:xfrm flipH="1" flipV="1">
            <a:off x="1029856" y="4216308"/>
            <a:ext cx="304800" cy="310224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66" idx="1"/>
            <a:endCxn id="76" idx="3"/>
          </p:cNvCxnSpPr>
          <p:nvPr/>
        </p:nvCxnSpPr>
        <p:spPr>
          <a:xfrm flipH="1">
            <a:off x="1048710" y="4526532"/>
            <a:ext cx="285946" cy="426704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60" idx="1"/>
            <a:endCxn id="66" idx="3"/>
          </p:cNvCxnSpPr>
          <p:nvPr/>
        </p:nvCxnSpPr>
        <p:spPr>
          <a:xfrm flipH="1">
            <a:off x="2553856" y="4515275"/>
            <a:ext cx="371766" cy="11257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12" idx="1"/>
            <a:endCxn id="14" idx="3"/>
          </p:cNvCxnSpPr>
          <p:nvPr/>
        </p:nvCxnSpPr>
        <p:spPr>
          <a:xfrm flipH="1">
            <a:off x="2325256" y="3369677"/>
            <a:ext cx="609600" cy="2213"/>
          </a:xfrm>
          <a:prstGeom prst="straightConnector1">
            <a:avLst/>
          </a:prstGeom>
          <a:ln w="19050">
            <a:solidFill>
              <a:srgbClr val="D7830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14" idx="1"/>
            <a:endCxn id="65" idx="3"/>
          </p:cNvCxnSpPr>
          <p:nvPr/>
        </p:nvCxnSpPr>
        <p:spPr>
          <a:xfrm flipH="1">
            <a:off x="1373148" y="3371890"/>
            <a:ext cx="418708" cy="14501"/>
          </a:xfrm>
          <a:prstGeom prst="straightConnector1">
            <a:avLst/>
          </a:prstGeom>
          <a:ln w="19050">
            <a:solidFill>
              <a:srgbClr val="D7830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7838781" y="1414046"/>
            <a:ext cx="1011825" cy="33855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انسان</a:t>
            </a:r>
            <a:endParaRPr lang="en-US" sz="1600" dirty="0">
              <a:cs typeface="B Mitra" pitchFamily="2" charset="-78"/>
            </a:endParaRPr>
          </a:p>
        </p:txBody>
      </p:sp>
      <p:cxnSp>
        <p:nvCxnSpPr>
          <p:cNvPr id="112" name="Straight Arrow Connector 111"/>
          <p:cNvCxnSpPr>
            <a:stCxn id="110" idx="1"/>
            <a:endCxn id="5" idx="3"/>
          </p:cNvCxnSpPr>
          <p:nvPr/>
        </p:nvCxnSpPr>
        <p:spPr>
          <a:xfrm flipH="1">
            <a:off x="7212306" y="1583323"/>
            <a:ext cx="626475" cy="0"/>
          </a:xfrm>
          <a:prstGeom prst="straightConnector1">
            <a:avLst/>
          </a:prstGeom>
          <a:ln>
            <a:noFill/>
            <a:tailEnd type="arrow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cxnSp>
        <p:nvCxnSpPr>
          <p:cNvPr id="34" name="Straight Arrow Connector 33"/>
          <p:cNvCxnSpPr>
            <a:stCxn id="110" idx="1"/>
            <a:endCxn id="5" idx="3"/>
          </p:cNvCxnSpPr>
          <p:nvPr/>
        </p:nvCxnSpPr>
        <p:spPr>
          <a:xfrm flipH="1">
            <a:off x="7212306" y="1583323"/>
            <a:ext cx="626475" cy="0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5" idx="1"/>
            <a:endCxn id="6" idx="3"/>
          </p:cNvCxnSpPr>
          <p:nvPr/>
        </p:nvCxnSpPr>
        <p:spPr>
          <a:xfrm flipH="1">
            <a:off x="4310491" y="1583323"/>
            <a:ext cx="670790" cy="0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404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01000" y="2209800"/>
            <a:ext cx="914400" cy="33855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انواع علم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1066800"/>
            <a:ext cx="1104900" cy="33855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علم حصولی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24600" y="3447472"/>
            <a:ext cx="1104900" cy="33855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علم حضوری</a:t>
            </a:r>
            <a:endParaRPr lang="en-US" sz="1600" dirty="0">
              <a:cs typeface="B Mitra" pitchFamily="2" charset="-78"/>
            </a:endParaRPr>
          </a:p>
        </p:txBody>
      </p:sp>
      <p:cxnSp>
        <p:nvCxnSpPr>
          <p:cNvPr id="7" name="Straight Arrow Connector 6"/>
          <p:cNvCxnSpPr>
            <a:stCxn id="4" idx="1"/>
            <a:endCxn id="5" idx="3"/>
          </p:cNvCxnSpPr>
          <p:nvPr/>
        </p:nvCxnSpPr>
        <p:spPr>
          <a:xfrm flipH="1" flipV="1">
            <a:off x="7429500" y="1236077"/>
            <a:ext cx="571500" cy="114300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cxnSp>
        <p:nvCxnSpPr>
          <p:cNvPr id="8" name="Straight Arrow Connector 7"/>
          <p:cNvCxnSpPr>
            <a:stCxn id="4" idx="1"/>
            <a:endCxn id="6" idx="3"/>
          </p:cNvCxnSpPr>
          <p:nvPr/>
        </p:nvCxnSpPr>
        <p:spPr>
          <a:xfrm flipH="1">
            <a:off x="7429500" y="2379077"/>
            <a:ext cx="571500" cy="123767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sp>
        <p:nvSpPr>
          <p:cNvPr id="12" name="TextBox 11"/>
          <p:cNvSpPr txBox="1"/>
          <p:nvPr/>
        </p:nvSpPr>
        <p:spPr>
          <a:xfrm>
            <a:off x="3257550" y="1066801"/>
            <a:ext cx="2400300" cy="33855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آنچه با حواس به انسان منتقل می شود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6600" y="3210188"/>
            <a:ext cx="2362200" cy="83099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به آنچه در وجود او قابل مشاهده است و جزئی از وجودش می‌شود </a:t>
            </a:r>
          </a:p>
          <a:p>
            <a:pPr algn="ctr" rtl="1"/>
            <a:r>
              <a:rPr lang="fa-IR" sz="1600" dirty="0" smtClean="0">
                <a:cs typeface="B Mitra" pitchFamily="2" charset="-78"/>
              </a:rPr>
              <a:t>(علم ومعرفت)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900" y="3453825"/>
            <a:ext cx="2362200" cy="33855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شکوفا کردن نهفتگی‌های انسان</a:t>
            </a:r>
            <a:endParaRPr lang="en-US" sz="1600" dirty="0">
              <a:cs typeface="B Mitra" pitchFamily="2" charset="-78"/>
            </a:endParaRPr>
          </a:p>
        </p:txBody>
      </p:sp>
      <p:cxnSp>
        <p:nvCxnSpPr>
          <p:cNvPr id="15" name="Straight Arrow Connector 14"/>
          <p:cNvCxnSpPr>
            <a:stCxn id="5" idx="1"/>
            <a:endCxn id="12" idx="3"/>
          </p:cNvCxnSpPr>
          <p:nvPr/>
        </p:nvCxnSpPr>
        <p:spPr>
          <a:xfrm flipH="1">
            <a:off x="5657850" y="1236077"/>
            <a:ext cx="666750" cy="1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cxnSp>
        <p:nvCxnSpPr>
          <p:cNvPr id="18" name="Straight Arrow Connector 17"/>
          <p:cNvCxnSpPr>
            <a:stCxn id="6" idx="1"/>
            <a:endCxn id="13" idx="3"/>
          </p:cNvCxnSpPr>
          <p:nvPr/>
        </p:nvCxnSpPr>
        <p:spPr>
          <a:xfrm flipH="1">
            <a:off x="5638800" y="3616749"/>
            <a:ext cx="685800" cy="8938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cxnSp>
        <p:nvCxnSpPr>
          <p:cNvPr id="21" name="Straight Arrow Connector 20"/>
          <p:cNvCxnSpPr>
            <a:stCxn id="13" idx="1"/>
            <a:endCxn id="14" idx="3"/>
          </p:cNvCxnSpPr>
          <p:nvPr/>
        </p:nvCxnSpPr>
        <p:spPr>
          <a:xfrm flipH="1" flipV="1">
            <a:off x="2705100" y="3623102"/>
            <a:ext cx="571500" cy="258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cxnSp>
        <p:nvCxnSpPr>
          <p:cNvPr id="24" name="Straight Arrow Connector 23"/>
          <p:cNvCxnSpPr>
            <a:stCxn id="14" idx="2"/>
            <a:endCxn id="28" idx="0"/>
          </p:cNvCxnSpPr>
          <p:nvPr/>
        </p:nvCxnSpPr>
        <p:spPr>
          <a:xfrm flipH="1">
            <a:off x="1522844" y="3792379"/>
            <a:ext cx="1156" cy="1541621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sp>
        <p:nvSpPr>
          <p:cNvPr id="28" name="TextBox 27"/>
          <p:cNvSpPr txBox="1"/>
          <p:nvPr/>
        </p:nvSpPr>
        <p:spPr>
          <a:xfrm>
            <a:off x="341744" y="5334000"/>
            <a:ext cx="2362200" cy="33855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حاصل شدن کمال انسانی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30" name="Equal 29"/>
          <p:cNvSpPr/>
          <p:nvPr/>
        </p:nvSpPr>
        <p:spPr>
          <a:xfrm>
            <a:off x="2837294" y="5354782"/>
            <a:ext cx="381000" cy="300454"/>
          </a:xfrm>
          <a:prstGeom prst="mathEqual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65499" y="5334000"/>
            <a:ext cx="2362200" cy="33855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لقاء پروردگار و درک وجه الله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33700" y="2480846"/>
            <a:ext cx="1409700" cy="33855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انجام  اعمال نیک</a:t>
            </a:r>
            <a:endParaRPr lang="en-US" sz="1600" dirty="0">
              <a:cs typeface="B Mitra" pitchFamily="2" charset="-78"/>
            </a:endParaRPr>
          </a:p>
        </p:txBody>
      </p:sp>
      <p:cxnSp>
        <p:nvCxnSpPr>
          <p:cNvPr id="35" name="Straight Arrow Connector 34"/>
          <p:cNvCxnSpPr>
            <a:stCxn id="34" idx="2"/>
          </p:cNvCxnSpPr>
          <p:nvPr/>
        </p:nvCxnSpPr>
        <p:spPr>
          <a:xfrm>
            <a:off x="3638550" y="2819400"/>
            <a:ext cx="0" cy="388203"/>
          </a:xfrm>
          <a:prstGeom prst="straightConnector1">
            <a:avLst/>
          </a:prstGeom>
          <a:ln>
            <a:noFill/>
            <a:tailEnd type="arrow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cxnSp>
        <p:nvCxnSpPr>
          <p:cNvPr id="39" name="Straight Arrow Connector 38"/>
          <p:cNvCxnSpPr>
            <a:stCxn id="12" idx="2"/>
            <a:endCxn id="13" idx="0"/>
          </p:cNvCxnSpPr>
          <p:nvPr/>
        </p:nvCxnSpPr>
        <p:spPr>
          <a:xfrm>
            <a:off x="4457700" y="1405354"/>
            <a:ext cx="0" cy="1804834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611995" y="2847108"/>
            <a:ext cx="0" cy="338554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88790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10400" y="2599458"/>
            <a:ext cx="1905000" cy="92333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cs typeface="B Mitra" pitchFamily="2" charset="-78"/>
              </a:rPr>
              <a:t>نیل به کمال حقیقی  </a:t>
            </a:r>
          </a:p>
          <a:p>
            <a:pPr algn="ctr" rtl="1"/>
            <a:r>
              <a:rPr lang="fa-IR" b="1" dirty="0" smtClean="0">
                <a:cs typeface="B Mitra" pitchFamily="2" charset="-78"/>
              </a:rPr>
              <a:t>(و خارج شدن ازاختلالات)</a:t>
            </a:r>
            <a:endParaRPr lang="en-US" b="1" dirty="0">
              <a:cs typeface="B Mitra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4362271"/>
            <a:ext cx="1752600" cy="1200329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هر تغییر درست و مثبت در هر بخش از ورودی‌ها، تاثیرگذار در همه ورودی‌ها و خروجی‌ها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2878693"/>
            <a:ext cx="1752600" cy="369332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فعال کردن تفکر و ذکر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1030069"/>
            <a:ext cx="1752600" cy="646331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مطالعه علمی و عملی کردن آیات و روایات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28600"/>
            <a:ext cx="3429000" cy="646331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ارائه مستقیم و غیر مستقیم گزاره‌های حقیقی به عنوان معیارهای زندگی با درنظرگرفتن اولویت‌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1025638"/>
            <a:ext cx="3429000" cy="646331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B Mitra" pitchFamily="2" charset="-78"/>
              </a:rPr>
              <a:t>در نظر گرفتن حقایق ثابت هستی </a:t>
            </a:r>
            <a:endParaRPr lang="en-US" dirty="0" smtClean="0">
              <a:cs typeface="B Mitra" pitchFamily="2" charset="-78"/>
            </a:endParaRPr>
          </a:p>
          <a:p>
            <a:pPr algn="ctr"/>
            <a:r>
              <a:rPr lang="fa-IR" dirty="0" smtClean="0">
                <a:cs typeface="B Mitra" pitchFamily="2" charset="-78"/>
              </a:rPr>
              <a:t>(غیب آسمان‌ها و زمین)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200" y="2057400"/>
            <a:ext cx="1752600" cy="40011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Mitra" pitchFamily="2" charset="-78"/>
              </a:rPr>
              <a:t>ابرازات متناسب</a:t>
            </a:r>
            <a:endParaRPr lang="en-US" sz="2000" dirty="0">
              <a:cs typeface="B Mitra" pitchFamily="2" charset="-78"/>
            </a:endParaRPr>
          </a:p>
        </p:txBody>
      </p:sp>
      <p:cxnSp>
        <p:nvCxnSpPr>
          <p:cNvPr id="12" name="Straight Arrow Connector 11"/>
          <p:cNvCxnSpPr>
            <a:endCxn id="10" idx="0"/>
          </p:cNvCxnSpPr>
          <p:nvPr/>
        </p:nvCxnSpPr>
        <p:spPr>
          <a:xfrm flipH="1">
            <a:off x="2095500" y="1671969"/>
            <a:ext cx="76200" cy="385431"/>
          </a:xfrm>
          <a:prstGeom prst="straightConnector1">
            <a:avLst/>
          </a:prstGeom>
          <a:ln>
            <a:noFill/>
            <a:tailEnd type="arrow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1"/>
            <a:endCxn id="7" idx="3"/>
          </p:cNvCxnSpPr>
          <p:nvPr/>
        </p:nvCxnSpPr>
        <p:spPr>
          <a:xfrm flipH="1" flipV="1">
            <a:off x="6477000" y="1353235"/>
            <a:ext cx="533400" cy="1707888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1"/>
            <a:endCxn id="6" idx="3"/>
          </p:cNvCxnSpPr>
          <p:nvPr/>
        </p:nvCxnSpPr>
        <p:spPr>
          <a:xfrm flipH="1">
            <a:off x="6477000" y="3061123"/>
            <a:ext cx="533400" cy="2236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1"/>
            <a:endCxn id="5" idx="3"/>
          </p:cNvCxnSpPr>
          <p:nvPr/>
        </p:nvCxnSpPr>
        <p:spPr>
          <a:xfrm flipH="1">
            <a:off x="6477000" y="3061123"/>
            <a:ext cx="533400" cy="1901313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1"/>
            <a:endCxn id="8" idx="3"/>
          </p:cNvCxnSpPr>
          <p:nvPr/>
        </p:nvCxnSpPr>
        <p:spPr>
          <a:xfrm flipH="1" flipV="1">
            <a:off x="3810000" y="551766"/>
            <a:ext cx="914400" cy="801469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1"/>
            <a:endCxn id="9" idx="3"/>
          </p:cNvCxnSpPr>
          <p:nvPr/>
        </p:nvCxnSpPr>
        <p:spPr>
          <a:xfrm flipH="1" flipV="1">
            <a:off x="3810000" y="1348804"/>
            <a:ext cx="914400" cy="4431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1000" y="2831068"/>
            <a:ext cx="3429000" cy="40011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Mitra" pitchFamily="2" charset="-78"/>
              </a:rPr>
              <a:t>فعال کردن تفکر و ذکر</a:t>
            </a:r>
            <a:endParaRPr lang="en-US" sz="2000" dirty="0">
              <a:cs typeface="B Mitra" pitchFamily="2" charset="-78"/>
            </a:endParaRPr>
          </a:p>
        </p:txBody>
      </p:sp>
      <p:cxnSp>
        <p:nvCxnSpPr>
          <p:cNvPr id="18" name="Straight Arrow Connector 17"/>
          <p:cNvCxnSpPr>
            <a:stCxn id="7" idx="1"/>
            <a:endCxn id="16" idx="3"/>
          </p:cNvCxnSpPr>
          <p:nvPr/>
        </p:nvCxnSpPr>
        <p:spPr>
          <a:xfrm flipH="1">
            <a:off x="3810000" y="1353235"/>
            <a:ext cx="914400" cy="1677888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" name="Down Arrow 2"/>
          <p:cNvSpPr/>
          <p:nvPr/>
        </p:nvSpPr>
        <p:spPr>
          <a:xfrm>
            <a:off x="1981200" y="1781175"/>
            <a:ext cx="190500" cy="228600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9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6" grpId="0" animBg="1"/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52400" y="2340114"/>
            <a:ext cx="1370647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Mitra" pitchFamily="2" charset="-78"/>
              </a:rPr>
              <a:t>پیشرفت به سوی کمال</a:t>
            </a:r>
            <a:endParaRPr lang="en-US" sz="2000" dirty="0">
              <a:cs typeface="B Mitra" pitchFamily="2" charset="-78"/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4993005" y="5410200"/>
            <a:ext cx="794385" cy="833438"/>
          </a:xfrm>
          <a:prstGeom prst="flowChartConnec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حواس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05287" y="457200"/>
            <a:ext cx="2246471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ملکوتی: نفخه روح خدا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2817703"/>
            <a:ext cx="175260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آشکارشدن حقایق هستی در انسان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43800" y="2817703"/>
            <a:ext cx="1400174" cy="646331"/>
          </a:xfrm>
          <a:prstGeom prst="rect">
            <a:avLst/>
          </a:prstGeom>
          <a:solidFill>
            <a:srgbClr val="CC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انسان برخوردار</a:t>
            </a:r>
          </a:p>
          <a:p>
            <a:pPr algn="ctr" rtl="1"/>
            <a:r>
              <a:rPr lang="fa-IR" dirty="0" smtClean="0">
                <a:cs typeface="B Mitra" pitchFamily="2" charset="-78"/>
              </a:rPr>
              <a:t>از دو وجه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41" name="Flowchart: Connector 40"/>
          <p:cNvSpPr/>
          <p:nvPr/>
        </p:nvSpPr>
        <p:spPr>
          <a:xfrm>
            <a:off x="5005388" y="2714625"/>
            <a:ext cx="838200" cy="838200"/>
          </a:xfrm>
          <a:prstGeom prst="flowChartConnec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علم و ادراک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42" name="Flowchart: Connector 41"/>
          <p:cNvSpPr/>
          <p:nvPr/>
        </p:nvSpPr>
        <p:spPr>
          <a:xfrm>
            <a:off x="5077778" y="4038600"/>
            <a:ext cx="681037" cy="681037"/>
          </a:xfrm>
          <a:prstGeom prst="flowChartConnec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عقل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43" name="Flowchart: Connector 42"/>
          <p:cNvSpPr/>
          <p:nvPr/>
        </p:nvSpPr>
        <p:spPr>
          <a:xfrm>
            <a:off x="5078730" y="4522477"/>
            <a:ext cx="681037" cy="681037"/>
          </a:xfrm>
          <a:prstGeom prst="flowChartConnec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وهم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37" name="Flowchart: Connector 36"/>
          <p:cNvSpPr/>
          <p:nvPr/>
        </p:nvSpPr>
        <p:spPr>
          <a:xfrm>
            <a:off x="5067301" y="4953000"/>
            <a:ext cx="681037" cy="681037"/>
          </a:xfrm>
          <a:prstGeom prst="flowChartConnec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خیال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05288" y="6096000"/>
            <a:ext cx="2246471" cy="369332"/>
          </a:xfrm>
          <a:prstGeom prst="rect">
            <a:avLst/>
          </a:prstGeom>
          <a:solidFill>
            <a:srgbClr val="CC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ملکی: برخوردار از توان‌ها و قواها</a:t>
            </a:r>
            <a:endParaRPr lang="en-US" dirty="0">
              <a:cs typeface="B Mitra" pitchFamily="2" charset="-78"/>
            </a:endParaRPr>
          </a:p>
        </p:txBody>
      </p:sp>
      <p:cxnSp>
        <p:nvCxnSpPr>
          <p:cNvPr id="12" name="Straight Arrow Connector 11"/>
          <p:cNvCxnSpPr>
            <a:stCxn id="42" idx="0"/>
            <a:endCxn id="41" idx="4"/>
          </p:cNvCxnSpPr>
          <p:nvPr/>
        </p:nvCxnSpPr>
        <p:spPr>
          <a:xfrm flipV="1">
            <a:off x="5418297" y="3552825"/>
            <a:ext cx="6191" cy="485775"/>
          </a:xfrm>
          <a:prstGeom prst="straightConnector1">
            <a:avLst/>
          </a:prstGeom>
          <a:ln w="19050">
            <a:solidFill>
              <a:srgbClr val="4A5C2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 rot="16200000">
            <a:off x="4837120" y="3678793"/>
            <a:ext cx="80010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200" dirty="0" smtClean="0">
                <a:cs typeface="B Roya" pitchFamily="2" charset="-78"/>
              </a:rPr>
              <a:t>زمینه‌ساز</a:t>
            </a:r>
            <a:endParaRPr lang="en-US" sz="1200" dirty="0">
              <a:cs typeface="B Roya" pitchFamily="2" charset="-78"/>
            </a:endParaRPr>
          </a:p>
        </p:txBody>
      </p:sp>
      <p:sp>
        <p:nvSpPr>
          <p:cNvPr id="8" name="Oval 7"/>
          <p:cNvSpPr/>
          <p:nvPr/>
        </p:nvSpPr>
        <p:spPr>
          <a:xfrm>
            <a:off x="4191000" y="1352550"/>
            <a:ext cx="2462213" cy="838199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dirty="0">
                <a:solidFill>
                  <a:schemeClr val="tx1"/>
                </a:solidFill>
                <a:cs typeface="B Nazanin" pitchFamily="2" charset="-78"/>
              </a:rPr>
              <a:t>هدایت به سمت عمل و رفتار و صفات جدید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cxnSp>
        <p:nvCxnSpPr>
          <p:cNvPr id="17" name="Straight Arrow Connector 16"/>
          <p:cNvCxnSpPr>
            <a:stCxn id="41" idx="0"/>
            <a:endCxn id="8" idx="4"/>
          </p:cNvCxnSpPr>
          <p:nvPr/>
        </p:nvCxnSpPr>
        <p:spPr>
          <a:xfrm flipH="1" flipV="1">
            <a:off x="5422107" y="2190749"/>
            <a:ext cx="2381" cy="523876"/>
          </a:xfrm>
          <a:prstGeom prst="straightConnector1">
            <a:avLst/>
          </a:prstGeom>
          <a:ln w="19050">
            <a:solidFill>
              <a:srgbClr val="4A5C2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0"/>
          </p:cNvCxnSpPr>
          <p:nvPr/>
        </p:nvCxnSpPr>
        <p:spPr>
          <a:xfrm flipV="1">
            <a:off x="5422107" y="826532"/>
            <a:ext cx="2381" cy="526018"/>
          </a:xfrm>
          <a:prstGeom prst="straightConnector1">
            <a:avLst/>
          </a:prstGeom>
          <a:ln w="19050">
            <a:solidFill>
              <a:srgbClr val="4A5C2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 25"/>
          <p:cNvSpPr/>
          <p:nvPr/>
        </p:nvSpPr>
        <p:spPr>
          <a:xfrm>
            <a:off x="3429000" y="876301"/>
            <a:ext cx="685800" cy="5049440"/>
          </a:xfrm>
          <a:custGeom>
            <a:avLst/>
            <a:gdLst>
              <a:gd name="connsiteX0" fmla="*/ 877092 w 1029492"/>
              <a:gd name="connsiteY0" fmla="*/ 0 h 5048250"/>
              <a:gd name="connsiteX1" fmla="*/ 792 w 1029492"/>
              <a:gd name="connsiteY1" fmla="*/ 2324100 h 5048250"/>
              <a:gd name="connsiteX2" fmla="*/ 1010442 w 1029492"/>
              <a:gd name="connsiteY2" fmla="*/ 5048250 h 5048250"/>
              <a:gd name="connsiteX3" fmla="*/ 1010442 w 1029492"/>
              <a:gd name="connsiteY3" fmla="*/ 5048250 h 5048250"/>
              <a:gd name="connsiteX4" fmla="*/ 1029492 w 1029492"/>
              <a:gd name="connsiteY4" fmla="*/ 5048250 h 504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9492" h="5048250">
                <a:moveTo>
                  <a:pt x="877092" y="0"/>
                </a:moveTo>
                <a:cubicBezTo>
                  <a:pt x="427829" y="741362"/>
                  <a:pt x="-21433" y="1482725"/>
                  <a:pt x="792" y="2324100"/>
                </a:cubicBezTo>
                <a:cubicBezTo>
                  <a:pt x="23017" y="3165475"/>
                  <a:pt x="1010442" y="5048250"/>
                  <a:pt x="1010442" y="5048250"/>
                </a:cubicBezTo>
                <a:lnTo>
                  <a:pt x="1010442" y="5048250"/>
                </a:lnTo>
                <a:lnTo>
                  <a:pt x="1029492" y="5048250"/>
                </a:lnTo>
              </a:path>
            </a:pathLst>
          </a:cu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 flipH="1">
            <a:off x="6508909" y="874158"/>
            <a:ext cx="720566" cy="5193267"/>
          </a:xfrm>
          <a:custGeom>
            <a:avLst/>
            <a:gdLst>
              <a:gd name="connsiteX0" fmla="*/ 877092 w 1029492"/>
              <a:gd name="connsiteY0" fmla="*/ 0 h 5048250"/>
              <a:gd name="connsiteX1" fmla="*/ 792 w 1029492"/>
              <a:gd name="connsiteY1" fmla="*/ 2324100 h 5048250"/>
              <a:gd name="connsiteX2" fmla="*/ 1010442 w 1029492"/>
              <a:gd name="connsiteY2" fmla="*/ 5048250 h 5048250"/>
              <a:gd name="connsiteX3" fmla="*/ 1010442 w 1029492"/>
              <a:gd name="connsiteY3" fmla="*/ 5048250 h 5048250"/>
              <a:gd name="connsiteX4" fmla="*/ 1029492 w 1029492"/>
              <a:gd name="connsiteY4" fmla="*/ 5048250 h 504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9492" h="5048250">
                <a:moveTo>
                  <a:pt x="877092" y="0"/>
                </a:moveTo>
                <a:cubicBezTo>
                  <a:pt x="427829" y="741362"/>
                  <a:pt x="-21433" y="1482725"/>
                  <a:pt x="792" y="2324100"/>
                </a:cubicBezTo>
                <a:cubicBezTo>
                  <a:pt x="23017" y="3165475"/>
                  <a:pt x="1010442" y="5048250"/>
                  <a:pt x="1010442" y="5048250"/>
                </a:cubicBezTo>
                <a:lnTo>
                  <a:pt x="1010442" y="5048250"/>
                </a:lnTo>
                <a:lnTo>
                  <a:pt x="1029492" y="5048250"/>
                </a:lnTo>
              </a:path>
            </a:pathLst>
          </a:cu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 rot="16200000">
            <a:off x="3388994" y="2936558"/>
            <a:ext cx="623888" cy="40862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cs typeface="B Mitra" pitchFamily="2" charset="-78"/>
              </a:rPr>
              <a:t>ذ</a:t>
            </a:r>
            <a:r>
              <a:rPr lang="fa-IR" b="1" dirty="0" smtClean="0">
                <a:cs typeface="B Mitra" pitchFamily="2" charset="-78"/>
              </a:rPr>
              <a:t>کر</a:t>
            </a:r>
            <a:endParaRPr lang="en-US" b="1" dirty="0">
              <a:cs typeface="B Mitra" pitchFamily="2" charset="-78"/>
            </a:endParaRPr>
          </a:p>
        </p:txBody>
      </p:sp>
      <p:sp>
        <p:nvSpPr>
          <p:cNvPr id="36" name="Rounded Rectangle 35"/>
          <p:cNvSpPr/>
          <p:nvPr/>
        </p:nvSpPr>
        <p:spPr>
          <a:xfrm rot="5400000">
            <a:off x="6646544" y="2974658"/>
            <a:ext cx="623888" cy="408623"/>
          </a:xfrm>
          <a:prstGeom prst="roundRect">
            <a:avLst/>
          </a:prstGeom>
          <a:solidFill>
            <a:srgbClr val="CC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>
                <a:cs typeface="B Mitra" pitchFamily="2" charset="-78"/>
              </a:rPr>
              <a:t>فکر</a:t>
            </a:r>
            <a:endParaRPr lang="en-US" dirty="0">
              <a:cs typeface="B Mitra" pitchFamily="2" charset="-78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6593919" y="838201"/>
            <a:ext cx="160257" cy="38099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005075" y="5562600"/>
            <a:ext cx="138300" cy="46910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27" idx="1"/>
            <a:endCxn id="4" idx="3"/>
          </p:cNvCxnSpPr>
          <p:nvPr/>
        </p:nvCxnSpPr>
        <p:spPr>
          <a:xfrm flipH="1" flipV="1">
            <a:off x="6451758" y="641866"/>
            <a:ext cx="1092042" cy="2499003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6" idx="3"/>
          </p:cNvCxnSpPr>
          <p:nvPr/>
        </p:nvCxnSpPr>
        <p:spPr>
          <a:xfrm flipH="1">
            <a:off x="6451759" y="3131344"/>
            <a:ext cx="1092042" cy="3149322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" idx="1"/>
            <a:endCxn id="5" idx="3"/>
          </p:cNvCxnSpPr>
          <p:nvPr/>
        </p:nvCxnSpPr>
        <p:spPr>
          <a:xfrm flipH="1">
            <a:off x="2971800" y="641866"/>
            <a:ext cx="1233487" cy="2499003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6" idx="1"/>
            <a:endCxn id="5" idx="3"/>
          </p:cNvCxnSpPr>
          <p:nvPr/>
        </p:nvCxnSpPr>
        <p:spPr>
          <a:xfrm flipH="1" flipV="1">
            <a:off x="2971800" y="3140869"/>
            <a:ext cx="1233488" cy="313979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74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753350" y="3200400"/>
            <a:ext cx="876300" cy="36933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cs typeface="B Mitra" pitchFamily="2" charset="-78"/>
              </a:rPr>
              <a:t>تفکر</a:t>
            </a:r>
            <a:endParaRPr lang="en-US" b="1" dirty="0">
              <a:cs typeface="B Mitra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990600"/>
            <a:ext cx="6168390" cy="58477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1600" b="1" dirty="0" smtClean="0">
                <a:cs typeface="B Mitra" pitchFamily="2" charset="-78"/>
              </a:rPr>
              <a:t>تعریف</a:t>
            </a:r>
            <a:r>
              <a:rPr lang="fa-IR" sz="1600" dirty="0" smtClean="0">
                <a:cs typeface="B Mitra" pitchFamily="2" charset="-78"/>
              </a:rPr>
              <a:t>: آینه ای که انسان را از وجه ملکوتی‌اش مطلع می‌کند و نحوه فعالیتش حقایق ثابتی دارد و در همه انسان‌ها به یک صورت عمل می‌کند.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5452646"/>
            <a:ext cx="6172200" cy="33855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1600" dirty="0" smtClean="0">
                <a:cs typeface="B Mitra" pitchFamily="2" charset="-78"/>
              </a:rPr>
              <a:t>شیوه‌های تفکر: .............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2057400"/>
            <a:ext cx="6172200" cy="58477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1600" b="1" dirty="0" smtClean="0">
                <a:cs typeface="B Mitra" pitchFamily="2" charset="-78"/>
              </a:rPr>
              <a:t>عملکرد: </a:t>
            </a:r>
            <a:r>
              <a:rPr lang="fa-IR" sz="1600" dirty="0" smtClean="0">
                <a:cs typeface="B Mitra" pitchFamily="2" charset="-78"/>
              </a:rPr>
              <a:t>1. ارتباط دهنده بین تصاویر ضبط و پرداخت شده در وجود انسان </a:t>
            </a:r>
          </a:p>
          <a:p>
            <a:pPr algn="r" rtl="1"/>
            <a:r>
              <a:rPr lang="fa-IR" sz="1600" dirty="0">
                <a:cs typeface="B Mitra" pitchFamily="2" charset="-78"/>
              </a:rPr>
              <a:t> </a:t>
            </a:r>
            <a:r>
              <a:rPr lang="fa-IR" sz="1600" dirty="0" smtClean="0">
                <a:cs typeface="B Mitra" pitchFamily="2" charset="-78"/>
              </a:rPr>
              <a:t>           2. ارتباط دهنده بین گزاره‌های جزیی و کلی    3. تعیین راه‌های متعدد در مواجهه با مسائل زندگی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3171825"/>
            <a:ext cx="6168390" cy="58477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1600" b="1" dirty="0" smtClean="0">
                <a:cs typeface="B Mitra" pitchFamily="2" charset="-78"/>
              </a:rPr>
              <a:t>راه‌های تقویت: </a:t>
            </a:r>
            <a:r>
              <a:rPr lang="fa-IR" sz="1600" dirty="0" smtClean="0">
                <a:cs typeface="B Mitra" pitchFamily="2" charset="-78"/>
              </a:rPr>
              <a:t>1. تقویت حواس و خیال و وهم 	2. افزایش علم به گزاره‌های عقلی</a:t>
            </a:r>
          </a:p>
          <a:p>
            <a:pPr algn="r" rtl="1"/>
            <a:r>
              <a:rPr lang="fa-IR" sz="1600" dirty="0">
                <a:cs typeface="B Mitra" pitchFamily="2" charset="-78"/>
              </a:rPr>
              <a:t>	</a:t>
            </a:r>
            <a:r>
              <a:rPr lang="fa-IR" sz="1600" dirty="0" smtClean="0">
                <a:cs typeface="B Mitra" pitchFamily="2" charset="-78"/>
              </a:rPr>
              <a:t>   3. انجام رفتارهای شایسته و خیر 	4. بالا بردن میزان تعبد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4292025"/>
            <a:ext cx="6168390" cy="58477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1600" b="1" dirty="0" smtClean="0">
                <a:cs typeface="B Mitra" pitchFamily="2" charset="-78"/>
              </a:rPr>
              <a:t>آثار:   </a:t>
            </a:r>
          </a:p>
          <a:p>
            <a:pPr algn="r" rtl="1"/>
            <a:r>
              <a:rPr lang="fa-IR" sz="1600" dirty="0" smtClean="0">
                <a:cs typeface="B Mitra" pitchFamily="2" charset="-78"/>
              </a:rPr>
              <a:t>1. یافتن علوم جدید 	2. نزول خیرات و برکات الهی	          3. تجلی روح خدا در انسان</a:t>
            </a:r>
            <a:endParaRPr lang="en-US" sz="1600" dirty="0">
              <a:cs typeface="B Mitra" pitchFamily="2" charset="-78"/>
            </a:endParaRPr>
          </a:p>
        </p:txBody>
      </p:sp>
      <p:cxnSp>
        <p:nvCxnSpPr>
          <p:cNvPr id="28" name="Straight Arrow Connector 27"/>
          <p:cNvCxnSpPr>
            <a:stCxn id="7" idx="1"/>
            <a:endCxn id="8" idx="3"/>
          </p:cNvCxnSpPr>
          <p:nvPr/>
        </p:nvCxnSpPr>
        <p:spPr>
          <a:xfrm flipH="1" flipV="1">
            <a:off x="6549390" y="1282988"/>
            <a:ext cx="1203960" cy="2102078"/>
          </a:xfrm>
          <a:prstGeom prst="straightConnector1">
            <a:avLst/>
          </a:prstGeom>
          <a:ln>
            <a:noFill/>
            <a:tailEnd type="arrow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cxnSp>
      <p:cxnSp>
        <p:nvCxnSpPr>
          <p:cNvPr id="30" name="Straight Arrow Connector 29"/>
          <p:cNvCxnSpPr>
            <a:stCxn id="7" idx="1"/>
            <a:endCxn id="10" idx="3"/>
          </p:cNvCxnSpPr>
          <p:nvPr/>
        </p:nvCxnSpPr>
        <p:spPr>
          <a:xfrm flipH="1" flipV="1">
            <a:off x="6553200" y="2349788"/>
            <a:ext cx="1200150" cy="1035278"/>
          </a:xfrm>
          <a:prstGeom prst="straightConnector1">
            <a:avLst/>
          </a:prstGeom>
          <a:ln>
            <a:noFill/>
            <a:tailEnd type="arrow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cxnSp>
      <p:cxnSp>
        <p:nvCxnSpPr>
          <p:cNvPr id="32" name="Straight Arrow Connector 31"/>
          <p:cNvCxnSpPr>
            <a:stCxn id="7" idx="1"/>
            <a:endCxn id="12" idx="3"/>
          </p:cNvCxnSpPr>
          <p:nvPr/>
        </p:nvCxnSpPr>
        <p:spPr>
          <a:xfrm flipH="1">
            <a:off x="6549390" y="3385066"/>
            <a:ext cx="1203960" cy="79147"/>
          </a:xfrm>
          <a:prstGeom prst="straightConnector1">
            <a:avLst/>
          </a:prstGeom>
          <a:ln>
            <a:noFill/>
            <a:tailEnd type="arrow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cxnSp>
      <p:cxnSp>
        <p:nvCxnSpPr>
          <p:cNvPr id="34" name="Straight Arrow Connector 33"/>
          <p:cNvCxnSpPr>
            <a:stCxn id="7" idx="1"/>
            <a:endCxn id="13" idx="3"/>
          </p:cNvCxnSpPr>
          <p:nvPr/>
        </p:nvCxnSpPr>
        <p:spPr>
          <a:xfrm flipH="1">
            <a:off x="6549390" y="3385066"/>
            <a:ext cx="1203960" cy="1199347"/>
          </a:xfrm>
          <a:prstGeom prst="straightConnector1">
            <a:avLst/>
          </a:prstGeom>
          <a:ln>
            <a:noFill/>
            <a:tailEnd type="arrow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cxnSp>
      <p:cxnSp>
        <p:nvCxnSpPr>
          <p:cNvPr id="36" name="Straight Arrow Connector 35"/>
          <p:cNvCxnSpPr>
            <a:stCxn id="7" idx="1"/>
            <a:endCxn id="9" idx="3"/>
          </p:cNvCxnSpPr>
          <p:nvPr/>
        </p:nvCxnSpPr>
        <p:spPr>
          <a:xfrm flipH="1">
            <a:off x="6553200" y="3385066"/>
            <a:ext cx="1200150" cy="2236857"/>
          </a:xfrm>
          <a:prstGeom prst="straightConnector1">
            <a:avLst/>
          </a:prstGeom>
          <a:ln>
            <a:noFill/>
            <a:tailEnd type="arrow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42948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24600" y="2409230"/>
            <a:ext cx="2057400" cy="92333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endParaRPr lang="fa-IR" dirty="0" smtClean="0">
              <a:solidFill>
                <a:schemeClr val="bg1"/>
              </a:solidFill>
              <a:cs typeface="B Nazanin" pitchFamily="2" charset="-78"/>
            </a:endParaRPr>
          </a:p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itchFamily="2" charset="-78"/>
              </a:rPr>
              <a:t>اولین آسیب فراموشی خدا</a:t>
            </a:r>
          </a:p>
          <a:p>
            <a:pPr algn="ctr" rtl="1"/>
            <a:endParaRPr lang="en-US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0" y="2390180"/>
            <a:ext cx="2057400" cy="92333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endParaRPr lang="fa-IR" dirty="0" smtClean="0">
              <a:solidFill>
                <a:schemeClr val="bg1"/>
              </a:solidFill>
              <a:cs typeface="B Nazanin" pitchFamily="2" charset="-78"/>
            </a:endParaRPr>
          </a:p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itchFamily="2" charset="-78"/>
              </a:rPr>
              <a:t>فراموشی خود</a:t>
            </a:r>
          </a:p>
          <a:p>
            <a:pPr algn="ctr" rtl="1"/>
            <a:endParaRPr lang="en-US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409230"/>
            <a:ext cx="2057400" cy="92333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endParaRPr lang="fa-IR" dirty="0" smtClean="0">
              <a:solidFill>
                <a:schemeClr val="bg1"/>
              </a:solidFill>
              <a:cs typeface="B Nazanin" pitchFamily="2" charset="-78"/>
            </a:endParaRPr>
          </a:p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itchFamily="2" charset="-78"/>
              </a:rPr>
              <a:t>بی تقوایی</a:t>
            </a:r>
          </a:p>
          <a:p>
            <a:pPr algn="ctr" rtl="1"/>
            <a:endParaRPr lang="en-US" dirty="0">
              <a:solidFill>
                <a:schemeClr val="bg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273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7563787" y="3237344"/>
            <a:ext cx="1275414" cy="369332"/>
          </a:xfrm>
          <a:prstGeom prst="rect">
            <a:avLst/>
          </a:prstGeom>
          <a:solidFill>
            <a:srgbClr val="008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تعریف ایمان</a:t>
            </a:r>
            <a:endParaRPr lang="en-US" dirty="0">
              <a:cs typeface="B Mitra" pitchFamily="2" charset="-78"/>
            </a:endParaRPr>
          </a:p>
        </p:txBody>
      </p:sp>
      <p:cxnSp>
        <p:nvCxnSpPr>
          <p:cNvPr id="31" name="Straight Arrow Connector 30"/>
          <p:cNvCxnSpPr>
            <a:stCxn id="29" idx="1"/>
            <a:endCxn id="33" idx="6"/>
          </p:cNvCxnSpPr>
          <p:nvPr/>
        </p:nvCxnSpPr>
        <p:spPr>
          <a:xfrm flipH="1" flipV="1">
            <a:off x="5853545" y="693200"/>
            <a:ext cx="1710242" cy="272881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9" idx="1"/>
            <a:endCxn id="36" idx="6"/>
          </p:cNvCxnSpPr>
          <p:nvPr/>
        </p:nvCxnSpPr>
        <p:spPr>
          <a:xfrm flipH="1" flipV="1">
            <a:off x="5853546" y="1621205"/>
            <a:ext cx="1710241" cy="180080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9" idx="1"/>
            <a:endCxn id="38" idx="6"/>
          </p:cNvCxnSpPr>
          <p:nvPr/>
        </p:nvCxnSpPr>
        <p:spPr>
          <a:xfrm flipH="1">
            <a:off x="5853546" y="3422010"/>
            <a:ext cx="1710241" cy="82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9" idx="1"/>
            <a:endCxn id="37" idx="6"/>
          </p:cNvCxnSpPr>
          <p:nvPr/>
        </p:nvCxnSpPr>
        <p:spPr>
          <a:xfrm flipH="1" flipV="1">
            <a:off x="5853546" y="2514382"/>
            <a:ext cx="1710241" cy="90762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9" idx="1"/>
            <a:endCxn id="40" idx="6"/>
          </p:cNvCxnSpPr>
          <p:nvPr/>
        </p:nvCxnSpPr>
        <p:spPr>
          <a:xfrm flipH="1">
            <a:off x="5853546" y="3422010"/>
            <a:ext cx="1710241" cy="92117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9" idx="1"/>
            <a:endCxn id="41" idx="6"/>
          </p:cNvCxnSpPr>
          <p:nvPr/>
        </p:nvCxnSpPr>
        <p:spPr>
          <a:xfrm flipH="1">
            <a:off x="5853546" y="3422010"/>
            <a:ext cx="1710241" cy="183832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990599" y="228600"/>
            <a:ext cx="4862946" cy="929199"/>
          </a:xfrm>
          <a:prstGeom prst="ellipse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اولین مرحله به فعلیت درآمدن هر عملی است</a:t>
            </a:r>
            <a:r>
              <a:rPr lang="fa-IR" dirty="0" smtClean="0">
                <a:cs typeface="B Mitra" pitchFamily="2" charset="-78"/>
              </a:rPr>
              <a:t>.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990600" y="1191493"/>
            <a:ext cx="4862946" cy="859423"/>
          </a:xfrm>
          <a:prstGeom prst="ellipse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>
                <a:cs typeface="B Mitra" pitchFamily="2" charset="-78"/>
              </a:rPr>
              <a:t>وقوف به صحت علمی و پذیرفتن آن با تمامی وجود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990600" y="2084670"/>
            <a:ext cx="4862946" cy="859423"/>
          </a:xfrm>
          <a:prstGeom prst="ellipse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>
                <a:cs typeface="B Mitra" pitchFamily="2" charset="-78"/>
              </a:rPr>
              <a:t>باوری که به اتکا علمی وعمل منجر می‌شود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990600" y="2983900"/>
            <a:ext cx="4862946" cy="877863"/>
          </a:xfrm>
          <a:prstGeom prst="ellipse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>
                <a:cs typeface="B Mitra" pitchFamily="2" charset="-78"/>
              </a:rPr>
              <a:t>واسطه علم به عمل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990600" y="3913470"/>
            <a:ext cx="4862946" cy="859423"/>
          </a:xfrm>
          <a:prstGeom prst="ellipse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>
                <a:cs typeface="B Mitra" pitchFamily="2" charset="-78"/>
              </a:rPr>
              <a:t>طمانینه نفسانی و زوال ترس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990600" y="4830621"/>
            <a:ext cx="4862946" cy="859423"/>
          </a:xfrm>
          <a:prstGeom prst="ellipse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>
                <a:cs typeface="B Mitra" pitchFamily="2" charset="-78"/>
              </a:rPr>
              <a:t>حفظ اعتقادات از ریب و اضطراب و شک / رهانیدن از آسیب‌ها و ناامنی‌ها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990600" y="5745021"/>
            <a:ext cx="4862946" cy="859423"/>
          </a:xfrm>
          <a:prstGeom prst="ellipse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>
                <a:cs typeface="B Mitra" pitchFamily="2" charset="-78"/>
              </a:rPr>
              <a:t>درجات ایمان متناسب با علم و درک فرد</a:t>
            </a:r>
            <a:endParaRPr lang="en-US" dirty="0">
              <a:cs typeface="B Mitra" pitchFamily="2" charset="-78"/>
            </a:endParaRPr>
          </a:p>
        </p:txBody>
      </p:sp>
      <p:cxnSp>
        <p:nvCxnSpPr>
          <p:cNvPr id="46" name="Straight Arrow Connector 45"/>
          <p:cNvCxnSpPr>
            <a:stCxn id="29" idx="1"/>
            <a:endCxn id="42" idx="6"/>
          </p:cNvCxnSpPr>
          <p:nvPr/>
        </p:nvCxnSpPr>
        <p:spPr>
          <a:xfrm flipH="1">
            <a:off x="5853546" y="3422010"/>
            <a:ext cx="1710241" cy="275272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70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Arrow Connector 18"/>
          <p:cNvCxnSpPr>
            <a:stCxn id="32" idx="2"/>
            <a:endCxn id="31" idx="6"/>
          </p:cNvCxnSpPr>
          <p:nvPr/>
        </p:nvCxnSpPr>
        <p:spPr>
          <a:xfrm flipH="1">
            <a:off x="6103471" y="1680686"/>
            <a:ext cx="391106" cy="74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36" idx="2"/>
            <a:endCxn id="35" idx="0"/>
          </p:cNvCxnSpPr>
          <p:nvPr/>
        </p:nvCxnSpPr>
        <p:spPr>
          <a:xfrm flipH="1">
            <a:off x="7285888" y="3283184"/>
            <a:ext cx="573801" cy="11734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015872" y="6062246"/>
            <a:ext cx="1295399" cy="338554"/>
          </a:xfrm>
          <a:prstGeom prst="rect">
            <a:avLst/>
          </a:prstGeom>
          <a:solidFill>
            <a:srgbClr val="008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از مهم‌ترین عناصر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648199" y="6062246"/>
            <a:ext cx="1066799" cy="338554"/>
          </a:xfrm>
          <a:prstGeom prst="rect">
            <a:avLst/>
          </a:prstGeom>
          <a:solidFill>
            <a:srgbClr val="008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ایمان به غیب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48" name="Bent Arrow 47"/>
          <p:cNvSpPr/>
          <p:nvPr/>
        </p:nvSpPr>
        <p:spPr>
          <a:xfrm flipH="1">
            <a:off x="4371107" y="5629215"/>
            <a:ext cx="838200" cy="429841"/>
          </a:xfrm>
          <a:prstGeom prst="bentArrow">
            <a:avLst>
              <a:gd name="adj1" fmla="val 16405"/>
              <a:gd name="adj2" fmla="val 22851"/>
              <a:gd name="adj3" fmla="val 16405"/>
              <a:gd name="adj4" fmla="val 4375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52799" y="5559939"/>
            <a:ext cx="979051" cy="33855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باور به غیب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581236" y="5290661"/>
            <a:ext cx="417942" cy="33855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آفت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828799" y="5559939"/>
            <a:ext cx="1131451" cy="33855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عدم مسیر تعقل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7199" y="5559939"/>
            <a:ext cx="902851" cy="33855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خرافه‌گرایی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53" name="Plus 52"/>
          <p:cNvSpPr/>
          <p:nvPr/>
        </p:nvSpPr>
        <p:spPr>
          <a:xfrm>
            <a:off x="2985652" y="5559939"/>
            <a:ext cx="348675" cy="345074"/>
          </a:xfrm>
          <a:prstGeom prst="mathPlus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>
            <a:stCxn id="51" idx="1"/>
            <a:endCxn id="52" idx="3"/>
          </p:cNvCxnSpPr>
          <p:nvPr/>
        </p:nvCxnSpPr>
        <p:spPr>
          <a:xfrm flipH="1">
            <a:off x="1360050" y="5729216"/>
            <a:ext cx="4687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35" idx="4"/>
          </p:cNvCxnSpPr>
          <p:nvPr/>
        </p:nvCxnSpPr>
        <p:spPr>
          <a:xfrm flipH="1">
            <a:off x="7285887" y="5151557"/>
            <a:ext cx="1" cy="7534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6" idx="2"/>
            <a:endCxn id="32" idx="4"/>
          </p:cNvCxnSpPr>
          <p:nvPr/>
        </p:nvCxnSpPr>
        <p:spPr>
          <a:xfrm flipH="1" flipV="1">
            <a:off x="7285889" y="2028157"/>
            <a:ext cx="573800" cy="12550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122377" y="259237"/>
            <a:ext cx="4068623" cy="68453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اعتماد نکردن به پروردگار خویش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122377" y="838200"/>
            <a:ext cx="4068623" cy="63313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اعتماد به ادراک‌های حسی، خیالی و وهمی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122377" y="1371600"/>
            <a:ext cx="4068623" cy="63313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در نظر گرفتن منافع به ظاهر نقد دنیوی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133546" y="1893956"/>
            <a:ext cx="4068623" cy="6467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Mitra" pitchFamily="2" charset="-78"/>
              </a:rPr>
              <a:t>پذیرفتن علم غیر عقلانی	ایمان کاذب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122376" y="2478731"/>
            <a:ext cx="4068623" cy="63313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ایمن دانستن خود از مکر الهی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4322400" y="1333214"/>
            <a:ext cx="1781071" cy="70990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از نهایت جهلات و بی‌خردی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6494577" y="1333214"/>
            <a:ext cx="1582623" cy="69494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600" dirty="0">
                <a:cs typeface="B Mitra" pitchFamily="2" charset="-78"/>
              </a:rPr>
              <a:t>ایمان به غیر خدا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33546" y="4317513"/>
            <a:ext cx="5882326" cy="97314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 smtClean="0">
                <a:cs typeface="B Mitra" pitchFamily="2" charset="-78"/>
              </a:rPr>
              <a:t>پذیرش </a:t>
            </a:r>
            <a:r>
              <a:rPr lang="fa-IR" dirty="0">
                <a:cs typeface="B Mitra" pitchFamily="2" charset="-78"/>
              </a:rPr>
              <a:t>اختیاری از روی رغبت به حق + تسلیم نسبت به عقاید، دستورات و احکام </a:t>
            </a:r>
            <a:r>
              <a:rPr lang="fa-IR" dirty="0" smtClean="0">
                <a:cs typeface="B Mitra" pitchFamily="2" charset="-78"/>
              </a:rPr>
              <a:t>الهی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494576" y="4456614"/>
            <a:ext cx="1582623" cy="694943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600" dirty="0">
                <a:cs typeface="B Mitra" pitchFamily="2" charset="-78"/>
              </a:rPr>
              <a:t>ایمان به </a:t>
            </a:r>
            <a:r>
              <a:rPr lang="fa-IR" sz="1600" dirty="0" smtClean="0">
                <a:cs typeface="B Mitra" pitchFamily="2" charset="-78"/>
              </a:rPr>
              <a:t>خدا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7859689" y="2785870"/>
            <a:ext cx="1024482" cy="994627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00" b="1" dirty="0" smtClean="0">
                <a:cs typeface="B Mitra" pitchFamily="2" charset="-78"/>
              </a:rPr>
              <a:t>انواع ایمان</a:t>
            </a:r>
            <a:endParaRPr lang="en-US" sz="2000" b="1" dirty="0">
              <a:cs typeface="B Mitra" pitchFamily="2" charset="-78"/>
            </a:endParaRPr>
          </a:p>
        </p:txBody>
      </p:sp>
      <p:cxnSp>
        <p:nvCxnSpPr>
          <p:cNvPr id="56" name="Straight Arrow Connector 55"/>
          <p:cNvCxnSpPr>
            <a:stCxn id="35" idx="2"/>
            <a:endCxn id="34" idx="6"/>
          </p:cNvCxnSpPr>
          <p:nvPr/>
        </p:nvCxnSpPr>
        <p:spPr>
          <a:xfrm flipH="1">
            <a:off x="6015872" y="4804086"/>
            <a:ext cx="478704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07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Arrow Connector 12"/>
          <p:cNvCxnSpPr>
            <a:stCxn id="33" idx="2"/>
            <a:endCxn id="54" idx="6"/>
          </p:cNvCxnSpPr>
          <p:nvPr/>
        </p:nvCxnSpPr>
        <p:spPr>
          <a:xfrm flipH="1">
            <a:off x="6934197" y="3225940"/>
            <a:ext cx="668996" cy="265121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3" idx="2"/>
            <a:endCxn id="32" idx="6"/>
          </p:cNvCxnSpPr>
          <p:nvPr/>
        </p:nvCxnSpPr>
        <p:spPr>
          <a:xfrm flipH="1" flipV="1">
            <a:off x="6934200" y="1398817"/>
            <a:ext cx="668993" cy="182712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3" idx="2"/>
            <a:endCxn id="55" idx="6"/>
          </p:cNvCxnSpPr>
          <p:nvPr/>
        </p:nvCxnSpPr>
        <p:spPr>
          <a:xfrm flipH="1">
            <a:off x="6952670" y="3225940"/>
            <a:ext cx="650523" cy="115192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3" idx="2"/>
            <a:endCxn id="42" idx="6"/>
          </p:cNvCxnSpPr>
          <p:nvPr/>
        </p:nvCxnSpPr>
        <p:spPr>
          <a:xfrm flipH="1">
            <a:off x="6934200" y="3225940"/>
            <a:ext cx="668993" cy="1558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85796" y="160480"/>
            <a:ext cx="4939148" cy="734783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علم به صفات و اسماء </a:t>
            </a:r>
            <a:r>
              <a:rPr lang="fa-IR" dirty="0" smtClean="0">
                <a:cs typeface="B Mitra" pitchFamily="2" charset="-78"/>
              </a:rPr>
              <a:t>الهی(میزان </a:t>
            </a:r>
            <a:r>
              <a:rPr lang="fa-IR" dirty="0">
                <a:cs typeface="B Mitra" pitchFamily="2" charset="-78"/>
              </a:rPr>
              <a:t>ایمان وابسته به </a:t>
            </a:r>
            <a:endParaRPr lang="fa-IR" dirty="0" smtClean="0">
              <a:cs typeface="B Mitra" pitchFamily="2" charset="-78"/>
            </a:endParaRPr>
          </a:p>
          <a:p>
            <a:pPr algn="ctr" rtl="1"/>
            <a:r>
              <a:rPr lang="fa-IR" dirty="0" smtClean="0">
                <a:cs typeface="B Mitra" pitchFamily="2" charset="-78"/>
              </a:rPr>
              <a:t>علم </a:t>
            </a:r>
            <a:r>
              <a:rPr lang="fa-IR" dirty="0">
                <a:cs typeface="B Mitra" pitchFamily="2" charset="-78"/>
              </a:rPr>
              <a:t>به اسماء حسنی) 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2590800" y="923432"/>
            <a:ext cx="2302166" cy="457201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قرائت و تدبر قرآن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616201" y="1428552"/>
            <a:ext cx="2302166" cy="457201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اطاعت و فرمانبرداری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2618558" y="1952918"/>
            <a:ext cx="2302166" cy="457201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تقوا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5479475" y="1135140"/>
            <a:ext cx="1454725" cy="52735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تقویت ایمان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85796" y="2659189"/>
            <a:ext cx="2576948" cy="58270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غفلت از اسماء حسنای الهی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2447996" y="2667000"/>
            <a:ext cx="2576948" cy="58270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رجوع نکردن به علم حقیقی و فطری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85796" y="3227295"/>
            <a:ext cx="2576948" cy="58270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حس‌گرایی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2447996" y="3220953"/>
            <a:ext cx="2576948" cy="58270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عمل نکردن به دانسته‌های </a:t>
            </a:r>
            <a:r>
              <a:rPr lang="fa-IR" dirty="0" smtClean="0">
                <a:cs typeface="B Mitra" pitchFamily="2" charset="-78"/>
              </a:rPr>
              <a:t>قطعی</a:t>
            </a:r>
          </a:p>
        </p:txBody>
      </p:sp>
      <p:sp>
        <p:nvSpPr>
          <p:cNvPr id="42" name="Oval 41"/>
          <p:cNvSpPr/>
          <p:nvPr/>
        </p:nvSpPr>
        <p:spPr>
          <a:xfrm>
            <a:off x="5479475" y="2977846"/>
            <a:ext cx="1454725" cy="52735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آفت ایمان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1685076" y="6307312"/>
            <a:ext cx="3340002" cy="47448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بروز عمل صالح متناسب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5479472" y="5613477"/>
            <a:ext cx="1454725" cy="52735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 smtClean="0">
                <a:cs typeface="B Mitra" pitchFamily="2" charset="-78"/>
              </a:rPr>
              <a:t>از نتایج ایمان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5497945" y="4114191"/>
            <a:ext cx="1454725" cy="52735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 smtClean="0">
                <a:cs typeface="B Mitra" pitchFamily="2" charset="-78"/>
              </a:rPr>
              <a:t>اجزاء ایمان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685076" y="5982090"/>
            <a:ext cx="3340002" cy="47448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محبت و مودت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1684943" y="5639910"/>
            <a:ext cx="3340002" cy="47448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نورانی شدن دل و صفای باطن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1685076" y="5320592"/>
            <a:ext cx="3340002" cy="47448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وضوح در تکالیف و وظایف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1685076" y="4953000"/>
            <a:ext cx="3340002" cy="47448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خروج انسان از توجیهات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1684942" y="4173712"/>
            <a:ext cx="3340136" cy="62688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عکس العمل صحیح در برابر </a:t>
            </a:r>
            <a:endParaRPr lang="fa-IR" dirty="0" smtClean="0">
              <a:cs typeface="B Mitra" pitchFamily="2" charset="-78"/>
            </a:endParaRPr>
          </a:p>
          <a:p>
            <a:pPr algn="ctr" rtl="1"/>
            <a:r>
              <a:rPr lang="fa-IR" dirty="0" smtClean="0">
                <a:cs typeface="B Mitra" pitchFamily="2" charset="-78"/>
              </a:rPr>
              <a:t>نعمت </a:t>
            </a:r>
            <a:r>
              <a:rPr lang="fa-IR" dirty="0">
                <a:cs typeface="B Mitra" pitchFamily="2" charset="-78"/>
              </a:rPr>
              <a:t>و علم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1390996" y="4282457"/>
            <a:ext cx="979847" cy="39402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 smtClean="0">
                <a:cs typeface="B Mitra" pitchFamily="2" charset="-78"/>
              </a:rPr>
              <a:t>شکر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76915" y="4282457"/>
            <a:ext cx="979847" cy="39402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 smtClean="0">
                <a:cs typeface="B Mitra" pitchFamily="2" charset="-78"/>
              </a:rPr>
              <a:t>پایداری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-95296" y="4282457"/>
            <a:ext cx="979847" cy="39402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 smtClean="0">
                <a:cs typeface="B Mitra" pitchFamily="2" charset="-78"/>
              </a:rPr>
              <a:t>صبر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7603193" y="2838254"/>
            <a:ext cx="1371600" cy="77537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 smtClean="0">
                <a:cs typeface="B Mitra" pitchFamily="2" charset="-78"/>
              </a:rPr>
              <a:t>ایمان به خدا</a:t>
            </a:r>
            <a:endParaRPr lang="en-US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437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Arrow Connector 8"/>
          <p:cNvCxnSpPr>
            <a:stCxn id="16" idx="2"/>
            <a:endCxn id="17" idx="6"/>
          </p:cNvCxnSpPr>
          <p:nvPr/>
        </p:nvCxnSpPr>
        <p:spPr>
          <a:xfrm flipH="1" flipV="1">
            <a:off x="6730998" y="2402027"/>
            <a:ext cx="240147" cy="99766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6" idx="2"/>
            <a:endCxn id="34" idx="6"/>
          </p:cNvCxnSpPr>
          <p:nvPr/>
        </p:nvCxnSpPr>
        <p:spPr>
          <a:xfrm flipH="1">
            <a:off x="6730998" y="3399690"/>
            <a:ext cx="240147" cy="73527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6971145" y="2874137"/>
            <a:ext cx="2133022" cy="105110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شرط شکوفایی ایمان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066144" y="2023278"/>
            <a:ext cx="1664854" cy="75749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علم اجمالی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6944" y="1908978"/>
            <a:ext cx="4830624" cy="98609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Mitra" pitchFamily="2" charset="-78"/>
              </a:rPr>
              <a:t>احاطه به کلیت موضوع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6944" y="3697931"/>
            <a:ext cx="4830624" cy="874069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 smtClean="0">
                <a:cs typeface="B Mitra" pitchFamily="2" charset="-78"/>
              </a:rPr>
              <a:t>آگاهی به وجوه مختلف موضوع / علمی کاربردی و عملیاتی که هیچ روزنه‌ای برای نپذیرفتن آن نیست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5066144" y="3756216"/>
            <a:ext cx="1664854" cy="75749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Mitra" pitchFamily="2" charset="-78"/>
              </a:rPr>
              <a:t>علم </a:t>
            </a:r>
            <a:r>
              <a:rPr lang="fa-IR" dirty="0" smtClean="0">
                <a:cs typeface="B Mitra" pitchFamily="2" charset="-78"/>
              </a:rPr>
              <a:t>تفصیلی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76804" y="2023445"/>
            <a:ext cx="198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600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86036" y="3784817"/>
            <a:ext cx="198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600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18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91528" y="1568878"/>
            <a:ext cx="1466672" cy="40011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Mitra" pitchFamily="2" charset="-78"/>
              </a:rPr>
              <a:t>عدم علم تفصیلی</a:t>
            </a:r>
            <a:endParaRPr lang="en-US" sz="2000" dirty="0">
              <a:cs typeface="B Mitra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24856" y="2552916"/>
            <a:ext cx="1466672" cy="40011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Mitra" pitchFamily="2" charset="-78"/>
              </a:rPr>
              <a:t>عدم ایمان</a:t>
            </a:r>
            <a:endParaRPr lang="en-US" sz="2000" dirty="0">
              <a:cs typeface="B Mitra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7939" y="3562546"/>
            <a:ext cx="2316917" cy="40011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Mitra" pitchFamily="2" charset="-78"/>
              </a:rPr>
              <a:t>دچار تسویل و تزیین شیطان</a:t>
            </a:r>
            <a:endParaRPr lang="en-US" sz="2000" dirty="0">
              <a:cs typeface="B Mitra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9939" y="4570012"/>
            <a:ext cx="3048000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Mitra" pitchFamily="2" charset="-78"/>
              </a:rPr>
              <a:t>عدم انجام عمل بر اساس علم اجمالی حقیقی</a:t>
            </a:r>
            <a:endParaRPr lang="en-US" sz="2000" dirty="0">
              <a:cs typeface="B Mitra" pitchFamily="2" charset="-78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6991528" y="1978224"/>
            <a:ext cx="0" cy="57469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532580" y="2969764"/>
            <a:ext cx="0" cy="57469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09636" y="3978836"/>
            <a:ext cx="0" cy="57469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61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10200" y="3086238"/>
            <a:ext cx="3200399" cy="584775"/>
          </a:xfrm>
          <a:prstGeom prst="rect">
            <a:avLst/>
          </a:prstGeom>
          <a:effectLst>
            <a:outerShdw blurRad="76200" dir="18900000" sx="101000" sy="101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b="1" dirty="0" smtClean="0">
                <a:cs typeface="B Mitra" pitchFamily="2" charset="-78"/>
              </a:rPr>
              <a:t>بروز برخی رفتارها </a:t>
            </a:r>
            <a:r>
              <a:rPr lang="fa-IR" sz="1600" b="1" u="sng" dirty="0" smtClean="0">
                <a:cs typeface="B Mitra" pitchFamily="2" charset="-78"/>
              </a:rPr>
              <a:t>برمبنای حالات ایجاد شده</a:t>
            </a:r>
          </a:p>
          <a:p>
            <a:pPr algn="ctr" rtl="1"/>
            <a:r>
              <a:rPr lang="fa-IR" sz="1600" b="1" u="sng" dirty="0" smtClean="0">
                <a:cs typeface="B Mitra" pitchFamily="2" charset="-78"/>
              </a:rPr>
              <a:t>(مثبت و منفی)</a:t>
            </a:r>
            <a:endParaRPr lang="en-US" sz="1600" b="1" u="sng" dirty="0">
              <a:cs typeface="B Mitra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5200" y="2410692"/>
            <a:ext cx="1318491" cy="338554"/>
          </a:xfrm>
          <a:prstGeom prst="rect">
            <a:avLst/>
          </a:prstGeom>
          <a:effectLst>
            <a:outerShdw blurRad="76200" dir="18900000" sx="101000" sy="101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1600" b="1" dirty="0" smtClean="0">
                <a:cs typeface="B Mitra" pitchFamily="2" charset="-78"/>
              </a:rPr>
              <a:t>به صورت آنی</a:t>
            </a:r>
            <a:endParaRPr lang="en-US" sz="1600" b="1" dirty="0">
              <a:cs typeface="B Mitra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14437" y="2965725"/>
            <a:ext cx="1318491" cy="830997"/>
          </a:xfrm>
          <a:prstGeom prst="rect">
            <a:avLst/>
          </a:prstGeom>
          <a:effectLst>
            <a:outerShdw blurRad="76200" dir="18900000" sx="101000" sy="101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1600" b="1" dirty="0" smtClean="0">
                <a:cs typeface="B Mitra" pitchFamily="2" charset="-78"/>
              </a:rPr>
              <a:t>بدون طی مراحل تفکر و شناخت</a:t>
            </a:r>
            <a:endParaRPr lang="en-US" sz="1600" b="1" dirty="0">
              <a:cs typeface="B Mitra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14437" y="4018485"/>
            <a:ext cx="1318491" cy="338554"/>
          </a:xfrm>
          <a:prstGeom prst="rect">
            <a:avLst/>
          </a:prstGeom>
          <a:effectLst>
            <a:outerShdw blurRad="76200" dir="18900000" sx="101000" sy="101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1600" b="1" dirty="0" smtClean="0">
                <a:cs typeface="B Mitra" pitchFamily="2" charset="-78"/>
              </a:rPr>
              <a:t>در اغلب اوقات</a:t>
            </a:r>
            <a:endParaRPr lang="en-US" sz="1600" b="1" dirty="0">
              <a:cs typeface="B Mitra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3209349"/>
            <a:ext cx="1752600" cy="338554"/>
          </a:xfrm>
          <a:prstGeom prst="rect">
            <a:avLst/>
          </a:prstGeom>
          <a:effectLst>
            <a:outerShdw blurRad="76200" dir="18900000" sx="101000" sy="101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1600" b="1" dirty="0" smtClean="0">
                <a:cs typeface="B Mitra" pitchFamily="2" charset="-78"/>
              </a:rPr>
              <a:t>تبدیل حالات به صفات</a:t>
            </a:r>
            <a:endParaRPr lang="en-US" sz="1600" b="1" dirty="0">
              <a:cs typeface="B Mitra" pitchFamily="2" charset="-78"/>
            </a:endParaRPr>
          </a:p>
        </p:txBody>
      </p:sp>
      <p:sp>
        <p:nvSpPr>
          <p:cNvPr id="10" name="Down Arrow 9"/>
          <p:cNvSpPr/>
          <p:nvPr/>
        </p:nvSpPr>
        <p:spPr>
          <a:xfrm rot="5400000">
            <a:off x="2715931" y="3087968"/>
            <a:ext cx="338554" cy="586510"/>
          </a:xfrm>
          <a:prstGeom prst="downArrow">
            <a:avLst/>
          </a:prstGeom>
          <a:effectLst>
            <a:outerShdw blurRad="76200" dir="18900000" sx="101000" sy="101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1" name="Right Brace 10"/>
          <p:cNvSpPr/>
          <p:nvPr/>
        </p:nvSpPr>
        <p:spPr>
          <a:xfrm>
            <a:off x="4899892" y="2337653"/>
            <a:ext cx="357909" cy="2081947"/>
          </a:xfrm>
          <a:prstGeom prst="rightBrace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2" name="TextBox 41"/>
          <p:cNvSpPr txBox="1"/>
          <p:nvPr/>
        </p:nvSpPr>
        <p:spPr>
          <a:xfrm>
            <a:off x="6019800" y="3999269"/>
            <a:ext cx="1905000" cy="338554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از ویژگی‌های طبیعی انسان</a:t>
            </a:r>
          </a:p>
        </p:txBody>
      </p:sp>
      <p:sp>
        <p:nvSpPr>
          <p:cNvPr id="36" name="Oval 35"/>
          <p:cNvSpPr/>
          <p:nvPr/>
        </p:nvSpPr>
        <p:spPr>
          <a:xfrm>
            <a:off x="6964219" y="457199"/>
            <a:ext cx="1676401" cy="1676401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</a:pPr>
            <a:r>
              <a:rPr lang="fa-IR" b="1" dirty="0">
                <a:cs typeface="B Mitra" pitchFamily="2" charset="-78"/>
              </a:rPr>
              <a:t>چگونگی شکل‌گیری برخی صفات </a:t>
            </a:r>
            <a:endParaRPr lang="en-US" b="1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2126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7924800" y="2805792"/>
            <a:ext cx="1219200" cy="738664"/>
          </a:xfrm>
          <a:prstGeom prst="rect">
            <a:avLst/>
          </a:prstGeom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400" b="1" dirty="0" smtClean="0">
                <a:cs typeface="B Mitra" pitchFamily="2" charset="-78"/>
              </a:rPr>
              <a:t>انواع تاثیرپذیری انسان از حالات طبیعی‌اش</a:t>
            </a:r>
            <a:endParaRPr lang="en-US" sz="1400" b="1" dirty="0">
              <a:cs typeface="B Mitra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83744" y="2935724"/>
            <a:ext cx="1550556" cy="523220"/>
          </a:xfrm>
          <a:prstGeom prst="rect">
            <a:avLst/>
          </a:prstGeom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400" b="1" dirty="0" smtClean="0">
                <a:cs typeface="B Mitra" pitchFamily="2" charset="-78"/>
              </a:rPr>
              <a:t>ایجاد شدن حالات در او</a:t>
            </a:r>
            <a:endParaRPr lang="en-US" sz="1400" b="1" dirty="0">
              <a:cs typeface="B Mitra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10972" y="1528738"/>
            <a:ext cx="2204027" cy="338554"/>
          </a:xfrm>
          <a:prstGeom prst="rect">
            <a:avLst/>
          </a:prstGeom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سنجیدن با اوامر الهی در بروز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84155" y="2062138"/>
            <a:ext cx="1623290" cy="338554"/>
          </a:xfrm>
          <a:prstGeom prst="rect">
            <a:avLst/>
          </a:prstGeom>
          <a:ln w="12700"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تفکر، تعقل، شناخت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48100" y="1029092"/>
            <a:ext cx="1295400" cy="338554"/>
          </a:xfrm>
          <a:prstGeom prst="rect">
            <a:avLst/>
          </a:prstGeom>
          <a:ln w="12700"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تقوا و مراقبت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23410" y="5489487"/>
            <a:ext cx="1623290" cy="338554"/>
          </a:xfrm>
          <a:prstGeom prst="rect">
            <a:avLst/>
          </a:prstGeom>
          <a:ln w="12700"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محل لغزش عموم مردم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87355" y="4456441"/>
            <a:ext cx="1295400" cy="338554"/>
          </a:xfrm>
          <a:prstGeom prst="rect">
            <a:avLst/>
          </a:prstGeom>
          <a:ln w="12700"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عدم تقوا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10972" y="4943858"/>
            <a:ext cx="2204027" cy="338554"/>
          </a:xfrm>
          <a:prstGeom prst="rect">
            <a:avLst/>
          </a:prstGeom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عدم سنجیدن با اوامر الهی در بروز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81101" y="1143000"/>
            <a:ext cx="1697182" cy="584775"/>
          </a:xfrm>
          <a:prstGeom prst="rect">
            <a:avLst/>
          </a:prstGeom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بروز رفتارهای متناسب و عقلانی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86874" y="4495799"/>
            <a:ext cx="1697182" cy="584775"/>
          </a:xfrm>
          <a:prstGeom prst="rect">
            <a:avLst/>
          </a:prstGeom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بروز رفتارهای اغلب غیر عقلانی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360056" y="5376445"/>
            <a:ext cx="1447800" cy="338554"/>
          </a:xfrm>
          <a:prstGeom prst="rect">
            <a:avLst/>
          </a:prstGeom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u="sng" dirty="0" smtClean="0">
                <a:cs typeface="B Mitra" pitchFamily="2" charset="-78"/>
              </a:rPr>
              <a:t>تکرار در دفعات متعدد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311565" y="2023646"/>
            <a:ext cx="1447800" cy="338554"/>
          </a:xfrm>
          <a:prstGeom prst="rect">
            <a:avLst/>
          </a:prstGeom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u="sng" dirty="0" smtClean="0">
                <a:cs typeface="B Mitra" pitchFamily="2" charset="-78"/>
              </a:rPr>
              <a:t>تکرار در دفعات متعدد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562" y="1666973"/>
            <a:ext cx="889000" cy="584775"/>
          </a:xfrm>
          <a:prstGeom prst="rect">
            <a:avLst/>
          </a:prstGeom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شکل گیری صفات مثبت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7919" y="4963179"/>
            <a:ext cx="914400" cy="584775"/>
          </a:xfrm>
          <a:prstGeom prst="rect">
            <a:avLst/>
          </a:prstGeom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شکل گیری صفات منفی</a:t>
            </a:r>
          </a:p>
        </p:txBody>
      </p:sp>
      <p:sp>
        <p:nvSpPr>
          <p:cNvPr id="26" name="Plus 25"/>
          <p:cNvSpPr/>
          <p:nvPr/>
        </p:nvSpPr>
        <p:spPr>
          <a:xfrm>
            <a:off x="1775690" y="1760892"/>
            <a:ext cx="434110" cy="240821"/>
          </a:xfrm>
          <a:prstGeom prst="mathPlus">
            <a:avLst/>
          </a:prstGeom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7" name="Plus 26"/>
          <p:cNvSpPr/>
          <p:nvPr/>
        </p:nvSpPr>
        <p:spPr>
          <a:xfrm>
            <a:off x="1851890" y="5114204"/>
            <a:ext cx="434110" cy="240821"/>
          </a:xfrm>
          <a:prstGeom prst="mathPlus">
            <a:avLst/>
          </a:prstGeom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8" name="Down Arrow 27"/>
          <p:cNvSpPr/>
          <p:nvPr/>
        </p:nvSpPr>
        <p:spPr>
          <a:xfrm rot="5400000">
            <a:off x="3171352" y="1540258"/>
            <a:ext cx="254510" cy="315514"/>
          </a:xfrm>
          <a:prstGeom prst="downArrow">
            <a:avLst/>
          </a:prstGeom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0" name="Down Arrow 29"/>
          <p:cNvSpPr/>
          <p:nvPr/>
        </p:nvSpPr>
        <p:spPr>
          <a:xfrm rot="5400000">
            <a:off x="1053497" y="1715746"/>
            <a:ext cx="151889" cy="292640"/>
          </a:xfrm>
          <a:prstGeom prst="downArrow">
            <a:avLst/>
          </a:prstGeom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1" name="Down Arrow 30"/>
          <p:cNvSpPr/>
          <p:nvPr/>
        </p:nvSpPr>
        <p:spPr>
          <a:xfrm rot="5400000">
            <a:off x="1072521" y="5079523"/>
            <a:ext cx="151889" cy="292640"/>
          </a:xfrm>
          <a:prstGeom prst="downArrow">
            <a:avLst/>
          </a:prstGeom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33" name="Straight Arrow Connector 32"/>
          <p:cNvCxnSpPr>
            <a:stCxn id="41" idx="2"/>
            <a:endCxn id="14" idx="3"/>
          </p:cNvCxnSpPr>
          <p:nvPr/>
        </p:nvCxnSpPr>
        <p:spPr>
          <a:xfrm flipH="1" flipV="1">
            <a:off x="5714999" y="1698015"/>
            <a:ext cx="203568" cy="15035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cxnSp>
        <p:nvCxnSpPr>
          <p:cNvPr id="34" name="Straight Arrow Connector 33"/>
          <p:cNvCxnSpPr>
            <a:stCxn id="41" idx="2"/>
            <a:endCxn id="19" idx="3"/>
          </p:cNvCxnSpPr>
          <p:nvPr/>
        </p:nvCxnSpPr>
        <p:spPr>
          <a:xfrm flipH="1">
            <a:off x="5714999" y="3201579"/>
            <a:ext cx="203568" cy="19115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38" name="TextBox 37"/>
          <p:cNvSpPr txBox="1"/>
          <p:nvPr/>
        </p:nvSpPr>
        <p:spPr>
          <a:xfrm>
            <a:off x="7714672" y="2800928"/>
            <a:ext cx="22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:</a:t>
            </a:r>
            <a:endParaRPr lang="en-US" sz="4000" dirty="0" smtClean="0">
              <a:solidFill>
                <a:schemeClr val="accent6">
                  <a:lumMod val="50000"/>
                </a:schemeClr>
              </a:solidFill>
              <a:cs typeface="B Mitra" pitchFamily="2" charset="-78"/>
            </a:endParaRPr>
          </a:p>
        </p:txBody>
      </p:sp>
      <p:sp>
        <p:nvSpPr>
          <p:cNvPr id="41" name="Plus 40"/>
          <p:cNvSpPr/>
          <p:nvPr/>
        </p:nvSpPr>
        <p:spPr>
          <a:xfrm>
            <a:off x="5876636" y="3050358"/>
            <a:ext cx="316344" cy="302442"/>
          </a:xfrm>
          <a:prstGeom prst="mathPlus">
            <a:avLst/>
          </a:prstGeom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Brace 44"/>
          <p:cNvSpPr/>
          <p:nvPr/>
        </p:nvSpPr>
        <p:spPr>
          <a:xfrm>
            <a:off x="2895599" y="990600"/>
            <a:ext cx="189345" cy="1412599"/>
          </a:xfrm>
          <a:prstGeom prst="rightBrace">
            <a:avLst>
              <a:gd name="adj1" fmla="val 11036"/>
              <a:gd name="adj2" fmla="val 50000"/>
            </a:avLst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Brace 46"/>
          <p:cNvSpPr/>
          <p:nvPr/>
        </p:nvSpPr>
        <p:spPr>
          <a:xfrm>
            <a:off x="2923881" y="4406835"/>
            <a:ext cx="189345" cy="1412599"/>
          </a:xfrm>
          <a:prstGeom prst="rightBrace">
            <a:avLst>
              <a:gd name="adj1" fmla="val 11036"/>
              <a:gd name="adj2" fmla="val 50000"/>
            </a:avLst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own Arrow 47"/>
          <p:cNvSpPr/>
          <p:nvPr/>
        </p:nvSpPr>
        <p:spPr>
          <a:xfrm rot="5400000">
            <a:off x="3195039" y="4959246"/>
            <a:ext cx="214873" cy="307776"/>
          </a:xfrm>
          <a:prstGeom prst="downArrow">
            <a:avLst/>
          </a:prstGeom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01545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Arrow Connector 18"/>
          <p:cNvCxnSpPr/>
          <p:nvPr/>
        </p:nvCxnSpPr>
        <p:spPr>
          <a:xfrm flipH="1">
            <a:off x="6619875" y="2738259"/>
            <a:ext cx="6572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4257675" y="2741027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1905000" y="2738259"/>
            <a:ext cx="723900" cy="27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7267575" y="2367141"/>
            <a:ext cx="1619250" cy="7521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b="1" dirty="0">
                <a:cs typeface="B Mitra" pitchFamily="2" charset="-78"/>
              </a:rPr>
              <a:t>کمال حقیقی انسان</a:t>
            </a:r>
            <a:endParaRPr lang="en-US" b="1" dirty="0">
              <a:cs typeface="B Mitra" pitchFamily="2" charset="-78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991100" y="2367141"/>
            <a:ext cx="1619250" cy="7521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b="1" dirty="0">
                <a:cs typeface="B Mitra" pitchFamily="2" charset="-78"/>
              </a:rPr>
              <a:t>در علم و عمل</a:t>
            </a:r>
            <a:endParaRPr lang="en-US" b="1" dirty="0">
              <a:cs typeface="B Mitra" pitchFamily="2" charset="-78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628900" y="2362200"/>
            <a:ext cx="1619250" cy="75211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b="1" dirty="0">
                <a:cs typeface="B Mitra" pitchFamily="2" charset="-78"/>
              </a:rPr>
              <a:t>تجلی اسماء‌الهی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66700" y="2362200"/>
            <a:ext cx="1619250" cy="75211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b="1" dirty="0">
                <a:cs typeface="B Mitra" pitchFamily="2" charset="-78"/>
              </a:rPr>
              <a:t>مقام خلیفه‌اللهی</a:t>
            </a:r>
            <a:endParaRPr lang="en-US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2774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9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/>
          <p:nvPr/>
        </p:nvSpPr>
        <p:spPr>
          <a:xfrm>
            <a:off x="4883918" y="898078"/>
            <a:ext cx="1676400" cy="1676400"/>
          </a:xfrm>
          <a:prstGeom prst="ellipse">
            <a:avLst/>
          </a:prstGeom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bliqueBottom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a-IR" b="1" dirty="0">
                <a:cs typeface="B Mitra" pitchFamily="2" charset="-78"/>
              </a:rPr>
              <a:t>انواع توان و صفات انسان</a:t>
            </a:r>
            <a:endParaRPr lang="en-US" b="1" dirty="0">
              <a:cs typeface="B Mitra" pitchFamily="2" charset="-78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3124200" y="1707642"/>
            <a:ext cx="1264158" cy="1264158"/>
          </a:xfrm>
          <a:prstGeom prst="ellipse">
            <a:avLst/>
          </a:prstGeom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bliqueBottom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Mitra" pitchFamily="2" charset="-78"/>
              </a:rPr>
              <a:t>تحریکی</a:t>
            </a:r>
            <a:endParaRPr lang="en-US" b="1" dirty="0">
              <a:cs typeface="B Mitra" pitchFamily="2" charset="-78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3124200" y="641465"/>
            <a:ext cx="1264158" cy="1264158"/>
          </a:xfrm>
          <a:prstGeom prst="ellipse">
            <a:avLst/>
          </a:prstGeom>
          <a:ln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bliqueBottom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Mitra" pitchFamily="2" charset="-78"/>
              </a:rPr>
              <a:t>ادراکی</a:t>
            </a:r>
            <a:endParaRPr lang="en-US" b="1" dirty="0">
              <a:cs typeface="B Mitra" pitchFamily="2" charset="-78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571108" y="3549876"/>
            <a:ext cx="8024493" cy="400110"/>
            <a:chOff x="571108" y="3549876"/>
            <a:chExt cx="8024493" cy="400110"/>
          </a:xfrm>
          <a:effectLst>
            <a:glow rad="139700">
              <a:schemeClr val="accent6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1" name="TextBox 10"/>
            <p:cNvSpPr txBox="1"/>
            <p:nvPr/>
          </p:nvSpPr>
          <p:spPr>
            <a:xfrm>
              <a:off x="571108" y="3565264"/>
              <a:ext cx="1676400" cy="369332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a-IR" b="1" dirty="0" smtClean="0">
                  <a:cs typeface="B Mitra" pitchFamily="2" charset="-78"/>
                </a:rPr>
                <a:t>ظهور صفات مثبت</a:t>
              </a:r>
              <a:endParaRPr lang="en-US" b="1" dirty="0">
                <a:cs typeface="B Mitra" pitchFamily="2" charset="-78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69342" y="3549876"/>
              <a:ext cx="1754912" cy="40011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a-IR" sz="2000" dirty="0" smtClean="0">
                  <a:cs typeface="B Mitra" pitchFamily="2" charset="-78"/>
                </a:rPr>
                <a:t>تکرار اعمال شایسته</a:t>
              </a:r>
              <a:endParaRPr lang="en-US" sz="2000" dirty="0">
                <a:cs typeface="B Mitra" pitchFamily="2" charset="-78"/>
              </a:endParaRPr>
            </a:p>
          </p:txBody>
        </p:sp>
        <p:sp>
          <p:nvSpPr>
            <p:cNvPr id="37" name="Plus 36"/>
            <p:cNvSpPr/>
            <p:nvPr/>
          </p:nvSpPr>
          <p:spPr>
            <a:xfrm>
              <a:off x="5314171" y="3602935"/>
              <a:ext cx="434110" cy="293991"/>
            </a:xfrm>
            <a:prstGeom prst="mathPlus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Down Arrow 38"/>
            <p:cNvSpPr/>
            <p:nvPr/>
          </p:nvSpPr>
          <p:spPr>
            <a:xfrm rot="5400000">
              <a:off x="2676401" y="3457290"/>
              <a:ext cx="261610" cy="585281"/>
            </a:xfrm>
            <a:prstGeom prst="downArrow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939412" y="3549876"/>
              <a:ext cx="2656189" cy="40011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a-IR" sz="2000" dirty="0" smtClean="0">
                  <a:cs typeface="B Mitra" pitchFamily="2" charset="-78"/>
                </a:rPr>
                <a:t>استفاده درست از هرکدام از نیروها</a:t>
              </a:r>
              <a:endParaRPr lang="en-US" sz="2000" dirty="0">
                <a:cs typeface="B Mitra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423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7471418" y="2971800"/>
            <a:ext cx="1162675" cy="415498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1400" b="1" dirty="0" smtClean="0">
                <a:cs typeface="B Mitra" pitchFamily="2" charset="-78"/>
              </a:rPr>
              <a:t>اولوالالباب</a:t>
            </a:r>
            <a:endParaRPr lang="en-US" sz="1400" b="1" dirty="0">
              <a:cs typeface="B Mitra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71414" y="3720335"/>
            <a:ext cx="1162675" cy="415498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1400" b="1" dirty="0" smtClean="0">
                <a:cs typeface="B Mitra" pitchFamily="2" charset="-78"/>
              </a:rPr>
              <a:t>اولوالابصار</a:t>
            </a:r>
            <a:endParaRPr lang="en-US" sz="1400" b="1" dirty="0">
              <a:cs typeface="B Mitra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71417" y="4459408"/>
            <a:ext cx="1162675" cy="415498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1400" b="1" dirty="0" smtClean="0">
                <a:cs typeface="B Mitra" pitchFamily="2" charset="-78"/>
              </a:rPr>
              <a:t>مخبت</a:t>
            </a:r>
            <a:endParaRPr lang="en-US" sz="1400" b="1" dirty="0">
              <a:cs typeface="B Mitra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71416" y="5214039"/>
            <a:ext cx="1162675" cy="415498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1400" b="1" dirty="0" smtClean="0">
                <a:cs typeface="B Mitra" pitchFamily="2" charset="-78"/>
              </a:rPr>
              <a:t>مومن</a:t>
            </a:r>
            <a:endParaRPr lang="en-US" sz="1400" b="1" dirty="0">
              <a:cs typeface="B Mitra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71415" y="5966857"/>
            <a:ext cx="1162675" cy="415498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1400" b="1" dirty="0" smtClean="0">
                <a:cs typeface="B Mitra" pitchFamily="2" charset="-78"/>
              </a:rPr>
              <a:t>محسن</a:t>
            </a:r>
            <a:endParaRPr lang="en-US" sz="1400" b="1" dirty="0">
              <a:cs typeface="B Mitra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24200" y="2971800"/>
            <a:ext cx="3169579" cy="415498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1400" b="1" dirty="0" smtClean="0">
                <a:cs typeface="B Mitra" pitchFamily="2" charset="-78"/>
              </a:rPr>
              <a:t>فعال و استوار بودن تفکر و تعقل در انسان</a:t>
            </a:r>
            <a:endParaRPr lang="en-US" sz="1400" b="1" dirty="0">
              <a:cs typeface="B Mitra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47732" y="3733800"/>
            <a:ext cx="3946047" cy="388568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1400" b="1" dirty="0" smtClean="0">
                <a:cs typeface="B Mitra" pitchFamily="2" charset="-78"/>
              </a:rPr>
              <a:t>بهره‌مندی از بینایی نافذ در تشخیص حقایق در لابلای حوادث</a:t>
            </a:r>
            <a:endParaRPr lang="en-US" sz="1400" b="1" dirty="0">
              <a:cs typeface="B Mitra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40954" y="4459408"/>
            <a:ext cx="3952825" cy="415498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1400" b="1" dirty="0" smtClean="0">
                <a:cs typeface="B Mitra" pitchFamily="2" charset="-78"/>
              </a:rPr>
              <a:t>صلابت و استقامت و اطمینان فرد در حرکت و مواجهه با مسائل</a:t>
            </a:r>
            <a:endParaRPr lang="en-US" sz="1400" b="1" dirty="0">
              <a:cs typeface="B Mitra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76801" y="5214039"/>
            <a:ext cx="1416979" cy="415498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1400" b="1" dirty="0" smtClean="0">
                <a:cs typeface="B Mitra" pitchFamily="2" charset="-78"/>
              </a:rPr>
              <a:t>بهره‌مند از ایمان</a:t>
            </a:r>
            <a:endParaRPr lang="en-US" sz="1400" b="1" dirty="0">
              <a:cs typeface="B Mitra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76801" y="5980322"/>
            <a:ext cx="1416978" cy="388568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1400" b="1" dirty="0" smtClean="0">
                <a:cs typeface="B Mitra" pitchFamily="2" charset="-78"/>
              </a:rPr>
              <a:t>قدرت حسن‌گزینی</a:t>
            </a:r>
            <a:endParaRPr lang="en-US" sz="1400" b="1" dirty="0">
              <a:cs typeface="B Mitra" pitchFamily="2" charset="-78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09600" y="971490"/>
            <a:ext cx="8024493" cy="400110"/>
            <a:chOff x="571108" y="3549876"/>
            <a:chExt cx="8024493" cy="400110"/>
          </a:xfrm>
          <a:effectLst>
            <a:glow rad="139700">
              <a:schemeClr val="accent6">
                <a:satMod val="175000"/>
                <a:alpha val="40000"/>
              </a:schemeClr>
            </a:glow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grpSpPr>
        <p:sp>
          <p:nvSpPr>
            <p:cNvPr id="27" name="TextBox 26"/>
            <p:cNvSpPr txBox="1"/>
            <p:nvPr/>
          </p:nvSpPr>
          <p:spPr>
            <a:xfrm>
              <a:off x="571108" y="3565264"/>
              <a:ext cx="1676400" cy="369332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a-IR" b="1" dirty="0" smtClean="0">
                  <a:cs typeface="B Mitra" pitchFamily="2" charset="-78"/>
                </a:rPr>
                <a:t>ظهور صفات مثبت</a:t>
              </a:r>
              <a:endParaRPr lang="en-US" b="1" dirty="0">
                <a:cs typeface="B Mitra" pitchFamily="2" charset="-78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369342" y="3549876"/>
              <a:ext cx="1754912" cy="40011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a-IR" sz="2000" dirty="0" smtClean="0">
                  <a:cs typeface="B Mitra" pitchFamily="2" charset="-78"/>
                </a:rPr>
                <a:t>تکرار اعمال شایسته</a:t>
              </a:r>
              <a:endParaRPr lang="en-US" sz="2000" dirty="0">
                <a:cs typeface="B Mitra" pitchFamily="2" charset="-78"/>
              </a:endParaRPr>
            </a:p>
          </p:txBody>
        </p:sp>
        <p:sp>
          <p:nvSpPr>
            <p:cNvPr id="29" name="Plus 28"/>
            <p:cNvSpPr/>
            <p:nvPr/>
          </p:nvSpPr>
          <p:spPr>
            <a:xfrm>
              <a:off x="5314171" y="3602935"/>
              <a:ext cx="434110" cy="293991"/>
            </a:xfrm>
            <a:prstGeom prst="mathPlus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Down Arrow 29"/>
            <p:cNvSpPr/>
            <p:nvPr/>
          </p:nvSpPr>
          <p:spPr>
            <a:xfrm rot="5400000">
              <a:off x="2676401" y="3457290"/>
              <a:ext cx="261610" cy="585281"/>
            </a:xfrm>
            <a:prstGeom prst="downArrow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939412" y="3549876"/>
              <a:ext cx="2656189" cy="40011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a-IR" sz="2000" dirty="0" smtClean="0">
                  <a:cs typeface="B Mitra" pitchFamily="2" charset="-78"/>
                </a:rPr>
                <a:t>استفاده درست از هرکدام از نیروها</a:t>
              </a:r>
              <a:endParaRPr lang="en-US" sz="2000" dirty="0">
                <a:cs typeface="B Mitra" pitchFamily="2" charset="-78"/>
              </a:endParaRPr>
            </a:p>
          </p:txBody>
        </p:sp>
      </p:grpSp>
      <p:cxnSp>
        <p:nvCxnSpPr>
          <p:cNvPr id="33" name="Straight Arrow Connector 32"/>
          <p:cNvCxnSpPr>
            <a:stCxn id="12" idx="1"/>
            <a:endCxn id="19" idx="3"/>
          </p:cNvCxnSpPr>
          <p:nvPr/>
        </p:nvCxnSpPr>
        <p:spPr>
          <a:xfrm flipH="1">
            <a:off x="6293779" y="3179549"/>
            <a:ext cx="1177639" cy="0"/>
          </a:xfrm>
          <a:prstGeom prst="straightConnector1">
            <a:avLst/>
          </a:prstGeom>
          <a:ln>
            <a:tailEnd type="arrow"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cxnSp>
        <p:nvCxnSpPr>
          <p:cNvPr id="53" name="Straight Arrow Connector 52"/>
          <p:cNvCxnSpPr>
            <a:stCxn id="15" idx="1"/>
            <a:endCxn id="20" idx="3"/>
          </p:cNvCxnSpPr>
          <p:nvPr/>
        </p:nvCxnSpPr>
        <p:spPr>
          <a:xfrm flipH="1">
            <a:off x="6293779" y="3928084"/>
            <a:ext cx="1177635" cy="0"/>
          </a:xfrm>
          <a:prstGeom prst="straightConnector1">
            <a:avLst/>
          </a:prstGeom>
          <a:ln>
            <a:tailEnd type="arrow"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cxnSp>
        <p:nvCxnSpPr>
          <p:cNvPr id="54" name="Straight Arrow Connector 53"/>
          <p:cNvCxnSpPr>
            <a:stCxn id="16" idx="1"/>
            <a:endCxn id="21" idx="3"/>
          </p:cNvCxnSpPr>
          <p:nvPr/>
        </p:nvCxnSpPr>
        <p:spPr>
          <a:xfrm flipH="1">
            <a:off x="6293779" y="4667157"/>
            <a:ext cx="1177638" cy="0"/>
          </a:xfrm>
          <a:prstGeom prst="straightConnector1">
            <a:avLst/>
          </a:prstGeom>
          <a:ln>
            <a:tailEnd type="arrow"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cxnSp>
        <p:nvCxnSpPr>
          <p:cNvPr id="55" name="Straight Arrow Connector 54"/>
          <p:cNvCxnSpPr>
            <a:stCxn id="17" idx="1"/>
            <a:endCxn id="22" idx="3"/>
          </p:cNvCxnSpPr>
          <p:nvPr/>
        </p:nvCxnSpPr>
        <p:spPr>
          <a:xfrm flipH="1">
            <a:off x="6293780" y="5421788"/>
            <a:ext cx="1177636" cy="0"/>
          </a:xfrm>
          <a:prstGeom prst="straightConnector1">
            <a:avLst/>
          </a:prstGeom>
          <a:ln>
            <a:tailEnd type="arrow"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cxnSp>
        <p:nvCxnSpPr>
          <p:cNvPr id="59" name="Straight Arrow Connector 58"/>
          <p:cNvCxnSpPr>
            <a:stCxn id="18" idx="1"/>
            <a:endCxn id="23" idx="3"/>
          </p:cNvCxnSpPr>
          <p:nvPr/>
        </p:nvCxnSpPr>
        <p:spPr>
          <a:xfrm flipH="1">
            <a:off x="6293779" y="6174606"/>
            <a:ext cx="1177636" cy="0"/>
          </a:xfrm>
          <a:prstGeom prst="straightConnector1">
            <a:avLst/>
          </a:prstGeom>
          <a:ln>
            <a:tailEnd type="arrow"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72" name="TextBox 71"/>
          <p:cNvSpPr txBox="1"/>
          <p:nvPr/>
        </p:nvSpPr>
        <p:spPr>
          <a:xfrm>
            <a:off x="3507428" y="5227504"/>
            <a:ext cx="1162675" cy="388568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1400" b="1" dirty="0" smtClean="0">
                <a:cs typeface="B Mitra" pitchFamily="2" charset="-78"/>
              </a:rPr>
              <a:t>متوسم</a:t>
            </a:r>
            <a:endParaRPr lang="en-US" sz="1400" b="1" dirty="0">
              <a:cs typeface="B Mitra" pitchFamily="2" charset="-78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485524" y="5966857"/>
            <a:ext cx="1162675" cy="388568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1400" b="1" dirty="0" smtClean="0">
                <a:cs typeface="B Mitra" pitchFamily="2" charset="-78"/>
              </a:rPr>
              <a:t>صالح</a:t>
            </a:r>
            <a:endParaRPr lang="en-US" sz="1400" b="1" dirty="0">
              <a:cs typeface="B Mitra" pitchFamily="2" charset="-78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8509" y="5214039"/>
            <a:ext cx="1569379" cy="415498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1400" b="1" dirty="0" smtClean="0">
                <a:cs typeface="B Mitra" pitchFamily="2" charset="-78"/>
              </a:rPr>
              <a:t>بهره‌گیری از نشانه‌ها</a:t>
            </a:r>
            <a:endParaRPr lang="en-US" sz="1400" b="1" dirty="0">
              <a:cs typeface="B Mitra" pitchFamily="2" charset="-78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0" y="5791809"/>
            <a:ext cx="2307888" cy="738664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1400" b="1" dirty="0" smtClean="0">
                <a:cs typeface="B Mitra" pitchFamily="2" charset="-78"/>
              </a:rPr>
              <a:t>انجام اعمال باقی و متناسب با شرایط مکانی و زمانی</a:t>
            </a:r>
            <a:endParaRPr lang="en-US" sz="1400" b="1" dirty="0">
              <a:cs typeface="B Mitra" pitchFamily="2" charset="-78"/>
            </a:endParaRPr>
          </a:p>
        </p:txBody>
      </p:sp>
      <p:cxnSp>
        <p:nvCxnSpPr>
          <p:cNvPr id="76" name="Straight Arrow Connector 75"/>
          <p:cNvCxnSpPr>
            <a:stCxn id="72" idx="1"/>
            <a:endCxn id="74" idx="3"/>
          </p:cNvCxnSpPr>
          <p:nvPr/>
        </p:nvCxnSpPr>
        <p:spPr>
          <a:xfrm flipH="1">
            <a:off x="2307888" y="5421788"/>
            <a:ext cx="1199540" cy="0"/>
          </a:xfrm>
          <a:prstGeom prst="straightConnector1">
            <a:avLst/>
          </a:prstGeom>
          <a:ln>
            <a:tailEnd type="arrow"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cxnSp>
        <p:nvCxnSpPr>
          <p:cNvPr id="77" name="Straight Arrow Connector 76"/>
          <p:cNvCxnSpPr>
            <a:stCxn id="73" idx="1"/>
            <a:endCxn id="75" idx="3"/>
          </p:cNvCxnSpPr>
          <p:nvPr/>
        </p:nvCxnSpPr>
        <p:spPr>
          <a:xfrm flipH="1">
            <a:off x="2307888" y="6161141"/>
            <a:ext cx="1177636" cy="0"/>
          </a:xfrm>
          <a:prstGeom prst="straightConnector1">
            <a:avLst/>
          </a:prstGeom>
          <a:ln>
            <a:tailEnd type="arrow"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61136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579681" y="895290"/>
            <a:ext cx="8024493" cy="400110"/>
            <a:chOff x="571108" y="3549876"/>
            <a:chExt cx="8024493" cy="400110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grpSpPr>
        <p:sp>
          <p:nvSpPr>
            <p:cNvPr id="56" name="TextBox 55"/>
            <p:cNvSpPr txBox="1"/>
            <p:nvPr/>
          </p:nvSpPr>
          <p:spPr>
            <a:xfrm>
              <a:off x="571108" y="3565264"/>
              <a:ext cx="1676400" cy="36933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a-IR" b="1" dirty="0">
                  <a:cs typeface="B Mitra" pitchFamily="2" charset="-78"/>
                </a:rPr>
                <a:t>ظهور صفات منفی</a:t>
              </a:r>
              <a:endParaRPr lang="en-US" b="1" dirty="0">
                <a:cs typeface="B Mitra" pitchFamily="2" charset="-78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369342" y="3549876"/>
              <a:ext cx="1754912" cy="40011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rtl="1"/>
              <a:r>
                <a:rPr lang="fa-IR" sz="2000" dirty="0">
                  <a:cs typeface="B Mitra" pitchFamily="2" charset="-78"/>
                </a:rPr>
                <a:t>تکرار اعمال ناشایست</a:t>
              </a:r>
              <a:endParaRPr lang="en-US" sz="2000" dirty="0">
                <a:cs typeface="B Mitra" pitchFamily="2" charset="-78"/>
              </a:endParaRPr>
            </a:p>
          </p:txBody>
        </p:sp>
        <p:sp>
          <p:nvSpPr>
            <p:cNvPr id="58" name="Plus 57"/>
            <p:cNvSpPr/>
            <p:nvPr/>
          </p:nvSpPr>
          <p:spPr>
            <a:xfrm>
              <a:off x="5314171" y="3602935"/>
              <a:ext cx="434110" cy="293991"/>
            </a:xfrm>
            <a:prstGeom prst="mathPl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Down Arrow 58"/>
            <p:cNvSpPr/>
            <p:nvPr/>
          </p:nvSpPr>
          <p:spPr>
            <a:xfrm rot="5400000">
              <a:off x="2676401" y="3457290"/>
              <a:ext cx="261610" cy="585281"/>
            </a:xfrm>
            <a:prstGeom prst="down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939412" y="3549876"/>
              <a:ext cx="2656189" cy="40011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rtl="1"/>
              <a:r>
                <a:rPr lang="fa-IR" sz="2000" dirty="0">
                  <a:cs typeface="B Mitra" pitchFamily="2" charset="-78"/>
                </a:rPr>
                <a:t>عدم استفاده درست از قواها</a:t>
              </a:r>
              <a:endParaRPr lang="en-US" sz="2000" dirty="0">
                <a:cs typeface="B Mitra" pitchFamily="2" charset="-78"/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7441499" y="2819400"/>
            <a:ext cx="1162675" cy="307777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400" b="1" dirty="0">
                <a:cs typeface="B Mitra" pitchFamily="2" charset="-78"/>
              </a:rPr>
              <a:t>حمق/ جهل</a:t>
            </a:r>
            <a:endParaRPr lang="en-US" sz="1400" b="1" dirty="0">
              <a:cs typeface="B Mitra" pitchFamily="2" charset="-78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441494" y="3583694"/>
            <a:ext cx="1162675" cy="307777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1400" b="1" dirty="0">
                <a:cs typeface="B Mitra" pitchFamily="2" charset="-78"/>
              </a:rPr>
              <a:t>بخل / شح</a:t>
            </a:r>
            <a:endParaRPr lang="en-US" sz="1400" b="1" dirty="0">
              <a:cs typeface="B Mitra" pitchFamily="2" charset="-78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441493" y="4307007"/>
            <a:ext cx="1162675" cy="307777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1400" b="1" dirty="0">
                <a:cs typeface="B Mitra" pitchFamily="2" charset="-78"/>
              </a:rPr>
              <a:t>کذب</a:t>
            </a:r>
            <a:endParaRPr lang="en-US" sz="1400" b="1" dirty="0">
              <a:cs typeface="B Mitra" pitchFamily="2" charset="-78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441499" y="5061639"/>
            <a:ext cx="1162675" cy="307777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1400" b="1" dirty="0">
                <a:cs typeface="B Mitra" pitchFamily="2" charset="-78"/>
              </a:rPr>
              <a:t>جرم</a:t>
            </a:r>
            <a:endParaRPr lang="en-US" sz="1400" b="1" dirty="0">
              <a:cs typeface="B Mitra" pitchFamily="2" charset="-78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441499" y="5828073"/>
            <a:ext cx="1162675" cy="307777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1400" b="1" dirty="0">
                <a:cs typeface="B Mitra" pitchFamily="2" charset="-78"/>
              </a:rPr>
              <a:t>سرف</a:t>
            </a:r>
            <a:endParaRPr lang="en-US" sz="1400" b="1" dirty="0">
              <a:cs typeface="B Mitra" pitchFamily="2" charset="-78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108420" y="2819400"/>
            <a:ext cx="3155440" cy="307777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1400" b="1" dirty="0">
                <a:cs typeface="B Mitra" pitchFamily="2" charset="-78"/>
              </a:rPr>
              <a:t>عدم مداومت در بهره گیری از تفکر در بروز اعمال</a:t>
            </a:r>
            <a:endParaRPr lang="en-US" sz="1400" b="1" dirty="0">
              <a:cs typeface="B Mitra" pitchFamily="2" charset="-78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064613" y="3581400"/>
            <a:ext cx="4199247" cy="307777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1400" b="1" dirty="0">
                <a:cs typeface="B Mitra" pitchFamily="2" charset="-78"/>
              </a:rPr>
              <a:t>عدم اعطا به دیگران یه صورت مکرر</a:t>
            </a:r>
            <a:endParaRPr lang="en-US" sz="1400" b="1" dirty="0">
              <a:cs typeface="B Mitra" pitchFamily="2" charset="-78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057401" y="4307008"/>
            <a:ext cx="4206460" cy="307777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1400" b="1" dirty="0">
                <a:cs typeface="B Mitra" pitchFamily="2" charset="-78"/>
              </a:rPr>
              <a:t>حکم به اشتباه در تحلیل و انطباق گزاره های حقیقی در بیشتر مواقع</a:t>
            </a:r>
            <a:endParaRPr lang="en-US" sz="1400" b="1" dirty="0">
              <a:cs typeface="B Mitra" pitchFamily="2" charset="-78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733800" y="5061639"/>
            <a:ext cx="2530061" cy="307777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1400" b="1" dirty="0">
                <a:cs typeface="B Mitra" pitchFamily="2" charset="-78"/>
              </a:rPr>
              <a:t>معطوف کردن توجه خود از حق به باطل</a:t>
            </a:r>
            <a:endParaRPr lang="en-US" sz="1400" b="1" dirty="0">
              <a:cs typeface="B Mitra" pitchFamily="2" charset="-78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733801" y="5828073"/>
            <a:ext cx="2530060" cy="307777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1400" b="1" dirty="0">
                <a:cs typeface="B Mitra" pitchFamily="2" charset="-78"/>
              </a:rPr>
              <a:t>خروج از طبیعت انسانی خود</a:t>
            </a:r>
            <a:endParaRPr lang="en-US" sz="1400" b="1" dirty="0">
              <a:cs typeface="B Mitra" pitchFamily="2" charset="-78"/>
            </a:endParaRPr>
          </a:p>
        </p:txBody>
      </p:sp>
      <p:cxnSp>
        <p:nvCxnSpPr>
          <p:cNvPr id="72" name="Straight Arrow Connector 71"/>
          <p:cNvCxnSpPr>
            <a:stCxn id="61" idx="1"/>
            <a:endCxn id="67" idx="3"/>
          </p:cNvCxnSpPr>
          <p:nvPr/>
        </p:nvCxnSpPr>
        <p:spPr>
          <a:xfrm flipH="1">
            <a:off x="6263860" y="2973289"/>
            <a:ext cx="1177639" cy="0"/>
          </a:xfrm>
          <a:prstGeom prst="straightConnector1">
            <a:avLst/>
          </a:prstGeom>
          <a:ln>
            <a:tailEnd type="arrow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63" idx="1"/>
            <a:endCxn id="68" idx="3"/>
          </p:cNvCxnSpPr>
          <p:nvPr/>
        </p:nvCxnSpPr>
        <p:spPr>
          <a:xfrm flipH="1" flipV="1">
            <a:off x="6263860" y="3735289"/>
            <a:ext cx="1177634" cy="2294"/>
          </a:xfrm>
          <a:prstGeom prst="straightConnector1">
            <a:avLst/>
          </a:prstGeom>
          <a:ln>
            <a:tailEnd type="arrow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64" idx="1"/>
            <a:endCxn id="69" idx="3"/>
          </p:cNvCxnSpPr>
          <p:nvPr/>
        </p:nvCxnSpPr>
        <p:spPr>
          <a:xfrm flipH="1">
            <a:off x="6263861" y="4460896"/>
            <a:ext cx="1177632" cy="1"/>
          </a:xfrm>
          <a:prstGeom prst="straightConnector1">
            <a:avLst/>
          </a:prstGeom>
          <a:ln>
            <a:tailEnd type="arrow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65" idx="1"/>
            <a:endCxn id="70" idx="3"/>
          </p:cNvCxnSpPr>
          <p:nvPr/>
        </p:nvCxnSpPr>
        <p:spPr>
          <a:xfrm flipH="1">
            <a:off x="6263861" y="5215528"/>
            <a:ext cx="1177638" cy="0"/>
          </a:xfrm>
          <a:prstGeom prst="straightConnector1">
            <a:avLst/>
          </a:prstGeom>
          <a:ln>
            <a:tailEnd type="arrow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66" idx="1"/>
            <a:endCxn id="71" idx="3"/>
          </p:cNvCxnSpPr>
          <p:nvPr/>
        </p:nvCxnSpPr>
        <p:spPr>
          <a:xfrm flipH="1">
            <a:off x="6263861" y="5981962"/>
            <a:ext cx="1177638" cy="0"/>
          </a:xfrm>
          <a:prstGeom prst="straightConnector1">
            <a:avLst/>
          </a:prstGeom>
          <a:ln>
            <a:tailEnd type="arrow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96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00436" y="2286851"/>
            <a:ext cx="1586364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b="1" dirty="0" smtClean="0">
                <a:cs typeface="B Mitra" pitchFamily="2" charset="-78"/>
              </a:rPr>
              <a:t>مجموعه صفات </a:t>
            </a:r>
          </a:p>
          <a:p>
            <a:pPr algn="ctr" rtl="1"/>
            <a:r>
              <a:rPr lang="fa-IR" sz="1600" b="1" dirty="0" smtClean="0">
                <a:cs typeface="B Mitra" pitchFamily="2" charset="-78"/>
              </a:rPr>
              <a:t>خوب و بد انسان</a:t>
            </a:r>
            <a:endParaRPr lang="en-US" sz="1600" b="1" dirty="0">
              <a:cs typeface="B Mitra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2400" y="1844906"/>
            <a:ext cx="2590800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b="1" dirty="0" smtClean="0">
                <a:cs typeface="B Mitra" pitchFamily="2" charset="-78"/>
              </a:rPr>
              <a:t>از حیث تاثیرگذاری بر رفتار انسان به </a:t>
            </a:r>
            <a:r>
              <a:rPr lang="fa-IR" sz="1600" b="1" dirty="0">
                <a:cs typeface="B Mitra" pitchFamily="2" charset="-78"/>
              </a:rPr>
              <a:t>طور طبیعی </a:t>
            </a:r>
            <a:endParaRPr lang="en-US" sz="1600" b="1" dirty="0">
              <a:cs typeface="B Mitra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2400" y="2907268"/>
            <a:ext cx="2590800" cy="33855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b="1" dirty="0" smtClean="0">
                <a:cs typeface="B Mitra" pitchFamily="2" charset="-78"/>
              </a:rPr>
              <a:t>از حیث تسلط این صفات بر رفتارها</a:t>
            </a:r>
            <a:endParaRPr lang="en-US" sz="1600" b="1" dirty="0">
              <a:cs typeface="B Mitra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9400" y="2913966"/>
            <a:ext cx="685800" cy="33855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b="1" dirty="0" smtClean="0">
                <a:cs typeface="B Mitra" pitchFamily="2" charset="-78"/>
              </a:rPr>
              <a:t>ملکات</a:t>
            </a:r>
            <a:endParaRPr lang="en-US" sz="1600" b="1" dirty="0">
              <a:cs typeface="B Mitra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9400" y="1844906"/>
            <a:ext cx="685800" cy="33855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b="1" dirty="0" smtClean="0">
                <a:cs typeface="B Mitra" pitchFamily="2" charset="-78"/>
              </a:rPr>
              <a:t>خُلُق</a:t>
            </a:r>
            <a:endParaRPr lang="en-US" sz="1600" b="1" dirty="0">
              <a:cs typeface="B Mitra" pitchFamily="2" charset="-78"/>
            </a:endParaRPr>
          </a:p>
        </p:txBody>
      </p:sp>
      <p:cxnSp>
        <p:nvCxnSpPr>
          <p:cNvPr id="10" name="Straight Arrow Connector 9"/>
          <p:cNvCxnSpPr>
            <a:stCxn id="4" idx="1"/>
            <a:endCxn id="5" idx="3"/>
          </p:cNvCxnSpPr>
          <p:nvPr/>
        </p:nvCxnSpPr>
        <p:spPr>
          <a:xfrm flipH="1" flipV="1">
            <a:off x="6553200" y="2137294"/>
            <a:ext cx="547236" cy="441945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1"/>
            <a:endCxn id="6" idx="3"/>
          </p:cNvCxnSpPr>
          <p:nvPr/>
        </p:nvCxnSpPr>
        <p:spPr>
          <a:xfrm flipH="1">
            <a:off x="6553200" y="2579239"/>
            <a:ext cx="547236" cy="497306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" name="Notched Right Arrow 12"/>
          <p:cNvSpPr/>
          <p:nvPr/>
        </p:nvSpPr>
        <p:spPr>
          <a:xfrm rot="10800000">
            <a:off x="3532908" y="1907036"/>
            <a:ext cx="381000" cy="217328"/>
          </a:xfrm>
          <a:prstGeom prst="notched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4" name="Notched Right Arrow 13"/>
          <p:cNvSpPr/>
          <p:nvPr/>
        </p:nvSpPr>
        <p:spPr>
          <a:xfrm rot="10800000">
            <a:off x="3524825" y="2974579"/>
            <a:ext cx="381000" cy="217328"/>
          </a:xfrm>
          <a:prstGeom prst="notched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5" name="Equal 14"/>
          <p:cNvSpPr/>
          <p:nvPr/>
        </p:nvSpPr>
        <p:spPr>
          <a:xfrm rot="5400000">
            <a:off x="3019933" y="2401097"/>
            <a:ext cx="397878" cy="286328"/>
          </a:xfrm>
          <a:prstGeom prst="mathEqual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2057400" y="2015700"/>
            <a:ext cx="762000" cy="544323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28" idx="3"/>
          </p:cNvCxnSpPr>
          <p:nvPr/>
        </p:nvCxnSpPr>
        <p:spPr>
          <a:xfrm flipH="1">
            <a:off x="2057400" y="2544261"/>
            <a:ext cx="762000" cy="563062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17055" y="1844906"/>
            <a:ext cx="1840345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b="1" dirty="0" smtClean="0">
                <a:cs typeface="B Mitra" pitchFamily="2" charset="-78"/>
              </a:rPr>
              <a:t>منتقل شده از محیط و وراثت به فرد</a:t>
            </a:r>
            <a:endParaRPr lang="en-US" sz="1600" b="1" dirty="0">
              <a:cs typeface="B Mitra" pitchFamily="2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7055" y="2938046"/>
            <a:ext cx="1840345" cy="33855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b="1" dirty="0" smtClean="0">
                <a:cs typeface="B Mitra" pitchFamily="2" charset="-78"/>
              </a:rPr>
              <a:t>تکرار عمل</a:t>
            </a:r>
            <a:endParaRPr lang="en-US" sz="1600" b="1" dirty="0">
              <a:cs typeface="B Mitra" pitchFamily="2" charset="-78"/>
            </a:endParaRPr>
          </a:p>
        </p:txBody>
      </p:sp>
      <p:sp>
        <p:nvSpPr>
          <p:cNvPr id="36" name="Up-Down Arrow 35"/>
          <p:cNvSpPr/>
          <p:nvPr/>
        </p:nvSpPr>
        <p:spPr>
          <a:xfrm>
            <a:off x="1066800" y="2472871"/>
            <a:ext cx="152400" cy="422729"/>
          </a:xfrm>
          <a:prstGeom prst="up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7" name="TextBox 36"/>
          <p:cNvSpPr txBox="1"/>
          <p:nvPr/>
        </p:nvSpPr>
        <p:spPr>
          <a:xfrm>
            <a:off x="7100436" y="4495800"/>
            <a:ext cx="1586364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 smtClean="0">
                <a:cs typeface="B Mitra" pitchFamily="2" charset="-78"/>
              </a:rPr>
              <a:t>شاکله یادت نرود</a:t>
            </a:r>
            <a:endParaRPr lang="en-US" sz="1600" b="1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2609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01000" y="1524001"/>
            <a:ext cx="9144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علم تفصیلی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6600" y="1530216"/>
            <a:ext cx="4572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نیاز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70434" y="1542477"/>
            <a:ext cx="51047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طلب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62236" y="1547974"/>
            <a:ext cx="4572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اراده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1547974"/>
            <a:ext cx="4572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عزم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37692" y="1547974"/>
            <a:ext cx="598055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قصد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800" y="1547974"/>
            <a:ext cx="4572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نیت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1547974"/>
            <a:ext cx="5334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عمل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56744" y="6858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سوال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 rot="19535575">
            <a:off x="5378124" y="596077"/>
            <a:ext cx="547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علم یقینی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 rot="1093418">
            <a:off x="6698677" y="780703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دعا</a:t>
            </a:r>
            <a:endParaRPr lang="en-US" sz="1600" dirty="0">
              <a:cs typeface="B Mitra" pitchFamily="2" charset="-78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6486236" y="1070534"/>
            <a:ext cx="304800" cy="348156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2" idx="2"/>
          </p:cNvCxnSpPr>
          <p:nvPr/>
        </p:nvCxnSpPr>
        <p:spPr>
          <a:xfrm flipH="1" flipV="1">
            <a:off x="6323444" y="1024354"/>
            <a:ext cx="1156" cy="423446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5853296" y="1143002"/>
            <a:ext cx="318904" cy="30479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599544" y="2895600"/>
            <a:ext cx="1466272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چاره اندیشی برای نیاز + </a:t>
            </a:r>
          </a:p>
          <a:p>
            <a:pPr algn="ctr" rtl="1"/>
            <a:r>
              <a:rPr lang="fa-IR" sz="1600" dirty="0" smtClean="0">
                <a:cs typeface="B Mitra" pitchFamily="2" charset="-78"/>
              </a:rPr>
              <a:t>به جریان افتادن طلب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03709" y="4977825"/>
            <a:ext cx="1593639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1600" dirty="0" smtClean="0">
                <a:cs typeface="B Mitra" pitchFamily="2" charset="-78"/>
              </a:rPr>
              <a:t>متناسب با ظرف وجودی </a:t>
            </a:r>
          </a:p>
          <a:p>
            <a:pPr algn="ctr" rtl="1"/>
            <a:r>
              <a:rPr lang="fa-IR" sz="1600" dirty="0" smtClean="0">
                <a:cs typeface="B Mitra" pitchFamily="2" charset="-78"/>
              </a:rPr>
              <a:t>«شاء»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95800" y="3987225"/>
            <a:ext cx="1344491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تحریک و گرایش شدید به سمت عمل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99300" y="2895600"/>
            <a:ext cx="1892453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حالتی از انسان با قطع و یقین و با جزمیت برای رسیدن به مطلوب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93455" y="3987225"/>
            <a:ext cx="1892453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تعیین عمل خاص توسط فرد و درصدد انجام آن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28260" y="2895600"/>
            <a:ext cx="1511453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قصد باطنی و مخفی هر عمل</a:t>
            </a:r>
            <a:endParaRPr lang="en-US" sz="1600" dirty="0">
              <a:cs typeface="B Mitra" pitchFamily="2" charset="-78"/>
            </a:endParaRPr>
          </a:p>
        </p:txBody>
      </p:sp>
      <p:cxnSp>
        <p:nvCxnSpPr>
          <p:cNvPr id="47" name="Straight Arrow Connector 46"/>
          <p:cNvCxnSpPr>
            <a:stCxn id="6" idx="2"/>
            <a:endCxn id="40" idx="0"/>
          </p:cNvCxnSpPr>
          <p:nvPr/>
        </p:nvCxnSpPr>
        <p:spPr>
          <a:xfrm>
            <a:off x="6325671" y="1911809"/>
            <a:ext cx="7009" cy="983791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7" idx="2"/>
            <a:endCxn id="42" idx="0"/>
          </p:cNvCxnSpPr>
          <p:nvPr/>
        </p:nvCxnSpPr>
        <p:spPr>
          <a:xfrm flipH="1">
            <a:off x="5168046" y="1917306"/>
            <a:ext cx="22790" cy="2069919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8" idx="2"/>
            <a:endCxn id="43" idx="0"/>
          </p:cNvCxnSpPr>
          <p:nvPr/>
        </p:nvCxnSpPr>
        <p:spPr>
          <a:xfrm>
            <a:off x="4038600" y="1917306"/>
            <a:ext cx="6927" cy="978294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9" idx="2"/>
            <a:endCxn id="44" idx="0"/>
          </p:cNvCxnSpPr>
          <p:nvPr/>
        </p:nvCxnSpPr>
        <p:spPr>
          <a:xfrm>
            <a:off x="2836720" y="1917306"/>
            <a:ext cx="2962" cy="2069919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0" idx="2"/>
            <a:endCxn id="45" idx="0"/>
          </p:cNvCxnSpPr>
          <p:nvPr/>
        </p:nvCxnSpPr>
        <p:spPr>
          <a:xfrm>
            <a:off x="1676400" y="1917306"/>
            <a:ext cx="7587" cy="978294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895600" y="855962"/>
            <a:ext cx="1002145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مراتب فعل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67" name="Right Bracket 66"/>
          <p:cNvSpPr/>
          <p:nvPr/>
        </p:nvSpPr>
        <p:spPr>
          <a:xfrm rot="16200000">
            <a:off x="3375452" y="-656933"/>
            <a:ext cx="183298" cy="4191000"/>
          </a:xfrm>
          <a:prstGeom prst="rightBracket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5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01000" y="1524001"/>
            <a:ext cx="9144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علم تفصیلی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6600" y="1530216"/>
            <a:ext cx="4572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نیاز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70434" y="1542477"/>
            <a:ext cx="51047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طلب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62236" y="1547974"/>
            <a:ext cx="4572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اراده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1547974"/>
            <a:ext cx="4572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عزم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37692" y="1547974"/>
            <a:ext cx="598055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قصد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800" y="1547974"/>
            <a:ext cx="4572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نیت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1547974"/>
            <a:ext cx="5334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عمل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56744" y="6858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سوال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 rot="19535575">
            <a:off x="5378124" y="596077"/>
            <a:ext cx="547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علم یقینی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 rot="1093418">
            <a:off x="6698677" y="780703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دعا</a:t>
            </a:r>
            <a:endParaRPr lang="en-US" sz="1600" dirty="0">
              <a:cs typeface="B Mitra" pitchFamily="2" charset="-78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6486236" y="1070534"/>
            <a:ext cx="304800" cy="348156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2" idx="2"/>
          </p:cNvCxnSpPr>
          <p:nvPr/>
        </p:nvCxnSpPr>
        <p:spPr>
          <a:xfrm flipH="1" flipV="1">
            <a:off x="6323444" y="1024354"/>
            <a:ext cx="1156" cy="423446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5853296" y="1143002"/>
            <a:ext cx="318904" cy="30479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599544" y="2895600"/>
            <a:ext cx="1466272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چاره اندیشی برای نیاز + </a:t>
            </a:r>
          </a:p>
          <a:p>
            <a:pPr algn="ctr" rtl="1"/>
            <a:r>
              <a:rPr lang="fa-IR" sz="1600" dirty="0" smtClean="0">
                <a:cs typeface="B Mitra" pitchFamily="2" charset="-78"/>
              </a:rPr>
              <a:t>به جریان افتادن طلب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95800" y="3987225"/>
            <a:ext cx="1344491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تحریک و گرایش شدید به سمت عمل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99300" y="2895600"/>
            <a:ext cx="1892453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حالتی از انسان با قطع و یقین و با جزمیت برای رسیدن به مطلوب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93455" y="3987225"/>
            <a:ext cx="1892453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تعیین عمل خاص توسط فرد و درصدد انجام آن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28260" y="2895600"/>
            <a:ext cx="1511453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قصد باطنی و مخفی هر عمل</a:t>
            </a:r>
            <a:endParaRPr lang="en-US" sz="1600" dirty="0">
              <a:cs typeface="B Mitra" pitchFamily="2" charset="-78"/>
            </a:endParaRPr>
          </a:p>
        </p:txBody>
      </p:sp>
      <p:cxnSp>
        <p:nvCxnSpPr>
          <p:cNvPr id="47" name="Straight Arrow Connector 46"/>
          <p:cNvCxnSpPr>
            <a:stCxn id="6" idx="2"/>
            <a:endCxn id="40" idx="0"/>
          </p:cNvCxnSpPr>
          <p:nvPr/>
        </p:nvCxnSpPr>
        <p:spPr>
          <a:xfrm>
            <a:off x="6325671" y="1911809"/>
            <a:ext cx="7009" cy="983791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7" idx="2"/>
            <a:endCxn id="42" idx="0"/>
          </p:cNvCxnSpPr>
          <p:nvPr/>
        </p:nvCxnSpPr>
        <p:spPr>
          <a:xfrm flipH="1">
            <a:off x="5168046" y="1917306"/>
            <a:ext cx="22790" cy="2069919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8" idx="2"/>
            <a:endCxn id="43" idx="0"/>
          </p:cNvCxnSpPr>
          <p:nvPr/>
        </p:nvCxnSpPr>
        <p:spPr>
          <a:xfrm>
            <a:off x="4038600" y="1917306"/>
            <a:ext cx="6927" cy="978294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9" idx="2"/>
            <a:endCxn id="44" idx="0"/>
          </p:cNvCxnSpPr>
          <p:nvPr/>
        </p:nvCxnSpPr>
        <p:spPr>
          <a:xfrm>
            <a:off x="2836720" y="1917306"/>
            <a:ext cx="2962" cy="2069919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0" idx="2"/>
            <a:endCxn id="45" idx="0"/>
          </p:cNvCxnSpPr>
          <p:nvPr/>
        </p:nvCxnSpPr>
        <p:spPr>
          <a:xfrm>
            <a:off x="1676400" y="1917306"/>
            <a:ext cx="7587" cy="978294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895600" y="855962"/>
            <a:ext cx="1002145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مراتب فعل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67" name="Right Bracket 66"/>
          <p:cNvSpPr/>
          <p:nvPr/>
        </p:nvSpPr>
        <p:spPr>
          <a:xfrm rot="16200000">
            <a:off x="3375452" y="-656933"/>
            <a:ext cx="183298" cy="4191000"/>
          </a:xfrm>
          <a:prstGeom prst="rightBracket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Bracket 32"/>
          <p:cNvSpPr/>
          <p:nvPr/>
        </p:nvSpPr>
        <p:spPr>
          <a:xfrm rot="5400000">
            <a:off x="4677063" y="3908707"/>
            <a:ext cx="228598" cy="1962732"/>
          </a:xfrm>
          <a:prstGeom prst="rightBracket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Bracket 33"/>
          <p:cNvSpPr/>
          <p:nvPr/>
        </p:nvSpPr>
        <p:spPr>
          <a:xfrm rot="5400000">
            <a:off x="2054436" y="3908709"/>
            <a:ext cx="228598" cy="1962732"/>
          </a:xfrm>
          <a:prstGeom prst="rightBracket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725691" y="5209587"/>
            <a:ext cx="2275637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انگیزه کلی برای انجام یک کار + </a:t>
            </a:r>
          </a:p>
          <a:p>
            <a:pPr algn="ctr" rtl="1"/>
            <a:r>
              <a:rPr lang="fa-IR" sz="1600" dirty="0" smtClean="0">
                <a:cs typeface="B Mitra" pitchFamily="2" charset="-78"/>
              </a:rPr>
              <a:t>مهیا کردن شرایط و رصد موقعیت ها</a:t>
            </a:r>
          </a:p>
          <a:p>
            <a:pPr algn="ctr" rtl="1"/>
            <a:r>
              <a:rPr lang="fa-IR" sz="1600" dirty="0" smtClean="0">
                <a:cs typeface="B Mitra" pitchFamily="2" charset="-78"/>
              </a:rPr>
              <a:t>مصادیق مشخص اما نه به طور جزئی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66800" y="5209586"/>
            <a:ext cx="2190201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مصداق بیرونی خاص به طور جزئی</a:t>
            </a:r>
          </a:p>
          <a:p>
            <a:pPr algn="ctr" rtl="1"/>
            <a:r>
              <a:rPr lang="fa-IR" sz="1600" dirty="0" smtClean="0">
                <a:cs typeface="B Mitra" pitchFamily="2" charset="-78"/>
              </a:rPr>
              <a:t>قرین با عمل</a:t>
            </a:r>
            <a:endParaRPr lang="en-US" sz="1600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336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01000" y="1853625"/>
            <a:ext cx="914400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علم تفصیلی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6600" y="1859840"/>
            <a:ext cx="457200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نیاز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0" y="1872100"/>
            <a:ext cx="457200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طلب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62236" y="1877598"/>
            <a:ext cx="457200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اراده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1877598"/>
            <a:ext cx="457200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عزم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02345" y="1877598"/>
            <a:ext cx="457200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قصد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800" y="1877598"/>
            <a:ext cx="457200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نیت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1877598"/>
            <a:ext cx="457200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عمل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895600" y="1185586"/>
            <a:ext cx="1002145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مراتب فعل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29" name="Right Bracket 28"/>
          <p:cNvSpPr/>
          <p:nvPr/>
        </p:nvSpPr>
        <p:spPr>
          <a:xfrm rot="5400000">
            <a:off x="3352800" y="710624"/>
            <a:ext cx="152400" cy="4267200"/>
          </a:xfrm>
          <a:prstGeom prst="rightBracket">
            <a:avLst/>
          </a:prstGeom>
          <a:noFill/>
          <a:ln w="28575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Bracket 29"/>
          <p:cNvSpPr/>
          <p:nvPr/>
        </p:nvSpPr>
        <p:spPr>
          <a:xfrm rot="5400000">
            <a:off x="533400" y="2387026"/>
            <a:ext cx="152399" cy="914400"/>
          </a:xfrm>
          <a:prstGeom prst="rightBracket">
            <a:avLst/>
          </a:prstGeom>
          <a:noFill/>
          <a:ln w="28575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905001" y="3225224"/>
            <a:ext cx="2863272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واژه </a:t>
            </a:r>
            <a:r>
              <a:rPr lang="fa-IR" sz="1600" b="1" dirty="0" smtClean="0">
                <a:cs typeface="B Mitra" pitchFamily="2" charset="-78"/>
              </a:rPr>
              <a:t>اطاعت</a:t>
            </a:r>
            <a:r>
              <a:rPr lang="fa-IR" sz="1600" dirty="0" smtClean="0">
                <a:cs typeface="B Mitra" pitchFamily="2" charset="-78"/>
              </a:rPr>
              <a:t> = پیروی از روی طوع و خشنودی 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3225225"/>
            <a:ext cx="16764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b="1" dirty="0" smtClean="0">
                <a:cs typeface="B Mitra" pitchFamily="2" charset="-78"/>
              </a:rPr>
              <a:t>تبعیت</a:t>
            </a:r>
            <a:r>
              <a:rPr lang="fa-IR" sz="1600" dirty="0" smtClean="0">
                <a:cs typeface="B Mitra" pitchFamily="2" charset="-78"/>
              </a:rPr>
              <a:t> = تابع بودن ناظر به عمل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33" name="Right Bracket 32"/>
          <p:cNvSpPr/>
          <p:nvPr/>
        </p:nvSpPr>
        <p:spPr>
          <a:xfrm rot="16200000">
            <a:off x="3375452" y="-327309"/>
            <a:ext cx="183298" cy="4191000"/>
          </a:xfrm>
          <a:prstGeom prst="rightBracket">
            <a:avLst/>
          </a:prstGeom>
          <a:noFill/>
          <a:ln w="28575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Bracket 33"/>
          <p:cNvSpPr/>
          <p:nvPr/>
        </p:nvSpPr>
        <p:spPr>
          <a:xfrm rot="16200000">
            <a:off x="7406684" y="216479"/>
            <a:ext cx="198033" cy="3124202"/>
          </a:xfrm>
          <a:prstGeom prst="rightBracket">
            <a:avLst/>
          </a:prstGeom>
          <a:noFill/>
          <a:ln w="28575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010400" y="1185586"/>
            <a:ext cx="1002145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ایمان</a:t>
            </a:r>
            <a:endParaRPr lang="en-US" sz="1600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3173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43400" y="2752559"/>
            <a:ext cx="1383145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عجله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9400" y="1992868"/>
            <a:ext cx="1154545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آسیب قوه فعل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3400" y="1228703"/>
            <a:ext cx="1383145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کسالت و تنبلی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8400" y="4200359"/>
            <a:ext cx="1535545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هماهنگی قول و فعل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8401" y="5114758"/>
            <a:ext cx="1600199" cy="3716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ناهماهنگی قول و فعل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3399" y="4200359"/>
            <a:ext cx="1383145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ایمان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43400" y="5114759"/>
            <a:ext cx="1383145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جرم و فسق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81200" y="5117068"/>
            <a:ext cx="1383145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آزار و اذیت رسول</a:t>
            </a:r>
            <a:endParaRPr lang="en-US" dirty="0">
              <a:cs typeface="B Mitra" pitchFamily="2" charset="-78"/>
            </a:endParaRPr>
          </a:p>
        </p:txBody>
      </p:sp>
      <p:cxnSp>
        <p:nvCxnSpPr>
          <p:cNvPr id="13" name="Straight Arrow Connector 12"/>
          <p:cNvCxnSpPr>
            <a:stCxn id="7" idx="1"/>
            <a:endCxn id="9" idx="3"/>
          </p:cNvCxnSpPr>
          <p:nvPr/>
        </p:nvCxnSpPr>
        <p:spPr>
          <a:xfrm flipH="1">
            <a:off x="5726544" y="4385025"/>
            <a:ext cx="5218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</p:cxnSp>
      <p:cxnSp>
        <p:nvCxnSpPr>
          <p:cNvPr id="15" name="Straight Arrow Connector 14"/>
          <p:cNvCxnSpPr>
            <a:stCxn id="8" idx="1"/>
            <a:endCxn id="10" idx="3"/>
          </p:cNvCxnSpPr>
          <p:nvPr/>
        </p:nvCxnSpPr>
        <p:spPr>
          <a:xfrm flipH="1" flipV="1">
            <a:off x="5726545" y="5299425"/>
            <a:ext cx="521856" cy="11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</p:cxnSp>
      <p:cxnSp>
        <p:nvCxnSpPr>
          <p:cNvPr id="17" name="Straight Arrow Connector 16"/>
          <p:cNvCxnSpPr>
            <a:stCxn id="10" idx="1"/>
            <a:endCxn id="11" idx="3"/>
          </p:cNvCxnSpPr>
          <p:nvPr/>
        </p:nvCxnSpPr>
        <p:spPr>
          <a:xfrm flipH="1">
            <a:off x="3364345" y="5299425"/>
            <a:ext cx="979055" cy="230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</p:cxnSp>
      <p:cxnSp>
        <p:nvCxnSpPr>
          <p:cNvPr id="19" name="Straight Arrow Connector 18"/>
          <p:cNvCxnSpPr>
            <a:stCxn id="5" idx="1"/>
            <a:endCxn id="6" idx="3"/>
          </p:cNvCxnSpPr>
          <p:nvPr/>
        </p:nvCxnSpPr>
        <p:spPr>
          <a:xfrm flipH="1" flipV="1">
            <a:off x="5726545" y="1413369"/>
            <a:ext cx="902855" cy="7641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</p:cxnSp>
      <p:cxnSp>
        <p:nvCxnSpPr>
          <p:cNvPr id="23" name="Straight Arrow Connector 22"/>
          <p:cNvCxnSpPr>
            <a:stCxn id="5" idx="1"/>
            <a:endCxn id="4" idx="3"/>
          </p:cNvCxnSpPr>
          <p:nvPr/>
        </p:nvCxnSpPr>
        <p:spPr>
          <a:xfrm flipH="1">
            <a:off x="5726545" y="2177534"/>
            <a:ext cx="902855" cy="75969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87328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81000" y="5644302"/>
            <a:ext cx="5676900" cy="33855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1600" dirty="0">
                <a:solidFill>
                  <a:schemeClr val="tx1"/>
                </a:solidFill>
                <a:cs typeface="B Mitra" pitchFamily="2" charset="-78"/>
              </a:rPr>
              <a:t>از سریعترین روشهای اصلاح </a:t>
            </a:r>
            <a:r>
              <a:rPr lang="fa-IR" sz="1600" dirty="0" smtClean="0">
                <a:solidFill>
                  <a:schemeClr val="tx1"/>
                </a:solidFill>
                <a:cs typeface="B Mitra" pitchFamily="2" charset="-78"/>
              </a:rPr>
              <a:t>نفس	اصلاح </a:t>
            </a:r>
            <a:r>
              <a:rPr lang="fa-IR" sz="1600" dirty="0">
                <a:solidFill>
                  <a:schemeClr val="tx1"/>
                </a:solidFill>
                <a:cs typeface="B Mitra" pitchFamily="2" charset="-78"/>
              </a:rPr>
              <a:t>اعمال و انجام اعمال شایسته</a:t>
            </a:r>
            <a:endParaRPr lang="en-US" sz="1600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4514272"/>
            <a:ext cx="6057900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1600" b="1" dirty="0">
                <a:solidFill>
                  <a:schemeClr val="tx1"/>
                </a:solidFill>
                <a:cs typeface="B Mitra" pitchFamily="2" charset="-78"/>
              </a:rPr>
              <a:t>بهترین لباس(عمل</a:t>
            </a:r>
            <a:r>
              <a:rPr lang="fa-IR" sz="1600" b="1" dirty="0" smtClean="0">
                <a:solidFill>
                  <a:schemeClr val="tx1"/>
                </a:solidFill>
                <a:cs typeface="B Mitra" pitchFamily="2" charset="-78"/>
              </a:rPr>
              <a:t>):    </a:t>
            </a:r>
            <a:r>
              <a:rPr lang="fa-IR" sz="1600" dirty="0" smtClean="0">
                <a:solidFill>
                  <a:schemeClr val="tx1"/>
                </a:solidFill>
                <a:cs typeface="B Mitra" pitchFamily="2" charset="-78"/>
              </a:rPr>
              <a:t>تقوا</a:t>
            </a:r>
            <a:r>
              <a:rPr lang="fa-IR" sz="1600" dirty="0">
                <a:solidFill>
                  <a:schemeClr val="tx1"/>
                </a:solidFill>
                <a:cs typeface="B Mitra" pitchFamily="2" charset="-78"/>
              </a:rPr>
              <a:t>: مراقبت درونی+ فهم ناظر و شاهد بودن </a:t>
            </a:r>
            <a:r>
              <a:rPr lang="fa-IR" sz="1600" dirty="0" smtClean="0">
                <a:solidFill>
                  <a:schemeClr val="tx1"/>
                </a:solidFill>
                <a:cs typeface="B Mitra" pitchFamily="2" charset="-78"/>
              </a:rPr>
              <a:t>خدا         انجام </a:t>
            </a:r>
            <a:r>
              <a:rPr lang="fa-IR" sz="1600" dirty="0">
                <a:solidFill>
                  <a:schemeClr val="tx1"/>
                </a:solidFill>
                <a:cs typeface="B Mitra" pitchFamily="2" charset="-78"/>
              </a:rPr>
              <a:t>عمل خوب </a:t>
            </a:r>
            <a:endParaRPr lang="fa-IR" sz="1600" dirty="0" smtClean="0">
              <a:solidFill>
                <a:schemeClr val="tx1"/>
              </a:solidFill>
              <a:cs typeface="B Mitra" pitchFamily="2" charset="-78"/>
            </a:endParaRPr>
          </a:p>
          <a:p>
            <a:pPr algn="r" rtl="1"/>
            <a:r>
              <a:rPr lang="fa-IR" sz="1600" dirty="0" smtClean="0">
                <a:solidFill>
                  <a:schemeClr val="tx1"/>
                </a:solidFill>
                <a:cs typeface="B Mitra" pitchFamily="2" charset="-78"/>
              </a:rPr>
              <a:t>					  یا </a:t>
            </a:r>
          </a:p>
          <a:p>
            <a:pPr algn="r" rtl="1"/>
            <a:r>
              <a:rPr lang="fa-IR" sz="1600" dirty="0">
                <a:solidFill>
                  <a:schemeClr val="tx1"/>
                </a:solidFill>
                <a:cs typeface="B Mitra" pitchFamily="2" charset="-78"/>
              </a:rPr>
              <a:t>	</a:t>
            </a:r>
            <a:r>
              <a:rPr lang="fa-IR" sz="1600" dirty="0" smtClean="0">
                <a:solidFill>
                  <a:schemeClr val="tx1"/>
                </a:solidFill>
                <a:cs typeface="B Mitra" pitchFamily="2" charset="-78"/>
              </a:rPr>
              <a:t>			                      ترک </a:t>
            </a:r>
            <a:r>
              <a:rPr lang="fa-IR" sz="1600" dirty="0">
                <a:solidFill>
                  <a:schemeClr val="tx1"/>
                </a:solidFill>
                <a:cs typeface="B Mitra" pitchFamily="2" charset="-78"/>
              </a:rPr>
              <a:t>عمل بد</a:t>
            </a:r>
            <a:endParaRPr lang="en-US" sz="1600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1000" y="3657600"/>
            <a:ext cx="5676900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1600" b="1" dirty="0">
                <a:solidFill>
                  <a:schemeClr val="tx1"/>
                </a:solidFill>
                <a:cs typeface="B Mitra" pitchFamily="2" charset="-78"/>
              </a:rPr>
              <a:t>لباس </a:t>
            </a:r>
            <a:r>
              <a:rPr lang="fa-IR" sz="1600" b="1" dirty="0" smtClean="0">
                <a:solidFill>
                  <a:schemeClr val="tx1"/>
                </a:solidFill>
                <a:cs typeface="B Mitra" pitchFamily="2" charset="-78"/>
              </a:rPr>
              <a:t>انسان:    </a:t>
            </a:r>
            <a:r>
              <a:rPr lang="fa-IR" sz="1600" dirty="0" smtClean="0">
                <a:solidFill>
                  <a:schemeClr val="tx1"/>
                </a:solidFill>
                <a:cs typeface="B Mitra" pitchFamily="2" charset="-78"/>
              </a:rPr>
              <a:t>نشاندهنده </a:t>
            </a:r>
            <a:r>
              <a:rPr lang="fa-IR" sz="1600" dirty="0">
                <a:solidFill>
                  <a:schemeClr val="tx1"/>
                </a:solidFill>
                <a:cs typeface="B Mitra" pitchFamily="2" charset="-78"/>
              </a:rPr>
              <a:t>باورها و خصلت ها و شخصیت و شناخت و نوع تفکر فرد است</a:t>
            </a:r>
            <a:r>
              <a:rPr lang="fa-IR" sz="1600" dirty="0" smtClean="0">
                <a:solidFill>
                  <a:schemeClr val="tx1"/>
                </a:solidFill>
                <a:cs typeface="B Mitra" pitchFamily="2" charset="-78"/>
              </a:rPr>
              <a:t>.</a:t>
            </a:r>
            <a:endParaRPr lang="fa-IR" sz="1600" dirty="0">
              <a:solidFill>
                <a:schemeClr val="tx1"/>
              </a:solidFill>
              <a:cs typeface="B Mitra" pitchFamily="2" charset="-78"/>
            </a:endParaRPr>
          </a:p>
          <a:p>
            <a:pPr algn="r" rtl="1"/>
            <a:r>
              <a:rPr lang="fa-IR" sz="1600" dirty="0" smtClean="0">
                <a:solidFill>
                  <a:schemeClr val="tx1"/>
                </a:solidFill>
                <a:cs typeface="B Mitra" pitchFamily="2" charset="-78"/>
              </a:rPr>
              <a:t>	   نماینده درونیات فرد</a:t>
            </a:r>
            <a:endParaRPr lang="en-US" sz="1600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52800" y="3048001"/>
            <a:ext cx="2705100" cy="33855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1600" b="1" dirty="0">
                <a:solidFill>
                  <a:schemeClr val="tx1"/>
                </a:solidFill>
                <a:cs typeface="B Mitra" pitchFamily="2" charset="-78"/>
              </a:rPr>
              <a:t>وسعت </a:t>
            </a:r>
            <a:r>
              <a:rPr lang="fa-IR" sz="1600" b="1" dirty="0" smtClean="0">
                <a:solidFill>
                  <a:schemeClr val="tx1"/>
                </a:solidFill>
                <a:cs typeface="B Mitra" pitchFamily="2" charset="-78"/>
              </a:rPr>
              <a:t>تاثیرگذاری:    </a:t>
            </a:r>
            <a:r>
              <a:rPr lang="fa-IR" sz="1600" dirty="0">
                <a:solidFill>
                  <a:schemeClr val="tx1"/>
                </a:solidFill>
                <a:cs typeface="B Mitra" pitchFamily="2" charset="-78"/>
              </a:rPr>
              <a:t>اعمال قبل و بعد</a:t>
            </a:r>
            <a:endParaRPr lang="en-US" sz="1600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67000" y="2438402"/>
            <a:ext cx="3390900" cy="33855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1600" b="1" dirty="0" smtClean="0">
                <a:solidFill>
                  <a:schemeClr val="tx1"/>
                </a:solidFill>
                <a:cs typeface="B Mitra" pitchFamily="2" charset="-78"/>
              </a:rPr>
              <a:t>مشاهده نتیجه عمل:    </a:t>
            </a:r>
            <a:r>
              <a:rPr lang="fa-IR" sz="1600" dirty="0" smtClean="0">
                <a:solidFill>
                  <a:schemeClr val="tx1"/>
                </a:solidFill>
                <a:cs typeface="B Mitra" pitchFamily="2" charset="-78"/>
              </a:rPr>
              <a:t>هم </a:t>
            </a:r>
            <a:r>
              <a:rPr lang="fa-IR" sz="1600" dirty="0">
                <a:solidFill>
                  <a:schemeClr val="tx1"/>
                </a:solidFill>
                <a:cs typeface="B Mitra" pitchFamily="2" charset="-78"/>
              </a:rPr>
              <a:t>در دنیا و هم در آخرت</a:t>
            </a:r>
            <a:endParaRPr lang="en-US" sz="1600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62400" y="1828800"/>
            <a:ext cx="2095500" cy="33855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1600" b="1" dirty="0">
                <a:solidFill>
                  <a:schemeClr val="tx1"/>
                </a:solidFill>
                <a:cs typeface="B Mitra" pitchFamily="2" charset="-78"/>
              </a:rPr>
              <a:t>معیار سنجش </a:t>
            </a:r>
            <a:r>
              <a:rPr lang="fa-IR" sz="1600" b="1" dirty="0" smtClean="0">
                <a:solidFill>
                  <a:schemeClr val="tx1"/>
                </a:solidFill>
                <a:cs typeface="B Mitra" pitchFamily="2" charset="-78"/>
              </a:rPr>
              <a:t>عمل:   </a:t>
            </a:r>
            <a:r>
              <a:rPr lang="fa-IR" sz="1600" dirty="0" smtClean="0">
                <a:solidFill>
                  <a:schemeClr val="tx1"/>
                </a:solidFill>
                <a:cs typeface="B Mitra" pitchFamily="2" charset="-78"/>
              </a:rPr>
              <a:t>حق</a:t>
            </a:r>
            <a:endParaRPr lang="en-US" sz="1600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62400" y="1219200"/>
            <a:ext cx="2095500" cy="33855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1600" dirty="0">
                <a:solidFill>
                  <a:schemeClr val="tx1"/>
                </a:solidFill>
                <a:cs typeface="B Mitra" pitchFamily="2" charset="-78"/>
              </a:rPr>
              <a:t>مبنای جزا و پاداش </a:t>
            </a:r>
            <a:r>
              <a:rPr lang="fa-IR" sz="1600" dirty="0" smtClean="0">
                <a:solidFill>
                  <a:schemeClr val="tx1"/>
                </a:solidFill>
                <a:cs typeface="B Mitra" pitchFamily="2" charset="-78"/>
              </a:rPr>
              <a:t>انسان</a:t>
            </a:r>
            <a:endParaRPr lang="en-US" sz="1600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62400" y="609600"/>
            <a:ext cx="2095500" cy="33855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1600" dirty="0">
                <a:solidFill>
                  <a:schemeClr val="tx1"/>
                </a:solidFill>
                <a:cs typeface="B Mitra" pitchFamily="2" charset="-78"/>
              </a:rPr>
              <a:t>تعیین کننده وضعیت کنونی او</a:t>
            </a:r>
            <a:endParaRPr lang="en-US" sz="1600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20000" y="3048000"/>
            <a:ext cx="1295400" cy="33855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tx1"/>
                </a:solidFill>
                <a:cs typeface="B Mitra" pitchFamily="2" charset="-78"/>
              </a:rPr>
              <a:t>عمل انسان</a:t>
            </a:r>
            <a:endParaRPr lang="en-US" sz="1600" b="1" dirty="0">
              <a:solidFill>
                <a:schemeClr val="tx1"/>
              </a:solidFill>
              <a:cs typeface="B Mitra" pitchFamily="2" charset="-78"/>
            </a:endParaRPr>
          </a:p>
        </p:txBody>
      </p:sp>
      <p:cxnSp>
        <p:nvCxnSpPr>
          <p:cNvPr id="31" name="Straight Arrow Connector 30"/>
          <p:cNvCxnSpPr>
            <a:stCxn id="29" idx="1"/>
            <a:endCxn id="28" idx="3"/>
          </p:cNvCxnSpPr>
          <p:nvPr/>
        </p:nvCxnSpPr>
        <p:spPr>
          <a:xfrm flipH="1" flipV="1">
            <a:off x="6057900" y="778877"/>
            <a:ext cx="1562100" cy="2438400"/>
          </a:xfrm>
          <a:prstGeom prst="straightConnector1">
            <a:avLst/>
          </a:prstGeom>
          <a:ln w="19050">
            <a:solidFill>
              <a:srgbClr val="8EB149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9" idx="1"/>
            <a:endCxn id="27" idx="3"/>
          </p:cNvCxnSpPr>
          <p:nvPr/>
        </p:nvCxnSpPr>
        <p:spPr>
          <a:xfrm flipH="1" flipV="1">
            <a:off x="6057900" y="1388477"/>
            <a:ext cx="1562100" cy="1828800"/>
          </a:xfrm>
          <a:prstGeom prst="straightConnector1">
            <a:avLst/>
          </a:prstGeom>
          <a:ln w="19050">
            <a:solidFill>
              <a:srgbClr val="8EB149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9" idx="1"/>
            <a:endCxn id="25" idx="3"/>
          </p:cNvCxnSpPr>
          <p:nvPr/>
        </p:nvCxnSpPr>
        <p:spPr>
          <a:xfrm flipH="1" flipV="1">
            <a:off x="6057900" y="2607679"/>
            <a:ext cx="1562100" cy="609598"/>
          </a:xfrm>
          <a:prstGeom prst="straightConnector1">
            <a:avLst/>
          </a:prstGeom>
          <a:ln w="19050">
            <a:solidFill>
              <a:srgbClr val="8EB149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9" idx="1"/>
            <a:endCxn id="26" idx="3"/>
          </p:cNvCxnSpPr>
          <p:nvPr/>
        </p:nvCxnSpPr>
        <p:spPr>
          <a:xfrm flipH="1" flipV="1">
            <a:off x="6057900" y="1998077"/>
            <a:ext cx="1562100" cy="1219200"/>
          </a:xfrm>
          <a:prstGeom prst="straightConnector1">
            <a:avLst/>
          </a:prstGeom>
          <a:ln w="19050">
            <a:solidFill>
              <a:srgbClr val="8EB149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9" idx="1"/>
            <a:endCxn id="24" idx="3"/>
          </p:cNvCxnSpPr>
          <p:nvPr/>
        </p:nvCxnSpPr>
        <p:spPr>
          <a:xfrm flipH="1">
            <a:off x="6057900" y="3217277"/>
            <a:ext cx="1562100" cy="1"/>
          </a:xfrm>
          <a:prstGeom prst="straightConnector1">
            <a:avLst/>
          </a:prstGeom>
          <a:ln w="19050">
            <a:solidFill>
              <a:srgbClr val="8EB149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9" idx="1"/>
            <a:endCxn id="23" idx="3"/>
          </p:cNvCxnSpPr>
          <p:nvPr/>
        </p:nvCxnSpPr>
        <p:spPr>
          <a:xfrm flipH="1">
            <a:off x="6057900" y="3217277"/>
            <a:ext cx="1562100" cy="732711"/>
          </a:xfrm>
          <a:prstGeom prst="straightConnector1">
            <a:avLst/>
          </a:prstGeom>
          <a:ln w="19050">
            <a:solidFill>
              <a:srgbClr val="8EB149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81000" y="2924890"/>
            <a:ext cx="2849995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1600" dirty="0" smtClean="0">
                <a:solidFill>
                  <a:schemeClr val="tx1"/>
                </a:solidFill>
                <a:cs typeface="B Mitra" pitchFamily="2" charset="-78"/>
              </a:rPr>
              <a:t>1.برخی اعمال زمینه‌ساز اعمال بعدی و یا </a:t>
            </a:r>
          </a:p>
          <a:p>
            <a:pPr algn="r" rtl="1"/>
            <a:r>
              <a:rPr lang="fa-IR" sz="1600" dirty="0" smtClean="0">
                <a:solidFill>
                  <a:schemeClr val="tx1"/>
                </a:solidFill>
                <a:cs typeface="B Mitra" pitchFamily="2" charset="-78"/>
              </a:rPr>
              <a:t>2.موجب از بین رفتن اعمال خوب یا بد می‌شود.</a:t>
            </a:r>
            <a:endParaRPr lang="en-US" sz="1600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352800" y="6281610"/>
            <a:ext cx="2705100" cy="33855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1600" dirty="0">
                <a:solidFill>
                  <a:schemeClr val="tx1"/>
                </a:solidFill>
                <a:cs typeface="B Mitra" pitchFamily="2" charset="-78"/>
              </a:rPr>
              <a:t>مصدق یا مکذب حقیقی علم انسان</a:t>
            </a:r>
            <a:endParaRPr lang="en-US" sz="1600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48" name="Left Arrow 47"/>
          <p:cNvSpPr/>
          <p:nvPr/>
        </p:nvSpPr>
        <p:spPr>
          <a:xfrm>
            <a:off x="1354862" y="4573153"/>
            <a:ext cx="293830" cy="223982"/>
          </a:xfrm>
          <a:prstGeom prst="leftArrow">
            <a:avLst/>
          </a:prstGeom>
          <a:solidFill>
            <a:srgbClr val="78B4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/>
          <p:cNvCxnSpPr>
            <a:stCxn id="29" idx="1"/>
            <a:endCxn id="22" idx="3"/>
          </p:cNvCxnSpPr>
          <p:nvPr/>
        </p:nvCxnSpPr>
        <p:spPr>
          <a:xfrm flipH="1">
            <a:off x="6057900" y="3217277"/>
            <a:ext cx="1562100" cy="1712494"/>
          </a:xfrm>
          <a:prstGeom prst="straightConnector1">
            <a:avLst/>
          </a:prstGeom>
          <a:ln w="19050">
            <a:solidFill>
              <a:srgbClr val="8EB149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9" idx="1"/>
            <a:endCxn id="21" idx="3"/>
          </p:cNvCxnSpPr>
          <p:nvPr/>
        </p:nvCxnSpPr>
        <p:spPr>
          <a:xfrm flipH="1">
            <a:off x="6057900" y="3217277"/>
            <a:ext cx="1562100" cy="2596302"/>
          </a:xfrm>
          <a:prstGeom prst="straightConnector1">
            <a:avLst/>
          </a:prstGeom>
          <a:ln w="19050">
            <a:solidFill>
              <a:srgbClr val="8EB149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29" idx="1"/>
            <a:endCxn id="47" idx="3"/>
          </p:cNvCxnSpPr>
          <p:nvPr/>
        </p:nvCxnSpPr>
        <p:spPr>
          <a:xfrm flipH="1">
            <a:off x="6057900" y="3217277"/>
            <a:ext cx="1562100" cy="3233610"/>
          </a:xfrm>
          <a:prstGeom prst="straightConnector1">
            <a:avLst/>
          </a:prstGeom>
          <a:ln w="19050">
            <a:solidFill>
              <a:srgbClr val="8EB149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1" name="Right Brace 60"/>
          <p:cNvSpPr/>
          <p:nvPr/>
        </p:nvSpPr>
        <p:spPr>
          <a:xfrm>
            <a:off x="4888348" y="3724564"/>
            <a:ext cx="228600" cy="471631"/>
          </a:xfrm>
          <a:prstGeom prst="rightBrace">
            <a:avLst>
              <a:gd name="adj1" fmla="val 36365"/>
              <a:gd name="adj2" fmla="val 49598"/>
            </a:avLst>
          </a:prstGeom>
          <a:ln w="19050">
            <a:solidFill>
              <a:srgbClr val="708B39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Left Arrow 52"/>
          <p:cNvSpPr/>
          <p:nvPr/>
        </p:nvSpPr>
        <p:spPr>
          <a:xfrm>
            <a:off x="3315856" y="5701588"/>
            <a:ext cx="635000" cy="223982"/>
          </a:xfrm>
          <a:prstGeom prst="leftArrow">
            <a:avLst/>
          </a:prstGeom>
          <a:solidFill>
            <a:srgbClr val="78B4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11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53000" y="5986046"/>
            <a:ext cx="2743200" cy="33855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1600" b="1" dirty="0" smtClean="0">
                <a:solidFill>
                  <a:schemeClr val="tx1"/>
                </a:solidFill>
                <a:cs typeface="B Mitra" pitchFamily="2" charset="-78"/>
              </a:rPr>
              <a:t>عمل بدون مفسده	</a:t>
            </a:r>
            <a:endParaRPr lang="en-US" sz="1600" b="1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0" y="3873441"/>
            <a:ext cx="2743200" cy="33855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1600" b="1" dirty="0" smtClean="0">
                <a:solidFill>
                  <a:schemeClr val="tx1"/>
                </a:solidFill>
                <a:cs typeface="B Mitra" pitchFamily="2" charset="-78"/>
              </a:rPr>
              <a:t>رفتارهای نامعقول در برابر حق</a:t>
            </a:r>
            <a:endParaRPr lang="en-US" sz="1600" b="1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3226898"/>
            <a:ext cx="2743200" cy="33855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1600">
                <a:cs typeface="B Mitra" pitchFamily="2" charset="-78"/>
              </a:defRPr>
            </a:lvl1pPr>
          </a:lstStyle>
          <a:p>
            <a:r>
              <a:rPr lang="fa-IR" b="1" dirty="0">
                <a:solidFill>
                  <a:schemeClr val="tx1"/>
                </a:solidFill>
              </a:rPr>
              <a:t>بدون در نظرگرفتن زمان رسیدن </a:t>
            </a:r>
            <a:r>
              <a:rPr lang="fa-IR" b="1" dirty="0" smtClean="0">
                <a:solidFill>
                  <a:schemeClr val="tx1"/>
                </a:solidFill>
              </a:rPr>
              <a:t>آن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2383980"/>
            <a:ext cx="2743200" cy="58477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1600" b="1" dirty="0" smtClean="0">
                <a:solidFill>
                  <a:schemeClr val="tx1"/>
                </a:solidFill>
                <a:cs typeface="B Mitra" pitchFamily="2" charset="-78"/>
              </a:rPr>
              <a:t>بدون در نظر گرفتن نتیجه و صرف لذت</a:t>
            </a:r>
            <a:endParaRPr lang="en-US" sz="1600" b="1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1768715"/>
            <a:ext cx="2743200" cy="33855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1600" b="1" dirty="0">
                <a:solidFill>
                  <a:schemeClr val="tx1"/>
                </a:solidFill>
                <a:cs typeface="B Mitra" pitchFamily="2" charset="-78"/>
              </a:rPr>
              <a:t>ب</a:t>
            </a:r>
            <a:r>
              <a:rPr lang="fa-IR" sz="1600" b="1" dirty="0" smtClean="0">
                <a:solidFill>
                  <a:schemeClr val="tx1"/>
                </a:solidFill>
                <a:cs typeface="B Mitra" pitchFamily="2" charset="-78"/>
              </a:rPr>
              <a:t>دون فایده عقلانی	</a:t>
            </a:r>
            <a:endParaRPr lang="en-US" sz="1600" b="1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1135141"/>
            <a:ext cx="2743200" cy="33855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1600" b="1" dirty="0" smtClean="0">
                <a:solidFill>
                  <a:schemeClr val="tx1"/>
                </a:solidFill>
                <a:cs typeface="B Mitra" pitchFamily="2" charset="-78"/>
              </a:rPr>
              <a:t>سعی همراه با جدیت بیشتر</a:t>
            </a:r>
            <a:endParaRPr lang="en-US" sz="1600" b="1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3000" y="525542"/>
            <a:ext cx="2743200" cy="34648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1600" b="1" dirty="0" smtClean="0">
                <a:solidFill>
                  <a:schemeClr val="tx1"/>
                </a:solidFill>
                <a:cs typeface="B Mitra" pitchFamily="2" charset="-78"/>
              </a:rPr>
              <a:t>از حیث انجام تلاش 	</a:t>
            </a:r>
            <a:endParaRPr lang="en-US" sz="1600" b="1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13" name="Right Brace 12"/>
          <p:cNvSpPr/>
          <p:nvPr/>
        </p:nvSpPr>
        <p:spPr>
          <a:xfrm>
            <a:off x="8001000" y="406675"/>
            <a:ext cx="533400" cy="6324600"/>
          </a:xfrm>
          <a:prstGeom prst="rightBrac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953000" y="5324220"/>
            <a:ext cx="2743200" cy="33855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1600" b="1" dirty="0" smtClean="0">
                <a:solidFill>
                  <a:schemeClr val="tx1"/>
                </a:solidFill>
                <a:cs typeface="B Mitra" pitchFamily="2" charset="-78"/>
              </a:rPr>
              <a:t>اعمال ناهنجار دور از حق و منحرف</a:t>
            </a:r>
            <a:endParaRPr lang="en-US" sz="1600" b="1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53000" y="4482066"/>
            <a:ext cx="2743200" cy="58477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1600" b="1" dirty="0" smtClean="0">
                <a:solidFill>
                  <a:schemeClr val="tx1"/>
                </a:solidFill>
                <a:cs typeface="B Mitra" pitchFamily="2" charset="-78"/>
              </a:rPr>
              <a:t>بروز ناهنجار اعمال فرد + انحراف در اعتدال</a:t>
            </a:r>
            <a:endParaRPr lang="en-US" sz="1600" b="1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24200" y="533474"/>
            <a:ext cx="1162675" cy="33855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1600">
                <a:cs typeface="B Mitra" pitchFamily="2" charset="-78"/>
              </a:defRPr>
            </a:lvl1pPr>
          </a:lstStyle>
          <a:p>
            <a:pPr algn="ctr"/>
            <a:r>
              <a:rPr lang="fa-IR" b="1" dirty="0">
                <a:solidFill>
                  <a:schemeClr val="tx1"/>
                </a:solidFill>
              </a:rPr>
              <a:t>سعی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24200" y="1135141"/>
            <a:ext cx="1162675" cy="33855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1600">
                <a:cs typeface="B Mitra" pitchFamily="2" charset="-78"/>
              </a:defRPr>
            </a:lvl1pPr>
          </a:lstStyle>
          <a:p>
            <a:pPr algn="ctr"/>
            <a:r>
              <a:rPr lang="fa-IR" b="1" dirty="0">
                <a:solidFill>
                  <a:schemeClr val="tx1"/>
                </a:solidFill>
              </a:rPr>
              <a:t>جهد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24200" y="1768715"/>
            <a:ext cx="1162675" cy="33855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1600">
                <a:cs typeface="B Mitra" pitchFamily="2" charset="-78"/>
              </a:defRPr>
            </a:lvl1pPr>
          </a:lstStyle>
          <a:p>
            <a:pPr algn="ctr"/>
            <a:r>
              <a:rPr lang="fa-IR" b="1" dirty="0">
                <a:solidFill>
                  <a:schemeClr val="tx1"/>
                </a:solidFill>
              </a:rPr>
              <a:t>لعب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24200" y="2507091"/>
            <a:ext cx="1162675" cy="33855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1600">
                <a:cs typeface="B Mitra" pitchFamily="2" charset="-78"/>
              </a:defRPr>
            </a:lvl1pPr>
          </a:lstStyle>
          <a:p>
            <a:pPr algn="ctr"/>
            <a:r>
              <a:rPr lang="fa-IR" b="1" dirty="0">
                <a:solidFill>
                  <a:schemeClr val="tx1"/>
                </a:solidFill>
              </a:rPr>
              <a:t>لهو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24200" y="3226898"/>
            <a:ext cx="1162675" cy="33855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1600">
                <a:cs typeface="B Mitra" pitchFamily="2" charset="-78"/>
              </a:defRPr>
            </a:lvl1pPr>
          </a:lstStyle>
          <a:p>
            <a:pPr algn="ctr"/>
            <a:r>
              <a:rPr lang="fa-IR" b="1" dirty="0">
                <a:solidFill>
                  <a:schemeClr val="tx1"/>
                </a:solidFill>
              </a:rPr>
              <a:t>عجله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24200" y="3873441"/>
            <a:ext cx="1162675" cy="33855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1600">
                <a:cs typeface="B Mitra" pitchFamily="2" charset="-78"/>
              </a:defRPr>
            </a:lvl1pPr>
          </a:lstStyle>
          <a:p>
            <a:pPr algn="ctr"/>
            <a:r>
              <a:rPr lang="fa-IR" b="1" dirty="0" smtClean="0">
                <a:solidFill>
                  <a:schemeClr val="tx1"/>
                </a:solidFill>
              </a:rPr>
              <a:t>اعراض،...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24200" y="4595365"/>
            <a:ext cx="1162675" cy="33855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1600">
                <a:cs typeface="B Mitra" pitchFamily="2" charset="-78"/>
              </a:defRPr>
            </a:lvl1pPr>
          </a:lstStyle>
          <a:p>
            <a:pPr algn="ctr"/>
            <a:r>
              <a:rPr lang="fa-IR" b="1" dirty="0">
                <a:solidFill>
                  <a:schemeClr val="tx1"/>
                </a:solidFill>
              </a:rPr>
              <a:t>فسق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24198" y="5324220"/>
            <a:ext cx="1162675" cy="33855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1600">
                <a:cs typeface="B Mitra" pitchFamily="2" charset="-78"/>
              </a:defRPr>
            </a:lvl1pPr>
          </a:lstStyle>
          <a:p>
            <a:pPr algn="ctr"/>
            <a:r>
              <a:rPr lang="fa-IR" b="1" dirty="0">
                <a:solidFill>
                  <a:schemeClr val="tx1"/>
                </a:solidFill>
              </a:rPr>
              <a:t>جرم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24200" y="5986046"/>
            <a:ext cx="1162675" cy="33855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1600">
                <a:cs typeface="B Mitra" pitchFamily="2" charset="-78"/>
              </a:defRPr>
            </a:lvl1pPr>
          </a:lstStyle>
          <a:p>
            <a:pPr algn="ctr"/>
            <a:r>
              <a:rPr lang="fa-IR" b="1" dirty="0">
                <a:solidFill>
                  <a:schemeClr val="tx1"/>
                </a:solidFill>
              </a:rPr>
              <a:t>عمل صالح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0977" y="3221623"/>
            <a:ext cx="2458075" cy="33855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1600">
                <a:cs typeface="B Mitra" pitchFamily="2" charset="-78"/>
              </a:defRPr>
            </a:lvl1pPr>
          </a:lstStyle>
          <a:p>
            <a:pPr algn="ctr"/>
            <a:r>
              <a:rPr lang="fa-IR" dirty="0">
                <a:solidFill>
                  <a:schemeClr val="tx1"/>
                </a:solidFill>
              </a:rPr>
              <a:t>عامل انحرافات انسان از جمله </a:t>
            </a:r>
            <a:r>
              <a:rPr lang="fa-IR" dirty="0" smtClean="0">
                <a:solidFill>
                  <a:schemeClr val="tx1"/>
                </a:solidFill>
              </a:rPr>
              <a:t>دنیاگرایی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" name="Straight Arrow Connector 2"/>
          <p:cNvCxnSpPr>
            <a:stCxn id="10" idx="1"/>
            <a:endCxn id="12" idx="3"/>
          </p:cNvCxnSpPr>
          <p:nvPr/>
        </p:nvCxnSpPr>
        <p:spPr>
          <a:xfrm flipH="1">
            <a:off x="4286875" y="698785"/>
            <a:ext cx="666125" cy="3966"/>
          </a:xfrm>
          <a:prstGeom prst="straightConnector1">
            <a:avLst/>
          </a:prstGeom>
          <a:ln>
            <a:solidFill>
              <a:srgbClr val="78B4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9" idx="1"/>
            <a:endCxn id="14" idx="3"/>
          </p:cNvCxnSpPr>
          <p:nvPr/>
        </p:nvCxnSpPr>
        <p:spPr>
          <a:xfrm flipH="1">
            <a:off x="4286875" y="1304418"/>
            <a:ext cx="666125" cy="0"/>
          </a:xfrm>
          <a:prstGeom prst="straightConnector1">
            <a:avLst/>
          </a:prstGeom>
          <a:ln>
            <a:solidFill>
              <a:srgbClr val="78B4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1"/>
            <a:endCxn id="17" idx="3"/>
          </p:cNvCxnSpPr>
          <p:nvPr/>
        </p:nvCxnSpPr>
        <p:spPr>
          <a:xfrm flipH="1">
            <a:off x="4286875" y="1937992"/>
            <a:ext cx="666125" cy="0"/>
          </a:xfrm>
          <a:prstGeom prst="straightConnector1">
            <a:avLst/>
          </a:prstGeom>
          <a:ln>
            <a:solidFill>
              <a:srgbClr val="78B4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" idx="1"/>
            <a:endCxn id="18" idx="3"/>
          </p:cNvCxnSpPr>
          <p:nvPr/>
        </p:nvCxnSpPr>
        <p:spPr>
          <a:xfrm flipH="1">
            <a:off x="4286875" y="2676368"/>
            <a:ext cx="666125" cy="0"/>
          </a:xfrm>
          <a:prstGeom prst="straightConnector1">
            <a:avLst/>
          </a:prstGeom>
          <a:ln>
            <a:solidFill>
              <a:srgbClr val="78B4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6" idx="1"/>
            <a:endCxn id="19" idx="3"/>
          </p:cNvCxnSpPr>
          <p:nvPr/>
        </p:nvCxnSpPr>
        <p:spPr>
          <a:xfrm flipH="1">
            <a:off x="4286875" y="3396175"/>
            <a:ext cx="666125" cy="0"/>
          </a:xfrm>
          <a:prstGeom prst="straightConnector1">
            <a:avLst/>
          </a:prstGeom>
          <a:ln>
            <a:solidFill>
              <a:srgbClr val="78B4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5" idx="1"/>
            <a:endCxn id="20" idx="3"/>
          </p:cNvCxnSpPr>
          <p:nvPr/>
        </p:nvCxnSpPr>
        <p:spPr>
          <a:xfrm flipH="1">
            <a:off x="4286875" y="4042718"/>
            <a:ext cx="666125" cy="0"/>
          </a:xfrm>
          <a:prstGeom prst="straightConnector1">
            <a:avLst/>
          </a:prstGeom>
          <a:ln>
            <a:solidFill>
              <a:srgbClr val="78B4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6" idx="1"/>
            <a:endCxn id="21" idx="3"/>
          </p:cNvCxnSpPr>
          <p:nvPr/>
        </p:nvCxnSpPr>
        <p:spPr>
          <a:xfrm flipH="1" flipV="1">
            <a:off x="4286875" y="4764642"/>
            <a:ext cx="666125" cy="9812"/>
          </a:xfrm>
          <a:prstGeom prst="straightConnector1">
            <a:avLst/>
          </a:prstGeom>
          <a:ln>
            <a:solidFill>
              <a:srgbClr val="78B4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5" idx="1"/>
            <a:endCxn id="22" idx="3"/>
          </p:cNvCxnSpPr>
          <p:nvPr/>
        </p:nvCxnSpPr>
        <p:spPr>
          <a:xfrm flipH="1">
            <a:off x="4286873" y="5493497"/>
            <a:ext cx="666127" cy="0"/>
          </a:xfrm>
          <a:prstGeom prst="straightConnector1">
            <a:avLst/>
          </a:prstGeom>
          <a:ln>
            <a:solidFill>
              <a:srgbClr val="78B4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4" idx="1"/>
            <a:endCxn id="23" idx="3"/>
          </p:cNvCxnSpPr>
          <p:nvPr/>
        </p:nvCxnSpPr>
        <p:spPr>
          <a:xfrm flipH="1">
            <a:off x="4286875" y="6155323"/>
            <a:ext cx="666125" cy="0"/>
          </a:xfrm>
          <a:prstGeom prst="straightConnector1">
            <a:avLst/>
          </a:prstGeom>
          <a:ln>
            <a:solidFill>
              <a:srgbClr val="78B4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9" idx="1"/>
            <a:endCxn id="24" idx="3"/>
          </p:cNvCxnSpPr>
          <p:nvPr/>
        </p:nvCxnSpPr>
        <p:spPr>
          <a:xfrm flipH="1" flipV="1">
            <a:off x="2579052" y="3390900"/>
            <a:ext cx="545148" cy="5275"/>
          </a:xfrm>
          <a:prstGeom prst="straightConnector1">
            <a:avLst/>
          </a:prstGeom>
          <a:ln>
            <a:solidFill>
              <a:srgbClr val="78B4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7772400" y="2743200"/>
            <a:ext cx="1295400" cy="1295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  <a:cs typeface="B Tabassom" pitchFamily="2" charset="-78"/>
              </a:rPr>
              <a:t>انواع عمل انسان</a:t>
            </a:r>
            <a:endParaRPr lang="en-US" sz="2000" b="1" dirty="0">
              <a:solidFill>
                <a:schemeClr val="tx1"/>
              </a:solidFill>
              <a:cs typeface="B Tabasso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6368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86964" y="3288268"/>
            <a:ext cx="1371600" cy="646331"/>
          </a:xfrm>
          <a:prstGeom prst="rect">
            <a:avLst/>
          </a:prstGeom>
          <a:solidFill>
            <a:srgbClr val="FF6699"/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cs typeface="B Mitra" pitchFamily="2" charset="-78"/>
              </a:rPr>
              <a:t>اصل علم و ادراک</a:t>
            </a:r>
            <a:endParaRPr lang="en-US" b="1" dirty="0">
              <a:cs typeface="B Mitra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15364" y="1905000"/>
            <a:ext cx="1143000" cy="369332"/>
          </a:xfrm>
          <a:prstGeom prst="rect">
            <a:avLst/>
          </a:prstGeom>
          <a:solidFill>
            <a:srgbClr val="FF6699"/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به لحاظ سیری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53364" y="4343401"/>
            <a:ext cx="1905000" cy="369332"/>
          </a:xfrm>
          <a:prstGeom prst="rect">
            <a:avLst/>
          </a:prstGeom>
          <a:solidFill>
            <a:srgbClr val="FF6699"/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به لحاظ محتوایی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53364" y="4897398"/>
            <a:ext cx="1905000" cy="369332"/>
          </a:xfrm>
          <a:prstGeom prst="rect">
            <a:avLst/>
          </a:prstGeom>
          <a:solidFill>
            <a:srgbClr val="FF6699"/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به لحاظ شرط بهره مندی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24564" y="1921102"/>
            <a:ext cx="2362200" cy="369332"/>
          </a:xfrm>
          <a:prstGeom prst="rect">
            <a:avLst/>
          </a:prstGeom>
          <a:solidFill>
            <a:srgbClr val="FF6699"/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به صورت بالقوه در وجود انسان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14764" y="1905000"/>
            <a:ext cx="1981200" cy="369332"/>
          </a:xfrm>
          <a:prstGeom prst="rect">
            <a:avLst/>
          </a:prstGeom>
          <a:solidFill>
            <a:srgbClr val="FF6699"/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با مشاهده پدیده ها و حوادث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2364" y="2637103"/>
            <a:ext cx="1981200" cy="369332"/>
          </a:xfrm>
          <a:prstGeom prst="rect">
            <a:avLst/>
          </a:prstGeom>
          <a:solidFill>
            <a:srgbClr val="FF6699"/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رجوع به علم های نهفته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81564" y="2637103"/>
            <a:ext cx="2209800" cy="369332"/>
          </a:xfrm>
          <a:prstGeom prst="rect">
            <a:avLst/>
          </a:prstGeom>
          <a:solidFill>
            <a:srgbClr val="FF6699"/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عدم رجوع به علم های نهفته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4672" y="3288268"/>
            <a:ext cx="1981200" cy="369332"/>
          </a:xfrm>
          <a:prstGeom prst="rect">
            <a:avLst/>
          </a:prstGeom>
          <a:solidFill>
            <a:srgbClr val="FF6699"/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فعال شدن علم و ادراک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4672" y="3886200"/>
            <a:ext cx="1981200" cy="369332"/>
          </a:xfrm>
          <a:prstGeom prst="rect">
            <a:avLst/>
          </a:prstGeom>
          <a:solidFill>
            <a:srgbClr val="FF6699"/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تصدیق و تکذیب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81564" y="3288513"/>
            <a:ext cx="2209800" cy="369332"/>
          </a:xfrm>
          <a:prstGeom prst="rect">
            <a:avLst/>
          </a:prstGeom>
          <a:solidFill>
            <a:srgbClr val="FF6699"/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فعال نشدن علم نهفته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81564" y="4343401"/>
            <a:ext cx="2590800" cy="369332"/>
          </a:xfrm>
          <a:prstGeom prst="rect">
            <a:avLst/>
          </a:prstGeom>
          <a:solidFill>
            <a:srgbClr val="FF6699"/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هر آنچه که در آیات و روایات آمده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81564" y="4888468"/>
            <a:ext cx="2590800" cy="369332"/>
          </a:xfrm>
          <a:prstGeom prst="rect">
            <a:avLst/>
          </a:prstGeom>
          <a:solidFill>
            <a:srgbClr val="FF6699"/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طهارت نفس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4672" y="4897398"/>
            <a:ext cx="1978892" cy="369332"/>
          </a:xfrm>
          <a:prstGeom prst="rect">
            <a:avLst/>
          </a:prstGeom>
          <a:solidFill>
            <a:srgbClr val="FF6699"/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انس با آیات و روایات</a:t>
            </a:r>
            <a:endParaRPr lang="en-US" dirty="0">
              <a:cs typeface="B Mitra" pitchFamily="2" charset="-78"/>
            </a:endParaRPr>
          </a:p>
        </p:txBody>
      </p:sp>
      <p:cxnSp>
        <p:nvCxnSpPr>
          <p:cNvPr id="22" name="Straight Arrow Connector 21"/>
          <p:cNvCxnSpPr>
            <a:stCxn id="4" idx="1"/>
            <a:endCxn id="8" idx="3"/>
          </p:cNvCxnSpPr>
          <p:nvPr/>
        </p:nvCxnSpPr>
        <p:spPr>
          <a:xfrm flipH="1" flipV="1">
            <a:off x="7458364" y="2089666"/>
            <a:ext cx="228600" cy="1521768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4" idx="1"/>
            <a:endCxn id="9" idx="3"/>
          </p:cNvCxnSpPr>
          <p:nvPr/>
        </p:nvCxnSpPr>
        <p:spPr>
          <a:xfrm flipH="1">
            <a:off x="7458364" y="3611434"/>
            <a:ext cx="228600" cy="916633"/>
          </a:xfrm>
          <a:prstGeom prst="straightConnector1">
            <a:avLst/>
          </a:prstGeom>
          <a:ln>
            <a:noFill/>
            <a:tailEnd type="arrow"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4" idx="1"/>
            <a:endCxn id="10" idx="3"/>
          </p:cNvCxnSpPr>
          <p:nvPr/>
        </p:nvCxnSpPr>
        <p:spPr>
          <a:xfrm flipH="1">
            <a:off x="7458364" y="3611434"/>
            <a:ext cx="228600" cy="1470630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086764" y="1828800"/>
            <a:ext cx="228600" cy="523220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fa-IR" sz="2800" dirty="0" smtClean="0">
                <a:cs typeface="B Mitra" pitchFamily="2" charset="-78"/>
              </a:rPr>
              <a:t>:</a:t>
            </a:r>
            <a:endParaRPr lang="en-US" sz="2800" dirty="0">
              <a:cs typeface="B Mitra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69348" y="4257964"/>
            <a:ext cx="228600" cy="523220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fa-IR" sz="2800" dirty="0" smtClean="0">
                <a:cs typeface="B Mitra" pitchFamily="2" charset="-78"/>
              </a:rPr>
              <a:t>:</a:t>
            </a:r>
            <a:endParaRPr lang="en-US" sz="2800" dirty="0">
              <a:cs typeface="B Mitra" pitchFamily="2" charset="-7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69348" y="4810780"/>
            <a:ext cx="228600" cy="523220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fa-IR" sz="2800" dirty="0" smtClean="0">
                <a:cs typeface="B Mitra" pitchFamily="2" charset="-78"/>
              </a:rPr>
              <a:t>:</a:t>
            </a:r>
            <a:endParaRPr lang="en-US" sz="2800" dirty="0">
              <a:cs typeface="B Mitra" pitchFamily="2" charset="-78"/>
            </a:endParaRPr>
          </a:p>
        </p:txBody>
      </p:sp>
      <p:cxnSp>
        <p:nvCxnSpPr>
          <p:cNvPr id="38" name="Straight Arrow Connector 37"/>
          <p:cNvCxnSpPr>
            <a:endCxn id="13" idx="0"/>
          </p:cNvCxnSpPr>
          <p:nvPr/>
        </p:nvCxnSpPr>
        <p:spPr>
          <a:xfrm flipH="1">
            <a:off x="1082964" y="2274332"/>
            <a:ext cx="1422400" cy="362771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2" idx="2"/>
            <a:endCxn id="14" idx="0"/>
          </p:cNvCxnSpPr>
          <p:nvPr/>
        </p:nvCxnSpPr>
        <p:spPr>
          <a:xfrm>
            <a:off x="2505364" y="2274332"/>
            <a:ext cx="1181100" cy="362771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3" idx="2"/>
            <a:endCxn id="15" idx="0"/>
          </p:cNvCxnSpPr>
          <p:nvPr/>
        </p:nvCxnSpPr>
        <p:spPr>
          <a:xfrm>
            <a:off x="1082964" y="3006435"/>
            <a:ext cx="2308" cy="281833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5" idx="2"/>
            <a:endCxn id="16" idx="0"/>
          </p:cNvCxnSpPr>
          <p:nvPr/>
        </p:nvCxnSpPr>
        <p:spPr>
          <a:xfrm>
            <a:off x="1085272" y="3657600"/>
            <a:ext cx="0" cy="228600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686464" y="3006435"/>
            <a:ext cx="0" cy="282078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20" idx="3"/>
          </p:cNvCxnSpPr>
          <p:nvPr/>
        </p:nvCxnSpPr>
        <p:spPr>
          <a:xfrm flipH="1">
            <a:off x="2073564" y="5073134"/>
            <a:ext cx="508000" cy="8930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791200" y="809625"/>
            <a:ext cx="2209800" cy="369332"/>
          </a:xfrm>
          <a:prstGeom prst="rect">
            <a:avLst/>
          </a:prstGeom>
          <a:solidFill>
            <a:srgbClr val="FF6699"/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میزان کمال و پیشرفت انسان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62414" y="828675"/>
            <a:ext cx="1714789" cy="338554"/>
          </a:xfrm>
          <a:prstGeom prst="rect">
            <a:avLst/>
          </a:prstGeom>
          <a:solidFill>
            <a:srgbClr val="FF6699"/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میزان علم و ادراک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32501" y="830664"/>
            <a:ext cx="796699" cy="338554"/>
          </a:xfrm>
          <a:prstGeom prst="rect">
            <a:avLst/>
          </a:prstGeom>
          <a:solidFill>
            <a:srgbClr val="FF6699"/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r"/>
            <a:r>
              <a:rPr lang="fa-IR" sz="1600" dirty="0" smtClean="0">
                <a:cs typeface="B Nazanin" pitchFamily="2" charset="-78"/>
              </a:rPr>
              <a:t>وابسته به</a:t>
            </a:r>
            <a:endParaRPr lang="en-US" sz="1600" dirty="0">
              <a:cs typeface="B Nazanin" pitchFamily="2" charset="-78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7458364" y="3450967"/>
            <a:ext cx="254000" cy="1068607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8" idx="1"/>
            <a:endCxn id="30" idx="3"/>
          </p:cNvCxnSpPr>
          <p:nvPr/>
        </p:nvCxnSpPr>
        <p:spPr>
          <a:xfrm flipH="1">
            <a:off x="5029200" y="994291"/>
            <a:ext cx="762000" cy="5650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0" idx="1"/>
            <a:endCxn id="29" idx="3"/>
          </p:cNvCxnSpPr>
          <p:nvPr/>
        </p:nvCxnSpPr>
        <p:spPr>
          <a:xfrm flipH="1" flipV="1">
            <a:off x="3477203" y="997952"/>
            <a:ext cx="755298" cy="1989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859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32" grpId="0"/>
      <p:bldP spid="33" grpId="0"/>
      <p:bldP spid="36" grpId="0"/>
      <p:bldP spid="28" grpId="0" animBg="1"/>
      <p:bldP spid="29" grpId="0" animBg="1"/>
      <p:bldP spid="30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16681" y="4191000"/>
            <a:ext cx="1760519" cy="33855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b="1" dirty="0" smtClean="0">
                <a:cs typeface="B Mitra" pitchFamily="2" charset="-78"/>
              </a:rPr>
              <a:t>پاداش و عقاب عمل</a:t>
            </a:r>
            <a:endParaRPr lang="en-US" sz="1600" b="1" dirty="0">
              <a:cs typeface="B Mitra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4538246"/>
            <a:ext cx="3810000" cy="64633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cs typeface="B Mitra" pitchFamily="2" charset="-78"/>
              </a:rPr>
              <a:t>در لحظه اتفاق می افتد و در آخرت کامل آن را دریافت می کند.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8600" y="3776246"/>
            <a:ext cx="1524000" cy="369332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cs typeface="B Mitra" pitchFamily="2" charset="-78"/>
              </a:rPr>
              <a:t>به صورت حقیقی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08649" y="2067257"/>
            <a:ext cx="1976582" cy="33855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b="1" dirty="0" smtClean="0">
                <a:cs typeface="B Mitra" pitchFamily="2" charset="-78"/>
              </a:rPr>
              <a:t>علت بروز اعمال ناشایست</a:t>
            </a:r>
            <a:endParaRPr lang="en-US" sz="1600" b="1" dirty="0">
              <a:cs typeface="B Mitra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8600" y="1295400"/>
            <a:ext cx="1524000" cy="369332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cs typeface="B Mitra" pitchFamily="2" charset="-78"/>
              </a:rPr>
              <a:t>شناخت ناقص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8600" y="1785810"/>
            <a:ext cx="1524000" cy="369332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cs typeface="B Mitra" pitchFamily="2" charset="-78"/>
              </a:rPr>
              <a:t>علم مبهم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38600" y="2286000"/>
            <a:ext cx="1524000" cy="369332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cs typeface="B Mitra" pitchFamily="2" charset="-78"/>
              </a:rPr>
              <a:t>عدم مراجعه به علم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2770908"/>
            <a:ext cx="1524000" cy="369332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cs typeface="B Mitra" pitchFamily="2" charset="-78"/>
              </a:rPr>
              <a:t>صفات و حالات منفی</a:t>
            </a:r>
            <a:endParaRPr lang="en-US" dirty="0">
              <a:cs typeface="B Mitra" pitchFamily="2" charset="-78"/>
            </a:endParaRPr>
          </a:p>
        </p:txBody>
      </p:sp>
      <p:cxnSp>
        <p:nvCxnSpPr>
          <p:cNvPr id="13" name="Straight Arrow Connector 12"/>
          <p:cNvCxnSpPr>
            <a:stCxn id="7" idx="1"/>
            <a:endCxn id="8" idx="3"/>
          </p:cNvCxnSpPr>
          <p:nvPr/>
        </p:nvCxnSpPr>
        <p:spPr>
          <a:xfrm flipH="1" flipV="1">
            <a:off x="5562600" y="1480066"/>
            <a:ext cx="646049" cy="756468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1"/>
            <a:endCxn id="9" idx="3"/>
          </p:cNvCxnSpPr>
          <p:nvPr/>
        </p:nvCxnSpPr>
        <p:spPr>
          <a:xfrm flipH="1" flipV="1">
            <a:off x="5562600" y="1970476"/>
            <a:ext cx="646049" cy="266058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1"/>
            <a:endCxn id="10" idx="3"/>
          </p:cNvCxnSpPr>
          <p:nvPr/>
        </p:nvCxnSpPr>
        <p:spPr>
          <a:xfrm flipH="1">
            <a:off x="5562600" y="2236534"/>
            <a:ext cx="646049" cy="234132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1"/>
            <a:endCxn id="11" idx="3"/>
          </p:cNvCxnSpPr>
          <p:nvPr/>
        </p:nvCxnSpPr>
        <p:spPr>
          <a:xfrm flipH="1">
            <a:off x="5562600" y="2236534"/>
            <a:ext cx="646049" cy="719040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4" idx="1"/>
            <a:endCxn id="6" idx="3"/>
          </p:cNvCxnSpPr>
          <p:nvPr/>
        </p:nvCxnSpPr>
        <p:spPr>
          <a:xfrm flipH="1" flipV="1">
            <a:off x="5562600" y="3960912"/>
            <a:ext cx="754081" cy="399365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4" idx="1"/>
            <a:endCxn id="5" idx="3"/>
          </p:cNvCxnSpPr>
          <p:nvPr/>
        </p:nvCxnSpPr>
        <p:spPr>
          <a:xfrm flipH="1">
            <a:off x="5562600" y="4360277"/>
            <a:ext cx="754081" cy="501135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391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35993" y="219670"/>
            <a:ext cx="1008007" cy="923330"/>
          </a:xfrm>
          <a:prstGeom prst="rect">
            <a:avLst/>
          </a:prstGeom>
          <a:solidFill>
            <a:srgbClr val="FF6699"/>
          </a:solidFill>
          <a:ln w="19050">
            <a:solidFill>
              <a:schemeClr val="tx2">
                <a:lumMod val="20000"/>
                <a:lumOff val="8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میزان کمال و پیشرفت انسان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34928" y="1625025"/>
            <a:ext cx="990600" cy="584775"/>
          </a:xfrm>
          <a:prstGeom prst="rect">
            <a:avLst/>
          </a:prstGeom>
          <a:solidFill>
            <a:srgbClr val="FF66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میزان علم و ادراک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58528" y="1720334"/>
            <a:ext cx="1524000" cy="369332"/>
          </a:xfrm>
          <a:prstGeom prst="rect">
            <a:avLst/>
          </a:prstGeom>
          <a:solidFill>
            <a:srgbClr val="FF6699"/>
          </a:solidFill>
          <a:ln w="19050">
            <a:solidFill>
              <a:schemeClr val="tx2">
                <a:lumMod val="20000"/>
                <a:lumOff val="8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نهفته در وجود انسان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01128" y="1720334"/>
            <a:ext cx="1905000" cy="369332"/>
          </a:xfrm>
          <a:prstGeom prst="rect">
            <a:avLst/>
          </a:prstGeom>
          <a:solidFill>
            <a:srgbClr val="FF6699"/>
          </a:solidFill>
          <a:ln w="19050">
            <a:solidFill>
              <a:schemeClr val="tx2">
                <a:lumMod val="20000"/>
                <a:lumOff val="8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بامشاهده حوادث و پدیده‌ها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46744" y="852177"/>
            <a:ext cx="1905000" cy="369332"/>
          </a:xfrm>
          <a:prstGeom prst="rect">
            <a:avLst/>
          </a:prstGeom>
          <a:solidFill>
            <a:srgbClr val="FF6699"/>
          </a:solidFill>
          <a:ln w="19050">
            <a:solidFill>
              <a:schemeClr val="tx2">
                <a:lumMod val="20000"/>
                <a:lumOff val="8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درک نیاز و خواست‌ها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46744" y="1274802"/>
            <a:ext cx="1905000" cy="369332"/>
          </a:xfrm>
          <a:prstGeom prst="rect">
            <a:avLst/>
          </a:prstGeom>
          <a:solidFill>
            <a:srgbClr val="FF6699"/>
          </a:solidFill>
          <a:ln w="19050">
            <a:solidFill>
              <a:schemeClr val="tx2">
                <a:lumMod val="20000"/>
                <a:lumOff val="8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تلاش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46744" y="1732002"/>
            <a:ext cx="1905000" cy="338554"/>
          </a:xfrm>
          <a:prstGeom prst="rect">
            <a:avLst/>
          </a:prstGeom>
          <a:solidFill>
            <a:srgbClr val="FF6699"/>
          </a:solidFill>
          <a:ln w="19050">
            <a:solidFill>
              <a:schemeClr val="tx2">
                <a:lumMod val="20000"/>
                <a:lumOff val="8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بارجوع به آن علم‌های درونی 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472" y="1120914"/>
            <a:ext cx="1905000" cy="338554"/>
          </a:xfrm>
          <a:prstGeom prst="rect">
            <a:avLst/>
          </a:prstGeom>
          <a:solidFill>
            <a:srgbClr val="FF6699"/>
          </a:solidFill>
          <a:ln w="19050">
            <a:solidFill>
              <a:schemeClr val="tx2">
                <a:lumMod val="20000"/>
                <a:lumOff val="8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cs typeface="B Mitra" pitchFamily="2" charset="-78"/>
              </a:rPr>
              <a:t>فعال شدن بخشی ازعلوم بالقوه</a:t>
            </a:r>
            <a:endParaRPr lang="en-US" sz="1600" dirty="0">
              <a:cs typeface="B Mitra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472" y="1567934"/>
            <a:ext cx="1905000" cy="307777"/>
          </a:xfrm>
          <a:prstGeom prst="rect">
            <a:avLst/>
          </a:prstGeom>
          <a:solidFill>
            <a:srgbClr val="FF6699"/>
          </a:solidFill>
          <a:ln w="19050">
            <a:solidFill>
              <a:schemeClr val="tx2">
                <a:lumMod val="20000"/>
                <a:lumOff val="8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sz="1400" dirty="0" smtClean="0">
                <a:cs typeface="B Mitra" pitchFamily="2" charset="-78"/>
              </a:rPr>
              <a:t>دریافت‌های جدید از حقایق هستی</a:t>
            </a:r>
            <a:endParaRPr lang="en-US" sz="1400" dirty="0">
              <a:cs typeface="B Mitra" pitchFamily="2" charset="-78"/>
            </a:endParaRPr>
          </a:p>
        </p:txBody>
      </p:sp>
      <p:cxnSp>
        <p:nvCxnSpPr>
          <p:cNvPr id="14" name="Straight Arrow Connector 13"/>
          <p:cNvCxnSpPr>
            <a:stCxn id="5" idx="1"/>
            <a:endCxn id="6" idx="3"/>
          </p:cNvCxnSpPr>
          <p:nvPr/>
        </p:nvCxnSpPr>
        <p:spPr>
          <a:xfrm flipH="1" flipV="1">
            <a:off x="7982528" y="1905000"/>
            <a:ext cx="152400" cy="12413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1"/>
            <a:endCxn id="7" idx="3"/>
          </p:cNvCxnSpPr>
          <p:nvPr/>
        </p:nvCxnSpPr>
        <p:spPr>
          <a:xfrm flipH="1">
            <a:off x="6306128" y="1905000"/>
            <a:ext cx="152400" cy="0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4338782" y="1529834"/>
            <a:ext cx="62346" cy="375168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>
            <a:off x="4151744" y="729734"/>
            <a:ext cx="187038" cy="1600200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>
            <a:stCxn id="9" idx="1"/>
            <a:endCxn id="26" idx="1"/>
          </p:cNvCxnSpPr>
          <p:nvPr/>
        </p:nvCxnSpPr>
        <p:spPr>
          <a:xfrm flipH="1">
            <a:off x="2086264" y="1459468"/>
            <a:ext cx="160480" cy="1093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ight Brace 25"/>
          <p:cNvSpPr/>
          <p:nvPr/>
        </p:nvSpPr>
        <p:spPr>
          <a:xfrm>
            <a:off x="1877292" y="995278"/>
            <a:ext cx="208972" cy="930565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Brace 27"/>
          <p:cNvSpPr/>
          <p:nvPr/>
        </p:nvSpPr>
        <p:spPr>
          <a:xfrm>
            <a:off x="8229600" y="2377559"/>
            <a:ext cx="152400" cy="990600"/>
          </a:xfrm>
          <a:prstGeom prst="rightBrac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419272" y="2429470"/>
            <a:ext cx="1787237" cy="369332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بدلیل وجودنیازهای متنوع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19272" y="2951202"/>
            <a:ext cx="1810328" cy="369332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اجل</a:t>
            </a:r>
            <a:endParaRPr lang="en-US" dirty="0">
              <a:cs typeface="B Mitra" pitchFamily="2" charset="-78"/>
            </a:endParaRPr>
          </a:p>
        </p:txBody>
      </p:sp>
      <p:cxnSp>
        <p:nvCxnSpPr>
          <p:cNvPr id="32" name="Straight Arrow Connector 31"/>
          <p:cNvCxnSpPr>
            <a:stCxn id="6" idx="2"/>
          </p:cNvCxnSpPr>
          <p:nvPr/>
        </p:nvCxnSpPr>
        <p:spPr>
          <a:xfrm>
            <a:off x="7220528" y="2089666"/>
            <a:ext cx="0" cy="339804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ight Bracket 32"/>
          <p:cNvSpPr/>
          <p:nvPr/>
        </p:nvSpPr>
        <p:spPr>
          <a:xfrm rot="5400000">
            <a:off x="3162907" y="-433499"/>
            <a:ext cx="169658" cy="6153729"/>
          </a:xfrm>
          <a:prstGeom prst="rightBracket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514272" y="3436203"/>
            <a:ext cx="1734128" cy="369332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استفاده از آیات و روایات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475344" y="2985714"/>
            <a:ext cx="1734128" cy="369332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ایجاد طهارت و پاکی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75344" y="3431246"/>
            <a:ext cx="1734128" cy="369332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ذکر حقایق هستی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475344" y="3888446"/>
            <a:ext cx="1734128" cy="369332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معیارهایی برای عمل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9" name="Left Brace 38"/>
          <p:cNvSpPr/>
          <p:nvPr/>
        </p:nvSpPr>
        <p:spPr>
          <a:xfrm>
            <a:off x="2152072" y="2932730"/>
            <a:ext cx="277092" cy="1359932"/>
          </a:xfrm>
          <a:prstGeom prst="leftBrace">
            <a:avLst>
              <a:gd name="adj1" fmla="val 8333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304800" y="2895600"/>
            <a:ext cx="1258165" cy="153888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یادآوری</a:t>
            </a:r>
          </a:p>
          <a:p>
            <a:pPr algn="ctr" rtl="1"/>
            <a:r>
              <a:rPr lang="fa-IR" sz="2400" dirty="0">
                <a:cs typeface="B Mitra" pitchFamily="2" charset="-78"/>
              </a:rPr>
              <a:t> </a:t>
            </a:r>
            <a:r>
              <a:rPr lang="fa-IR" sz="1600" dirty="0" smtClean="0">
                <a:cs typeface="B Mitra" pitchFamily="2" charset="-78"/>
              </a:rPr>
              <a:t>ایجاد زمینه‌های فهم حقایق</a:t>
            </a:r>
          </a:p>
          <a:p>
            <a:pPr algn="ctr" rtl="1"/>
            <a:r>
              <a:rPr lang="fa-IR" dirty="0" smtClean="0">
                <a:cs typeface="B Mitra" pitchFamily="2" charset="-78"/>
              </a:rPr>
              <a:t>هدایت</a:t>
            </a:r>
          </a:p>
          <a:p>
            <a:pPr algn="ctr" rtl="1"/>
            <a:r>
              <a:rPr lang="fa-IR" dirty="0" smtClean="0">
                <a:cs typeface="B Mitra" pitchFamily="2" charset="-78"/>
              </a:rPr>
              <a:t>روشنگری</a:t>
            </a:r>
            <a:endParaRPr lang="en-US" dirty="0">
              <a:cs typeface="B Mitra" pitchFamily="2" charset="-78"/>
            </a:endParaRPr>
          </a:p>
        </p:txBody>
      </p:sp>
      <p:cxnSp>
        <p:nvCxnSpPr>
          <p:cNvPr id="46" name="Straight Arrow Connector 45"/>
          <p:cNvCxnSpPr>
            <a:stCxn id="34" idx="1"/>
            <a:endCxn id="35" idx="3"/>
          </p:cNvCxnSpPr>
          <p:nvPr/>
        </p:nvCxnSpPr>
        <p:spPr>
          <a:xfrm flipH="1" flipV="1">
            <a:off x="4209472" y="3170380"/>
            <a:ext cx="304800" cy="450489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4" idx="1"/>
            <a:endCxn id="36" idx="3"/>
          </p:cNvCxnSpPr>
          <p:nvPr/>
        </p:nvCxnSpPr>
        <p:spPr>
          <a:xfrm flipH="1" flipV="1">
            <a:off x="4209472" y="3615912"/>
            <a:ext cx="304800" cy="4957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4" idx="1"/>
            <a:endCxn id="37" idx="3"/>
          </p:cNvCxnSpPr>
          <p:nvPr/>
        </p:nvCxnSpPr>
        <p:spPr>
          <a:xfrm flipH="1">
            <a:off x="4209472" y="3620869"/>
            <a:ext cx="304800" cy="452243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" idx="2"/>
            <a:endCxn id="5" idx="0"/>
          </p:cNvCxnSpPr>
          <p:nvPr/>
        </p:nvCxnSpPr>
        <p:spPr>
          <a:xfrm flipH="1">
            <a:off x="8630228" y="1143000"/>
            <a:ext cx="9769" cy="482025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767445" y="2335769"/>
            <a:ext cx="1042556" cy="369332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راه میانبر</a:t>
            </a:r>
            <a:endParaRPr lang="en-US" dirty="0">
              <a:cs typeface="B Mitra" pitchFamily="2" charset="-78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9236" y="1529834"/>
            <a:ext cx="18472" cy="3314700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7708" y="4844534"/>
            <a:ext cx="8887692" cy="0"/>
          </a:xfrm>
          <a:prstGeom prst="line">
            <a:avLst/>
          </a:prstGeom>
          <a:ln w="190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8915400" y="4844534"/>
            <a:ext cx="0" cy="609600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8229600" y="5454134"/>
            <a:ext cx="685800" cy="0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6458528" y="5269468"/>
            <a:ext cx="1734128" cy="369332"/>
          </a:xfrm>
          <a:prstGeom prst="rect">
            <a:avLst/>
          </a:prstGeom>
          <a:solidFill>
            <a:srgbClr val="FF66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فعال شدن ذکر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151744" y="5269468"/>
            <a:ext cx="1734128" cy="369332"/>
          </a:xfrm>
          <a:prstGeom prst="rect">
            <a:avLst/>
          </a:prstGeom>
          <a:solidFill>
            <a:srgbClr val="FF66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Mitra" pitchFamily="2" charset="-78"/>
              </a:rPr>
              <a:t>قرائت</a:t>
            </a:r>
            <a:endParaRPr lang="en-US" dirty="0">
              <a:cs typeface="B Mitra" pitchFamily="2" charset="-78"/>
            </a:endParaRPr>
          </a:p>
        </p:txBody>
      </p:sp>
      <p:cxnSp>
        <p:nvCxnSpPr>
          <p:cNvPr id="75" name="Straight Arrow Connector 74"/>
          <p:cNvCxnSpPr>
            <a:stCxn id="72" idx="1"/>
          </p:cNvCxnSpPr>
          <p:nvPr/>
        </p:nvCxnSpPr>
        <p:spPr>
          <a:xfrm flipH="1">
            <a:off x="5885872" y="5454134"/>
            <a:ext cx="572656" cy="0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16200000">
            <a:off x="8147215" y="1277063"/>
            <a:ext cx="545069" cy="246221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a-IR" sz="1000" dirty="0" smtClean="0">
                <a:cs typeface="B Nazanin" pitchFamily="2" charset="-78"/>
              </a:rPr>
              <a:t>وابسته به</a:t>
            </a:r>
            <a:endParaRPr lang="en-US" sz="1000" dirty="0">
              <a:cs typeface="B Nazanin" pitchFamily="2" charset="-78"/>
            </a:endParaRPr>
          </a:p>
        </p:txBody>
      </p:sp>
      <p:sp>
        <p:nvSpPr>
          <p:cNvPr id="2" name="Left Arrow 1"/>
          <p:cNvSpPr/>
          <p:nvPr/>
        </p:nvSpPr>
        <p:spPr>
          <a:xfrm>
            <a:off x="1676400" y="3524250"/>
            <a:ext cx="228600" cy="187882"/>
          </a:xfrm>
          <a:prstGeom prst="lef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8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9" grpId="0" animBg="1"/>
      <p:bldP spid="26" grpId="0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3" grpId="0" animBg="1"/>
      <p:bldP spid="34" grpId="0" animBg="1"/>
      <p:bldP spid="34" grpId="1" animBg="1"/>
      <p:bldP spid="35" grpId="0" animBg="1"/>
      <p:bldP spid="36" grpId="0" animBg="1"/>
      <p:bldP spid="37" grpId="0" animBg="1"/>
      <p:bldP spid="40" grpId="0" animBg="1"/>
      <p:bldP spid="57" grpId="0" animBg="1"/>
      <p:bldP spid="72" grpId="0" animBg="1"/>
      <p:bldP spid="73" grpId="0" animBg="1"/>
      <p:bldP spid="13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514600" y="1524000"/>
            <a:ext cx="5486400" cy="3505200"/>
          </a:xfrm>
          <a:prstGeom prst="roundRect">
            <a:avLst/>
          </a:prstGeom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Left"/>
            <a:lightRig rig="balanced" dir="t">
              <a:rot lat="0" lon="0" rev="8700000"/>
            </a:lightRig>
          </a:scene3d>
          <a:sp3d extrusionH="381000">
            <a:bevelT w="190500" h="38100"/>
            <a:extrusionClr>
              <a:schemeClr val="accent3">
                <a:lumMod val="50000"/>
              </a:schemeClr>
            </a:extrusion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2000" dirty="0" smtClean="0">
                <a:cs typeface="B Arshia" pitchFamily="2" charset="-78"/>
              </a:rPr>
              <a:t>هستی‌آفرین</a:t>
            </a:r>
            <a:endParaRPr lang="en-US" sz="12000" dirty="0">
              <a:cs typeface="B Arshi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5984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33389" y="2641937"/>
            <a:ext cx="8348664" cy="1015663"/>
            <a:chOff x="433389" y="2641937"/>
            <a:chExt cx="8348664" cy="1015663"/>
          </a:xfrm>
        </p:grpSpPr>
        <p:sp>
          <p:nvSpPr>
            <p:cNvPr id="4" name="TextBox 3"/>
            <p:cNvSpPr txBox="1"/>
            <p:nvPr/>
          </p:nvSpPr>
          <p:spPr>
            <a:xfrm>
              <a:off x="2369823" y="2794337"/>
              <a:ext cx="1905000" cy="707886"/>
            </a:xfrm>
            <a:prstGeom prst="rect">
              <a:avLst/>
            </a:prstGeom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76200" dist="12700" dir="2700000" sy="-23000" kx="-8004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rtl="1"/>
              <a:r>
                <a:rPr lang="fa-IR" sz="2000" dirty="0" smtClean="0">
                  <a:cs typeface="B Roya" pitchFamily="2" charset="-78"/>
                </a:rPr>
                <a:t>قرب به خدا و لقای</a:t>
              </a:r>
              <a:r>
                <a:rPr lang="en-US" sz="2000" dirty="0" smtClean="0">
                  <a:cs typeface="B Roya" pitchFamily="2" charset="-78"/>
                </a:rPr>
                <a:t> </a:t>
              </a:r>
              <a:r>
                <a:rPr lang="fa-IR" sz="2000" dirty="0" smtClean="0">
                  <a:cs typeface="B Roya" pitchFamily="2" charset="-78"/>
                </a:rPr>
                <a:t>پروردگار</a:t>
              </a:r>
              <a:endParaRPr lang="en-US" sz="2000" dirty="0">
                <a:cs typeface="B Roya" pitchFamily="2" charset="-78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33389" y="2794338"/>
              <a:ext cx="1598295" cy="707886"/>
            </a:xfrm>
            <a:prstGeom prst="rect">
              <a:avLst/>
            </a:prstGeom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76200" dist="12700" dir="2700000" sy="-23000" kx="-8004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rtl="1"/>
              <a:r>
                <a:rPr lang="fa-IR" sz="2000" dirty="0" smtClean="0">
                  <a:cs typeface="B Roya" pitchFamily="2" charset="-78"/>
                </a:rPr>
                <a:t>درک وجه الله</a:t>
              </a:r>
            </a:p>
            <a:p>
              <a:pPr algn="ctr" rtl="1"/>
              <a:endParaRPr lang="fa-IR" sz="2000" dirty="0" smtClean="0">
                <a:cs typeface="B Roya" pitchFamily="2" charset="-78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105653" y="2641937"/>
              <a:ext cx="1676400" cy="1015663"/>
            </a:xfrm>
            <a:prstGeom prst="rect">
              <a:avLst/>
            </a:prstGeom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76200" dist="12700" dir="2700000" sy="-23000" kx="-8004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rtl="1"/>
              <a:r>
                <a:rPr lang="fa-IR" sz="2000" dirty="0" smtClean="0">
                  <a:cs typeface="B Roya" pitchFamily="2" charset="-78"/>
                </a:rPr>
                <a:t>علم ومعرفت به خدا</a:t>
              </a:r>
            </a:p>
            <a:p>
              <a:pPr algn="ctr" rtl="1"/>
              <a:r>
                <a:rPr lang="fa-IR" sz="2000" dirty="0" smtClean="0">
                  <a:cs typeface="B Roya" pitchFamily="2" charset="-78"/>
                </a:rPr>
                <a:t>به صورت تفصیلی</a:t>
              </a:r>
              <a:endParaRPr lang="en-US" sz="2000" dirty="0">
                <a:cs typeface="B Roya" pitchFamily="2" charset="-78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03434" y="2794337"/>
              <a:ext cx="1562100" cy="707886"/>
            </a:xfrm>
            <a:prstGeom prst="rect">
              <a:avLst/>
            </a:prstGeom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76200" dist="12700" dir="2700000" sy="-23000" kx="-8004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rtl="1"/>
              <a:r>
                <a:rPr lang="fa-IR" sz="2000" dirty="0" smtClean="0">
                  <a:cs typeface="B Roya" pitchFamily="2" charset="-78"/>
                </a:rPr>
                <a:t>اصل کلیدی هدایت انسان</a:t>
              </a:r>
              <a:endParaRPr lang="en-US" sz="2000" dirty="0">
                <a:cs typeface="B Roya" pitchFamily="2" charset="-78"/>
              </a:endParaRPr>
            </a:p>
          </p:txBody>
        </p:sp>
        <p:cxnSp>
          <p:nvCxnSpPr>
            <p:cNvPr id="8" name="Straight Arrow Connector 7"/>
            <p:cNvCxnSpPr>
              <a:stCxn id="6" idx="1"/>
              <a:endCxn id="7" idx="3"/>
            </p:cNvCxnSpPr>
            <p:nvPr/>
          </p:nvCxnSpPr>
          <p:spPr>
            <a:xfrm flipH="1" flipV="1">
              <a:off x="6165534" y="3148280"/>
              <a:ext cx="940119" cy="1489"/>
            </a:xfrm>
            <a:prstGeom prst="straightConnector1">
              <a:avLst/>
            </a:prstGeom>
            <a:ln>
              <a:tailEnd type="arrow"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76200" dist="12700" dir="2700000" sy="-23000" kx="-8004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sp>
          <p:nvSpPr>
            <p:cNvPr id="9" name="Plus 8"/>
            <p:cNvSpPr/>
            <p:nvPr/>
          </p:nvSpPr>
          <p:spPr>
            <a:xfrm>
              <a:off x="2031684" y="2955920"/>
              <a:ext cx="342900" cy="323164"/>
            </a:xfrm>
            <a:prstGeom prst="mathPlus">
              <a:avLst/>
            </a:prstGeom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76200" dist="12700" dir="2700000" sy="-23000" kx="-8004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cs typeface="B Roya" pitchFamily="2" charset="-78"/>
              </a:endParaRPr>
            </a:p>
          </p:txBody>
        </p:sp>
        <p:sp>
          <p:nvSpPr>
            <p:cNvPr id="10" name="Plus 9"/>
            <p:cNvSpPr/>
            <p:nvPr/>
          </p:nvSpPr>
          <p:spPr>
            <a:xfrm>
              <a:off x="4255773" y="2965445"/>
              <a:ext cx="342900" cy="323164"/>
            </a:xfrm>
            <a:prstGeom prst="mathPlus">
              <a:avLst/>
            </a:prstGeom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76200" dist="12700" dir="2700000" sy="-23000" kx="-8004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cs typeface="B Roya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2792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76600" y="952442"/>
            <a:ext cx="2053590" cy="400110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Mitra" pitchFamily="2" charset="-78"/>
              </a:rPr>
              <a:t>با تسبیح و نفی صفات</a:t>
            </a:r>
            <a:endParaRPr lang="en-US" sz="2000" dirty="0">
              <a:cs typeface="B Mitra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1400" y="4267200"/>
            <a:ext cx="1752600" cy="400110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Mitra" pitchFamily="2" charset="-78"/>
              </a:rPr>
              <a:t>صفات سلبی و ایجابی</a:t>
            </a:r>
            <a:endParaRPr lang="en-US" sz="2000" dirty="0">
              <a:cs typeface="B Mitra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1628774"/>
            <a:ext cx="2743200" cy="707886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Mitra" pitchFamily="2" charset="-78"/>
              </a:rPr>
              <a:t>از طریق قرآن و روایات و ادعیه اهل‌بیت </a:t>
            </a:r>
            <a:r>
              <a:rPr lang="fa-IR" sz="1100" dirty="0" smtClean="0">
                <a:cs typeface="B Mitra" pitchFamily="2" charset="-78"/>
              </a:rPr>
              <a:t>(علیهم السلام)</a:t>
            </a:r>
            <a:endParaRPr lang="en-US" sz="1100" dirty="0">
              <a:cs typeface="B Mitra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4876800"/>
            <a:ext cx="1748790" cy="400110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Mitra" pitchFamily="2" charset="-78"/>
              </a:rPr>
              <a:t>شناخت خود انسان</a:t>
            </a:r>
            <a:endParaRPr lang="en-US" sz="2000" dirty="0">
              <a:cs typeface="B Mitra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90800" y="2623723"/>
            <a:ext cx="2739390" cy="400110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Mitra" pitchFamily="2" charset="-78"/>
              </a:rPr>
              <a:t>دانستن آنچه که محبوب خداست</a:t>
            </a:r>
            <a:endParaRPr lang="en-US" sz="2000" dirty="0">
              <a:cs typeface="B Mitra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76375" y="3308389"/>
            <a:ext cx="3882390" cy="707886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Mitra" pitchFamily="2" charset="-78"/>
              </a:rPr>
              <a:t>شناخت پدیده‌هایی که خدا خلقت آنها را خود نسبت داده</a:t>
            </a:r>
            <a:endParaRPr lang="en-US" sz="2000" dirty="0">
              <a:cs typeface="B Mitra" pitchFamily="2" charset="-78"/>
            </a:endParaRPr>
          </a:p>
        </p:txBody>
      </p:sp>
      <p:cxnSp>
        <p:nvCxnSpPr>
          <p:cNvPr id="28" name="Straight Arrow Connector 27"/>
          <p:cNvCxnSpPr>
            <a:stCxn id="8" idx="3"/>
            <a:endCxn id="21" idx="1"/>
          </p:cNvCxnSpPr>
          <p:nvPr/>
        </p:nvCxnSpPr>
        <p:spPr>
          <a:xfrm>
            <a:off x="5330190" y="1152497"/>
            <a:ext cx="1223010" cy="1875738"/>
          </a:xfrm>
          <a:prstGeom prst="straightConnector1">
            <a:avLst/>
          </a:prstGeom>
          <a:ln w="12700">
            <a:solidFill>
              <a:srgbClr val="698335"/>
            </a:solidFill>
            <a:tailEnd type="arrow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" idx="3"/>
            <a:endCxn id="21" idx="1"/>
          </p:cNvCxnSpPr>
          <p:nvPr/>
        </p:nvCxnSpPr>
        <p:spPr>
          <a:xfrm>
            <a:off x="5334000" y="1982717"/>
            <a:ext cx="1219200" cy="1045518"/>
          </a:xfrm>
          <a:prstGeom prst="straightConnector1">
            <a:avLst/>
          </a:prstGeom>
          <a:ln w="12700">
            <a:solidFill>
              <a:srgbClr val="698335"/>
            </a:solidFill>
            <a:tailEnd type="arrow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2" idx="3"/>
            <a:endCxn id="21" idx="1"/>
          </p:cNvCxnSpPr>
          <p:nvPr/>
        </p:nvCxnSpPr>
        <p:spPr>
          <a:xfrm>
            <a:off x="5330190" y="2823778"/>
            <a:ext cx="1223010" cy="204457"/>
          </a:xfrm>
          <a:prstGeom prst="straightConnector1">
            <a:avLst/>
          </a:prstGeom>
          <a:ln w="12700">
            <a:solidFill>
              <a:srgbClr val="698335"/>
            </a:solidFill>
            <a:tailEnd type="arrow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3" idx="3"/>
            <a:endCxn id="21" idx="1"/>
          </p:cNvCxnSpPr>
          <p:nvPr/>
        </p:nvCxnSpPr>
        <p:spPr>
          <a:xfrm flipV="1">
            <a:off x="5358765" y="3028235"/>
            <a:ext cx="1194435" cy="634097"/>
          </a:xfrm>
          <a:prstGeom prst="straightConnector1">
            <a:avLst/>
          </a:prstGeom>
          <a:ln w="12700">
            <a:solidFill>
              <a:srgbClr val="698335"/>
            </a:solidFill>
            <a:tailEnd type="arrow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9" idx="3"/>
            <a:endCxn id="21" idx="1"/>
          </p:cNvCxnSpPr>
          <p:nvPr/>
        </p:nvCxnSpPr>
        <p:spPr>
          <a:xfrm flipV="1">
            <a:off x="5334000" y="3028235"/>
            <a:ext cx="1219200" cy="1439020"/>
          </a:xfrm>
          <a:prstGeom prst="straightConnector1">
            <a:avLst/>
          </a:prstGeom>
          <a:ln w="12700">
            <a:solidFill>
              <a:srgbClr val="698335"/>
            </a:solidFill>
            <a:tailEnd type="arrow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1" idx="3"/>
            <a:endCxn id="21" idx="1"/>
          </p:cNvCxnSpPr>
          <p:nvPr/>
        </p:nvCxnSpPr>
        <p:spPr>
          <a:xfrm flipV="1">
            <a:off x="5330190" y="3028235"/>
            <a:ext cx="1223010" cy="2048620"/>
          </a:xfrm>
          <a:prstGeom prst="straightConnector1">
            <a:avLst/>
          </a:prstGeom>
          <a:ln w="12700">
            <a:solidFill>
              <a:srgbClr val="698335"/>
            </a:solidFill>
            <a:tailEnd type="arrow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6553200" y="2645389"/>
            <a:ext cx="2133600" cy="76569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cs typeface="B Farnaz" pitchFamily="2" charset="-78"/>
              </a:rPr>
              <a:t>علم و شناخت به خدا</a:t>
            </a:r>
            <a:endParaRPr lang="en-US" dirty="0">
              <a:cs typeface="B Farnaz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57021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1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857</TotalTime>
  <Words>2593</Words>
  <Application>Microsoft Office PowerPoint</Application>
  <PresentationFormat>On-screen Show (4:3)</PresentationFormat>
  <Paragraphs>566</Paragraphs>
  <Slides>50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63" baseType="lpstr">
      <vt:lpstr>Arial</vt:lpstr>
      <vt:lpstr>B Arshia</vt:lpstr>
      <vt:lpstr>B Elham</vt:lpstr>
      <vt:lpstr>B Esfehan</vt:lpstr>
      <vt:lpstr>B Farnaz</vt:lpstr>
      <vt:lpstr>B Mitra</vt:lpstr>
      <vt:lpstr>B Nazanin</vt:lpstr>
      <vt:lpstr>B Niki Border</vt:lpstr>
      <vt:lpstr>B Roya</vt:lpstr>
      <vt:lpstr>B Tabassom</vt:lpstr>
      <vt:lpstr>Calibri</vt:lpstr>
      <vt:lpstr>Calibri Light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AhleBayt</dc:creator>
  <cp:lastModifiedBy>pessyan</cp:lastModifiedBy>
  <cp:revision>37</cp:revision>
  <dcterms:created xsi:type="dcterms:W3CDTF">2015-05-24T13:53:05Z</dcterms:created>
  <dcterms:modified xsi:type="dcterms:W3CDTF">2019-07-19T15:53:34Z</dcterms:modified>
</cp:coreProperties>
</file>