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2"/>
  </p:notesMasterIdLst>
  <p:sldIdLst>
    <p:sldId id="256" r:id="rId2"/>
    <p:sldId id="267" r:id="rId3"/>
    <p:sldId id="275" r:id="rId4"/>
    <p:sldId id="270" r:id="rId5"/>
    <p:sldId id="276" r:id="rId6"/>
    <p:sldId id="285" r:id="rId7"/>
    <p:sldId id="268" r:id="rId8"/>
    <p:sldId id="281" r:id="rId9"/>
    <p:sldId id="284" r:id="rId10"/>
    <p:sldId id="269" r:id="rId11"/>
    <p:sldId id="277" r:id="rId12"/>
    <p:sldId id="271" r:id="rId13"/>
    <p:sldId id="278" r:id="rId14"/>
    <p:sldId id="272" r:id="rId15"/>
    <p:sldId id="279" r:id="rId16"/>
    <p:sldId id="283" r:id="rId17"/>
    <p:sldId id="273" r:id="rId18"/>
    <p:sldId id="280" r:id="rId19"/>
    <p:sldId id="274" r:id="rId20"/>
    <p:sldId id="282" r:id="rId2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18"/>
    <a:srgbClr val="0307BD"/>
    <a:srgbClr val="089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2538" y="-8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E1F5064-2971-4EAF-9165-06DA1E37D038}" type="datetimeFigureOut">
              <a:rPr lang="fa-IR" smtClean="0"/>
              <a:t>04/17/1437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038C3B6-D7DA-4685-8812-66BD6D06DEE8}" type="slidenum">
              <a:rPr lang="fa-IR" smtClean="0"/>
              <a:t>‹#›</a:t>
            </a:fld>
            <a:endParaRPr lang="fa-IR"/>
          </a:p>
        </p:txBody>
      </p:sp>
    </p:spTree>
    <p:extLst>
      <p:ext uri="{BB962C8B-B14F-4D97-AF65-F5344CB8AC3E}">
        <p14:creationId xmlns:p14="http://schemas.microsoft.com/office/powerpoint/2010/main" val="37779948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E70EB79-2213-4533-8B7A-B2D9F24DD41E}" type="datetimeFigureOut">
              <a:rPr lang="fa-IR" smtClean="0"/>
              <a:t>04/17/1437</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C30AD64-B78D-4073-A493-F03082291FC9}"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70EB79-2213-4533-8B7A-B2D9F24DD41E}" type="datetimeFigureOut">
              <a:rPr lang="fa-IR" smtClean="0"/>
              <a:t>04/17/1437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30AD64-B78D-4073-A493-F03082291FC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70EB79-2213-4533-8B7A-B2D9F24DD41E}" type="datetimeFigureOut">
              <a:rPr lang="fa-IR" smtClean="0"/>
              <a:t>04/17/1437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30AD64-B78D-4073-A493-F03082291FC9}"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E70EB79-2213-4533-8B7A-B2D9F24DD41E}" type="datetimeFigureOut">
              <a:rPr lang="fa-IR" smtClean="0"/>
              <a:t>04/17/1437</a:t>
            </a:fld>
            <a:endParaRPr lang="fa-IR"/>
          </a:p>
        </p:txBody>
      </p:sp>
      <p:sp>
        <p:nvSpPr>
          <p:cNvPr id="9" name="Slide Number Placeholder 8"/>
          <p:cNvSpPr>
            <a:spLocks noGrp="1"/>
          </p:cNvSpPr>
          <p:nvPr>
            <p:ph type="sldNum" sz="quarter" idx="15"/>
          </p:nvPr>
        </p:nvSpPr>
        <p:spPr/>
        <p:txBody>
          <a:bodyPr rtlCol="0"/>
          <a:lstStyle/>
          <a:p>
            <a:fld id="{6C30AD64-B78D-4073-A493-F03082291FC9}" type="slidenum">
              <a:rPr lang="fa-IR" smtClean="0"/>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E70EB79-2213-4533-8B7A-B2D9F24DD41E}" type="datetimeFigureOut">
              <a:rPr lang="fa-IR" smtClean="0"/>
              <a:t>04/17/1437</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C30AD64-B78D-4073-A493-F03082291FC9}"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E70EB79-2213-4533-8B7A-B2D9F24DD41E}" type="datetimeFigureOut">
              <a:rPr lang="fa-IR" smtClean="0"/>
              <a:t>04/17/1437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C30AD64-B78D-4073-A493-F03082291FC9}" type="slidenum">
              <a:rPr lang="fa-IR" smtClean="0"/>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E70EB79-2213-4533-8B7A-B2D9F24DD41E}" type="datetimeFigureOut">
              <a:rPr lang="fa-IR" smtClean="0"/>
              <a:t>04/17/1437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C30AD64-B78D-4073-A493-F03082291FC9}" type="slidenum">
              <a:rPr lang="fa-IR" smtClean="0"/>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E70EB79-2213-4533-8B7A-B2D9F24DD41E}" type="datetimeFigureOut">
              <a:rPr lang="fa-IR" smtClean="0"/>
              <a:t>04/17/1437</a:t>
            </a:fld>
            <a:endParaRPr lang="fa-IR"/>
          </a:p>
        </p:txBody>
      </p:sp>
      <p:sp>
        <p:nvSpPr>
          <p:cNvPr id="7" name="Slide Number Placeholder 6"/>
          <p:cNvSpPr>
            <a:spLocks noGrp="1"/>
          </p:cNvSpPr>
          <p:nvPr>
            <p:ph type="sldNum" sz="quarter" idx="11"/>
          </p:nvPr>
        </p:nvSpPr>
        <p:spPr/>
        <p:txBody>
          <a:bodyPr rtlCol="0"/>
          <a:lstStyle/>
          <a:p>
            <a:fld id="{6C30AD64-B78D-4073-A493-F03082291FC9}" type="slidenum">
              <a:rPr lang="fa-IR" smtClean="0"/>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0EB79-2213-4533-8B7A-B2D9F24DD41E}" type="datetimeFigureOut">
              <a:rPr lang="fa-IR" smtClean="0"/>
              <a:t>04/17/1437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C30AD64-B78D-4073-A493-F03082291FC9}"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E70EB79-2213-4533-8B7A-B2D9F24DD41E}" type="datetimeFigureOut">
              <a:rPr lang="fa-IR" smtClean="0"/>
              <a:t>04/17/1437</a:t>
            </a:fld>
            <a:endParaRPr lang="fa-IR"/>
          </a:p>
        </p:txBody>
      </p:sp>
      <p:sp>
        <p:nvSpPr>
          <p:cNvPr id="22" name="Slide Number Placeholder 21"/>
          <p:cNvSpPr>
            <a:spLocks noGrp="1"/>
          </p:cNvSpPr>
          <p:nvPr>
            <p:ph type="sldNum" sz="quarter" idx="15"/>
          </p:nvPr>
        </p:nvSpPr>
        <p:spPr/>
        <p:txBody>
          <a:bodyPr rtlCol="0"/>
          <a:lstStyle/>
          <a:p>
            <a:fld id="{6C30AD64-B78D-4073-A493-F03082291FC9}" type="slidenum">
              <a:rPr lang="fa-IR" smtClean="0"/>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E70EB79-2213-4533-8B7A-B2D9F24DD41E}" type="datetimeFigureOut">
              <a:rPr lang="fa-IR" smtClean="0"/>
              <a:t>04/17/1437</a:t>
            </a:fld>
            <a:endParaRPr lang="fa-IR"/>
          </a:p>
        </p:txBody>
      </p:sp>
      <p:sp>
        <p:nvSpPr>
          <p:cNvPr id="18" name="Slide Number Placeholder 17"/>
          <p:cNvSpPr>
            <a:spLocks noGrp="1"/>
          </p:cNvSpPr>
          <p:nvPr>
            <p:ph type="sldNum" sz="quarter" idx="11"/>
          </p:nvPr>
        </p:nvSpPr>
        <p:spPr/>
        <p:txBody>
          <a:bodyPr rtlCol="0"/>
          <a:lstStyle/>
          <a:p>
            <a:fld id="{6C30AD64-B78D-4073-A493-F03082291FC9}" type="slidenum">
              <a:rPr lang="fa-IR" smtClean="0"/>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E70EB79-2213-4533-8B7A-B2D9F24DD41E}" type="datetimeFigureOut">
              <a:rPr lang="fa-IR" smtClean="0"/>
              <a:t>04/17/1437</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C30AD64-B78D-4073-A493-F03082291FC9}"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4.vml"/><Relationship Id="rId1" Type="http://schemas.openxmlformats.org/officeDocument/2006/relationships/themeOverride" Target="../theme/themeOverride2.x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3.vml"/><Relationship Id="rId1" Type="http://schemas.openxmlformats.org/officeDocument/2006/relationships/themeOverride" Target="../theme/themeOverride1.x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610838"/>
            <a:ext cx="3276600" cy="979962"/>
          </a:xfrm>
        </p:spPr>
        <p:txBody>
          <a:bodyPr>
            <a:noAutofit/>
          </a:bodyPr>
          <a:lstStyle/>
          <a:p>
            <a:pPr algn="ctr"/>
            <a:r>
              <a:rPr lang="fa-IR" sz="4400" b="0" dirty="0" smtClean="0">
                <a:solidFill>
                  <a:schemeClr val="accent2">
                    <a:lumMod val="50000"/>
                  </a:schemeClr>
                </a:solidFill>
                <a:latin typeface="IranNastaliq" pitchFamily="18" charset="0"/>
                <a:ea typeface="+mn-ea"/>
                <a:cs typeface="IranNastaliq" pitchFamily="18" charset="0"/>
              </a:rPr>
              <a:t>یا  فاطر  بحق  فاطمه...</a:t>
            </a:r>
            <a:endParaRPr lang="fa-IR" sz="4400" b="0" dirty="0">
              <a:solidFill>
                <a:schemeClr val="accent2">
                  <a:lumMod val="50000"/>
                </a:schemeClr>
              </a:solidFill>
              <a:latin typeface="IranNastaliq" pitchFamily="18" charset="0"/>
              <a:ea typeface="+mn-ea"/>
              <a:cs typeface="IranNastaliq" pitchFamily="18" charset="0"/>
            </a:endParaRPr>
          </a:p>
        </p:txBody>
      </p:sp>
      <p:sp>
        <p:nvSpPr>
          <p:cNvPr id="3" name="Rounded Rectangle 2"/>
          <p:cNvSpPr/>
          <p:nvPr/>
        </p:nvSpPr>
        <p:spPr>
          <a:xfrm>
            <a:off x="2209800" y="3505200"/>
            <a:ext cx="5029199" cy="228600"/>
          </a:xfrm>
          <a:prstGeom prst="roundRect">
            <a:avLst/>
          </a:prstGeom>
          <a:solidFill>
            <a:schemeClr val="bg1"/>
          </a:solidFill>
          <a:ln w="57150">
            <a:solidFill>
              <a:schemeClr val="bg1"/>
            </a:solidFill>
          </a:ln>
        </p:spPr>
        <p:style>
          <a:lnRef idx="2">
            <a:schemeClr val="accent4"/>
          </a:lnRef>
          <a:fillRef idx="1">
            <a:schemeClr val="lt1"/>
          </a:fillRef>
          <a:effectRef idx="0">
            <a:schemeClr val="accent4"/>
          </a:effectRef>
          <a:fontRef idx="minor">
            <a:schemeClr val="dk1"/>
          </a:fontRef>
        </p:style>
        <p:txBody>
          <a:bodyPr rtlCol="1" anchor="ctr"/>
          <a:lstStyle/>
          <a:p>
            <a:pPr algn="ctr"/>
            <a:r>
              <a:rPr lang="fa-IR" sz="8000" dirty="0" smtClean="0">
                <a:solidFill>
                  <a:schemeClr val="tx1"/>
                </a:solidFill>
                <a:latin typeface="IranNastaliq" pitchFamily="18" charset="0"/>
                <a:cs typeface="IranNastaliq" pitchFamily="18" charset="0"/>
              </a:rPr>
              <a:t>آشنایی  با  ساختار  وجودی   هستی </a:t>
            </a:r>
            <a:endParaRPr lang="fa-IR" sz="8000" dirty="0">
              <a:solidFill>
                <a:schemeClr val="tx1"/>
              </a:solidFill>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5" name="Object 4"/>
          <p:cNvGraphicFramePr>
            <a:graphicFrameLocks noChangeAspect="1"/>
          </p:cNvGraphicFramePr>
          <p:nvPr>
            <p:extLst>
              <p:ext uri="{D42A27DB-BD31-4B8C-83A1-F6EECF244321}">
                <p14:modId xmlns:p14="http://schemas.microsoft.com/office/powerpoint/2010/main" val="3443553259"/>
              </p:ext>
            </p:extLst>
          </p:nvPr>
        </p:nvGraphicFramePr>
        <p:xfrm>
          <a:off x="228600" y="76200"/>
          <a:ext cx="8224007" cy="5181600"/>
        </p:xfrm>
        <a:graphic>
          <a:graphicData uri="http://schemas.openxmlformats.org/presentationml/2006/ole">
            <mc:AlternateContent xmlns:mc="http://schemas.openxmlformats.org/markup-compatibility/2006">
              <mc:Choice xmlns:v="urn:schemas-microsoft-com:vml" Requires="v">
                <p:oleObj spid="_x0000_s4109" r:id="rId4" imgW="6791172" imgH="4278987" progId="Visio.Drawing.11">
                  <p:embed/>
                </p:oleObj>
              </mc:Choice>
              <mc:Fallback>
                <p:oleObj r:id="rId4" imgW="6791172" imgH="4278987"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76200"/>
                        <a:ext cx="8224007" cy="5181600"/>
                      </a:xfrm>
                      <a:prstGeom prst="rect">
                        <a:avLst/>
                      </a:prstGeom>
                      <a:noFill/>
                    </p:spPr>
                  </p:pic>
                </p:oleObj>
              </mc:Fallback>
            </mc:AlternateContent>
          </a:graphicData>
        </a:graphic>
      </p:graphicFrame>
      <p:sp>
        <p:nvSpPr>
          <p:cNvPr id="6" name="Rectangle 3"/>
          <p:cNvSpPr>
            <a:spLocks noChangeArrowheads="1"/>
          </p:cNvSpPr>
          <p:nvPr/>
        </p:nvSpPr>
        <p:spPr bwMode="auto">
          <a:xfrm>
            <a:off x="0" y="3114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2" name="Rectangle 1"/>
          <p:cNvSpPr/>
          <p:nvPr/>
        </p:nvSpPr>
        <p:spPr>
          <a:xfrm>
            <a:off x="2389050" y="5334000"/>
            <a:ext cx="3328155" cy="400110"/>
          </a:xfrm>
          <a:prstGeom prst="rect">
            <a:avLst/>
          </a:prstGeom>
        </p:spPr>
        <p:txBody>
          <a:bodyPr wrap="none">
            <a:spAutoFit/>
          </a:bodyPr>
          <a:lstStyle/>
          <a:p>
            <a:r>
              <a:rPr lang="ar-SA" sz="2000" b="1" dirty="0">
                <a:cs typeface="B Zar" pitchFamily="2" charset="-78"/>
              </a:rPr>
              <a:t>نمودار 1-4. ساختار وحی در هستی</a:t>
            </a:r>
            <a:endParaRPr lang="en-US" sz="2000" b="1" dirty="0">
              <a:cs typeface="B Zar" pitchFamily="2" charset="-78"/>
            </a:endParaRPr>
          </a:p>
        </p:txBody>
      </p:sp>
    </p:spTree>
    <p:extLst>
      <p:ext uri="{BB962C8B-B14F-4D97-AF65-F5344CB8AC3E}">
        <p14:creationId xmlns:p14="http://schemas.microsoft.com/office/powerpoint/2010/main" val="26153841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4582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dirty="0" smtClean="0">
                <a:solidFill>
                  <a:schemeClr val="accent2">
                    <a:lumMod val="50000"/>
                  </a:schemeClr>
                </a:solidFill>
                <a:cs typeface="B Mitra" pitchFamily="2" charset="-78"/>
              </a:rPr>
              <a:t>جمع‌بندي</a:t>
            </a:r>
            <a:r>
              <a:rPr lang="fa-IR" sz="2000" b="1" dirty="0">
                <a:solidFill>
                  <a:schemeClr val="accent2">
                    <a:lumMod val="50000"/>
                  </a:schemeClr>
                </a:solidFill>
                <a:cs typeface="B Mitra" pitchFamily="2" charset="-78"/>
              </a:rPr>
              <a:t> </a:t>
            </a:r>
            <a:r>
              <a:rPr lang="fa-IR" sz="2000" b="1" dirty="0" smtClean="0">
                <a:solidFill>
                  <a:schemeClr val="accent2">
                    <a:lumMod val="50000"/>
                  </a:schemeClr>
                </a:solidFill>
                <a:cs typeface="B Mitra" pitchFamily="2" charset="-78"/>
              </a:rPr>
              <a:t>درس چهارم: وحی </a:t>
            </a:r>
          </a:p>
          <a:p>
            <a:pPr algn="just"/>
            <a:r>
              <a:rPr lang="ar-SA" sz="2000" dirty="0" smtClean="0">
                <a:solidFill>
                  <a:schemeClr val="accent2">
                    <a:lumMod val="50000"/>
                  </a:schemeClr>
                </a:solidFill>
                <a:cs typeface="B Mitra" pitchFamily="2" charset="-78"/>
              </a:rPr>
              <a:t>وحي </a:t>
            </a:r>
            <a:r>
              <a:rPr lang="ar-SA" sz="2000" dirty="0">
                <a:solidFill>
                  <a:schemeClr val="accent2">
                    <a:lumMod val="50000"/>
                  </a:schemeClr>
                </a:solidFill>
                <a:cs typeface="B Mitra" pitchFamily="2" charset="-78"/>
              </a:rPr>
              <a:t>و انباء از عنايت‌هاي ويژه الهي به انسان است كه مي‌تواند به اسرار ملكوت و غيب دست يابد. </a:t>
            </a:r>
            <a:r>
              <a:rPr lang="ar-SA" sz="2000" dirty="0">
                <a:solidFill>
                  <a:schemeClr val="accent2">
                    <a:lumMod val="50000"/>
                  </a:schemeClr>
                </a:solidFill>
                <a:cs typeface="B Mitra" pitchFamily="2" charset="-78"/>
              </a:rPr>
              <a:t>مرداني وارسته و انتخاب شده از بشر توان اتصال به وحي را يافته‌اند و محصول اين توان را در اختيار همه بشريت قرار داده‌اند. لذا انسان بايد بداند بيشترين هزينه‌ و مزد را بايد به اين مردان الهي بپردازد. </a:t>
            </a:r>
            <a:r>
              <a:rPr lang="ar-SA" sz="2000" dirty="0">
                <a:solidFill>
                  <a:schemeClr val="accent2">
                    <a:lumMod val="50000"/>
                  </a:schemeClr>
                </a:solidFill>
                <a:cs typeface="B Mitra" pitchFamily="2" charset="-78"/>
              </a:rPr>
              <a:t>هر چند ايشان از كسي مزد نخواسته‌اند</a:t>
            </a:r>
            <a:r>
              <a:rPr lang="ar-SA" sz="2000" dirty="0">
                <a:solidFill>
                  <a:schemeClr val="accent2">
                    <a:lumMod val="50000"/>
                  </a:schemeClr>
                </a:solidFill>
                <a:cs typeface="B Mitra" pitchFamily="2" charset="-78"/>
              </a:rPr>
              <a:t>.</a:t>
            </a:r>
            <a:r>
              <a:rPr lang="fa-IR" sz="2000" dirty="0">
                <a:solidFill>
                  <a:schemeClr val="accent2">
                    <a:lumMod val="50000"/>
                  </a:schemeClr>
                </a:solidFill>
                <a:cs typeface="B Mitra" pitchFamily="2" charset="-78"/>
              </a:rPr>
              <a:t> </a:t>
            </a:r>
          </a:p>
        </p:txBody>
      </p:sp>
      <p:sp>
        <p:nvSpPr>
          <p:cNvPr id="5" name="Rectangle 4"/>
          <p:cNvSpPr/>
          <p:nvPr/>
        </p:nvSpPr>
        <p:spPr>
          <a:xfrm>
            <a:off x="228600" y="1752600"/>
            <a:ext cx="8367132" cy="4801314"/>
          </a:xfrm>
          <a:prstGeom prst="rect">
            <a:avLst/>
          </a:prstGeom>
        </p:spPr>
        <p:txBody>
          <a:bodyPr wrap="square">
            <a:spAutoFit/>
          </a:bodyPr>
          <a:lstStyle/>
          <a:p>
            <a:pPr lvl="0"/>
            <a:r>
              <a:rPr lang="ar-SA" dirty="0">
                <a:cs typeface="B Mitra" pitchFamily="2" charset="-78"/>
              </a:rPr>
              <a:t>انسان موجودي با روحي متمايز از ساير موجودات است. روح او كه نفخه روح الهي است به «تكلم» و ارتباط مستمر با هستي</a:t>
            </a:r>
            <a:r>
              <a:rPr lang="en-US" dirty="0">
                <a:cs typeface="B Mitra" pitchFamily="2" charset="-78"/>
              </a:rPr>
              <a:t>‌</a:t>
            </a:r>
            <a:r>
              <a:rPr lang="ar-SA" dirty="0">
                <a:cs typeface="B Mitra" pitchFamily="2" charset="-78"/>
              </a:rPr>
              <a:t>آفرين نيازمند است. </a:t>
            </a:r>
            <a:endParaRPr lang="en-US" dirty="0">
              <a:cs typeface="B Mitra" pitchFamily="2" charset="-78"/>
            </a:endParaRPr>
          </a:p>
          <a:p>
            <a:pPr lvl="0"/>
            <a:r>
              <a:rPr lang="ar-SA" dirty="0">
                <a:cs typeface="B Mitra" pitchFamily="2" charset="-78"/>
              </a:rPr>
              <a:t>خداوند كه مدبّر هستي است با انسان تكلم مي‌كند و به وسيله تكلم خود به او علم و دانش و فيض خود را جاري مي‌سازد. و اين يكي از نعمت‌هاي خاص الهي است كه مدبرّي بلند مرتبه، از روي حكمت، موجودي ناتوان را براي فهم كلام خود انتخاب كرده است.</a:t>
            </a:r>
            <a:endParaRPr lang="en-US" dirty="0">
              <a:cs typeface="B Mitra" pitchFamily="2" charset="-78"/>
            </a:endParaRPr>
          </a:p>
          <a:p>
            <a:pPr lvl="0"/>
            <a:r>
              <a:rPr lang="ar-SA" dirty="0">
                <a:cs typeface="B Mitra" pitchFamily="2" charset="-78"/>
              </a:rPr>
              <a:t>تکلّم خدا با انسان از طريق «وحي» است. چرا که خدا، نسبت به بندگان علوّ و برتري داشته، و حکيم است.</a:t>
            </a:r>
            <a:endParaRPr lang="en-US" dirty="0">
              <a:cs typeface="B Mitra" pitchFamily="2" charset="-78"/>
            </a:endParaRPr>
          </a:p>
          <a:p>
            <a:pPr lvl="0"/>
            <a:r>
              <a:rPr lang="ar-SA" dirty="0">
                <a:cs typeface="B Mitra" pitchFamily="2" charset="-78"/>
              </a:rPr>
              <a:t>وحي در عالم داراي مراتبي است كه عالي‌ترين مرتبه آن «وحي به پيامبران» است. </a:t>
            </a:r>
            <a:endParaRPr lang="en-US" dirty="0">
              <a:cs typeface="B Mitra" pitchFamily="2" charset="-78"/>
            </a:endParaRPr>
          </a:p>
          <a:p>
            <a:pPr lvl="0"/>
            <a:r>
              <a:rPr lang="ar-SA" dirty="0">
                <a:cs typeface="B Mitra" pitchFamily="2" charset="-78"/>
              </a:rPr>
              <a:t>به علومي كه تنها از جانب وحي به انسان عطا مي‌شود، «نبأ» گفته مي‌شود.</a:t>
            </a:r>
            <a:endParaRPr lang="en-US" dirty="0">
              <a:cs typeface="B Mitra" pitchFamily="2" charset="-78"/>
            </a:endParaRPr>
          </a:p>
          <a:p>
            <a:pPr lvl="0"/>
            <a:r>
              <a:rPr lang="ar-SA" dirty="0">
                <a:cs typeface="B Mitra" pitchFamily="2" charset="-78"/>
              </a:rPr>
              <a:t>بالاترين مقامي كه بشر مي تواند به آن دست يابد برخورداري از وحي و انباء است.</a:t>
            </a:r>
            <a:endParaRPr lang="fa-IR" dirty="0">
              <a:cs typeface="B Mitra" pitchFamily="2" charset="-78"/>
            </a:endParaRPr>
          </a:p>
          <a:p>
            <a:r>
              <a:rPr lang="ar-SA" dirty="0">
                <a:cs typeface="B Mitra" pitchFamily="2" charset="-78"/>
              </a:rPr>
              <a:t>ره‌آورد وحي براي انسان ظهور «دين» و «شريعت» است. كه در آن روش زندگي فردي و اجتماعي به صورت مشخص و واضحي بيان شده است.</a:t>
            </a:r>
            <a:endParaRPr lang="en-US" dirty="0">
              <a:cs typeface="B Mitra" pitchFamily="2" charset="-78"/>
            </a:endParaRPr>
          </a:p>
          <a:p>
            <a:pPr lvl="0"/>
            <a:r>
              <a:rPr lang="ar-SA" dirty="0">
                <a:cs typeface="B Mitra" pitchFamily="2" charset="-78"/>
              </a:rPr>
              <a:t>روح همه شريعت</a:t>
            </a:r>
            <a:r>
              <a:rPr lang="en-US" dirty="0">
                <a:cs typeface="B Mitra" pitchFamily="2" charset="-78"/>
              </a:rPr>
              <a:t>‌</a:t>
            </a:r>
            <a:r>
              <a:rPr lang="ar-SA" dirty="0">
                <a:cs typeface="B Mitra" pitchFamily="2" charset="-78"/>
              </a:rPr>
              <a:t>ها، اقامه دين يعني خضوع و تسليم در برابر اوامر و نواهي الهي است. لذا دين نزد خداوند فقط «اسلام» </a:t>
            </a:r>
            <a:r>
              <a:rPr lang="ar-SA" dirty="0">
                <a:cs typeface="B Mitra" pitchFamily="2" charset="-78"/>
              </a:rPr>
              <a:t>است</a:t>
            </a:r>
            <a:r>
              <a:rPr lang="fa-IR" dirty="0">
                <a:cs typeface="B Mitra" pitchFamily="2" charset="-78"/>
              </a:rPr>
              <a:t>.</a:t>
            </a:r>
          </a:p>
          <a:p>
            <a:pPr lvl="0"/>
            <a:r>
              <a:rPr lang="ar-SA" dirty="0">
                <a:cs typeface="B Mitra" pitchFamily="2" charset="-78"/>
              </a:rPr>
              <a:t>انبياء نيز از طريق «وصيت»، آن شريعتِ وحي شده را به نسل‌هاي بعد خود انتقال داده‌اند.</a:t>
            </a:r>
            <a:endParaRPr lang="en-US" dirty="0">
              <a:cs typeface="B Mitra" pitchFamily="2" charset="-78"/>
            </a:endParaRPr>
          </a:p>
          <a:p>
            <a:pPr lvl="0"/>
            <a:r>
              <a:rPr lang="ar-SA" dirty="0">
                <a:cs typeface="B Mitra" pitchFamily="2" charset="-78"/>
              </a:rPr>
              <a:t>روح شريعتي كه وحي براي انسان‌ها به ارمغان آورده در همه اعصار با هم هماهنگ و هم جهت بوده است. و به تدريج تكامل يافته است.</a:t>
            </a:r>
            <a:endParaRPr lang="en-US" dirty="0">
              <a:cs typeface="B Mitra" pitchFamily="2" charset="-78"/>
            </a:endParaRPr>
          </a:p>
          <a:p>
            <a:pPr lvl="0"/>
            <a:r>
              <a:rPr lang="ar-SA" dirty="0">
                <a:cs typeface="B Mitra" pitchFamily="2" charset="-78"/>
              </a:rPr>
              <a:t>آنچه كه به «پيامبر خاتم» از شريعت وحي شده،‌ بخشي همان وصيت‌هايي است كه از سلسله انبيا انتقال يافته و بخشي وحي اختصاصي است. </a:t>
            </a:r>
            <a:r>
              <a:rPr lang="ar-SA" dirty="0">
                <a:cs typeface="B Mitra" pitchFamily="2" charset="-78"/>
              </a:rPr>
              <a:t>بنابراين شريعت خاتم داراي همه وي‍ژگي‌هاي شرايع قبلي و اختصاصات جديد خود است</a:t>
            </a:r>
            <a:r>
              <a:rPr lang="ar-SA" dirty="0" smtClean="0">
                <a:cs typeface="B Mitra" pitchFamily="2" charset="-78"/>
              </a:rPr>
              <a:t>.</a:t>
            </a:r>
            <a:endParaRPr lang="en-US" dirty="0">
              <a:cs typeface="B Mitra" pitchFamily="2" charset="-78"/>
            </a:endParaRPr>
          </a:p>
        </p:txBody>
      </p:sp>
    </p:spTree>
    <p:extLst>
      <p:ext uri="{BB962C8B-B14F-4D97-AF65-F5344CB8AC3E}">
        <p14:creationId xmlns:p14="http://schemas.microsoft.com/office/powerpoint/2010/main" val="2991441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5" name="Object 4"/>
          <p:cNvGraphicFramePr>
            <a:graphicFrameLocks noChangeAspect="1"/>
          </p:cNvGraphicFramePr>
          <p:nvPr>
            <p:extLst>
              <p:ext uri="{D42A27DB-BD31-4B8C-83A1-F6EECF244321}">
                <p14:modId xmlns:p14="http://schemas.microsoft.com/office/powerpoint/2010/main" val="1025085583"/>
              </p:ext>
            </p:extLst>
          </p:nvPr>
        </p:nvGraphicFramePr>
        <p:xfrm>
          <a:off x="381000" y="228600"/>
          <a:ext cx="7914196" cy="5105400"/>
        </p:xfrm>
        <a:graphic>
          <a:graphicData uri="http://schemas.openxmlformats.org/presentationml/2006/ole">
            <mc:AlternateContent xmlns:mc="http://schemas.openxmlformats.org/markup-compatibility/2006">
              <mc:Choice xmlns:v="urn:schemas-microsoft-com:vml" Requires="v">
                <p:oleObj spid="_x0000_s5133" r:id="rId3" imgW="6377083" imgH="4122156" progId="Visio.Drawing.11">
                  <p:embed/>
                </p:oleObj>
              </mc:Choice>
              <mc:Fallback>
                <p:oleObj r:id="rId3" imgW="6377083" imgH="4122156"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28600"/>
                        <a:ext cx="7914196" cy="5105400"/>
                      </a:xfrm>
                      <a:prstGeom prst="rect">
                        <a:avLst/>
                      </a:prstGeom>
                      <a:noFill/>
                    </p:spPr>
                  </p:pic>
                </p:oleObj>
              </mc:Fallback>
            </mc:AlternateContent>
          </a:graphicData>
        </a:graphic>
      </p:graphicFrame>
      <p:sp>
        <p:nvSpPr>
          <p:cNvPr id="6" name="Rectangle 3"/>
          <p:cNvSpPr>
            <a:spLocks noChangeArrowheads="1"/>
          </p:cNvSpPr>
          <p:nvPr/>
        </p:nvSpPr>
        <p:spPr bwMode="auto">
          <a:xfrm>
            <a:off x="0" y="2943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2" name="Rectangle 1"/>
          <p:cNvSpPr/>
          <p:nvPr/>
        </p:nvSpPr>
        <p:spPr>
          <a:xfrm>
            <a:off x="2635992" y="5423210"/>
            <a:ext cx="3332964" cy="400110"/>
          </a:xfrm>
          <a:prstGeom prst="rect">
            <a:avLst/>
          </a:prstGeom>
        </p:spPr>
        <p:txBody>
          <a:bodyPr wrap="none">
            <a:spAutoFit/>
          </a:bodyPr>
          <a:lstStyle/>
          <a:p>
            <a:r>
              <a:rPr lang="ar-SA" sz="2000" b="1" dirty="0">
                <a:cs typeface="B Zar" pitchFamily="2" charset="-78"/>
              </a:rPr>
              <a:t>نمودار 1-5. ساختار قرآن در هستی</a:t>
            </a:r>
            <a:endParaRPr lang="en-US" sz="2000" b="1" dirty="0">
              <a:cs typeface="B Zar" pitchFamily="2" charset="-78"/>
            </a:endParaRPr>
          </a:p>
        </p:txBody>
      </p:sp>
    </p:spTree>
    <p:extLst>
      <p:ext uri="{BB962C8B-B14F-4D97-AF65-F5344CB8AC3E}">
        <p14:creationId xmlns:p14="http://schemas.microsoft.com/office/powerpoint/2010/main" val="726551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304800"/>
            <a:ext cx="84582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dirty="0" smtClean="0">
                <a:solidFill>
                  <a:schemeClr val="accent2">
                    <a:lumMod val="50000"/>
                  </a:schemeClr>
                </a:solidFill>
                <a:cs typeface="B Mitra" pitchFamily="2" charset="-78"/>
              </a:rPr>
              <a:t>جمع‌بندي</a:t>
            </a:r>
            <a:r>
              <a:rPr lang="fa-IR" sz="2000" b="1" dirty="0" smtClean="0">
                <a:solidFill>
                  <a:schemeClr val="accent2">
                    <a:lumMod val="50000"/>
                  </a:schemeClr>
                </a:solidFill>
                <a:cs typeface="B Mitra" pitchFamily="2" charset="-78"/>
              </a:rPr>
              <a:t> درس پنجم: قرآن و رسول </a:t>
            </a:r>
          </a:p>
          <a:p>
            <a:pPr algn="just"/>
            <a:r>
              <a:rPr lang="ar-SA" sz="2000" dirty="0" smtClean="0">
                <a:solidFill>
                  <a:schemeClr val="accent2">
                    <a:lumMod val="50000"/>
                  </a:schemeClr>
                </a:solidFill>
                <a:cs typeface="B Mitra" pitchFamily="2" charset="-78"/>
              </a:rPr>
              <a:t>قرآن </a:t>
            </a:r>
            <a:r>
              <a:rPr lang="ar-SA" sz="2000" dirty="0">
                <a:solidFill>
                  <a:schemeClr val="accent2">
                    <a:lumMod val="50000"/>
                  </a:schemeClr>
                </a:solidFill>
                <a:cs typeface="B Mitra" pitchFamily="2" charset="-78"/>
              </a:rPr>
              <a:t>در دو ساحت ناطق و صامت حقيقتي داراي احكام و تفصيل است و به عنوان آخرين فصل هدايت بشر، راه ملكوت را به طور كامل بر روي انسان مي‌گشايد. </a:t>
            </a:r>
            <a:r>
              <a:rPr lang="ar-SA" sz="2000" dirty="0">
                <a:solidFill>
                  <a:schemeClr val="accent2">
                    <a:lumMod val="50000"/>
                  </a:schemeClr>
                </a:solidFill>
                <a:cs typeface="B Mitra" pitchFamily="2" charset="-78"/>
              </a:rPr>
              <a:t>براي بهره‌مندي از اين عطيه بي‌بديل لازم است انسان به طهارت لازم دست يافته با استفاده از شرايط فهم خود را درمسير هدايت آن قرار دهد.</a:t>
            </a:r>
            <a:endParaRPr lang="fa-IR" sz="2000" dirty="0">
              <a:solidFill>
                <a:schemeClr val="accent2">
                  <a:lumMod val="50000"/>
                </a:schemeClr>
              </a:solidFill>
              <a:cs typeface="B Mitra" pitchFamily="2" charset="-78"/>
            </a:endParaRPr>
          </a:p>
        </p:txBody>
      </p:sp>
      <p:sp>
        <p:nvSpPr>
          <p:cNvPr id="5" name="Rectangle 4"/>
          <p:cNvSpPr/>
          <p:nvPr/>
        </p:nvSpPr>
        <p:spPr>
          <a:xfrm>
            <a:off x="228600" y="1828800"/>
            <a:ext cx="8382000" cy="4801314"/>
          </a:xfrm>
          <a:prstGeom prst="rect">
            <a:avLst/>
          </a:prstGeom>
        </p:spPr>
        <p:txBody>
          <a:bodyPr wrap="square">
            <a:spAutoFit/>
          </a:bodyPr>
          <a:lstStyle/>
          <a:p>
            <a:pPr lvl="0"/>
            <a:r>
              <a:rPr lang="ar-SA" dirty="0">
                <a:cs typeface="B Mitra" pitchFamily="2" charset="-78"/>
              </a:rPr>
              <a:t>«قرآن» داراي همه مراتب كتاب در همه عوالم هستي است. </a:t>
            </a:r>
            <a:endParaRPr lang="en-US" dirty="0">
              <a:cs typeface="B Mitra" pitchFamily="2" charset="-78"/>
            </a:endParaRPr>
          </a:p>
          <a:p>
            <a:pPr lvl="0"/>
            <a:r>
              <a:rPr lang="ar-SA" dirty="0">
                <a:cs typeface="B Mitra" pitchFamily="2" charset="-78"/>
              </a:rPr>
              <a:t>قرآن حقيقتي واحد داراي دو ساحت لفظي و عيني است كه ساحت لفظي آن با نان «كتاب» و عيني آن با نام «امام» متمايز مي‌شود. </a:t>
            </a:r>
            <a:endParaRPr lang="en-US" dirty="0">
              <a:cs typeface="B Mitra" pitchFamily="2" charset="-78"/>
            </a:endParaRPr>
          </a:p>
          <a:p>
            <a:pPr lvl="0"/>
            <a:r>
              <a:rPr lang="ar-SA" dirty="0">
                <a:cs typeface="B Mitra" pitchFamily="2" charset="-78"/>
              </a:rPr>
              <a:t>قرآن نوري است كه خداوند به وسيله آن هر </a:t>
            </a:r>
            <a:r>
              <a:rPr lang="ar-SA" dirty="0">
                <a:cs typeface="B Mitra" pitchFamily="2" charset="-78"/>
              </a:rPr>
              <a:t>كسي را اقتضا داشته باشد هدايت مي‌كند.  </a:t>
            </a:r>
            <a:endParaRPr lang="en-US" dirty="0">
              <a:cs typeface="B Mitra" pitchFamily="2" charset="-78"/>
            </a:endParaRPr>
          </a:p>
          <a:p>
            <a:pPr lvl="0"/>
            <a:r>
              <a:rPr lang="ar-SA" dirty="0">
                <a:cs typeface="B Mitra" pitchFamily="2" charset="-78"/>
              </a:rPr>
              <a:t>قرآن جامع همه كتب آسماني و همه تعاليم انبيا است. لذا حاوی همه آن شرایع انبیا و تصدیق کننده همه آنهاست. قرآن كريم تفصيل دهنده مطالبى است كه در كتاب</a:t>
            </a:r>
            <a:r>
              <a:rPr lang="en-US" dirty="0">
                <a:cs typeface="B Mitra" pitchFamily="2" charset="-78"/>
              </a:rPr>
              <a:t>‌</a:t>
            </a:r>
            <a:r>
              <a:rPr lang="ar-SA" dirty="0">
                <a:cs typeface="B Mitra" pitchFamily="2" charset="-78"/>
              </a:rPr>
              <a:t>هاى ديگر آسمانى به طور اجمال آمده بود.</a:t>
            </a:r>
            <a:endParaRPr lang="en-US" dirty="0">
              <a:cs typeface="B Mitra" pitchFamily="2" charset="-78"/>
            </a:endParaRPr>
          </a:p>
          <a:p>
            <a:pPr lvl="0"/>
            <a:r>
              <a:rPr lang="ar-SA" dirty="0">
                <a:cs typeface="B Mitra" pitchFamily="2" charset="-78"/>
              </a:rPr>
              <a:t>قرآن خود را «تبيان» هر چيزي مي‌داند. اين بيان نشان‌دهنده ارتباط اين كتاب با لوح محفوظ است.</a:t>
            </a:r>
            <a:endParaRPr lang="en-US" dirty="0">
              <a:cs typeface="B Mitra" pitchFamily="2" charset="-78"/>
            </a:endParaRPr>
          </a:p>
          <a:p>
            <a:pPr lvl="0"/>
            <a:r>
              <a:rPr lang="ar-SA" dirty="0">
                <a:cs typeface="B Mitra" pitchFamily="2" charset="-78"/>
              </a:rPr>
              <a:t>قرآن نزول يافته کتاب از «امّ الکتاب» است تا بدين وسيله راه فهم بشر نسبت به هستي</a:t>
            </a:r>
            <a:r>
              <a:rPr lang="en-US" dirty="0">
                <a:cs typeface="B Mitra" pitchFamily="2" charset="-78"/>
              </a:rPr>
              <a:t>‌</a:t>
            </a:r>
            <a:r>
              <a:rPr lang="ar-SA" dirty="0">
                <a:cs typeface="B Mitra" pitchFamily="2" charset="-78"/>
              </a:rPr>
              <a:t>آفرين و قرب به او را هموار سازد. </a:t>
            </a:r>
            <a:endParaRPr lang="fa-IR" dirty="0">
              <a:cs typeface="B Mitra" pitchFamily="2" charset="-78"/>
            </a:endParaRPr>
          </a:p>
          <a:p>
            <a:pPr lvl="0"/>
            <a:r>
              <a:rPr lang="ar-SA" dirty="0">
                <a:cs typeface="B Mitra" pitchFamily="2" charset="-78"/>
              </a:rPr>
              <a:t>از ويژگي‌هاي مهم قرآن مجد و عظمت آن است. </a:t>
            </a:r>
            <a:r>
              <a:rPr lang="ar-SA" dirty="0">
                <a:cs typeface="B Mitra" pitchFamily="2" charset="-78"/>
              </a:rPr>
              <a:t>از </a:t>
            </a:r>
            <a:r>
              <a:rPr lang="ar-SA" dirty="0">
                <a:cs typeface="B Mitra" pitchFamily="2" charset="-78"/>
              </a:rPr>
              <a:t>ديگر ويژگي‌هاي قرآن حكمت آن است.</a:t>
            </a:r>
            <a:endParaRPr lang="fa-IR" dirty="0">
              <a:cs typeface="B Mitra" pitchFamily="2" charset="-78"/>
            </a:endParaRPr>
          </a:p>
          <a:p>
            <a:pPr lvl="0"/>
            <a:r>
              <a:rPr lang="ar-SA" dirty="0">
                <a:cs typeface="B Mitra" pitchFamily="2" charset="-78"/>
              </a:rPr>
              <a:t>نزول قرآن به «زبان عربي» به منظور شكوفا شدن تعقل در انسان است</a:t>
            </a:r>
            <a:endParaRPr lang="fa-IR" dirty="0">
              <a:cs typeface="B Mitra" pitchFamily="2" charset="-78"/>
            </a:endParaRPr>
          </a:p>
          <a:p>
            <a:pPr lvl="0"/>
            <a:r>
              <a:rPr lang="ar-SA" dirty="0">
                <a:cs typeface="B Mitra" pitchFamily="2" charset="-78"/>
              </a:rPr>
              <a:t>از ويژگي‌هاي مهم قرآن وجود مرتبه «اِحكام و تفصيل» در آن است. </a:t>
            </a:r>
            <a:r>
              <a:rPr lang="ar-SA" dirty="0">
                <a:cs typeface="B Mitra" pitchFamily="2" charset="-78"/>
              </a:rPr>
              <a:t>از </a:t>
            </a:r>
            <a:r>
              <a:rPr lang="ar-SA" dirty="0">
                <a:cs typeface="B Mitra" pitchFamily="2" charset="-78"/>
              </a:rPr>
              <a:t>ديگر ويژگي‌هاي قرآن وجود آيات «محكم و متشابه» است</a:t>
            </a:r>
            <a:endParaRPr lang="fa-IR" dirty="0">
              <a:cs typeface="B Mitra" pitchFamily="2" charset="-78"/>
            </a:endParaRPr>
          </a:p>
          <a:p>
            <a:pPr lvl="0"/>
            <a:r>
              <a:rPr lang="ar-SA" dirty="0">
                <a:cs typeface="B Mitra" pitchFamily="2" charset="-78"/>
              </a:rPr>
              <a:t>از </a:t>
            </a:r>
            <a:r>
              <a:rPr lang="ar-SA" dirty="0">
                <a:cs typeface="B Mitra" pitchFamily="2" charset="-78"/>
              </a:rPr>
              <a:t>ويژگي‌هاي قرآن «مثاني» بودن </a:t>
            </a:r>
            <a:r>
              <a:rPr lang="ar-SA" dirty="0">
                <a:cs typeface="B Mitra" pitchFamily="2" charset="-78"/>
              </a:rPr>
              <a:t>است </a:t>
            </a:r>
            <a:r>
              <a:rPr lang="ar-SA" dirty="0">
                <a:cs typeface="B Mitra" pitchFamily="2" charset="-78"/>
              </a:rPr>
              <a:t>كه به معناي پشت در پشت بودن و پشتيباني آيات و سوره‌هاي آن نسبت به يكديگر است. </a:t>
            </a:r>
            <a:endParaRPr lang="fa-IR" dirty="0">
              <a:cs typeface="B Mitra" pitchFamily="2" charset="-78"/>
            </a:endParaRPr>
          </a:p>
          <a:p>
            <a:pPr lvl="0"/>
            <a:r>
              <a:rPr lang="ar-SA" dirty="0">
                <a:cs typeface="B Mitra" pitchFamily="2" charset="-78"/>
              </a:rPr>
              <a:t>حقايق قرآن به صورت كامل بر فطرت انسان انطباق دارد. از اين رو قرآن نام ديگر خود را «ذکر» قرار داده است.</a:t>
            </a:r>
            <a:endParaRPr lang="en-US" dirty="0">
              <a:cs typeface="B Mitra" pitchFamily="2" charset="-78"/>
            </a:endParaRPr>
          </a:p>
          <a:p>
            <a:r>
              <a:rPr lang="ar-SA" dirty="0">
                <a:cs typeface="B Mitra" pitchFamily="2" charset="-78"/>
              </a:rPr>
              <a:t>انسان می</a:t>
            </a:r>
            <a:r>
              <a:rPr lang="en-US" dirty="0">
                <a:cs typeface="B Mitra" pitchFamily="2" charset="-78"/>
              </a:rPr>
              <a:t>‌</a:t>
            </a:r>
            <a:r>
              <a:rPr lang="ar-SA" dirty="0">
                <a:cs typeface="B Mitra" pitchFamily="2" charset="-78"/>
              </a:rPr>
              <a:t>تواند در برابر کتاب آسمانی دو واکنش داشته باشد یکی «استمساک» به آن و دیگری «رویگردانی» از آن</a:t>
            </a:r>
            <a:r>
              <a:rPr lang="ar-SA" dirty="0">
                <a:cs typeface="B Mitra" pitchFamily="2" charset="-78"/>
              </a:rPr>
              <a:t>.</a:t>
            </a:r>
            <a:endParaRPr lang="fa-IR" dirty="0">
              <a:cs typeface="B Mitra" pitchFamily="2" charset="-78"/>
            </a:endParaRPr>
          </a:p>
          <a:p>
            <a:pPr lvl="0"/>
            <a:r>
              <a:rPr lang="ar-SA" dirty="0">
                <a:cs typeface="B Mitra" pitchFamily="2" charset="-78"/>
              </a:rPr>
              <a:t>«قرائت» قرآن به معناي مشاهده و رويتي همراه با فهم و خواندن آيات است.  </a:t>
            </a:r>
            <a:endParaRPr lang="en-US" dirty="0">
              <a:cs typeface="B Mitra" pitchFamily="2" charset="-78"/>
            </a:endParaRPr>
          </a:p>
          <a:p>
            <a:pPr lvl="0"/>
            <a:r>
              <a:rPr lang="ar-SA" dirty="0">
                <a:cs typeface="B Mitra" pitchFamily="2" charset="-78"/>
              </a:rPr>
              <a:t>«تلاوت» قرآن به معناي اينست كه فرد خود را در حالتي نسبت به آيات قرار دهد تا مطابق آن به فهم و عمل دست يابد و بتواند انعكاس دهنده نورانيت آن باشد.</a:t>
            </a:r>
            <a:endParaRPr lang="en-US" dirty="0">
              <a:cs typeface="B Mitra" pitchFamily="2" charset="-78"/>
            </a:endParaRPr>
          </a:p>
          <a:p>
            <a:r>
              <a:rPr lang="ar-SA" dirty="0">
                <a:cs typeface="B Mitra" pitchFamily="2" charset="-78"/>
              </a:rPr>
              <a:t>«ترتيل» قرآن به معناي بهره‌مندي از نظام و چينش آيات و لحن آن در فهم مطالب و محتواي آن است.</a:t>
            </a:r>
            <a:endParaRPr lang="en-US" dirty="0">
              <a:cs typeface="B Mitra" pitchFamily="2" charset="-78"/>
            </a:endParaRPr>
          </a:p>
        </p:txBody>
      </p:sp>
    </p:spTree>
    <p:extLst>
      <p:ext uri="{BB962C8B-B14F-4D97-AF65-F5344CB8AC3E}">
        <p14:creationId xmlns:p14="http://schemas.microsoft.com/office/powerpoint/2010/main" val="1409462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5" name="Object 4"/>
          <p:cNvGraphicFramePr>
            <a:graphicFrameLocks noChangeAspect="1"/>
          </p:cNvGraphicFramePr>
          <p:nvPr>
            <p:extLst>
              <p:ext uri="{D42A27DB-BD31-4B8C-83A1-F6EECF244321}">
                <p14:modId xmlns:p14="http://schemas.microsoft.com/office/powerpoint/2010/main" val="2265970315"/>
              </p:ext>
            </p:extLst>
          </p:nvPr>
        </p:nvGraphicFramePr>
        <p:xfrm>
          <a:off x="381000" y="152400"/>
          <a:ext cx="7875592" cy="5334000"/>
        </p:xfrm>
        <a:graphic>
          <a:graphicData uri="http://schemas.openxmlformats.org/presentationml/2006/ole">
            <mc:AlternateContent xmlns:mc="http://schemas.openxmlformats.org/markup-compatibility/2006">
              <mc:Choice xmlns:v="urn:schemas-microsoft-com:vml" Requires="v">
                <p:oleObj spid="_x0000_s6157" r:id="rId3" imgW="6323095" imgH="4276828" progId="Visio.Drawing.11">
                  <p:embed/>
                </p:oleObj>
              </mc:Choice>
              <mc:Fallback>
                <p:oleObj r:id="rId3" imgW="6323095" imgH="427682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52400"/>
                        <a:ext cx="7875592" cy="5334000"/>
                      </a:xfrm>
                      <a:prstGeom prst="rect">
                        <a:avLst/>
                      </a:prstGeom>
                      <a:noFill/>
                    </p:spPr>
                  </p:pic>
                </p:oleObj>
              </mc:Fallback>
            </mc:AlternateContent>
          </a:graphicData>
        </a:graphic>
      </p:graphicFrame>
      <p:sp>
        <p:nvSpPr>
          <p:cNvPr id="6" name="Rectangle 3"/>
          <p:cNvSpPr>
            <a:spLocks noChangeArrowheads="1"/>
          </p:cNvSpPr>
          <p:nvPr/>
        </p:nvSpPr>
        <p:spPr bwMode="auto">
          <a:xfrm>
            <a:off x="0" y="3038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2" name="Rectangle 1"/>
          <p:cNvSpPr/>
          <p:nvPr/>
        </p:nvSpPr>
        <p:spPr>
          <a:xfrm>
            <a:off x="2376226" y="5638800"/>
            <a:ext cx="3347391" cy="400110"/>
          </a:xfrm>
          <a:prstGeom prst="rect">
            <a:avLst/>
          </a:prstGeom>
        </p:spPr>
        <p:txBody>
          <a:bodyPr wrap="none">
            <a:spAutoFit/>
          </a:bodyPr>
          <a:lstStyle/>
          <a:p>
            <a:r>
              <a:rPr lang="ar-SA" sz="2000" b="1" dirty="0">
                <a:cs typeface="B Zar" pitchFamily="2" charset="-78"/>
              </a:rPr>
              <a:t>نمودار 1-6. ساختار تقدیر در هستی</a:t>
            </a:r>
            <a:endParaRPr lang="en-US" sz="2000" b="1" dirty="0">
              <a:cs typeface="B Zar" pitchFamily="2" charset="-78"/>
            </a:endParaRPr>
          </a:p>
        </p:txBody>
      </p:sp>
    </p:spTree>
    <p:extLst>
      <p:ext uri="{BB962C8B-B14F-4D97-AF65-F5344CB8AC3E}">
        <p14:creationId xmlns:p14="http://schemas.microsoft.com/office/powerpoint/2010/main" val="1029921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1000" y="304800"/>
            <a:ext cx="81534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endParaRPr lang="fa-IR" sz="2000" b="1" dirty="0" smtClean="0">
              <a:solidFill>
                <a:schemeClr val="accent2">
                  <a:lumMod val="50000"/>
                </a:schemeClr>
              </a:solidFill>
              <a:cs typeface="B Mitra" pitchFamily="2" charset="-78"/>
            </a:endParaRPr>
          </a:p>
          <a:p>
            <a:pPr algn="just"/>
            <a:r>
              <a:rPr lang="ar-SA" sz="2000" b="1" dirty="0" smtClean="0">
                <a:solidFill>
                  <a:schemeClr val="accent2">
                    <a:lumMod val="50000"/>
                  </a:schemeClr>
                </a:solidFill>
                <a:cs typeface="B Mitra" pitchFamily="2" charset="-78"/>
              </a:rPr>
              <a:t>جمع‌بندي</a:t>
            </a:r>
            <a:r>
              <a:rPr lang="fa-IR" sz="2000" b="1" dirty="0" smtClean="0">
                <a:solidFill>
                  <a:schemeClr val="accent2">
                    <a:lumMod val="50000"/>
                  </a:schemeClr>
                </a:solidFill>
                <a:cs typeface="B Mitra" pitchFamily="2" charset="-78"/>
              </a:rPr>
              <a:t> درس ششم: تقدیر در ساختار هستی </a:t>
            </a:r>
          </a:p>
          <a:p>
            <a:pPr algn="just"/>
            <a:r>
              <a:rPr lang="ar-SA" sz="2000" dirty="0" smtClean="0">
                <a:solidFill>
                  <a:schemeClr val="accent2">
                    <a:lumMod val="50000"/>
                  </a:schemeClr>
                </a:solidFill>
                <a:cs typeface="B Mitra" pitchFamily="2" charset="-78"/>
              </a:rPr>
              <a:t>تقدير </a:t>
            </a:r>
            <a:r>
              <a:rPr lang="ar-SA" sz="2000" dirty="0">
                <a:solidFill>
                  <a:schemeClr val="accent2">
                    <a:lumMod val="50000"/>
                  </a:schemeClr>
                </a:solidFill>
                <a:cs typeface="B Mitra" pitchFamily="2" charset="-78"/>
              </a:rPr>
              <a:t>در هستي عامل رتبه‌بندي موجودات است و اگر نبود هيچ موجودي امكان دريافت وجود را نمي‌يافت. </a:t>
            </a:r>
            <a:r>
              <a:rPr lang="ar-SA" sz="2000" dirty="0">
                <a:solidFill>
                  <a:schemeClr val="accent2">
                    <a:lumMod val="50000"/>
                  </a:schemeClr>
                </a:solidFill>
                <a:cs typeface="B Mitra" pitchFamily="2" charset="-78"/>
              </a:rPr>
              <a:t>همچنين تقدير سرّ هماهنگي عالم خلق كه عالم تدريج و حركت است با ثابتات عالم است. به واسطه تقدير هر موجودي به غرضي كه خداوند برايش درنظر گرفته نائل مي‌شود. بنابراين هدايت موجودات وابسته به آن است. </a:t>
            </a:r>
            <a:r>
              <a:rPr lang="ar-SA" sz="2000" dirty="0">
                <a:solidFill>
                  <a:schemeClr val="accent2">
                    <a:lumMod val="50000"/>
                  </a:schemeClr>
                </a:solidFill>
                <a:cs typeface="B Mitra" pitchFamily="2" charset="-78"/>
              </a:rPr>
              <a:t>اگر تقدير نبود قوس نزول و صعود نيز براي موجود امكان‌پذير نبود</a:t>
            </a:r>
            <a:r>
              <a:rPr lang="ar-SA" sz="2000" dirty="0" smtClean="0">
                <a:solidFill>
                  <a:schemeClr val="accent2">
                    <a:lumMod val="50000"/>
                  </a:schemeClr>
                </a:solidFill>
                <a:cs typeface="B Mitra" pitchFamily="2" charset="-78"/>
              </a:rPr>
              <a:t>.</a:t>
            </a:r>
            <a:endParaRPr lang="fa-IR" sz="2000" dirty="0" smtClean="0">
              <a:solidFill>
                <a:schemeClr val="accent2">
                  <a:lumMod val="50000"/>
                </a:schemeClr>
              </a:solidFill>
              <a:cs typeface="B Mitra" pitchFamily="2" charset="-78"/>
            </a:endParaRPr>
          </a:p>
          <a:p>
            <a:pPr algn="just"/>
            <a:endParaRPr lang="fa-IR" sz="2000" dirty="0">
              <a:solidFill>
                <a:schemeClr val="accent2">
                  <a:lumMod val="50000"/>
                </a:schemeClr>
              </a:solidFill>
              <a:cs typeface="B Mitra" pitchFamily="2" charset="-78"/>
            </a:endParaRPr>
          </a:p>
        </p:txBody>
      </p:sp>
      <p:sp>
        <p:nvSpPr>
          <p:cNvPr id="5" name="Rectangle 4"/>
          <p:cNvSpPr/>
          <p:nvPr/>
        </p:nvSpPr>
        <p:spPr>
          <a:xfrm>
            <a:off x="457200" y="2229683"/>
            <a:ext cx="8077200" cy="4247317"/>
          </a:xfrm>
          <a:prstGeom prst="rect">
            <a:avLst/>
          </a:prstGeom>
        </p:spPr>
        <p:txBody>
          <a:bodyPr wrap="square">
            <a:spAutoFit/>
          </a:bodyPr>
          <a:lstStyle/>
          <a:p>
            <a:pPr lvl="0"/>
            <a:r>
              <a:rPr lang="ar-SA" dirty="0">
                <a:cs typeface="B Mitra" pitchFamily="2" charset="-78"/>
              </a:rPr>
              <a:t>هر گاه موجودي به هستي قدم مي‌گذارد، ضمن وجود يافتن، از ساير موجودات متمايز مي‌گردد. </a:t>
            </a:r>
            <a:endParaRPr lang="en-US" dirty="0">
              <a:cs typeface="B Mitra" pitchFamily="2" charset="-78"/>
            </a:endParaRPr>
          </a:p>
          <a:p>
            <a:pPr lvl="0"/>
            <a:r>
              <a:rPr lang="ar-SA" dirty="0">
                <a:cs typeface="B Mitra" pitchFamily="2" charset="-78"/>
              </a:rPr>
              <a:t>با خلق هر موجود، او در وضعيت پايداري از خلق قرار مي</a:t>
            </a:r>
            <a:r>
              <a:rPr lang="en-US" dirty="0">
                <a:cs typeface="B Mitra" pitchFamily="2" charset="-78"/>
              </a:rPr>
              <a:t>‌</a:t>
            </a:r>
            <a:r>
              <a:rPr lang="ar-SA" dirty="0">
                <a:cs typeface="B Mitra" pitchFamily="2" charset="-78"/>
              </a:rPr>
              <a:t>گيرد که به آن «تسويه» گفته مي</a:t>
            </a:r>
            <a:r>
              <a:rPr lang="en-US" dirty="0">
                <a:cs typeface="B Mitra" pitchFamily="2" charset="-78"/>
              </a:rPr>
              <a:t>‌</a:t>
            </a:r>
            <a:r>
              <a:rPr lang="ar-SA" dirty="0">
                <a:cs typeface="B Mitra" pitchFamily="2" charset="-78"/>
              </a:rPr>
              <a:t>شود.</a:t>
            </a:r>
            <a:endParaRPr lang="en-US" dirty="0">
              <a:cs typeface="B Mitra" pitchFamily="2" charset="-78"/>
            </a:endParaRPr>
          </a:p>
          <a:p>
            <a:pPr lvl="0"/>
            <a:r>
              <a:rPr lang="ar-SA" dirty="0">
                <a:cs typeface="B Mitra" pitchFamily="2" charset="-78"/>
              </a:rPr>
              <a:t>«تمايز» بر اساس «حدّ» و حصري به وجود مي‌آيد. اين حد و حصر به موجود توان و قدرت متناسب را عطا مي‌كند.</a:t>
            </a:r>
            <a:endParaRPr lang="en-US" dirty="0">
              <a:cs typeface="B Mitra" pitchFamily="2" charset="-78"/>
            </a:endParaRPr>
          </a:p>
          <a:p>
            <a:pPr lvl="0"/>
            <a:r>
              <a:rPr lang="ar-SA" dirty="0">
                <a:cs typeface="B Mitra" pitchFamily="2" charset="-78"/>
              </a:rPr>
              <a:t>قدر» و «ارزش» هر موجودي به واسطه تمايز او نسبت به ساير موجودات به او عطا شده است. بدين ترتيب هر موجود در مرحله خلق و پديداريِ خود با تمايز، محدود شده و قدرت خاص يافته است و ارزشي متناسب دريافت مي‌كند. به اين سه ويژگي «تقدير» گفته مي‌شود.</a:t>
            </a:r>
            <a:endParaRPr lang="en-US" dirty="0">
              <a:cs typeface="B Mitra" pitchFamily="2" charset="-78"/>
            </a:endParaRPr>
          </a:p>
          <a:p>
            <a:pPr lvl="0"/>
            <a:r>
              <a:rPr lang="ar-SA" dirty="0">
                <a:cs typeface="B Mitra" pitchFamily="2" charset="-78"/>
              </a:rPr>
              <a:t>در هر تقديري «هدايت»ي غايتمند نهفته است. زيرا همه موجودات از اويند و به او باز مي‌گردند. لذا در صدد رفع محدوديت خود برآمده، با توان داده شده به سمت ربّ و خالق خود در هدايت‌اند.</a:t>
            </a:r>
            <a:endParaRPr lang="en-US" dirty="0">
              <a:cs typeface="B Mitra" pitchFamily="2" charset="-78"/>
            </a:endParaRPr>
          </a:p>
          <a:p>
            <a:r>
              <a:rPr lang="ar-SA" dirty="0">
                <a:cs typeface="B Mitra" pitchFamily="2" charset="-78"/>
              </a:rPr>
              <a:t>هر موجودي به «حق» خلق شده است و در مسير خود در جستجوي غايت خود و خالق خود قرار مي‌گيرد. </a:t>
            </a:r>
            <a:endParaRPr lang="fa-IR" dirty="0">
              <a:cs typeface="B Mitra" pitchFamily="2" charset="-78"/>
            </a:endParaRPr>
          </a:p>
          <a:p>
            <a:r>
              <a:rPr lang="ar-SA" dirty="0">
                <a:cs typeface="B Mitra" pitchFamily="2" charset="-78"/>
              </a:rPr>
              <a:t>موجودات مادي در تقدير خود زمان و حركت را نيز لازم است همراه داشته باشند. لذا «تدريج» در اين موجودات بسيار مهم به نظر مي‌رسد. </a:t>
            </a:r>
            <a:endParaRPr lang="fa-IR" dirty="0">
              <a:cs typeface="B Mitra" pitchFamily="2" charset="-78"/>
            </a:endParaRPr>
          </a:p>
          <a:p>
            <a:pPr lvl="0"/>
            <a:r>
              <a:rPr lang="ar-SA" dirty="0">
                <a:cs typeface="B Mitra" pitchFamily="2" charset="-78"/>
              </a:rPr>
              <a:t>انسان از بين مخلوقات داراي اختياري است كه مي‌تواند در قدر، اندازه، حد و محدوديت خود تأثير داشته باشد.</a:t>
            </a:r>
            <a:endParaRPr lang="en-US" dirty="0">
              <a:cs typeface="B Mitra" pitchFamily="2" charset="-78"/>
            </a:endParaRPr>
          </a:p>
          <a:p>
            <a:pPr lvl="0"/>
            <a:r>
              <a:rPr lang="ar-SA" dirty="0">
                <a:cs typeface="B Mitra" pitchFamily="2" charset="-78"/>
              </a:rPr>
              <a:t>انسان با اعمالي که انجام مي</a:t>
            </a:r>
            <a:r>
              <a:rPr lang="en-US" dirty="0">
                <a:cs typeface="B Mitra" pitchFamily="2" charset="-78"/>
              </a:rPr>
              <a:t>‌</a:t>
            </a:r>
            <a:r>
              <a:rPr lang="ar-SA" dirty="0">
                <a:cs typeface="B Mitra" pitchFamily="2" charset="-78"/>
              </a:rPr>
              <a:t>دهد در اين قدر و حد تاثير گذاشته، آن را ​توسعه داده يا تنگ مي</a:t>
            </a:r>
            <a:r>
              <a:rPr lang="en-US" dirty="0">
                <a:cs typeface="B Mitra" pitchFamily="2" charset="-78"/>
              </a:rPr>
              <a:t>‌</a:t>
            </a:r>
            <a:r>
              <a:rPr lang="ar-SA" dirty="0">
                <a:cs typeface="B Mitra" pitchFamily="2" charset="-78"/>
              </a:rPr>
              <a:t>کند.</a:t>
            </a:r>
            <a:endParaRPr lang="en-US" dirty="0">
              <a:cs typeface="B Mitra" pitchFamily="2" charset="-78"/>
            </a:endParaRPr>
          </a:p>
          <a:p>
            <a:r>
              <a:rPr lang="ar-SA" dirty="0">
                <a:cs typeface="B Mitra" pitchFamily="2" charset="-78"/>
              </a:rPr>
              <a:t>بديهي است که چون انسان هم داراي ساحت مادي و هم معنوي است، بنابراين در سير مقدرات او حركت، زمان و تدريج بسيار مهم است</a:t>
            </a:r>
            <a:r>
              <a:rPr lang="ar-SA" dirty="0" smtClean="0">
                <a:cs typeface="B Mitra" pitchFamily="2" charset="-78"/>
              </a:rPr>
              <a:t>.</a:t>
            </a:r>
            <a:endParaRPr lang="fa-IR" dirty="0" smtClean="0">
              <a:cs typeface="B Mitra" pitchFamily="2" charset="-78"/>
            </a:endParaRPr>
          </a:p>
        </p:txBody>
      </p:sp>
    </p:spTree>
    <p:extLst>
      <p:ext uri="{BB962C8B-B14F-4D97-AF65-F5344CB8AC3E}">
        <p14:creationId xmlns:p14="http://schemas.microsoft.com/office/powerpoint/2010/main" val="2830457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458200" cy="6186309"/>
          </a:xfrm>
          <a:prstGeom prst="rect">
            <a:avLst/>
          </a:prstGeom>
        </p:spPr>
        <p:txBody>
          <a:bodyPr wrap="square">
            <a:spAutoFit/>
          </a:bodyPr>
          <a:lstStyle/>
          <a:p>
            <a:pPr lvl="0"/>
            <a:r>
              <a:rPr lang="ar-SA" dirty="0">
                <a:cs typeface="B Mitra" pitchFamily="2" charset="-78"/>
              </a:rPr>
              <a:t>«جهت» زندگي انسان از مهم‌ترين يا تنها عامل مهم در قدر يافتن انسان است. از اين جهت به «ولايت» تعبير مي‌شود. </a:t>
            </a:r>
            <a:r>
              <a:rPr lang="ar-SA" dirty="0">
                <a:cs typeface="B Mitra" pitchFamily="2" charset="-78"/>
              </a:rPr>
              <a:t>به واسطه ولايت همه بايدها و نبايدهاي </a:t>
            </a:r>
            <a:r>
              <a:rPr lang="ar-SA" dirty="0">
                <a:cs typeface="B Mitra" pitchFamily="2" charset="-78"/>
              </a:rPr>
              <a:t>انسان شكل مي‌گيرد. </a:t>
            </a:r>
            <a:endParaRPr lang="fa-IR" dirty="0">
              <a:cs typeface="B Mitra" pitchFamily="2" charset="-78"/>
            </a:endParaRPr>
          </a:p>
          <a:p>
            <a:pPr lvl="0"/>
            <a:r>
              <a:rPr lang="ar-SA" dirty="0">
                <a:cs typeface="B Mitra" pitchFamily="2" charset="-78"/>
              </a:rPr>
              <a:t>امام و رهبر الهي به عنوان ولي خدا تعيين كننده جهت هر فردي است؛ لذا قدر هر انساني را ولايت تعيين مي‌كند.</a:t>
            </a:r>
            <a:endParaRPr lang="fa-IR" dirty="0">
              <a:cs typeface="B Mitra" pitchFamily="2" charset="-78"/>
            </a:endParaRPr>
          </a:p>
          <a:p>
            <a:pPr lvl="0"/>
            <a:r>
              <a:rPr lang="ar-SA" dirty="0">
                <a:cs typeface="B Mitra" pitchFamily="2" charset="-78"/>
              </a:rPr>
              <a:t>از آنجايي كه قدر و توان در انسان به صورت بالقوه ظهور دارد و به تدريج به فعليت مي‌رسد، مفهوم قدر با مفهوم شب تناسب يافته است. شب در قرآن به معناي نهفتگي است</a:t>
            </a:r>
            <a:r>
              <a:rPr lang="ar-SA" dirty="0">
                <a:cs typeface="B Mitra" pitchFamily="2" charset="-78"/>
              </a:rPr>
              <a:t>.</a:t>
            </a:r>
            <a:endParaRPr lang="fa-IR" dirty="0">
              <a:cs typeface="B Mitra" pitchFamily="2" charset="-78"/>
            </a:endParaRPr>
          </a:p>
          <a:p>
            <a:pPr lvl="0"/>
            <a:r>
              <a:rPr lang="ar-SA" dirty="0">
                <a:cs typeface="B Mitra" pitchFamily="2" charset="-78"/>
              </a:rPr>
              <a:t>تزكيه» يكي از مهم‌ترين عوامل تقدير شايسته انسان است. در تزكيه با محدود كردن قواي زايد به تقويت قواي اصلي پرداخته مي‌شود. در واقع تزكيه به معناي مديريت تقدير در انسان و جامعه اوست و تنها در اثر ولايت‌پذيري امكان‌پذير است</a:t>
            </a:r>
            <a:r>
              <a:rPr lang="ar-SA" dirty="0">
                <a:cs typeface="B Mitra" pitchFamily="2" charset="-78"/>
              </a:rPr>
              <a:t>.</a:t>
            </a:r>
            <a:endParaRPr lang="fa-IR" dirty="0">
              <a:cs typeface="B Mitra" pitchFamily="2" charset="-78"/>
            </a:endParaRPr>
          </a:p>
          <a:p>
            <a:pPr lvl="0"/>
            <a:r>
              <a:rPr lang="ar-SA" dirty="0">
                <a:cs typeface="B Mitra" pitchFamily="2" charset="-78"/>
              </a:rPr>
              <a:t>در مقابل تزكيه، مخفي كردن نيروها و قواي الهي و از بين بردن استعدادها، انسان را به گناه و طغيان مي‌اندازد و منجر به محدوديت نيروها و توان انسان مي‌شود.</a:t>
            </a:r>
            <a:endParaRPr lang="fa-IR" dirty="0">
              <a:cs typeface="B Mitra" pitchFamily="2" charset="-78"/>
            </a:endParaRPr>
          </a:p>
          <a:p>
            <a:pPr lvl="0"/>
            <a:r>
              <a:rPr lang="ar-SA" dirty="0">
                <a:cs typeface="B Mitra" pitchFamily="2" charset="-78"/>
              </a:rPr>
              <a:t>فلاح و رستگاري در اثر تزكيه، و ناكامي و نااميدي در اثر طغيان و گناه و از بين بردن استعدادهاي الهي براي انسان رقم مي‌خورد.</a:t>
            </a:r>
            <a:endParaRPr lang="en-US" dirty="0">
              <a:cs typeface="B Mitra" pitchFamily="2" charset="-78"/>
            </a:endParaRPr>
          </a:p>
          <a:p>
            <a:pPr lvl="0"/>
            <a:r>
              <a:rPr lang="ar-SA" dirty="0">
                <a:cs typeface="B Mitra" pitchFamily="2" charset="-78"/>
              </a:rPr>
              <a:t>با هر گناهي انسان تواني از خود را محدودتر كرده و با هر حسنه‌اي توان خود توسعه مي</a:t>
            </a:r>
            <a:r>
              <a:rPr lang="en-US" dirty="0">
                <a:cs typeface="B Mitra" pitchFamily="2" charset="-78"/>
              </a:rPr>
              <a:t>‌</a:t>
            </a:r>
            <a:r>
              <a:rPr lang="ar-SA" dirty="0">
                <a:cs typeface="B Mitra" pitchFamily="2" charset="-78"/>
              </a:rPr>
              <a:t>دهد.</a:t>
            </a:r>
            <a:endParaRPr lang="en-US" dirty="0">
              <a:cs typeface="B Mitra" pitchFamily="2" charset="-78"/>
            </a:endParaRPr>
          </a:p>
          <a:p>
            <a:pPr lvl="0"/>
            <a:r>
              <a:rPr lang="ar-SA" dirty="0">
                <a:cs typeface="B Mitra" pitchFamily="2" charset="-78"/>
              </a:rPr>
              <a:t>هر گناهي به صورت ويژه و خاصي براي انسان محدوديتي ايجاد مي‌كند. بنابراين براي هر گناهي در دنيا و آخرت عذابي متناسب به صورت تكويني وجود دارد.</a:t>
            </a:r>
            <a:endParaRPr lang="en-US" dirty="0">
              <a:cs typeface="B Mitra" pitchFamily="2" charset="-78"/>
            </a:endParaRPr>
          </a:p>
          <a:p>
            <a:pPr lvl="0"/>
            <a:r>
              <a:rPr lang="ar-SA" dirty="0">
                <a:cs typeface="B Mitra" pitchFamily="2" charset="-78"/>
              </a:rPr>
              <a:t>رضايت، طيب نفس، حسن خلق و ... از آثار قدرت يافتن و توسعه يافتگي است. با توجه به آيات و روايات عامل اصلي در اين رضايت تقوا و ياد خداست.</a:t>
            </a:r>
            <a:endParaRPr lang="en-US" dirty="0">
              <a:cs typeface="B Mitra" pitchFamily="2" charset="-78"/>
            </a:endParaRPr>
          </a:p>
          <a:p>
            <a:pPr lvl="0"/>
            <a:r>
              <a:rPr lang="ar-SA" dirty="0">
                <a:cs typeface="B Mitra" pitchFamily="2" charset="-78"/>
              </a:rPr>
              <a:t>نااميدي، ‌خباثت، سوء خلق و ... از آثار محدود شدن و ضيق و تنگي است. با توجه به آيات و روايات عامل اصلي اين ضيق دوري از ياد خداست. </a:t>
            </a:r>
            <a:endParaRPr lang="en-US" dirty="0">
              <a:cs typeface="B Mitra" pitchFamily="2" charset="-78"/>
            </a:endParaRPr>
          </a:p>
          <a:p>
            <a:pPr lvl="0"/>
            <a:r>
              <a:rPr lang="ar-SA" dirty="0">
                <a:cs typeface="B Mitra" pitchFamily="2" charset="-78"/>
              </a:rPr>
              <a:t>در واژه</a:t>
            </a:r>
            <a:r>
              <a:rPr lang="en-US" dirty="0">
                <a:cs typeface="B Mitra" pitchFamily="2" charset="-78"/>
              </a:rPr>
              <a:t>‌</a:t>
            </a:r>
            <a:r>
              <a:rPr lang="ar-SA" dirty="0">
                <a:cs typeface="B Mitra" pitchFamily="2" charset="-78"/>
              </a:rPr>
              <a:t>هاي عذاب مانند جهنم، جحيم، حطمة، هاوية و ...همگي محدوديت، ضيق و تنگي نهفته است.</a:t>
            </a:r>
            <a:endParaRPr lang="en-US" dirty="0">
              <a:cs typeface="B Mitra" pitchFamily="2" charset="-78"/>
            </a:endParaRPr>
          </a:p>
          <a:p>
            <a:pPr lvl="0"/>
            <a:r>
              <a:rPr lang="ar-SA" dirty="0">
                <a:cs typeface="B Mitra" pitchFamily="2" charset="-78"/>
              </a:rPr>
              <a:t>در واژه‌هاي پاداش مانند نعيم، جنة، فردوس، رضوان و ...همگي توسّع، قدرت و نامحدود شدن نهفته است.    </a:t>
            </a:r>
            <a:endParaRPr lang="en-US" dirty="0">
              <a:cs typeface="B Mitra" pitchFamily="2" charset="-78"/>
            </a:endParaRPr>
          </a:p>
          <a:p>
            <a:pPr lvl="0"/>
            <a:r>
              <a:rPr lang="ar-SA" dirty="0">
                <a:cs typeface="B Mitra" pitchFamily="2" charset="-78"/>
              </a:rPr>
              <a:t>سرنوشت انسان در قرآن با الفاظي مانند «سعادت» و «شقاوت»، «فلاح» و «خيبة»، «نجات» و «هلاك» بيان شده است</a:t>
            </a:r>
            <a:r>
              <a:rPr lang="ar-SA" dirty="0">
                <a:cs typeface="B Mitra" pitchFamily="2" charset="-78"/>
              </a:rPr>
              <a:t>.</a:t>
            </a:r>
            <a:endParaRPr lang="fa-IR" dirty="0">
              <a:cs typeface="B Mitra" pitchFamily="2" charset="-78"/>
            </a:endParaRPr>
          </a:p>
          <a:p>
            <a:pPr lvl="0"/>
            <a:r>
              <a:rPr lang="ar-SA" dirty="0">
                <a:cs typeface="B Mitra" pitchFamily="2" charset="-78"/>
              </a:rPr>
              <a:t>قدر و تقديري که مربوط به موجود مادي است، از ويژگي</a:t>
            </a:r>
            <a:r>
              <a:rPr lang="en-US" dirty="0">
                <a:cs typeface="B Mitra" pitchFamily="2" charset="-78"/>
              </a:rPr>
              <a:t>‌</a:t>
            </a:r>
            <a:r>
              <a:rPr lang="ar-SA" dirty="0">
                <a:cs typeface="B Mitra" pitchFamily="2" charset="-78"/>
              </a:rPr>
              <a:t>هاي عالم خلق است و با سپري شدن اين عالم، عمر قدر و تقدير نيز به سر خواهد آمد. </a:t>
            </a:r>
            <a:endParaRPr lang="en-US" dirty="0">
              <a:cs typeface="B Mitra" pitchFamily="2" charset="-78"/>
            </a:endParaRPr>
          </a:p>
        </p:txBody>
      </p:sp>
    </p:spTree>
    <p:extLst>
      <p:ext uri="{BB962C8B-B14F-4D97-AF65-F5344CB8AC3E}">
        <p14:creationId xmlns:p14="http://schemas.microsoft.com/office/powerpoint/2010/main" val="3793383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5" name="Object 4"/>
          <p:cNvGraphicFramePr>
            <a:graphicFrameLocks noChangeAspect="1"/>
          </p:cNvGraphicFramePr>
          <p:nvPr>
            <p:extLst>
              <p:ext uri="{D42A27DB-BD31-4B8C-83A1-F6EECF244321}">
                <p14:modId xmlns:p14="http://schemas.microsoft.com/office/powerpoint/2010/main" val="1201005297"/>
              </p:ext>
            </p:extLst>
          </p:nvPr>
        </p:nvGraphicFramePr>
        <p:xfrm>
          <a:off x="457200" y="152400"/>
          <a:ext cx="7766505" cy="5410200"/>
        </p:xfrm>
        <a:graphic>
          <a:graphicData uri="http://schemas.openxmlformats.org/presentationml/2006/ole">
            <mc:AlternateContent xmlns:mc="http://schemas.openxmlformats.org/markup-compatibility/2006">
              <mc:Choice xmlns:v="urn:schemas-microsoft-com:vml" Requires="v">
                <p:oleObj spid="_x0000_s7181" r:id="rId3" imgW="6605723" imgH="4595349" progId="Visio.Drawing.11">
                  <p:embed/>
                </p:oleObj>
              </mc:Choice>
              <mc:Fallback>
                <p:oleObj r:id="rId3" imgW="6605723" imgH="4595349"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2400"/>
                        <a:ext cx="7766505" cy="5410200"/>
                      </a:xfrm>
                      <a:prstGeom prst="rect">
                        <a:avLst/>
                      </a:prstGeom>
                      <a:noFill/>
                    </p:spPr>
                  </p:pic>
                </p:oleObj>
              </mc:Fallback>
            </mc:AlternateContent>
          </a:graphicData>
        </a:graphic>
      </p:graphicFrame>
      <p:sp>
        <p:nvSpPr>
          <p:cNvPr id="6" name="Rectangle 3"/>
          <p:cNvSpPr>
            <a:spLocks noChangeArrowheads="1"/>
          </p:cNvSpPr>
          <p:nvPr/>
        </p:nvSpPr>
        <p:spPr bwMode="auto">
          <a:xfrm>
            <a:off x="0" y="3324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2" name="Rectangle 1"/>
          <p:cNvSpPr/>
          <p:nvPr/>
        </p:nvSpPr>
        <p:spPr>
          <a:xfrm>
            <a:off x="2442808" y="5638800"/>
            <a:ext cx="3315331" cy="400110"/>
          </a:xfrm>
          <a:prstGeom prst="rect">
            <a:avLst/>
          </a:prstGeom>
        </p:spPr>
        <p:txBody>
          <a:bodyPr wrap="none">
            <a:spAutoFit/>
          </a:bodyPr>
          <a:lstStyle/>
          <a:p>
            <a:r>
              <a:rPr lang="ar-SA" sz="2000" b="1" dirty="0">
                <a:cs typeface="B Zar" pitchFamily="2" charset="-78"/>
              </a:rPr>
              <a:t>نمودار </a:t>
            </a:r>
            <a:r>
              <a:rPr lang="ar-SA" sz="2000" b="1" dirty="0">
                <a:cs typeface="B Zar" pitchFamily="2" charset="-78"/>
              </a:rPr>
              <a:t>1-</a:t>
            </a:r>
            <a:r>
              <a:rPr lang="fa-IR" sz="2000" b="1" dirty="0">
                <a:cs typeface="B Zar" pitchFamily="2" charset="-78"/>
              </a:rPr>
              <a:t>7</a:t>
            </a:r>
            <a:r>
              <a:rPr lang="ar-SA" sz="2000" b="1" dirty="0">
                <a:cs typeface="B Zar" pitchFamily="2" charset="-78"/>
              </a:rPr>
              <a:t>. </a:t>
            </a:r>
            <a:r>
              <a:rPr lang="ar-SA" sz="2000" b="1" dirty="0">
                <a:cs typeface="B Zar" pitchFamily="2" charset="-78"/>
              </a:rPr>
              <a:t>ساختار آیات در هستی</a:t>
            </a:r>
            <a:endParaRPr lang="fa-IR" sz="2000" b="1" dirty="0">
              <a:cs typeface="B Zar" pitchFamily="2" charset="-78"/>
            </a:endParaRPr>
          </a:p>
        </p:txBody>
      </p:sp>
    </p:spTree>
    <p:extLst>
      <p:ext uri="{BB962C8B-B14F-4D97-AF65-F5344CB8AC3E}">
        <p14:creationId xmlns:p14="http://schemas.microsoft.com/office/powerpoint/2010/main" val="2660891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76225" y="228600"/>
            <a:ext cx="82296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endParaRPr lang="fa-IR" sz="300" b="1" dirty="0" smtClean="0">
              <a:solidFill>
                <a:schemeClr val="accent2">
                  <a:lumMod val="50000"/>
                </a:schemeClr>
              </a:solidFill>
              <a:cs typeface="B Mitra" pitchFamily="2" charset="-78"/>
            </a:endParaRPr>
          </a:p>
          <a:p>
            <a:pPr algn="just"/>
            <a:r>
              <a:rPr lang="ar-SA" sz="2000" b="1" dirty="0" smtClean="0">
                <a:solidFill>
                  <a:schemeClr val="tx1"/>
                </a:solidFill>
                <a:cs typeface="B Mitra" pitchFamily="2" charset="-78"/>
              </a:rPr>
              <a:t>جمع‌بندي</a:t>
            </a:r>
            <a:r>
              <a:rPr lang="fa-IR" sz="2000" b="1" dirty="0" smtClean="0">
                <a:solidFill>
                  <a:schemeClr val="tx1"/>
                </a:solidFill>
                <a:cs typeface="B Mitra" pitchFamily="2" charset="-78"/>
              </a:rPr>
              <a:t> درس هفتم: ساختار انسان و آیات در نظام هستی </a:t>
            </a:r>
          </a:p>
          <a:p>
            <a:pPr algn="just"/>
            <a:r>
              <a:rPr lang="ar-SA" dirty="0" smtClean="0">
                <a:solidFill>
                  <a:schemeClr val="tx1"/>
                </a:solidFill>
                <a:cs typeface="B Mitra" pitchFamily="2" charset="-78"/>
              </a:rPr>
              <a:t>آيات </a:t>
            </a:r>
            <a:r>
              <a:rPr lang="ar-SA" dirty="0">
                <a:solidFill>
                  <a:schemeClr val="tx1"/>
                </a:solidFill>
                <a:cs typeface="B Mitra" pitchFamily="2" charset="-78"/>
              </a:rPr>
              <a:t>الهي وسايلي براي هدايت انسان به سوي كمال مطلوبند. </a:t>
            </a:r>
            <a:r>
              <a:rPr lang="ar-SA" dirty="0">
                <a:solidFill>
                  <a:schemeClr val="tx1"/>
                </a:solidFill>
                <a:cs typeface="B Mitra" pitchFamily="2" charset="-78"/>
              </a:rPr>
              <a:t>كه ممكن است از درون خود انسان و يا خارج از او اين هدايت را موجب شوند. براي استفاده از هدايت آيات تفكر و تعقل شرط لازم است. و اگر كسي از اين دو ركن اصلي حيات انساني بي‌بهره باشد نمي‌تواند از هدايت آيات بهره‌ برد. </a:t>
            </a:r>
            <a:r>
              <a:rPr lang="ar-SA" dirty="0">
                <a:solidFill>
                  <a:schemeClr val="tx1"/>
                </a:solidFill>
                <a:cs typeface="B Mitra" pitchFamily="2" charset="-78"/>
              </a:rPr>
              <a:t>قرآن به هر هدايت كننده‌ انسان آيه گفته است و اين موضوع وحدت همه عالم براي دستگيري انسان به سمت كمال را مسلم مي‌نمايد</a:t>
            </a:r>
            <a:r>
              <a:rPr lang="ar-SA" dirty="0" smtClean="0">
                <a:solidFill>
                  <a:schemeClr val="tx1"/>
                </a:solidFill>
                <a:cs typeface="B Mitra" pitchFamily="2" charset="-78"/>
              </a:rPr>
              <a:t>.</a:t>
            </a:r>
            <a:endParaRPr lang="fa-IR" sz="2000" dirty="0">
              <a:solidFill>
                <a:schemeClr val="accent2">
                  <a:lumMod val="50000"/>
                </a:schemeClr>
              </a:solidFill>
              <a:cs typeface="B Mitra" pitchFamily="2" charset="-78"/>
            </a:endParaRPr>
          </a:p>
        </p:txBody>
      </p:sp>
      <p:sp>
        <p:nvSpPr>
          <p:cNvPr id="5" name="Rectangle 4"/>
          <p:cNvSpPr/>
          <p:nvPr/>
        </p:nvSpPr>
        <p:spPr>
          <a:xfrm>
            <a:off x="381000" y="2133600"/>
            <a:ext cx="8105775" cy="4524315"/>
          </a:xfrm>
          <a:prstGeom prst="rect">
            <a:avLst/>
          </a:prstGeom>
        </p:spPr>
        <p:txBody>
          <a:bodyPr wrap="square">
            <a:spAutoFit/>
          </a:bodyPr>
          <a:lstStyle/>
          <a:p>
            <a:pPr algn="just"/>
            <a:r>
              <a:rPr lang="ar-SA" dirty="0" smtClean="0">
                <a:cs typeface="B Mitra" pitchFamily="2" charset="-78"/>
              </a:rPr>
              <a:t>انسان </a:t>
            </a:r>
            <a:r>
              <a:rPr lang="ar-SA" dirty="0">
                <a:cs typeface="B Mitra" pitchFamily="2" charset="-78"/>
              </a:rPr>
              <a:t>در ساختار تكوين خود اختيارا مي‌تواند از قوا و نعمت‌هاي خاص خود مانند عقل و فكر يا سمع و بصر خويش بهره‌مند يا بي‌بهره باشد.</a:t>
            </a:r>
            <a:endParaRPr lang="fa-IR" dirty="0">
              <a:cs typeface="B Mitra" pitchFamily="2" charset="-78"/>
            </a:endParaRPr>
          </a:p>
          <a:p>
            <a:pPr algn="just"/>
            <a:r>
              <a:rPr lang="ar-SA" dirty="0">
                <a:cs typeface="B Mitra" pitchFamily="2" charset="-78"/>
              </a:rPr>
              <a:t>خداوند «امانت ولايت» </a:t>
            </a:r>
            <a:r>
              <a:rPr lang="ar-SA" dirty="0" smtClean="0">
                <a:cs typeface="B Mitra" pitchFamily="2" charset="-78"/>
              </a:rPr>
              <a:t>را </a:t>
            </a:r>
            <a:r>
              <a:rPr lang="ar-SA" dirty="0">
                <a:cs typeface="B Mitra" pitchFamily="2" charset="-78"/>
              </a:rPr>
              <a:t>كه به معناي «تبعيت و اطاعت آگاهانه و از روي اختيار از تدبير ربوبي» </a:t>
            </a:r>
            <a:r>
              <a:rPr lang="ar-SA" dirty="0" smtClean="0">
                <a:cs typeface="B Mitra" pitchFamily="2" charset="-78"/>
              </a:rPr>
              <a:t>است،‌نصيب </a:t>
            </a:r>
            <a:r>
              <a:rPr lang="ar-SA" dirty="0">
                <a:cs typeface="B Mitra" pitchFamily="2" charset="-78"/>
              </a:rPr>
              <a:t>انسان كرده است.</a:t>
            </a:r>
            <a:endParaRPr lang="fa-IR" dirty="0">
              <a:cs typeface="B Mitra" pitchFamily="2" charset="-78"/>
            </a:endParaRPr>
          </a:p>
          <a:p>
            <a:pPr algn="just"/>
            <a:r>
              <a:rPr lang="ar-SA" dirty="0">
                <a:cs typeface="B Mitra" pitchFamily="2" charset="-78"/>
              </a:rPr>
              <a:t>انسان تنها موجودي است كه مي‌تواند به «فقر» مطلق خود پي ببرد و بر اساس آن دست به «دعا» زده و </a:t>
            </a:r>
            <a:r>
              <a:rPr lang="fa-IR" dirty="0" smtClean="0">
                <a:cs typeface="B Mitra" pitchFamily="2" charset="-78"/>
              </a:rPr>
              <a:t>رو به نور</a:t>
            </a:r>
            <a:r>
              <a:rPr lang="ar-SA" dirty="0" smtClean="0">
                <a:cs typeface="B Mitra" pitchFamily="2" charset="-78"/>
              </a:rPr>
              <a:t> </a:t>
            </a:r>
            <a:r>
              <a:rPr lang="ar-SA" dirty="0">
                <a:cs typeface="B Mitra" pitchFamily="2" charset="-78"/>
              </a:rPr>
              <a:t>حركت كند.</a:t>
            </a:r>
            <a:endParaRPr lang="fa-IR" dirty="0">
              <a:cs typeface="B Mitra" pitchFamily="2" charset="-78"/>
            </a:endParaRPr>
          </a:p>
          <a:p>
            <a:pPr algn="just"/>
            <a:r>
              <a:rPr lang="ar-SA" dirty="0" smtClean="0">
                <a:cs typeface="B Mitra" pitchFamily="2" charset="-78"/>
              </a:rPr>
              <a:t>با </a:t>
            </a:r>
            <a:r>
              <a:rPr lang="ar-SA" dirty="0">
                <a:cs typeface="B Mitra" pitchFamily="2" charset="-78"/>
              </a:rPr>
              <a:t>فكر و ذكر دو مدل علم در اختيار انسان قرار مي‌گيرد. </a:t>
            </a:r>
            <a:r>
              <a:rPr lang="ar-SA" dirty="0">
                <a:cs typeface="B Mitra" pitchFamily="2" charset="-78"/>
              </a:rPr>
              <a:t>هماهنگي و همراهي اين دو، الهام‌هاي الهي را به صورت منظم در اختيار او قرار </a:t>
            </a:r>
            <a:r>
              <a:rPr lang="ar-SA" dirty="0">
                <a:cs typeface="B Mitra" pitchFamily="2" charset="-78"/>
              </a:rPr>
              <a:t>مي‌دهد</a:t>
            </a:r>
            <a:r>
              <a:rPr lang="fa-IR" dirty="0">
                <a:cs typeface="B Mitra" pitchFamily="2" charset="-78"/>
              </a:rPr>
              <a:t>.</a:t>
            </a:r>
          </a:p>
          <a:p>
            <a:pPr algn="just"/>
            <a:r>
              <a:rPr lang="ar-SA" dirty="0">
                <a:cs typeface="B Mitra" pitchFamily="2" charset="-78"/>
              </a:rPr>
              <a:t>بسياري از معاني در قالب كلمات و واژه‌ها فقط براي انسان و با توجه به ساختار فكري و ذكري او در هستي متجلي </a:t>
            </a:r>
            <a:r>
              <a:rPr lang="ar-SA" dirty="0" smtClean="0">
                <a:cs typeface="B Mitra" pitchFamily="2" charset="-78"/>
              </a:rPr>
              <a:t>مي‌شود</a:t>
            </a:r>
            <a:r>
              <a:rPr lang="fa-IR" dirty="0" smtClean="0">
                <a:cs typeface="B Mitra" pitchFamily="2" charset="-78"/>
              </a:rPr>
              <a:t>.</a:t>
            </a:r>
            <a:endParaRPr lang="fa-IR" dirty="0">
              <a:cs typeface="B Mitra" pitchFamily="2" charset="-78"/>
            </a:endParaRPr>
          </a:p>
          <a:p>
            <a:pPr lvl="0" algn="just"/>
            <a:r>
              <a:rPr lang="ar-SA" dirty="0">
                <a:cs typeface="B Mitra" pitchFamily="2" charset="-78"/>
              </a:rPr>
              <a:t>يكي از معاني كه تنها براي انسان معنا دارد، ‌مفهوم «آيه» است. اين واژه عهده‌دار اين معناست كه هر مخلوقي براي انسان راهنما كننده‌اي صادق به خالق خويش است. در اين دلالت، هر آيه انسان را به اسمي از اسماء هستي</a:t>
            </a:r>
            <a:r>
              <a:rPr lang="en-US" dirty="0">
                <a:cs typeface="B Mitra" pitchFamily="2" charset="-78"/>
              </a:rPr>
              <a:t>‌</a:t>
            </a:r>
            <a:r>
              <a:rPr lang="ar-SA" dirty="0">
                <a:cs typeface="B Mitra" pitchFamily="2" charset="-78"/>
              </a:rPr>
              <a:t>آفرين آشنا مي‌كند.</a:t>
            </a:r>
            <a:endParaRPr lang="fa-IR" dirty="0">
              <a:cs typeface="B Mitra" pitchFamily="2" charset="-78"/>
            </a:endParaRPr>
          </a:p>
          <a:p>
            <a:pPr algn="just"/>
            <a:r>
              <a:rPr lang="ar-SA" dirty="0">
                <a:cs typeface="B Mitra" pitchFamily="2" charset="-78"/>
              </a:rPr>
              <a:t>تفكر واسطه بين فرد و علم است،‌ موضوع تفكر كه همان آيه است ممكن است وجود فرد يا پديده‌ها و رخدادهاي خارج از وجود او باشد. بنابراين دو دسته آيات آفاقي و انفسي در هستي وجود دارد</a:t>
            </a:r>
            <a:r>
              <a:rPr lang="fa-IR" dirty="0">
                <a:cs typeface="B Mitra" pitchFamily="2" charset="-78"/>
              </a:rPr>
              <a:t>.</a:t>
            </a:r>
            <a:r>
              <a:rPr lang="ar-SA" dirty="0">
                <a:cs typeface="B Mitra" pitchFamily="2" charset="-78"/>
              </a:rPr>
              <a:t> هر پديده ‌و رخدادي در عالم، آيه‌اي از كتاب آفرينش است. </a:t>
            </a:r>
            <a:endParaRPr lang="fa-IR" dirty="0">
              <a:cs typeface="B Mitra" pitchFamily="2" charset="-78"/>
            </a:endParaRPr>
          </a:p>
          <a:p>
            <a:pPr lvl="0" algn="just"/>
            <a:r>
              <a:rPr lang="ar-SA" dirty="0">
                <a:cs typeface="B Mitra" pitchFamily="2" charset="-78"/>
              </a:rPr>
              <a:t>انسان با توجه به بسياري از آيات مي‌تواند به باورهاي زيبا دست يابد و به نظام هستي و عطاي هستي آفرين اعتماد و اطمينان يابد. </a:t>
            </a:r>
            <a:endParaRPr lang="fa-IR" dirty="0">
              <a:cs typeface="B Mitra" pitchFamily="2" charset="-78"/>
            </a:endParaRPr>
          </a:p>
          <a:p>
            <a:pPr lvl="0" algn="just"/>
            <a:r>
              <a:rPr lang="ar-SA" dirty="0">
                <a:cs typeface="B Mitra" pitchFamily="2" charset="-78"/>
              </a:rPr>
              <a:t>انسان با «باور»هاي زيبايش به سوي هستي آفرين صعود مي‌كند و «عمل صالح» است كه مي‌تواند اين رفعت و بالا رفتن را براي او متحقق سازد.</a:t>
            </a:r>
            <a:endParaRPr lang="en-US" dirty="0">
              <a:cs typeface="B Mitra" pitchFamily="2" charset="-78"/>
            </a:endParaRPr>
          </a:p>
          <a:p>
            <a:pPr algn="just"/>
            <a:endParaRPr lang="fa-IR" dirty="0"/>
          </a:p>
        </p:txBody>
      </p:sp>
    </p:spTree>
    <p:extLst>
      <p:ext uri="{BB962C8B-B14F-4D97-AF65-F5344CB8AC3E}">
        <p14:creationId xmlns:p14="http://schemas.microsoft.com/office/powerpoint/2010/main" val="1243847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5" name="Object 4"/>
          <p:cNvGraphicFramePr>
            <a:graphicFrameLocks noChangeAspect="1"/>
          </p:cNvGraphicFramePr>
          <p:nvPr>
            <p:extLst>
              <p:ext uri="{D42A27DB-BD31-4B8C-83A1-F6EECF244321}">
                <p14:modId xmlns:p14="http://schemas.microsoft.com/office/powerpoint/2010/main" val="2679261405"/>
              </p:ext>
            </p:extLst>
          </p:nvPr>
        </p:nvGraphicFramePr>
        <p:xfrm>
          <a:off x="381000" y="685800"/>
          <a:ext cx="8144295" cy="4419600"/>
        </p:xfrm>
        <a:graphic>
          <a:graphicData uri="http://schemas.openxmlformats.org/presentationml/2006/ole">
            <mc:AlternateContent xmlns:mc="http://schemas.openxmlformats.org/markup-compatibility/2006">
              <mc:Choice xmlns:v="urn:schemas-microsoft-com:vml" Requires="v">
                <p:oleObj spid="_x0000_s8204" r:id="rId3" imgW="7358588" imgH="3998796" progId="Visio.Drawing.11">
                  <p:embed/>
                </p:oleObj>
              </mc:Choice>
              <mc:Fallback>
                <p:oleObj r:id="rId3" imgW="7358588" imgH="3998796"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685800"/>
                        <a:ext cx="8144295" cy="4419600"/>
                      </a:xfrm>
                      <a:prstGeom prst="rect">
                        <a:avLst/>
                      </a:prstGeom>
                      <a:noFill/>
                    </p:spPr>
                  </p:pic>
                </p:oleObj>
              </mc:Fallback>
            </mc:AlternateContent>
          </a:graphicData>
        </a:graphic>
      </p:graphicFrame>
      <p:sp>
        <p:nvSpPr>
          <p:cNvPr id="6" name="Rectangle 3"/>
          <p:cNvSpPr>
            <a:spLocks noChangeArrowheads="1"/>
          </p:cNvSpPr>
          <p:nvPr/>
        </p:nvSpPr>
        <p:spPr bwMode="auto">
          <a:xfrm>
            <a:off x="0"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2" name="Rectangle 1"/>
          <p:cNvSpPr/>
          <p:nvPr/>
        </p:nvSpPr>
        <p:spPr>
          <a:xfrm>
            <a:off x="2751815" y="5562600"/>
            <a:ext cx="3344185" cy="400110"/>
          </a:xfrm>
          <a:prstGeom prst="rect">
            <a:avLst/>
          </a:prstGeom>
        </p:spPr>
        <p:txBody>
          <a:bodyPr wrap="none">
            <a:spAutoFit/>
          </a:bodyPr>
          <a:lstStyle/>
          <a:p>
            <a:r>
              <a:rPr lang="ar-SA" sz="2000" b="1" dirty="0">
                <a:cs typeface="B Zar" pitchFamily="2" charset="-78"/>
              </a:rPr>
              <a:t>نمودار </a:t>
            </a:r>
            <a:r>
              <a:rPr lang="ar-SA" sz="2000" b="1" dirty="0">
                <a:cs typeface="B Zar" pitchFamily="2" charset="-78"/>
              </a:rPr>
              <a:t>1-</a:t>
            </a:r>
            <a:r>
              <a:rPr lang="fa-IR" sz="2000" b="1" dirty="0">
                <a:cs typeface="B Zar" pitchFamily="2" charset="-78"/>
              </a:rPr>
              <a:t>8</a:t>
            </a:r>
            <a:r>
              <a:rPr lang="ar-SA" sz="2000" b="1" dirty="0">
                <a:cs typeface="B Zar" pitchFamily="2" charset="-78"/>
              </a:rPr>
              <a:t>. </a:t>
            </a:r>
            <a:r>
              <a:rPr lang="ar-SA" sz="2000" b="1" dirty="0">
                <a:cs typeface="B Zar" pitchFamily="2" charset="-78"/>
              </a:rPr>
              <a:t>غایت در ساختار هستی</a:t>
            </a:r>
            <a:endParaRPr lang="en-US" sz="2000" b="1" dirty="0">
              <a:cs typeface="B Zar" pitchFamily="2" charset="-78"/>
            </a:endParaRPr>
          </a:p>
        </p:txBody>
      </p:sp>
    </p:spTree>
    <p:extLst>
      <p:ext uri="{BB962C8B-B14F-4D97-AF65-F5344CB8AC3E}">
        <p14:creationId xmlns:p14="http://schemas.microsoft.com/office/powerpoint/2010/main" val="1643307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7" name="Object 6"/>
          <p:cNvGraphicFramePr>
            <a:graphicFrameLocks noChangeAspect="1"/>
          </p:cNvGraphicFramePr>
          <p:nvPr>
            <p:extLst>
              <p:ext uri="{D42A27DB-BD31-4B8C-83A1-F6EECF244321}">
                <p14:modId xmlns:p14="http://schemas.microsoft.com/office/powerpoint/2010/main" val="2140851796"/>
              </p:ext>
            </p:extLst>
          </p:nvPr>
        </p:nvGraphicFramePr>
        <p:xfrm>
          <a:off x="304800" y="609600"/>
          <a:ext cx="8197175" cy="4876800"/>
        </p:xfrm>
        <a:graphic>
          <a:graphicData uri="http://schemas.openxmlformats.org/presentationml/2006/ole">
            <mc:AlternateContent xmlns:mc="http://schemas.openxmlformats.org/markup-compatibility/2006">
              <mc:Choice xmlns:v="urn:schemas-microsoft-com:vml" Requires="v">
                <p:oleObj spid="_x0000_s1038" r:id="rId3" imgW="6862977" imgH="4068979" progId="Visio.Drawing.11">
                  <p:embed/>
                </p:oleObj>
              </mc:Choice>
              <mc:Fallback>
                <p:oleObj r:id="rId3" imgW="6862977" imgH="4068979"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09600"/>
                        <a:ext cx="8197175" cy="4876800"/>
                      </a:xfrm>
                      <a:prstGeom prst="rect">
                        <a:avLst/>
                      </a:prstGeom>
                      <a:noFill/>
                    </p:spPr>
                  </p:pic>
                </p:oleObj>
              </mc:Fallback>
            </mc:AlternateContent>
          </a:graphicData>
        </a:graphic>
      </p:graphicFrame>
      <p:sp>
        <p:nvSpPr>
          <p:cNvPr id="8" name="Rectangle 3"/>
          <p:cNvSpPr>
            <a:spLocks noChangeArrowheads="1"/>
          </p:cNvSpPr>
          <p:nvPr/>
        </p:nvSpPr>
        <p:spPr bwMode="auto">
          <a:xfrm>
            <a:off x="0" y="2686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2" name="Rectangle 1"/>
          <p:cNvSpPr/>
          <p:nvPr/>
        </p:nvSpPr>
        <p:spPr>
          <a:xfrm>
            <a:off x="3133945" y="5762805"/>
            <a:ext cx="2446504" cy="400110"/>
          </a:xfrm>
          <a:prstGeom prst="rect">
            <a:avLst/>
          </a:prstGeom>
        </p:spPr>
        <p:txBody>
          <a:bodyPr wrap="none">
            <a:spAutoFit/>
          </a:bodyPr>
          <a:lstStyle/>
          <a:p>
            <a:r>
              <a:rPr lang="ar-SA" sz="2000" b="1" dirty="0" smtClean="0">
                <a:cs typeface="B Zar" pitchFamily="2" charset="-78"/>
              </a:rPr>
              <a:t>نمودار</a:t>
            </a:r>
            <a:r>
              <a:rPr lang="fa-IR" sz="2000" b="1" dirty="0" smtClean="0">
                <a:cs typeface="B Zar" pitchFamily="2" charset="-78"/>
              </a:rPr>
              <a:t>1-1 </a:t>
            </a:r>
            <a:r>
              <a:rPr lang="ar-SA" sz="2000" b="1" dirty="0" smtClean="0">
                <a:cs typeface="B Zar" pitchFamily="2" charset="-78"/>
              </a:rPr>
              <a:t> ساختار </a:t>
            </a:r>
            <a:r>
              <a:rPr lang="ar-SA" sz="2000" b="1" dirty="0">
                <a:cs typeface="B Zar" pitchFamily="2" charset="-78"/>
              </a:rPr>
              <a:t>هستی</a:t>
            </a:r>
            <a:endParaRPr lang="en-US" sz="2000" b="1" dirty="0">
              <a:cs typeface="B Zar" pitchFamily="2" charset="-78"/>
            </a:endParaRPr>
          </a:p>
        </p:txBody>
      </p:sp>
    </p:spTree>
    <p:extLst>
      <p:ext uri="{BB962C8B-B14F-4D97-AF65-F5344CB8AC3E}">
        <p14:creationId xmlns:p14="http://schemas.microsoft.com/office/powerpoint/2010/main" val="998692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152400"/>
            <a:ext cx="80010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000" b="1" dirty="0" smtClean="0">
                <a:solidFill>
                  <a:schemeClr val="tx1"/>
                </a:solidFill>
                <a:cs typeface="B Mitra" pitchFamily="2" charset="-78"/>
              </a:rPr>
              <a:t>   </a:t>
            </a:r>
          </a:p>
          <a:p>
            <a:pPr algn="just"/>
            <a:r>
              <a:rPr lang="ar-SA" sz="2000" b="1" dirty="0" smtClean="0">
                <a:solidFill>
                  <a:schemeClr val="tx1"/>
                </a:solidFill>
                <a:cs typeface="B Mitra" pitchFamily="2" charset="-78"/>
              </a:rPr>
              <a:t>جمع‌بندي</a:t>
            </a:r>
            <a:r>
              <a:rPr lang="fa-IR" sz="2000" b="1" dirty="0" smtClean="0">
                <a:solidFill>
                  <a:schemeClr val="tx1"/>
                </a:solidFill>
                <a:cs typeface="B Mitra" pitchFamily="2" charset="-78"/>
              </a:rPr>
              <a:t> درس هشتم: غایت ساختار هستی </a:t>
            </a:r>
          </a:p>
          <a:p>
            <a:pPr algn="just"/>
            <a:endParaRPr lang="fa-IR" sz="700" b="1" dirty="0" smtClean="0">
              <a:solidFill>
                <a:schemeClr val="tx1"/>
              </a:solidFill>
              <a:cs typeface="B Mitra" pitchFamily="2" charset="-78"/>
            </a:endParaRPr>
          </a:p>
          <a:p>
            <a:pPr algn="just"/>
            <a:r>
              <a:rPr lang="ar-SA" dirty="0">
                <a:solidFill>
                  <a:schemeClr val="tx1"/>
                </a:solidFill>
                <a:cs typeface="B Mitra" pitchFamily="2" charset="-78"/>
              </a:rPr>
              <a:t>در اين درس بيان مي‌شود که هر موجودي داراي غايت مشخص و مطلوب است، اگر انسان به سمت اين غايت حركت كند رشد كرده و گرنه دچار غي مي‌شود. استمرار حيات دنيا به حيات ابدي اخروي منتهي مي‌شود. بنابراين نتيجه رشد و غي او در قيامت تجلي يافته و در محاسبه‌اي دقيق و تكويني به ظهور مي‌رسد. </a:t>
            </a:r>
            <a:r>
              <a:rPr lang="ar-SA" dirty="0">
                <a:solidFill>
                  <a:schemeClr val="tx1"/>
                </a:solidFill>
                <a:cs typeface="B Mitra" pitchFamily="2" charset="-78"/>
              </a:rPr>
              <a:t>همچنين در اين درس گفته شده معاد و قيامت مربوط به همه موجودات است و منتهاي همه، پروردگار عالم </a:t>
            </a:r>
            <a:r>
              <a:rPr lang="ar-SA" dirty="0" smtClean="0">
                <a:solidFill>
                  <a:schemeClr val="tx1"/>
                </a:solidFill>
                <a:cs typeface="B Mitra" pitchFamily="2" charset="-78"/>
              </a:rPr>
              <a:t>است</a:t>
            </a:r>
            <a:r>
              <a:rPr lang="fa-IR" dirty="0" smtClean="0">
                <a:solidFill>
                  <a:schemeClr val="tx1"/>
                </a:solidFill>
                <a:cs typeface="B Mitra" pitchFamily="2" charset="-78"/>
              </a:rPr>
              <a:t>.</a:t>
            </a:r>
          </a:p>
          <a:p>
            <a:pPr algn="just"/>
            <a:endParaRPr lang="fa-IR" sz="2000" dirty="0">
              <a:solidFill>
                <a:schemeClr val="accent2">
                  <a:lumMod val="50000"/>
                </a:schemeClr>
              </a:solidFill>
              <a:cs typeface="B Mitra" pitchFamily="2" charset="-78"/>
            </a:endParaRPr>
          </a:p>
        </p:txBody>
      </p:sp>
      <p:sp>
        <p:nvSpPr>
          <p:cNvPr id="5" name="Rectangle 4"/>
          <p:cNvSpPr/>
          <p:nvPr/>
        </p:nvSpPr>
        <p:spPr>
          <a:xfrm>
            <a:off x="381000" y="2133600"/>
            <a:ext cx="8153400" cy="4524315"/>
          </a:xfrm>
          <a:prstGeom prst="rect">
            <a:avLst/>
          </a:prstGeom>
        </p:spPr>
        <p:txBody>
          <a:bodyPr wrap="square">
            <a:spAutoFit/>
          </a:bodyPr>
          <a:lstStyle/>
          <a:p>
            <a:pPr algn="just"/>
            <a:r>
              <a:rPr lang="ar-SA" dirty="0">
                <a:cs typeface="B Mitra" pitchFamily="2" charset="-78"/>
              </a:rPr>
              <a:t>از اينكه خداوند در كتاب خود مي فرمايد همه موجودات به حق نازل شده‌اند، فهميده‌ مي‌شود كه همه موجودات داراي غايت مشخص و كمالي معلوم هستند كه لازم است به آن كمال لايق خود برسند. </a:t>
            </a:r>
            <a:endParaRPr lang="fa-IR" dirty="0">
              <a:cs typeface="B Mitra" pitchFamily="2" charset="-78"/>
            </a:endParaRPr>
          </a:p>
          <a:p>
            <a:pPr algn="just"/>
            <a:r>
              <a:rPr lang="ar-SA" dirty="0">
                <a:cs typeface="B Mitra" pitchFamily="2" charset="-78"/>
              </a:rPr>
              <a:t>از طرف ديگر هر </a:t>
            </a:r>
            <a:r>
              <a:rPr lang="ar-SA" dirty="0">
                <a:cs typeface="B Mitra" pitchFamily="2" charset="-78"/>
              </a:rPr>
              <a:t>موجودي در اين عالم داراي «اجل» و دوره عمر مشخص است</a:t>
            </a:r>
            <a:r>
              <a:rPr lang="fa-IR" dirty="0">
                <a:cs typeface="B Mitra" pitchFamily="2" charset="-78"/>
              </a:rPr>
              <a:t>.</a:t>
            </a:r>
          </a:p>
          <a:p>
            <a:pPr algn="just"/>
            <a:r>
              <a:rPr lang="ar-SA" dirty="0">
                <a:cs typeface="B Mitra" pitchFamily="2" charset="-78"/>
              </a:rPr>
              <a:t>انسان به لحاظ دارا بودن وضعيت اختيار در تكوين خود، مي‌تواند به سمت غايت و كمال مطلوب خود حركت نكند ولي در هر حال به سمت قيامت و ملاقات پروردگار در حركت است</a:t>
            </a:r>
            <a:r>
              <a:rPr lang="fa-IR" dirty="0">
                <a:cs typeface="B Mitra" pitchFamily="2" charset="-78"/>
              </a:rPr>
              <a:t>.</a:t>
            </a:r>
            <a:endParaRPr lang="fa-IR" dirty="0">
              <a:cs typeface="B Mitra" pitchFamily="2" charset="-78"/>
            </a:endParaRPr>
          </a:p>
          <a:p>
            <a:pPr algn="just"/>
            <a:r>
              <a:rPr lang="ar-SA" dirty="0">
                <a:cs typeface="B Mitra" pitchFamily="2" charset="-78"/>
              </a:rPr>
              <a:t>از آنجايي كه هر انساني مانند هر موجودي به سمت غايت خود در حال حركت است، همه انسان‌ها نيز در هر حال در حركت به سمت پروردگار خود بوده و او را ملاقات مي‌كنند. انسان‌ها در اين ملاقات به دو دسته راضي و خرسند از كارهاي خود و ناراضي از كارهاي خود تقسيم مي‌شوند. </a:t>
            </a:r>
            <a:endParaRPr lang="fa-IR" dirty="0">
              <a:cs typeface="B Mitra" pitchFamily="2" charset="-78"/>
            </a:endParaRPr>
          </a:p>
          <a:p>
            <a:pPr algn="just"/>
            <a:r>
              <a:rPr lang="ar-SA" dirty="0">
                <a:cs typeface="B Mitra" pitchFamily="2" charset="-78"/>
              </a:rPr>
              <a:t>انحراف از غايت و كمال مطلوب در قرآن به «غي» و حركت به كمال مطلوب به «رشد» تعبير شده است</a:t>
            </a:r>
            <a:r>
              <a:rPr lang="fa-IR" dirty="0">
                <a:cs typeface="B Mitra" pitchFamily="2" charset="-78"/>
              </a:rPr>
              <a:t>.</a:t>
            </a:r>
          </a:p>
          <a:p>
            <a:pPr algn="just"/>
            <a:r>
              <a:rPr lang="ar-SA" dirty="0">
                <a:cs typeface="B Mitra" pitchFamily="2" charset="-78"/>
              </a:rPr>
              <a:t>انسان به لحاظ دارا بودن عقل و قدرت فكر مي‌تواند به «عاقبت» خود توجه نمايد، به اين عاقبت</a:t>
            </a:r>
            <a:r>
              <a:rPr lang="en-US" dirty="0">
                <a:cs typeface="B Mitra" pitchFamily="2" charset="-78"/>
              </a:rPr>
              <a:t>‌</a:t>
            </a:r>
            <a:r>
              <a:rPr lang="ar-SA" dirty="0">
                <a:cs typeface="B Mitra" pitchFamily="2" charset="-78"/>
              </a:rPr>
              <a:t>نگري «تدبر» گفته مي‌شود</a:t>
            </a:r>
            <a:r>
              <a:rPr lang="fa-IR" dirty="0">
                <a:cs typeface="B Mitra" pitchFamily="2" charset="-78"/>
              </a:rPr>
              <a:t>.</a:t>
            </a:r>
          </a:p>
          <a:p>
            <a:pPr algn="just"/>
            <a:r>
              <a:rPr lang="ar-SA" dirty="0">
                <a:cs typeface="B Mitra" pitchFamily="2" charset="-78"/>
              </a:rPr>
              <a:t>انسان مي‌تواند با قدرت فكر، عقل و علم خود،‌ براي رسيدن به غايت مطلوب برنامه‌ريزي نموده و كارهاي خود را بر آن اساس تنظيم نمايد، به اين چاره‌جويي «تدبير» گويند</a:t>
            </a:r>
            <a:r>
              <a:rPr lang="ar-SA" dirty="0">
                <a:cs typeface="B Mitra" pitchFamily="2" charset="-78"/>
              </a:rPr>
              <a:t>.</a:t>
            </a:r>
            <a:endParaRPr lang="fa-IR" dirty="0">
              <a:cs typeface="B Mitra" pitchFamily="2" charset="-78"/>
            </a:endParaRPr>
          </a:p>
          <a:p>
            <a:pPr algn="just"/>
            <a:r>
              <a:rPr lang="ar-SA" dirty="0">
                <a:cs typeface="B Mitra" pitchFamily="2" charset="-78"/>
              </a:rPr>
              <a:t>«قيامت» به عنوان غايت همه موجودات به معناي روزي است كه هر موجودي در غايت و كمال خود ابدي‌ شده، اين ابديت براي او متجلي </a:t>
            </a:r>
            <a:r>
              <a:rPr lang="ar-SA" dirty="0">
                <a:cs typeface="B Mitra" pitchFamily="2" charset="-78"/>
              </a:rPr>
              <a:t>مي‌شود</a:t>
            </a:r>
            <a:endParaRPr lang="fa-IR" dirty="0">
              <a:cs typeface="B Mitra" pitchFamily="2" charset="-78"/>
            </a:endParaRPr>
          </a:p>
          <a:p>
            <a:pPr algn="just"/>
            <a:r>
              <a:rPr lang="ar-SA" dirty="0">
                <a:cs typeface="B Mitra" pitchFamily="2" charset="-78"/>
              </a:rPr>
              <a:t>قيامت استمرار حيات دنيا و سرّ بقاي موجودات است. لذا ساختار هستي با وقوع قيامت تكميل مي‌شود.</a:t>
            </a:r>
            <a:endParaRPr lang="fa-IR" dirty="0">
              <a:cs typeface="B Mitra" pitchFamily="2" charset="-78"/>
            </a:endParaRPr>
          </a:p>
          <a:p>
            <a:pPr algn="just"/>
            <a:endParaRPr lang="fa-IR" dirty="0">
              <a:cs typeface="B Mitra" pitchFamily="2" charset="-78"/>
            </a:endParaRPr>
          </a:p>
        </p:txBody>
      </p:sp>
    </p:spTree>
    <p:extLst>
      <p:ext uri="{BB962C8B-B14F-4D97-AF65-F5344CB8AC3E}">
        <p14:creationId xmlns:p14="http://schemas.microsoft.com/office/powerpoint/2010/main" val="736039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228600"/>
            <a:ext cx="8534400" cy="3124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dirty="0" smtClean="0">
                <a:solidFill>
                  <a:schemeClr val="bg1"/>
                </a:solidFill>
                <a:cs typeface="B Mitra" pitchFamily="2" charset="-78"/>
              </a:rPr>
              <a:t>جمع‌بندي</a:t>
            </a:r>
            <a:r>
              <a:rPr lang="fa-IR" sz="2000" b="1" dirty="0" smtClean="0">
                <a:solidFill>
                  <a:schemeClr val="bg1"/>
                </a:solidFill>
                <a:cs typeface="B Mitra" pitchFamily="2" charset="-78"/>
              </a:rPr>
              <a:t> درس اول: آشنایی اجمالی با ساختار هستی </a:t>
            </a:r>
            <a:endParaRPr lang="en-US" sz="2000" dirty="0">
              <a:solidFill>
                <a:schemeClr val="bg1"/>
              </a:solidFill>
              <a:cs typeface="B Mitra" pitchFamily="2" charset="-78"/>
            </a:endParaRPr>
          </a:p>
          <a:p>
            <a:pPr algn="just"/>
            <a:r>
              <a:rPr lang="ar-SA" sz="2000" dirty="0">
                <a:solidFill>
                  <a:schemeClr val="bg1"/>
                </a:solidFill>
                <a:cs typeface="B Mitra" pitchFamily="2" charset="-78"/>
              </a:rPr>
              <a:t>آفرينش و هستي را ساختاري است که براي فهم آن مي</a:t>
            </a:r>
            <a:r>
              <a:rPr lang="en-US" sz="2000" dirty="0">
                <a:solidFill>
                  <a:schemeClr val="bg1"/>
                </a:solidFill>
                <a:cs typeface="B Mitra" pitchFamily="2" charset="-78"/>
              </a:rPr>
              <a:t>‌</a:t>
            </a:r>
            <a:r>
              <a:rPr lang="ar-SA" sz="2000" dirty="0">
                <a:solidFill>
                  <a:schemeClr val="bg1"/>
                </a:solidFill>
                <a:cs typeface="B Mitra" pitchFamily="2" charset="-78"/>
              </a:rPr>
              <a:t>توان موضوعاتی چون خلقت و تدبیر هستی، غلبه و سیطره و مالکیت هستی</a:t>
            </a:r>
            <a:r>
              <a:rPr lang="en-US" sz="2000" dirty="0">
                <a:solidFill>
                  <a:schemeClr val="bg1"/>
                </a:solidFill>
                <a:cs typeface="B Mitra" pitchFamily="2" charset="-78"/>
              </a:rPr>
              <a:t>‌</a:t>
            </a:r>
            <a:r>
              <a:rPr lang="ar-SA" sz="2000" dirty="0">
                <a:solidFill>
                  <a:schemeClr val="bg1"/>
                </a:solidFill>
                <a:cs typeface="B Mitra" pitchFamily="2" charset="-78"/>
              </a:rPr>
              <a:t>آفرین بر هستی، نشانه</a:t>
            </a:r>
            <a:r>
              <a:rPr lang="en-US" sz="2000" dirty="0">
                <a:solidFill>
                  <a:schemeClr val="bg1"/>
                </a:solidFill>
                <a:cs typeface="B Mitra" pitchFamily="2" charset="-78"/>
              </a:rPr>
              <a:t>‌</a:t>
            </a:r>
            <a:r>
              <a:rPr lang="ar-SA" sz="2000" dirty="0">
                <a:solidFill>
                  <a:schemeClr val="bg1"/>
                </a:solidFill>
                <a:cs typeface="B Mitra" pitchFamily="2" charset="-78"/>
              </a:rPr>
              <a:t>های هستي</a:t>
            </a:r>
            <a:r>
              <a:rPr lang="en-US" sz="2000" dirty="0">
                <a:solidFill>
                  <a:schemeClr val="bg1"/>
                </a:solidFill>
                <a:cs typeface="B Mitra" pitchFamily="2" charset="-78"/>
              </a:rPr>
              <a:t>‌</a:t>
            </a:r>
            <a:r>
              <a:rPr lang="ar-SA" sz="2000" dirty="0">
                <a:solidFill>
                  <a:schemeClr val="bg1"/>
                </a:solidFill>
                <a:cs typeface="B Mitra" pitchFamily="2" charset="-78"/>
              </a:rPr>
              <a:t>آفرين و موضع‌گيري انسان نسبت به او، ملائکه، عرش، سیر غایتمند همه مخلوقات و نقش آنها در سیر غایتمند هستی، ویژگی خاص انسان نسبت به مخلوقات دیگر، انبیاء و نيز قیامت را مورد نظر قرار داد.</a:t>
            </a:r>
            <a:endParaRPr lang="en-US" sz="2000" dirty="0">
              <a:solidFill>
                <a:schemeClr val="bg1"/>
              </a:solidFill>
              <a:cs typeface="B Mitra" pitchFamily="2" charset="-78"/>
            </a:endParaRPr>
          </a:p>
          <a:p>
            <a:pPr algn="just"/>
            <a:r>
              <a:rPr lang="ar-SA" sz="2000" dirty="0">
                <a:solidFill>
                  <a:schemeClr val="bg1"/>
                </a:solidFill>
                <a:cs typeface="B Mitra" pitchFamily="2" charset="-78"/>
              </a:rPr>
              <a:t>انسان بر خلاف مخلوقات دیگر در هستی، می</a:t>
            </a:r>
            <a:r>
              <a:rPr lang="en-US" sz="2000" dirty="0">
                <a:solidFill>
                  <a:schemeClr val="bg1"/>
                </a:solidFill>
                <a:cs typeface="B Mitra" pitchFamily="2" charset="-78"/>
              </a:rPr>
              <a:t>‌</a:t>
            </a:r>
            <a:r>
              <a:rPr lang="ar-SA" sz="2000" dirty="0">
                <a:solidFill>
                  <a:schemeClr val="bg1"/>
                </a:solidFill>
                <a:cs typeface="B Mitra" pitchFamily="2" charset="-78"/>
              </a:rPr>
              <a:t>تواند به این ساختار علم یابد و نیز به غایت رسیدن یا نرسیدن او وابسته به این علم است. از این رو شناخت یا عدم شناخت آن، دو نوع زندگی را برای انسان رقم می</a:t>
            </a:r>
            <a:r>
              <a:rPr lang="en-US" sz="2000" dirty="0">
                <a:solidFill>
                  <a:schemeClr val="bg1"/>
                </a:solidFill>
                <a:cs typeface="B Mitra" pitchFamily="2" charset="-78"/>
              </a:rPr>
              <a:t>‌</a:t>
            </a:r>
            <a:r>
              <a:rPr lang="ar-SA" sz="2000" dirty="0">
                <a:solidFill>
                  <a:schemeClr val="bg1"/>
                </a:solidFill>
                <a:cs typeface="B Mitra" pitchFamily="2" charset="-78"/>
              </a:rPr>
              <a:t>زند که آن را می</a:t>
            </a:r>
            <a:r>
              <a:rPr lang="en-US" sz="2000" dirty="0">
                <a:solidFill>
                  <a:schemeClr val="bg1"/>
                </a:solidFill>
                <a:cs typeface="B Mitra" pitchFamily="2" charset="-78"/>
              </a:rPr>
              <a:t>‌</a:t>
            </a:r>
            <a:r>
              <a:rPr lang="ar-SA" sz="2000" dirty="0">
                <a:solidFill>
                  <a:schemeClr val="bg1"/>
                </a:solidFill>
                <a:cs typeface="B Mitra" pitchFamily="2" charset="-78"/>
              </a:rPr>
              <a:t>توان در نوع موضع‌گیری انسان در برابر هستی</a:t>
            </a:r>
            <a:r>
              <a:rPr lang="en-US" sz="2000" dirty="0">
                <a:solidFill>
                  <a:schemeClr val="bg1"/>
                </a:solidFill>
                <a:cs typeface="B Mitra" pitchFamily="2" charset="-78"/>
              </a:rPr>
              <a:t>‌</a:t>
            </a:r>
            <a:r>
              <a:rPr lang="ar-SA" sz="2000" dirty="0">
                <a:solidFill>
                  <a:schemeClr val="bg1"/>
                </a:solidFill>
                <a:cs typeface="B Mitra" pitchFamily="2" charset="-78"/>
              </a:rPr>
              <a:t>بخش خلاصه کرد. انسان در مواجهه با این ساختار، می</a:t>
            </a:r>
            <a:r>
              <a:rPr lang="en-US" sz="2000" dirty="0">
                <a:solidFill>
                  <a:schemeClr val="bg1"/>
                </a:solidFill>
                <a:cs typeface="B Mitra" pitchFamily="2" charset="-78"/>
              </a:rPr>
              <a:t>‌</a:t>
            </a:r>
            <a:r>
              <a:rPr lang="ar-SA" sz="2000" dirty="0">
                <a:solidFill>
                  <a:schemeClr val="bg1"/>
                </a:solidFill>
                <a:cs typeface="B Mitra" pitchFamily="2" charset="-78"/>
              </a:rPr>
              <a:t>تواند مسیری عاقلانه پیش بگیرد و با استفاده از این امکانات، بوسيله اعمالش حظّ خود را از درک این نظام ارتقا بخشد. </a:t>
            </a:r>
            <a:endParaRPr lang="en-US" sz="2000" dirty="0">
              <a:solidFill>
                <a:schemeClr val="bg1"/>
              </a:solidFill>
              <a:cs typeface="B Mitra" pitchFamily="2" charset="-78"/>
            </a:endParaRPr>
          </a:p>
        </p:txBody>
      </p:sp>
      <p:sp>
        <p:nvSpPr>
          <p:cNvPr id="6" name="Rectangle 5"/>
          <p:cNvSpPr/>
          <p:nvPr/>
        </p:nvSpPr>
        <p:spPr>
          <a:xfrm>
            <a:off x="304800" y="3581400"/>
            <a:ext cx="8001000" cy="2031325"/>
          </a:xfrm>
          <a:prstGeom prst="rect">
            <a:avLst/>
          </a:prstGeom>
        </p:spPr>
        <p:txBody>
          <a:bodyPr wrap="square">
            <a:spAutoFit/>
          </a:bodyPr>
          <a:lstStyle/>
          <a:p>
            <a:pPr lvl="0"/>
            <a:r>
              <a:rPr lang="ar-SA" dirty="0">
                <a:cs typeface="B Mitra" pitchFamily="2" charset="-78"/>
              </a:rPr>
              <a:t>در قرآن آمده است كه همه موجودات از «الله» هستند و به سوي او باز مي‌گردند. طبق اين منطق به وجود آمدن آنها كه با رجوع دوباره‌اي همراه است، سيري مشخص و قانون‌مند يافته است. </a:t>
            </a:r>
            <a:endParaRPr lang="fa-IR" dirty="0">
              <a:cs typeface="B Mitra" pitchFamily="2" charset="-78"/>
            </a:endParaRPr>
          </a:p>
          <a:p>
            <a:pPr lvl="0"/>
            <a:r>
              <a:rPr lang="ar-SA" dirty="0">
                <a:cs typeface="B Mitra" pitchFamily="2" charset="-78"/>
              </a:rPr>
              <a:t>با توجه به آيات و روايات نوراني، خداوند در هنگامي كه خود را با اسم «ربّ» معرفي مي‌كند به اداره امور هستي و سياست‌گذاري،‌ سيادت و آقايي و سرپرستي مطلق خود در عالم اشاره دارد. اين اسم شريف بيانگر وجود ساختار در عالم هستي است.</a:t>
            </a:r>
            <a:endParaRPr lang="fa-IR" dirty="0">
              <a:cs typeface="B Mitra" pitchFamily="2" charset="-78"/>
            </a:endParaRPr>
          </a:p>
          <a:p>
            <a:pPr lvl="0"/>
            <a:endParaRPr lang="fa-IR" dirty="0" smtClean="0"/>
          </a:p>
          <a:p>
            <a:pPr lvl="0"/>
            <a:endParaRPr lang="en-US" dirty="0"/>
          </a:p>
        </p:txBody>
      </p:sp>
    </p:spTree>
    <p:extLst>
      <p:ext uri="{BB962C8B-B14F-4D97-AF65-F5344CB8AC3E}">
        <p14:creationId xmlns:p14="http://schemas.microsoft.com/office/powerpoint/2010/main" val="3122871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5" name="Object 4"/>
          <p:cNvGraphicFramePr>
            <a:graphicFrameLocks noChangeAspect="1"/>
          </p:cNvGraphicFramePr>
          <p:nvPr>
            <p:extLst>
              <p:ext uri="{D42A27DB-BD31-4B8C-83A1-F6EECF244321}">
                <p14:modId xmlns:p14="http://schemas.microsoft.com/office/powerpoint/2010/main" val="3775946692"/>
              </p:ext>
            </p:extLst>
          </p:nvPr>
        </p:nvGraphicFramePr>
        <p:xfrm>
          <a:off x="533400" y="76200"/>
          <a:ext cx="7614510" cy="5562600"/>
        </p:xfrm>
        <a:graphic>
          <a:graphicData uri="http://schemas.openxmlformats.org/presentationml/2006/ole">
            <mc:AlternateContent xmlns:mc="http://schemas.openxmlformats.org/markup-compatibility/2006">
              <mc:Choice xmlns:v="urn:schemas-microsoft-com:vml" Requires="v">
                <p:oleObj spid="_x0000_s2061" r:id="rId3" imgW="6211070" imgH="4535964" progId="Visio.Drawing.11">
                  <p:embed/>
                </p:oleObj>
              </mc:Choice>
              <mc:Fallback>
                <p:oleObj r:id="rId3" imgW="6211070" imgH="4535964"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76200"/>
                        <a:ext cx="7614510" cy="5562600"/>
                      </a:xfrm>
                      <a:prstGeom prst="rect">
                        <a:avLst/>
                      </a:prstGeom>
                      <a:noFill/>
                    </p:spPr>
                  </p:pic>
                </p:oleObj>
              </mc:Fallback>
            </mc:AlternateContent>
          </a:graphicData>
        </a:graphic>
      </p:graphicFrame>
      <p:sp>
        <p:nvSpPr>
          <p:cNvPr id="6" name="Rectangle 3"/>
          <p:cNvSpPr>
            <a:spLocks noChangeArrowheads="1"/>
          </p:cNvSpPr>
          <p:nvPr/>
        </p:nvSpPr>
        <p:spPr bwMode="auto">
          <a:xfrm>
            <a:off x="0" y="3305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2" name="Rectangle 1"/>
          <p:cNvSpPr/>
          <p:nvPr/>
        </p:nvSpPr>
        <p:spPr>
          <a:xfrm>
            <a:off x="2286000" y="5867400"/>
            <a:ext cx="3671198" cy="400110"/>
          </a:xfrm>
          <a:prstGeom prst="rect">
            <a:avLst/>
          </a:prstGeom>
        </p:spPr>
        <p:txBody>
          <a:bodyPr wrap="none">
            <a:spAutoFit/>
          </a:bodyPr>
          <a:lstStyle/>
          <a:p>
            <a:r>
              <a:rPr lang="ar-SA" sz="2000" b="1" dirty="0">
                <a:cs typeface="B Zar" pitchFamily="2" charset="-78"/>
              </a:rPr>
              <a:t>نمودار 1-2. ساختار علم به هستی‌آفرین</a:t>
            </a:r>
            <a:endParaRPr lang="en-US" sz="2000" b="1" dirty="0">
              <a:cs typeface="B Zar" pitchFamily="2" charset="-78"/>
            </a:endParaRPr>
          </a:p>
        </p:txBody>
      </p:sp>
    </p:spTree>
    <p:extLst>
      <p:ext uri="{BB962C8B-B14F-4D97-AF65-F5344CB8AC3E}">
        <p14:creationId xmlns:p14="http://schemas.microsoft.com/office/powerpoint/2010/main" val="1254207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458200" cy="320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dirty="0" smtClean="0">
                <a:solidFill>
                  <a:schemeClr val="accent2">
                    <a:lumMod val="50000"/>
                  </a:schemeClr>
                </a:solidFill>
                <a:cs typeface="B Mitra" pitchFamily="2" charset="-78"/>
              </a:rPr>
              <a:t>جمع‌بندي</a:t>
            </a:r>
            <a:r>
              <a:rPr lang="fa-IR" sz="2000" b="1" dirty="0" smtClean="0">
                <a:solidFill>
                  <a:schemeClr val="accent2">
                    <a:lumMod val="50000"/>
                  </a:schemeClr>
                </a:solidFill>
                <a:cs typeface="B Mitra" pitchFamily="2" charset="-78"/>
              </a:rPr>
              <a:t> درس دوم: هستی آفرین  </a:t>
            </a:r>
          </a:p>
          <a:p>
            <a:pPr algn="just"/>
            <a:r>
              <a:rPr lang="fa-IR" sz="2000" dirty="0" smtClean="0">
                <a:solidFill>
                  <a:schemeClr val="accent2">
                    <a:lumMod val="50000"/>
                  </a:schemeClr>
                </a:solidFill>
                <a:cs typeface="B Mitra" pitchFamily="2" charset="-78"/>
              </a:rPr>
              <a:t>هستي </a:t>
            </a:r>
            <a:r>
              <a:rPr lang="fa-IR" sz="2000" dirty="0">
                <a:solidFill>
                  <a:schemeClr val="accent2">
                    <a:lumMod val="50000"/>
                  </a:schemeClr>
                </a:solidFill>
                <a:cs typeface="B Mitra" pitchFamily="2" charset="-78"/>
              </a:rPr>
              <a:t>را آفريننده‌اي است عالم و بصير و حكيم و ...كه هيچ چيز شبيه او نيست. </a:t>
            </a:r>
            <a:r>
              <a:rPr lang="fa-IR" sz="2000" dirty="0">
                <a:solidFill>
                  <a:schemeClr val="accent2">
                    <a:lumMod val="50000"/>
                  </a:schemeClr>
                </a:solidFill>
                <a:cs typeface="B Mitra" pitchFamily="2" charset="-78"/>
              </a:rPr>
              <a:t>هست هر هستي است و غير او هست‌اي نيست. هست را كه با كلمه «حق» مي‌شناسيم موجب خلق و هدايت هر شيي است. بدين ترتيب بديهي است كه بر همه هستي احاطه داشته باشد و بر همه چيز گواه است و هر فعلي به او نسبت پيدا مي‌كند و لحظه لحظه وجود هر موجودي وابسته به اراده اوست. مالكيت و ربوبيت و در نتيجه الوهيت عالم مختص اوست.</a:t>
            </a:r>
            <a:endParaRPr lang="en-US" sz="2000" dirty="0">
              <a:solidFill>
                <a:schemeClr val="accent2">
                  <a:lumMod val="50000"/>
                </a:schemeClr>
              </a:solidFill>
              <a:cs typeface="B Mitra" pitchFamily="2" charset="-78"/>
            </a:endParaRPr>
          </a:p>
          <a:p>
            <a:pPr algn="just"/>
            <a:r>
              <a:rPr lang="fa-IR" sz="2000" dirty="0">
                <a:solidFill>
                  <a:schemeClr val="accent2">
                    <a:lumMod val="50000"/>
                  </a:schemeClr>
                </a:solidFill>
                <a:cs typeface="B Mitra" pitchFamily="2" charset="-78"/>
              </a:rPr>
              <a:t>شناخت انسان از حق و هست و جلوه‌هاي او به هر اندازه‌اي كه باشد به طور مستقيم در هر باور و رفتارش انعكاس مي‌يابد، لذا علم توحيد مؤثرترين علم در رشد و كمال انسان است. مهم‌ترين منبعي كه مي‌تواند انسان را به خدا نزديك كند رجوع حقيقي به قرآن و اهل بيت عليهم السلام است. هر يك از سوره‌هاي قرآن به نحوي انسان را با توحيد و جلوه‌هاي آن در هستي و در ساحت انسان آشنا مي‌كند. اگر اين دو ثقل نمي‌بود انسان به به هيچوجه با اين سرّ عالم مرتبط نمي‌شد. </a:t>
            </a:r>
            <a:r>
              <a:rPr lang="ar-SA" sz="2000" dirty="0">
                <a:solidFill>
                  <a:schemeClr val="accent2">
                    <a:lumMod val="50000"/>
                  </a:schemeClr>
                </a:solidFill>
                <a:cs typeface="B Mitra" pitchFamily="2" charset="-78"/>
              </a:rPr>
              <a:t>. </a:t>
            </a:r>
            <a:endParaRPr lang="en-US" sz="2000" dirty="0">
              <a:solidFill>
                <a:schemeClr val="accent2">
                  <a:lumMod val="50000"/>
                </a:schemeClr>
              </a:solidFill>
              <a:cs typeface="B Mitra" pitchFamily="2" charset="-78"/>
            </a:endParaRPr>
          </a:p>
        </p:txBody>
      </p:sp>
      <p:sp>
        <p:nvSpPr>
          <p:cNvPr id="5" name="Rectangle 4"/>
          <p:cNvSpPr/>
          <p:nvPr/>
        </p:nvSpPr>
        <p:spPr>
          <a:xfrm>
            <a:off x="381000" y="3581400"/>
            <a:ext cx="8153400" cy="2862322"/>
          </a:xfrm>
          <a:prstGeom prst="rect">
            <a:avLst/>
          </a:prstGeom>
        </p:spPr>
        <p:txBody>
          <a:bodyPr wrap="square">
            <a:spAutoFit/>
          </a:bodyPr>
          <a:lstStyle/>
          <a:p>
            <a:pPr lvl="0"/>
            <a:r>
              <a:rPr lang="ar-SA" dirty="0">
                <a:cs typeface="B Mitra" pitchFamily="2" charset="-78"/>
              </a:rPr>
              <a:t>انسان پس از خلقت در دنيا و قبل از هر شناختي پي به «هستي» خود مي​برد. </a:t>
            </a:r>
            <a:endParaRPr lang="en-US" dirty="0">
              <a:cs typeface="B Mitra" pitchFamily="2" charset="-78"/>
            </a:endParaRPr>
          </a:p>
          <a:p>
            <a:r>
              <a:rPr lang="ar-SA" dirty="0">
                <a:cs typeface="B Mitra" pitchFamily="2" charset="-78"/>
              </a:rPr>
              <a:t>از آنجايي که انسان قبل </a:t>
            </a:r>
            <a:r>
              <a:rPr lang="ar-SA" dirty="0">
                <a:cs typeface="B Mitra" pitchFamily="2" charset="-78"/>
              </a:rPr>
              <a:t>از شناخت «هستي» خود، لازم است با مفهوم «هست» آشنا باشد، پس حتماً مفهوم «هست» و وجود را مي‌شناسد.</a:t>
            </a:r>
            <a:endParaRPr lang="fa-IR" dirty="0">
              <a:cs typeface="B Mitra" pitchFamily="2" charset="-78"/>
            </a:endParaRPr>
          </a:p>
          <a:p>
            <a:pPr lvl="0"/>
            <a:r>
              <a:rPr lang="ar-SA" dirty="0">
                <a:cs typeface="B Mitra" pitchFamily="2" charset="-78"/>
              </a:rPr>
              <a:t>با توجه به اينكه ميزان بهره‌مندي موجودات از هستي‌آفرين متفاوت است، مراتب موجودات نيز در هستي متفاوت است. به عبارت ديگر همچنين به دليل فقدان ظرفيتي از «تجلي حق»، مراتبي از خلقت پديدار مي</a:t>
            </a:r>
            <a:r>
              <a:rPr lang="en-US" dirty="0">
                <a:cs typeface="B Mitra" pitchFamily="2" charset="-78"/>
              </a:rPr>
              <a:t>‌</a:t>
            </a:r>
            <a:r>
              <a:rPr lang="ar-SA" dirty="0">
                <a:cs typeface="B Mitra" pitchFamily="2" charset="-78"/>
              </a:rPr>
              <a:t>شود. </a:t>
            </a:r>
            <a:endParaRPr lang="en-US" dirty="0">
              <a:cs typeface="B Mitra" pitchFamily="2" charset="-78"/>
            </a:endParaRPr>
          </a:p>
          <a:p>
            <a:r>
              <a:rPr lang="ar-SA" dirty="0">
                <a:cs typeface="B Mitra" pitchFamily="2" charset="-78"/>
              </a:rPr>
              <a:t>مطالب پيرامون مفهوم «هست» </a:t>
            </a:r>
            <a:r>
              <a:rPr lang="ar-SA" dirty="0">
                <a:cs typeface="B Mitra" pitchFamily="2" charset="-78"/>
              </a:rPr>
              <a:t>را</a:t>
            </a:r>
            <a:r>
              <a:rPr lang="ar-SA" dirty="0">
                <a:cs typeface="B Mitra" pitchFamily="2" charset="-78"/>
              </a:rPr>
              <a:t>، در قرآن مي‌توان ضمن كلماتي مانند «الله»، «ربّ» و به ويژه «حق» پي‌گيري كرد</a:t>
            </a:r>
            <a:r>
              <a:rPr lang="fa-IR" dirty="0">
                <a:cs typeface="B Mitra" pitchFamily="2" charset="-78"/>
              </a:rPr>
              <a:t>.</a:t>
            </a:r>
          </a:p>
          <a:p>
            <a:pPr lvl="0"/>
            <a:r>
              <a:rPr lang="ar-SA" dirty="0">
                <a:cs typeface="B Mitra" pitchFamily="2" charset="-78"/>
              </a:rPr>
              <a:t>پس، به هر حال هر انساني قبل از هر شناختي، خدا را مي​شناسد و از نشناختن او عاجز است. </a:t>
            </a:r>
            <a:endParaRPr lang="en-US" dirty="0">
              <a:cs typeface="B Mitra" pitchFamily="2" charset="-78"/>
            </a:endParaRPr>
          </a:p>
          <a:p>
            <a:pPr lvl="0"/>
            <a:r>
              <a:rPr lang="ar-SA" dirty="0">
                <a:cs typeface="B Mitra" pitchFamily="2" charset="-78"/>
              </a:rPr>
              <a:t>پايه​اي​ترين مفهومي که انسان از خدا مي شناسد، مفهوم «هست» يا «وجود» است.</a:t>
            </a:r>
            <a:endParaRPr lang="en-US" dirty="0">
              <a:cs typeface="B Mitra" pitchFamily="2" charset="-78"/>
            </a:endParaRPr>
          </a:p>
          <a:p>
            <a:r>
              <a:rPr lang="ar-SA" dirty="0">
                <a:cs typeface="B Mitra" pitchFamily="2" charset="-78"/>
              </a:rPr>
              <a:t>آيات قرآن ساختار عمومي شناخت موجودات و مخلوقات را از طريق فهم توأم «نيست» و «هست» مي‌داند، به اين صورت كه با شناخت خود، ساحت «هست» را از هر گونه نيستي منزه مي‌داند. </a:t>
            </a:r>
            <a:endParaRPr lang="fa-IR" dirty="0">
              <a:cs typeface="B Mitra" pitchFamily="2" charset="-78"/>
            </a:endParaRPr>
          </a:p>
        </p:txBody>
      </p:sp>
    </p:spTree>
    <p:extLst>
      <p:ext uri="{BB962C8B-B14F-4D97-AF65-F5344CB8AC3E}">
        <p14:creationId xmlns:p14="http://schemas.microsoft.com/office/powerpoint/2010/main" val="3399845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09600"/>
            <a:ext cx="8536259" cy="5355312"/>
          </a:xfrm>
          <a:prstGeom prst="rect">
            <a:avLst/>
          </a:prstGeom>
        </p:spPr>
        <p:txBody>
          <a:bodyPr wrap="square">
            <a:spAutoFit/>
          </a:bodyPr>
          <a:lstStyle/>
          <a:p>
            <a:r>
              <a:rPr lang="ar-SA" dirty="0">
                <a:cs typeface="B Mitra" pitchFamily="2" charset="-78"/>
              </a:rPr>
              <a:t>تنزيه ساحت ربوبي از هر نقص و عدمي به معناي «تسبيح» است. همچنين در منطق قرآن و روايات تنزيه خداوند از صفات مخلوقين يكي از راه هاي مهم خداشناسي است</a:t>
            </a:r>
            <a:r>
              <a:rPr lang="ar-SA" dirty="0">
                <a:cs typeface="B Mitra" pitchFamily="2" charset="-78"/>
              </a:rPr>
              <a:t>.</a:t>
            </a:r>
            <a:endParaRPr lang="fa-IR" dirty="0">
              <a:cs typeface="B Mitra" pitchFamily="2" charset="-78"/>
            </a:endParaRPr>
          </a:p>
          <a:p>
            <a:pPr lvl="0"/>
            <a:r>
              <a:rPr lang="ar-SA" dirty="0">
                <a:cs typeface="B Mitra" pitchFamily="2" charset="-78"/>
              </a:rPr>
              <a:t>اولين وصفي که انسان درباره خدا درک مي​کند، وصف «حق» است؛ زيرا حق به معناي «ثابتِ واقع» است.</a:t>
            </a:r>
            <a:endParaRPr lang="en-US" dirty="0">
              <a:cs typeface="B Mitra" pitchFamily="2" charset="-78"/>
            </a:endParaRPr>
          </a:p>
          <a:p>
            <a:r>
              <a:rPr lang="ar-SA" dirty="0">
                <a:cs typeface="B Mitra" pitchFamily="2" charset="-78"/>
              </a:rPr>
              <a:t>با توجه به آيات و روايات هر يك از پديده‌ها، به اعتبار جلوه‌اي كه از حقّ انعكاس مي‌كنند، «اسم» ‌و به اعتبار كاركردي كه براي هدايت و كمال انسان يافته‌‌اند «آيه» گفته مي‌شوند.</a:t>
            </a:r>
            <a:endParaRPr lang="fa-IR" dirty="0">
              <a:cs typeface="B Mitra" pitchFamily="2" charset="-78"/>
            </a:endParaRPr>
          </a:p>
          <a:p>
            <a:pPr lvl="0"/>
            <a:r>
              <a:rPr lang="ar-SA" dirty="0">
                <a:cs typeface="B Mitra" pitchFamily="2" charset="-78"/>
              </a:rPr>
              <a:t>در قرآن و روايات اهل بيت عليهم السلام هيچ علمي ارزشمند‌تر از علم توحيد نيست و هيچ غايتي نيز مهم‌تر از رسيدن به فهم توحيد و «لااله الا الله» نيست.</a:t>
            </a:r>
            <a:endParaRPr lang="en-US" dirty="0">
              <a:cs typeface="B Mitra" pitchFamily="2" charset="-78"/>
            </a:endParaRPr>
          </a:p>
          <a:p>
            <a:r>
              <a:rPr lang="ar-SA" dirty="0">
                <a:cs typeface="B Mitra" pitchFamily="2" charset="-78"/>
              </a:rPr>
              <a:t>اولين چيزي كه هر موجودي از خود مي‌شناسد، «نياز» است و نياز در اين منطق به معناي ميل به «وجهي از هست» است. در اين صورت موجود از آن ناحيه «هست» را طلب مي‌كند.</a:t>
            </a:r>
            <a:endParaRPr lang="fa-IR" dirty="0">
              <a:cs typeface="B Mitra" pitchFamily="2" charset="-78"/>
            </a:endParaRPr>
          </a:p>
          <a:p>
            <a:pPr lvl="0"/>
            <a:r>
              <a:rPr lang="ar-SA" dirty="0">
                <a:cs typeface="B Mitra" pitchFamily="2" charset="-78"/>
              </a:rPr>
              <a:t>قرآن هر يك از پديد‌ه‌ها را به عنوان راهنماي انسان به سوي هستي</a:t>
            </a:r>
            <a:r>
              <a:rPr lang="en-US" dirty="0">
                <a:cs typeface="B Mitra" pitchFamily="2" charset="-78"/>
              </a:rPr>
              <a:t>‌</a:t>
            </a:r>
            <a:r>
              <a:rPr lang="ar-SA" dirty="0">
                <a:cs typeface="B Mitra" pitchFamily="2" charset="-78"/>
              </a:rPr>
              <a:t>آفرين معرفي مي‌كند. بدين ترتيب دو شيوه كلي در توحيد پيش روي انسان قرار گرفته است. يكي شناخت مستقيم خدا و ديگري شناخت از راه آيات و نشانه‌ها.</a:t>
            </a:r>
            <a:endParaRPr lang="en-US" dirty="0">
              <a:cs typeface="B Mitra" pitchFamily="2" charset="-78"/>
            </a:endParaRPr>
          </a:p>
          <a:p>
            <a:pPr lvl="0"/>
            <a:r>
              <a:rPr lang="ar-SA" dirty="0">
                <a:cs typeface="B Mitra" pitchFamily="2" charset="-78"/>
              </a:rPr>
              <a:t>خداوند براي معرفي خود در قرآن، «اسماء حسنايي» را قرار داده است. اين اسماء بيان كننده جلوه‌هاي مختلفي از وجوه ربوبي اوست و در لا به لاي پديده‌ها و حوادث قابل مشاهده‌اند.</a:t>
            </a:r>
            <a:endParaRPr lang="en-US" dirty="0">
              <a:cs typeface="B Mitra" pitchFamily="2" charset="-78"/>
            </a:endParaRPr>
          </a:p>
          <a:p>
            <a:r>
              <a:rPr lang="ar-SA" dirty="0">
                <a:cs typeface="B Mitra" pitchFamily="2" charset="-78"/>
              </a:rPr>
              <a:t>خداوند در قرآن اعلام مي‌دارد، اضطرارهايي كه در مسير زندگي انسان قرار مي‌گيرد، عاملي براي شناخت پروردگار و رجوع مردم به حضرت حق است.</a:t>
            </a:r>
            <a:endParaRPr lang="fa-IR" dirty="0">
              <a:cs typeface="B Mitra" pitchFamily="2" charset="-78"/>
            </a:endParaRPr>
          </a:p>
          <a:p>
            <a:pPr lvl="0"/>
            <a:r>
              <a:rPr lang="ar-SA" dirty="0">
                <a:cs typeface="B Mitra" pitchFamily="2" charset="-78"/>
              </a:rPr>
              <a:t>سعادت انسان به طور قطع در گرو شناخت پروردگار عالم است، بنابراين علم به توحيد از واجب‌ترين علوم است كه با هيچ علم ديگري نيز قابل قياس نيست.</a:t>
            </a:r>
            <a:endParaRPr lang="en-US" dirty="0">
              <a:cs typeface="B Mitra" pitchFamily="2" charset="-78"/>
            </a:endParaRPr>
          </a:p>
          <a:p>
            <a:r>
              <a:rPr lang="ar-SA" dirty="0">
                <a:cs typeface="B Mitra" pitchFamily="2" charset="-78"/>
              </a:rPr>
              <a:t>علم به توحيد منشأ همه خيرات فردي و اجتماعي است. و منشأ همه آسيب‌هاي اجتماعي بي‌توجهي به اين علم است.</a:t>
            </a:r>
            <a:endParaRPr lang="fa-IR" dirty="0">
              <a:cs typeface="B Mitra" pitchFamily="2" charset="-78"/>
            </a:endParaRPr>
          </a:p>
          <a:p>
            <a:endParaRPr lang="fa-IR" dirty="0"/>
          </a:p>
        </p:txBody>
      </p:sp>
    </p:spTree>
    <p:extLst>
      <p:ext uri="{BB962C8B-B14F-4D97-AF65-F5344CB8AC3E}">
        <p14:creationId xmlns:p14="http://schemas.microsoft.com/office/powerpoint/2010/main" val="744394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graphicFrame>
        <p:nvGraphicFramePr>
          <p:cNvPr id="5" name="Object 4"/>
          <p:cNvGraphicFramePr>
            <a:graphicFrameLocks noChangeAspect="1"/>
          </p:cNvGraphicFramePr>
          <p:nvPr>
            <p:extLst>
              <p:ext uri="{D42A27DB-BD31-4B8C-83A1-F6EECF244321}">
                <p14:modId xmlns:p14="http://schemas.microsoft.com/office/powerpoint/2010/main" val="994395440"/>
              </p:ext>
            </p:extLst>
          </p:nvPr>
        </p:nvGraphicFramePr>
        <p:xfrm>
          <a:off x="304800" y="304800"/>
          <a:ext cx="8077200" cy="5410200"/>
        </p:xfrm>
        <a:graphic>
          <a:graphicData uri="http://schemas.openxmlformats.org/presentationml/2006/ole">
            <mc:AlternateContent xmlns:mc="http://schemas.openxmlformats.org/markup-compatibility/2006">
              <mc:Choice xmlns:v="urn:schemas-microsoft-com:vml" Requires="v">
                <p:oleObj spid="_x0000_s3085" r:id="rId4" imgW="6211070" imgH="4278987" progId="Visio.Drawing.11">
                  <p:embed/>
                </p:oleObj>
              </mc:Choice>
              <mc:Fallback>
                <p:oleObj r:id="rId4" imgW="6211070" imgH="4278987"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04800"/>
                        <a:ext cx="8077200" cy="5410200"/>
                      </a:xfrm>
                      <a:prstGeom prst="rect">
                        <a:avLst/>
                      </a:prstGeom>
                      <a:noFill/>
                    </p:spPr>
                  </p:pic>
                </p:oleObj>
              </mc:Fallback>
            </mc:AlternateContent>
          </a:graphicData>
        </a:graphic>
      </p:graphicFrame>
      <p:sp>
        <p:nvSpPr>
          <p:cNvPr id="6" name="Rectangle 3"/>
          <p:cNvSpPr>
            <a:spLocks noChangeArrowheads="1"/>
          </p:cNvSpPr>
          <p:nvPr/>
        </p:nvSpPr>
        <p:spPr bwMode="auto">
          <a:xfrm>
            <a:off x="0" y="3267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a-IR"/>
          </a:p>
        </p:txBody>
      </p:sp>
      <p:sp>
        <p:nvSpPr>
          <p:cNvPr id="2" name="Rectangle 1"/>
          <p:cNvSpPr/>
          <p:nvPr/>
        </p:nvSpPr>
        <p:spPr>
          <a:xfrm>
            <a:off x="2517547" y="5715000"/>
            <a:ext cx="3273653" cy="400110"/>
          </a:xfrm>
          <a:prstGeom prst="rect">
            <a:avLst/>
          </a:prstGeom>
        </p:spPr>
        <p:txBody>
          <a:bodyPr wrap="none">
            <a:spAutoFit/>
          </a:bodyPr>
          <a:lstStyle/>
          <a:p>
            <a:r>
              <a:rPr lang="ar-SA" sz="2000" b="1" dirty="0">
                <a:cs typeface="B Zar" pitchFamily="2" charset="-78"/>
              </a:rPr>
              <a:t>نمودار 1-3. ساختار جریان رحمت</a:t>
            </a:r>
            <a:endParaRPr lang="en-US" sz="2000" b="1" dirty="0">
              <a:cs typeface="B Zar" pitchFamily="2" charset="-78"/>
            </a:endParaRPr>
          </a:p>
        </p:txBody>
      </p:sp>
    </p:spTree>
    <p:extLst>
      <p:ext uri="{BB962C8B-B14F-4D97-AF65-F5344CB8AC3E}">
        <p14:creationId xmlns:p14="http://schemas.microsoft.com/office/powerpoint/2010/main" val="10167970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76200"/>
            <a:ext cx="84582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dirty="0" smtClean="0">
                <a:solidFill>
                  <a:schemeClr val="accent2">
                    <a:lumMod val="50000"/>
                  </a:schemeClr>
                </a:solidFill>
                <a:cs typeface="B Mitra" pitchFamily="2" charset="-78"/>
              </a:rPr>
              <a:t>جمع‌بندي</a:t>
            </a:r>
            <a:r>
              <a:rPr lang="fa-IR" sz="2000" b="1" dirty="0" smtClean="0">
                <a:solidFill>
                  <a:schemeClr val="accent2">
                    <a:lumMod val="50000"/>
                  </a:schemeClr>
                </a:solidFill>
                <a:cs typeface="B Mitra" pitchFamily="2" charset="-78"/>
              </a:rPr>
              <a:t> درس سوم: کتاب و رحمت الهی (جریان فیض عام و خاص)</a:t>
            </a:r>
          </a:p>
          <a:p>
            <a:pPr algn="just"/>
            <a:r>
              <a:rPr lang="ar-SA" sz="2000" dirty="0" smtClean="0">
                <a:solidFill>
                  <a:schemeClr val="accent2">
                    <a:lumMod val="50000"/>
                  </a:schemeClr>
                </a:solidFill>
                <a:cs typeface="B Mitra" pitchFamily="2" charset="-78"/>
              </a:rPr>
              <a:t>اين </a:t>
            </a:r>
            <a:r>
              <a:rPr lang="ar-SA" sz="2000" dirty="0">
                <a:solidFill>
                  <a:schemeClr val="accent2">
                    <a:lumMod val="50000"/>
                  </a:schemeClr>
                </a:solidFill>
                <a:cs typeface="B Mitra" pitchFamily="2" charset="-78"/>
              </a:rPr>
              <a:t>درس به افاضه فيض وجود در هستي اشاره دارد. </a:t>
            </a:r>
            <a:r>
              <a:rPr lang="ar-SA" sz="2000" dirty="0">
                <a:solidFill>
                  <a:schemeClr val="accent2">
                    <a:lumMod val="50000"/>
                  </a:schemeClr>
                </a:solidFill>
                <a:cs typeface="B Mitra" pitchFamily="2" charset="-78"/>
              </a:rPr>
              <a:t>حقيقت اين فيض كه با عنوان رحمت بيان مي‌شود در كتاب و لوحي محفوظ ثبت شده است. و بر اساس كتاب، حقايقي چون كلمه، قلم، سطر، حكم معنا مي</a:t>
            </a:r>
            <a:r>
              <a:rPr lang="en-US" sz="2000" dirty="0">
                <a:solidFill>
                  <a:schemeClr val="accent2">
                    <a:lumMod val="50000"/>
                  </a:schemeClr>
                </a:solidFill>
                <a:cs typeface="B Mitra" pitchFamily="2" charset="-78"/>
              </a:rPr>
              <a:t>‌</a:t>
            </a:r>
            <a:r>
              <a:rPr lang="ar-SA" sz="2000" dirty="0">
                <a:solidFill>
                  <a:schemeClr val="accent2">
                    <a:lumMod val="50000"/>
                  </a:schemeClr>
                </a:solidFill>
                <a:cs typeface="B Mitra" pitchFamily="2" charset="-78"/>
              </a:rPr>
              <a:t>يابد. همچنين اين درس به دو نوع رحمت الهي كه شامل انسان مي‌شود اشاره دارد كه بر اين اساس از دو نوع هدايت و دو نوع رزق نيز برخوردار مي‌گردد. </a:t>
            </a:r>
            <a:endParaRPr lang="fa-IR" sz="2000" dirty="0">
              <a:solidFill>
                <a:schemeClr val="accent2">
                  <a:lumMod val="50000"/>
                </a:schemeClr>
              </a:solidFill>
              <a:cs typeface="B Mitra" pitchFamily="2" charset="-78"/>
            </a:endParaRPr>
          </a:p>
        </p:txBody>
      </p:sp>
      <p:sp>
        <p:nvSpPr>
          <p:cNvPr id="5" name="Rectangle 4"/>
          <p:cNvSpPr/>
          <p:nvPr/>
        </p:nvSpPr>
        <p:spPr>
          <a:xfrm>
            <a:off x="228600" y="1981200"/>
            <a:ext cx="8382000" cy="4524315"/>
          </a:xfrm>
          <a:prstGeom prst="rect">
            <a:avLst/>
          </a:prstGeom>
        </p:spPr>
        <p:txBody>
          <a:bodyPr wrap="square">
            <a:spAutoFit/>
          </a:bodyPr>
          <a:lstStyle/>
          <a:p>
            <a:pPr lvl="0" algn="just"/>
            <a:r>
              <a:rPr lang="ar-SA" dirty="0">
                <a:cs typeface="B Mitra" pitchFamily="2" charset="-78"/>
              </a:rPr>
              <a:t>موجودات به واسطه افاضه فيض وجود از جانب پروردگار عالم به ساحت هستي قدم مي‌گذارند. به اين افاضه وجود در فرهنگ قرآن و روايات، «رحمت» گفته مي‌شود و گستره آن همه مخلوقات است. </a:t>
            </a:r>
            <a:endParaRPr lang="en-US" dirty="0">
              <a:cs typeface="B Mitra" pitchFamily="2" charset="-78"/>
            </a:endParaRPr>
          </a:p>
          <a:p>
            <a:pPr lvl="0" algn="just"/>
            <a:r>
              <a:rPr lang="ar-SA" dirty="0">
                <a:cs typeface="B Mitra" pitchFamily="2" charset="-78"/>
              </a:rPr>
              <a:t>خداوند جاري ساختن رحمت را بر خود واجب كرده است. بر اين اساس محال است فعلي از افعال او بر اساس رحمت نباشد. خداوند اين واجب كردن را با لفظ «كتب» بيان كرده است</a:t>
            </a:r>
            <a:r>
              <a:rPr lang="ar-SA" dirty="0">
                <a:cs typeface="B Mitra" pitchFamily="2" charset="-78"/>
              </a:rPr>
              <a:t>.</a:t>
            </a:r>
            <a:endParaRPr lang="fa-IR" dirty="0">
              <a:cs typeface="B Mitra" pitchFamily="2" charset="-78"/>
            </a:endParaRPr>
          </a:p>
          <a:p>
            <a:pPr lvl="0" algn="just"/>
            <a:r>
              <a:rPr lang="ar-SA" dirty="0">
                <a:cs typeface="B Mitra" pitchFamily="2" charset="-78"/>
              </a:rPr>
              <a:t>كتاب </a:t>
            </a:r>
            <a:r>
              <a:rPr lang="ar-SA" dirty="0">
                <a:cs typeface="B Mitra" pitchFamily="2" charset="-78"/>
              </a:rPr>
              <a:t>به معناي ثبت كردن آن چيزي است كه مورد توجه كسي واقع شده است. بدين ترتيب «كتاب» در آیات قرآن به معناي هر چيزي است كه در عالم هستي ثبت، ضبط و حفظ شده است. لذا معناي آن با معناي حق كاملاً مرتبط است.</a:t>
            </a:r>
            <a:endParaRPr lang="en-US" dirty="0">
              <a:cs typeface="B Mitra" pitchFamily="2" charset="-78"/>
            </a:endParaRPr>
          </a:p>
          <a:p>
            <a:pPr lvl="0" algn="just"/>
            <a:r>
              <a:rPr lang="ar-SA" dirty="0">
                <a:cs typeface="B Mitra" pitchFamily="2" charset="-78"/>
              </a:rPr>
              <a:t>هست و وجود كه حقيقتي ثابت است در صورت اقتضاء‌ كه به «شاء» تعبير مي‌شود،‌ موجب خلق وپديداري مخلوق مي‌گردد. به وجود آورنده شاء و اقتضاء را «قلم» و مخلوقي كه به واسطه وجود خلق مي‌شود را «سطر شده» گويند. پس براي هر مخلوقي قلمي در اين عالم موجود است كه او را به سطر در آورده است.</a:t>
            </a:r>
            <a:endParaRPr lang="en-US" dirty="0">
              <a:cs typeface="B Mitra" pitchFamily="2" charset="-78"/>
            </a:endParaRPr>
          </a:p>
          <a:p>
            <a:pPr algn="just"/>
            <a:r>
              <a:rPr lang="ar-SA" dirty="0">
                <a:cs typeface="B Mitra" pitchFamily="2" charset="-78"/>
              </a:rPr>
              <a:t>در آيات و روايات نوراني به وسيله‌اي كه موجب بسط فيض الهي است «قلم» گفته مي‌شود. و به ظهور اين فيض در هستي نيز «سطر» گفته مي‌شود. </a:t>
            </a:r>
            <a:endParaRPr lang="fa-IR" dirty="0">
              <a:cs typeface="B Mitra" pitchFamily="2" charset="-78"/>
            </a:endParaRPr>
          </a:p>
          <a:p>
            <a:pPr lvl="0" algn="just"/>
            <a:r>
              <a:rPr lang="ar-SA" dirty="0">
                <a:cs typeface="B Mitra" pitchFamily="2" charset="-78"/>
              </a:rPr>
              <a:t>هست و وجود كه حقيقتي ثابت است در صورت اقتضاء‌ كه به «شاء» تعبير مي‌شود،‌ موجب خلق وپديداري مخلوق مي‌گردد. به وجود آورنده شاء و اقتضاء را «قلم» و مخلوقي كه به واسطه وجود خلق مي‌شود را «سطر شده» گويند. پس براي هر مخلوقي قلمي در اين عالم موجود است كه او را به سطر در آورده است.</a:t>
            </a:r>
            <a:endParaRPr lang="en-US" dirty="0">
              <a:cs typeface="B Mitra" pitchFamily="2" charset="-78"/>
            </a:endParaRPr>
          </a:p>
          <a:p>
            <a:pPr lvl="0" algn="just"/>
            <a:r>
              <a:rPr lang="ar-SA" dirty="0">
                <a:cs typeface="B Mitra" pitchFamily="2" charset="-78"/>
              </a:rPr>
              <a:t>در آيات و روايات نوراني به وسيله‌اي كه موجب بسط فيض الهي است «قلم» گفته مي‌شود. و به ظهور اين فيض در هستي نيز «سطر» گفته مي‌شود. </a:t>
            </a:r>
            <a:endParaRPr lang="en-US" dirty="0">
              <a:cs typeface="B Mitra" pitchFamily="2" charset="-78"/>
            </a:endParaRPr>
          </a:p>
        </p:txBody>
      </p:sp>
    </p:spTree>
    <p:extLst>
      <p:ext uri="{BB962C8B-B14F-4D97-AF65-F5344CB8AC3E}">
        <p14:creationId xmlns:p14="http://schemas.microsoft.com/office/powerpoint/2010/main" val="483262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39090"/>
            <a:ext cx="8534400" cy="5909310"/>
          </a:xfrm>
          <a:prstGeom prst="rect">
            <a:avLst/>
          </a:prstGeom>
        </p:spPr>
        <p:txBody>
          <a:bodyPr wrap="square">
            <a:spAutoFit/>
          </a:bodyPr>
          <a:lstStyle/>
          <a:p>
            <a:pPr lvl="0" algn="just"/>
            <a:r>
              <a:rPr lang="ar-SA" dirty="0">
                <a:cs typeface="B Mitra" pitchFamily="2" charset="-78"/>
              </a:rPr>
              <a:t>وجود كتاب در هستي عامل عدم انحراف و اعوجاج در آن (یعنی هستی) است. زيرا وسائط با اتكاي به آن (یعنی هستی)، حقايق را در عالم جاري مي‌سازند. قرآن اين كار وسائط را «استنساخ» گويد.</a:t>
            </a:r>
            <a:endParaRPr lang="en-US" dirty="0">
              <a:cs typeface="B Mitra" pitchFamily="2" charset="-78"/>
            </a:endParaRPr>
          </a:p>
          <a:p>
            <a:pPr algn="just"/>
            <a:r>
              <a:rPr lang="ar-SA" dirty="0">
                <a:cs typeface="B Mitra" pitchFamily="2" charset="-78"/>
              </a:rPr>
              <a:t>همه ثابتات عالم و متغيرات در كتاب هستي ثبت است و بدون هيچ آسيب، انحراف و خللي در هستي جريان يافته، ‌ظهور مي‌يابند. </a:t>
            </a:r>
            <a:r>
              <a:rPr lang="ar-SA" dirty="0">
                <a:cs typeface="B Mitra" pitchFamily="2" charset="-78"/>
              </a:rPr>
              <a:t>زيرا بناي ربّ العالمين در به ظهور رساندن حقايق </a:t>
            </a:r>
            <a:r>
              <a:rPr lang="ar-SA" dirty="0">
                <a:cs typeface="B Mitra" pitchFamily="2" charset="-78"/>
              </a:rPr>
              <a:t>است و اين را بر خود واجب كرده </a:t>
            </a:r>
            <a:r>
              <a:rPr lang="ar-SA" dirty="0">
                <a:cs typeface="B Mitra" pitchFamily="2" charset="-78"/>
              </a:rPr>
              <a:t>است</a:t>
            </a:r>
            <a:endParaRPr lang="fa-IR" dirty="0">
              <a:cs typeface="B Mitra" pitchFamily="2" charset="-78"/>
            </a:endParaRPr>
          </a:p>
          <a:p>
            <a:pPr algn="just"/>
            <a:r>
              <a:rPr lang="ar-SA" dirty="0">
                <a:cs typeface="B Mitra" pitchFamily="2" charset="-78"/>
              </a:rPr>
              <a:t>با </a:t>
            </a:r>
            <a:r>
              <a:rPr lang="ar-SA" dirty="0">
                <a:cs typeface="B Mitra" pitchFamily="2" charset="-78"/>
              </a:rPr>
              <a:t>وجود كتاب، مفاهيمي مانند «كلمه»، «كلام»،‌ »سطر» و «حكم» معنا پيدا مي</a:t>
            </a:r>
            <a:r>
              <a:rPr lang="en-US" dirty="0">
                <a:cs typeface="B Mitra" pitchFamily="2" charset="-78"/>
              </a:rPr>
              <a:t>‌</a:t>
            </a:r>
            <a:r>
              <a:rPr lang="ar-SA" dirty="0">
                <a:cs typeface="B Mitra" pitchFamily="2" charset="-78"/>
              </a:rPr>
              <a:t>كند. زيرا هر حكمي به واسطه ارتباط حقايقي با هم شكل مي‌گيرد. و همه اين موارد در صورتي امكان پذير است كه حقيقت كتاب موجود باشد.</a:t>
            </a:r>
            <a:endParaRPr lang="fa-IR" dirty="0">
              <a:cs typeface="B Mitra" pitchFamily="2" charset="-78"/>
            </a:endParaRPr>
          </a:p>
          <a:p>
            <a:pPr algn="just"/>
            <a:r>
              <a:rPr lang="ar-SA" dirty="0">
                <a:cs typeface="B Mitra" pitchFamily="2" charset="-78"/>
              </a:rPr>
              <a:t>«كلمه» به تجلي حق در مخلوقي از حيث اثرگذاري آن در خلقت گفته شده و از مؤلفه‌هاي كتاب هستي است. اين تجلي به واسطه‌هاي خير و بركت در هستي اطلاق مي‌شود و قرآن كريم بيان مي‌دارد كه اين واسطه‌ها بي‌نهايت‌اند. </a:t>
            </a:r>
            <a:endParaRPr lang="fa-IR" dirty="0">
              <a:cs typeface="B Mitra" pitchFamily="2" charset="-78"/>
            </a:endParaRPr>
          </a:p>
          <a:p>
            <a:pPr algn="just"/>
            <a:r>
              <a:rPr lang="ar-SA" dirty="0">
                <a:cs typeface="B Mitra" pitchFamily="2" charset="-78"/>
              </a:rPr>
              <a:t>كلام» تبيين كننده حق، آشكار سازنده  و به تفصيل در آورنده آن است. بنابراين با توجه به كلام كلماتي مانند «بيان»،‌ «ظهور»،‌ «اِحكام و تفصيل» معنا پيدا مي كند. بدين ترتيب كلام يكي از مصاديق نور براي رؤيت حقايق است.</a:t>
            </a:r>
            <a:endParaRPr lang="fa-IR" dirty="0">
              <a:cs typeface="B Mitra" pitchFamily="2" charset="-78"/>
            </a:endParaRPr>
          </a:p>
          <a:p>
            <a:pPr algn="just"/>
            <a:r>
              <a:rPr lang="ar-SA" dirty="0">
                <a:cs typeface="B Mitra" pitchFamily="2" charset="-78"/>
              </a:rPr>
              <a:t>انسان مخلوقي است که امکاناتش به او اين اجازه را داده است که بتواند خود را شامل رحمتي فراتر از رحمت عمومي عالم کند، يعني همان رحمت رحيميه. از اين رو در حوزه انسان، دو نوع هدايت عام و خاص معنا مي</a:t>
            </a:r>
            <a:r>
              <a:rPr lang="en-US" dirty="0">
                <a:cs typeface="B Mitra" pitchFamily="2" charset="-78"/>
              </a:rPr>
              <a:t>‌</a:t>
            </a:r>
            <a:r>
              <a:rPr lang="ar-SA" dirty="0">
                <a:cs typeface="B Mitra" pitchFamily="2" charset="-78"/>
              </a:rPr>
              <a:t>يابد.</a:t>
            </a:r>
            <a:endParaRPr lang="fa-IR" dirty="0">
              <a:cs typeface="B Mitra" pitchFamily="2" charset="-78"/>
            </a:endParaRPr>
          </a:p>
          <a:p>
            <a:pPr algn="just"/>
            <a:r>
              <a:rPr lang="ar-SA" dirty="0">
                <a:cs typeface="B Mitra" pitchFamily="2" charset="-78"/>
              </a:rPr>
              <a:t>انسان </a:t>
            </a:r>
            <a:r>
              <a:rPr lang="ar-SA" dirty="0">
                <a:cs typeface="B Mitra" pitchFamily="2" charset="-78"/>
              </a:rPr>
              <a:t>كه داراي هدايتي اختياري است اقتضاء‌ برخورداري از بسياري از مواهب يا تبعات را خود رقم مي‌زند، در اين صورت قلم سرنوشت در دست خود اوست. سوره مباركه قلم به بيان تفصيلي اين حقيقت پرداخته است.</a:t>
            </a:r>
            <a:r>
              <a:rPr lang="en-US" dirty="0">
                <a:cs typeface="B Mitra" pitchFamily="2" charset="-78"/>
              </a:rPr>
              <a:t> </a:t>
            </a:r>
            <a:r>
              <a:rPr lang="ar-SA" dirty="0">
                <a:cs typeface="B Mitra" pitchFamily="2" charset="-78"/>
              </a:rPr>
              <a:t>خداوند در قرآن مي‌فرمايد: (وَ رَحمَتِي وَسِعَت كُلَّ شَي‏ءٍ، فَسَأَكتُبُها لِلَّذِينَ يَتَّقُونَ، رحمتم همه چيز را فرا گرفته، و به زودى همه آن را به كسانى كه تقوى پيشه كنند اختصاص مى‏دهم.) اين بيان نشان دهنده فراگيري رحمت الهي و ثبت آن در همه هستي است</a:t>
            </a:r>
            <a:r>
              <a:rPr lang="en-US" dirty="0">
                <a:cs typeface="B Mitra" pitchFamily="2" charset="-78"/>
              </a:rPr>
              <a:t>.</a:t>
            </a:r>
            <a:endParaRPr lang="fa-IR" dirty="0">
              <a:cs typeface="B Mitra" pitchFamily="2" charset="-78"/>
            </a:endParaRPr>
          </a:p>
          <a:p>
            <a:pPr algn="just"/>
            <a:r>
              <a:rPr lang="ar-SA" dirty="0">
                <a:cs typeface="B Mitra" pitchFamily="2" charset="-78"/>
              </a:rPr>
              <a:t>بر اساس آيات و روايات نوراني، دعاي بنده به درگاه خداوند كليد برخورداري او از رحمت الهي است. </a:t>
            </a:r>
            <a:endParaRPr lang="fa-IR" dirty="0">
              <a:cs typeface="B Mitra" pitchFamily="2" charset="-78"/>
            </a:endParaRPr>
          </a:p>
          <a:p>
            <a:pPr algn="just"/>
            <a:r>
              <a:rPr lang="ar-SA" dirty="0">
                <a:cs typeface="B Mitra" pitchFamily="2" charset="-78"/>
              </a:rPr>
              <a:t>بر اساس آيات و روايات اعمال انسان‌ها قلمي براي جريان يافتن رحمت از كتاب هستي است و مي‌تواند خيرات فراواني را براي او سطر كند.</a:t>
            </a:r>
            <a:endParaRPr lang="fa-IR" dirty="0">
              <a:cs typeface="B Mitra" pitchFamily="2" charset="-78"/>
            </a:endParaRPr>
          </a:p>
          <a:p>
            <a:pPr algn="just"/>
            <a:r>
              <a:rPr lang="ar-SA" dirty="0">
                <a:cs typeface="B Mitra" pitchFamily="2" charset="-78"/>
              </a:rPr>
              <a:t>«رزق» يكي از مظاهر رحمت به خلق است، و همانند آن بر دو دسته عمومي و اختصاصي تقسيم مي شود. </a:t>
            </a:r>
            <a:r>
              <a:rPr lang="ar-SA" dirty="0">
                <a:cs typeface="B Mitra" pitchFamily="2" charset="-78"/>
              </a:rPr>
              <a:t>رزق اختصاصي فقط به مؤمنين و متقين و هدايت يافتگان تعلق مي‌گيرد و محروميت از آن وسيله عذاب گمراهان </a:t>
            </a:r>
            <a:r>
              <a:rPr lang="ar-SA" dirty="0" smtClean="0">
                <a:cs typeface="B Mitra" pitchFamily="2" charset="-78"/>
              </a:rPr>
              <a:t>است</a:t>
            </a:r>
            <a:r>
              <a:rPr lang="fa-IR" dirty="0" smtClean="0">
                <a:cs typeface="B Mitra" pitchFamily="2" charset="-78"/>
              </a:rPr>
              <a:t>.</a:t>
            </a:r>
            <a:endParaRPr lang="fa-IR" dirty="0">
              <a:cs typeface="B Mitra" pitchFamily="2" charset="-78"/>
            </a:endParaRPr>
          </a:p>
        </p:txBody>
      </p:sp>
    </p:spTree>
    <p:extLst>
      <p:ext uri="{BB962C8B-B14F-4D97-AF65-F5344CB8AC3E}">
        <p14:creationId xmlns:p14="http://schemas.microsoft.com/office/powerpoint/2010/main" val="13449129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2.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1077</TotalTime>
  <Words>4386</Words>
  <Application>Microsoft Office PowerPoint</Application>
  <PresentationFormat>On-screen Show (4:3)</PresentationFormat>
  <Paragraphs>136</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Oriel</vt:lpstr>
      <vt:lpstr>Visio.Drawing.11</vt:lpstr>
      <vt:lpstr>یا  فاطر  بحق  فاطمه...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kzm</dc:creator>
  <cp:lastModifiedBy>Kosar</cp:lastModifiedBy>
  <cp:revision>76</cp:revision>
  <dcterms:created xsi:type="dcterms:W3CDTF">2012-11-16T15:59:55Z</dcterms:created>
  <dcterms:modified xsi:type="dcterms:W3CDTF">2016-01-27T11:52:16Z</dcterms:modified>
</cp:coreProperties>
</file>