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330" r:id="rId3"/>
    <p:sldId id="257" r:id="rId4"/>
    <p:sldId id="258" r:id="rId5"/>
    <p:sldId id="259" r:id="rId6"/>
    <p:sldId id="260" r:id="rId7"/>
    <p:sldId id="261" r:id="rId8"/>
    <p:sldId id="262" r:id="rId9"/>
    <p:sldId id="263" r:id="rId10"/>
    <p:sldId id="264" r:id="rId11"/>
    <p:sldId id="265" r:id="rId12"/>
    <p:sldId id="266" r:id="rId13"/>
    <p:sldId id="267" r:id="rId14"/>
    <p:sldId id="347" r:id="rId15"/>
    <p:sldId id="348" r:id="rId16"/>
    <p:sldId id="304" r:id="rId17"/>
    <p:sldId id="303" r:id="rId18"/>
    <p:sldId id="268" r:id="rId19"/>
    <p:sldId id="270" r:id="rId20"/>
    <p:sldId id="271" r:id="rId21"/>
    <p:sldId id="272" r:id="rId22"/>
    <p:sldId id="273" r:id="rId23"/>
    <p:sldId id="275" r:id="rId24"/>
    <p:sldId id="269" r:id="rId25"/>
    <p:sldId id="274" r:id="rId26"/>
    <p:sldId id="276" r:id="rId27"/>
    <p:sldId id="277" r:id="rId28"/>
    <p:sldId id="278" r:id="rId29"/>
    <p:sldId id="279" r:id="rId30"/>
    <p:sldId id="280" r:id="rId31"/>
    <p:sldId id="281" r:id="rId32"/>
    <p:sldId id="349" r:id="rId33"/>
    <p:sldId id="305"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306" r:id="rId51"/>
    <p:sldId id="298" r:id="rId52"/>
    <p:sldId id="299" r:id="rId53"/>
    <p:sldId id="300" r:id="rId54"/>
    <p:sldId id="301" r:id="rId55"/>
    <p:sldId id="302"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46" r:id="rId76"/>
    <p:sldId id="326" r:id="rId77"/>
    <p:sldId id="327" r:id="rId78"/>
    <p:sldId id="328" r:id="rId79"/>
    <p:sldId id="329"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380"/>
    <p:restoredTop sz="94660"/>
  </p:normalViewPr>
  <p:slideViewPr>
    <p:cSldViewPr>
      <p:cViewPr varScale="1">
        <p:scale>
          <a:sx n="67" d="100"/>
          <a:sy n="67" d="100"/>
        </p:scale>
        <p:origin x="85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AE83E6E-CE6E-4DDD-9514-6358E00B47DD}" type="datetimeFigureOut">
              <a:rPr lang="fa-IR" smtClean="0"/>
              <a:t>16/11/1440</a:t>
            </a:fld>
            <a:endParaRPr lang="fa-I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a-I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F247435-3653-45FC-B81D-1FF9EB78574D}" type="slidenum">
              <a:rPr lang="fa-IR" smtClean="0"/>
              <a:t>‹#›</a:t>
            </a:fld>
            <a:endParaRPr lang="fa-I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83E6E-CE6E-4DDD-9514-6358E00B47DD}" type="datetimeFigureOut">
              <a:rPr lang="fa-IR" smtClean="0"/>
              <a:t>16/11/1440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E83E6E-CE6E-4DDD-9514-6358E00B47DD}" type="datetimeFigureOut">
              <a:rPr lang="fa-IR" smtClean="0"/>
              <a:t>16/11/1440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E83E6E-CE6E-4DDD-9514-6358E00B47DD}" type="datetimeFigureOut">
              <a:rPr lang="fa-IR" smtClean="0"/>
              <a:t>16/11/1440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83E6E-CE6E-4DDD-9514-6358E00B47DD}" type="datetimeFigureOut">
              <a:rPr lang="fa-IR" smtClean="0"/>
              <a:t>16/11/1440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AE83E6E-CE6E-4DDD-9514-6358E00B47DD}" type="datetimeFigureOut">
              <a:rPr lang="fa-IR" smtClean="0"/>
              <a:t>16/11/1440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247435-3653-45FC-B81D-1FF9EB78574D}" type="slidenum">
              <a:rPr lang="fa-IR" smtClean="0"/>
              <a:t>‹#›</a:t>
            </a:fld>
            <a:endParaRPr lang="fa-I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E83E6E-CE6E-4DDD-9514-6358E00B47DD}" type="datetimeFigureOut">
              <a:rPr lang="fa-IR" smtClean="0"/>
              <a:t>16/11/1440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E83E6E-CE6E-4DDD-9514-6358E00B47DD}" type="datetimeFigureOut">
              <a:rPr lang="fa-IR" smtClean="0"/>
              <a:t>16/11/1440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83E6E-CE6E-4DDD-9514-6358E00B47DD}" type="datetimeFigureOut">
              <a:rPr lang="fa-IR" smtClean="0"/>
              <a:t>16/11/1440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AE83E6E-CE6E-4DDD-9514-6358E00B47DD}" type="datetimeFigureOut">
              <a:rPr lang="fa-IR" smtClean="0"/>
              <a:t>16/11/1440</a:t>
            </a:fld>
            <a:endParaRPr lang="fa-IR"/>
          </a:p>
        </p:txBody>
      </p:sp>
      <p:sp>
        <p:nvSpPr>
          <p:cNvPr id="7" name="Slide Number Placeholder 6"/>
          <p:cNvSpPr>
            <a:spLocks noGrp="1"/>
          </p:cNvSpPr>
          <p:nvPr>
            <p:ph type="sldNum" sz="quarter" idx="12"/>
          </p:nvPr>
        </p:nvSpPr>
        <p:spPr/>
        <p:txBody>
          <a:bodyPr/>
          <a:lstStyle/>
          <a:p>
            <a:fld id="{AF247435-3653-45FC-B81D-1FF9EB78574D}" type="slidenum">
              <a:rPr lang="fa-IR" smtClean="0"/>
              <a:t>‹#›</a:t>
            </a:fld>
            <a:endParaRPr lang="fa-I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83E6E-CE6E-4DDD-9514-6358E00B47DD}" type="datetimeFigureOut">
              <a:rPr lang="fa-IR" smtClean="0"/>
              <a:t>16/11/1440</a:t>
            </a:fld>
            <a:endParaRPr lang="fa-I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7" name="Slide Number Placeholder 6"/>
          <p:cNvSpPr>
            <a:spLocks noGrp="1"/>
          </p:cNvSpPr>
          <p:nvPr>
            <p:ph type="sldNum" sz="quarter" idx="12"/>
          </p:nvPr>
        </p:nvSpPr>
        <p:spPr/>
        <p:txBody>
          <a:bodyPr/>
          <a:lstStyle/>
          <a:p>
            <a:fld id="{AF247435-3653-45FC-B81D-1FF9EB78574D}"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AE83E6E-CE6E-4DDD-9514-6358E00B47DD}" type="datetimeFigureOut">
              <a:rPr lang="fa-IR" smtClean="0"/>
              <a:t>16/11/1440</a:t>
            </a:fld>
            <a:endParaRPr lang="fa-I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a-I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247435-3653-45FC-B81D-1FF9EB78574D}"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fa-IR" sz="2800" b="1" dirty="0" smtClean="0">
                <a:cs typeface="B Nazanin" pitchFamily="2" charset="-78"/>
              </a:rPr>
              <a:t>بسم الله الرحمن الرحیم</a:t>
            </a:r>
            <a:endParaRPr lang="fa-IR" sz="2800" b="1" dirty="0">
              <a:cs typeface="B Nazanin" pitchFamily="2" charset="-78"/>
            </a:endParaRPr>
          </a:p>
        </p:txBody>
      </p:sp>
      <p:sp>
        <p:nvSpPr>
          <p:cNvPr id="3" name="Subtitle 2"/>
          <p:cNvSpPr>
            <a:spLocks noGrp="1"/>
          </p:cNvSpPr>
          <p:nvPr>
            <p:ph type="subTitle" idx="1"/>
          </p:nvPr>
        </p:nvSpPr>
        <p:spPr>
          <a:xfrm>
            <a:off x="4733365" y="4421080"/>
            <a:ext cx="3309803" cy="1672216"/>
          </a:xfrm>
        </p:spPr>
        <p:txBody>
          <a:bodyPr>
            <a:normAutofit/>
          </a:bodyPr>
          <a:lstStyle/>
          <a:p>
            <a:pPr algn="ctr"/>
            <a:r>
              <a:rPr lang="fa-IR" b="1" dirty="0" smtClean="0">
                <a:solidFill>
                  <a:schemeClr val="accent1">
                    <a:lumMod val="50000"/>
                  </a:schemeClr>
                </a:solidFill>
                <a:cs typeface="B Nazanin" pitchFamily="2" charset="-78"/>
              </a:rPr>
              <a:t>با سلام و صلوات بر حضرت زهرا </a:t>
            </a:r>
          </a:p>
          <a:p>
            <a:pPr algn="ctr"/>
            <a:r>
              <a:rPr lang="fa-IR" b="1" dirty="0" smtClean="0">
                <a:solidFill>
                  <a:schemeClr val="accent1">
                    <a:lumMod val="50000"/>
                  </a:schemeClr>
                </a:solidFill>
                <a:cs typeface="B Nazanin" pitchFamily="2" charset="-78"/>
              </a:rPr>
              <a:t>سلام الله علیها</a:t>
            </a:r>
          </a:p>
          <a:p>
            <a:pPr algn="ctr"/>
            <a:r>
              <a:rPr lang="fa-IR" sz="2400" b="1" dirty="0" smtClean="0">
                <a:solidFill>
                  <a:schemeClr val="accent1">
                    <a:lumMod val="50000"/>
                  </a:schemeClr>
                </a:solidFill>
                <a:cs typeface="B Nazanin" pitchFamily="2" charset="-78"/>
              </a:rPr>
              <a:t>مهربانترین مادر هستی </a:t>
            </a:r>
          </a:p>
          <a:p>
            <a:pPr algn="ctr"/>
            <a:r>
              <a:rPr lang="fa-IR" b="1" dirty="0" smtClean="0">
                <a:solidFill>
                  <a:schemeClr val="accent1">
                    <a:lumMod val="50000"/>
                  </a:schemeClr>
                </a:solidFill>
                <a:cs typeface="B Nazanin" pitchFamily="2" charset="-78"/>
              </a:rPr>
              <a:t>و صلوات بر محمد و آل محمد</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675961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87624" y="629816"/>
            <a:ext cx="7024744" cy="1143000"/>
          </a:xfrm>
          <a:prstGeom prst="rect">
            <a:avLst/>
          </a:prstGeom>
        </p:spPr>
        <p:txBody>
          <a:bodyPr anchor="ctr">
            <a:norm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3200" b="1" smtClean="0">
                <a:cs typeface="B Nazanin" pitchFamily="2" charset="-78"/>
              </a:rPr>
              <a:t>2- انتقال باورها به کودک:</a:t>
            </a:r>
            <a:endParaRPr lang="fa-IR" sz="3200" b="1" dirty="0">
              <a:cs typeface="B Nazanin" pitchFamily="2" charset="-78"/>
            </a:endParaRPr>
          </a:p>
        </p:txBody>
      </p:sp>
      <p:sp>
        <p:nvSpPr>
          <p:cNvPr id="7" name="Rounded Rectangle 6"/>
          <p:cNvSpPr/>
          <p:nvPr/>
        </p:nvSpPr>
        <p:spPr>
          <a:xfrm>
            <a:off x="4644008" y="2276872"/>
            <a:ext cx="381642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000" b="1" dirty="0" smtClean="0">
                <a:cs typeface="B Nazanin" pitchFamily="2" charset="-78"/>
              </a:rPr>
              <a:t>مقدمات</a:t>
            </a:r>
          </a:p>
          <a:p>
            <a:pPr marL="285750" indent="-285750" algn="ctr">
              <a:lnSpc>
                <a:spcPct val="150000"/>
              </a:lnSpc>
              <a:buFont typeface="Wingdings" pitchFamily="2" charset="2"/>
              <a:buChar char="v"/>
            </a:pPr>
            <a:r>
              <a:rPr lang="fa-IR" b="1" dirty="0" smtClean="0">
                <a:cs typeface="B Nazanin" pitchFamily="2" charset="-78"/>
              </a:rPr>
              <a:t>الگودهی باورها، صفات و اقوال زیبا</a:t>
            </a:r>
          </a:p>
          <a:p>
            <a:pPr marL="285750" indent="-285750" algn="ctr">
              <a:lnSpc>
                <a:spcPct val="150000"/>
              </a:lnSpc>
              <a:buFont typeface="Wingdings" pitchFamily="2" charset="2"/>
              <a:buChar char="v"/>
            </a:pPr>
            <a:r>
              <a:rPr lang="fa-IR" b="1" dirty="0" smtClean="0">
                <a:cs typeface="B Nazanin" pitchFamily="2" charset="-78"/>
              </a:rPr>
              <a:t>حفظ حیا و مراقبت از آن</a:t>
            </a:r>
          </a:p>
          <a:p>
            <a:pPr marL="285750" indent="-285750" algn="ctr">
              <a:lnSpc>
                <a:spcPct val="150000"/>
              </a:lnSpc>
              <a:buFont typeface="Wingdings" pitchFamily="2" charset="2"/>
              <a:buChar char="v"/>
            </a:pPr>
            <a:r>
              <a:rPr lang="fa-IR" b="1" dirty="0" smtClean="0">
                <a:cs typeface="B Nazanin" pitchFamily="2" charset="-78"/>
              </a:rPr>
              <a:t>شناخت و کنترل  هیجانات</a:t>
            </a:r>
          </a:p>
          <a:p>
            <a:pPr marL="285750" indent="-285750" algn="ctr">
              <a:lnSpc>
                <a:spcPct val="150000"/>
              </a:lnSpc>
              <a:buFont typeface="Wingdings" pitchFamily="2" charset="2"/>
              <a:buChar char="v"/>
            </a:pPr>
            <a:r>
              <a:rPr lang="fa-IR" b="1" dirty="0" smtClean="0">
                <a:cs typeface="B Nazanin" pitchFamily="2" charset="-78"/>
              </a:rPr>
              <a:t>آموزش اذن</a:t>
            </a:r>
            <a:endParaRPr lang="fa-IR" b="1" dirty="0">
              <a:cs typeface="B Nazanin" pitchFamily="2" charset="-78"/>
            </a:endParaRPr>
          </a:p>
        </p:txBody>
      </p:sp>
      <p:sp>
        <p:nvSpPr>
          <p:cNvPr id="8" name="Rounded Rectangle 7"/>
          <p:cNvSpPr/>
          <p:nvPr/>
        </p:nvSpPr>
        <p:spPr>
          <a:xfrm>
            <a:off x="611560" y="629816"/>
            <a:ext cx="3816424" cy="4887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b="1" dirty="0" smtClean="0">
                <a:cs typeface="B Nazanin" pitchFamily="2" charset="-78"/>
              </a:rPr>
              <a:t>1- ایمان و اعتماد</a:t>
            </a:r>
          </a:p>
          <a:p>
            <a:pPr algn="just">
              <a:lnSpc>
                <a:spcPct val="150000"/>
              </a:lnSpc>
            </a:pPr>
            <a:r>
              <a:rPr lang="fa-IR" b="1" dirty="0" smtClean="0">
                <a:cs typeface="B Nazanin" pitchFamily="2" charset="-78"/>
              </a:rPr>
              <a:t>2- بخشایش خداوند</a:t>
            </a:r>
          </a:p>
          <a:p>
            <a:pPr algn="just">
              <a:lnSpc>
                <a:spcPct val="150000"/>
              </a:lnSpc>
            </a:pPr>
            <a:r>
              <a:rPr lang="fa-IR" b="1" dirty="0" smtClean="0">
                <a:cs typeface="B Nazanin" pitchFamily="2" charset="-78"/>
              </a:rPr>
              <a:t>3- مفهوم حقیقت ثابت (رب) در هستی</a:t>
            </a:r>
          </a:p>
          <a:p>
            <a:pPr algn="just">
              <a:lnSpc>
                <a:spcPct val="150000"/>
              </a:lnSpc>
            </a:pPr>
            <a:r>
              <a:rPr lang="fa-IR" b="1" dirty="0" smtClean="0">
                <a:cs typeface="B Nazanin" pitchFamily="2" charset="-78"/>
              </a:rPr>
              <a:t>4- مفهوم ولایت خداوند</a:t>
            </a:r>
          </a:p>
          <a:p>
            <a:pPr algn="just">
              <a:lnSpc>
                <a:spcPct val="150000"/>
              </a:lnSpc>
            </a:pPr>
            <a:r>
              <a:rPr lang="fa-IR" b="1" dirty="0" smtClean="0">
                <a:cs typeface="B Nazanin" pitchFamily="2" charset="-78"/>
              </a:rPr>
              <a:t>5- پرورش دیگرخواهی و انسان دوستی</a:t>
            </a:r>
          </a:p>
          <a:p>
            <a:pPr algn="just">
              <a:lnSpc>
                <a:spcPct val="150000"/>
              </a:lnSpc>
            </a:pPr>
            <a:r>
              <a:rPr lang="fa-IR" b="1" dirty="0" smtClean="0">
                <a:cs typeface="B Nazanin" pitchFamily="2" charset="-78"/>
              </a:rPr>
              <a:t>6- معرفی خدا (با استفاده از تمثیل)</a:t>
            </a:r>
          </a:p>
          <a:p>
            <a:pPr algn="just">
              <a:lnSpc>
                <a:spcPct val="150000"/>
              </a:lnSpc>
            </a:pPr>
            <a:r>
              <a:rPr lang="fa-IR" b="1" dirty="0" smtClean="0">
                <a:cs typeface="B Nazanin" pitchFamily="2" charset="-78"/>
              </a:rPr>
              <a:t>7- آموزش معاد (با استفاده از تمثیل)</a:t>
            </a:r>
          </a:p>
          <a:p>
            <a:pPr algn="just">
              <a:lnSpc>
                <a:spcPct val="150000"/>
              </a:lnSpc>
            </a:pPr>
            <a:r>
              <a:rPr lang="fa-IR" b="1" dirty="0" smtClean="0">
                <a:cs typeface="B Nazanin" pitchFamily="2" charset="-78"/>
              </a:rPr>
              <a:t>8- فهم لزوم تغییر در جهت مثبت</a:t>
            </a:r>
          </a:p>
          <a:p>
            <a:pPr algn="just">
              <a:lnSpc>
                <a:spcPct val="150000"/>
              </a:lnSpc>
            </a:pPr>
            <a:r>
              <a:rPr lang="fa-IR" b="1" dirty="0" smtClean="0">
                <a:cs typeface="B Nazanin" pitchFamily="2" charset="-78"/>
              </a:rPr>
              <a:t>9- فهم حمد و زیبایی و میل به کمال</a:t>
            </a:r>
          </a:p>
          <a:p>
            <a:pPr algn="just">
              <a:lnSpc>
                <a:spcPct val="150000"/>
              </a:lnSpc>
            </a:pPr>
            <a:r>
              <a:rPr lang="fa-IR" b="1" dirty="0" smtClean="0">
                <a:cs typeface="B Nazanin" pitchFamily="2" charset="-78"/>
              </a:rPr>
              <a:t>10- توجه  به طبیعت، باورساز برای کودکان</a:t>
            </a:r>
          </a:p>
          <a:p>
            <a:pPr algn="just">
              <a:lnSpc>
                <a:spcPct val="150000"/>
              </a:lnSpc>
            </a:pPr>
            <a:r>
              <a:rPr lang="fa-IR" b="1" dirty="0" smtClean="0">
                <a:cs typeface="B Nazanin" pitchFamily="2" charset="-78"/>
              </a:rPr>
              <a:t>11- یاد خداوند در شادیها</a:t>
            </a:r>
          </a:p>
          <a:p>
            <a:pPr algn="just">
              <a:lnSpc>
                <a:spcPct val="150000"/>
              </a:lnSpc>
            </a:pPr>
            <a:r>
              <a:rPr lang="fa-IR" b="1" dirty="0" smtClean="0">
                <a:cs typeface="B Nazanin" pitchFamily="2" charset="-78"/>
              </a:rPr>
              <a:t>12- اثر نیت و القا</a:t>
            </a:r>
          </a:p>
        </p:txBody>
      </p:sp>
      <p:sp>
        <p:nvSpPr>
          <p:cNvPr id="9" name="Rounded Rectangle 8"/>
          <p:cNvSpPr/>
          <p:nvPr/>
        </p:nvSpPr>
        <p:spPr>
          <a:xfrm>
            <a:off x="667548" y="5661248"/>
            <a:ext cx="376043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B Nazanin" pitchFamily="2" charset="-78"/>
              </a:rPr>
              <a:t>نکاتی در تاثیرگذاری باوری بیشتر بر کودک</a:t>
            </a:r>
            <a:endParaRPr lang="fa-IR" dirty="0"/>
          </a:p>
        </p:txBody>
      </p:sp>
    </p:spTree>
    <p:extLst>
      <p:ext uri="{BB962C8B-B14F-4D97-AF65-F5344CB8AC3E}">
        <p14:creationId xmlns:p14="http://schemas.microsoft.com/office/powerpoint/2010/main" val="577543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989856"/>
            <a:ext cx="7024744" cy="1143000"/>
          </a:xfrm>
        </p:spPr>
        <p:txBody>
          <a:bodyPr anchor="t">
            <a:normAutofit/>
          </a:bodyPr>
          <a:lstStyle/>
          <a:p>
            <a:pPr algn="r"/>
            <a:r>
              <a:rPr lang="fa-IR" sz="3200" b="1" dirty="0" smtClean="0">
                <a:cs typeface="B Nazanin" pitchFamily="2" charset="-78"/>
              </a:rPr>
              <a:t>3- تعلیم کودک:</a:t>
            </a:r>
            <a:endParaRPr lang="fa-IR" sz="3200" b="1" dirty="0">
              <a:cs typeface="B Nazanin" pitchFamily="2" charset="-78"/>
            </a:endParaRPr>
          </a:p>
        </p:txBody>
      </p:sp>
      <p:sp>
        <p:nvSpPr>
          <p:cNvPr id="3" name="Rounded Rectangle 2"/>
          <p:cNvSpPr/>
          <p:nvPr/>
        </p:nvSpPr>
        <p:spPr>
          <a:xfrm>
            <a:off x="1763688" y="2420888"/>
            <a:ext cx="324036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الگو بودن برای صفات نیکو</a:t>
            </a:r>
            <a:endParaRPr lang="fa-IR" sz="2400" b="1" dirty="0">
              <a:cs typeface="B Nazanin" pitchFamily="2" charset="-78"/>
            </a:endParaRPr>
          </a:p>
        </p:txBody>
      </p:sp>
      <p:sp>
        <p:nvSpPr>
          <p:cNvPr id="4" name="Rounded Rectangle 3"/>
          <p:cNvSpPr/>
          <p:nvPr/>
        </p:nvSpPr>
        <p:spPr>
          <a:xfrm>
            <a:off x="1763688" y="3789040"/>
            <a:ext cx="32403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لغات و واژگان جدید</a:t>
            </a:r>
            <a:endParaRPr lang="fa-IR" sz="2400" b="1" dirty="0">
              <a:cs typeface="B Nazanin" pitchFamily="2" charset="-78"/>
            </a:endParaRPr>
          </a:p>
        </p:txBody>
      </p:sp>
    </p:spTree>
    <p:extLst>
      <p:ext uri="{BB962C8B-B14F-4D97-AF65-F5344CB8AC3E}">
        <p14:creationId xmlns:p14="http://schemas.microsoft.com/office/powerpoint/2010/main" val="657646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01824"/>
            <a:ext cx="7024744" cy="1143000"/>
          </a:xfrm>
        </p:spPr>
        <p:txBody>
          <a:bodyPr anchor="t">
            <a:normAutofit/>
          </a:bodyPr>
          <a:lstStyle/>
          <a:p>
            <a:pPr algn="r"/>
            <a:r>
              <a:rPr lang="fa-IR" sz="3200" b="1" dirty="0" smtClean="0">
                <a:cs typeface="B Nazanin" pitchFamily="2" charset="-78"/>
              </a:rPr>
              <a:t>4- انس با طیبات:</a:t>
            </a:r>
            <a:endParaRPr lang="fa-IR" sz="3200" b="1" dirty="0">
              <a:cs typeface="B Nazanin" pitchFamily="2" charset="-78"/>
            </a:endParaRPr>
          </a:p>
        </p:txBody>
      </p:sp>
      <p:sp>
        <p:nvSpPr>
          <p:cNvPr id="3" name="Rounded Rectangle 2"/>
          <p:cNvSpPr/>
          <p:nvPr/>
        </p:nvSpPr>
        <p:spPr>
          <a:xfrm>
            <a:off x="737340" y="4869160"/>
            <a:ext cx="54908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b="1" dirty="0" smtClean="0">
                <a:cs typeface="B Nazanin" pitchFamily="2" charset="-78"/>
              </a:rPr>
              <a:t>انس کودک با مفاهیم، مکانها و اشخاص دینی</a:t>
            </a:r>
          </a:p>
          <a:p>
            <a:pPr algn="ctr">
              <a:lnSpc>
                <a:spcPct val="150000"/>
              </a:lnSpc>
            </a:pPr>
            <a:r>
              <a:rPr lang="fa-IR" sz="2400" b="1" dirty="0" smtClean="0">
                <a:cs typeface="B Nazanin" pitchFamily="2" charset="-78"/>
              </a:rPr>
              <a:t>آسیب های </a:t>
            </a:r>
            <a:r>
              <a:rPr lang="fa-IR" sz="2400" b="1" dirty="0">
                <a:cs typeface="B Nazanin" pitchFamily="2" charset="-78"/>
              </a:rPr>
              <a:t>معنویت</a:t>
            </a:r>
          </a:p>
        </p:txBody>
      </p:sp>
      <p:sp>
        <p:nvSpPr>
          <p:cNvPr id="4" name="Rounded Rectangle 3"/>
          <p:cNvSpPr/>
          <p:nvPr/>
        </p:nvSpPr>
        <p:spPr>
          <a:xfrm>
            <a:off x="755576" y="1412776"/>
            <a:ext cx="54726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پرورش میل به طیبات و دوری از خبائث</a:t>
            </a:r>
            <a:endParaRPr lang="fa-IR" sz="2400" b="1" dirty="0">
              <a:cs typeface="B Nazanin" pitchFamily="2" charset="-78"/>
            </a:endParaRPr>
          </a:p>
        </p:txBody>
      </p:sp>
      <p:sp>
        <p:nvSpPr>
          <p:cNvPr id="5" name="Rounded Rectangle 4"/>
          <p:cNvSpPr/>
          <p:nvPr/>
        </p:nvSpPr>
        <p:spPr>
          <a:xfrm>
            <a:off x="755576" y="2420888"/>
            <a:ext cx="54726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تنظیم ذائقه کودک از طریق خوراکی های طیب</a:t>
            </a:r>
            <a:endParaRPr lang="fa-IR" sz="2400" b="1" dirty="0">
              <a:cs typeface="B Nazanin" pitchFamily="2" charset="-78"/>
            </a:endParaRPr>
          </a:p>
        </p:txBody>
      </p:sp>
      <p:sp>
        <p:nvSpPr>
          <p:cNvPr id="6" name="Rounded Rectangle 5"/>
          <p:cNvSpPr/>
          <p:nvPr/>
        </p:nvSpPr>
        <p:spPr>
          <a:xfrm>
            <a:off x="755576" y="3429000"/>
            <a:ext cx="547260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b="1" dirty="0" smtClean="0">
                <a:cs typeface="B Nazanin" pitchFamily="2" charset="-78"/>
              </a:rPr>
              <a:t>قرآن و واژگان طیب </a:t>
            </a:r>
          </a:p>
          <a:p>
            <a:pPr algn="ctr">
              <a:lnSpc>
                <a:spcPct val="150000"/>
              </a:lnSpc>
            </a:pPr>
            <a:r>
              <a:rPr lang="fa-IR" sz="2400" b="1" dirty="0" smtClean="0">
                <a:cs typeface="B Nazanin" pitchFamily="2" charset="-78"/>
              </a:rPr>
              <a:t> محافظت از یادگیری کلام در محیط های مختلف </a:t>
            </a:r>
            <a:endParaRPr lang="fa-IR" sz="2400" b="1" dirty="0">
              <a:cs typeface="B Nazanin" pitchFamily="2" charset="-78"/>
            </a:endParaRPr>
          </a:p>
        </p:txBody>
      </p:sp>
    </p:spTree>
    <p:extLst>
      <p:ext uri="{BB962C8B-B14F-4D97-AF65-F5344CB8AC3E}">
        <p14:creationId xmlns:p14="http://schemas.microsoft.com/office/powerpoint/2010/main" val="1171889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908720"/>
            <a:ext cx="7024744" cy="673144"/>
          </a:xfrm>
        </p:spPr>
        <p:txBody>
          <a:bodyPr anchor="t">
            <a:normAutofit/>
          </a:bodyPr>
          <a:lstStyle/>
          <a:p>
            <a:pPr algn="r"/>
            <a:r>
              <a:rPr lang="fa-IR" sz="3200" b="1" dirty="0" smtClean="0">
                <a:cs typeface="B Nazanin" pitchFamily="2" charset="-78"/>
              </a:rPr>
              <a:t>مقدمه:</a:t>
            </a:r>
            <a:endParaRPr lang="fa-IR" sz="3200" b="1" dirty="0">
              <a:cs typeface="B Nazanin" pitchFamily="2" charset="-78"/>
            </a:endParaRPr>
          </a:p>
        </p:txBody>
      </p:sp>
      <p:sp>
        <p:nvSpPr>
          <p:cNvPr id="4" name="Rounded Rectangle 3"/>
          <p:cNvSpPr/>
          <p:nvPr/>
        </p:nvSpPr>
        <p:spPr>
          <a:xfrm>
            <a:off x="683568" y="1628800"/>
            <a:ext cx="7848872" cy="4536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nSpc>
                <a:spcPct val="200000"/>
              </a:lnSpc>
              <a:buFont typeface="Wingdings" pitchFamily="2" charset="2"/>
              <a:buChar char="v"/>
            </a:pPr>
            <a:r>
              <a:rPr lang="fa-IR" sz="1600" b="1" dirty="0">
                <a:cs typeface="B Nazanin" pitchFamily="2" charset="-78"/>
              </a:rPr>
              <a:t>کودکان پاک و بی </a:t>
            </a:r>
            <a:r>
              <a:rPr lang="fa-IR" sz="1600" b="1" dirty="0" smtClean="0">
                <a:cs typeface="B Nazanin" pitchFamily="2" charset="-78"/>
              </a:rPr>
              <a:t>آلایش اند. </a:t>
            </a:r>
          </a:p>
          <a:p>
            <a:pPr marL="285750" indent="-285750">
              <a:lnSpc>
                <a:spcPct val="200000"/>
              </a:lnSpc>
              <a:buFont typeface="Wingdings" pitchFamily="2" charset="2"/>
              <a:buChar char="v"/>
            </a:pPr>
            <a:r>
              <a:rPr lang="fa-IR" sz="1600" b="1" dirty="0" smtClean="0">
                <a:cs typeface="B Nazanin" pitchFamily="2" charset="-78"/>
              </a:rPr>
              <a:t>میل به خداجویی در درون هر انسانی از بدو تولد وجود دارد و این فطرت الهی در کودکان فعالتر است؛ وظیفه مهم والدین حفاظت از گوهر فطری پاک و خدایی است.</a:t>
            </a:r>
          </a:p>
          <a:p>
            <a:pPr marL="285750" indent="-285750">
              <a:lnSpc>
                <a:spcPct val="200000"/>
              </a:lnSpc>
              <a:buFont typeface="Wingdings" pitchFamily="2" charset="2"/>
              <a:buChar char="v"/>
            </a:pPr>
            <a:r>
              <a:rPr lang="fa-IR" sz="1600" b="1" dirty="0" smtClean="0">
                <a:cs typeface="B Nazanin" pitchFamily="2" charset="-78"/>
              </a:rPr>
              <a:t>برقراری رابطه عاطفی مناسب با فرزندان و نشان دادن مهر و عطوفت به آنها، زمینه اعتماد به نفس، آرامش و رشد کودک را فراهم می کند. </a:t>
            </a:r>
          </a:p>
          <a:p>
            <a:pPr marL="285750" indent="-285750">
              <a:lnSpc>
                <a:spcPct val="200000"/>
              </a:lnSpc>
              <a:buFont typeface="Wingdings" pitchFamily="2" charset="2"/>
              <a:buChar char="v"/>
            </a:pPr>
            <a:r>
              <a:rPr lang="fa-IR" sz="1600" b="1" dirty="0" smtClean="0">
                <a:cs typeface="B Nazanin" pitchFamily="2" charset="-78"/>
              </a:rPr>
              <a:t>گویا رزق کودک محبتی است که به کودک می رسد تا استعدادهایش شکوفا شود.</a:t>
            </a:r>
          </a:p>
          <a:p>
            <a:pPr marL="285750" indent="-285750">
              <a:lnSpc>
                <a:spcPct val="200000"/>
              </a:lnSpc>
              <a:buFont typeface="Wingdings" pitchFamily="2" charset="2"/>
              <a:buChar char="v"/>
            </a:pPr>
            <a:r>
              <a:rPr lang="fa-IR" sz="1600" b="1" dirty="0" smtClean="0">
                <a:cs typeface="B Nazanin" pitchFamily="2" charset="-78"/>
              </a:rPr>
              <a:t>واسطه ی انتقال آرامش و عطوفت به فرزندان مادر است و هرقدر کودک با مادر (و پدر) نزدیکتر و مانوس تر باشد، نیروهای عاطفی اش قویتر می شود.</a:t>
            </a:r>
          </a:p>
          <a:p>
            <a:pPr marL="285750" indent="-285750">
              <a:lnSpc>
                <a:spcPct val="200000"/>
              </a:lnSpc>
              <a:buFont typeface="Wingdings" pitchFamily="2" charset="2"/>
              <a:buChar char="v"/>
            </a:pPr>
            <a:r>
              <a:rPr lang="fa-IR" sz="1600" b="1" dirty="0" smtClean="0">
                <a:cs typeface="B Nazanin" pitchFamily="2" charset="-78"/>
              </a:rPr>
              <a:t>اغلب مشکلات کودکان ، با اندکی تغییر در رفتارهای والدین و اطرافیان اصلاح می شود.</a:t>
            </a:r>
          </a:p>
        </p:txBody>
      </p:sp>
    </p:spTree>
    <p:extLst>
      <p:ext uri="{BB962C8B-B14F-4D97-AF65-F5344CB8AC3E}">
        <p14:creationId xmlns:p14="http://schemas.microsoft.com/office/powerpoint/2010/main" val="368541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764704"/>
            <a:ext cx="7344816" cy="923330"/>
          </a:xfrm>
          <a:prstGeom prst="rect">
            <a:avLst/>
          </a:prstGeom>
          <a:noFill/>
        </p:spPr>
        <p:txBody>
          <a:bodyPr wrap="square" rtlCol="1">
            <a:spAutoFit/>
          </a:bodyPr>
          <a:lstStyle/>
          <a:p>
            <a:r>
              <a:rPr lang="fa-IR" b="1" dirty="0">
                <a:solidFill>
                  <a:schemeClr val="accent1">
                    <a:lumMod val="50000"/>
                  </a:schemeClr>
                </a:solidFill>
                <a:cs typeface="B Nazanin" pitchFamily="2" charset="-78"/>
              </a:rPr>
              <a:t>ابتدا یک پرسشنامه ی خودشناسی را با هم پر کنیم تا به برخی جنبه های رفتاری خودمان که تاکنون به آن توجه نداشته ایم آگاه شویم و زمینه اصلاح را فراهم کنیم.</a:t>
            </a:r>
          </a:p>
          <a:p>
            <a:endParaRPr lang="fa-IR" dirty="0">
              <a:solidFill>
                <a:schemeClr val="accent1">
                  <a:lumMod val="50000"/>
                </a:schemeClr>
              </a:solidFill>
            </a:endParaRPr>
          </a:p>
        </p:txBody>
      </p:sp>
      <p:sp>
        <p:nvSpPr>
          <p:cNvPr id="2" name="Rounded Rectangle 1"/>
          <p:cNvSpPr/>
          <p:nvPr/>
        </p:nvSpPr>
        <p:spPr>
          <a:xfrm>
            <a:off x="1187624" y="1688034"/>
            <a:ext cx="6840760" cy="13089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امام صادق علیه السلام فرموده اند: </a:t>
            </a:r>
          </a:p>
          <a:p>
            <a:pPr algn="ctr">
              <a:lnSpc>
                <a:spcPct val="150000"/>
              </a:lnSpc>
            </a:pPr>
            <a:r>
              <a:rPr lang="fa-IR" sz="1600" b="1" dirty="0" smtClean="0">
                <a:cs typeface="B Nazanin" pitchFamily="2" charset="-78"/>
              </a:rPr>
              <a:t>«خوش به حال کسی که نگاهش عبرت، سکوتش اندیشه و سخنش ذکر است؛ بر خطای خود بگرید و مردم از گزندش در امان باشند.</a:t>
            </a:r>
            <a:endParaRPr lang="fa-IR" sz="1600" b="1" dirty="0">
              <a:cs typeface="B Nazanin" pitchFamily="2" charset="-78"/>
            </a:endParaRPr>
          </a:p>
        </p:txBody>
      </p:sp>
      <p:sp>
        <p:nvSpPr>
          <p:cNvPr id="4" name="Rounded Rectangle 3"/>
          <p:cNvSpPr/>
          <p:nvPr/>
        </p:nvSpPr>
        <p:spPr>
          <a:xfrm>
            <a:off x="6228184" y="3212976"/>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ارزیابی نگاه</a:t>
            </a:r>
            <a:endParaRPr lang="fa-IR" b="1" dirty="0">
              <a:cs typeface="B Nazanin" pitchFamily="2" charset="-78"/>
            </a:endParaRPr>
          </a:p>
        </p:txBody>
      </p:sp>
      <p:sp>
        <p:nvSpPr>
          <p:cNvPr id="5" name="Rounded Rectangle 4"/>
          <p:cNvSpPr/>
          <p:nvPr/>
        </p:nvSpPr>
        <p:spPr>
          <a:xfrm>
            <a:off x="6228184" y="3717032"/>
            <a:ext cx="2088232" cy="2664296"/>
          </a:xfrm>
          <a:prstGeom prst="roundRect">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وقتی موفقیتهای دیگران، شکستهای خود یا ناخوشی های دیگران را می بینید دچار چه احساساتی می شوید؟</a:t>
            </a:r>
          </a:p>
          <a:p>
            <a:pPr algn="ctr">
              <a:lnSpc>
                <a:spcPct val="150000"/>
              </a:lnSpc>
            </a:pPr>
            <a:r>
              <a:rPr lang="fa-IR" sz="1600" b="1" dirty="0" smtClean="0">
                <a:cs typeface="B Nazanin" pitchFamily="2" charset="-78"/>
              </a:rPr>
              <a:t>در لذت های حلال وتفریحات چطور؟</a:t>
            </a:r>
            <a:endParaRPr lang="fa-IR" sz="1600" b="1" dirty="0">
              <a:cs typeface="B Nazanin" pitchFamily="2" charset="-78"/>
            </a:endParaRPr>
          </a:p>
        </p:txBody>
      </p:sp>
      <p:sp>
        <p:nvSpPr>
          <p:cNvPr id="6" name="Rounded Rectangle 5"/>
          <p:cNvSpPr/>
          <p:nvPr/>
        </p:nvSpPr>
        <p:spPr>
          <a:xfrm>
            <a:off x="1979712" y="3861048"/>
            <a:ext cx="3986748"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یاس، غم، خوشحالی و شعف، حسادت و بدخواهی</a:t>
            </a:r>
            <a:endParaRPr lang="fa-IR" sz="1400" b="1" dirty="0">
              <a:cs typeface="B Nazanin" pitchFamily="2" charset="-78"/>
            </a:endParaRPr>
          </a:p>
        </p:txBody>
      </p:sp>
      <p:sp>
        <p:nvSpPr>
          <p:cNvPr id="7" name="Rounded Rectangle 6"/>
          <p:cNvSpPr/>
          <p:nvPr/>
        </p:nvSpPr>
        <p:spPr>
          <a:xfrm>
            <a:off x="1979712" y="4365104"/>
            <a:ext cx="3960440"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یادگیری نکات مفید از موفقیت دیگران</a:t>
            </a:r>
            <a:endParaRPr lang="fa-IR" sz="1400" b="1" dirty="0">
              <a:cs typeface="B Nazanin" pitchFamily="2" charset="-78"/>
            </a:endParaRPr>
          </a:p>
        </p:txBody>
      </p:sp>
      <p:sp>
        <p:nvSpPr>
          <p:cNvPr id="8" name="Rounded Rectangle 7"/>
          <p:cNvSpPr/>
          <p:nvPr/>
        </p:nvSpPr>
        <p:spPr>
          <a:xfrm>
            <a:off x="1979712" y="4869160"/>
            <a:ext cx="3960440"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کسب تجارب مفید وتوجه به آنها در هنگام شکست</a:t>
            </a:r>
            <a:endParaRPr lang="fa-IR" sz="1400" b="1" dirty="0">
              <a:cs typeface="B Nazanin" pitchFamily="2" charset="-78"/>
            </a:endParaRPr>
          </a:p>
        </p:txBody>
      </p:sp>
      <p:sp>
        <p:nvSpPr>
          <p:cNvPr id="9" name="Rounded Rectangle 8"/>
          <p:cNvSpPr/>
          <p:nvPr/>
        </p:nvSpPr>
        <p:spPr>
          <a:xfrm>
            <a:off x="1043608" y="5373216"/>
            <a:ext cx="4896544"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در هنگام سختی ها به یاد قانون امتحان الهی بودن وسعی بر زیبا بودن عمل</a:t>
            </a:r>
            <a:endParaRPr lang="fa-IR" sz="1400" b="1" dirty="0">
              <a:cs typeface="B Nazanin" pitchFamily="2" charset="-78"/>
            </a:endParaRPr>
          </a:p>
        </p:txBody>
      </p:sp>
      <p:sp>
        <p:nvSpPr>
          <p:cNvPr id="10" name="Rounded Rectangle 9"/>
          <p:cNvSpPr/>
          <p:nvPr/>
        </p:nvSpPr>
        <p:spPr>
          <a:xfrm>
            <a:off x="1043608" y="5877272"/>
            <a:ext cx="4896544"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در سفر، تفریحات و زندگی روزمره یاد خدا کردن و آیه دیدن همه پدیده ها</a:t>
            </a:r>
            <a:endParaRPr lang="fa-IR" sz="1400" b="1" dirty="0">
              <a:cs typeface="B Nazanin" pitchFamily="2" charset="-78"/>
            </a:endParaRPr>
          </a:p>
        </p:txBody>
      </p:sp>
    </p:spTree>
    <p:extLst>
      <p:ext uri="{BB962C8B-B14F-4D97-AF65-F5344CB8AC3E}">
        <p14:creationId xmlns:p14="http://schemas.microsoft.com/office/powerpoint/2010/main" val="771911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228184" y="836712"/>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ارزیابی سکوت</a:t>
            </a:r>
            <a:endParaRPr lang="fa-IR" b="1" dirty="0">
              <a:cs typeface="B Nazanin" pitchFamily="2" charset="-78"/>
            </a:endParaRPr>
          </a:p>
        </p:txBody>
      </p:sp>
      <p:grpSp>
        <p:nvGrpSpPr>
          <p:cNvPr id="12" name="Group 11"/>
          <p:cNvGrpSpPr/>
          <p:nvPr/>
        </p:nvGrpSpPr>
        <p:grpSpPr>
          <a:xfrm>
            <a:off x="2123728" y="1340768"/>
            <a:ext cx="6192688" cy="1944216"/>
            <a:chOff x="2123728" y="1340768"/>
            <a:chExt cx="6192688" cy="1944216"/>
          </a:xfrm>
        </p:grpSpPr>
        <p:sp>
          <p:nvSpPr>
            <p:cNvPr id="4" name="Rounded Rectangle 3"/>
            <p:cNvSpPr/>
            <p:nvPr/>
          </p:nvSpPr>
          <p:spPr>
            <a:xfrm>
              <a:off x="6228184" y="1340768"/>
              <a:ext cx="2088232" cy="1944216"/>
            </a:xfrm>
            <a:prstGeom prst="roundRect">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1600" b="1" dirty="0" smtClean="0">
                  <a:cs typeface="B Nazanin" pitchFamily="2" charset="-78"/>
                </a:rPr>
                <a:t>در خلوت خود و هنگام سکوت، غالبا فکرتان درگیر چه موضوعاتی است؟</a:t>
              </a:r>
              <a:endParaRPr lang="fa-IR" sz="1600" b="1" dirty="0">
                <a:cs typeface="B Nazanin" pitchFamily="2" charset="-78"/>
              </a:endParaRPr>
            </a:p>
          </p:txBody>
        </p:sp>
        <p:sp>
          <p:nvSpPr>
            <p:cNvPr id="5" name="Rounded Rectangle 4"/>
            <p:cNvSpPr/>
            <p:nvPr/>
          </p:nvSpPr>
          <p:spPr>
            <a:xfrm>
              <a:off x="2123728" y="1340768"/>
              <a:ext cx="3986748"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ناراحتی ها، مشکلات و ناخوشی های خود</a:t>
              </a:r>
              <a:endParaRPr lang="fa-IR" sz="1400" b="1" dirty="0">
                <a:cs typeface="B Nazanin" pitchFamily="2" charset="-78"/>
              </a:endParaRPr>
            </a:p>
          </p:txBody>
        </p:sp>
        <p:sp>
          <p:nvSpPr>
            <p:cNvPr id="6" name="Rounded Rectangle 5"/>
            <p:cNvSpPr/>
            <p:nvPr/>
          </p:nvSpPr>
          <p:spPr>
            <a:xfrm>
              <a:off x="2152308" y="1844824"/>
              <a:ext cx="3986748"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انتقام از دیگران و کینه هایی که از آنها دارید</a:t>
              </a:r>
              <a:endParaRPr lang="fa-IR" sz="1400" b="1" dirty="0">
                <a:cs typeface="B Nazanin" pitchFamily="2" charset="-78"/>
              </a:endParaRPr>
            </a:p>
          </p:txBody>
        </p:sp>
        <p:sp>
          <p:nvSpPr>
            <p:cNvPr id="7" name="Rounded Rectangle 6"/>
            <p:cNvSpPr/>
            <p:nvPr/>
          </p:nvSpPr>
          <p:spPr>
            <a:xfrm>
              <a:off x="2165276" y="2348880"/>
              <a:ext cx="3986748"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انتظاراتی که از دیگران داشته اید و آنها برآورده نکرده اند </a:t>
              </a:r>
              <a:endParaRPr lang="fa-IR" sz="1400" b="1" dirty="0">
                <a:cs typeface="B Nazanin" pitchFamily="2" charset="-78"/>
              </a:endParaRPr>
            </a:p>
          </p:txBody>
        </p:sp>
        <p:sp>
          <p:nvSpPr>
            <p:cNvPr id="8" name="Rounded Rectangle 7"/>
            <p:cNvSpPr/>
            <p:nvPr/>
          </p:nvSpPr>
          <p:spPr>
            <a:xfrm>
              <a:off x="2165276" y="2852936"/>
              <a:ext cx="3986748"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ملامت دیگران و درگیری ذهنی در مورد اشتباه هایشان</a:t>
              </a:r>
              <a:endParaRPr lang="fa-IR" sz="1400" b="1" dirty="0">
                <a:cs typeface="B Nazanin" pitchFamily="2" charset="-78"/>
              </a:endParaRPr>
            </a:p>
          </p:txBody>
        </p:sp>
      </p:grpSp>
      <p:grpSp>
        <p:nvGrpSpPr>
          <p:cNvPr id="23" name="Group 22"/>
          <p:cNvGrpSpPr/>
          <p:nvPr/>
        </p:nvGrpSpPr>
        <p:grpSpPr>
          <a:xfrm>
            <a:off x="539552" y="3717032"/>
            <a:ext cx="7776864" cy="2448272"/>
            <a:chOff x="539552" y="3933056"/>
            <a:chExt cx="7776864" cy="2448272"/>
          </a:xfrm>
        </p:grpSpPr>
        <p:sp>
          <p:nvSpPr>
            <p:cNvPr id="9" name="Rounded Rectangle 8"/>
            <p:cNvSpPr/>
            <p:nvPr/>
          </p:nvSpPr>
          <p:spPr>
            <a:xfrm>
              <a:off x="6264188" y="3933056"/>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ارزیابی کلام</a:t>
              </a:r>
              <a:endParaRPr lang="fa-IR" b="1" dirty="0">
                <a:cs typeface="B Nazanin" pitchFamily="2" charset="-78"/>
              </a:endParaRPr>
            </a:p>
          </p:txBody>
        </p:sp>
        <p:sp>
          <p:nvSpPr>
            <p:cNvPr id="11" name="Rounded Rectangle 10"/>
            <p:cNvSpPr/>
            <p:nvPr/>
          </p:nvSpPr>
          <p:spPr>
            <a:xfrm>
              <a:off x="6228184" y="4437112"/>
              <a:ext cx="2088232" cy="1944216"/>
            </a:xfrm>
            <a:prstGeom prst="roundRect">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1600" b="1" dirty="0" smtClean="0">
                  <a:cs typeface="B Nazanin" pitchFamily="2" charset="-78"/>
                </a:rPr>
                <a:t>در طی روز حرف هایی که می زنید اغلب دارای چه خصوصیاتی است؟</a:t>
              </a:r>
              <a:endParaRPr lang="fa-IR" sz="1600" b="1" dirty="0">
                <a:cs typeface="B Nazanin" pitchFamily="2" charset="-78"/>
              </a:endParaRPr>
            </a:p>
          </p:txBody>
        </p:sp>
        <p:sp>
          <p:nvSpPr>
            <p:cNvPr id="13" name="Rounded Rectangle 12"/>
            <p:cNvSpPr/>
            <p:nvPr/>
          </p:nvSpPr>
          <p:spPr>
            <a:xfrm>
              <a:off x="4499992" y="4437112"/>
              <a:ext cx="1656184"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دیگران را می رنجاند</a:t>
              </a:r>
              <a:endParaRPr lang="fa-IR" sz="1400" b="1" dirty="0">
                <a:cs typeface="B Nazanin" pitchFamily="2" charset="-78"/>
              </a:endParaRPr>
            </a:p>
          </p:txBody>
        </p:sp>
        <p:sp>
          <p:nvSpPr>
            <p:cNvPr id="14" name="Rounded Rectangle 13"/>
            <p:cNvSpPr/>
            <p:nvPr/>
          </p:nvSpPr>
          <p:spPr>
            <a:xfrm>
              <a:off x="539552" y="5733256"/>
              <a:ext cx="5616624" cy="64807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هر حرفی به ذهنتان می رسد بیان می کنید </a:t>
              </a:r>
            </a:p>
            <a:p>
              <a:pPr algn="ctr">
                <a:lnSpc>
                  <a:spcPct val="150000"/>
                </a:lnSpc>
              </a:pPr>
              <a:r>
                <a:rPr lang="fa-IR" sz="1400" b="1" dirty="0" smtClean="0">
                  <a:cs typeface="B Nazanin" pitchFamily="2" charset="-78"/>
                </a:rPr>
                <a:t>یا از حرف هایی که فایده ای به حال کسی ندارد خودداری می کنید؟</a:t>
              </a:r>
              <a:endParaRPr lang="fa-IR" sz="1400" b="1" dirty="0">
                <a:cs typeface="B Nazanin" pitchFamily="2" charset="-78"/>
              </a:endParaRPr>
            </a:p>
          </p:txBody>
        </p:sp>
        <p:sp>
          <p:nvSpPr>
            <p:cNvPr id="15" name="Rounded Rectangle 14"/>
            <p:cNvSpPr/>
            <p:nvPr/>
          </p:nvSpPr>
          <p:spPr>
            <a:xfrm>
              <a:off x="2555776" y="4437112"/>
              <a:ext cx="1656184"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تمسخر اطرافیان</a:t>
              </a:r>
              <a:endParaRPr lang="fa-IR" sz="1400" b="1" dirty="0">
                <a:cs typeface="B Nazanin" pitchFamily="2" charset="-78"/>
              </a:endParaRPr>
            </a:p>
          </p:txBody>
        </p:sp>
        <p:sp>
          <p:nvSpPr>
            <p:cNvPr id="16" name="Rounded Rectangle 15"/>
            <p:cNvSpPr/>
            <p:nvPr/>
          </p:nvSpPr>
          <p:spPr>
            <a:xfrm>
              <a:off x="539552" y="4437112"/>
              <a:ext cx="1656184"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عیب گرفتن از دیگران</a:t>
              </a:r>
              <a:endParaRPr lang="fa-IR" sz="1400" b="1" dirty="0">
                <a:cs typeface="B Nazanin" pitchFamily="2" charset="-78"/>
              </a:endParaRPr>
            </a:p>
          </p:txBody>
        </p:sp>
        <p:sp>
          <p:nvSpPr>
            <p:cNvPr id="17" name="Rounded Rectangle 16"/>
            <p:cNvSpPr/>
            <p:nvPr/>
          </p:nvSpPr>
          <p:spPr>
            <a:xfrm>
              <a:off x="5436096" y="4869160"/>
              <a:ext cx="739160"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غیبت</a:t>
              </a:r>
              <a:endParaRPr lang="fa-IR" sz="1400" b="1" dirty="0">
                <a:cs typeface="B Nazanin" pitchFamily="2" charset="-78"/>
              </a:endParaRPr>
            </a:p>
          </p:txBody>
        </p:sp>
        <p:sp>
          <p:nvSpPr>
            <p:cNvPr id="18" name="Rounded Rectangle 17"/>
            <p:cNvSpPr/>
            <p:nvPr/>
          </p:nvSpPr>
          <p:spPr>
            <a:xfrm>
              <a:off x="4635956" y="4869160"/>
              <a:ext cx="739160"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تهمت</a:t>
              </a:r>
              <a:endParaRPr lang="fa-IR" sz="1400" b="1" dirty="0">
                <a:cs typeface="B Nazanin" pitchFamily="2" charset="-78"/>
              </a:endParaRPr>
            </a:p>
          </p:txBody>
        </p:sp>
        <p:sp>
          <p:nvSpPr>
            <p:cNvPr id="19" name="Rounded Rectangle 18"/>
            <p:cNvSpPr/>
            <p:nvPr/>
          </p:nvSpPr>
          <p:spPr>
            <a:xfrm>
              <a:off x="2915816" y="4869160"/>
              <a:ext cx="1656184"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القای ناامیدی و ترس</a:t>
              </a:r>
              <a:endParaRPr lang="fa-IR" sz="1400" b="1" dirty="0">
                <a:cs typeface="B Nazanin" pitchFamily="2" charset="-78"/>
              </a:endParaRPr>
            </a:p>
          </p:txBody>
        </p:sp>
        <p:sp>
          <p:nvSpPr>
            <p:cNvPr id="20" name="Rounded Rectangle 19"/>
            <p:cNvSpPr/>
            <p:nvPr/>
          </p:nvSpPr>
          <p:spPr>
            <a:xfrm>
              <a:off x="539552" y="4869160"/>
              <a:ext cx="2304256"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تحریک و تشویق برای کارهایشان</a:t>
              </a:r>
              <a:endParaRPr lang="fa-IR" sz="1400" b="1" dirty="0">
                <a:cs typeface="B Nazanin" pitchFamily="2" charset="-78"/>
              </a:endParaRPr>
            </a:p>
          </p:txBody>
        </p:sp>
        <p:sp>
          <p:nvSpPr>
            <p:cNvPr id="21" name="Rounded Rectangle 20"/>
            <p:cNvSpPr/>
            <p:nvPr/>
          </p:nvSpPr>
          <p:spPr>
            <a:xfrm>
              <a:off x="3707904" y="5301208"/>
              <a:ext cx="2448272" cy="36004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لحن محترمانه، دلسوزانه و مهربانانه</a:t>
              </a:r>
              <a:endParaRPr lang="fa-IR" sz="1400" b="1" dirty="0">
                <a:cs typeface="B Nazanin" pitchFamily="2" charset="-78"/>
              </a:endParaRPr>
            </a:p>
          </p:txBody>
        </p:sp>
        <p:sp>
          <p:nvSpPr>
            <p:cNvPr id="22" name="Rounded Rectangle 21"/>
            <p:cNvSpPr/>
            <p:nvPr/>
          </p:nvSpPr>
          <p:spPr>
            <a:xfrm>
              <a:off x="539552" y="5301208"/>
              <a:ext cx="2808312" cy="3600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لحن تحقیرکننده، خصمانه و کینه توزانه </a:t>
              </a:r>
              <a:endParaRPr lang="fa-IR" sz="1400" b="1" dirty="0">
                <a:cs typeface="B Nazanin" pitchFamily="2" charset="-78"/>
              </a:endParaRPr>
            </a:p>
          </p:txBody>
        </p:sp>
      </p:grpSp>
    </p:spTree>
    <p:extLst>
      <p:ext uri="{BB962C8B-B14F-4D97-AF65-F5344CB8AC3E}">
        <p14:creationId xmlns:p14="http://schemas.microsoft.com/office/powerpoint/2010/main" val="346637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219664" y="1027664"/>
            <a:ext cx="7024744" cy="745152"/>
          </a:xfrm>
          <a:prstGeom prst="rect">
            <a:avLst/>
          </a:prstGeom>
        </p:spPr>
        <p:txBody>
          <a:bodyPr anchor="t">
            <a:norm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3200" b="1" smtClean="0">
                <a:cs typeface="B Nazanin" pitchFamily="2" charset="-78"/>
              </a:rPr>
              <a:t>1- انتقال عواطف به کودک:</a:t>
            </a:r>
            <a:endParaRPr lang="fa-IR" sz="3200" b="1" dirty="0">
              <a:cs typeface="B Nazanin" pitchFamily="2" charset="-78"/>
            </a:endParaRPr>
          </a:p>
        </p:txBody>
      </p:sp>
      <p:sp>
        <p:nvSpPr>
          <p:cNvPr id="4" name="Rounded Rectangle 3"/>
          <p:cNvSpPr/>
          <p:nvPr/>
        </p:nvSpPr>
        <p:spPr>
          <a:xfrm>
            <a:off x="2241656" y="4725144"/>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ج: آسیبهای روابط عاطفی</a:t>
            </a:r>
            <a:endParaRPr lang="fa-IR" sz="2000" b="1" dirty="0">
              <a:cs typeface="B Nazanin" pitchFamily="2" charset="-78"/>
            </a:endParaRPr>
          </a:p>
        </p:txBody>
      </p:sp>
      <p:sp>
        <p:nvSpPr>
          <p:cNvPr id="5" name="Rounded Rectangle 4"/>
          <p:cNvSpPr/>
          <p:nvPr/>
        </p:nvSpPr>
        <p:spPr>
          <a:xfrm>
            <a:off x="2226070" y="3501008"/>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 از طریق کلام</a:t>
            </a:r>
            <a:endParaRPr lang="fa-IR" sz="2000" b="1" dirty="0">
              <a:cs typeface="B Nazanin" pitchFamily="2" charset="-78"/>
            </a:endParaRPr>
          </a:p>
        </p:txBody>
      </p:sp>
      <p:sp>
        <p:nvSpPr>
          <p:cNvPr id="6" name="Rounded Rectangle 5"/>
          <p:cNvSpPr/>
          <p:nvPr/>
        </p:nvSpPr>
        <p:spPr>
          <a:xfrm>
            <a:off x="2267744" y="2357264"/>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الف: از طریق تجربه</a:t>
            </a:r>
            <a:endParaRPr lang="fa-IR" sz="2000" b="1" dirty="0">
              <a:cs typeface="B Nazanin" pitchFamily="2" charset="-78"/>
            </a:endParaRPr>
          </a:p>
        </p:txBody>
      </p:sp>
    </p:spTree>
    <p:extLst>
      <p:ext uri="{BB962C8B-B14F-4D97-AF65-F5344CB8AC3E}">
        <p14:creationId xmlns:p14="http://schemas.microsoft.com/office/powerpoint/2010/main" val="1813448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660232" y="2996952"/>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الف: از طریق تجربه</a:t>
            </a:r>
            <a:endParaRPr lang="fa-IR" sz="2000" b="1" dirty="0">
              <a:cs typeface="B Nazanin" pitchFamily="2" charset="-78"/>
            </a:endParaRPr>
          </a:p>
        </p:txBody>
      </p:sp>
      <p:cxnSp>
        <p:nvCxnSpPr>
          <p:cNvPr id="4" name="Straight Arrow Connector 3"/>
          <p:cNvCxnSpPr>
            <a:endCxn id="7" idx="3"/>
          </p:cNvCxnSpPr>
          <p:nvPr/>
        </p:nvCxnSpPr>
        <p:spPr>
          <a:xfrm flipH="1" flipV="1">
            <a:off x="5940152" y="1952836"/>
            <a:ext cx="72008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endCxn id="8" idx="3"/>
          </p:cNvCxnSpPr>
          <p:nvPr/>
        </p:nvCxnSpPr>
        <p:spPr>
          <a:xfrm flipH="1">
            <a:off x="5940152" y="346500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endCxn id="9" idx="3"/>
          </p:cNvCxnSpPr>
          <p:nvPr/>
        </p:nvCxnSpPr>
        <p:spPr>
          <a:xfrm flipH="1">
            <a:off x="6012160" y="3429000"/>
            <a:ext cx="648072" cy="1764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3995936" y="1628800"/>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در رابطه با والدین</a:t>
            </a:r>
            <a:endParaRPr lang="fa-IR" sz="2000" b="1" dirty="0">
              <a:cs typeface="B Nazanin" pitchFamily="2" charset="-78"/>
            </a:endParaRPr>
          </a:p>
        </p:txBody>
      </p:sp>
      <p:sp>
        <p:nvSpPr>
          <p:cNvPr id="8" name="Rounded Rectangle 7"/>
          <p:cNvSpPr/>
          <p:nvPr/>
        </p:nvSpPr>
        <p:spPr>
          <a:xfrm>
            <a:off x="3995936" y="3068960"/>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در رابطه والدین </a:t>
            </a:r>
          </a:p>
          <a:p>
            <a:pPr algn="ctr"/>
            <a:r>
              <a:rPr lang="fa-IR" sz="2000" b="1" dirty="0" smtClean="0">
                <a:cs typeface="B Nazanin" pitchFamily="2" charset="-78"/>
              </a:rPr>
              <a:t> با یکدیگر</a:t>
            </a:r>
            <a:endParaRPr lang="fa-IR" sz="2000" b="1" dirty="0">
              <a:cs typeface="B Nazanin" pitchFamily="2" charset="-78"/>
            </a:endParaRPr>
          </a:p>
        </p:txBody>
      </p:sp>
      <p:sp>
        <p:nvSpPr>
          <p:cNvPr id="9" name="Rounded Rectangle 8"/>
          <p:cNvSpPr/>
          <p:nvPr/>
        </p:nvSpPr>
        <p:spPr>
          <a:xfrm>
            <a:off x="4067944" y="4797152"/>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مشکلات رابطه</a:t>
            </a:r>
          </a:p>
          <a:p>
            <a:pPr algn="ctr"/>
            <a:r>
              <a:rPr lang="fa-IR" sz="2000" b="1" dirty="0" smtClean="0">
                <a:cs typeface="B Nazanin" pitchFamily="2" charset="-78"/>
              </a:rPr>
              <a:t> با کودک</a:t>
            </a:r>
            <a:endParaRPr lang="fa-IR" sz="2000" b="1" dirty="0">
              <a:cs typeface="B Nazanin" pitchFamily="2" charset="-78"/>
            </a:endParaRPr>
          </a:p>
        </p:txBody>
      </p:sp>
      <p:sp>
        <p:nvSpPr>
          <p:cNvPr id="10" name="Rounded Rectangle 9"/>
          <p:cNvSpPr/>
          <p:nvPr/>
        </p:nvSpPr>
        <p:spPr>
          <a:xfrm>
            <a:off x="1763688" y="836712"/>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حواس</a:t>
            </a:r>
            <a:endParaRPr lang="fa-IR" sz="2000" b="1" dirty="0">
              <a:cs typeface="B Nazanin" pitchFamily="2" charset="-78"/>
            </a:endParaRPr>
          </a:p>
        </p:txBody>
      </p:sp>
      <p:sp>
        <p:nvSpPr>
          <p:cNvPr id="11" name="Rounded Rectangle 10"/>
          <p:cNvSpPr/>
          <p:nvPr/>
        </p:nvSpPr>
        <p:spPr>
          <a:xfrm>
            <a:off x="1763688" y="1484784"/>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 بازی</a:t>
            </a:r>
            <a:endParaRPr lang="fa-IR" sz="2000" b="1" dirty="0">
              <a:cs typeface="B Nazanin" pitchFamily="2" charset="-78"/>
            </a:endParaRPr>
          </a:p>
        </p:txBody>
      </p:sp>
      <p:sp>
        <p:nvSpPr>
          <p:cNvPr id="12" name="Rounded Rectangle 11"/>
          <p:cNvSpPr/>
          <p:nvPr/>
        </p:nvSpPr>
        <p:spPr>
          <a:xfrm>
            <a:off x="1763688" y="2132856"/>
            <a:ext cx="2010125"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آموزش مهارتها</a:t>
            </a:r>
            <a:endParaRPr lang="fa-IR" sz="2000" b="1" dirty="0">
              <a:cs typeface="B Nazanin" pitchFamily="2" charset="-78"/>
            </a:endParaRPr>
          </a:p>
        </p:txBody>
      </p:sp>
      <p:sp>
        <p:nvSpPr>
          <p:cNvPr id="13" name="Rounded Rectangle 12"/>
          <p:cNvSpPr/>
          <p:nvPr/>
        </p:nvSpPr>
        <p:spPr>
          <a:xfrm>
            <a:off x="611560" y="4311098"/>
            <a:ext cx="3240360" cy="702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هدایت رفتارها و امیال سرشار از انرژی کودک</a:t>
            </a:r>
            <a:endParaRPr lang="fa-IR" sz="2000" b="1" dirty="0">
              <a:cs typeface="B Nazanin" pitchFamily="2" charset="-78"/>
            </a:endParaRPr>
          </a:p>
        </p:txBody>
      </p:sp>
      <p:sp>
        <p:nvSpPr>
          <p:cNvPr id="14" name="Rounded Rectangle 13"/>
          <p:cNvSpPr/>
          <p:nvPr/>
        </p:nvSpPr>
        <p:spPr>
          <a:xfrm>
            <a:off x="611560" y="5535234"/>
            <a:ext cx="3240360" cy="702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ایجاد محدودیت برای تلویزیون </a:t>
            </a:r>
          </a:p>
          <a:p>
            <a:pPr algn="ctr"/>
            <a:r>
              <a:rPr lang="fa-IR" sz="2000" b="1" dirty="0" smtClean="0">
                <a:cs typeface="B Nazanin" pitchFamily="2" charset="-78"/>
              </a:rPr>
              <a:t>و بازیهای دیجیتالی</a:t>
            </a:r>
            <a:endParaRPr lang="fa-IR" sz="2000" b="1" dirty="0">
              <a:cs typeface="B Nazanin" pitchFamily="2" charset="-78"/>
            </a:endParaRPr>
          </a:p>
        </p:txBody>
      </p:sp>
    </p:spTree>
    <p:extLst>
      <p:ext uri="{BB962C8B-B14F-4D97-AF65-F5344CB8AC3E}">
        <p14:creationId xmlns:p14="http://schemas.microsoft.com/office/powerpoint/2010/main" val="1464512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908720"/>
            <a:ext cx="7024744" cy="1143000"/>
          </a:xfrm>
        </p:spPr>
        <p:txBody>
          <a:bodyPr anchor="t">
            <a:noAutofit/>
          </a:bodyPr>
          <a:lstStyle/>
          <a:p>
            <a:pPr algn="r"/>
            <a:r>
              <a:rPr lang="fa-IR" sz="2800" b="1" dirty="0" smtClean="0">
                <a:cs typeface="B Nazanin" pitchFamily="2" charset="-78"/>
              </a:rPr>
              <a:t>الف: انتقال عواطف به کودک از جانب والدین</a:t>
            </a:r>
            <a:br>
              <a:rPr lang="fa-IR" sz="2800" b="1" dirty="0" smtClean="0">
                <a:cs typeface="B Nazanin" pitchFamily="2" charset="-78"/>
              </a:rPr>
            </a:br>
            <a:r>
              <a:rPr lang="fa-IR" sz="2800" b="1" dirty="0" smtClean="0">
                <a:cs typeface="B Nazanin" pitchFamily="2" charset="-78"/>
              </a:rPr>
              <a:t>					از طریق حواس:</a:t>
            </a:r>
            <a:endParaRPr lang="fa-IR" sz="2800" b="1" dirty="0">
              <a:solidFill>
                <a:srgbClr val="FF0000"/>
              </a:solidFill>
              <a:cs typeface="B Nazanin" pitchFamily="2" charset="-78"/>
            </a:endParaRPr>
          </a:p>
        </p:txBody>
      </p:sp>
      <p:sp>
        <p:nvSpPr>
          <p:cNvPr id="3" name="Rounded Rectangle 2"/>
          <p:cNvSpPr/>
          <p:nvPr/>
        </p:nvSpPr>
        <p:spPr>
          <a:xfrm>
            <a:off x="7164288" y="2636912"/>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بویایی</a:t>
            </a:r>
            <a:endParaRPr lang="fa-IR" b="1" dirty="0">
              <a:cs typeface="B Nazanin" pitchFamily="2" charset="-78"/>
            </a:endParaRPr>
          </a:p>
        </p:txBody>
      </p:sp>
      <p:sp>
        <p:nvSpPr>
          <p:cNvPr id="4" name="Rounded Rectangle 3"/>
          <p:cNvSpPr/>
          <p:nvPr/>
        </p:nvSpPr>
        <p:spPr>
          <a:xfrm>
            <a:off x="7164288" y="3356992"/>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لامسه</a:t>
            </a:r>
            <a:endParaRPr lang="fa-IR" b="1" dirty="0">
              <a:cs typeface="B Nazanin" pitchFamily="2" charset="-78"/>
            </a:endParaRPr>
          </a:p>
        </p:txBody>
      </p:sp>
      <p:sp>
        <p:nvSpPr>
          <p:cNvPr id="6" name="Rounded Rectangle 5"/>
          <p:cNvSpPr/>
          <p:nvPr/>
        </p:nvSpPr>
        <p:spPr>
          <a:xfrm>
            <a:off x="7164288" y="4077072"/>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شنوایی</a:t>
            </a:r>
            <a:endParaRPr lang="fa-IR" b="1" dirty="0">
              <a:cs typeface="B Nazanin" pitchFamily="2" charset="-78"/>
            </a:endParaRPr>
          </a:p>
        </p:txBody>
      </p:sp>
      <p:sp>
        <p:nvSpPr>
          <p:cNvPr id="7" name="Rounded Rectangle 6"/>
          <p:cNvSpPr/>
          <p:nvPr/>
        </p:nvSpPr>
        <p:spPr>
          <a:xfrm>
            <a:off x="7164288" y="4797152"/>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چشایی</a:t>
            </a:r>
            <a:endParaRPr lang="fa-IR" b="1" dirty="0">
              <a:cs typeface="B Nazanin" pitchFamily="2" charset="-78"/>
            </a:endParaRPr>
          </a:p>
        </p:txBody>
      </p:sp>
      <p:sp>
        <p:nvSpPr>
          <p:cNvPr id="8" name="Rounded Rectangle 7"/>
          <p:cNvSpPr/>
          <p:nvPr/>
        </p:nvSpPr>
        <p:spPr>
          <a:xfrm>
            <a:off x="7164288" y="5517232"/>
            <a:ext cx="12241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بینایی</a:t>
            </a:r>
            <a:endParaRPr lang="fa-IR" b="1" dirty="0">
              <a:cs typeface="B Nazanin" pitchFamily="2" charset="-78"/>
            </a:endParaRPr>
          </a:p>
        </p:txBody>
      </p:sp>
      <p:sp>
        <p:nvSpPr>
          <p:cNvPr id="9" name="Rounded Rectangle 8"/>
          <p:cNvSpPr/>
          <p:nvPr/>
        </p:nvSpPr>
        <p:spPr>
          <a:xfrm>
            <a:off x="683568" y="2564904"/>
            <a:ext cx="60486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آرامش نوزاد از بوی مادر</a:t>
            </a:r>
            <a:endParaRPr lang="fa-IR" b="1" dirty="0">
              <a:cs typeface="B Nazanin" pitchFamily="2" charset="-78"/>
            </a:endParaRPr>
          </a:p>
        </p:txBody>
      </p:sp>
      <p:sp>
        <p:nvSpPr>
          <p:cNvPr id="10" name="Rounded Rectangle 9"/>
          <p:cNvSpPr/>
          <p:nvPr/>
        </p:nvSpPr>
        <p:spPr>
          <a:xfrm>
            <a:off x="683568" y="3284984"/>
            <a:ext cx="60486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بوسیدن و درآغوش کشیدن </a:t>
            </a:r>
            <a:r>
              <a:rPr lang="fa-IR" sz="1400" b="1" dirty="0" smtClean="0">
                <a:solidFill>
                  <a:srgbClr val="FFFF00"/>
                </a:solidFill>
                <a:cs typeface="B Nazanin" pitchFamily="2" charset="-78"/>
              </a:rPr>
              <a:t> </a:t>
            </a:r>
          </a:p>
          <a:p>
            <a:pPr algn="ctr"/>
            <a:r>
              <a:rPr lang="fa-IR" b="1" dirty="0" smtClean="0">
                <a:solidFill>
                  <a:schemeClr val="bg1"/>
                </a:solidFill>
                <a:cs typeface="B Nazanin" pitchFamily="2" charset="-78"/>
              </a:rPr>
              <a:t>( ص62 )</a:t>
            </a:r>
            <a:endParaRPr lang="fa-IR" b="1" dirty="0">
              <a:solidFill>
                <a:schemeClr val="bg1"/>
              </a:solidFill>
              <a:cs typeface="B Nazanin" pitchFamily="2" charset="-78"/>
            </a:endParaRPr>
          </a:p>
        </p:txBody>
      </p:sp>
      <p:sp>
        <p:nvSpPr>
          <p:cNvPr id="11" name="Rounded Rectangle 10"/>
          <p:cNvSpPr/>
          <p:nvPr/>
        </p:nvSpPr>
        <p:spPr>
          <a:xfrm>
            <a:off x="683568" y="4005064"/>
            <a:ext cx="60486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لالایی با محتوای نام بزرگان و حقایق توحیدی</a:t>
            </a:r>
            <a:endParaRPr lang="fa-IR" b="1" dirty="0">
              <a:cs typeface="B Nazanin" pitchFamily="2" charset="-78"/>
            </a:endParaRPr>
          </a:p>
        </p:txBody>
      </p:sp>
      <p:sp>
        <p:nvSpPr>
          <p:cNvPr id="12" name="Rounded Rectangle 11"/>
          <p:cNvSpPr/>
          <p:nvPr/>
        </p:nvSpPr>
        <p:spPr>
          <a:xfrm>
            <a:off x="683568" y="4725144"/>
            <a:ext cx="60486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طبخ غذاهای سالم، خوشمزه و جذاب (ص 61)</a:t>
            </a:r>
            <a:endParaRPr lang="fa-IR" b="1" dirty="0">
              <a:cs typeface="B Nazanin" pitchFamily="2" charset="-78"/>
            </a:endParaRPr>
          </a:p>
        </p:txBody>
      </p:sp>
      <p:sp>
        <p:nvSpPr>
          <p:cNvPr id="13" name="Rounded Rectangle 12"/>
          <p:cNvSpPr/>
          <p:nvPr/>
        </p:nvSpPr>
        <p:spPr>
          <a:xfrm>
            <a:off x="683568" y="5445224"/>
            <a:ext cx="60486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مبحث فراپیامها و انتقال باورها</a:t>
            </a:r>
            <a:endParaRPr lang="fa-IR" b="1" dirty="0">
              <a:cs typeface="B Nazanin" pitchFamily="2" charset="-78"/>
            </a:endParaRPr>
          </a:p>
        </p:txBody>
      </p:sp>
    </p:spTree>
    <p:extLst>
      <p:ext uri="{BB962C8B-B14F-4D97-AF65-F5344CB8AC3E}">
        <p14:creationId xmlns:p14="http://schemas.microsoft.com/office/powerpoint/2010/main" val="1276799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08720"/>
            <a:ext cx="7776864" cy="1224136"/>
          </a:xfrm>
        </p:spPr>
        <p:txBody>
          <a:bodyPr anchor="t">
            <a:noAutofit/>
          </a:bodyPr>
          <a:lstStyle/>
          <a:p>
            <a:pPr algn="just"/>
            <a:r>
              <a:rPr lang="fa-IR" sz="2200" b="1" dirty="0" smtClean="0">
                <a:solidFill>
                  <a:srgbClr val="FF0000"/>
                </a:solidFill>
                <a:cs typeface="B Nazanin" pitchFamily="2" charset="-78"/>
              </a:rPr>
              <a:t>حواس کودک در این سن، به شدت آسیب پذیر است و تفکر هم در کودک شکل نگرفته؛ بنابراین کودک در تجربیات نامطلوب، تغییر شکل میدهد، اغراق میکند و به موقعیتهای دیگر تعمیم میدهد. ( ص 69 و70 )</a:t>
            </a:r>
            <a:endParaRPr lang="fa-IR" sz="2200" b="1" dirty="0">
              <a:solidFill>
                <a:srgbClr val="FF0000"/>
              </a:solidFill>
              <a:cs typeface="B Nazanin" pitchFamily="2" charset="-78"/>
            </a:endParaRPr>
          </a:p>
        </p:txBody>
      </p:sp>
      <p:grpSp>
        <p:nvGrpSpPr>
          <p:cNvPr id="3" name="Group 2"/>
          <p:cNvGrpSpPr/>
          <p:nvPr/>
        </p:nvGrpSpPr>
        <p:grpSpPr>
          <a:xfrm>
            <a:off x="683568" y="2276872"/>
            <a:ext cx="7772578" cy="864096"/>
            <a:chOff x="683568" y="2276872"/>
            <a:chExt cx="7772578" cy="864096"/>
          </a:xfrm>
        </p:grpSpPr>
        <p:sp>
          <p:nvSpPr>
            <p:cNvPr id="4" name="Rounded Rectangle 3"/>
            <p:cNvSpPr/>
            <p:nvPr/>
          </p:nvSpPr>
          <p:spPr>
            <a:xfrm>
              <a:off x="6876255" y="2492896"/>
              <a:ext cx="1579891" cy="576064"/>
            </a:xfrm>
            <a:prstGeom prst="roundRect">
              <a:avLst/>
            </a:prstGeom>
            <a:solidFill>
              <a:srgbClr val="FF0000"/>
            </a:solidFill>
            <a:ln/>
          </p:spPr>
          <p:style>
            <a:lnRef idx="3">
              <a:schemeClr val="lt1"/>
            </a:lnRef>
            <a:fillRef idx="1">
              <a:schemeClr val="accent3"/>
            </a:fillRef>
            <a:effectRef idx="1">
              <a:schemeClr val="accent3"/>
            </a:effectRef>
            <a:fontRef idx="minor">
              <a:schemeClr val="lt1"/>
            </a:fontRef>
          </p:style>
          <p:txBody>
            <a:bodyPr rtlCol="1" anchor="ctr"/>
            <a:lstStyle/>
            <a:p>
              <a:pPr algn="ctr"/>
              <a:r>
                <a:rPr lang="fa-IR" sz="2000" b="1" dirty="0" smtClean="0">
                  <a:cs typeface="B Nazanin" pitchFamily="2" charset="-78"/>
                </a:rPr>
                <a:t>دعوای والدین</a:t>
              </a:r>
              <a:endParaRPr lang="fa-IR" sz="2000" b="1" dirty="0">
                <a:cs typeface="B Nazanin" pitchFamily="2" charset="-78"/>
              </a:endParaRPr>
            </a:p>
          </p:txBody>
        </p:sp>
        <p:sp>
          <p:nvSpPr>
            <p:cNvPr id="7" name="Left Arrow 6"/>
            <p:cNvSpPr/>
            <p:nvPr/>
          </p:nvSpPr>
          <p:spPr>
            <a:xfrm>
              <a:off x="4716016" y="2420888"/>
              <a:ext cx="2016224" cy="7200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برداشت کودک</a:t>
              </a:r>
              <a:endParaRPr lang="fa-IR" sz="2000" b="1" dirty="0">
                <a:cs typeface="B Nazanin" pitchFamily="2" charset="-78"/>
              </a:endParaRPr>
            </a:p>
          </p:txBody>
        </p:sp>
        <p:sp>
          <p:nvSpPr>
            <p:cNvPr id="8" name="Rounded Rectangle 7"/>
            <p:cNvSpPr/>
            <p:nvPr/>
          </p:nvSpPr>
          <p:spPr>
            <a:xfrm>
              <a:off x="683568" y="2276872"/>
              <a:ext cx="3888432" cy="8640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تقصیر من بوده است</a:t>
              </a:r>
            </a:p>
            <a:p>
              <a:pPr algn="ctr"/>
              <a:r>
                <a:rPr lang="fa-IR" sz="2000" b="1" dirty="0" smtClean="0">
                  <a:cs typeface="B Nazanin" pitchFamily="2" charset="-78"/>
                </a:rPr>
                <a:t>من دختر / پسر خوبی نیستم</a:t>
              </a:r>
              <a:endParaRPr lang="fa-IR" sz="2000" b="1" dirty="0">
                <a:cs typeface="B Nazanin" pitchFamily="2" charset="-78"/>
              </a:endParaRPr>
            </a:p>
          </p:txBody>
        </p:sp>
      </p:grpSp>
      <p:grpSp>
        <p:nvGrpSpPr>
          <p:cNvPr id="13" name="Group 12"/>
          <p:cNvGrpSpPr/>
          <p:nvPr/>
        </p:nvGrpSpPr>
        <p:grpSpPr>
          <a:xfrm>
            <a:off x="683568" y="3429000"/>
            <a:ext cx="7772579" cy="864096"/>
            <a:chOff x="683568" y="3429000"/>
            <a:chExt cx="7772579" cy="864096"/>
          </a:xfrm>
        </p:grpSpPr>
        <p:sp>
          <p:nvSpPr>
            <p:cNvPr id="5" name="Rounded Rectangle 4"/>
            <p:cNvSpPr/>
            <p:nvPr/>
          </p:nvSpPr>
          <p:spPr>
            <a:xfrm>
              <a:off x="6876256" y="3573016"/>
              <a:ext cx="1579891" cy="576064"/>
            </a:xfrm>
            <a:prstGeom prst="roundRect">
              <a:avLst/>
            </a:prstGeom>
            <a:solidFill>
              <a:srgbClr val="FF0000"/>
            </a:solidFill>
            <a:ln/>
          </p:spPr>
          <p:style>
            <a:lnRef idx="3">
              <a:schemeClr val="lt1"/>
            </a:lnRef>
            <a:fillRef idx="1">
              <a:schemeClr val="accent3"/>
            </a:fillRef>
            <a:effectRef idx="1">
              <a:schemeClr val="accent3"/>
            </a:effectRef>
            <a:fontRef idx="minor">
              <a:schemeClr val="lt1"/>
            </a:fontRef>
          </p:style>
          <p:txBody>
            <a:bodyPr rtlCol="1" anchor="ctr"/>
            <a:lstStyle/>
            <a:p>
              <a:pPr algn="ctr"/>
              <a:r>
                <a:rPr lang="fa-IR" sz="2000" b="1" dirty="0" smtClean="0">
                  <a:cs typeface="B Nazanin" pitchFamily="2" charset="-78"/>
                </a:rPr>
                <a:t>شدت تنبیه</a:t>
              </a:r>
              <a:endParaRPr lang="fa-IR" sz="2000" b="1" dirty="0">
                <a:cs typeface="B Nazanin" pitchFamily="2" charset="-78"/>
              </a:endParaRPr>
            </a:p>
          </p:txBody>
        </p:sp>
        <p:sp>
          <p:nvSpPr>
            <p:cNvPr id="9" name="Left Arrow 8"/>
            <p:cNvSpPr/>
            <p:nvPr/>
          </p:nvSpPr>
          <p:spPr>
            <a:xfrm>
              <a:off x="4716016" y="3501008"/>
              <a:ext cx="2016224" cy="7200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برداشت کودک</a:t>
              </a:r>
              <a:endParaRPr lang="fa-IR" sz="2000" b="1" dirty="0">
                <a:cs typeface="B Nazanin" pitchFamily="2" charset="-78"/>
              </a:endParaRPr>
            </a:p>
          </p:txBody>
        </p:sp>
        <p:sp>
          <p:nvSpPr>
            <p:cNvPr id="11" name="Rounded Rectangle 10"/>
            <p:cNvSpPr/>
            <p:nvPr/>
          </p:nvSpPr>
          <p:spPr>
            <a:xfrm>
              <a:off x="683568" y="3429000"/>
              <a:ext cx="3888432" cy="8640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ترسهای شبانه و کابوس</a:t>
              </a:r>
              <a:endParaRPr lang="fa-IR" sz="2000" b="1" dirty="0">
                <a:cs typeface="B Nazanin" pitchFamily="2" charset="-78"/>
              </a:endParaRPr>
            </a:p>
          </p:txBody>
        </p:sp>
      </p:grpSp>
      <p:grpSp>
        <p:nvGrpSpPr>
          <p:cNvPr id="14" name="Group 13"/>
          <p:cNvGrpSpPr/>
          <p:nvPr/>
        </p:nvGrpSpPr>
        <p:grpSpPr>
          <a:xfrm>
            <a:off x="683568" y="4509120"/>
            <a:ext cx="7772579" cy="864096"/>
            <a:chOff x="683568" y="4509120"/>
            <a:chExt cx="7772579" cy="864096"/>
          </a:xfrm>
        </p:grpSpPr>
        <p:sp>
          <p:nvSpPr>
            <p:cNvPr id="6" name="Rounded Rectangle 5"/>
            <p:cNvSpPr/>
            <p:nvPr/>
          </p:nvSpPr>
          <p:spPr>
            <a:xfrm>
              <a:off x="6876256" y="4653136"/>
              <a:ext cx="1579891" cy="576064"/>
            </a:xfrm>
            <a:prstGeom prst="roundRect">
              <a:avLst/>
            </a:prstGeom>
            <a:solidFill>
              <a:srgbClr val="FF0000"/>
            </a:solidFill>
            <a:ln/>
          </p:spPr>
          <p:style>
            <a:lnRef idx="3">
              <a:schemeClr val="lt1"/>
            </a:lnRef>
            <a:fillRef idx="1">
              <a:schemeClr val="accent3"/>
            </a:fillRef>
            <a:effectRef idx="1">
              <a:schemeClr val="accent3"/>
            </a:effectRef>
            <a:fontRef idx="minor">
              <a:schemeClr val="lt1"/>
            </a:fontRef>
          </p:style>
          <p:txBody>
            <a:bodyPr rtlCol="1" anchor="ctr"/>
            <a:lstStyle/>
            <a:p>
              <a:pPr algn="ctr"/>
              <a:r>
                <a:rPr lang="fa-IR" sz="2000" b="1" dirty="0" smtClean="0">
                  <a:cs typeface="B Nazanin" pitchFamily="2" charset="-78"/>
                </a:rPr>
                <a:t>صحنه خشونت</a:t>
              </a:r>
              <a:endParaRPr lang="fa-IR" sz="2000" b="1" dirty="0">
                <a:cs typeface="B Nazanin" pitchFamily="2" charset="-78"/>
              </a:endParaRPr>
            </a:p>
          </p:txBody>
        </p:sp>
        <p:sp>
          <p:nvSpPr>
            <p:cNvPr id="10" name="Left Arrow 9"/>
            <p:cNvSpPr/>
            <p:nvPr/>
          </p:nvSpPr>
          <p:spPr>
            <a:xfrm>
              <a:off x="4716016" y="4581128"/>
              <a:ext cx="2016224" cy="72008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برداشت کودک</a:t>
              </a:r>
              <a:endParaRPr lang="fa-IR" sz="2000" b="1" dirty="0">
                <a:cs typeface="B Nazanin" pitchFamily="2" charset="-78"/>
              </a:endParaRPr>
            </a:p>
          </p:txBody>
        </p:sp>
        <p:sp>
          <p:nvSpPr>
            <p:cNvPr id="12" name="Rounded Rectangle 11"/>
            <p:cNvSpPr/>
            <p:nvPr/>
          </p:nvSpPr>
          <p:spPr>
            <a:xfrm>
              <a:off x="683568" y="4509120"/>
              <a:ext cx="3888432" cy="8640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ناخن جویدن و چسبیدن به مادر</a:t>
              </a:r>
              <a:endParaRPr lang="fa-IR" sz="2000" b="1" dirty="0">
                <a:cs typeface="B Nazanin" pitchFamily="2" charset="-78"/>
              </a:endParaRPr>
            </a:p>
          </p:txBody>
        </p:sp>
      </p:grpSp>
    </p:spTree>
    <p:extLst>
      <p:ext uri="{BB962C8B-B14F-4D97-AF65-F5344CB8AC3E}">
        <p14:creationId xmlns:p14="http://schemas.microsoft.com/office/powerpoint/2010/main" val="409257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420888"/>
            <a:ext cx="3313355" cy="2304256"/>
          </a:xfrm>
        </p:spPr>
        <p:txBody>
          <a:bodyPr anchor="t">
            <a:normAutofit fontScale="90000"/>
          </a:bodyPr>
          <a:lstStyle/>
          <a:p>
            <a:pPr algn="ctr">
              <a:lnSpc>
                <a:spcPct val="150000"/>
              </a:lnSpc>
            </a:pPr>
            <a:r>
              <a:rPr lang="fa-IR" b="1" dirty="0" smtClean="0">
                <a:cs typeface="B Nazanin" pitchFamily="2" charset="-78"/>
              </a:rPr>
              <a:t>طرح درس </a:t>
            </a:r>
            <a:br>
              <a:rPr lang="fa-IR" b="1" dirty="0" smtClean="0">
                <a:cs typeface="B Nazanin" pitchFamily="2" charset="-78"/>
              </a:rPr>
            </a:br>
            <a:r>
              <a:rPr lang="fa-IR" b="1" dirty="0" smtClean="0">
                <a:cs typeface="B Nazanin" pitchFamily="2" charset="-78"/>
              </a:rPr>
              <a:t>کتاب طیب گزینی</a:t>
            </a:r>
            <a:br>
              <a:rPr lang="fa-IR" b="1" dirty="0" smtClean="0">
                <a:cs typeface="B Nazanin" pitchFamily="2" charset="-78"/>
              </a:rPr>
            </a:br>
            <a:r>
              <a:rPr lang="fa-IR" sz="2200" b="1" dirty="0" smtClean="0">
                <a:cs typeface="B Nazanin" pitchFamily="2" charset="-78"/>
              </a:rPr>
              <a:t>استاد احمدرضا اخوت</a:t>
            </a:r>
            <a:r>
              <a:rPr lang="fa-IR" b="1" dirty="0" smtClean="0">
                <a:cs typeface="B Nazanin" pitchFamily="2" charset="-78"/>
              </a:rPr>
              <a:t/>
            </a:r>
            <a:br>
              <a:rPr lang="fa-IR" b="1" dirty="0" smtClean="0">
                <a:cs typeface="B Nazanin" pitchFamily="2" charset="-78"/>
              </a:rPr>
            </a:br>
            <a:endParaRPr lang="fa-IR" b="1" dirty="0">
              <a:cs typeface="B Nazanin" pitchFamily="2" charset="-78"/>
            </a:endParaRPr>
          </a:p>
        </p:txBody>
      </p:sp>
      <p:sp>
        <p:nvSpPr>
          <p:cNvPr id="3" name="Subtitle 2"/>
          <p:cNvSpPr>
            <a:spLocks noGrp="1"/>
          </p:cNvSpPr>
          <p:nvPr>
            <p:ph type="subTitle" idx="1"/>
          </p:nvPr>
        </p:nvSpPr>
        <p:spPr>
          <a:xfrm>
            <a:off x="4733365" y="4760659"/>
            <a:ext cx="3309803" cy="1260629"/>
          </a:xfrm>
        </p:spPr>
        <p:txBody>
          <a:bodyPr>
            <a:normAutofit/>
          </a:bodyPr>
          <a:lstStyle/>
          <a:p>
            <a:pPr algn="ctr"/>
            <a:r>
              <a:rPr lang="fa-IR" sz="2400" b="1" dirty="0" smtClean="0">
                <a:cs typeface="B Nazanin" pitchFamily="2" charset="-78"/>
              </a:rPr>
              <a:t>آموزش به مادران</a:t>
            </a:r>
            <a:endParaRPr lang="fa-IR" sz="2400" b="1" dirty="0">
              <a:cs typeface="B Nazanin" pitchFamily="2" charset="-78"/>
            </a:endParaRPr>
          </a:p>
        </p:txBody>
      </p:sp>
    </p:spTree>
    <p:extLst>
      <p:ext uri="{BB962C8B-B14F-4D97-AF65-F5344CB8AC3E}">
        <p14:creationId xmlns:p14="http://schemas.microsoft.com/office/powerpoint/2010/main" val="3675465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7920880" cy="1287016"/>
          </a:xfrm>
        </p:spPr>
        <p:txBody>
          <a:bodyPr anchor="t">
            <a:normAutofit/>
          </a:bodyPr>
          <a:lstStyle/>
          <a:p>
            <a:pPr algn="r"/>
            <a:r>
              <a:rPr lang="fa-IR" sz="2800" b="1" dirty="0">
                <a:cs typeface="B Nazanin" pitchFamily="2" charset="-78"/>
              </a:rPr>
              <a:t>انتقال عواطف به کودک از جانب والدین</a:t>
            </a:r>
            <a:br>
              <a:rPr lang="fa-IR" sz="2800" b="1" dirty="0">
                <a:cs typeface="B Nazanin" pitchFamily="2" charset="-78"/>
              </a:rPr>
            </a:br>
            <a:r>
              <a:rPr lang="fa-IR" sz="2800" b="1" dirty="0" smtClean="0">
                <a:cs typeface="B Nazanin" pitchFamily="2" charset="-78"/>
              </a:rPr>
              <a:t>					از </a:t>
            </a:r>
            <a:r>
              <a:rPr lang="fa-IR" sz="2800" b="1" dirty="0">
                <a:cs typeface="B Nazanin" pitchFamily="2" charset="-78"/>
              </a:rPr>
              <a:t>طریق </a:t>
            </a:r>
            <a:r>
              <a:rPr lang="fa-IR" sz="2800" b="1" dirty="0" smtClean="0">
                <a:cs typeface="B Nazanin" pitchFamily="2" charset="-78"/>
              </a:rPr>
              <a:t>بازی: </a:t>
            </a:r>
            <a:endParaRPr lang="fa-IR" sz="2800" b="1" dirty="0">
              <a:cs typeface="B Nazanin" pitchFamily="2" charset="-78"/>
            </a:endParaRPr>
          </a:p>
        </p:txBody>
      </p:sp>
      <p:sp>
        <p:nvSpPr>
          <p:cNvPr id="3" name="TextBox 2"/>
          <p:cNvSpPr txBox="1"/>
          <p:nvPr/>
        </p:nvSpPr>
        <p:spPr>
          <a:xfrm>
            <a:off x="1115616" y="1772816"/>
            <a:ext cx="7056784" cy="400110"/>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بازی باعث برقراری ارتباط صمیمی تر و اثرگذارتر والدین با کودک است.</a:t>
            </a:r>
            <a:endParaRPr lang="fa-IR" sz="2000" b="1" dirty="0">
              <a:solidFill>
                <a:schemeClr val="accent1">
                  <a:lumMod val="50000"/>
                </a:schemeClr>
              </a:solidFill>
              <a:cs typeface="B Nazanin" pitchFamily="2" charset="-78"/>
            </a:endParaRPr>
          </a:p>
        </p:txBody>
      </p:sp>
      <p:sp>
        <p:nvSpPr>
          <p:cNvPr id="5" name="Rounded Rectangle 4"/>
          <p:cNvSpPr/>
          <p:nvPr/>
        </p:nvSpPr>
        <p:spPr>
          <a:xfrm>
            <a:off x="5940152" y="2276872"/>
            <a:ext cx="2592288"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زبان کودکی در بازی</a:t>
            </a:r>
          </a:p>
          <a:p>
            <a:pPr algn="ctr"/>
            <a:r>
              <a:rPr lang="fa-IR" b="1" dirty="0" smtClean="0">
                <a:solidFill>
                  <a:schemeClr val="bg1"/>
                </a:solidFill>
                <a:cs typeface="B Nazanin" pitchFamily="2" charset="-78"/>
              </a:rPr>
              <a:t> (ص 113 و </a:t>
            </a:r>
            <a:r>
              <a:rPr lang="fa-IR" b="1" dirty="0">
                <a:solidFill>
                  <a:schemeClr val="bg1"/>
                </a:solidFill>
                <a:cs typeface="B Nazanin" pitchFamily="2" charset="-78"/>
              </a:rPr>
              <a:t> </a:t>
            </a:r>
            <a:r>
              <a:rPr lang="fa-IR" b="1" dirty="0" smtClean="0">
                <a:solidFill>
                  <a:schemeClr val="bg1"/>
                </a:solidFill>
                <a:cs typeface="B Nazanin" pitchFamily="2" charset="-78"/>
              </a:rPr>
              <a:t>114)</a:t>
            </a:r>
            <a:endParaRPr lang="fa-IR" b="1" dirty="0">
              <a:solidFill>
                <a:schemeClr val="bg1"/>
              </a:solidFill>
              <a:cs typeface="B Nazanin" pitchFamily="2" charset="-78"/>
            </a:endParaRPr>
          </a:p>
        </p:txBody>
      </p:sp>
      <p:sp>
        <p:nvSpPr>
          <p:cNvPr id="6" name="Rounded Rectangle 5"/>
          <p:cNvSpPr/>
          <p:nvPr/>
        </p:nvSpPr>
        <p:spPr>
          <a:xfrm>
            <a:off x="5868144" y="4221088"/>
            <a:ext cx="266429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مشخصات بازی مناسب</a:t>
            </a:r>
          </a:p>
          <a:p>
            <a:pPr algn="ctr"/>
            <a:r>
              <a:rPr lang="fa-IR" b="1" dirty="0" smtClean="0">
                <a:cs typeface="B Nazanin" pitchFamily="2" charset="-78"/>
              </a:rPr>
              <a:t>( ص 74 و 75)</a:t>
            </a:r>
            <a:endParaRPr lang="fa-IR" b="1" dirty="0">
              <a:cs typeface="B Nazanin" pitchFamily="2" charset="-78"/>
            </a:endParaRPr>
          </a:p>
        </p:txBody>
      </p:sp>
      <p:cxnSp>
        <p:nvCxnSpPr>
          <p:cNvPr id="8" name="Straight Arrow Connector 7"/>
          <p:cNvCxnSpPr>
            <a:stCxn id="5" idx="1"/>
            <a:endCxn id="11" idx="3"/>
          </p:cNvCxnSpPr>
          <p:nvPr/>
        </p:nvCxnSpPr>
        <p:spPr>
          <a:xfrm flipH="1" flipV="1">
            <a:off x="5242560" y="2546902"/>
            <a:ext cx="697592" cy="5220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1"/>
            <a:endCxn id="12" idx="3"/>
          </p:cNvCxnSpPr>
          <p:nvPr/>
        </p:nvCxnSpPr>
        <p:spPr>
          <a:xfrm flipH="1">
            <a:off x="5220072" y="3068960"/>
            <a:ext cx="720080" cy="126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634181" y="2276872"/>
            <a:ext cx="4608379" cy="540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کودک باید حس کند که حواس شما به اوست</a:t>
            </a:r>
            <a:endParaRPr lang="fa-IR" b="1" dirty="0">
              <a:cs typeface="B Nazanin" pitchFamily="2" charset="-78"/>
            </a:endParaRPr>
          </a:p>
        </p:txBody>
      </p:sp>
      <p:sp>
        <p:nvSpPr>
          <p:cNvPr id="12" name="Rounded Rectangle 11"/>
          <p:cNvSpPr/>
          <p:nvPr/>
        </p:nvSpPr>
        <p:spPr>
          <a:xfrm>
            <a:off x="611560" y="2924944"/>
            <a:ext cx="4608512" cy="540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cs typeface="B Nazanin" pitchFamily="2" charset="-78"/>
              </a:rPr>
              <a:t>کودک باید حس کند که از بودن و بازی با او لذت می برید</a:t>
            </a:r>
            <a:endParaRPr lang="fa-IR" b="1" dirty="0">
              <a:cs typeface="B Nazanin" pitchFamily="2" charset="-78"/>
            </a:endParaRPr>
          </a:p>
        </p:txBody>
      </p:sp>
      <p:sp>
        <p:nvSpPr>
          <p:cNvPr id="19" name="Rounded Rectangle 18"/>
          <p:cNvSpPr/>
          <p:nvPr/>
        </p:nvSpPr>
        <p:spPr>
          <a:xfrm>
            <a:off x="539552" y="3573016"/>
            <a:ext cx="4536504"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85750" indent="-285750" algn="just">
              <a:lnSpc>
                <a:spcPct val="150000"/>
              </a:lnSpc>
              <a:buFontTx/>
              <a:buChar char="-"/>
            </a:pPr>
            <a:r>
              <a:rPr lang="fa-IR" b="1" dirty="0" smtClean="0">
                <a:cs typeface="B Nazanin" pitchFamily="2" charset="-78"/>
              </a:rPr>
              <a:t>فراهم کردن زمینه بیشترین ارتباط با کودک</a:t>
            </a:r>
          </a:p>
          <a:p>
            <a:pPr marL="285750" indent="-285750" algn="just">
              <a:lnSpc>
                <a:spcPct val="150000"/>
              </a:lnSpc>
              <a:buFontTx/>
              <a:buChar char="-"/>
            </a:pPr>
            <a:r>
              <a:rPr lang="fa-IR" b="1" dirty="0" smtClean="0">
                <a:cs typeface="B Nazanin" pitchFamily="2" charset="-78"/>
              </a:rPr>
              <a:t>برانگیختن خلاقیت</a:t>
            </a:r>
          </a:p>
          <a:p>
            <a:pPr algn="just">
              <a:lnSpc>
                <a:spcPct val="150000"/>
              </a:lnSpc>
            </a:pPr>
            <a:r>
              <a:rPr lang="fa-IR" b="1" dirty="0" smtClean="0">
                <a:cs typeface="B Nazanin" pitchFamily="2" charset="-78"/>
              </a:rPr>
              <a:t>-   برانگیختن تخیل و تفکر</a:t>
            </a:r>
          </a:p>
          <a:p>
            <a:pPr marL="285750" indent="-285750" algn="just">
              <a:lnSpc>
                <a:spcPct val="150000"/>
              </a:lnSpc>
              <a:buFontTx/>
              <a:buChar char="-"/>
            </a:pPr>
            <a:r>
              <a:rPr lang="fa-IR" b="1" dirty="0" smtClean="0">
                <a:cs typeface="B Nazanin" pitchFamily="2" charset="-78"/>
              </a:rPr>
              <a:t>افزایش تمرکز</a:t>
            </a:r>
          </a:p>
          <a:p>
            <a:pPr marL="285750" indent="-285750" algn="just">
              <a:lnSpc>
                <a:spcPct val="150000"/>
              </a:lnSpc>
              <a:buFontTx/>
              <a:buChar char="-"/>
            </a:pPr>
            <a:r>
              <a:rPr lang="fa-IR" b="1" dirty="0" smtClean="0">
                <a:cs typeface="B Nazanin" pitchFamily="2" charset="-78"/>
              </a:rPr>
              <a:t>افزایش علم و اطلاعات کودک</a:t>
            </a:r>
            <a:endParaRPr lang="fa-IR" b="1" dirty="0">
              <a:cs typeface="B Nazanin" pitchFamily="2" charset="-78"/>
            </a:endParaRPr>
          </a:p>
        </p:txBody>
      </p:sp>
      <p:cxnSp>
        <p:nvCxnSpPr>
          <p:cNvPr id="23" name="Straight Arrow Connector 22"/>
          <p:cNvCxnSpPr>
            <a:stCxn id="6" idx="1"/>
          </p:cNvCxnSpPr>
          <p:nvPr/>
        </p:nvCxnSpPr>
        <p:spPr>
          <a:xfrm flipH="1">
            <a:off x="5076056" y="4725144"/>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5940152" y="5517232"/>
            <a:ext cx="259228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داستان امیرالمومنین </a:t>
            </a:r>
          </a:p>
          <a:p>
            <a:pPr algn="ctr"/>
            <a:r>
              <a:rPr lang="fa-IR" b="1" dirty="0" smtClean="0">
                <a:cs typeface="B Nazanin" pitchFamily="2" charset="-78"/>
              </a:rPr>
              <a:t>( ص 75 و 76 )</a:t>
            </a:r>
            <a:endParaRPr lang="fa-IR" b="1" dirty="0">
              <a:cs typeface="B Nazanin" pitchFamily="2" charset="-78"/>
            </a:endParaRPr>
          </a:p>
        </p:txBody>
      </p:sp>
    </p:spTree>
    <p:extLst>
      <p:ext uri="{BB962C8B-B14F-4D97-AF65-F5344CB8AC3E}">
        <p14:creationId xmlns:p14="http://schemas.microsoft.com/office/powerpoint/2010/main" val="1271805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39632"/>
            <a:ext cx="7024744" cy="1177200"/>
          </a:xfrm>
        </p:spPr>
        <p:txBody>
          <a:bodyPr anchor="t">
            <a:normAutofit/>
          </a:bodyPr>
          <a:lstStyle/>
          <a:p>
            <a:pPr algn="r"/>
            <a:r>
              <a:rPr lang="fa-IR" sz="2800" b="1" dirty="0">
                <a:cs typeface="B Nazanin" pitchFamily="2" charset="-78"/>
              </a:rPr>
              <a:t>انتقال عواطف به کودک از جانب والدین</a:t>
            </a:r>
            <a:br>
              <a:rPr lang="fa-IR" sz="2800" b="1" dirty="0">
                <a:cs typeface="B Nazanin" pitchFamily="2" charset="-78"/>
              </a:rPr>
            </a:br>
            <a:r>
              <a:rPr lang="fa-IR" sz="2800" b="1" dirty="0">
                <a:cs typeface="B Nazanin" pitchFamily="2" charset="-78"/>
              </a:rPr>
              <a:t>				</a:t>
            </a:r>
            <a:r>
              <a:rPr lang="fa-IR" sz="2800" b="1" dirty="0" smtClean="0">
                <a:cs typeface="B Nazanin" pitchFamily="2" charset="-78"/>
              </a:rPr>
              <a:t>	در آموزش مهارتها: </a:t>
            </a:r>
            <a:endParaRPr lang="fa-IR" sz="2800" dirty="0"/>
          </a:p>
        </p:txBody>
      </p:sp>
      <p:sp>
        <p:nvSpPr>
          <p:cNvPr id="4" name="Rounded Rectangle 3"/>
          <p:cNvSpPr/>
          <p:nvPr/>
        </p:nvSpPr>
        <p:spPr>
          <a:xfrm>
            <a:off x="971600" y="1772816"/>
            <a:ext cx="741682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000" b="1" dirty="0">
                <a:cs typeface="B Nazanin" pitchFamily="2" charset="-78"/>
              </a:rPr>
              <a:t>آموزش مهارتهای مختلف خوب است در برنامه زندگی کودک قرار بگیرد</a:t>
            </a:r>
          </a:p>
          <a:p>
            <a:pPr algn="just">
              <a:lnSpc>
                <a:spcPct val="150000"/>
              </a:lnSpc>
            </a:pPr>
            <a:r>
              <a:rPr lang="fa-IR" sz="2000" b="1" dirty="0">
                <a:cs typeface="B Nazanin" pitchFamily="2" charset="-78"/>
              </a:rPr>
              <a:t>اما ارتباط گیری با فرزند از شرطهای مهم آن </a:t>
            </a:r>
            <a:r>
              <a:rPr lang="fa-IR" sz="2000" b="1" dirty="0" smtClean="0">
                <a:cs typeface="B Nazanin" pitchFamily="2" charset="-78"/>
              </a:rPr>
              <a:t>است. ( ص 76 و77)</a:t>
            </a:r>
          </a:p>
          <a:p>
            <a:pPr algn="just">
              <a:lnSpc>
                <a:spcPct val="150000"/>
              </a:lnSpc>
            </a:pPr>
            <a:r>
              <a:rPr lang="fa-IR" sz="2000" b="1" dirty="0" smtClean="0">
                <a:cs typeface="B Nazanin" pitchFamily="2" charset="-78"/>
              </a:rPr>
              <a:t>نکته: انتخاب مهارتها بر اساس میل و استعداد کودک است.</a:t>
            </a:r>
            <a:endParaRPr lang="fa-IR" sz="2000" b="1" dirty="0">
              <a:cs typeface="B Nazanin" pitchFamily="2" charset="-78"/>
            </a:endParaRPr>
          </a:p>
        </p:txBody>
      </p:sp>
      <p:sp>
        <p:nvSpPr>
          <p:cNvPr id="11" name="Left Arrow 10"/>
          <p:cNvSpPr/>
          <p:nvPr/>
        </p:nvSpPr>
        <p:spPr>
          <a:xfrm rot="18957086">
            <a:off x="2230949" y="3802580"/>
            <a:ext cx="2736304" cy="10081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پسران</a:t>
            </a:r>
            <a:endParaRPr lang="fa-IR" sz="2000" b="1" dirty="0">
              <a:cs typeface="B Nazanin" pitchFamily="2" charset="-78"/>
            </a:endParaRPr>
          </a:p>
        </p:txBody>
      </p:sp>
      <p:sp>
        <p:nvSpPr>
          <p:cNvPr id="12" name="Right Arrow 11"/>
          <p:cNvSpPr/>
          <p:nvPr/>
        </p:nvSpPr>
        <p:spPr>
          <a:xfrm rot="3138616">
            <a:off x="4464717" y="3904596"/>
            <a:ext cx="2404933" cy="9098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دختران</a:t>
            </a:r>
            <a:endParaRPr lang="fa-IR" sz="2000" b="1" dirty="0">
              <a:cs typeface="B Nazanin" pitchFamily="2" charset="-78"/>
            </a:endParaRPr>
          </a:p>
        </p:txBody>
      </p:sp>
      <p:sp>
        <p:nvSpPr>
          <p:cNvPr id="13" name="Rounded Rectangle 12"/>
          <p:cNvSpPr/>
          <p:nvPr/>
        </p:nvSpPr>
        <p:spPr>
          <a:xfrm>
            <a:off x="5148064" y="5356124"/>
            <a:ext cx="2592288" cy="665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ارتباط کلامی- خیالی</a:t>
            </a:r>
            <a:endParaRPr lang="fa-IR" sz="2000" b="1" dirty="0">
              <a:cs typeface="B Nazanin" pitchFamily="2" charset="-78"/>
            </a:endParaRPr>
          </a:p>
        </p:txBody>
      </p:sp>
      <p:sp>
        <p:nvSpPr>
          <p:cNvPr id="14" name="Rounded Rectangle 13"/>
          <p:cNvSpPr/>
          <p:nvPr/>
        </p:nvSpPr>
        <p:spPr>
          <a:xfrm>
            <a:off x="1331640" y="5356124"/>
            <a:ext cx="2592288" cy="665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ارتباط  لمسی- حسی</a:t>
            </a:r>
          </a:p>
          <a:p>
            <a:pPr algn="ctr"/>
            <a:r>
              <a:rPr lang="fa-IR" sz="2000" b="1" dirty="0" smtClean="0">
                <a:cs typeface="B Nazanin" pitchFamily="2" charset="-78"/>
              </a:rPr>
              <a:t>(با شدت)</a:t>
            </a:r>
            <a:endParaRPr lang="fa-IR" sz="2000" b="1" dirty="0">
              <a:cs typeface="B Nazanin" pitchFamily="2" charset="-78"/>
            </a:endParaRPr>
          </a:p>
        </p:txBody>
      </p:sp>
    </p:spTree>
    <p:extLst>
      <p:ext uri="{BB962C8B-B14F-4D97-AF65-F5344CB8AC3E}">
        <p14:creationId xmlns:p14="http://schemas.microsoft.com/office/powerpoint/2010/main" val="1000983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710952"/>
          </a:xfrm>
        </p:spPr>
        <p:txBody>
          <a:bodyPr anchor="ctr">
            <a:normAutofit/>
          </a:bodyPr>
          <a:lstStyle/>
          <a:p>
            <a:pPr algn="r"/>
            <a:r>
              <a:rPr lang="fa-IR" sz="2800" b="1" dirty="0">
                <a:cs typeface="B Nazanin" pitchFamily="2" charset="-78"/>
              </a:rPr>
              <a:t>انتقال عواطف به </a:t>
            </a:r>
            <a:r>
              <a:rPr lang="fa-IR" sz="2800" b="1" dirty="0" smtClean="0">
                <a:cs typeface="B Nazanin" pitchFamily="2" charset="-78"/>
              </a:rPr>
              <a:t>کودک در ارتباط والدین با یکدیگر </a:t>
            </a:r>
            <a:endParaRPr lang="fa-IR" sz="2800" dirty="0"/>
          </a:p>
        </p:txBody>
      </p:sp>
      <p:sp>
        <p:nvSpPr>
          <p:cNvPr id="3" name="TextBox 2"/>
          <p:cNvSpPr txBox="1"/>
          <p:nvPr/>
        </p:nvSpPr>
        <p:spPr>
          <a:xfrm>
            <a:off x="539552" y="1412776"/>
            <a:ext cx="7704856" cy="1015663"/>
          </a:xfrm>
          <a:prstGeom prst="rect">
            <a:avLst/>
          </a:prstGeom>
          <a:noFill/>
        </p:spPr>
        <p:txBody>
          <a:bodyPr wrap="square" rtlCol="1" anchor="ctr">
            <a:spAutoFit/>
          </a:bodyPr>
          <a:lstStyle/>
          <a:p>
            <a:pPr>
              <a:lnSpc>
                <a:spcPct val="150000"/>
              </a:lnSpc>
            </a:pPr>
            <a:r>
              <a:rPr lang="fa-IR" sz="2000" b="1" dirty="0" smtClean="0">
                <a:solidFill>
                  <a:schemeClr val="accent1">
                    <a:lumMod val="50000"/>
                  </a:schemeClr>
                </a:solidFill>
                <a:cs typeface="B Nazanin" pitchFamily="2" charset="-78"/>
              </a:rPr>
              <a:t>رابطه ی عاطفی و مبتنی بر احترام متقابل والدین موجب پرورش احساسات و ابراز هیجانات مثبت در کودک میگردد. ( ص 160 تا 162) </a:t>
            </a:r>
            <a:endParaRPr lang="fa-IR" sz="2000" b="1" dirty="0">
              <a:solidFill>
                <a:schemeClr val="accent1">
                  <a:lumMod val="50000"/>
                </a:schemeClr>
              </a:solidFill>
              <a:cs typeface="B Nazanin" pitchFamily="2" charset="-78"/>
            </a:endParaRPr>
          </a:p>
        </p:txBody>
      </p:sp>
      <p:sp>
        <p:nvSpPr>
          <p:cNvPr id="4" name="Rounded Rectangle 3"/>
          <p:cNvSpPr/>
          <p:nvPr/>
        </p:nvSpPr>
        <p:spPr>
          <a:xfrm>
            <a:off x="6300192" y="3356992"/>
            <a:ext cx="2232248"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000" b="1" dirty="0" smtClean="0">
                <a:cs typeface="B Nazanin" pitchFamily="2" charset="-78"/>
              </a:rPr>
              <a:t>ارزیابی کیفیت روابط عاطفی با همسر</a:t>
            </a:r>
          </a:p>
        </p:txBody>
      </p:sp>
      <p:sp>
        <p:nvSpPr>
          <p:cNvPr id="5" name="Rounded Rectangle 4"/>
          <p:cNvSpPr/>
          <p:nvPr/>
        </p:nvSpPr>
        <p:spPr>
          <a:xfrm>
            <a:off x="611560" y="2564904"/>
            <a:ext cx="5040560" cy="31941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dirty="0" smtClean="0">
                <a:cs typeface="B Nazanin" pitchFamily="2" charset="-78"/>
              </a:rPr>
              <a:t>1- نشان دادن محبت</a:t>
            </a:r>
          </a:p>
          <a:p>
            <a:r>
              <a:rPr lang="fa-IR" sz="2000" b="1" dirty="0" smtClean="0">
                <a:cs typeface="B Nazanin" pitchFamily="2" charset="-78"/>
              </a:rPr>
              <a:t>2- احترام در گفتار و رفتار</a:t>
            </a:r>
          </a:p>
          <a:p>
            <a:r>
              <a:rPr lang="fa-IR" sz="2000" b="1" dirty="0" smtClean="0">
                <a:cs typeface="B Nazanin" pitchFamily="2" charset="-78"/>
              </a:rPr>
              <a:t>3- همراه کردن محبت با نیتهای الهی</a:t>
            </a:r>
          </a:p>
          <a:p>
            <a:r>
              <a:rPr lang="fa-IR" sz="2000" b="1" dirty="0" smtClean="0">
                <a:cs typeface="B Nazanin" pitchFamily="2" charset="-78"/>
              </a:rPr>
              <a:t>4- گذشت از خطاها</a:t>
            </a:r>
          </a:p>
          <a:p>
            <a:r>
              <a:rPr lang="fa-IR" sz="2000" b="1" dirty="0" smtClean="0">
                <a:cs typeface="B Nazanin" pitchFamily="2" charset="-78"/>
              </a:rPr>
              <a:t>5- رضایت همسر از محبت و روابط عاطفی</a:t>
            </a:r>
          </a:p>
          <a:p>
            <a:r>
              <a:rPr lang="fa-IR" sz="2000" b="1" dirty="0" smtClean="0">
                <a:cs typeface="B Nazanin" pitchFamily="2" charset="-78"/>
              </a:rPr>
              <a:t>6- درک احساسات و هیجانات همسر  در هنگام اختلاف</a:t>
            </a:r>
          </a:p>
          <a:p>
            <a:r>
              <a:rPr lang="fa-IR" sz="2000" b="1" dirty="0" smtClean="0">
                <a:cs typeface="B Nazanin" pitchFamily="2" charset="-78"/>
              </a:rPr>
              <a:t>7- لذت از هم صحبتی- موضوع مشترک داشتن</a:t>
            </a:r>
          </a:p>
          <a:p>
            <a:r>
              <a:rPr lang="fa-IR" sz="2000" b="1" dirty="0" smtClean="0">
                <a:cs typeface="B Nazanin" pitchFamily="2" charset="-78"/>
              </a:rPr>
              <a:t>8- توان کنترل عواطف و هیجانات در هنگام اختلاف</a:t>
            </a:r>
          </a:p>
          <a:p>
            <a:r>
              <a:rPr lang="fa-IR" sz="2000" b="1" dirty="0" smtClean="0">
                <a:cs typeface="B Nazanin" pitchFamily="2" charset="-78"/>
              </a:rPr>
              <a:t>9- پیشگیری از عصبانیت</a:t>
            </a:r>
            <a:endParaRPr lang="fa-IR" sz="2000" b="1" dirty="0">
              <a:cs typeface="B Nazanin" pitchFamily="2" charset="-78"/>
            </a:endParaRPr>
          </a:p>
        </p:txBody>
      </p:sp>
      <p:sp>
        <p:nvSpPr>
          <p:cNvPr id="6" name="Rounded Rectangle 5"/>
          <p:cNvSpPr/>
          <p:nvPr/>
        </p:nvSpPr>
        <p:spPr>
          <a:xfrm>
            <a:off x="5796136" y="5445224"/>
            <a:ext cx="273630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راهکار: عفو – صفح - غفران</a:t>
            </a:r>
            <a:endParaRPr lang="fa-IR" sz="2000" b="1" dirty="0">
              <a:cs typeface="B Nazanin" pitchFamily="2" charset="-78"/>
            </a:endParaRPr>
          </a:p>
        </p:txBody>
      </p:sp>
      <p:cxnSp>
        <p:nvCxnSpPr>
          <p:cNvPr id="8" name="Straight Arrow Connector 7"/>
          <p:cNvCxnSpPr>
            <a:stCxn id="4" idx="1"/>
            <a:endCxn id="5" idx="3"/>
          </p:cNvCxnSpPr>
          <p:nvPr/>
        </p:nvCxnSpPr>
        <p:spPr>
          <a:xfrm flipH="1" flipV="1">
            <a:off x="5652120" y="4162001"/>
            <a:ext cx="648072" cy="23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93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904746"/>
          </a:xfrm>
        </p:spPr>
        <p:txBody>
          <a:bodyPr anchor="t">
            <a:noAutofit/>
          </a:bodyPr>
          <a:lstStyle/>
          <a:p>
            <a:pPr algn="r"/>
            <a:r>
              <a:rPr lang="fa-IR" sz="2800" b="1" dirty="0" smtClean="0">
                <a:solidFill>
                  <a:srgbClr val="FF0000"/>
                </a:solidFill>
                <a:cs typeface="B Nazanin" pitchFamily="2" charset="-78"/>
              </a:rPr>
              <a:t>مشکلات رابطه با کودک</a:t>
            </a:r>
            <a:r>
              <a:rPr lang="fa-IR" sz="2800" b="1" dirty="0">
                <a:solidFill>
                  <a:srgbClr val="FF0000"/>
                </a:solidFill>
                <a:cs typeface="B Nazanin" pitchFamily="2" charset="-78"/>
              </a:rPr>
              <a:t/>
            </a:r>
            <a:br>
              <a:rPr lang="fa-IR" sz="2800" b="1" dirty="0">
                <a:solidFill>
                  <a:srgbClr val="FF0000"/>
                </a:solidFill>
                <a:cs typeface="B Nazanin" pitchFamily="2" charset="-78"/>
              </a:rPr>
            </a:br>
            <a:r>
              <a:rPr lang="fa-IR" sz="2800" b="1" dirty="0" smtClean="0">
                <a:solidFill>
                  <a:srgbClr val="FF0000"/>
                </a:solidFill>
                <a:cs typeface="B Nazanin" pitchFamily="2" charset="-78"/>
              </a:rPr>
              <a:t>                  </a:t>
            </a:r>
            <a:r>
              <a:rPr lang="fa-IR" sz="2800" b="1" dirty="0" smtClean="0">
                <a:cs typeface="B Nazanin" pitchFamily="2" charset="-78"/>
              </a:rPr>
              <a:t>هدایت </a:t>
            </a:r>
            <a:r>
              <a:rPr lang="fa-IR" sz="2800" b="1" dirty="0">
                <a:cs typeface="B Nazanin" pitchFamily="2" charset="-78"/>
              </a:rPr>
              <a:t>رفتارها و امیال سرشار از انرژی کودک</a:t>
            </a:r>
            <a:br>
              <a:rPr lang="fa-IR" sz="2800" b="1" dirty="0">
                <a:cs typeface="B Nazanin" pitchFamily="2" charset="-78"/>
              </a:rPr>
            </a:br>
            <a:endParaRPr lang="fa-IR" sz="2800" b="1" dirty="0">
              <a:solidFill>
                <a:srgbClr val="FF0000"/>
              </a:solidFill>
              <a:cs typeface="B Nazanin" pitchFamily="2" charset="-78"/>
            </a:endParaRPr>
          </a:p>
        </p:txBody>
      </p:sp>
      <p:sp>
        <p:nvSpPr>
          <p:cNvPr id="3" name="TextBox 2"/>
          <p:cNvSpPr txBox="1"/>
          <p:nvPr/>
        </p:nvSpPr>
        <p:spPr>
          <a:xfrm>
            <a:off x="1475656" y="1691516"/>
            <a:ext cx="6768752"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برای رفع مشکلات و موانع ارتباط عاطفی با کودک چه کنیم؟</a:t>
            </a:r>
            <a:endParaRPr lang="fa-IR" b="1" dirty="0">
              <a:solidFill>
                <a:schemeClr val="accent1">
                  <a:lumMod val="50000"/>
                </a:schemeClr>
              </a:solidFill>
              <a:cs typeface="B Nazanin" pitchFamily="2" charset="-78"/>
            </a:endParaRPr>
          </a:p>
        </p:txBody>
      </p:sp>
      <p:sp>
        <p:nvSpPr>
          <p:cNvPr id="4" name="Rounded Rectangle 3"/>
          <p:cNvSpPr/>
          <p:nvPr/>
        </p:nvSpPr>
        <p:spPr>
          <a:xfrm>
            <a:off x="6156176" y="2636912"/>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1- شناخت کودکان</a:t>
            </a:r>
            <a:endParaRPr lang="fa-IR" b="1" dirty="0">
              <a:cs typeface="B Nazanin" pitchFamily="2" charset="-78"/>
            </a:endParaRPr>
          </a:p>
        </p:txBody>
      </p:sp>
      <p:sp>
        <p:nvSpPr>
          <p:cNvPr id="5" name="Rounded Rectangle 4"/>
          <p:cNvSpPr/>
          <p:nvPr/>
        </p:nvSpPr>
        <p:spPr>
          <a:xfrm>
            <a:off x="6156176" y="4941168"/>
            <a:ext cx="23762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2- شناخت کودک خود</a:t>
            </a:r>
          </a:p>
          <a:p>
            <a:pPr algn="ctr"/>
            <a:r>
              <a:rPr lang="fa-IR" b="1" dirty="0" smtClean="0">
                <a:cs typeface="B Nazanin" pitchFamily="2" charset="-78"/>
              </a:rPr>
              <a:t>(کادر سبز ص 82  83)</a:t>
            </a:r>
            <a:endParaRPr lang="fa-IR" b="1" dirty="0">
              <a:cs typeface="B Nazanin" pitchFamily="2" charset="-78"/>
            </a:endParaRPr>
          </a:p>
        </p:txBody>
      </p:sp>
      <p:sp>
        <p:nvSpPr>
          <p:cNvPr id="6" name="Rounded Rectangle 5"/>
          <p:cNvSpPr/>
          <p:nvPr/>
        </p:nvSpPr>
        <p:spPr>
          <a:xfrm>
            <a:off x="2051720" y="2132856"/>
            <a:ext cx="39604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مثبت دیدن شیطنتها و بازیگوشیهای کودکانه</a:t>
            </a:r>
            <a:endParaRPr lang="fa-IR" b="1" dirty="0">
              <a:cs typeface="B Nazanin" pitchFamily="2" charset="-78"/>
            </a:endParaRPr>
          </a:p>
        </p:txBody>
      </p:sp>
      <p:sp>
        <p:nvSpPr>
          <p:cNvPr id="7" name="Rounded Rectangle 6"/>
          <p:cNvSpPr/>
          <p:nvPr/>
        </p:nvSpPr>
        <p:spPr>
          <a:xfrm>
            <a:off x="2041376" y="2758500"/>
            <a:ext cx="397078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تشدید نکردن رفتارها با نادیده گرفتن آنها</a:t>
            </a:r>
            <a:endParaRPr lang="fa-IR" b="1" dirty="0">
              <a:cs typeface="B Nazanin" pitchFamily="2" charset="-78"/>
            </a:endParaRPr>
          </a:p>
        </p:txBody>
      </p:sp>
      <p:sp>
        <p:nvSpPr>
          <p:cNvPr id="8" name="Rounded Rectangle 7"/>
          <p:cNvSpPr/>
          <p:nvPr/>
        </p:nvSpPr>
        <p:spPr>
          <a:xfrm>
            <a:off x="2041376" y="3356992"/>
            <a:ext cx="397078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هدایت انرژیها برای فعال سازی تفکر</a:t>
            </a:r>
            <a:endParaRPr lang="fa-IR" b="1" dirty="0">
              <a:cs typeface="B Nazanin" pitchFamily="2" charset="-78"/>
            </a:endParaRPr>
          </a:p>
        </p:txBody>
      </p:sp>
      <p:sp>
        <p:nvSpPr>
          <p:cNvPr id="11" name="Oval 10"/>
          <p:cNvSpPr/>
          <p:nvPr/>
        </p:nvSpPr>
        <p:spPr>
          <a:xfrm>
            <a:off x="539552" y="4365104"/>
            <a:ext cx="1944216"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b="1" dirty="0" smtClean="0">
                <a:cs typeface="B Nazanin" pitchFamily="2" charset="-78"/>
              </a:rPr>
              <a:t>بهبود لجبازی وکج خلقیها</a:t>
            </a:r>
            <a:endParaRPr lang="fa-IR" b="1" dirty="0">
              <a:cs typeface="B Nazanin" pitchFamily="2" charset="-78"/>
            </a:endParaRPr>
          </a:p>
        </p:txBody>
      </p:sp>
      <p:sp>
        <p:nvSpPr>
          <p:cNvPr id="12" name="Left Arrow 11"/>
          <p:cNvSpPr/>
          <p:nvPr/>
        </p:nvSpPr>
        <p:spPr>
          <a:xfrm>
            <a:off x="2483768" y="4149080"/>
            <a:ext cx="3600400" cy="11521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B Nazanin" pitchFamily="2" charset="-78"/>
              </a:rPr>
              <a:t>شناخت ویژگیهای </a:t>
            </a:r>
            <a:r>
              <a:rPr lang="fa-IR" sz="1600" b="1" dirty="0">
                <a:cs typeface="B Nazanin" pitchFamily="2" charset="-78"/>
              </a:rPr>
              <a:t>اختصاصی</a:t>
            </a:r>
            <a:r>
              <a:rPr lang="fa-IR" b="1" dirty="0">
                <a:cs typeface="B Nazanin" pitchFamily="2" charset="-78"/>
              </a:rPr>
              <a:t> کودک خود</a:t>
            </a:r>
          </a:p>
        </p:txBody>
      </p:sp>
      <p:sp>
        <p:nvSpPr>
          <p:cNvPr id="13" name="Left Arrow 12"/>
          <p:cNvSpPr/>
          <p:nvPr/>
        </p:nvSpPr>
        <p:spPr>
          <a:xfrm>
            <a:off x="2492152" y="5301208"/>
            <a:ext cx="3600400" cy="11521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برخورد  اختصاصی با  هر فرزند</a:t>
            </a:r>
            <a:endParaRPr lang="fa-IR" b="1" dirty="0">
              <a:cs typeface="B Nazanin" pitchFamily="2" charset="-78"/>
            </a:endParaRPr>
          </a:p>
        </p:txBody>
      </p:sp>
    </p:spTree>
    <p:extLst>
      <p:ext uri="{BB962C8B-B14F-4D97-AF65-F5344CB8AC3E}">
        <p14:creationId xmlns:p14="http://schemas.microsoft.com/office/powerpoint/2010/main" val="3949685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523608"/>
            <a:ext cx="7024744" cy="1105192"/>
          </a:xfrm>
        </p:spPr>
        <p:txBody>
          <a:bodyPr anchor="ctr">
            <a:normAutofit/>
          </a:bodyPr>
          <a:lstStyle/>
          <a:p>
            <a:pPr algn="r"/>
            <a:r>
              <a:rPr lang="fa-IR" sz="2800" b="1" dirty="0">
                <a:cs typeface="B Nazanin" pitchFamily="2" charset="-78"/>
              </a:rPr>
              <a:t>مثبت دیدن شیطنتها و بازیگوشیهای کودکانه</a:t>
            </a:r>
          </a:p>
        </p:txBody>
      </p:sp>
      <p:sp>
        <p:nvSpPr>
          <p:cNvPr id="3" name="TextBox 2"/>
          <p:cNvSpPr txBox="1"/>
          <p:nvPr/>
        </p:nvSpPr>
        <p:spPr>
          <a:xfrm>
            <a:off x="683567" y="1556792"/>
            <a:ext cx="7547825"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شیطنتها، سرکشیها وبیتابیهای کودک در هفت سال اول نه تنها طبیعی است بلکه نشانه ی </a:t>
            </a:r>
          </a:p>
          <a:p>
            <a:r>
              <a:rPr lang="fa-IR" b="1" dirty="0" smtClean="0">
                <a:solidFill>
                  <a:schemeClr val="accent1">
                    <a:lumMod val="50000"/>
                  </a:schemeClr>
                </a:solidFill>
                <a:cs typeface="B Nazanin" pitchFamily="2" charset="-78"/>
              </a:rPr>
              <a:t>زیرکی و  بروز صفات زیبا در بزرگسالی میباشد.(ص 78 و 79)</a:t>
            </a:r>
            <a:endParaRPr lang="fa-IR" b="1" dirty="0">
              <a:solidFill>
                <a:schemeClr val="accent1">
                  <a:lumMod val="50000"/>
                </a:schemeClr>
              </a:solidFill>
              <a:cs typeface="B Nazanin" pitchFamily="2" charset="-78"/>
            </a:endParaRPr>
          </a:p>
        </p:txBody>
      </p:sp>
      <p:sp>
        <p:nvSpPr>
          <p:cNvPr id="4" name="Rounded Rectangle 3"/>
          <p:cNvSpPr/>
          <p:nvPr/>
        </p:nvSpPr>
        <p:spPr>
          <a:xfrm>
            <a:off x="3707904" y="4005064"/>
            <a:ext cx="194421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بررسی  شدت نافرمانی ولجبازی کودک</a:t>
            </a:r>
            <a:endParaRPr lang="fa-IR" sz="1600" b="1" dirty="0">
              <a:cs typeface="B Nazanin" pitchFamily="2" charset="-78"/>
            </a:endParaRPr>
          </a:p>
        </p:txBody>
      </p:sp>
      <p:sp>
        <p:nvSpPr>
          <p:cNvPr id="6" name="Oval 5"/>
          <p:cNvSpPr/>
          <p:nvPr/>
        </p:nvSpPr>
        <p:spPr>
          <a:xfrm>
            <a:off x="6084168" y="2636912"/>
            <a:ext cx="252028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نداشتن ارتباط عاطفی وگفتگوی صمیمی</a:t>
            </a:r>
            <a:endParaRPr lang="fa-IR" b="1" dirty="0">
              <a:cs typeface="B Nazanin" pitchFamily="2" charset="-78"/>
            </a:endParaRPr>
          </a:p>
        </p:txBody>
      </p:sp>
      <p:sp>
        <p:nvSpPr>
          <p:cNvPr id="7" name="Oval 6"/>
          <p:cNvSpPr/>
          <p:nvPr/>
        </p:nvSpPr>
        <p:spPr>
          <a:xfrm>
            <a:off x="683568" y="2636912"/>
            <a:ext cx="252028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B Nazanin" pitchFamily="2" charset="-78"/>
              </a:rPr>
              <a:t>س</a:t>
            </a:r>
            <a:r>
              <a:rPr lang="fa-IR" b="1" dirty="0" smtClean="0">
                <a:cs typeface="B Nazanin" pitchFamily="2" charset="-78"/>
              </a:rPr>
              <a:t>رزنش دائمی به خاطر اشتباهات</a:t>
            </a:r>
            <a:endParaRPr lang="fa-IR" b="1" dirty="0">
              <a:cs typeface="B Nazanin" pitchFamily="2" charset="-78"/>
            </a:endParaRPr>
          </a:p>
        </p:txBody>
      </p:sp>
      <p:sp>
        <p:nvSpPr>
          <p:cNvPr id="8" name="Oval 7"/>
          <p:cNvSpPr/>
          <p:nvPr/>
        </p:nvSpPr>
        <p:spPr>
          <a:xfrm>
            <a:off x="3419872" y="2636912"/>
            <a:ext cx="252028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انتظار بیش از توان</a:t>
            </a:r>
            <a:endParaRPr lang="fa-IR" b="1" dirty="0">
              <a:cs typeface="B Nazanin" pitchFamily="2" charset="-78"/>
            </a:endParaRPr>
          </a:p>
        </p:txBody>
      </p:sp>
      <p:sp>
        <p:nvSpPr>
          <p:cNvPr id="9" name="Oval 8"/>
          <p:cNvSpPr/>
          <p:nvPr/>
        </p:nvSpPr>
        <p:spPr>
          <a:xfrm>
            <a:off x="683568" y="4149080"/>
            <a:ext cx="252028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امر ونهی زیاد</a:t>
            </a:r>
            <a:endParaRPr lang="fa-IR" b="1" dirty="0">
              <a:cs typeface="B Nazanin" pitchFamily="2" charset="-78"/>
            </a:endParaRPr>
          </a:p>
        </p:txBody>
      </p:sp>
      <p:sp>
        <p:nvSpPr>
          <p:cNvPr id="10" name="Oval 9"/>
          <p:cNvSpPr/>
          <p:nvPr/>
        </p:nvSpPr>
        <p:spPr>
          <a:xfrm>
            <a:off x="6012160" y="4149080"/>
            <a:ext cx="252028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صحبت با لحن غیرمحترمانه و عصبانی</a:t>
            </a:r>
            <a:endParaRPr lang="fa-IR" b="1" dirty="0">
              <a:cs typeface="B Nazanin" pitchFamily="2" charset="-78"/>
            </a:endParaRPr>
          </a:p>
        </p:txBody>
      </p:sp>
      <p:sp>
        <p:nvSpPr>
          <p:cNvPr id="12" name="TextBox 11"/>
          <p:cNvSpPr txBox="1"/>
          <p:nvPr/>
        </p:nvSpPr>
        <p:spPr>
          <a:xfrm>
            <a:off x="310512" y="5517232"/>
            <a:ext cx="7920880"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اگر پاسخ شما به دو مورد بله است، به دنبال اصلاح و تغییر در رفتار و گفتار خود باشید.</a:t>
            </a:r>
          </a:p>
          <a:p>
            <a:r>
              <a:rPr lang="fa-IR" b="1" dirty="0" smtClean="0">
                <a:solidFill>
                  <a:schemeClr val="accent1">
                    <a:lumMod val="50000"/>
                  </a:schemeClr>
                </a:solidFill>
                <a:cs typeface="B Nazanin" pitchFamily="2" charset="-78"/>
              </a:rPr>
              <a:t>اگر نه، لجبازی کودکتان جزئی از طبیعت کودکانه اوست.</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0242656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811640"/>
            <a:ext cx="6768752" cy="529128"/>
          </a:xfrm>
        </p:spPr>
        <p:txBody>
          <a:bodyPr anchor="t">
            <a:noAutofit/>
          </a:bodyPr>
          <a:lstStyle/>
          <a:p>
            <a:pPr algn="r"/>
            <a:r>
              <a:rPr lang="fa-IR" sz="2800" b="1" dirty="0">
                <a:cs typeface="B Nazanin" pitchFamily="2" charset="-78"/>
              </a:rPr>
              <a:t>تشدید نکردن رفتارها با نادیده گرفتن آنها</a:t>
            </a:r>
            <a:br>
              <a:rPr lang="fa-IR" sz="2800" b="1" dirty="0">
                <a:cs typeface="B Nazanin" pitchFamily="2" charset="-78"/>
              </a:rPr>
            </a:br>
            <a:endParaRPr lang="fa-IR" sz="2800" b="1" dirty="0">
              <a:cs typeface="B Nazanin" pitchFamily="2" charset="-78"/>
            </a:endParaRPr>
          </a:p>
        </p:txBody>
      </p:sp>
      <p:sp>
        <p:nvSpPr>
          <p:cNvPr id="3" name="TextBox 2"/>
          <p:cNvSpPr txBox="1"/>
          <p:nvPr/>
        </p:nvSpPr>
        <p:spPr>
          <a:xfrm>
            <a:off x="899592" y="1412776"/>
            <a:ext cx="7272808"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در مقابل داد کشیدن، جیغ زدن، گاز گرفتن و پرتاب کردن اشیا با کودکتان چه میکنید؟</a:t>
            </a:r>
          </a:p>
          <a:p>
            <a:r>
              <a:rPr lang="fa-IR" b="1" dirty="0" smtClean="0">
                <a:solidFill>
                  <a:schemeClr val="accent1">
                    <a:lumMod val="50000"/>
                  </a:schemeClr>
                </a:solidFill>
                <a:cs typeface="B Nazanin" pitchFamily="2" charset="-78"/>
              </a:rPr>
              <a:t>(کادر سبز ص 80 و 81)</a:t>
            </a:r>
            <a:endParaRPr lang="fa-IR" b="1" dirty="0">
              <a:solidFill>
                <a:schemeClr val="accent1">
                  <a:lumMod val="50000"/>
                </a:schemeClr>
              </a:solidFill>
              <a:cs typeface="B Nazanin" pitchFamily="2" charset="-78"/>
            </a:endParaRPr>
          </a:p>
        </p:txBody>
      </p:sp>
      <p:sp>
        <p:nvSpPr>
          <p:cNvPr id="4" name="Left Arrow 3"/>
          <p:cNvSpPr/>
          <p:nvPr/>
        </p:nvSpPr>
        <p:spPr>
          <a:xfrm>
            <a:off x="6473912" y="2296296"/>
            <a:ext cx="2130536" cy="9886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واکنش نادرست</a:t>
            </a:r>
            <a:endParaRPr lang="fa-IR" sz="1600" b="1" dirty="0">
              <a:cs typeface="B Nazanin" pitchFamily="2" charset="-78"/>
            </a:endParaRPr>
          </a:p>
        </p:txBody>
      </p:sp>
      <p:sp>
        <p:nvSpPr>
          <p:cNvPr id="6" name="Rectangle 5"/>
          <p:cNvSpPr/>
          <p:nvPr/>
        </p:nvSpPr>
        <p:spPr>
          <a:xfrm>
            <a:off x="1187624" y="2204864"/>
            <a:ext cx="5112568" cy="11521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itchFamily="2" charset="2"/>
              <a:buChar char="Ø"/>
            </a:pPr>
            <a:r>
              <a:rPr lang="fa-IR" sz="1600" b="1" dirty="0" smtClean="0">
                <a:cs typeface="B Nazanin" pitchFamily="2" charset="-78"/>
              </a:rPr>
              <a:t>به زور اشیا را از دستان کودک گرفته و مانع پرتاب کردنش شویم</a:t>
            </a:r>
          </a:p>
          <a:p>
            <a:pPr marL="285750" indent="-285750" algn="just">
              <a:buFont typeface="Wingdings" pitchFamily="2" charset="2"/>
              <a:buChar char="Ø"/>
            </a:pPr>
            <a:r>
              <a:rPr lang="fa-IR" sz="1600" b="1" dirty="0" smtClean="0">
                <a:cs typeface="B Nazanin" pitchFamily="2" charset="-78"/>
              </a:rPr>
              <a:t>با داد و دعوا او را از این کار منصرف کنیم.</a:t>
            </a:r>
          </a:p>
          <a:p>
            <a:pPr marL="285750" indent="-285750" algn="just">
              <a:buFont typeface="Wingdings" pitchFamily="2" charset="2"/>
              <a:buChar char="Ø"/>
            </a:pPr>
            <a:r>
              <a:rPr lang="fa-IR" sz="1600" b="1" dirty="0" smtClean="0">
                <a:cs typeface="B Nazanin" pitchFamily="2" charset="-78"/>
              </a:rPr>
              <a:t>برخورد شدید و درگیری فیزیکی</a:t>
            </a:r>
          </a:p>
          <a:p>
            <a:pPr marL="285750" indent="-285750" algn="just">
              <a:buFont typeface="Wingdings" pitchFamily="2" charset="2"/>
              <a:buChar char="Ø"/>
            </a:pPr>
            <a:r>
              <a:rPr lang="fa-IR" sz="1600" b="1" dirty="0" smtClean="0">
                <a:cs typeface="B Nazanin" pitchFamily="2" charset="-78"/>
              </a:rPr>
              <a:t>قهر، تهدید، ناسزا</a:t>
            </a:r>
            <a:endParaRPr lang="fa-IR" sz="1600" b="1" dirty="0">
              <a:cs typeface="B Nazanin" pitchFamily="2" charset="-78"/>
            </a:endParaRPr>
          </a:p>
        </p:txBody>
      </p:sp>
      <p:sp>
        <p:nvSpPr>
          <p:cNvPr id="7" name="Left Arrow 6"/>
          <p:cNvSpPr/>
          <p:nvPr/>
        </p:nvSpPr>
        <p:spPr>
          <a:xfrm>
            <a:off x="6588224" y="4437112"/>
            <a:ext cx="2016224" cy="12961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راهکار</a:t>
            </a:r>
            <a:endParaRPr lang="fa-IR" sz="1600" b="1" dirty="0">
              <a:cs typeface="B Nazanin" pitchFamily="2" charset="-78"/>
            </a:endParaRPr>
          </a:p>
        </p:txBody>
      </p:sp>
      <p:sp>
        <p:nvSpPr>
          <p:cNvPr id="8" name="Rectangle 7"/>
          <p:cNvSpPr/>
          <p:nvPr/>
        </p:nvSpPr>
        <p:spPr>
          <a:xfrm>
            <a:off x="1619672" y="3993783"/>
            <a:ext cx="4318746" cy="659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حواس کودک را به موضوعی دیگر معطوف کنید</a:t>
            </a:r>
            <a:endParaRPr lang="fa-IR" sz="1600" b="1" dirty="0">
              <a:cs typeface="B Nazanin" pitchFamily="2" charset="-78"/>
            </a:endParaRPr>
          </a:p>
        </p:txBody>
      </p:sp>
      <p:sp>
        <p:nvSpPr>
          <p:cNvPr id="9" name="Rectangle 8"/>
          <p:cNvSpPr/>
          <p:nvPr/>
        </p:nvSpPr>
        <p:spPr>
          <a:xfrm>
            <a:off x="1619672" y="4785871"/>
            <a:ext cx="4318746" cy="659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موضوع را وارد فضای شوخی وخنده کنید</a:t>
            </a:r>
            <a:endParaRPr lang="fa-IR" sz="1600" b="1" dirty="0">
              <a:cs typeface="B Nazanin" pitchFamily="2" charset="-78"/>
            </a:endParaRPr>
          </a:p>
        </p:txBody>
      </p:sp>
      <p:sp>
        <p:nvSpPr>
          <p:cNvPr id="10" name="Rectangle 9"/>
          <p:cNvSpPr/>
          <p:nvPr/>
        </p:nvSpPr>
        <p:spPr>
          <a:xfrm>
            <a:off x="1619672" y="5649967"/>
            <a:ext cx="4318746" cy="659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پیامدهای  منفی و ناخوشایند عمل او را توضیح دهید.</a:t>
            </a:r>
            <a:endParaRPr lang="fa-IR" sz="1600" b="1" dirty="0">
              <a:cs typeface="B Nazanin" pitchFamily="2" charset="-78"/>
            </a:endParaRPr>
          </a:p>
        </p:txBody>
      </p:sp>
    </p:spTree>
    <p:extLst>
      <p:ext uri="{BB962C8B-B14F-4D97-AF65-F5344CB8AC3E}">
        <p14:creationId xmlns:p14="http://schemas.microsoft.com/office/powerpoint/2010/main" val="3018054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7024744" cy="782960"/>
          </a:xfrm>
        </p:spPr>
        <p:txBody>
          <a:bodyPr anchor="t">
            <a:noAutofit/>
          </a:bodyPr>
          <a:lstStyle/>
          <a:p>
            <a:pPr algn="r"/>
            <a:r>
              <a:rPr lang="fa-IR" sz="2800" b="1" dirty="0">
                <a:cs typeface="B Nazanin" pitchFamily="2" charset="-78"/>
              </a:rPr>
              <a:t>هدایت انرژیها برای فعال سازی تفکر</a:t>
            </a:r>
            <a:br>
              <a:rPr lang="fa-IR" sz="2800" b="1" dirty="0">
                <a:cs typeface="B Nazanin" pitchFamily="2" charset="-78"/>
              </a:rPr>
            </a:br>
            <a:endParaRPr lang="fa-IR" sz="2800" dirty="0">
              <a:cs typeface="B Nazanin" pitchFamily="2" charset="-78"/>
            </a:endParaRPr>
          </a:p>
        </p:txBody>
      </p:sp>
      <p:sp>
        <p:nvSpPr>
          <p:cNvPr id="3" name="TextBox 2"/>
          <p:cNvSpPr txBox="1"/>
          <p:nvPr/>
        </p:nvSpPr>
        <p:spPr>
          <a:xfrm>
            <a:off x="1331640" y="1268760"/>
            <a:ext cx="6912768"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با واکنش مثبت وخلاقانه رفتارهای کودک را به تدریج ضابطه مند میکنید</a:t>
            </a:r>
          </a:p>
          <a:p>
            <a:r>
              <a:rPr lang="fa-IR" b="1" dirty="0" smtClean="0">
                <a:solidFill>
                  <a:schemeClr val="accent1">
                    <a:lumMod val="50000"/>
                  </a:schemeClr>
                </a:solidFill>
                <a:cs typeface="B Nazanin" pitchFamily="2" charset="-78"/>
              </a:rPr>
              <a:t>و البته با درنظر گرفتن میل ورغبت کودک. (ص 84 تا 87)</a:t>
            </a:r>
            <a:endParaRPr lang="fa-IR" b="1" dirty="0">
              <a:solidFill>
                <a:schemeClr val="accent1">
                  <a:lumMod val="50000"/>
                </a:schemeClr>
              </a:solidFill>
              <a:cs typeface="B Nazanin" pitchFamily="2" charset="-78"/>
            </a:endParaRPr>
          </a:p>
        </p:txBody>
      </p:sp>
      <p:sp>
        <p:nvSpPr>
          <p:cNvPr id="4" name="Rectangle 3"/>
          <p:cNvSpPr/>
          <p:nvPr/>
        </p:nvSpPr>
        <p:spPr>
          <a:xfrm>
            <a:off x="3707904" y="1988840"/>
            <a:ext cx="4392488"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مثال: کودک اشیا مختلف را به سمت دیگران پرتاب می کند</a:t>
            </a:r>
            <a:endParaRPr lang="fa-IR" sz="1600" b="1" dirty="0">
              <a:cs typeface="B Nazanin" pitchFamily="2" charset="-78"/>
            </a:endParaRPr>
          </a:p>
        </p:txBody>
      </p:sp>
      <p:sp>
        <p:nvSpPr>
          <p:cNvPr id="5" name="Rounded Rectangle 4"/>
          <p:cNvSpPr/>
          <p:nvPr/>
        </p:nvSpPr>
        <p:spPr>
          <a:xfrm>
            <a:off x="6336196" y="2970275"/>
            <a:ext cx="2196244" cy="5574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به او پیشنهاد بازی دهید</a:t>
            </a:r>
            <a:endParaRPr lang="fa-IR" sz="1600" b="1" dirty="0">
              <a:cs typeface="B Nazanin" pitchFamily="2" charset="-78"/>
            </a:endParaRPr>
          </a:p>
        </p:txBody>
      </p:sp>
      <p:sp>
        <p:nvSpPr>
          <p:cNvPr id="6" name="Oval 5"/>
          <p:cNvSpPr/>
          <p:nvPr/>
        </p:nvSpPr>
        <p:spPr>
          <a:xfrm>
            <a:off x="3491880" y="2708920"/>
            <a:ext cx="273630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فراهم کردن سطل برای پرتاب اشیا به آن و</a:t>
            </a:r>
          </a:p>
          <a:p>
            <a:pPr algn="ctr">
              <a:lnSpc>
                <a:spcPct val="150000"/>
              </a:lnSpc>
            </a:pPr>
            <a:r>
              <a:rPr lang="fa-IR" sz="1600" b="1" dirty="0" smtClean="0">
                <a:cs typeface="B Nazanin" pitchFamily="2" charset="-78"/>
              </a:rPr>
              <a:t> سپس  توپهایش </a:t>
            </a:r>
            <a:endParaRPr lang="fa-IR" sz="1600" b="1" dirty="0">
              <a:cs typeface="B Nazanin" pitchFamily="2" charset="-78"/>
            </a:endParaRPr>
          </a:p>
        </p:txBody>
      </p:sp>
      <p:sp>
        <p:nvSpPr>
          <p:cNvPr id="7" name="Equal 6"/>
          <p:cNvSpPr/>
          <p:nvPr/>
        </p:nvSpPr>
        <p:spPr>
          <a:xfrm>
            <a:off x="2339752" y="2996952"/>
            <a:ext cx="1080120" cy="68407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solidFill>
                <a:schemeClr val="tx1"/>
              </a:solidFill>
              <a:cs typeface="B Nazanin" pitchFamily="2" charset="-78"/>
            </a:endParaRPr>
          </a:p>
        </p:txBody>
      </p:sp>
      <p:sp>
        <p:nvSpPr>
          <p:cNvPr id="8" name="Rectangle 7"/>
          <p:cNvSpPr/>
          <p:nvPr/>
        </p:nvSpPr>
        <p:spPr>
          <a:xfrm>
            <a:off x="683568" y="2708920"/>
            <a:ext cx="15121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1600" b="1" dirty="0" smtClean="0">
                <a:cs typeface="B Nazanin" pitchFamily="2" charset="-78"/>
              </a:rPr>
              <a:t>مشخص کردن </a:t>
            </a:r>
          </a:p>
          <a:p>
            <a:pPr algn="ctr">
              <a:lnSpc>
                <a:spcPct val="200000"/>
              </a:lnSpc>
            </a:pPr>
            <a:r>
              <a:rPr lang="fa-IR" sz="1600" b="1" dirty="0" smtClean="0">
                <a:cs typeface="B Nazanin" pitchFamily="2" charset="-78"/>
              </a:rPr>
              <a:t>حد و محدوده</a:t>
            </a:r>
            <a:endParaRPr lang="fa-IR" sz="1600" b="1" dirty="0">
              <a:cs typeface="B Nazanin" pitchFamily="2" charset="-78"/>
            </a:endParaRPr>
          </a:p>
        </p:txBody>
      </p:sp>
      <p:sp>
        <p:nvSpPr>
          <p:cNvPr id="9" name="Rounded Rectangle 8"/>
          <p:cNvSpPr/>
          <p:nvPr/>
        </p:nvSpPr>
        <p:spPr>
          <a:xfrm>
            <a:off x="6264188" y="4365104"/>
            <a:ext cx="226825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از او بخواهید محلی برای پرت کردن اشیا پیشنهاد کند</a:t>
            </a:r>
            <a:endParaRPr lang="fa-IR" sz="1600" b="1" dirty="0">
              <a:cs typeface="B Nazanin" pitchFamily="2" charset="-78"/>
            </a:endParaRPr>
          </a:p>
        </p:txBody>
      </p:sp>
      <p:sp>
        <p:nvSpPr>
          <p:cNvPr id="10" name="Left Arrow 9"/>
          <p:cNvSpPr/>
          <p:nvPr/>
        </p:nvSpPr>
        <p:spPr>
          <a:xfrm>
            <a:off x="3275856" y="4149080"/>
            <a:ext cx="2736304" cy="11521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پیشنهاد وسیله مناسب توسط کودک</a:t>
            </a:r>
            <a:endParaRPr lang="fa-IR" sz="1600" b="1" dirty="0">
              <a:cs typeface="B Nazanin" pitchFamily="2" charset="-78"/>
            </a:endParaRPr>
          </a:p>
        </p:txBody>
      </p:sp>
      <p:sp>
        <p:nvSpPr>
          <p:cNvPr id="11" name="Oval 10"/>
          <p:cNvSpPr/>
          <p:nvPr/>
        </p:nvSpPr>
        <p:spPr>
          <a:xfrm>
            <a:off x="1043608" y="3861048"/>
            <a:ext cx="208823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نشان دادن هیجان و رضایت خود با تغییر حالت چهره: آفرین، این عالیه</a:t>
            </a:r>
            <a:endParaRPr lang="fa-IR" sz="1600" b="1" dirty="0">
              <a:cs typeface="B Nazanin" pitchFamily="2" charset="-78"/>
            </a:endParaRPr>
          </a:p>
        </p:txBody>
      </p:sp>
      <p:sp>
        <p:nvSpPr>
          <p:cNvPr id="12" name="Left Arrow 11"/>
          <p:cNvSpPr/>
          <p:nvPr/>
        </p:nvSpPr>
        <p:spPr>
          <a:xfrm>
            <a:off x="6804248" y="5265204"/>
            <a:ext cx="1728192" cy="11161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آزمون فهم کودک</a:t>
            </a:r>
            <a:endParaRPr lang="fa-IR" sz="1600" b="1" dirty="0">
              <a:cs typeface="B Nazanin" pitchFamily="2" charset="-78"/>
            </a:endParaRPr>
          </a:p>
        </p:txBody>
      </p:sp>
      <p:sp>
        <p:nvSpPr>
          <p:cNvPr id="13" name="Rounded Rectangle 12"/>
          <p:cNvSpPr/>
          <p:nvPr/>
        </p:nvSpPr>
        <p:spPr>
          <a:xfrm>
            <a:off x="2843808" y="5373216"/>
            <a:ext cx="38884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sz="1600" b="1" dirty="0" smtClean="0">
                <a:cs typeface="B Nazanin" pitchFamily="2" charset="-78"/>
              </a:rPr>
              <a:t>پرسش در موقعیتی دیگر:</a:t>
            </a:r>
          </a:p>
          <a:p>
            <a:r>
              <a:rPr lang="fa-IR" sz="1600" b="1" dirty="0" smtClean="0">
                <a:cs typeface="B Nazanin" pitchFamily="2" charset="-78"/>
              </a:rPr>
              <a:t>«حالا آشغال این خوراکی  را کجا میخواهی بیندازی؟ غیر از سطل زباله کجا میتونی بندازی؟</a:t>
            </a:r>
            <a:endParaRPr lang="fa-IR" sz="1600" b="1" dirty="0">
              <a:cs typeface="B Nazanin" pitchFamily="2" charset="-78"/>
            </a:endParaRPr>
          </a:p>
        </p:txBody>
      </p:sp>
    </p:spTree>
    <p:extLst>
      <p:ext uri="{BB962C8B-B14F-4D97-AF65-F5344CB8AC3E}">
        <p14:creationId xmlns:p14="http://schemas.microsoft.com/office/powerpoint/2010/main" val="1827410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7024744" cy="1105192"/>
          </a:xfrm>
        </p:spPr>
        <p:txBody>
          <a:bodyPr anchor="t">
            <a:noAutofit/>
          </a:bodyPr>
          <a:lstStyle/>
          <a:p>
            <a:pPr algn="r"/>
            <a:r>
              <a:rPr lang="fa-IR" sz="2800" b="1" dirty="0" smtClean="0">
                <a:solidFill>
                  <a:srgbClr val="FF0000"/>
                </a:solidFill>
                <a:cs typeface="B Nazanin" pitchFamily="2" charset="-78"/>
              </a:rPr>
              <a:t>مشکلات رابطه با کودک</a:t>
            </a: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          ایجاد </a:t>
            </a:r>
            <a:r>
              <a:rPr lang="fa-IR" sz="2800" b="1" dirty="0">
                <a:cs typeface="B Nazanin" pitchFamily="2" charset="-78"/>
              </a:rPr>
              <a:t>محدودیت برای تلویزیون </a:t>
            </a:r>
            <a:r>
              <a:rPr lang="fa-IR" sz="2800" b="1" dirty="0" smtClean="0">
                <a:cs typeface="B Nazanin" pitchFamily="2" charset="-78"/>
              </a:rPr>
              <a:t>و </a:t>
            </a:r>
            <a:r>
              <a:rPr lang="fa-IR" sz="2800" b="1" dirty="0">
                <a:cs typeface="B Nazanin" pitchFamily="2" charset="-78"/>
              </a:rPr>
              <a:t>بازیهای دیجیتالی</a:t>
            </a:r>
            <a:br>
              <a:rPr lang="fa-IR" sz="2800" b="1" dirty="0">
                <a:cs typeface="B Nazanin" pitchFamily="2" charset="-78"/>
              </a:rPr>
            </a:br>
            <a:endParaRPr lang="fa-IR" sz="2800" b="1" dirty="0">
              <a:cs typeface="B Nazanin" pitchFamily="2" charset="-78"/>
            </a:endParaRPr>
          </a:p>
        </p:txBody>
      </p:sp>
      <p:sp>
        <p:nvSpPr>
          <p:cNvPr id="3" name="TextBox 2"/>
          <p:cNvSpPr txBox="1"/>
          <p:nvPr/>
        </p:nvSpPr>
        <p:spPr>
          <a:xfrm>
            <a:off x="899592" y="1844824"/>
            <a:ext cx="6624736" cy="707886"/>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تلویزیون و بازیهای دیجیتالی از قطع کننده های رابطه والد وکودک هستند.</a:t>
            </a:r>
          </a:p>
          <a:p>
            <a:r>
              <a:rPr lang="fa-IR" sz="2000" b="1" dirty="0" smtClean="0">
                <a:solidFill>
                  <a:schemeClr val="accent1">
                    <a:lumMod val="50000"/>
                  </a:schemeClr>
                </a:solidFill>
                <a:cs typeface="B Nazanin" pitchFamily="2" charset="-78"/>
              </a:rPr>
              <a:t>(ص 88 تا 91)</a:t>
            </a:r>
            <a:endParaRPr lang="fa-IR" sz="2000" b="1" dirty="0">
              <a:solidFill>
                <a:schemeClr val="accent1">
                  <a:lumMod val="50000"/>
                </a:schemeClr>
              </a:solidFill>
              <a:cs typeface="B Nazanin" pitchFamily="2" charset="-78"/>
            </a:endParaRPr>
          </a:p>
        </p:txBody>
      </p:sp>
      <p:sp>
        <p:nvSpPr>
          <p:cNvPr id="4" name="Rounded Rectangle 3"/>
          <p:cNvSpPr/>
          <p:nvPr/>
        </p:nvSpPr>
        <p:spPr>
          <a:xfrm>
            <a:off x="3203848" y="2708920"/>
            <a:ext cx="54006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کودک از همه محرکات </a:t>
            </a:r>
            <a:r>
              <a:rPr lang="fa-IR" sz="1600" b="1" dirty="0" smtClean="0">
                <a:cs typeface="B Nazanin" pitchFamily="2" charset="-78"/>
              </a:rPr>
              <a:t>اطراف،چه مثبت و چه </a:t>
            </a:r>
            <a:r>
              <a:rPr lang="fa-IR" b="1" dirty="0" smtClean="0">
                <a:cs typeface="B Nazanin" pitchFamily="2" charset="-78"/>
              </a:rPr>
              <a:t>منفی تاثیر می پذیرد</a:t>
            </a:r>
            <a:endParaRPr lang="fa-IR" b="1" dirty="0">
              <a:cs typeface="B Nazanin" pitchFamily="2" charset="-78"/>
            </a:endParaRPr>
          </a:p>
        </p:txBody>
      </p:sp>
      <p:sp>
        <p:nvSpPr>
          <p:cNvPr id="5" name="Rounded Rectangle 4"/>
          <p:cNvSpPr/>
          <p:nvPr/>
        </p:nvSpPr>
        <p:spPr>
          <a:xfrm>
            <a:off x="3203848" y="5157192"/>
            <a:ext cx="54006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لزوم کنترل دیده ها و شنیده های کودک</a:t>
            </a:r>
            <a:endParaRPr lang="fa-IR" b="1" dirty="0">
              <a:cs typeface="B Nazanin" pitchFamily="2" charset="-78"/>
            </a:endParaRPr>
          </a:p>
        </p:txBody>
      </p:sp>
      <p:sp>
        <p:nvSpPr>
          <p:cNvPr id="6" name="Down Arrow 5"/>
          <p:cNvSpPr/>
          <p:nvPr/>
        </p:nvSpPr>
        <p:spPr>
          <a:xfrm>
            <a:off x="5580112" y="3429000"/>
            <a:ext cx="72008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683568" y="2666562"/>
            <a:ext cx="2088232" cy="690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مدت زمان طولانی</a:t>
            </a:r>
            <a:endParaRPr lang="fa-IR" sz="1600" b="1" dirty="0">
              <a:cs typeface="B Nazanin" pitchFamily="2" charset="-78"/>
            </a:endParaRPr>
          </a:p>
        </p:txBody>
      </p:sp>
      <p:sp>
        <p:nvSpPr>
          <p:cNvPr id="9" name="Down Arrow 8"/>
          <p:cNvSpPr/>
          <p:nvPr/>
        </p:nvSpPr>
        <p:spPr>
          <a:xfrm>
            <a:off x="1403648" y="3429000"/>
            <a:ext cx="72008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ectangle 9"/>
          <p:cNvSpPr/>
          <p:nvPr/>
        </p:nvSpPr>
        <p:spPr>
          <a:xfrm>
            <a:off x="539552" y="5157192"/>
            <a:ext cx="252028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کاهش تمرکز</a:t>
            </a:r>
          </a:p>
          <a:p>
            <a:pPr algn="ctr"/>
            <a:r>
              <a:rPr lang="fa-IR" sz="1600" b="1" dirty="0" smtClean="0">
                <a:cs typeface="B Nazanin" pitchFamily="2" charset="-78"/>
              </a:rPr>
              <a:t>تنبلی وکسالت</a:t>
            </a:r>
          </a:p>
          <a:p>
            <a:pPr algn="ctr"/>
            <a:r>
              <a:rPr lang="fa-IR" sz="1600" b="1" dirty="0" smtClean="0">
                <a:cs typeface="B Nazanin" pitchFamily="2" charset="-78"/>
              </a:rPr>
              <a:t>چاقی</a:t>
            </a:r>
          </a:p>
          <a:p>
            <a:pPr algn="ctr"/>
            <a:r>
              <a:rPr lang="fa-IR" sz="1600" b="1" dirty="0" smtClean="0">
                <a:cs typeface="B Nazanin" pitchFamily="2" charset="-78"/>
              </a:rPr>
              <a:t>افت تحصیلی</a:t>
            </a:r>
          </a:p>
          <a:p>
            <a:pPr algn="ctr"/>
            <a:r>
              <a:rPr lang="fa-IR" sz="1600" b="1" dirty="0" smtClean="0">
                <a:cs typeface="B Nazanin" pitchFamily="2" charset="-78"/>
              </a:rPr>
              <a:t>اخلال در روابط اجتماعی</a:t>
            </a:r>
            <a:endParaRPr lang="fa-IR" sz="1600" b="1" dirty="0">
              <a:cs typeface="B Nazanin" pitchFamily="2" charset="-78"/>
            </a:endParaRPr>
          </a:p>
        </p:txBody>
      </p:sp>
    </p:spTree>
    <p:extLst>
      <p:ext uri="{BB962C8B-B14F-4D97-AF65-F5344CB8AC3E}">
        <p14:creationId xmlns:p14="http://schemas.microsoft.com/office/powerpoint/2010/main" val="7346320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73832"/>
            <a:ext cx="7024744" cy="638944"/>
          </a:xfrm>
        </p:spPr>
        <p:txBody>
          <a:bodyPr anchor="t">
            <a:normAutofit/>
          </a:bodyPr>
          <a:lstStyle/>
          <a:p>
            <a:pPr algn="r"/>
            <a:r>
              <a:rPr lang="fa-IR" sz="2800" b="1" dirty="0" smtClean="0">
                <a:cs typeface="B Nazanin" pitchFamily="2" charset="-78"/>
              </a:rPr>
              <a:t>راهکار محدودیت برای تلویزیون</a:t>
            </a:r>
            <a:endParaRPr lang="fa-IR" sz="2800" b="1" dirty="0">
              <a:cs typeface="B Nazanin" pitchFamily="2" charset="-78"/>
            </a:endParaRPr>
          </a:p>
        </p:txBody>
      </p:sp>
      <p:sp>
        <p:nvSpPr>
          <p:cNvPr id="4" name="TextBox 3"/>
          <p:cNvSpPr txBox="1"/>
          <p:nvPr/>
        </p:nvSpPr>
        <p:spPr>
          <a:xfrm>
            <a:off x="755576" y="1412776"/>
            <a:ext cx="7488832" cy="4801314"/>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این محدودیت به معنای فشار و تنبیه نیست.</a:t>
            </a:r>
          </a:p>
          <a:p>
            <a:r>
              <a:rPr lang="fa-IR" b="1" dirty="0" smtClean="0">
                <a:solidFill>
                  <a:schemeClr val="accent1">
                    <a:lumMod val="50000"/>
                  </a:schemeClr>
                </a:solidFill>
                <a:cs typeface="B Nazanin" pitchFamily="2" charset="-78"/>
              </a:rPr>
              <a:t>1- محدود شدن تلویزیون در برنامه والدین</a:t>
            </a:r>
          </a:p>
          <a:p>
            <a:r>
              <a:rPr lang="fa-IR" b="1" dirty="0" smtClean="0">
                <a:solidFill>
                  <a:schemeClr val="accent1">
                    <a:lumMod val="50000"/>
                  </a:schemeClr>
                </a:solidFill>
                <a:cs typeface="B Nazanin" pitchFamily="2" charset="-78"/>
              </a:rPr>
              <a:t>2- آگاهی نسبت به همه برنامه های کودک و انتخاب برنامه مناسب (اطلاع از زمان پخش)</a:t>
            </a:r>
          </a:p>
          <a:p>
            <a:r>
              <a:rPr lang="fa-IR" b="1" dirty="0" smtClean="0">
                <a:solidFill>
                  <a:schemeClr val="accent1">
                    <a:lumMod val="50000"/>
                  </a:schemeClr>
                </a:solidFill>
                <a:cs typeface="B Nazanin" pitchFamily="2" charset="-78"/>
              </a:rPr>
              <a:t>3- پر بودن دست مادر از بازی و سرگرمی برای حداقل کردن زمان تلویزیون</a:t>
            </a:r>
          </a:p>
          <a:p>
            <a:r>
              <a:rPr lang="fa-IR" b="1" dirty="0" smtClean="0">
                <a:solidFill>
                  <a:schemeClr val="accent1">
                    <a:lumMod val="50000"/>
                  </a:schemeClr>
                </a:solidFill>
                <a:cs typeface="B Nazanin" pitchFamily="2" charset="-78"/>
              </a:rPr>
              <a:t>4- جواب «حوصله ام سر رفته» هیچگاه «تلویزیون» نیست.</a:t>
            </a:r>
          </a:p>
          <a:p>
            <a:r>
              <a:rPr lang="fa-IR" b="1" dirty="0" smtClean="0">
                <a:solidFill>
                  <a:schemeClr val="accent1">
                    <a:lumMod val="50000"/>
                  </a:schemeClr>
                </a:solidFill>
                <a:cs typeface="B Nazanin" pitchFamily="2" charset="-78"/>
              </a:rPr>
              <a:t>5- وابسته نکردن کودک برای غذا خوردن به تلویزیون</a:t>
            </a:r>
          </a:p>
          <a:p>
            <a:r>
              <a:rPr lang="fa-IR" b="1" dirty="0" smtClean="0">
                <a:solidFill>
                  <a:schemeClr val="accent1">
                    <a:lumMod val="50000"/>
                  </a:schemeClr>
                </a:solidFill>
                <a:cs typeface="B Nazanin" pitchFamily="2" charset="-78"/>
              </a:rPr>
              <a:t>6- گذشت والدین از فیلم وسریال محبوب و نامناسب برای کودک</a:t>
            </a:r>
          </a:p>
          <a:p>
            <a:r>
              <a:rPr lang="fa-IR" b="1" dirty="0" smtClean="0">
                <a:solidFill>
                  <a:schemeClr val="accent1">
                    <a:lumMod val="50000"/>
                  </a:schemeClr>
                </a:solidFill>
                <a:cs typeface="B Nazanin" pitchFamily="2" charset="-78"/>
              </a:rPr>
              <a:t>7- صحبت با کودک راجع به مضرات تلویزیون و تحکمی نبودن این موضوع</a:t>
            </a:r>
          </a:p>
          <a:p>
            <a:r>
              <a:rPr lang="fa-IR" b="1" dirty="0" smtClean="0">
                <a:solidFill>
                  <a:schemeClr val="accent1">
                    <a:lumMod val="50000"/>
                  </a:schemeClr>
                </a:solidFill>
                <a:cs typeface="B Nazanin" pitchFamily="2" charset="-78"/>
              </a:rPr>
              <a:t>8- حق انتخاب دادن برای کارتون و درخواست برای خاموش کردن بعد از اتمام</a:t>
            </a:r>
          </a:p>
          <a:p>
            <a:r>
              <a:rPr lang="fa-IR" b="1" dirty="0" smtClean="0">
                <a:solidFill>
                  <a:schemeClr val="accent1">
                    <a:lumMod val="50000"/>
                  </a:schemeClr>
                </a:solidFill>
                <a:cs typeface="B Nazanin" pitchFamily="2" charset="-78"/>
              </a:rPr>
              <a:t>9- بازخورد مادر در قبال تعهد کودک: </a:t>
            </a:r>
          </a:p>
          <a:p>
            <a:pPr marL="285750" indent="-285750">
              <a:buFontTx/>
              <a:buChar char="-"/>
            </a:pPr>
            <a:r>
              <a:rPr lang="fa-IR" b="1" dirty="0" smtClean="0">
                <a:solidFill>
                  <a:schemeClr val="accent1">
                    <a:lumMod val="50000"/>
                  </a:schemeClr>
                </a:solidFill>
                <a:cs typeface="B Nazanin" pitchFamily="2" charset="-78"/>
              </a:rPr>
              <a:t>اگر خودش اقدام به خاموش کردن نمود، محبت بیشتری را ابراز کنید و بعد از آن با او بازی کنید.</a:t>
            </a:r>
          </a:p>
          <a:p>
            <a:r>
              <a:rPr lang="fa-IR" b="1" dirty="0">
                <a:solidFill>
                  <a:schemeClr val="accent1">
                    <a:lumMod val="50000"/>
                  </a:schemeClr>
                </a:solidFill>
                <a:cs typeface="B Nazanin" pitchFamily="2" charset="-78"/>
              </a:rPr>
              <a:t> </a:t>
            </a:r>
            <a:r>
              <a:rPr lang="fa-IR" b="1" dirty="0" smtClean="0">
                <a:solidFill>
                  <a:schemeClr val="accent1">
                    <a:lumMod val="50000"/>
                  </a:schemeClr>
                </a:solidFill>
                <a:cs typeface="B Nazanin" pitchFamily="2" charset="-78"/>
              </a:rPr>
              <a:t>     اگر خواست بیشتر ببیند: </a:t>
            </a:r>
          </a:p>
          <a:p>
            <a:pPr marL="285750" indent="-285750">
              <a:buFontTx/>
              <a:buChar char="-"/>
            </a:pPr>
            <a:r>
              <a:rPr lang="fa-IR" b="1" dirty="0" smtClean="0">
                <a:solidFill>
                  <a:schemeClr val="accent1">
                    <a:lumMod val="50000"/>
                  </a:schemeClr>
                </a:solidFill>
                <a:cs typeface="B Nazanin" pitchFamily="2" charset="-78"/>
              </a:rPr>
              <a:t>ممکن است ده دقیقه تا پایان برنامه مانده باشد، نرمش به خرج دهید.</a:t>
            </a:r>
          </a:p>
          <a:p>
            <a:pPr marL="285750" indent="-285750">
              <a:buFontTx/>
              <a:buChar char="-"/>
            </a:pPr>
            <a:r>
              <a:rPr lang="fa-IR" b="1" dirty="0" smtClean="0">
                <a:solidFill>
                  <a:schemeClr val="accent1">
                    <a:lumMod val="50000"/>
                  </a:schemeClr>
                </a:solidFill>
                <a:cs typeface="B Nazanin" pitchFamily="2" charset="-78"/>
              </a:rPr>
              <a:t>اگر اغلب اوقات سماجت به خرج می دهد، حتما به دنبال راه چاره باشید. مثل تهیه لوازم ورزشی و انجام ورزش همراه او، پارک، خانه دوستان و....</a:t>
            </a:r>
          </a:p>
          <a:p>
            <a:r>
              <a:rPr lang="fa-IR" b="1" dirty="0" smtClean="0">
                <a:solidFill>
                  <a:schemeClr val="accent1">
                    <a:lumMod val="50000"/>
                  </a:schemeClr>
                </a:solidFill>
                <a:cs typeface="B Nazanin" pitchFamily="2" charset="-78"/>
              </a:rPr>
              <a:t>10- کوتاه نیامدن در قبال عقیده ی حد داشتن تلویزیون در خانه </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3288293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1052736"/>
            <a:ext cx="7024744" cy="601136"/>
          </a:xfrm>
          <a:solidFill>
            <a:schemeClr val="bg1"/>
          </a:solidFill>
        </p:spPr>
        <p:txBody>
          <a:bodyPr anchor="t">
            <a:normAutofit/>
          </a:bodyPr>
          <a:lstStyle/>
          <a:p>
            <a:pPr algn="r"/>
            <a:r>
              <a:rPr lang="fa-IR" sz="3200" b="1" dirty="0" smtClean="0">
                <a:solidFill>
                  <a:srgbClr val="FF0000"/>
                </a:solidFill>
                <a:cs typeface="B Nazanin" pitchFamily="2" charset="-78"/>
              </a:rPr>
              <a:t>ماهواره</a:t>
            </a:r>
            <a:r>
              <a:rPr lang="fa-IR" sz="2800" b="1" dirty="0" smtClean="0">
                <a:cs typeface="B Nazanin" pitchFamily="2" charset="-78"/>
              </a:rPr>
              <a:t>:</a:t>
            </a:r>
            <a:endParaRPr lang="fa-IR" sz="2800" b="1" dirty="0">
              <a:cs typeface="B Nazanin" pitchFamily="2" charset="-78"/>
            </a:endParaRPr>
          </a:p>
        </p:txBody>
      </p:sp>
      <p:sp>
        <p:nvSpPr>
          <p:cNvPr id="4" name="Rounded Rectangle 3"/>
          <p:cNvSpPr/>
          <p:nvPr/>
        </p:nvSpPr>
        <p:spPr>
          <a:xfrm>
            <a:off x="4211960" y="1844824"/>
            <a:ext cx="2736304"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ورود ماهواره به خانه</a:t>
            </a:r>
          </a:p>
          <a:p>
            <a:pPr algn="ctr">
              <a:lnSpc>
                <a:spcPct val="150000"/>
              </a:lnSpc>
            </a:pPr>
            <a:r>
              <a:rPr lang="fa-IR" sz="1600" b="1" dirty="0" smtClean="0">
                <a:cs typeface="B Nazanin" pitchFamily="2" charset="-78"/>
              </a:rPr>
              <a:t>حتی با نظارت والدین</a:t>
            </a:r>
            <a:endParaRPr lang="fa-IR" sz="1600" b="1" dirty="0">
              <a:cs typeface="B Nazanin" pitchFamily="2" charset="-78"/>
            </a:endParaRPr>
          </a:p>
        </p:txBody>
      </p:sp>
      <p:sp>
        <p:nvSpPr>
          <p:cNvPr id="5" name="Plus 4"/>
          <p:cNvSpPr/>
          <p:nvPr/>
        </p:nvSpPr>
        <p:spPr>
          <a:xfrm>
            <a:off x="2987824" y="1772816"/>
            <a:ext cx="792088" cy="792088"/>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6" name="Rounded Rectangle 5"/>
          <p:cNvSpPr/>
          <p:nvPr/>
        </p:nvSpPr>
        <p:spPr>
          <a:xfrm>
            <a:off x="611560" y="1844824"/>
            <a:ext cx="1944216"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کنجکاوی کودک</a:t>
            </a:r>
            <a:endParaRPr lang="fa-IR" sz="1600" b="1" dirty="0">
              <a:cs typeface="B Nazanin" pitchFamily="2" charset="-78"/>
            </a:endParaRPr>
          </a:p>
        </p:txBody>
      </p:sp>
      <p:sp>
        <p:nvSpPr>
          <p:cNvPr id="8" name="Rounded Rectangle 7"/>
          <p:cNvSpPr/>
          <p:nvPr/>
        </p:nvSpPr>
        <p:spPr>
          <a:xfrm>
            <a:off x="4355976" y="2924944"/>
            <a:ext cx="2376264"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دیدن تصویری برای چند ثانیه</a:t>
            </a:r>
            <a:endParaRPr lang="fa-IR" sz="1600" b="1" dirty="0">
              <a:cs typeface="B Nazanin" pitchFamily="2" charset="-78"/>
            </a:endParaRPr>
          </a:p>
        </p:txBody>
      </p:sp>
      <p:sp>
        <p:nvSpPr>
          <p:cNvPr id="9" name="Left Arrow 8"/>
          <p:cNvSpPr/>
          <p:nvPr/>
        </p:nvSpPr>
        <p:spPr>
          <a:xfrm>
            <a:off x="2771800" y="2924944"/>
            <a:ext cx="1368152" cy="7920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10" name="Rounded Rectangle 9"/>
          <p:cNvSpPr/>
          <p:nvPr/>
        </p:nvSpPr>
        <p:spPr>
          <a:xfrm>
            <a:off x="611560" y="2924944"/>
            <a:ext cx="1944216" cy="7852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تحریک جنسی</a:t>
            </a:r>
          </a:p>
          <a:p>
            <a:pPr algn="ctr">
              <a:lnSpc>
                <a:spcPct val="150000"/>
              </a:lnSpc>
            </a:pPr>
            <a:r>
              <a:rPr lang="fa-IR" sz="1600" b="1" dirty="0" smtClean="0">
                <a:cs typeface="B Nazanin" pitchFamily="2" charset="-78"/>
              </a:rPr>
              <a:t> پیش از موعد</a:t>
            </a:r>
            <a:endParaRPr lang="fa-IR" sz="1600" b="1" dirty="0">
              <a:cs typeface="B Nazanin" pitchFamily="2" charset="-78"/>
            </a:endParaRPr>
          </a:p>
        </p:txBody>
      </p:sp>
      <p:sp>
        <p:nvSpPr>
          <p:cNvPr id="11" name="Left Arrow 10"/>
          <p:cNvSpPr/>
          <p:nvPr/>
        </p:nvSpPr>
        <p:spPr>
          <a:xfrm>
            <a:off x="6876256" y="4077072"/>
            <a:ext cx="1368152" cy="7920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12" name="Rounded Rectangle 11"/>
          <p:cNvSpPr/>
          <p:nvPr/>
        </p:nvSpPr>
        <p:spPr>
          <a:xfrm>
            <a:off x="611560" y="4149080"/>
            <a:ext cx="612068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fa-IR" sz="1600" b="1" dirty="0" smtClean="0">
                <a:cs typeface="B Nazanin" pitchFamily="2" charset="-78"/>
              </a:rPr>
              <a:t>پیامدهای خوش بینانه: بلوغ زودرس، خودارضایی مرضی، تمایل برای برقراری رابطه با جنس مخالف و دشواریهای حاصل از عدم تناسب سن عقلی با بلوغ طبیعی</a:t>
            </a:r>
            <a:endParaRPr lang="fa-IR" sz="1600" b="1" dirty="0">
              <a:cs typeface="B Nazanin" pitchFamily="2" charset="-78"/>
            </a:endParaRPr>
          </a:p>
        </p:txBody>
      </p:sp>
      <p:sp>
        <p:nvSpPr>
          <p:cNvPr id="13" name="Left Arrow 12"/>
          <p:cNvSpPr/>
          <p:nvPr/>
        </p:nvSpPr>
        <p:spPr>
          <a:xfrm>
            <a:off x="6876256" y="5301208"/>
            <a:ext cx="1368152" cy="7920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14" name="Equal 13"/>
          <p:cNvSpPr/>
          <p:nvPr/>
        </p:nvSpPr>
        <p:spPr>
          <a:xfrm>
            <a:off x="7092280" y="2996952"/>
            <a:ext cx="936104" cy="576064"/>
          </a:xfrm>
          <a:prstGeom prst="math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5" name="Rounded Rectangle 14"/>
          <p:cNvSpPr/>
          <p:nvPr/>
        </p:nvSpPr>
        <p:spPr>
          <a:xfrm>
            <a:off x="611560" y="5373216"/>
            <a:ext cx="6120680"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fa-IR" sz="1600" b="1" dirty="0" smtClean="0">
                <a:cs typeface="B Nazanin" pitchFamily="2" charset="-78"/>
              </a:rPr>
              <a:t>کنجکاوی های شدید، جست وجو در شبکه ها، برقراری ارتباط با کودکان آگاه تر به مسائل جنسی، افت تحصیلی و مهارتی</a:t>
            </a:r>
            <a:endParaRPr lang="fa-IR" sz="1600" b="1" dirty="0">
              <a:cs typeface="B Nazanin" pitchFamily="2" charset="-78"/>
            </a:endParaRPr>
          </a:p>
        </p:txBody>
      </p:sp>
    </p:spTree>
    <p:extLst>
      <p:ext uri="{BB962C8B-B14F-4D97-AF65-F5344CB8AC3E}">
        <p14:creationId xmlns:p14="http://schemas.microsoft.com/office/powerpoint/2010/main" val="2119148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412776"/>
            <a:ext cx="6637468" cy="3168352"/>
          </a:xfrm>
        </p:spPr>
        <p:txBody>
          <a:bodyPr anchor="ctr">
            <a:normAutofit fontScale="90000"/>
          </a:bodyPr>
          <a:lstStyle/>
          <a:p>
            <a:pPr algn="ctr">
              <a:lnSpc>
                <a:spcPct val="150000"/>
              </a:lnSpc>
            </a:pPr>
            <a:r>
              <a:rPr lang="fa-IR" b="1" dirty="0" smtClean="0">
                <a:cs typeface="B Nazanin" pitchFamily="2" charset="-78"/>
              </a:rPr>
              <a:t>خدایا عمر فرزندان من را طولانی کن </a:t>
            </a:r>
            <a:br>
              <a:rPr lang="fa-IR" b="1" dirty="0" smtClean="0">
                <a:cs typeface="B Nazanin" pitchFamily="2" charset="-78"/>
              </a:rPr>
            </a:br>
            <a:r>
              <a:rPr lang="fa-IR" b="1" dirty="0" smtClean="0">
                <a:cs typeface="B Nazanin" pitchFamily="2" charset="-78"/>
              </a:rPr>
              <a:t>خردسالانشان را پرورش ده</a:t>
            </a:r>
            <a:br>
              <a:rPr lang="fa-IR" b="1" dirty="0" smtClean="0">
                <a:cs typeface="B Nazanin" pitchFamily="2" charset="-78"/>
              </a:rPr>
            </a:br>
            <a:r>
              <a:rPr lang="fa-IR" b="1" dirty="0" smtClean="0">
                <a:cs typeface="B Nazanin" pitchFamily="2" charset="-78"/>
              </a:rPr>
              <a:t>ناتوانشان را توانا گردان</a:t>
            </a:r>
            <a:br>
              <a:rPr lang="fa-IR" b="1" dirty="0" smtClean="0">
                <a:cs typeface="B Nazanin" pitchFamily="2" charset="-78"/>
              </a:rPr>
            </a:br>
            <a:r>
              <a:rPr lang="fa-IR" b="1" dirty="0" smtClean="0">
                <a:cs typeface="B Nazanin" pitchFamily="2" charset="-78"/>
              </a:rPr>
              <a:t>و جسم و دین واخلاق آنها را سلامت بدار</a:t>
            </a:r>
            <a:endParaRPr lang="fa-IR" b="1" dirty="0">
              <a:cs typeface="B Nazanin" pitchFamily="2" charset="-78"/>
            </a:endParaRPr>
          </a:p>
        </p:txBody>
      </p:sp>
      <p:sp>
        <p:nvSpPr>
          <p:cNvPr id="3" name="Text Placeholder 2"/>
          <p:cNvSpPr>
            <a:spLocks noGrp="1"/>
          </p:cNvSpPr>
          <p:nvPr>
            <p:ph type="body" idx="1"/>
          </p:nvPr>
        </p:nvSpPr>
        <p:spPr>
          <a:xfrm>
            <a:off x="1258645" y="5174843"/>
            <a:ext cx="6637467" cy="1062469"/>
          </a:xfrm>
        </p:spPr>
        <p:txBody>
          <a:bodyPr/>
          <a:lstStyle/>
          <a:p>
            <a:pPr algn="l"/>
            <a:r>
              <a:rPr lang="fa-IR" b="1" dirty="0" smtClean="0">
                <a:solidFill>
                  <a:schemeClr val="accent1">
                    <a:lumMod val="50000"/>
                  </a:schemeClr>
                </a:solidFill>
                <a:cs typeface="B Nazanin" pitchFamily="2" charset="-78"/>
              </a:rPr>
              <a:t>بخشی از دعای امام سجاد در حق فرزندانشان</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3360033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104" y="943392"/>
            <a:ext cx="7024744" cy="648072"/>
          </a:xfrm>
        </p:spPr>
        <p:txBody>
          <a:bodyPr anchor="t">
            <a:normAutofit/>
          </a:bodyPr>
          <a:lstStyle/>
          <a:p>
            <a:pPr algn="r"/>
            <a:r>
              <a:rPr lang="fa-IR" sz="3200" b="1" dirty="0" smtClean="0">
                <a:solidFill>
                  <a:srgbClr val="FF0000"/>
                </a:solidFill>
                <a:cs typeface="B Nazanin" pitchFamily="2" charset="-78"/>
              </a:rPr>
              <a:t>بازیهای دیجیتالی: </a:t>
            </a:r>
            <a:endParaRPr lang="fa-IR" sz="3200" b="1" dirty="0">
              <a:solidFill>
                <a:srgbClr val="FF0000"/>
              </a:solidFill>
              <a:cs typeface="B Nazanin" pitchFamily="2" charset="-78"/>
            </a:endParaRPr>
          </a:p>
        </p:txBody>
      </p:sp>
      <p:sp>
        <p:nvSpPr>
          <p:cNvPr id="6" name="Rounded Rectangle 5"/>
          <p:cNvSpPr/>
          <p:nvPr/>
        </p:nvSpPr>
        <p:spPr>
          <a:xfrm>
            <a:off x="683568" y="1700808"/>
            <a:ext cx="7488832" cy="9361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gn="just">
              <a:lnSpc>
                <a:spcPct val="150000"/>
              </a:lnSpc>
              <a:buFont typeface="Wingdings" pitchFamily="2" charset="2"/>
              <a:buChar char="Ø"/>
            </a:pPr>
            <a:r>
              <a:rPr lang="fa-IR" sz="1600" b="1" dirty="0">
                <a:solidFill>
                  <a:schemeClr val="bg1"/>
                </a:solidFill>
                <a:cs typeface="B Nazanin" pitchFamily="2" charset="-78"/>
              </a:rPr>
              <a:t>این بازیها علاوه بر مضرات تلویزیون، کودک را دچار وابستگی شدید می سازد به نحوی که </a:t>
            </a:r>
            <a:r>
              <a:rPr lang="fa-IR" sz="1600" b="1" dirty="0" smtClean="0">
                <a:solidFill>
                  <a:schemeClr val="bg1"/>
                </a:solidFill>
                <a:cs typeface="B Nazanin" pitchFamily="2" charset="-78"/>
              </a:rPr>
              <a:t>با ممنوعیت </a:t>
            </a:r>
            <a:r>
              <a:rPr lang="fa-IR" sz="1600" b="1" dirty="0">
                <a:solidFill>
                  <a:schemeClr val="bg1"/>
                </a:solidFill>
                <a:cs typeface="B Nazanin" pitchFamily="2" charset="-78"/>
              </a:rPr>
              <a:t>بازی پرخاش می کنند و دچار اضطراب میشوند.</a:t>
            </a:r>
          </a:p>
          <a:p>
            <a:pPr algn="just">
              <a:lnSpc>
                <a:spcPct val="150000"/>
              </a:lnSpc>
            </a:pPr>
            <a:endParaRPr lang="fa-IR" sz="1600" b="1" dirty="0">
              <a:solidFill>
                <a:schemeClr val="bg1"/>
              </a:solidFill>
              <a:cs typeface="B Nazanin" pitchFamily="2" charset="-78"/>
            </a:endParaRPr>
          </a:p>
        </p:txBody>
      </p:sp>
      <p:sp>
        <p:nvSpPr>
          <p:cNvPr id="7" name="Rounded Rectangle 6"/>
          <p:cNvSpPr/>
          <p:nvPr/>
        </p:nvSpPr>
        <p:spPr>
          <a:xfrm>
            <a:off x="683568" y="2780928"/>
            <a:ext cx="7488832" cy="8640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gn="just">
              <a:lnSpc>
                <a:spcPct val="150000"/>
              </a:lnSpc>
              <a:buFont typeface="Wingdings" pitchFamily="2" charset="2"/>
              <a:buChar char="Ø"/>
            </a:pPr>
            <a:r>
              <a:rPr lang="fa-IR" sz="1600" b="1" dirty="0" smtClean="0">
                <a:solidFill>
                  <a:schemeClr val="bg1"/>
                </a:solidFill>
                <a:cs typeface="B Nazanin" pitchFamily="2" charset="-78"/>
              </a:rPr>
              <a:t>بزرگترین تهدید آن، ایجاد سد ارتباطی با والد است که منجر به از دست دادن نقش ولایت و کاهش تاثیرگذاری تربیتی بر اوست. </a:t>
            </a:r>
            <a:endParaRPr lang="fa-IR" sz="1600" b="1" dirty="0">
              <a:solidFill>
                <a:schemeClr val="bg1"/>
              </a:solidFill>
              <a:cs typeface="B Nazanin" pitchFamily="2" charset="-78"/>
            </a:endParaRPr>
          </a:p>
        </p:txBody>
      </p:sp>
      <p:sp>
        <p:nvSpPr>
          <p:cNvPr id="8" name="Down Arrow 7"/>
          <p:cNvSpPr/>
          <p:nvPr/>
        </p:nvSpPr>
        <p:spPr>
          <a:xfrm>
            <a:off x="4031940" y="3834368"/>
            <a:ext cx="792088" cy="100811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ounded Rectangle 8"/>
          <p:cNvSpPr/>
          <p:nvPr/>
        </p:nvSpPr>
        <p:spPr>
          <a:xfrm>
            <a:off x="827584" y="5013176"/>
            <a:ext cx="7344816" cy="129614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lnSpc>
                <a:spcPct val="150000"/>
              </a:lnSpc>
              <a:buFont typeface="Wingdings" pitchFamily="2" charset="2"/>
              <a:buChar char="Ø"/>
            </a:pPr>
            <a:r>
              <a:rPr lang="fa-IR" sz="1600" b="1" dirty="0" smtClean="0">
                <a:cs typeface="B Nazanin" pitchFamily="2" charset="-78"/>
              </a:rPr>
              <a:t>مانع یادگیریهای جدید، بازیهای فکری و رشد خلاقیت</a:t>
            </a:r>
          </a:p>
          <a:p>
            <a:pPr marL="285750" indent="-285750" algn="just">
              <a:lnSpc>
                <a:spcPct val="150000"/>
              </a:lnSpc>
              <a:buFont typeface="Wingdings" pitchFamily="2" charset="2"/>
              <a:buChar char="Ø"/>
            </a:pPr>
            <a:r>
              <a:rPr lang="fa-IR" sz="1600" b="1" dirty="0" smtClean="0">
                <a:cs typeface="B Nazanin" pitchFamily="2" charset="-78"/>
              </a:rPr>
              <a:t>انس گرفتن کودک با محتواهای خبیث باوری، رفتاری و عاطفی مانند خشونت، شهوت گرایی، طمع، لذت طلبی وخودخواهی که بسیار ظریف و ماهرانه گنجانده شده اند. </a:t>
            </a:r>
            <a:endParaRPr lang="fa-IR" sz="1600" b="1" dirty="0">
              <a:cs typeface="B Nazanin" pitchFamily="2" charset="-78"/>
            </a:endParaRPr>
          </a:p>
        </p:txBody>
      </p:sp>
    </p:spTree>
    <p:extLst>
      <p:ext uri="{BB962C8B-B14F-4D97-AF65-F5344CB8AC3E}">
        <p14:creationId xmlns:p14="http://schemas.microsoft.com/office/powerpoint/2010/main" val="626831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836712"/>
            <a:ext cx="7024744" cy="576064"/>
          </a:xfrm>
        </p:spPr>
        <p:txBody>
          <a:bodyPr anchor="t">
            <a:normAutofit/>
          </a:bodyPr>
          <a:lstStyle/>
          <a:p>
            <a:pPr algn="just"/>
            <a:r>
              <a:rPr lang="fa-IR" sz="2800" b="1" dirty="0" smtClean="0">
                <a:cs typeface="B Nazanin" pitchFamily="2" charset="-78"/>
              </a:rPr>
              <a:t>راهکار کاهش تاثیرگذاری بازیهای دیجیتالی: </a:t>
            </a:r>
            <a:endParaRPr lang="fa-IR" sz="2800" b="1" dirty="0">
              <a:cs typeface="B Nazanin" pitchFamily="2" charset="-78"/>
            </a:endParaRPr>
          </a:p>
        </p:txBody>
      </p:sp>
      <p:sp>
        <p:nvSpPr>
          <p:cNvPr id="4" name="TextBox 3"/>
          <p:cNvSpPr txBox="1"/>
          <p:nvPr/>
        </p:nvSpPr>
        <p:spPr>
          <a:xfrm>
            <a:off x="683568" y="1412776"/>
            <a:ext cx="7560840" cy="4801314"/>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توضیح به کودک برای مناسب نبودن صحنه های بازی و اینکه ممکن است شب نتواند خوابد.</a:t>
            </a:r>
          </a:p>
          <a:p>
            <a:pPr marL="285750" indent="-285750">
              <a:buFont typeface="Wingdings" pitchFamily="2" charset="2"/>
              <a:buChar char="v"/>
            </a:pPr>
            <a:r>
              <a:rPr lang="fa-IR" b="1" dirty="0" smtClean="0">
                <a:solidFill>
                  <a:schemeClr val="accent1">
                    <a:lumMod val="50000"/>
                  </a:schemeClr>
                </a:solidFill>
                <a:cs typeface="B Nazanin" pitchFamily="2" charset="-78"/>
              </a:rPr>
              <a:t>انتخاب و دانلود بازی توسط مادر</a:t>
            </a:r>
          </a:p>
          <a:p>
            <a:pPr marL="285750" indent="-285750">
              <a:buFont typeface="Wingdings" pitchFamily="2" charset="2"/>
              <a:buChar char="v"/>
            </a:pPr>
            <a:r>
              <a:rPr lang="fa-IR" b="1" dirty="0" smtClean="0">
                <a:solidFill>
                  <a:schemeClr val="accent1">
                    <a:lumMod val="50000"/>
                  </a:schemeClr>
                </a:solidFill>
                <a:cs typeface="B Nazanin" pitchFamily="2" charset="-78"/>
              </a:rPr>
              <a:t>گفتگو در مورد طول زمان بازی، قبل از شروع </a:t>
            </a:r>
          </a:p>
          <a:p>
            <a:pPr marL="285750" indent="-285750">
              <a:buFont typeface="Wingdings" pitchFamily="2" charset="2"/>
              <a:buChar char="v"/>
            </a:pPr>
            <a:r>
              <a:rPr lang="fa-IR" b="1" dirty="0" smtClean="0">
                <a:solidFill>
                  <a:schemeClr val="accent1">
                    <a:lumMod val="50000"/>
                  </a:schemeClr>
                </a:solidFill>
                <a:cs typeface="B Nazanin" pitchFamily="2" charset="-78"/>
              </a:rPr>
              <a:t>به او بگویید هنگامی که زمان به پایان رسید، او را آگاه می کنید.</a:t>
            </a:r>
          </a:p>
          <a:p>
            <a:pPr marL="285750" indent="-285750">
              <a:buFont typeface="Wingdings" pitchFamily="2" charset="2"/>
              <a:buChar char="v"/>
            </a:pPr>
            <a:r>
              <a:rPr lang="fa-IR" b="1" dirty="0" smtClean="0">
                <a:solidFill>
                  <a:schemeClr val="accent1">
                    <a:lumMod val="50000"/>
                  </a:schemeClr>
                </a:solidFill>
                <a:cs typeface="B Nazanin" pitchFamily="2" charset="-78"/>
              </a:rPr>
              <a:t>پس از اتمام، برای سهولت در ترک بازی، به اوپیشنهاد یک بازی جنبشی یا فکری بدهید.</a:t>
            </a:r>
          </a:p>
          <a:p>
            <a:r>
              <a:rPr lang="fa-IR" b="1" dirty="0">
                <a:solidFill>
                  <a:schemeClr val="accent1">
                    <a:lumMod val="50000"/>
                  </a:schemeClr>
                </a:solidFill>
                <a:cs typeface="B Nazanin" pitchFamily="2" charset="-78"/>
              </a:rPr>
              <a:t> </a:t>
            </a:r>
            <a:r>
              <a:rPr lang="fa-IR" b="1" dirty="0" smtClean="0">
                <a:solidFill>
                  <a:schemeClr val="accent1">
                    <a:lumMod val="50000"/>
                  </a:schemeClr>
                </a:solidFill>
                <a:cs typeface="B Nazanin" pitchFamily="2" charset="-78"/>
              </a:rPr>
              <a:t>     اگر از رها کردن بازی سرباز زد:</a:t>
            </a:r>
          </a:p>
          <a:p>
            <a:pPr marL="285750" indent="-285750">
              <a:buFont typeface="Wingdings" pitchFamily="2" charset="2"/>
              <a:buChar char="v"/>
            </a:pPr>
            <a:r>
              <a:rPr lang="fa-IR" b="1" dirty="0" smtClean="0">
                <a:solidFill>
                  <a:schemeClr val="accent1">
                    <a:lumMod val="50000"/>
                  </a:schemeClr>
                </a:solidFill>
                <a:cs typeface="B Nazanin" pitchFamily="2" charset="-78"/>
              </a:rPr>
              <a:t>به هیچ وجه با اجبار و فشار واکنش نشان ندهید</a:t>
            </a:r>
          </a:p>
          <a:p>
            <a:pPr marL="285750" indent="-285750">
              <a:buFont typeface="Wingdings" pitchFamily="2" charset="2"/>
              <a:buChar char="v"/>
            </a:pPr>
            <a:r>
              <a:rPr lang="fa-IR" b="1" dirty="0" smtClean="0">
                <a:solidFill>
                  <a:schemeClr val="accent1">
                    <a:lumMod val="50000"/>
                  </a:schemeClr>
                </a:solidFill>
                <a:cs typeface="B Nazanin" pitchFamily="2" charset="-78"/>
              </a:rPr>
              <a:t>با لحن مهربانانه به او بگویید که منتظر اتمام بازی او نشسته اید.</a:t>
            </a:r>
          </a:p>
          <a:p>
            <a:pPr marL="285750" indent="-285750">
              <a:buFont typeface="Wingdings" pitchFamily="2" charset="2"/>
              <a:buChar char="v"/>
            </a:pPr>
            <a:r>
              <a:rPr lang="fa-IR" b="1" dirty="0" smtClean="0">
                <a:solidFill>
                  <a:schemeClr val="accent1">
                    <a:lumMod val="50000"/>
                  </a:schemeClr>
                </a:solidFill>
                <a:cs typeface="B Nazanin" pitchFamily="2" charset="-78"/>
              </a:rPr>
              <a:t>از او بخواهید که مشخص کند که تا چه موقع شما باید منتظر اتمام بازی باشید! و اندکی صبر کنید.</a:t>
            </a:r>
          </a:p>
          <a:p>
            <a:pPr marL="285750" indent="-285750">
              <a:buFont typeface="Wingdings" pitchFamily="2" charset="2"/>
              <a:buChar char="v"/>
            </a:pPr>
            <a:r>
              <a:rPr lang="fa-IR" b="1" dirty="0" smtClean="0">
                <a:solidFill>
                  <a:schemeClr val="accent1">
                    <a:lumMod val="50000"/>
                  </a:schemeClr>
                </a:solidFill>
                <a:cs typeface="B Nazanin" pitchFamily="2" charset="-78"/>
              </a:rPr>
              <a:t>با لحنی آرام به او توضیح دهید که این تاخیر میتواند منجر به این شود که بار دیگر به او اجازه بازی ندهید.</a:t>
            </a:r>
          </a:p>
          <a:p>
            <a:pPr marL="285750" indent="-285750">
              <a:buFont typeface="Wingdings" pitchFamily="2" charset="2"/>
              <a:buChar char="v"/>
            </a:pPr>
            <a:r>
              <a:rPr lang="fa-IR" b="1" dirty="0" smtClean="0">
                <a:solidFill>
                  <a:schemeClr val="accent1">
                    <a:lumMod val="50000"/>
                  </a:schemeClr>
                </a:solidFill>
                <a:cs typeface="B Nazanin" pitchFamily="2" charset="-78"/>
              </a:rPr>
              <a:t>در نهایت می توانید ناراحتی و رنجش خود را نشان دهید و این احساس را به کودک خود منتقل کنید. وقتی آن بازی را طبق قرار قبلی خود پاک کنید.</a:t>
            </a:r>
          </a:p>
          <a:p>
            <a:pPr marL="285750" indent="-285750">
              <a:buFont typeface="Wingdings" pitchFamily="2" charset="2"/>
              <a:buChar char="v"/>
            </a:pPr>
            <a:endParaRPr lang="fa-IR" b="1" dirty="0" smtClean="0">
              <a:solidFill>
                <a:schemeClr val="accent1">
                  <a:lumMod val="50000"/>
                </a:schemeClr>
              </a:solidFill>
              <a:cs typeface="B Nazanin" pitchFamily="2" charset="-78"/>
            </a:endParaRPr>
          </a:p>
          <a:p>
            <a:r>
              <a:rPr lang="fa-IR" b="1" dirty="0" smtClean="0">
                <a:solidFill>
                  <a:schemeClr val="accent1">
                    <a:lumMod val="50000"/>
                  </a:schemeClr>
                </a:solidFill>
                <a:cs typeface="B Nazanin" pitchFamily="2" charset="-78"/>
              </a:rPr>
              <a:t>این فرآیند حتی اگر صد در صد موفقیت آمیز نباشد، مطلوب نبودن این بازیها و لزوم حد زدن به آنها را به کودک یاد میدهد.</a:t>
            </a:r>
          </a:p>
        </p:txBody>
      </p:sp>
    </p:spTree>
    <p:extLst>
      <p:ext uri="{BB962C8B-B14F-4D97-AF65-F5344CB8AC3E}">
        <p14:creationId xmlns:p14="http://schemas.microsoft.com/office/powerpoint/2010/main" val="34418357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712" y="739632"/>
            <a:ext cx="7024744" cy="817160"/>
          </a:xfrm>
        </p:spPr>
        <p:txBody>
          <a:bodyPr anchor="t">
            <a:noAutofit/>
          </a:bodyPr>
          <a:lstStyle/>
          <a:p>
            <a:pPr algn="r"/>
            <a:r>
              <a:rPr lang="fa-IR" sz="3200" b="1" dirty="0">
                <a:cs typeface="B Nazanin" panose="00000400000000000000" pitchFamily="2" charset="-78"/>
              </a:rPr>
              <a:t>نکته­ای در باب نیازهای واقعی و نیازهای کاذب</a:t>
            </a:r>
            <a:r>
              <a:rPr lang="en-US" sz="3200" dirty="0">
                <a:cs typeface="B Nazanin" panose="00000400000000000000" pitchFamily="2" charset="-78"/>
              </a:rPr>
              <a:t/>
            </a:r>
            <a:br>
              <a:rPr lang="en-US" sz="3200" dirty="0">
                <a:cs typeface="B Nazanin" panose="00000400000000000000" pitchFamily="2" charset="-78"/>
              </a:rPr>
            </a:br>
            <a:endParaRPr lang="fa-IR" sz="3200" dirty="0">
              <a:cs typeface="B Nazanin" panose="00000400000000000000" pitchFamily="2" charset="-78"/>
            </a:endParaRPr>
          </a:p>
        </p:txBody>
      </p:sp>
      <p:sp>
        <p:nvSpPr>
          <p:cNvPr id="3" name="TextBox 2"/>
          <p:cNvSpPr txBox="1"/>
          <p:nvPr/>
        </p:nvSpPr>
        <p:spPr>
          <a:xfrm>
            <a:off x="657672" y="1556792"/>
            <a:ext cx="7848872" cy="5078313"/>
          </a:xfrm>
          <a:prstGeom prst="rect">
            <a:avLst/>
          </a:prstGeom>
          <a:noFill/>
        </p:spPr>
        <p:txBody>
          <a:bodyPr wrap="square" rtlCol="1">
            <a:spAutoFit/>
          </a:bodyPr>
          <a:lstStyle/>
          <a:p>
            <a:pPr>
              <a:lnSpc>
                <a:spcPct val="150000"/>
              </a:lnSpc>
            </a:pPr>
            <a:r>
              <a:rPr lang="fa-IR" b="1" dirty="0">
                <a:solidFill>
                  <a:schemeClr val="accent1">
                    <a:lumMod val="50000"/>
                  </a:schemeClr>
                </a:solidFill>
                <a:cs typeface="B Nazanin" panose="00000400000000000000" pitchFamily="2" charset="-78"/>
              </a:rPr>
              <a:t>همه­ی انسان­ها نیازهای واقعی دارند و نیازهای کاذب.</a:t>
            </a:r>
            <a:endParaRPr lang="en-US" dirty="0">
              <a:solidFill>
                <a:schemeClr val="accent1">
                  <a:lumMod val="50000"/>
                </a:schemeClr>
              </a:solidFill>
              <a:cs typeface="B Nazanin" panose="00000400000000000000" pitchFamily="2" charset="-78"/>
            </a:endParaRPr>
          </a:p>
          <a:p>
            <a:pPr>
              <a:lnSpc>
                <a:spcPct val="150000"/>
              </a:lnSpc>
            </a:pPr>
            <a:r>
              <a:rPr lang="fa-IR" b="1" dirty="0">
                <a:solidFill>
                  <a:schemeClr val="accent1">
                    <a:lumMod val="50000"/>
                  </a:schemeClr>
                </a:solidFill>
                <a:cs typeface="B Nazanin" panose="00000400000000000000" pitchFamily="2" charset="-78"/>
              </a:rPr>
              <a:t>نیازهای کاذب از محیط القاء می­شوند.</a:t>
            </a:r>
            <a:endParaRPr lang="en-US" dirty="0">
              <a:solidFill>
                <a:schemeClr val="accent1">
                  <a:lumMod val="50000"/>
                </a:schemeClr>
              </a:solidFill>
              <a:cs typeface="B Nazanin" panose="00000400000000000000" pitchFamily="2" charset="-78"/>
            </a:endParaRPr>
          </a:p>
          <a:p>
            <a:pPr>
              <a:lnSpc>
                <a:spcPct val="150000"/>
              </a:lnSpc>
            </a:pPr>
            <a:r>
              <a:rPr lang="fa-IR" b="1" dirty="0">
                <a:solidFill>
                  <a:schemeClr val="accent1">
                    <a:lumMod val="50000"/>
                  </a:schemeClr>
                </a:solidFill>
                <a:cs typeface="B Nazanin" panose="00000400000000000000" pitchFamily="2" charset="-78"/>
              </a:rPr>
              <a:t>نیاز کاذب مانند نفت، یک­باره شعله می­کشد و همانطور به سرعت خاموش می­شود، </a:t>
            </a:r>
            <a:r>
              <a:rPr lang="fa-IR" b="1" dirty="0" smtClean="0">
                <a:solidFill>
                  <a:schemeClr val="accent1">
                    <a:lumMod val="50000"/>
                  </a:schemeClr>
                </a:solidFill>
                <a:cs typeface="B Nazanin" panose="00000400000000000000" pitchFamily="2" charset="-78"/>
              </a:rPr>
              <a:t>مانند عصبانیت.</a:t>
            </a:r>
            <a:endParaRPr lang="en-US" dirty="0" smtClean="0">
              <a:solidFill>
                <a:schemeClr val="accent1">
                  <a:lumMod val="50000"/>
                </a:schemeClr>
              </a:solidFill>
              <a:cs typeface="B Nazanin" panose="00000400000000000000" pitchFamily="2" charset="-78"/>
            </a:endParaRPr>
          </a:p>
          <a:p>
            <a:pPr>
              <a:lnSpc>
                <a:spcPct val="150000"/>
              </a:lnSpc>
            </a:pPr>
            <a:r>
              <a:rPr lang="fa-IR" b="1" dirty="0" smtClean="0">
                <a:solidFill>
                  <a:schemeClr val="accent1">
                    <a:lumMod val="50000"/>
                  </a:schemeClr>
                </a:solidFill>
                <a:cs typeface="B Nazanin" panose="00000400000000000000" pitchFamily="2" charset="-78"/>
              </a:rPr>
              <a:t>اگر </a:t>
            </a:r>
            <a:r>
              <a:rPr lang="fa-IR" b="1" dirty="0">
                <a:solidFill>
                  <a:schemeClr val="accent1">
                    <a:lumMod val="50000"/>
                  </a:schemeClr>
                </a:solidFill>
                <a:cs typeface="B Nazanin" panose="00000400000000000000" pitchFamily="2" charset="-78"/>
              </a:rPr>
              <a:t>فضای کلی زندگی، برطرف کننده نیازهای طبیعی و واقعی کودک باشد - مانند: ارتباط با پدر و مادر، تکلم با پدر و مادر، بازی کردن با پدر و مادر، امکان تجربه کردن در فضای زندگی و آزادی این تجربه کردن- نیازهای کاذب، سریع با محبت حل می­شوند.</a:t>
            </a:r>
            <a:endParaRPr lang="en-US" dirty="0">
              <a:solidFill>
                <a:schemeClr val="accent1">
                  <a:lumMod val="50000"/>
                </a:schemeClr>
              </a:solidFill>
              <a:cs typeface="B Nazanin" panose="00000400000000000000" pitchFamily="2" charset="-78"/>
            </a:endParaRPr>
          </a:p>
          <a:p>
            <a:pPr>
              <a:lnSpc>
                <a:spcPct val="150000"/>
              </a:lnSpc>
            </a:pPr>
            <a:r>
              <a:rPr lang="fa-IR" b="1" dirty="0">
                <a:solidFill>
                  <a:schemeClr val="accent1">
                    <a:lumMod val="50000"/>
                  </a:schemeClr>
                </a:solidFill>
                <a:cs typeface="B Nazanin" panose="00000400000000000000" pitchFamily="2" charset="-78"/>
              </a:rPr>
              <a:t>مثلا ماهی یک بار می­گوید: «بچه­های ما تبلت دارند، من هم می­خواهم.» و موضوع رها می­شود. دوباره ماه بعد و ماه بعد....</a:t>
            </a:r>
            <a:endParaRPr lang="en-US" dirty="0">
              <a:solidFill>
                <a:schemeClr val="accent1">
                  <a:lumMod val="50000"/>
                </a:schemeClr>
              </a:solidFill>
              <a:cs typeface="B Nazanin" panose="00000400000000000000" pitchFamily="2" charset="-78"/>
            </a:endParaRPr>
          </a:p>
          <a:p>
            <a:pPr>
              <a:lnSpc>
                <a:spcPct val="150000"/>
              </a:lnSpc>
            </a:pPr>
            <a:r>
              <a:rPr lang="fa-IR" b="1" dirty="0">
                <a:solidFill>
                  <a:schemeClr val="accent1">
                    <a:lumMod val="50000"/>
                  </a:schemeClr>
                </a:solidFill>
                <a:cs typeface="B Nazanin" panose="00000400000000000000" pitchFamily="2" charset="-78"/>
              </a:rPr>
              <a:t>البته بعضی می­گویند اینها بچه­ها را عقده ای می­کند؛ ولی عقده­ای شدن جایی اتفاق می­افتد که همه­ی خواست کودک روی یک موضوع متمرکز شود و شما با آن بجنگید؛ ولی درصورتی که عرصه­های دیگر نیازهای کودک را فعال کرده باشید، موفق خواهید شد.</a:t>
            </a:r>
            <a:endParaRPr lang="en-US" dirty="0">
              <a:solidFill>
                <a:schemeClr val="accent1">
                  <a:lumMod val="50000"/>
                </a:schemeClr>
              </a:solidFill>
              <a:cs typeface="B Nazanin" panose="00000400000000000000" pitchFamily="2" charset="-78"/>
            </a:endParaRPr>
          </a:p>
          <a:p>
            <a:pPr>
              <a:lnSpc>
                <a:spcPct val="150000"/>
              </a:lnSpc>
            </a:pPr>
            <a:r>
              <a:rPr lang="fa-IR" b="1" dirty="0">
                <a:solidFill>
                  <a:schemeClr val="accent1">
                    <a:lumMod val="50000"/>
                  </a:schemeClr>
                </a:solidFill>
                <a:cs typeface="B Nazanin" panose="00000400000000000000" pitchFamily="2" charset="-78"/>
              </a:rPr>
              <a:t> </a:t>
            </a:r>
            <a:endParaRPr lang="en-US" dirty="0">
              <a:solidFill>
                <a:schemeClr val="accent1">
                  <a:lumMod val="50000"/>
                </a:schemeClr>
              </a:solidFill>
              <a:cs typeface="B Nazanin" panose="00000400000000000000" pitchFamily="2" charset="-78"/>
            </a:endParaRPr>
          </a:p>
        </p:txBody>
      </p:sp>
    </p:spTree>
    <p:extLst>
      <p:ext uri="{BB962C8B-B14F-4D97-AF65-F5344CB8AC3E}">
        <p14:creationId xmlns:p14="http://schemas.microsoft.com/office/powerpoint/2010/main" val="608100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6444208" y="2852936"/>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 از طریق کلام</a:t>
            </a:r>
            <a:endParaRPr lang="fa-IR" sz="2000" b="1" dirty="0">
              <a:cs typeface="B Nazanin" pitchFamily="2" charset="-78"/>
            </a:endParaRPr>
          </a:p>
        </p:txBody>
      </p:sp>
      <p:sp>
        <p:nvSpPr>
          <p:cNvPr id="19" name="Rounded Rectangle 18"/>
          <p:cNvSpPr/>
          <p:nvPr/>
        </p:nvSpPr>
        <p:spPr>
          <a:xfrm>
            <a:off x="4499992" y="1052736"/>
            <a:ext cx="16561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فراپیام ها</a:t>
            </a:r>
            <a:endParaRPr lang="fa-IR" sz="2000" b="1" dirty="0">
              <a:cs typeface="B Nazanin" pitchFamily="2" charset="-78"/>
            </a:endParaRPr>
          </a:p>
        </p:txBody>
      </p:sp>
      <p:sp>
        <p:nvSpPr>
          <p:cNvPr id="20" name="Rounded Rectangle 19"/>
          <p:cNvSpPr/>
          <p:nvPr/>
        </p:nvSpPr>
        <p:spPr>
          <a:xfrm>
            <a:off x="4499992" y="2348880"/>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ارتباط کلامی مناسب</a:t>
            </a:r>
            <a:endParaRPr lang="fa-IR" sz="2000" b="1" dirty="0">
              <a:cs typeface="B Nazanin" pitchFamily="2" charset="-78"/>
            </a:endParaRPr>
          </a:p>
        </p:txBody>
      </p:sp>
      <p:sp>
        <p:nvSpPr>
          <p:cNvPr id="21" name="Rounded Rectangle 20"/>
          <p:cNvSpPr/>
          <p:nvPr/>
        </p:nvSpPr>
        <p:spPr>
          <a:xfrm>
            <a:off x="4572000" y="4581128"/>
            <a:ext cx="165618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گفتارهای نگران کننده</a:t>
            </a:r>
            <a:endParaRPr lang="fa-IR" sz="2000" b="1" dirty="0">
              <a:cs typeface="B Nazanin" pitchFamily="2" charset="-78"/>
            </a:endParaRPr>
          </a:p>
        </p:txBody>
      </p:sp>
      <p:cxnSp>
        <p:nvCxnSpPr>
          <p:cNvPr id="22" name="Straight Arrow Connector 21"/>
          <p:cNvCxnSpPr>
            <a:stCxn id="18" idx="1"/>
            <a:endCxn id="19" idx="3"/>
          </p:cNvCxnSpPr>
          <p:nvPr/>
        </p:nvCxnSpPr>
        <p:spPr>
          <a:xfrm flipH="1" flipV="1">
            <a:off x="6156176" y="1376772"/>
            <a:ext cx="288032"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8" idx="1"/>
            <a:endCxn id="20" idx="3"/>
          </p:cNvCxnSpPr>
          <p:nvPr/>
        </p:nvCxnSpPr>
        <p:spPr>
          <a:xfrm flipH="1" flipV="1">
            <a:off x="6156176" y="2780928"/>
            <a:ext cx="288032" cy="46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1"/>
            <a:endCxn id="21" idx="3"/>
          </p:cNvCxnSpPr>
          <p:nvPr/>
        </p:nvCxnSpPr>
        <p:spPr>
          <a:xfrm flipH="1">
            <a:off x="6228184" y="3248980"/>
            <a:ext cx="216024"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1"/>
            <a:endCxn id="26" idx="3"/>
          </p:cNvCxnSpPr>
          <p:nvPr/>
        </p:nvCxnSpPr>
        <p:spPr>
          <a:xfrm flipH="1" flipV="1">
            <a:off x="4067944" y="2456892"/>
            <a:ext cx="432048"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611560" y="908720"/>
            <a:ext cx="3456384"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400" b="1" dirty="0" smtClean="0">
                <a:cs typeface="B Nazanin" pitchFamily="2" charset="-78"/>
              </a:rPr>
              <a:t>1- استفاده از واژگان ساده و قابل فهم به           نحوی که حواس درگیر شود.</a:t>
            </a:r>
          </a:p>
          <a:p>
            <a:r>
              <a:rPr lang="fa-IR" sz="1400" b="1" dirty="0" smtClean="0">
                <a:cs typeface="B Nazanin" pitchFamily="2" charset="-78"/>
              </a:rPr>
              <a:t>2- درگیر کردن حواس به نحو مطلوب و پرورش تخیلات با محتواهای خوب و زیبا</a:t>
            </a:r>
          </a:p>
          <a:p>
            <a:r>
              <a:rPr lang="fa-IR" sz="1400" b="1" dirty="0" smtClean="0">
                <a:cs typeface="B Nazanin" pitchFamily="2" charset="-78"/>
              </a:rPr>
              <a:t>3- بیان جملات با عاطفه و محبت</a:t>
            </a:r>
          </a:p>
          <a:p>
            <a:r>
              <a:rPr lang="fa-IR" sz="1400" b="1" dirty="0" smtClean="0">
                <a:cs typeface="B Nazanin" pitchFamily="2" charset="-78"/>
              </a:rPr>
              <a:t>4- استفاده از زبان کودکی</a:t>
            </a:r>
          </a:p>
          <a:p>
            <a:r>
              <a:rPr lang="fa-IR" sz="1400" b="1" dirty="0" smtClean="0">
                <a:cs typeface="B Nazanin" pitchFamily="2" charset="-78"/>
              </a:rPr>
              <a:t>5- گفت وگوی تکریم آمیز</a:t>
            </a:r>
          </a:p>
          <a:p>
            <a:r>
              <a:rPr lang="fa-IR" sz="1400" b="1" dirty="0" smtClean="0">
                <a:cs typeface="B Nazanin" pitchFamily="2" charset="-78"/>
              </a:rPr>
              <a:t>6- افزودن زمان ارتباط کلامی با کودک</a:t>
            </a:r>
          </a:p>
          <a:p>
            <a:r>
              <a:rPr lang="fa-IR" sz="1400" b="1" dirty="0" smtClean="0">
                <a:cs typeface="B Nazanin" pitchFamily="2" charset="-78"/>
              </a:rPr>
              <a:t>7- به کار گیری انواع لحن، فعال کننده تفکر</a:t>
            </a:r>
          </a:p>
          <a:p>
            <a:r>
              <a:rPr lang="fa-IR" sz="1400" b="1" dirty="0" smtClean="0">
                <a:cs typeface="B Nazanin" pitchFamily="2" charset="-78"/>
              </a:rPr>
              <a:t>8- استفاده از مدل های مختلف کلام در ارتباط با کودک</a:t>
            </a:r>
          </a:p>
          <a:p>
            <a:r>
              <a:rPr lang="fa-IR" sz="1400" b="1" dirty="0" smtClean="0">
                <a:cs typeface="B Nazanin" pitchFamily="2" charset="-78"/>
              </a:rPr>
              <a:t>9- کم کردن از فشار اجبارها باگفتگو به سبکی دیگر</a:t>
            </a:r>
          </a:p>
        </p:txBody>
      </p:sp>
      <p:sp>
        <p:nvSpPr>
          <p:cNvPr id="27" name="Left Arrow 26"/>
          <p:cNvSpPr/>
          <p:nvPr/>
        </p:nvSpPr>
        <p:spPr>
          <a:xfrm>
            <a:off x="2375756" y="4149080"/>
            <a:ext cx="2196244"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از جانب والدین</a:t>
            </a:r>
            <a:endParaRPr lang="fa-IR" b="1" dirty="0">
              <a:cs typeface="B Nazanin" pitchFamily="2" charset="-78"/>
            </a:endParaRPr>
          </a:p>
        </p:txBody>
      </p:sp>
      <p:sp>
        <p:nvSpPr>
          <p:cNvPr id="28" name="Left Arrow 27"/>
          <p:cNvSpPr/>
          <p:nvPr/>
        </p:nvSpPr>
        <p:spPr>
          <a:xfrm>
            <a:off x="2375756" y="5157192"/>
            <a:ext cx="2196244"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از جانب کودک</a:t>
            </a:r>
            <a:endParaRPr lang="fa-IR" b="1" dirty="0">
              <a:cs typeface="B Nazanin" pitchFamily="2" charset="-78"/>
            </a:endParaRPr>
          </a:p>
        </p:txBody>
      </p:sp>
      <p:sp>
        <p:nvSpPr>
          <p:cNvPr id="29" name="Rounded Rectangle 28"/>
          <p:cNvSpPr/>
          <p:nvPr/>
        </p:nvSpPr>
        <p:spPr>
          <a:xfrm>
            <a:off x="611560" y="4221088"/>
            <a:ext cx="172819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تشویق بیش از حد</a:t>
            </a:r>
            <a:endParaRPr lang="fa-IR" b="1" dirty="0">
              <a:cs typeface="B Nazanin" pitchFamily="2" charset="-78"/>
            </a:endParaRPr>
          </a:p>
        </p:txBody>
      </p:sp>
      <p:sp>
        <p:nvSpPr>
          <p:cNvPr id="30" name="Rounded Rectangle 29"/>
          <p:cNvSpPr/>
          <p:nvPr/>
        </p:nvSpPr>
        <p:spPr>
          <a:xfrm>
            <a:off x="611560" y="4797152"/>
            <a:ext cx="176419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cs typeface="B Nazanin" pitchFamily="2" charset="-78"/>
              </a:rPr>
              <a:t>کلام ناپسند</a:t>
            </a:r>
          </a:p>
          <a:p>
            <a:r>
              <a:rPr lang="fa-IR" b="1" dirty="0" smtClean="0">
                <a:cs typeface="B Nazanin" pitchFamily="2" charset="-78"/>
              </a:rPr>
              <a:t>دروغگویی</a:t>
            </a:r>
          </a:p>
          <a:p>
            <a:r>
              <a:rPr lang="fa-IR" b="1" dirty="0" smtClean="0">
                <a:cs typeface="B Nazanin" pitchFamily="2" charset="-78"/>
              </a:rPr>
              <a:t>پرحرفی یا کم حرفی </a:t>
            </a:r>
          </a:p>
          <a:p>
            <a:r>
              <a:rPr lang="fa-IR" b="1" dirty="0" smtClean="0">
                <a:cs typeface="B Nazanin" pitchFamily="2" charset="-78"/>
              </a:rPr>
              <a:t>لکنت</a:t>
            </a:r>
            <a:endParaRPr lang="fa-IR" b="1" dirty="0">
              <a:cs typeface="B Nazanin" pitchFamily="2" charset="-78"/>
            </a:endParaRPr>
          </a:p>
        </p:txBody>
      </p:sp>
    </p:spTree>
    <p:extLst>
      <p:ext uri="{BB962C8B-B14F-4D97-AF65-F5344CB8AC3E}">
        <p14:creationId xmlns:p14="http://schemas.microsoft.com/office/powerpoint/2010/main" val="572379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1027664"/>
            <a:ext cx="7024744" cy="673144"/>
          </a:xfrm>
        </p:spPr>
        <p:txBody>
          <a:bodyPr anchor="t">
            <a:normAutofit fontScale="90000"/>
          </a:bodyPr>
          <a:lstStyle/>
          <a:p>
            <a:pPr algn="r"/>
            <a:r>
              <a:rPr lang="fa-IR" sz="3600" b="1" dirty="0" smtClean="0">
                <a:cs typeface="B Nazanin" pitchFamily="2" charset="-78"/>
              </a:rPr>
              <a:t>ب: انتقال عواطف به کودک از طریق کلام:</a:t>
            </a:r>
            <a:r>
              <a:rPr lang="fa-IR" sz="3200" b="1" dirty="0" smtClean="0">
                <a:cs typeface="B Nazanin" pitchFamily="2" charset="-78"/>
              </a:rPr>
              <a:t/>
            </a:r>
            <a:br>
              <a:rPr lang="fa-IR" sz="3200" b="1" dirty="0" smtClean="0">
                <a:cs typeface="B Nazanin" pitchFamily="2" charset="-78"/>
              </a:rPr>
            </a:br>
            <a:r>
              <a:rPr lang="fa-IR" sz="3200" b="1" dirty="0" smtClean="0">
                <a:cs typeface="B Nazanin" pitchFamily="2" charset="-78"/>
              </a:rPr>
              <a:t>						</a:t>
            </a:r>
            <a:endParaRPr lang="fa-IR" sz="3200" b="1" dirty="0">
              <a:cs typeface="B Nazanin" pitchFamily="2" charset="-78"/>
            </a:endParaRPr>
          </a:p>
        </p:txBody>
      </p:sp>
      <p:sp>
        <p:nvSpPr>
          <p:cNvPr id="3" name="TextBox 2"/>
          <p:cNvSpPr txBox="1"/>
          <p:nvPr/>
        </p:nvSpPr>
        <p:spPr>
          <a:xfrm>
            <a:off x="2051720" y="2708920"/>
            <a:ext cx="6192688" cy="1015663"/>
          </a:xfrm>
          <a:prstGeom prst="rect">
            <a:avLst/>
          </a:prstGeom>
          <a:noFill/>
        </p:spPr>
        <p:txBody>
          <a:bodyPr wrap="square" rtlCol="1">
            <a:spAutoFit/>
          </a:bodyPr>
          <a:lstStyle/>
          <a:p>
            <a:r>
              <a:rPr lang="fa-IR" sz="2800" b="1" dirty="0" smtClean="0">
                <a:solidFill>
                  <a:schemeClr val="accent1"/>
                </a:solidFill>
                <a:cs typeface="B Nazanin" pitchFamily="2" charset="-78"/>
              </a:rPr>
              <a:t>فراپیام</a:t>
            </a:r>
          </a:p>
          <a:p>
            <a:endParaRPr lang="fa-IR" sz="3200" b="1" dirty="0" smtClean="0">
              <a:solidFill>
                <a:schemeClr val="accent1"/>
              </a:solidFill>
              <a:cs typeface="B Nazanin" pitchFamily="2" charset="-78"/>
            </a:endParaRPr>
          </a:p>
        </p:txBody>
      </p:sp>
      <p:sp>
        <p:nvSpPr>
          <p:cNvPr id="4" name="TextBox 3"/>
          <p:cNvSpPr txBox="1"/>
          <p:nvPr/>
        </p:nvSpPr>
        <p:spPr>
          <a:xfrm>
            <a:off x="11484769" y="2132856"/>
            <a:ext cx="184730" cy="338554"/>
          </a:xfrm>
          <a:prstGeom prst="rect">
            <a:avLst/>
          </a:prstGeom>
          <a:noFill/>
        </p:spPr>
        <p:txBody>
          <a:bodyPr wrap="none" rtlCol="1">
            <a:spAutoFit/>
          </a:bodyPr>
          <a:lstStyle/>
          <a:p>
            <a:endParaRPr lang="fa-IR" sz="1600" b="1" dirty="0">
              <a:cs typeface="B Nazanin" pitchFamily="2" charset="-78"/>
            </a:endParaRPr>
          </a:p>
        </p:txBody>
      </p:sp>
      <p:sp>
        <p:nvSpPr>
          <p:cNvPr id="5" name="TextBox 4"/>
          <p:cNvSpPr txBox="1"/>
          <p:nvPr/>
        </p:nvSpPr>
        <p:spPr>
          <a:xfrm>
            <a:off x="683568" y="1700808"/>
            <a:ext cx="7560840" cy="923330"/>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والدین </a:t>
            </a:r>
            <a:r>
              <a:rPr lang="fa-IR" b="1" dirty="0">
                <a:solidFill>
                  <a:schemeClr val="accent1">
                    <a:lumMod val="50000"/>
                  </a:schemeClr>
                </a:solidFill>
                <a:cs typeface="B Nazanin" pitchFamily="2" charset="-78"/>
              </a:rPr>
              <a:t>به عنوان ولی کودک، با انتخاب بهترین </a:t>
            </a:r>
            <a:r>
              <a:rPr lang="fa-IR" b="1" dirty="0" smtClean="0">
                <a:solidFill>
                  <a:schemeClr val="accent1">
                    <a:lumMod val="50000"/>
                  </a:schemeClr>
                </a:solidFill>
                <a:cs typeface="B Nazanin" pitchFamily="2" charset="-78"/>
              </a:rPr>
              <a:t>کلام، </a:t>
            </a:r>
            <a:r>
              <a:rPr lang="fa-IR" b="1" dirty="0">
                <a:solidFill>
                  <a:schemeClr val="accent1">
                    <a:lumMod val="50000"/>
                  </a:schemeClr>
                </a:solidFill>
                <a:cs typeface="B Nazanin" pitchFamily="2" charset="-78"/>
              </a:rPr>
              <a:t>رحمت الهی را به کودک منتقل </a:t>
            </a:r>
            <a:r>
              <a:rPr lang="fa-IR" b="1" dirty="0" smtClean="0">
                <a:solidFill>
                  <a:schemeClr val="accent1">
                    <a:lumMod val="50000"/>
                  </a:schemeClr>
                </a:solidFill>
                <a:cs typeface="B Nazanin" pitchFamily="2" charset="-78"/>
              </a:rPr>
              <a:t>می </a:t>
            </a:r>
            <a:r>
              <a:rPr lang="fa-IR" b="1" dirty="0">
                <a:solidFill>
                  <a:schemeClr val="accent1">
                    <a:lumMod val="50000"/>
                  </a:schemeClr>
                </a:solidFill>
                <a:cs typeface="B Nazanin" pitchFamily="2" charset="-78"/>
              </a:rPr>
              <a:t>کنند و راه را برای شکوفایی استعدادهایش هموار می نمایند.</a:t>
            </a:r>
            <a:r>
              <a:rPr lang="fa-IR" sz="2400" b="1" dirty="0">
                <a:cs typeface="B Nazanin" pitchFamily="2" charset="-78"/>
              </a:rPr>
              <a:t/>
            </a:r>
            <a:br>
              <a:rPr lang="fa-IR" sz="2400" b="1" dirty="0">
                <a:cs typeface="B Nazanin" pitchFamily="2" charset="-78"/>
              </a:rPr>
            </a:br>
            <a:endParaRPr lang="fa-IR" dirty="0">
              <a:cs typeface="B Nazanin" pitchFamily="2" charset="-78"/>
            </a:endParaRPr>
          </a:p>
        </p:txBody>
      </p:sp>
      <p:sp>
        <p:nvSpPr>
          <p:cNvPr id="6" name="TextBox 5"/>
          <p:cNvSpPr txBox="1"/>
          <p:nvPr/>
        </p:nvSpPr>
        <p:spPr>
          <a:xfrm>
            <a:off x="2411760" y="3501008"/>
            <a:ext cx="5832648" cy="646331"/>
          </a:xfrm>
          <a:prstGeom prst="rect">
            <a:avLst/>
          </a:prstGeom>
          <a:noFill/>
        </p:spPr>
        <p:txBody>
          <a:bodyPr wrap="square" rtlCol="1">
            <a:spAutoFit/>
          </a:bodyPr>
          <a:lstStyle/>
          <a:p>
            <a:r>
              <a:rPr lang="fa-IR" b="1" dirty="0">
                <a:solidFill>
                  <a:schemeClr val="accent1">
                    <a:lumMod val="50000"/>
                  </a:schemeClr>
                </a:solidFill>
                <a:cs typeface="B Nazanin" pitchFamily="2" charset="-78"/>
              </a:rPr>
              <a:t>رفتارها نیز مانند کلام، پیامی را به کودک منتقل میکنند</a:t>
            </a:r>
            <a:r>
              <a:rPr lang="fa-IR" b="1" dirty="0" smtClean="0">
                <a:solidFill>
                  <a:schemeClr val="accent1">
                    <a:lumMod val="50000"/>
                  </a:schemeClr>
                </a:solidFill>
                <a:cs typeface="B Nazanin" pitchFamily="2" charset="-78"/>
              </a:rPr>
              <a:t>. (ص 106 تا 109)</a:t>
            </a:r>
            <a:endParaRPr lang="fa-IR" b="1" dirty="0">
              <a:solidFill>
                <a:schemeClr val="accent1">
                  <a:lumMod val="50000"/>
                </a:schemeClr>
              </a:solidFill>
              <a:cs typeface="B Nazanin" pitchFamily="2" charset="-78"/>
            </a:endParaRPr>
          </a:p>
          <a:p>
            <a:endParaRPr lang="fa-IR" dirty="0">
              <a:cs typeface="B Nazanin" pitchFamily="2" charset="-78"/>
            </a:endParaRPr>
          </a:p>
        </p:txBody>
      </p:sp>
      <p:sp>
        <p:nvSpPr>
          <p:cNvPr id="7" name="Rounded Rectangle 6"/>
          <p:cNvSpPr/>
          <p:nvPr/>
        </p:nvSpPr>
        <p:spPr>
          <a:xfrm>
            <a:off x="7524328" y="4147339"/>
            <a:ext cx="1080120"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غیبت</a:t>
            </a:r>
            <a:endParaRPr lang="fa-IR" sz="1600" b="1" dirty="0">
              <a:cs typeface="B Nazanin" pitchFamily="2" charset="-78"/>
            </a:endParaRPr>
          </a:p>
        </p:txBody>
      </p:sp>
      <p:sp>
        <p:nvSpPr>
          <p:cNvPr id="8" name="Left Arrow 7"/>
          <p:cNvSpPr/>
          <p:nvPr/>
        </p:nvSpPr>
        <p:spPr>
          <a:xfrm>
            <a:off x="6516216" y="4293096"/>
            <a:ext cx="1008112" cy="2528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9" name="Rounded Rectangle 8"/>
          <p:cNvSpPr/>
          <p:nvPr/>
        </p:nvSpPr>
        <p:spPr>
          <a:xfrm>
            <a:off x="539552" y="4147339"/>
            <a:ext cx="5945068"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تو باید نسبت به عیبهای دیگران حساس باشی و آنها را به دیگران بازگوکنی</a:t>
            </a:r>
            <a:endParaRPr lang="fa-IR" sz="1600" b="1" dirty="0">
              <a:cs typeface="B Nazanin" pitchFamily="2" charset="-78"/>
            </a:endParaRPr>
          </a:p>
        </p:txBody>
      </p:sp>
      <p:sp>
        <p:nvSpPr>
          <p:cNvPr id="10" name="Rounded Rectangle 9"/>
          <p:cNvSpPr/>
          <p:nvPr/>
        </p:nvSpPr>
        <p:spPr>
          <a:xfrm>
            <a:off x="7524328" y="4725144"/>
            <a:ext cx="1080120"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بدقولی مکرر</a:t>
            </a:r>
            <a:endParaRPr lang="fa-IR" sz="1600" b="1" dirty="0">
              <a:cs typeface="B Nazanin" pitchFamily="2" charset="-78"/>
            </a:endParaRPr>
          </a:p>
        </p:txBody>
      </p:sp>
      <p:sp>
        <p:nvSpPr>
          <p:cNvPr id="11" name="Left Arrow 10"/>
          <p:cNvSpPr/>
          <p:nvPr/>
        </p:nvSpPr>
        <p:spPr>
          <a:xfrm>
            <a:off x="6516216" y="4869160"/>
            <a:ext cx="1008112" cy="2528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12" name="Left Arrow 11"/>
          <p:cNvSpPr/>
          <p:nvPr/>
        </p:nvSpPr>
        <p:spPr>
          <a:xfrm>
            <a:off x="6516216" y="5445224"/>
            <a:ext cx="1008112" cy="2528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600" b="1">
              <a:cs typeface="B Nazanin" pitchFamily="2" charset="-78"/>
            </a:endParaRPr>
          </a:p>
        </p:txBody>
      </p:sp>
      <p:sp>
        <p:nvSpPr>
          <p:cNvPr id="14" name="Rounded Rectangle 13"/>
          <p:cNvSpPr/>
          <p:nvPr/>
        </p:nvSpPr>
        <p:spPr>
          <a:xfrm>
            <a:off x="539552" y="5301208"/>
            <a:ext cx="5945068"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تو میتوانی بگویی «چشم» ، ولی کار خودت را انجام دهی</a:t>
            </a:r>
            <a:endParaRPr lang="fa-IR" sz="1600" b="1" dirty="0">
              <a:cs typeface="B Nazanin" pitchFamily="2" charset="-78"/>
            </a:endParaRPr>
          </a:p>
        </p:txBody>
      </p:sp>
      <p:sp>
        <p:nvSpPr>
          <p:cNvPr id="15" name="Rounded Rectangle 14"/>
          <p:cNvSpPr/>
          <p:nvPr/>
        </p:nvSpPr>
        <p:spPr>
          <a:xfrm>
            <a:off x="7524328" y="5301208"/>
            <a:ext cx="1080120"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ادعای</a:t>
            </a:r>
          </a:p>
          <a:p>
            <a:pPr algn="ctr"/>
            <a:r>
              <a:rPr lang="fa-IR" sz="1600" b="1" dirty="0" smtClean="0">
                <a:cs typeface="B Nazanin" pitchFamily="2" charset="-78"/>
              </a:rPr>
              <a:t> بی عمل</a:t>
            </a:r>
            <a:endParaRPr lang="fa-IR" sz="1600" b="1" dirty="0">
              <a:cs typeface="B Nazanin" pitchFamily="2" charset="-78"/>
            </a:endParaRPr>
          </a:p>
        </p:txBody>
      </p:sp>
      <p:grpSp>
        <p:nvGrpSpPr>
          <p:cNvPr id="17" name="Group 16"/>
          <p:cNvGrpSpPr/>
          <p:nvPr/>
        </p:nvGrpSpPr>
        <p:grpSpPr>
          <a:xfrm>
            <a:off x="539552" y="4725144"/>
            <a:ext cx="5945068" cy="505797"/>
            <a:chOff x="539552" y="4725144"/>
            <a:chExt cx="5945068" cy="505797"/>
          </a:xfrm>
        </p:grpSpPr>
        <p:sp>
          <p:nvSpPr>
            <p:cNvPr id="13" name="Rounded Rectangle 12"/>
            <p:cNvSpPr/>
            <p:nvPr/>
          </p:nvSpPr>
          <p:spPr>
            <a:xfrm>
              <a:off x="539552" y="4725144"/>
              <a:ext cx="5945068" cy="505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1600" b="1" dirty="0" smtClean="0">
                  <a:cs typeface="B Nazanin" pitchFamily="2" charset="-78"/>
                </a:rPr>
                <a:t>1- تردید در صدق وعده های  رازق        تردید در وعده پاداش و کیفر الهی در آینده             </a:t>
              </a:r>
            </a:p>
            <a:p>
              <a:pPr algn="just"/>
              <a:r>
                <a:rPr lang="fa-IR" sz="1600" b="1" dirty="0" smtClean="0">
                  <a:cs typeface="B Nazanin" pitchFamily="2" charset="-78"/>
                </a:rPr>
                <a:t>2- خاموش شدن عمل مطلوب کودک: </a:t>
              </a:r>
              <a:r>
                <a:rPr lang="fa-IR" sz="1400" b="1" dirty="0" smtClean="0">
                  <a:cs typeface="B Nazanin" pitchFamily="2" charset="-78"/>
                </a:rPr>
                <a:t>(عکس العمل نداشتن در برابر وعده های خوشایند) </a:t>
              </a:r>
              <a:endParaRPr lang="fa-IR" sz="1400" b="1" dirty="0">
                <a:cs typeface="B Nazanin" pitchFamily="2" charset="-78"/>
              </a:endParaRPr>
            </a:p>
          </p:txBody>
        </p:sp>
        <p:sp>
          <p:nvSpPr>
            <p:cNvPr id="16" name="Left Arrow 15"/>
            <p:cNvSpPr/>
            <p:nvPr/>
          </p:nvSpPr>
          <p:spPr>
            <a:xfrm>
              <a:off x="3707904" y="4763455"/>
              <a:ext cx="267826" cy="177713"/>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Tree>
    <p:extLst>
      <p:ext uri="{BB962C8B-B14F-4D97-AF65-F5344CB8AC3E}">
        <p14:creationId xmlns:p14="http://schemas.microsoft.com/office/powerpoint/2010/main" val="634083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1027664"/>
            <a:ext cx="7024744" cy="601136"/>
          </a:xfrm>
        </p:spPr>
        <p:txBody>
          <a:bodyPr anchor="t">
            <a:normAutofit/>
          </a:bodyPr>
          <a:lstStyle/>
          <a:p>
            <a:pPr algn="r"/>
            <a:r>
              <a:rPr lang="fa-IR" sz="2400" b="1" u="sng" dirty="0" smtClean="0">
                <a:solidFill>
                  <a:schemeClr val="accent1">
                    <a:lumMod val="50000"/>
                  </a:schemeClr>
                </a:solidFill>
                <a:cs typeface="B Nazanin" pitchFamily="2" charset="-78"/>
              </a:rPr>
              <a:t>ارزیابی خوش قول بودن</a:t>
            </a:r>
            <a:endParaRPr lang="fa-IR" sz="2400" b="1" u="sng" dirty="0">
              <a:solidFill>
                <a:schemeClr val="accent1">
                  <a:lumMod val="50000"/>
                </a:schemeClr>
              </a:solidFill>
              <a:cs typeface="B Nazanin" pitchFamily="2" charset="-78"/>
            </a:endParaRPr>
          </a:p>
        </p:txBody>
      </p:sp>
      <p:sp>
        <p:nvSpPr>
          <p:cNvPr id="3" name="TextBox 2"/>
          <p:cNvSpPr txBox="1"/>
          <p:nvPr/>
        </p:nvSpPr>
        <p:spPr>
          <a:xfrm>
            <a:off x="971600" y="1951672"/>
            <a:ext cx="7272808"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1- آیا هنگام قول دادن به کودک، در مورد امکان انجامش هم فکر می کنید؟</a:t>
            </a:r>
            <a:endParaRPr lang="fa-IR" b="1" dirty="0">
              <a:solidFill>
                <a:schemeClr val="accent1">
                  <a:lumMod val="50000"/>
                </a:schemeClr>
              </a:solidFill>
              <a:cs typeface="B Nazanin" pitchFamily="2" charset="-78"/>
            </a:endParaRPr>
          </a:p>
        </p:txBody>
      </p:sp>
      <p:sp>
        <p:nvSpPr>
          <p:cNvPr id="4" name="TextBox 3"/>
          <p:cNvSpPr txBox="1"/>
          <p:nvPr/>
        </p:nvSpPr>
        <p:spPr>
          <a:xfrm>
            <a:off x="971600" y="2455728"/>
            <a:ext cx="7272808"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2- بین زمانی که قول می دهید و عمل می کنید چقدر فاصله است؟</a:t>
            </a:r>
            <a:endParaRPr lang="fa-IR" b="1" dirty="0">
              <a:solidFill>
                <a:schemeClr val="accent1">
                  <a:lumMod val="50000"/>
                </a:schemeClr>
              </a:solidFill>
              <a:cs typeface="B Nazanin" pitchFamily="2" charset="-78"/>
            </a:endParaRPr>
          </a:p>
        </p:txBody>
      </p:sp>
      <p:sp>
        <p:nvSpPr>
          <p:cNvPr id="5" name="TextBox 4"/>
          <p:cNvSpPr txBox="1"/>
          <p:nvPr/>
        </p:nvSpPr>
        <p:spPr>
          <a:xfrm>
            <a:off x="971600" y="2959784"/>
            <a:ext cx="7272808"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3- اگر فرزندتان در حال گریه باشد، با وعده شما آرام می شود؟ (اعتماد) </a:t>
            </a:r>
            <a:endParaRPr lang="fa-IR" b="1" dirty="0">
              <a:solidFill>
                <a:schemeClr val="accent1">
                  <a:lumMod val="50000"/>
                </a:schemeClr>
              </a:solidFill>
              <a:cs typeface="B Nazanin" pitchFamily="2" charset="-78"/>
            </a:endParaRPr>
          </a:p>
        </p:txBody>
      </p:sp>
      <p:sp>
        <p:nvSpPr>
          <p:cNvPr id="6" name="TextBox 5"/>
          <p:cNvSpPr txBox="1"/>
          <p:nvPr/>
        </p:nvSpPr>
        <p:spPr>
          <a:xfrm>
            <a:off x="971600" y="3463840"/>
            <a:ext cx="7272808" cy="1477328"/>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4- جملات زیر را تا چه حدی قبول دارید؟</a:t>
            </a:r>
          </a:p>
          <a:p>
            <a:pPr marL="285750" indent="-285750">
              <a:buFont typeface="Arial" pitchFamily="34" charset="0"/>
              <a:buChar char="•"/>
            </a:pPr>
            <a:r>
              <a:rPr lang="fa-IR" b="1" dirty="0" smtClean="0">
                <a:solidFill>
                  <a:schemeClr val="accent1">
                    <a:lumMod val="50000"/>
                  </a:schemeClr>
                </a:solidFill>
                <a:cs typeface="B Nazanin" pitchFamily="2" charset="-78"/>
              </a:rPr>
              <a:t>بچه چیزی نمی فهمد.</a:t>
            </a:r>
          </a:p>
          <a:p>
            <a:pPr marL="285750" indent="-285750">
              <a:buFont typeface="Arial" pitchFamily="34" charset="0"/>
              <a:buChar char="•"/>
            </a:pPr>
            <a:r>
              <a:rPr lang="fa-IR" b="1" dirty="0" smtClean="0">
                <a:solidFill>
                  <a:schemeClr val="accent1">
                    <a:lumMod val="50000"/>
                  </a:schemeClr>
                </a:solidFill>
                <a:cs typeface="B Nazanin" pitchFamily="2" charset="-78"/>
              </a:rPr>
              <a:t>زود یادش می رود.</a:t>
            </a:r>
          </a:p>
          <a:p>
            <a:pPr marL="285750" indent="-285750">
              <a:buFont typeface="Arial" pitchFamily="34" charset="0"/>
              <a:buChar char="•"/>
            </a:pPr>
            <a:r>
              <a:rPr lang="fa-IR" b="1" dirty="0" smtClean="0">
                <a:solidFill>
                  <a:schemeClr val="accent1">
                    <a:lumMod val="50000"/>
                  </a:schemeClr>
                </a:solidFill>
                <a:cs typeface="B Nazanin" pitchFamily="2" charset="-78"/>
              </a:rPr>
              <a:t>من خیرخواه اویم بنابراین میتوانم برای پرت کردن حواسش از یک وعده نشدنی هم استفاده کنم.</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36607900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836712"/>
            <a:ext cx="7024744" cy="864096"/>
          </a:xfrm>
        </p:spPr>
        <p:txBody>
          <a:bodyPr anchor="t">
            <a:noAutofit/>
          </a:bodyPr>
          <a:lstStyle/>
          <a:p>
            <a:pPr algn="r"/>
            <a:r>
              <a:rPr lang="fa-IR" sz="2800" b="1" dirty="0" smtClean="0">
                <a:cs typeface="B Nazanin" pitchFamily="2" charset="-78"/>
              </a:rPr>
              <a:t>ارتباط کلامی مناسب:</a:t>
            </a:r>
            <a:br>
              <a:rPr lang="fa-IR" sz="2800" b="1" dirty="0" smtClean="0">
                <a:cs typeface="B Nazanin" pitchFamily="2" charset="-78"/>
              </a:rPr>
            </a:br>
            <a:endParaRPr lang="fa-IR" sz="2800" b="1" dirty="0">
              <a:cs typeface="B Nazanin" pitchFamily="2" charset="-78"/>
            </a:endParaRPr>
          </a:p>
        </p:txBody>
      </p:sp>
      <p:sp>
        <p:nvSpPr>
          <p:cNvPr id="3" name="Rounded Rectangle 2"/>
          <p:cNvSpPr/>
          <p:nvPr/>
        </p:nvSpPr>
        <p:spPr>
          <a:xfrm>
            <a:off x="611560" y="1700808"/>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1- استفاده از واژگان ساده و قابل فهم به نحوی که حواس درگیر شود. (ص 110)</a:t>
            </a:r>
            <a:endParaRPr lang="fa-IR" b="1" dirty="0">
              <a:cs typeface="B Nazanin" pitchFamily="2" charset="-78"/>
            </a:endParaRPr>
          </a:p>
        </p:txBody>
      </p:sp>
      <p:sp>
        <p:nvSpPr>
          <p:cNvPr id="4" name="TextBox 3"/>
          <p:cNvSpPr txBox="1"/>
          <p:nvPr/>
        </p:nvSpPr>
        <p:spPr>
          <a:xfrm>
            <a:off x="971600" y="2276872"/>
            <a:ext cx="7560840" cy="923330"/>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به نظر شما کودک با کدام جمله بهتر ارتباط می گیرد؟</a:t>
            </a:r>
          </a:p>
          <a:p>
            <a:pPr marL="285750" indent="-285750">
              <a:buFont typeface="Wingdings" pitchFamily="2" charset="2"/>
              <a:buChar char="v"/>
            </a:pPr>
            <a:r>
              <a:rPr lang="fa-IR" b="1" dirty="0" smtClean="0">
                <a:solidFill>
                  <a:schemeClr val="accent1">
                    <a:lumMod val="50000"/>
                  </a:schemeClr>
                </a:solidFill>
                <a:cs typeface="B Nazanin" pitchFamily="2" charset="-78"/>
              </a:rPr>
              <a:t>حضرت زهرا بهترین بانوی دو عالم است.</a:t>
            </a:r>
          </a:p>
          <a:p>
            <a:pPr marL="285750" indent="-285750">
              <a:buFont typeface="Wingdings" pitchFamily="2" charset="2"/>
              <a:buChar char="v"/>
            </a:pPr>
            <a:r>
              <a:rPr lang="fa-IR" b="1" dirty="0" smtClean="0">
                <a:solidFill>
                  <a:schemeClr val="accent1">
                    <a:lumMod val="50000"/>
                  </a:schemeClr>
                </a:solidFill>
                <a:cs typeface="B Nazanin" pitchFamily="2" charset="-78"/>
              </a:rPr>
              <a:t>ایشان با فرزندانشان بازی می کردند و شعرهای قشنگی برایشان می خواندند.</a:t>
            </a:r>
            <a:endParaRPr lang="fa-IR" b="1" dirty="0">
              <a:solidFill>
                <a:schemeClr val="accent1">
                  <a:lumMod val="50000"/>
                </a:schemeClr>
              </a:solidFill>
              <a:cs typeface="B Nazanin" pitchFamily="2" charset="-78"/>
            </a:endParaRPr>
          </a:p>
        </p:txBody>
      </p:sp>
      <p:sp>
        <p:nvSpPr>
          <p:cNvPr id="6" name="Rounded Rectangle 5"/>
          <p:cNvSpPr/>
          <p:nvPr/>
        </p:nvSpPr>
        <p:spPr>
          <a:xfrm>
            <a:off x="611560" y="3501008"/>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2- درگیر کردن حواس به نحو مطلوب و پرورش تخیلات با محتواهای خوب و زیبا (ص 110)</a:t>
            </a:r>
            <a:endParaRPr lang="fa-IR" b="1" dirty="0">
              <a:cs typeface="B Nazanin" pitchFamily="2" charset="-78"/>
            </a:endParaRPr>
          </a:p>
        </p:txBody>
      </p:sp>
      <p:sp>
        <p:nvSpPr>
          <p:cNvPr id="8" name="TextBox 7"/>
          <p:cNvSpPr txBox="1"/>
          <p:nvPr/>
        </p:nvSpPr>
        <p:spPr>
          <a:xfrm>
            <a:off x="755576" y="4077072"/>
            <a:ext cx="7776864" cy="923330"/>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میخواهیم به مسافرت برویم، دریا. میتوانی خیلی بازی کنی.</a:t>
            </a:r>
          </a:p>
          <a:p>
            <a:pPr marL="285750" indent="-285750">
              <a:buFont typeface="Wingdings" pitchFamily="2" charset="2"/>
              <a:buChar char="v"/>
            </a:pPr>
            <a:r>
              <a:rPr lang="fa-IR" b="1" dirty="0" smtClean="0">
                <a:solidFill>
                  <a:schemeClr val="accent1">
                    <a:lumMod val="50000"/>
                  </a:schemeClr>
                </a:solidFill>
                <a:cs typeface="B Nazanin" pitchFamily="2" charset="-78"/>
              </a:rPr>
              <a:t>میخواهیم به مسافرت برویم. یادت هست دفعه پیش چقدر کنار ساحل بازی کردی؟ یادت می آید صدای مرغ های دریایی که از مقابلت رد می شدند و تو دنبالشان می دویدی</a:t>
            </a:r>
            <a:endParaRPr lang="fa-IR" b="1" dirty="0">
              <a:solidFill>
                <a:schemeClr val="accent1">
                  <a:lumMod val="50000"/>
                </a:schemeClr>
              </a:solidFill>
              <a:cs typeface="B Nazanin" pitchFamily="2" charset="-78"/>
            </a:endParaRPr>
          </a:p>
        </p:txBody>
      </p:sp>
      <p:sp>
        <p:nvSpPr>
          <p:cNvPr id="9" name="Rounded Rectangle 8"/>
          <p:cNvSpPr/>
          <p:nvPr/>
        </p:nvSpPr>
        <p:spPr>
          <a:xfrm>
            <a:off x="611560" y="5229200"/>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3- بیان جملات با عاطفه و محبت: حالات چهره، لحن صدا و ... (ص 111)</a:t>
            </a:r>
            <a:endParaRPr lang="fa-IR" b="1" dirty="0">
              <a:cs typeface="B Nazanin" pitchFamily="2" charset="-78"/>
            </a:endParaRPr>
          </a:p>
        </p:txBody>
      </p:sp>
    </p:spTree>
    <p:extLst>
      <p:ext uri="{BB962C8B-B14F-4D97-AF65-F5344CB8AC3E}">
        <p14:creationId xmlns:p14="http://schemas.microsoft.com/office/powerpoint/2010/main" val="1867445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836712"/>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4- استفاده از زبان کودکی (ص 111 تا 113)</a:t>
            </a:r>
            <a:endParaRPr lang="fa-IR" b="1" dirty="0">
              <a:cs typeface="B Nazanin" pitchFamily="2" charset="-78"/>
            </a:endParaRPr>
          </a:p>
        </p:txBody>
      </p:sp>
      <p:sp>
        <p:nvSpPr>
          <p:cNvPr id="4" name="TextBox 3"/>
          <p:cNvSpPr txBox="1"/>
          <p:nvPr/>
        </p:nvSpPr>
        <p:spPr>
          <a:xfrm>
            <a:off x="611560" y="1325667"/>
            <a:ext cx="7920880" cy="2031325"/>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1- مشاهده کنید:</a:t>
            </a:r>
          </a:p>
          <a:p>
            <a:r>
              <a:rPr lang="fa-IR" b="1" dirty="0" smtClean="0">
                <a:solidFill>
                  <a:schemeClr val="accent1">
                    <a:lumMod val="50000"/>
                  </a:schemeClr>
                </a:solidFill>
                <a:cs typeface="B Nazanin" pitchFamily="2" charset="-78"/>
              </a:rPr>
              <a:t>برای مدتی رفتارهای  کودک را مشاهده کنید:</a:t>
            </a:r>
          </a:p>
          <a:p>
            <a:r>
              <a:rPr lang="fa-IR" b="1" dirty="0" smtClean="0">
                <a:solidFill>
                  <a:schemeClr val="accent1">
                    <a:lumMod val="50000"/>
                  </a:schemeClr>
                </a:solidFill>
                <a:cs typeface="B Nazanin" pitchFamily="2" charset="-78"/>
              </a:rPr>
              <a:t>به چه کارهایی بیشتر علاقه دارد؟ و....</a:t>
            </a:r>
          </a:p>
          <a:p>
            <a:r>
              <a:rPr lang="fa-IR" b="1" dirty="0" smtClean="0">
                <a:solidFill>
                  <a:schemeClr val="accent1">
                    <a:lumMod val="50000"/>
                  </a:schemeClr>
                </a:solidFill>
                <a:cs typeface="B Nazanin" pitchFamily="2" charset="-78"/>
              </a:rPr>
              <a:t>2- عمل کنید:</a:t>
            </a:r>
          </a:p>
          <a:p>
            <a:r>
              <a:rPr lang="fa-IR" b="1" dirty="0" smtClean="0">
                <a:solidFill>
                  <a:schemeClr val="accent1">
                    <a:lumMod val="50000"/>
                  </a:schemeClr>
                </a:solidFill>
                <a:cs typeface="B Nazanin" pitchFamily="2" charset="-78"/>
              </a:rPr>
              <a:t>از رفتارهای او برای برقراری ارتباط استفاده کنید.</a:t>
            </a:r>
          </a:p>
          <a:p>
            <a:r>
              <a:rPr lang="fa-IR" b="1" dirty="0" smtClean="0">
                <a:solidFill>
                  <a:schemeClr val="accent1">
                    <a:lumMod val="50000"/>
                  </a:schemeClr>
                </a:solidFill>
                <a:cs typeface="B Nazanin" pitchFamily="2" charset="-78"/>
              </a:rPr>
              <a:t>اگر او بر خانم بودن اصرار دارد می توانید بگویید: </a:t>
            </a:r>
          </a:p>
          <a:p>
            <a:r>
              <a:rPr lang="fa-IR" b="1" dirty="0" smtClean="0">
                <a:solidFill>
                  <a:schemeClr val="accent1">
                    <a:lumMod val="50000"/>
                  </a:schemeClr>
                </a:solidFill>
                <a:cs typeface="B Nazanin" pitchFamily="2" charset="-78"/>
              </a:rPr>
              <a:t>«اگر صورتت را نشویی دیگر وقتی روسری می پوشی مثل خانمها نمی شوی.» </a:t>
            </a:r>
            <a:endParaRPr lang="fa-IR" b="1" dirty="0">
              <a:solidFill>
                <a:schemeClr val="accent1">
                  <a:lumMod val="50000"/>
                </a:schemeClr>
              </a:solidFill>
              <a:cs typeface="B Nazanin" pitchFamily="2" charset="-78"/>
            </a:endParaRPr>
          </a:p>
        </p:txBody>
      </p:sp>
      <p:sp>
        <p:nvSpPr>
          <p:cNvPr id="5" name="Rounded Rectangle 4"/>
          <p:cNvSpPr/>
          <p:nvPr/>
        </p:nvSpPr>
        <p:spPr>
          <a:xfrm>
            <a:off x="611560" y="3717032"/>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5- گفت و گوی تکریم آمیز (ص 115 و 116)</a:t>
            </a:r>
            <a:endParaRPr lang="fa-IR" b="1" dirty="0">
              <a:cs typeface="B Nazanin" pitchFamily="2" charset="-78"/>
            </a:endParaRPr>
          </a:p>
        </p:txBody>
      </p:sp>
      <p:sp>
        <p:nvSpPr>
          <p:cNvPr id="6" name="TextBox 5"/>
          <p:cNvSpPr txBox="1"/>
          <p:nvPr/>
        </p:nvSpPr>
        <p:spPr>
          <a:xfrm>
            <a:off x="683568" y="4266962"/>
            <a:ext cx="7848872" cy="1754326"/>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استفاده از القاب محترمانه در مخاطب قرار دادن کودک</a:t>
            </a:r>
          </a:p>
          <a:p>
            <a:pPr marL="285750" indent="-285750">
              <a:buFont typeface="Wingdings" pitchFamily="2" charset="2"/>
              <a:buChar char="v"/>
            </a:pPr>
            <a:r>
              <a:rPr lang="fa-IR" b="1" dirty="0" smtClean="0">
                <a:solidFill>
                  <a:schemeClr val="accent1">
                    <a:lumMod val="50000"/>
                  </a:schemeClr>
                </a:solidFill>
                <a:cs typeface="B Nazanin" pitchFamily="2" charset="-78"/>
              </a:rPr>
              <a:t>یکسان بودن تکریم کودک در محیط خانه و بیرون از خانه</a:t>
            </a:r>
          </a:p>
          <a:p>
            <a:pPr marL="285750" indent="-285750">
              <a:buFont typeface="Wingdings" pitchFamily="2" charset="2"/>
              <a:buChar char="v"/>
            </a:pPr>
            <a:r>
              <a:rPr lang="fa-IR" b="1" dirty="0" smtClean="0">
                <a:solidFill>
                  <a:schemeClr val="accent1">
                    <a:lumMod val="50000"/>
                  </a:schemeClr>
                </a:solidFill>
                <a:cs typeface="B Nazanin" pitchFamily="2" charset="-78"/>
              </a:rPr>
              <a:t>مراقبت از پیامهایی که در مقابل دیگران به او داده می شود</a:t>
            </a:r>
          </a:p>
          <a:p>
            <a:pPr marL="285750" indent="-285750">
              <a:buFont typeface="Wingdings" pitchFamily="2" charset="2"/>
              <a:buChar char="v"/>
            </a:pPr>
            <a:r>
              <a:rPr lang="fa-IR" b="1" dirty="0" smtClean="0">
                <a:solidFill>
                  <a:schemeClr val="accent1">
                    <a:lumMod val="50000"/>
                  </a:schemeClr>
                </a:solidFill>
                <a:cs typeface="B Nazanin" pitchFamily="2" charset="-78"/>
              </a:rPr>
              <a:t>استفاده نکردن از جملاتی مثل «از دست تو خسته شده ام» در مقابل دردسرهای ایجاد شده توسط کودک</a:t>
            </a:r>
          </a:p>
          <a:p>
            <a:pPr marL="285750" indent="-285750">
              <a:buFont typeface="Wingdings" pitchFamily="2" charset="2"/>
              <a:buChar char="v"/>
            </a:pPr>
            <a:r>
              <a:rPr lang="fa-IR" b="1" dirty="0" smtClean="0">
                <a:solidFill>
                  <a:schemeClr val="accent1">
                    <a:lumMod val="50000"/>
                  </a:schemeClr>
                </a:solidFill>
                <a:cs typeface="B Nazanin" pitchFamily="2" charset="-78"/>
              </a:rPr>
              <a:t>پرهیز از دعواهای شدید و تنبیه بدنی با کودک یا با دیگران</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867715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836712"/>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6- افزودن زمان ارتباط کلامی با کودک: (ص 117 و 118)</a:t>
            </a:r>
            <a:endParaRPr lang="fa-IR" b="1" dirty="0">
              <a:cs typeface="B Nazanin" pitchFamily="2" charset="-78"/>
            </a:endParaRPr>
          </a:p>
        </p:txBody>
      </p:sp>
      <p:sp>
        <p:nvSpPr>
          <p:cNvPr id="3" name="TextBox 2"/>
          <p:cNvSpPr txBox="1"/>
          <p:nvPr/>
        </p:nvSpPr>
        <p:spPr>
          <a:xfrm>
            <a:off x="611560" y="1331476"/>
            <a:ext cx="7920880" cy="2585323"/>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پرسش و چالش فعال کننده تفکر مقدماتی در کودک</a:t>
            </a:r>
          </a:p>
          <a:p>
            <a:pPr marL="285750" indent="-285750">
              <a:buFont typeface="Wingdings" pitchFamily="2" charset="2"/>
              <a:buChar char="v"/>
            </a:pPr>
            <a:r>
              <a:rPr lang="fa-IR" b="1" dirty="0" smtClean="0">
                <a:solidFill>
                  <a:schemeClr val="accent1">
                    <a:lumMod val="50000"/>
                  </a:schemeClr>
                </a:solidFill>
                <a:cs typeface="B Nazanin" pitchFamily="2" charset="-78"/>
              </a:rPr>
              <a:t>توان عوض کردن بحثها</a:t>
            </a:r>
          </a:p>
          <a:p>
            <a:pPr marL="285750" indent="-285750">
              <a:buFont typeface="Wingdings" pitchFamily="2" charset="2"/>
              <a:buChar char="v"/>
            </a:pPr>
            <a:r>
              <a:rPr lang="fa-IR" b="1" dirty="0" smtClean="0">
                <a:solidFill>
                  <a:schemeClr val="accent1">
                    <a:lumMod val="50000"/>
                  </a:schemeClr>
                </a:solidFill>
                <a:cs typeface="B Nazanin" pitchFamily="2" charset="-78"/>
              </a:rPr>
              <a:t>توجه دادن</a:t>
            </a:r>
          </a:p>
          <a:p>
            <a:pPr marL="285750" indent="-285750">
              <a:buFont typeface="Wingdings" pitchFamily="2" charset="2"/>
              <a:buChar char="v"/>
            </a:pPr>
            <a:r>
              <a:rPr lang="fa-IR" b="1" dirty="0" smtClean="0">
                <a:solidFill>
                  <a:schemeClr val="accent1">
                    <a:lumMod val="50000"/>
                  </a:schemeClr>
                </a:solidFill>
                <a:cs typeface="B Nazanin" pitchFamily="2" charset="-78"/>
              </a:rPr>
              <a:t>تاکید کردن</a:t>
            </a:r>
          </a:p>
          <a:p>
            <a:pPr marL="285750" indent="-285750">
              <a:buFont typeface="Wingdings" pitchFamily="2" charset="2"/>
              <a:buChar char="v"/>
            </a:pPr>
            <a:r>
              <a:rPr lang="fa-IR" b="1" dirty="0" smtClean="0">
                <a:solidFill>
                  <a:schemeClr val="accent1">
                    <a:lumMod val="50000"/>
                  </a:schemeClr>
                </a:solidFill>
                <a:cs typeface="B Nazanin" pitchFamily="2" charset="-78"/>
              </a:rPr>
              <a:t>چرخاندن موضوع</a:t>
            </a:r>
          </a:p>
          <a:p>
            <a:pPr marL="285750" indent="-285750">
              <a:buFont typeface="Wingdings" pitchFamily="2" charset="2"/>
              <a:buChar char="v"/>
            </a:pPr>
            <a:r>
              <a:rPr lang="fa-IR" b="1" dirty="0" smtClean="0">
                <a:solidFill>
                  <a:schemeClr val="accent1">
                    <a:lumMod val="50000"/>
                  </a:schemeClr>
                </a:solidFill>
                <a:cs typeface="B Nazanin" pitchFamily="2" charset="-78"/>
              </a:rPr>
              <a:t>عینی کردن</a:t>
            </a:r>
          </a:p>
          <a:p>
            <a:pPr marL="285750" indent="-285750">
              <a:buFont typeface="Wingdings" pitchFamily="2" charset="2"/>
              <a:buChar char="v"/>
            </a:pPr>
            <a:r>
              <a:rPr lang="fa-IR" b="1" dirty="0" smtClean="0">
                <a:solidFill>
                  <a:schemeClr val="accent1">
                    <a:lumMod val="50000"/>
                  </a:schemeClr>
                </a:solidFill>
                <a:cs typeface="B Nazanin" pitchFamily="2" charset="-78"/>
              </a:rPr>
              <a:t>انتزاعی کردن</a:t>
            </a:r>
          </a:p>
          <a:p>
            <a:pPr marL="285750" indent="-285750">
              <a:buFont typeface="Wingdings" pitchFamily="2" charset="2"/>
              <a:buChar char="v"/>
            </a:pPr>
            <a:r>
              <a:rPr lang="fa-IR" b="1" dirty="0" smtClean="0">
                <a:solidFill>
                  <a:schemeClr val="accent1">
                    <a:lumMod val="50000"/>
                  </a:schemeClr>
                </a:solidFill>
                <a:cs typeface="B Nazanin" pitchFamily="2" charset="-78"/>
              </a:rPr>
              <a:t>شوخ طبعی</a:t>
            </a:r>
          </a:p>
          <a:p>
            <a:pPr marL="285750" indent="-285750">
              <a:buFont typeface="Wingdings" pitchFamily="2" charset="2"/>
              <a:buChar char="v"/>
            </a:pPr>
            <a:r>
              <a:rPr lang="fa-IR" b="1" dirty="0" smtClean="0">
                <a:solidFill>
                  <a:schemeClr val="accent1">
                    <a:lumMod val="50000"/>
                  </a:schemeClr>
                </a:solidFill>
                <a:cs typeface="B Nazanin" pitchFamily="2" charset="-78"/>
              </a:rPr>
              <a:t>هنرمندی در گفتگویی طولانی و هدفمند با کودک</a:t>
            </a:r>
            <a:endParaRPr lang="fa-IR" b="1" dirty="0">
              <a:solidFill>
                <a:schemeClr val="accent1">
                  <a:lumMod val="50000"/>
                </a:schemeClr>
              </a:solidFill>
              <a:cs typeface="B Nazanin" pitchFamily="2" charset="-78"/>
            </a:endParaRPr>
          </a:p>
        </p:txBody>
      </p:sp>
      <p:sp>
        <p:nvSpPr>
          <p:cNvPr id="4" name="Rounded Rectangle 3"/>
          <p:cNvSpPr/>
          <p:nvPr/>
        </p:nvSpPr>
        <p:spPr>
          <a:xfrm>
            <a:off x="611560" y="3933056"/>
            <a:ext cx="7920880" cy="642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solidFill>
                  <a:schemeClr val="bg1"/>
                </a:solidFill>
                <a:cs typeface="B Nazanin" pitchFamily="2" charset="-78"/>
              </a:rPr>
              <a:t>7- به کارگیری انواع لحن، فعال کننده تفکر: (ص 119 و 120</a:t>
            </a:r>
            <a:r>
              <a:rPr lang="fa-IR" b="1" dirty="0">
                <a:solidFill>
                  <a:schemeClr val="bg1"/>
                </a:solidFill>
                <a:cs typeface="B Nazanin" pitchFamily="2" charset="-78"/>
              </a:rPr>
              <a:t>)</a:t>
            </a:r>
          </a:p>
        </p:txBody>
      </p:sp>
      <p:sp>
        <p:nvSpPr>
          <p:cNvPr id="5" name="TextBox 4"/>
          <p:cNvSpPr txBox="1"/>
          <p:nvPr/>
        </p:nvSpPr>
        <p:spPr>
          <a:xfrm rot="10800000" flipV="1">
            <a:off x="611560" y="4638034"/>
            <a:ext cx="7920880" cy="2031325"/>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لحن کلام قصد و نیت متکلم را به مخاطب ابراز می کند. </a:t>
            </a:r>
          </a:p>
          <a:p>
            <a:pPr marL="285750" indent="-285750">
              <a:buFont typeface="Wingdings" pitchFamily="2" charset="2"/>
              <a:buChar char="v"/>
            </a:pPr>
            <a:r>
              <a:rPr lang="fa-IR" b="1" dirty="0" smtClean="0">
                <a:solidFill>
                  <a:schemeClr val="accent1">
                    <a:lumMod val="50000"/>
                  </a:schemeClr>
                </a:solidFill>
                <a:cs typeface="B Nazanin" pitchFamily="2" charset="-78"/>
              </a:rPr>
              <a:t>با لحن میتوان متناسب با مخاطب و با اتکا به توانمندی های عقلانی و توجهی او بیشترین تاثیر را بر وی داشت. </a:t>
            </a:r>
          </a:p>
          <a:p>
            <a:pPr marL="285750" indent="-285750">
              <a:buFont typeface="Wingdings" pitchFamily="2" charset="2"/>
              <a:buChar char="v"/>
            </a:pPr>
            <a:r>
              <a:rPr lang="fa-IR" b="1" dirty="0" smtClean="0">
                <a:solidFill>
                  <a:schemeClr val="accent1">
                    <a:lumMod val="50000"/>
                  </a:schemeClr>
                </a:solidFill>
                <a:cs typeface="B Nazanin" pitchFamily="2" charset="-78"/>
              </a:rPr>
              <a:t>لحن های مختلف پدیدآورنده تنوعی از روشهای گفتگو با فرزند است.</a:t>
            </a:r>
            <a:endParaRPr lang="fa-IR" b="1" dirty="0">
              <a:solidFill>
                <a:schemeClr val="accent1">
                  <a:lumMod val="50000"/>
                </a:schemeClr>
              </a:solidFill>
              <a:cs typeface="B Nazanin" pitchFamily="2" charset="-78"/>
            </a:endParaRPr>
          </a:p>
          <a:p>
            <a:pPr marL="285750" indent="-285750">
              <a:buFont typeface="Wingdings" pitchFamily="2" charset="2"/>
              <a:buChar char="v"/>
            </a:pPr>
            <a:r>
              <a:rPr lang="fa-IR" b="1" dirty="0" smtClean="0">
                <a:solidFill>
                  <a:schemeClr val="accent1">
                    <a:lumMod val="50000"/>
                  </a:schemeClr>
                </a:solidFill>
                <a:cs typeface="B Nazanin" pitchFamily="2" charset="-78"/>
              </a:rPr>
              <a:t>فعال کننده تفکر است.</a:t>
            </a:r>
          </a:p>
          <a:p>
            <a:pPr marL="285750" indent="-285750">
              <a:buFont typeface="Wingdings" pitchFamily="2" charset="2"/>
              <a:buChar char="v"/>
            </a:pPr>
            <a:r>
              <a:rPr lang="fa-IR" b="1" dirty="0" smtClean="0">
                <a:solidFill>
                  <a:schemeClr val="accent1">
                    <a:lumMod val="50000"/>
                  </a:schemeClr>
                </a:solidFill>
                <a:cs typeface="B Nazanin" pitchFamily="2" charset="-78"/>
              </a:rPr>
              <a:t> انواع تفصیل در کلام را آموزش می دهد.</a:t>
            </a:r>
          </a:p>
          <a:p>
            <a:endParaRPr lang="fa-IR" b="1" dirty="0">
              <a:solidFill>
                <a:srgbClr val="00B0F0"/>
              </a:solidFill>
              <a:cs typeface="B Nazanin" pitchFamily="2" charset="-78"/>
            </a:endParaRPr>
          </a:p>
        </p:txBody>
      </p:sp>
    </p:spTree>
    <p:extLst>
      <p:ext uri="{BB962C8B-B14F-4D97-AF65-F5344CB8AC3E}">
        <p14:creationId xmlns:p14="http://schemas.microsoft.com/office/powerpoint/2010/main" val="4342605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3068960"/>
            <a:ext cx="7920880" cy="7160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solidFill>
                  <a:schemeClr val="bg1"/>
                </a:solidFill>
                <a:cs typeface="B Nazanin" pitchFamily="2" charset="-78"/>
              </a:rPr>
              <a:t>8- استفاده از مدلهای مختلف کلام در ارتباط با کودک: (ص 121) </a:t>
            </a:r>
            <a:endParaRPr lang="fa-IR" b="1" dirty="0">
              <a:solidFill>
                <a:schemeClr val="bg1"/>
              </a:solidFill>
              <a:cs typeface="B Nazanin" pitchFamily="2" charset="-78"/>
            </a:endParaRPr>
          </a:p>
        </p:txBody>
      </p:sp>
      <p:sp>
        <p:nvSpPr>
          <p:cNvPr id="5" name="TextBox 4"/>
          <p:cNvSpPr txBox="1"/>
          <p:nvPr/>
        </p:nvSpPr>
        <p:spPr>
          <a:xfrm>
            <a:off x="611560" y="3784972"/>
            <a:ext cx="7920880" cy="2308324"/>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 اثرگذاری کلام بر ابعاد مختلف ساختار وجودی انسان:</a:t>
            </a:r>
          </a:p>
          <a:p>
            <a:pPr marL="285750" indent="-285750">
              <a:buFont typeface="Wingdings" pitchFamily="2" charset="2"/>
              <a:buChar char="v"/>
            </a:pPr>
            <a:r>
              <a:rPr lang="fa-IR" b="1" dirty="0" smtClean="0">
                <a:solidFill>
                  <a:schemeClr val="accent1">
                    <a:lumMod val="50000"/>
                  </a:schemeClr>
                </a:solidFill>
                <a:cs typeface="B Nazanin" pitchFamily="2" charset="-78"/>
              </a:rPr>
              <a:t>تحریک کننده تفکر</a:t>
            </a:r>
          </a:p>
          <a:p>
            <a:pPr marL="285750" indent="-285750">
              <a:buFont typeface="Wingdings" pitchFamily="2" charset="2"/>
              <a:buChar char="v"/>
            </a:pPr>
            <a:r>
              <a:rPr lang="fa-IR" b="1" dirty="0" smtClean="0">
                <a:solidFill>
                  <a:schemeClr val="accent1">
                    <a:lumMod val="50000"/>
                  </a:schemeClr>
                </a:solidFill>
                <a:cs typeface="B Nazanin" pitchFamily="2" charset="-78"/>
              </a:rPr>
              <a:t>تحریک کننده توجه</a:t>
            </a:r>
          </a:p>
          <a:p>
            <a:pPr marL="285750" indent="-285750">
              <a:buFont typeface="Wingdings" pitchFamily="2" charset="2"/>
              <a:buChar char="v"/>
            </a:pPr>
            <a:r>
              <a:rPr lang="fa-IR" b="1" dirty="0" smtClean="0">
                <a:solidFill>
                  <a:schemeClr val="accent1">
                    <a:lumMod val="50000"/>
                  </a:schemeClr>
                </a:solidFill>
                <a:cs typeface="B Nazanin" pitchFamily="2" charset="-78"/>
              </a:rPr>
              <a:t>ترغیب به عمل</a:t>
            </a:r>
          </a:p>
          <a:p>
            <a:pPr marL="285750" indent="-285750">
              <a:buFont typeface="Wingdings" pitchFamily="2" charset="2"/>
              <a:buChar char="v"/>
            </a:pPr>
            <a:r>
              <a:rPr lang="fa-IR" b="1" dirty="0" smtClean="0">
                <a:solidFill>
                  <a:schemeClr val="accent1">
                    <a:lumMod val="50000"/>
                  </a:schemeClr>
                </a:solidFill>
                <a:cs typeface="B Nazanin" pitchFamily="2" charset="-78"/>
              </a:rPr>
              <a:t>فعال ساز هیجانات</a:t>
            </a:r>
          </a:p>
          <a:p>
            <a:pPr marL="285750" indent="-285750">
              <a:buFont typeface="Wingdings" pitchFamily="2" charset="2"/>
              <a:buChar char="v"/>
            </a:pPr>
            <a:r>
              <a:rPr lang="fa-IR" b="1" dirty="0" smtClean="0">
                <a:solidFill>
                  <a:schemeClr val="accent1">
                    <a:lumMod val="50000"/>
                  </a:schemeClr>
                </a:solidFill>
                <a:cs typeface="B Nazanin" pitchFamily="2" charset="-78"/>
              </a:rPr>
              <a:t>ایجاد شناختهای جدید</a:t>
            </a:r>
          </a:p>
          <a:p>
            <a:pPr marL="285750" indent="-285750">
              <a:buFont typeface="Wingdings" pitchFamily="2" charset="2"/>
              <a:buChar char="v"/>
            </a:pPr>
            <a:r>
              <a:rPr lang="fa-IR" b="1" dirty="0" smtClean="0">
                <a:solidFill>
                  <a:schemeClr val="accent1">
                    <a:lumMod val="50000"/>
                  </a:schemeClr>
                </a:solidFill>
                <a:cs typeface="B Nazanin" pitchFamily="2" charset="-78"/>
              </a:rPr>
              <a:t>سوق دهنده فرد به غایت و پیامدها</a:t>
            </a:r>
          </a:p>
          <a:p>
            <a:pPr marL="285750" indent="-285750">
              <a:buFont typeface="Wingdings" pitchFamily="2" charset="2"/>
              <a:buChar char="v"/>
            </a:pPr>
            <a:r>
              <a:rPr lang="fa-IR" b="1" dirty="0" smtClean="0">
                <a:solidFill>
                  <a:schemeClr val="accent1">
                    <a:lumMod val="50000"/>
                  </a:schemeClr>
                </a:solidFill>
                <a:cs typeface="B Nazanin" pitchFamily="2" charset="-78"/>
              </a:rPr>
              <a:t>سوق دهنده فرد به علتها وسرچشمه ها </a:t>
            </a:r>
            <a:endParaRPr lang="fa-IR" b="1" dirty="0">
              <a:solidFill>
                <a:schemeClr val="accent1">
                  <a:lumMod val="50000"/>
                </a:schemeClr>
              </a:solidFill>
              <a:cs typeface="B Nazanin" pitchFamily="2" charset="-78"/>
            </a:endParaRPr>
          </a:p>
        </p:txBody>
      </p:sp>
      <p:sp>
        <p:nvSpPr>
          <p:cNvPr id="7" name="TextBox 6"/>
          <p:cNvSpPr txBox="1"/>
          <p:nvPr/>
        </p:nvSpPr>
        <p:spPr>
          <a:xfrm>
            <a:off x="611560" y="729858"/>
            <a:ext cx="7920880" cy="2339102"/>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تمرین:</a:t>
            </a:r>
          </a:p>
          <a:p>
            <a:pPr marL="285750" indent="-285750">
              <a:buFont typeface="Wingdings" pitchFamily="2" charset="2"/>
              <a:buChar char="v"/>
            </a:pPr>
            <a:r>
              <a:rPr lang="fa-IR" b="1" dirty="0" smtClean="0">
                <a:solidFill>
                  <a:schemeClr val="accent1">
                    <a:lumMod val="50000"/>
                  </a:schemeClr>
                </a:solidFill>
                <a:cs typeface="B Nazanin" pitchFamily="2" charset="-78"/>
              </a:rPr>
              <a:t>صبر کردن در هنگام تصمیم بر جملات دستوری</a:t>
            </a:r>
          </a:p>
          <a:p>
            <a:pPr marL="285750" indent="-285750">
              <a:buFont typeface="Wingdings" pitchFamily="2" charset="2"/>
              <a:buChar char="v"/>
            </a:pPr>
            <a:r>
              <a:rPr lang="fa-IR" b="1" dirty="0" smtClean="0">
                <a:solidFill>
                  <a:schemeClr val="accent1">
                    <a:lumMod val="50000"/>
                  </a:schemeClr>
                </a:solidFill>
                <a:cs typeface="B Nazanin" pitchFamily="2" charset="-78"/>
              </a:rPr>
              <a:t>مرور و تمرین با لحنهای مختلف دیگر</a:t>
            </a:r>
          </a:p>
          <a:p>
            <a:pPr marL="285750" indent="-285750">
              <a:buFont typeface="Wingdings" pitchFamily="2" charset="2"/>
              <a:buChar char="v"/>
            </a:pPr>
            <a:r>
              <a:rPr lang="fa-IR" b="1" dirty="0" smtClean="0">
                <a:solidFill>
                  <a:schemeClr val="accent1">
                    <a:lumMod val="50000"/>
                  </a:schemeClr>
                </a:solidFill>
                <a:cs typeface="B Nazanin" pitchFamily="2" charset="-78"/>
              </a:rPr>
              <a:t>به زبان آوردن یک یا چندنمونه از لحنها با مخاطب قرار دادن فرزند</a:t>
            </a:r>
          </a:p>
          <a:p>
            <a:pPr marL="285750" indent="-285750">
              <a:buFont typeface="Wingdings" pitchFamily="2" charset="2"/>
              <a:buChar char="v"/>
            </a:pPr>
            <a:r>
              <a:rPr lang="fa-IR" b="1" dirty="0" smtClean="0">
                <a:solidFill>
                  <a:schemeClr val="accent1">
                    <a:lumMod val="50000"/>
                  </a:schemeClr>
                </a:solidFill>
                <a:cs typeface="B Nazanin" pitchFamily="2" charset="-78"/>
              </a:rPr>
              <a:t>بررسی میزان اثربخشی لحنها در طی زمان</a:t>
            </a:r>
          </a:p>
          <a:p>
            <a:pPr marL="285750" indent="-285750">
              <a:buFont typeface="Wingdings" pitchFamily="2" charset="2"/>
              <a:buChar char="v"/>
            </a:pPr>
            <a:r>
              <a:rPr lang="fa-IR" b="1" dirty="0" smtClean="0">
                <a:solidFill>
                  <a:schemeClr val="accent1">
                    <a:lumMod val="50000"/>
                  </a:schemeClr>
                </a:solidFill>
                <a:cs typeface="B Nazanin" pitchFamily="2" charset="-78"/>
              </a:rPr>
              <a:t>سعی برای بهره بردن ازطیف متنوع لحن</a:t>
            </a:r>
          </a:p>
          <a:p>
            <a:pPr marL="285750" indent="-285750">
              <a:buFont typeface="Wingdings" pitchFamily="2" charset="2"/>
              <a:buChar char="v"/>
            </a:pPr>
            <a:r>
              <a:rPr lang="fa-IR" b="1" dirty="0" smtClean="0">
                <a:solidFill>
                  <a:schemeClr val="accent1">
                    <a:lumMod val="50000"/>
                  </a:schemeClr>
                </a:solidFill>
                <a:cs typeface="B Nazanin" pitchFamily="2" charset="-78"/>
              </a:rPr>
              <a:t>پرهیز از سرزنش</a:t>
            </a:r>
          </a:p>
          <a:p>
            <a:pPr marL="285750" indent="-285750">
              <a:buFont typeface="Wingdings" pitchFamily="2" charset="2"/>
              <a:buChar char="v"/>
            </a:pPr>
            <a:r>
              <a:rPr lang="fa-IR" b="1" dirty="0" smtClean="0">
                <a:solidFill>
                  <a:schemeClr val="accent1">
                    <a:lumMod val="50000"/>
                  </a:schemeClr>
                </a:solidFill>
                <a:cs typeface="B Nazanin" pitchFamily="2" charset="-78"/>
              </a:rPr>
              <a:t>تمرین و نترسیدن از تجربه های خوب</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818583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720080"/>
          </a:xfrm>
        </p:spPr>
        <p:txBody>
          <a:bodyPr anchor="t">
            <a:normAutofit/>
          </a:bodyPr>
          <a:lstStyle/>
          <a:p>
            <a:pPr algn="r"/>
            <a:r>
              <a:rPr lang="fa-IR" sz="2800" b="1" dirty="0" smtClean="0">
                <a:cs typeface="B Nazanin" pitchFamily="2" charset="-78"/>
              </a:rPr>
              <a:t>نکاتی برای مربی محترم:</a:t>
            </a:r>
            <a:endParaRPr lang="fa-IR" sz="2800" b="1" dirty="0">
              <a:cs typeface="B Nazanin" pitchFamily="2" charset="-78"/>
            </a:endParaRPr>
          </a:p>
        </p:txBody>
      </p:sp>
      <p:sp>
        <p:nvSpPr>
          <p:cNvPr id="3" name="Content Placeholder 2"/>
          <p:cNvSpPr>
            <a:spLocks noGrp="1"/>
          </p:cNvSpPr>
          <p:nvPr>
            <p:ph idx="1"/>
          </p:nvPr>
        </p:nvSpPr>
        <p:spPr>
          <a:xfrm>
            <a:off x="1043492" y="1268760"/>
            <a:ext cx="6777317" cy="5040560"/>
          </a:xfrm>
        </p:spPr>
        <p:txBody>
          <a:bodyPr anchor="t">
            <a:noAutofit/>
          </a:bodyPr>
          <a:lstStyle/>
          <a:p>
            <a:pPr algn="just">
              <a:buFont typeface="Wingdings" pitchFamily="2" charset="2"/>
              <a:buChar char="v"/>
            </a:pPr>
            <a:r>
              <a:rPr lang="fa-IR" sz="1800" b="1" dirty="0" smtClean="0">
                <a:solidFill>
                  <a:schemeClr val="accent1">
                    <a:lumMod val="50000"/>
                  </a:schemeClr>
                </a:solidFill>
                <a:cs typeface="B Nazanin" pitchFamily="2" charset="-78"/>
              </a:rPr>
              <a:t>این جزوه برای سطح عمومی جامعه در نظر گرفته شده است.</a:t>
            </a:r>
          </a:p>
          <a:p>
            <a:pPr algn="just">
              <a:buFont typeface="Wingdings" pitchFamily="2" charset="2"/>
              <a:buChar char="v"/>
            </a:pPr>
            <a:r>
              <a:rPr lang="fa-IR" sz="1800" b="1" dirty="0" smtClean="0">
                <a:solidFill>
                  <a:schemeClr val="accent1">
                    <a:lumMod val="50000"/>
                  </a:schemeClr>
                </a:solidFill>
                <a:cs typeface="B Nazanin" pitchFamily="2" charset="-78"/>
              </a:rPr>
              <a:t>جزوه </a:t>
            </a:r>
            <a:r>
              <a:rPr lang="fa-IR" sz="1800" b="1" dirty="0">
                <a:solidFill>
                  <a:schemeClr val="accent1">
                    <a:lumMod val="50000"/>
                  </a:schemeClr>
                </a:solidFill>
                <a:cs typeface="B Nazanin" pitchFamily="2" charset="-78"/>
              </a:rPr>
              <a:t>برای آموزش مادران طراحی شده است. پیشنهاد </a:t>
            </a:r>
            <a:r>
              <a:rPr lang="fa-IR" sz="1800" b="1" dirty="0" smtClean="0">
                <a:solidFill>
                  <a:schemeClr val="accent1">
                    <a:lumMod val="50000"/>
                  </a:schemeClr>
                </a:solidFill>
                <a:cs typeface="B Nazanin" pitchFamily="2" charset="-78"/>
              </a:rPr>
              <a:t>میشود مطالب «پدران بخوانند» در </a:t>
            </a:r>
            <a:r>
              <a:rPr lang="fa-IR" sz="1800" b="1" dirty="0">
                <a:solidFill>
                  <a:schemeClr val="accent1">
                    <a:lumMod val="50000"/>
                  </a:schemeClr>
                </a:solidFill>
                <a:cs typeface="B Nazanin" pitchFamily="2" charset="-78"/>
              </a:rPr>
              <a:t>آخرین جلسه، </a:t>
            </a:r>
            <a:r>
              <a:rPr lang="fa-IR" sz="1800" b="1" dirty="0" smtClean="0">
                <a:solidFill>
                  <a:schemeClr val="accent1">
                    <a:lumMod val="50000"/>
                  </a:schemeClr>
                </a:solidFill>
                <a:cs typeface="B Nazanin" pitchFamily="2" charset="-78"/>
              </a:rPr>
              <a:t> جداگانه  برای پدران </a:t>
            </a:r>
            <a:r>
              <a:rPr lang="fa-IR" sz="1800" b="1" dirty="0">
                <a:solidFill>
                  <a:schemeClr val="accent1">
                    <a:lumMod val="50000"/>
                  </a:schemeClr>
                </a:solidFill>
                <a:cs typeface="B Nazanin" pitchFamily="2" charset="-78"/>
              </a:rPr>
              <a:t>آموزش داده </a:t>
            </a:r>
            <a:r>
              <a:rPr lang="fa-IR" sz="1800" b="1" dirty="0" smtClean="0">
                <a:solidFill>
                  <a:schemeClr val="accent1">
                    <a:lumMod val="50000"/>
                  </a:schemeClr>
                </a:solidFill>
                <a:cs typeface="B Nazanin" pitchFamily="2" charset="-78"/>
              </a:rPr>
              <a:t>شود.</a:t>
            </a:r>
          </a:p>
          <a:p>
            <a:pPr algn="just">
              <a:buFont typeface="Wingdings" pitchFamily="2" charset="2"/>
              <a:buChar char="v"/>
            </a:pPr>
            <a:r>
              <a:rPr lang="fa-IR" sz="1800" b="1" dirty="0" smtClean="0">
                <a:solidFill>
                  <a:schemeClr val="accent1">
                    <a:lumMod val="50000"/>
                  </a:schemeClr>
                </a:solidFill>
                <a:cs typeface="B Nazanin" pitchFamily="2" charset="-78"/>
              </a:rPr>
              <a:t>از آنجایی که بانوان علاقه زیادی به صحبت راجع به مشکلاتشان دارند، ب</a:t>
            </a:r>
            <a:r>
              <a:rPr lang="fa-IR" sz="1800" b="1" dirty="0">
                <a:solidFill>
                  <a:schemeClr val="accent1">
                    <a:lumMod val="50000"/>
                  </a:schemeClr>
                </a:solidFill>
                <a:cs typeface="B Nazanin" pitchFamily="2" charset="-78"/>
              </a:rPr>
              <a:t>ه نظر میرسد </a:t>
            </a:r>
            <a:r>
              <a:rPr lang="fa-IR" sz="1800" b="1" dirty="0" smtClean="0">
                <a:solidFill>
                  <a:schemeClr val="accent1">
                    <a:lumMod val="50000"/>
                  </a:schemeClr>
                </a:solidFill>
                <a:cs typeface="B Nazanin" pitchFamily="2" charset="-78"/>
              </a:rPr>
              <a:t>کلاس به اندازه کافی جذاب هست و امکانات خاصی برای پخش کلیپ یا پاورپوینت لازم ندارد.</a:t>
            </a:r>
          </a:p>
          <a:p>
            <a:pPr algn="just">
              <a:buFont typeface="Wingdings" pitchFamily="2" charset="2"/>
              <a:buChar char="v"/>
            </a:pPr>
            <a:r>
              <a:rPr lang="fa-IR" sz="1800" b="1" dirty="0" smtClean="0">
                <a:solidFill>
                  <a:schemeClr val="accent1">
                    <a:lumMod val="50000"/>
                  </a:schemeClr>
                </a:solidFill>
                <a:cs typeface="B Nazanin" pitchFamily="2" charset="-78"/>
              </a:rPr>
              <a:t>از احادیث پاورقی کتاب درصورتی که روحیات افراد کلاس طلب دارد استفاده شود.</a:t>
            </a:r>
          </a:p>
          <a:p>
            <a:pPr algn="just">
              <a:buFont typeface="Wingdings" pitchFamily="2" charset="2"/>
              <a:buChar char="v"/>
            </a:pPr>
            <a:r>
              <a:rPr lang="fa-IR" sz="1800" b="1" dirty="0" smtClean="0">
                <a:solidFill>
                  <a:schemeClr val="accent1">
                    <a:lumMod val="50000"/>
                  </a:schemeClr>
                </a:solidFill>
                <a:cs typeface="B Nazanin" pitchFamily="2" charset="-78"/>
              </a:rPr>
              <a:t>مشارکت افراد در مباحث همراه با کنترل زمان و هدایت افراد به خلاصه گویی  میتواند بهره افراد را از زمان کلاس بیشتر کند.</a:t>
            </a:r>
          </a:p>
          <a:p>
            <a:pPr algn="just">
              <a:buFont typeface="Wingdings" pitchFamily="2" charset="2"/>
              <a:buChar char="v"/>
            </a:pPr>
            <a:r>
              <a:rPr lang="fa-IR" sz="1800" b="1" dirty="0" smtClean="0">
                <a:solidFill>
                  <a:schemeClr val="accent1">
                    <a:lumMod val="50000"/>
                  </a:schemeClr>
                </a:solidFill>
                <a:cs typeface="B Nazanin" pitchFamily="2" charset="-78"/>
              </a:rPr>
              <a:t>نکات مربوط به ارتباط کلامی مناسب برای مربی محترم از همه لازم الاجراتر است.</a:t>
            </a:r>
          </a:p>
          <a:p>
            <a:pPr algn="just">
              <a:buFont typeface="Wingdings" pitchFamily="2" charset="2"/>
              <a:buChar char="v"/>
            </a:pPr>
            <a:r>
              <a:rPr lang="fa-IR" sz="1800" b="1" dirty="0" smtClean="0">
                <a:solidFill>
                  <a:schemeClr val="accent1">
                    <a:lumMod val="50000"/>
                  </a:schemeClr>
                </a:solidFill>
                <a:cs typeface="B Nazanin" pitchFamily="2" charset="-78"/>
              </a:rPr>
              <a:t>به خصوص ساده کردن لغات تخصصی کتاب که در زبان محاوره مرسوم نیست.</a:t>
            </a:r>
          </a:p>
          <a:p>
            <a:pPr algn="just">
              <a:buFont typeface="Wingdings" pitchFamily="2" charset="2"/>
              <a:buChar char="v"/>
            </a:pPr>
            <a:r>
              <a:rPr lang="fa-IR" sz="1800" b="1" dirty="0" smtClean="0">
                <a:solidFill>
                  <a:schemeClr val="accent1">
                    <a:lumMod val="50000"/>
                  </a:schemeClr>
                </a:solidFill>
                <a:cs typeface="B Nazanin" pitchFamily="2" charset="-78"/>
              </a:rPr>
              <a:t>در </a:t>
            </a:r>
            <a:r>
              <a:rPr lang="fa-IR" sz="1800" b="1" dirty="0">
                <a:solidFill>
                  <a:schemeClr val="accent1">
                    <a:lumMod val="50000"/>
                  </a:schemeClr>
                </a:solidFill>
                <a:cs typeface="B Nazanin" pitchFamily="2" charset="-78"/>
              </a:rPr>
              <a:t>این </a:t>
            </a:r>
            <a:r>
              <a:rPr lang="fa-IR" sz="1800" b="1" dirty="0" smtClean="0">
                <a:solidFill>
                  <a:schemeClr val="accent1">
                    <a:lumMod val="50000"/>
                  </a:schemeClr>
                </a:solidFill>
                <a:cs typeface="B Nazanin" pitchFamily="2" charset="-78"/>
              </a:rPr>
              <a:t>جزوه تلاش شده، مولفه های اصلی برای تدریس آورده شود؛ اما از آنجایی که مثالها و جملات کتاب بسیار جامع و حکمت آمیز هستند، صفحات مربوط به هر مبحث ذکر شده است. (گاهی همراه </a:t>
            </a:r>
            <a:r>
              <a:rPr lang="fa-IR" sz="1800" b="1" dirty="0">
                <a:solidFill>
                  <a:schemeClr val="accent1">
                    <a:lumMod val="50000"/>
                  </a:schemeClr>
                </a:solidFill>
                <a:cs typeface="B Nazanin" pitchFamily="2" charset="-78"/>
              </a:rPr>
              <a:t>با ذکر یک </a:t>
            </a:r>
            <a:r>
              <a:rPr lang="fa-IR" sz="1800" b="1" dirty="0" smtClean="0">
                <a:solidFill>
                  <a:schemeClr val="accent1">
                    <a:lumMod val="50000"/>
                  </a:schemeClr>
                </a:solidFill>
                <a:cs typeface="B Nazanin" pitchFamily="2" charset="-78"/>
              </a:rPr>
              <a:t>مثال) (مطابق با چاپ اول)</a:t>
            </a:r>
          </a:p>
          <a:p>
            <a:pPr algn="just">
              <a:buFont typeface="Wingdings" pitchFamily="2" charset="2"/>
              <a:buChar char="v"/>
            </a:pPr>
            <a:r>
              <a:rPr lang="fa-IR" sz="1800" b="1" dirty="0" smtClean="0">
                <a:solidFill>
                  <a:schemeClr val="accent1">
                    <a:lumMod val="50000"/>
                  </a:schemeClr>
                </a:solidFill>
                <a:cs typeface="B Nazanin" pitchFamily="2" charset="-78"/>
              </a:rPr>
              <a:t>لزوم مطالعه صفحات مربوط به هر مبحث، قبل از کلاس، بدیهی به نظر می رسد. </a:t>
            </a:r>
          </a:p>
          <a:p>
            <a:pPr marL="68580" indent="0" algn="just">
              <a:buNone/>
            </a:pPr>
            <a:endParaRPr lang="fa-IR" sz="1800" b="1" dirty="0" smtClean="0">
              <a:solidFill>
                <a:schemeClr val="accent1">
                  <a:lumMod val="50000"/>
                </a:schemeClr>
              </a:solidFill>
              <a:cs typeface="B Nazanin" pitchFamily="2" charset="-78"/>
            </a:endParaRPr>
          </a:p>
          <a:p>
            <a:pPr marL="68580" indent="0" algn="just">
              <a:buNone/>
            </a:pPr>
            <a:endParaRPr lang="fa-IR" sz="1800" b="1" dirty="0">
              <a:solidFill>
                <a:schemeClr val="accent1">
                  <a:lumMod val="50000"/>
                </a:schemeClr>
              </a:solidFill>
              <a:cs typeface="B Nazanin" pitchFamily="2" charset="-78"/>
            </a:endParaRPr>
          </a:p>
          <a:p>
            <a:pPr marL="68580" indent="0" algn="just">
              <a:buNone/>
            </a:pPr>
            <a:endParaRPr lang="fa-IR" sz="1800" b="1" dirty="0" smtClean="0">
              <a:solidFill>
                <a:schemeClr val="accent1">
                  <a:lumMod val="50000"/>
                </a:schemeClr>
              </a:solidFill>
              <a:cs typeface="B Nazanin" pitchFamily="2" charset="-78"/>
            </a:endParaRPr>
          </a:p>
          <a:p>
            <a:pPr marL="68580" indent="0" algn="just">
              <a:buNone/>
            </a:pPr>
            <a:r>
              <a:rPr lang="fa-IR" sz="1800" b="1" dirty="0" smtClean="0">
                <a:solidFill>
                  <a:schemeClr val="accent1">
                    <a:lumMod val="50000"/>
                  </a:schemeClr>
                </a:solidFill>
                <a:cs typeface="B Nazanin" pitchFamily="2" charset="-78"/>
              </a:rPr>
              <a:t> </a:t>
            </a:r>
            <a:endParaRPr lang="fa-IR" sz="1800"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6115913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764704"/>
            <a:ext cx="79208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r>
              <a:rPr lang="fa-IR" b="1" dirty="0" smtClean="0">
                <a:cs typeface="B Nazanin" pitchFamily="2" charset="-78"/>
              </a:rPr>
              <a:t>9- کاستن از فشار اجبارها با گفتگو به سبکی دیگر: (ص 121 تا 124)</a:t>
            </a:r>
            <a:endParaRPr lang="fa-IR" b="1" dirty="0">
              <a:cs typeface="B Nazanin" pitchFamily="2" charset="-78"/>
            </a:endParaRPr>
          </a:p>
        </p:txBody>
      </p:sp>
      <p:sp>
        <p:nvSpPr>
          <p:cNvPr id="3" name="TextBox 2"/>
          <p:cNvSpPr txBox="1"/>
          <p:nvPr/>
        </p:nvSpPr>
        <p:spPr>
          <a:xfrm>
            <a:off x="611560" y="1324784"/>
            <a:ext cx="7920880" cy="2585323"/>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انتخاب محیط توسط والدین</a:t>
            </a:r>
          </a:p>
          <a:p>
            <a:pPr marL="285750" indent="-285750">
              <a:buFont typeface="Wingdings" pitchFamily="2" charset="2"/>
              <a:buChar char="v"/>
            </a:pPr>
            <a:r>
              <a:rPr lang="fa-IR" b="1" dirty="0" smtClean="0">
                <a:solidFill>
                  <a:schemeClr val="accent1">
                    <a:lumMod val="50000"/>
                  </a:schemeClr>
                </a:solidFill>
                <a:cs typeface="B Nazanin" pitchFamily="2" charset="-78"/>
              </a:rPr>
              <a:t>احساس آزادی کودک</a:t>
            </a:r>
          </a:p>
          <a:p>
            <a:pPr marL="285750" indent="-285750">
              <a:buFont typeface="Wingdings" pitchFamily="2" charset="2"/>
              <a:buChar char="v"/>
            </a:pPr>
            <a:r>
              <a:rPr lang="fa-IR" b="1" dirty="0" smtClean="0">
                <a:solidFill>
                  <a:schemeClr val="accent1">
                    <a:lumMod val="50000"/>
                  </a:schemeClr>
                </a:solidFill>
                <a:cs typeface="B Nazanin" pitchFamily="2" charset="-78"/>
              </a:rPr>
              <a:t>به حداقل رساندن امر و نهی ها</a:t>
            </a:r>
          </a:p>
          <a:p>
            <a:pPr marL="285750" indent="-285750">
              <a:buFont typeface="Wingdings" pitchFamily="2" charset="2"/>
              <a:buChar char="v"/>
            </a:pPr>
            <a:r>
              <a:rPr lang="fa-IR" b="1" dirty="0" smtClean="0">
                <a:solidFill>
                  <a:schemeClr val="accent1">
                    <a:lumMod val="50000"/>
                  </a:schemeClr>
                </a:solidFill>
                <a:cs typeface="B Nazanin" pitchFamily="2" charset="-78"/>
              </a:rPr>
              <a:t>در شرایط اجتناب ناپذیر:</a:t>
            </a:r>
          </a:p>
          <a:p>
            <a:pPr marL="285750" indent="-285750">
              <a:buFontTx/>
              <a:buChar char="-"/>
            </a:pPr>
            <a:r>
              <a:rPr lang="fa-IR" b="1" dirty="0" smtClean="0">
                <a:solidFill>
                  <a:schemeClr val="accent1">
                    <a:lumMod val="50000"/>
                  </a:schemeClr>
                </a:solidFill>
                <a:cs typeface="B Nazanin" pitchFamily="2" charset="-78"/>
              </a:rPr>
              <a:t>  تا سه سالگی     : منصرف کردن توجه از امر ممنوع با مشغول کردن کودک به 	</a:t>
            </a:r>
            <a:r>
              <a:rPr lang="fa-IR" b="1" dirty="0">
                <a:solidFill>
                  <a:schemeClr val="accent1">
                    <a:lumMod val="50000"/>
                  </a:schemeClr>
                </a:solidFill>
                <a:cs typeface="B Nazanin" pitchFamily="2" charset="-78"/>
              </a:rPr>
              <a:t> </a:t>
            </a:r>
            <a:r>
              <a:rPr lang="fa-IR" b="1" dirty="0" smtClean="0">
                <a:solidFill>
                  <a:schemeClr val="accent1">
                    <a:lumMod val="50000"/>
                  </a:schemeClr>
                </a:solidFill>
                <a:cs typeface="B Nazanin" pitchFamily="2" charset="-78"/>
              </a:rPr>
              <a:t>                   	                موضوعی دیگر</a:t>
            </a:r>
          </a:p>
          <a:p>
            <a:pPr marL="285750" indent="-285750">
              <a:buFontTx/>
              <a:buChar char="-"/>
            </a:pPr>
            <a:r>
              <a:rPr lang="fa-IR" b="1" dirty="0" smtClean="0">
                <a:solidFill>
                  <a:schemeClr val="accent1">
                    <a:lumMod val="50000"/>
                  </a:schemeClr>
                </a:solidFill>
                <a:cs typeface="B Nazanin" pitchFamily="2" charset="-78"/>
              </a:rPr>
              <a:t>بعد از سه سالگی: گفتگو و انواع لحن</a:t>
            </a:r>
          </a:p>
          <a:p>
            <a:r>
              <a:rPr lang="fa-IR" b="1" dirty="0">
                <a:solidFill>
                  <a:schemeClr val="accent1">
                    <a:lumMod val="50000"/>
                  </a:schemeClr>
                </a:solidFill>
                <a:cs typeface="B Nazanin" pitchFamily="2" charset="-78"/>
              </a:rPr>
              <a:t>	 </a:t>
            </a:r>
            <a:r>
              <a:rPr lang="fa-IR" b="1" dirty="0" smtClean="0">
                <a:solidFill>
                  <a:schemeClr val="accent1">
                    <a:lumMod val="50000"/>
                  </a:schemeClr>
                </a:solidFill>
                <a:cs typeface="B Nazanin" pitchFamily="2" charset="-78"/>
              </a:rPr>
              <a:t>               تغییر سبک بیانی از امری به خبری</a:t>
            </a:r>
          </a:p>
          <a:p>
            <a:pPr marL="285750" indent="-285750">
              <a:buFont typeface="Wingdings" pitchFamily="2" charset="2"/>
              <a:buChar char="v"/>
            </a:pPr>
            <a:r>
              <a:rPr lang="fa-IR" b="1" dirty="0" smtClean="0">
                <a:solidFill>
                  <a:schemeClr val="accent1">
                    <a:lumMod val="50000"/>
                  </a:schemeClr>
                </a:solidFill>
                <a:cs typeface="B Nazanin" pitchFamily="2" charset="-78"/>
              </a:rPr>
              <a:t>اولویت بندی کردن موضوعات مورد امر و نهی و ملزم شدن والدین به آن</a:t>
            </a:r>
          </a:p>
        </p:txBody>
      </p:sp>
    </p:spTree>
    <p:extLst>
      <p:ext uri="{BB962C8B-B14F-4D97-AF65-F5344CB8AC3E}">
        <p14:creationId xmlns:p14="http://schemas.microsoft.com/office/powerpoint/2010/main" val="20848800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39632"/>
            <a:ext cx="7024744" cy="1105192"/>
          </a:xfrm>
        </p:spPr>
        <p:txBody>
          <a:bodyPr anchor="t">
            <a:normAutofit/>
          </a:bodyPr>
          <a:lstStyle/>
          <a:p>
            <a:pPr algn="r"/>
            <a:r>
              <a:rPr lang="fa-IR" sz="3200" b="1" dirty="0" smtClean="0">
                <a:solidFill>
                  <a:srgbClr val="FF0000"/>
                </a:solidFill>
                <a:cs typeface="B Nazanin" pitchFamily="2" charset="-78"/>
              </a:rPr>
              <a:t>گفتارهای نگران کننده از جانب والدین</a:t>
            </a:r>
            <a:br>
              <a:rPr lang="fa-IR" sz="3200" b="1" dirty="0" smtClean="0">
                <a:solidFill>
                  <a:srgbClr val="FF0000"/>
                </a:solidFill>
                <a:cs typeface="B Nazanin" pitchFamily="2" charset="-78"/>
              </a:rPr>
            </a:br>
            <a:r>
              <a:rPr lang="fa-IR" sz="3200" b="1" dirty="0" smtClean="0">
                <a:solidFill>
                  <a:srgbClr val="FF0000"/>
                </a:solidFill>
                <a:cs typeface="B Nazanin" pitchFamily="2" charset="-78"/>
              </a:rPr>
              <a:t>			   </a:t>
            </a:r>
            <a:r>
              <a:rPr lang="fa-IR" sz="2800" b="1" dirty="0" smtClean="0">
                <a:solidFill>
                  <a:srgbClr val="FF0000"/>
                </a:solidFill>
                <a:cs typeface="B Nazanin" pitchFamily="2" charset="-78"/>
              </a:rPr>
              <a:t>تشویق و تنبیه کلامی (ص 132)</a:t>
            </a:r>
            <a:endParaRPr lang="fa-IR" sz="2800" b="1" dirty="0">
              <a:solidFill>
                <a:srgbClr val="FF0000"/>
              </a:solidFill>
              <a:cs typeface="B Nazanin" pitchFamily="2" charset="-78"/>
            </a:endParaRPr>
          </a:p>
        </p:txBody>
      </p:sp>
      <p:sp>
        <p:nvSpPr>
          <p:cNvPr id="4" name="TextBox 3"/>
          <p:cNvSpPr txBox="1"/>
          <p:nvPr/>
        </p:nvSpPr>
        <p:spPr>
          <a:xfrm>
            <a:off x="899592" y="1907540"/>
            <a:ext cx="7560840" cy="646331"/>
          </a:xfrm>
          <a:prstGeom prst="rect">
            <a:avLst/>
          </a:prstGeom>
          <a:solidFill>
            <a:srgbClr val="FF0000"/>
          </a:solidFill>
        </p:spPr>
        <p:txBody>
          <a:bodyPr wrap="square" rtlCol="1" anchor="ctr">
            <a:spAutoFit/>
          </a:bodyPr>
          <a:lstStyle/>
          <a:p>
            <a:r>
              <a:rPr lang="fa-IR" b="1" dirty="0" smtClean="0">
                <a:solidFill>
                  <a:schemeClr val="bg1"/>
                </a:solidFill>
                <a:cs typeface="B Nazanin" pitchFamily="2" charset="-78"/>
              </a:rPr>
              <a:t>گاهی برخی والدین در تشویق ها و تکریم های خود آنقدر افراط می کنند که کودک را دچار تصوراتی واهی و غیرواقعی از خود می گردانند.</a:t>
            </a:r>
            <a:endParaRPr lang="fa-IR" b="1" dirty="0">
              <a:solidFill>
                <a:schemeClr val="bg1"/>
              </a:solidFill>
              <a:cs typeface="B Nazanin" pitchFamily="2" charset="-78"/>
            </a:endParaRPr>
          </a:p>
        </p:txBody>
      </p:sp>
      <p:sp>
        <p:nvSpPr>
          <p:cNvPr id="5" name="Rectangle 4"/>
          <p:cNvSpPr/>
          <p:nvPr/>
        </p:nvSpPr>
        <p:spPr>
          <a:xfrm>
            <a:off x="4355976" y="2780928"/>
            <a:ext cx="38884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تعادل در بازخوردهای کلامی درباره عملکرد کودک</a:t>
            </a:r>
            <a:endParaRPr lang="fa-IR" sz="1600" b="1" dirty="0">
              <a:cs typeface="B Nazanin" pitchFamily="2" charset="-78"/>
            </a:endParaRPr>
          </a:p>
        </p:txBody>
      </p:sp>
      <p:sp>
        <p:nvSpPr>
          <p:cNvPr id="6" name="Rectangle 5"/>
          <p:cNvSpPr/>
          <p:nvPr/>
        </p:nvSpPr>
        <p:spPr>
          <a:xfrm>
            <a:off x="4355976" y="3356992"/>
            <a:ext cx="38884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تکریم همیشگی شخصیت کودک</a:t>
            </a:r>
            <a:endParaRPr lang="fa-IR" sz="1600" b="1" dirty="0">
              <a:cs typeface="B Nazanin" pitchFamily="2" charset="-78"/>
            </a:endParaRPr>
          </a:p>
        </p:txBody>
      </p:sp>
      <p:sp>
        <p:nvSpPr>
          <p:cNvPr id="7" name="Rectangle 6"/>
          <p:cNvSpPr/>
          <p:nvPr/>
        </p:nvSpPr>
        <p:spPr>
          <a:xfrm>
            <a:off x="4355976" y="3933056"/>
            <a:ext cx="38884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ایجاد تصویر  واقع بینانه از خودش برای کودک</a:t>
            </a:r>
            <a:endParaRPr lang="fa-IR" sz="1600" b="1" dirty="0">
              <a:cs typeface="B Nazanin" pitchFamily="2" charset="-78"/>
            </a:endParaRPr>
          </a:p>
        </p:txBody>
      </p:sp>
      <p:cxnSp>
        <p:nvCxnSpPr>
          <p:cNvPr id="10" name="Elbow Connector 9"/>
          <p:cNvCxnSpPr>
            <a:stCxn id="7" idx="3"/>
          </p:cNvCxnSpPr>
          <p:nvPr/>
        </p:nvCxnSpPr>
        <p:spPr>
          <a:xfrm flipH="1">
            <a:off x="7164288" y="4149080"/>
            <a:ext cx="1080120" cy="792088"/>
          </a:xfrm>
          <a:prstGeom prst="bentConnector3">
            <a:avLst>
              <a:gd name="adj1" fmla="val -21164"/>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076056" y="4725144"/>
            <a:ext cx="20882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وابسته نشدن به تایید و پاداش</a:t>
            </a:r>
            <a:endParaRPr lang="fa-IR" sz="1400" b="1" dirty="0">
              <a:cs typeface="B Nazanin" pitchFamily="2" charset="-78"/>
            </a:endParaRPr>
          </a:p>
        </p:txBody>
      </p:sp>
      <p:cxnSp>
        <p:nvCxnSpPr>
          <p:cNvPr id="14" name="Elbow Connector 13"/>
          <p:cNvCxnSpPr/>
          <p:nvPr/>
        </p:nvCxnSpPr>
        <p:spPr>
          <a:xfrm rot="10800000" flipV="1">
            <a:off x="7164288" y="4656925"/>
            <a:ext cx="1296144" cy="792088"/>
          </a:xfrm>
          <a:prstGeom prst="bentConnector3">
            <a:avLst>
              <a:gd name="adj1" fmla="val -559"/>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076056" y="5229200"/>
            <a:ext cx="20882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ایجاد نشدن خود بزرگ بینی</a:t>
            </a:r>
          </a:p>
        </p:txBody>
      </p:sp>
      <p:sp>
        <p:nvSpPr>
          <p:cNvPr id="18" name="Left Arrow 17"/>
          <p:cNvSpPr/>
          <p:nvPr/>
        </p:nvSpPr>
        <p:spPr>
          <a:xfrm>
            <a:off x="3347864" y="5176616"/>
            <a:ext cx="1626480"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خود بزرگ بینی</a:t>
            </a:r>
            <a:endParaRPr lang="fa-IR" sz="1400" b="1" dirty="0">
              <a:solidFill>
                <a:schemeClr val="bg1"/>
              </a:solidFill>
              <a:cs typeface="B Nazanin" pitchFamily="2" charset="-78"/>
            </a:endParaRPr>
          </a:p>
        </p:txBody>
      </p:sp>
      <p:sp>
        <p:nvSpPr>
          <p:cNvPr id="19" name="Rounded Rectangle 18"/>
          <p:cNvSpPr/>
          <p:nvPr/>
        </p:nvSpPr>
        <p:spPr>
          <a:xfrm>
            <a:off x="539552" y="4653136"/>
            <a:ext cx="2736304" cy="15481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1400" b="1" dirty="0" smtClean="0">
                <a:cs typeface="B Nazanin" pitchFamily="2" charset="-78"/>
              </a:rPr>
              <a:t>1- دستور دادن</a:t>
            </a:r>
          </a:p>
          <a:p>
            <a:pPr algn="just"/>
            <a:r>
              <a:rPr lang="fa-IR" sz="1400" b="1" dirty="0" smtClean="0">
                <a:cs typeface="B Nazanin" pitchFamily="2" charset="-78"/>
              </a:rPr>
              <a:t>2- فخر فروشی به دوستان</a:t>
            </a:r>
          </a:p>
          <a:p>
            <a:pPr algn="just"/>
            <a:r>
              <a:rPr lang="fa-IR" sz="1400" b="1" dirty="0" smtClean="0">
                <a:cs typeface="B Nazanin" pitchFamily="2" charset="-78"/>
              </a:rPr>
              <a:t>3- کم شدن تلاش برای یادگیری</a:t>
            </a:r>
          </a:p>
          <a:p>
            <a:pPr algn="just"/>
            <a:r>
              <a:rPr lang="fa-IR" sz="1400" b="1" dirty="0" smtClean="0">
                <a:cs typeface="B Nazanin" pitchFamily="2" charset="-78"/>
              </a:rPr>
              <a:t>4- واکنش در برابر هر انتقاد یا عدم تایید</a:t>
            </a:r>
            <a:endParaRPr lang="fa-IR" sz="1400" b="1" dirty="0">
              <a:cs typeface="B Nazanin" pitchFamily="2" charset="-78"/>
            </a:endParaRPr>
          </a:p>
        </p:txBody>
      </p:sp>
    </p:spTree>
    <p:extLst>
      <p:ext uri="{BB962C8B-B14F-4D97-AF65-F5344CB8AC3E}">
        <p14:creationId xmlns:p14="http://schemas.microsoft.com/office/powerpoint/2010/main" val="36280366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1143000"/>
          </a:xfrm>
        </p:spPr>
        <p:txBody>
          <a:bodyPr anchor="t">
            <a:normAutofit fontScale="90000"/>
          </a:bodyPr>
          <a:lstStyle/>
          <a:p>
            <a:pPr algn="r"/>
            <a:r>
              <a:rPr lang="fa-IR" sz="3200" b="1" dirty="0" smtClean="0">
                <a:solidFill>
                  <a:srgbClr val="FF0000"/>
                </a:solidFill>
                <a:cs typeface="B Nazanin" pitchFamily="2" charset="-78"/>
              </a:rPr>
              <a:t>گفتارهای نگران کننده از جانب کودک</a:t>
            </a:r>
            <a:br>
              <a:rPr lang="fa-IR" sz="3200" b="1" dirty="0" smtClean="0">
                <a:solidFill>
                  <a:srgbClr val="FF0000"/>
                </a:solidFill>
                <a:cs typeface="B Nazanin" pitchFamily="2" charset="-78"/>
              </a:rPr>
            </a:br>
            <a:r>
              <a:rPr lang="fa-IR" sz="3200" b="1" dirty="0" smtClean="0">
                <a:solidFill>
                  <a:srgbClr val="FF0000"/>
                </a:solidFill>
                <a:cs typeface="B Nazanin" pitchFamily="2" charset="-78"/>
              </a:rPr>
              <a:t>  	 		</a:t>
            </a:r>
            <a:r>
              <a:rPr lang="fa-IR" sz="2800" b="1" dirty="0" smtClean="0">
                <a:solidFill>
                  <a:srgbClr val="FF0000"/>
                </a:solidFill>
                <a:cs typeface="B Nazanin" pitchFamily="2" charset="-78"/>
              </a:rPr>
              <a:t>          1- کلام ناپسند(ص 133 و 134)</a:t>
            </a:r>
            <a:endParaRPr lang="fa-IR" sz="2800" b="1" dirty="0">
              <a:solidFill>
                <a:srgbClr val="FF0000"/>
              </a:solidFill>
              <a:cs typeface="B Nazanin" pitchFamily="2" charset="-78"/>
            </a:endParaRPr>
          </a:p>
        </p:txBody>
      </p:sp>
      <p:sp>
        <p:nvSpPr>
          <p:cNvPr id="4" name="TextBox 3"/>
          <p:cNvSpPr txBox="1"/>
          <p:nvPr/>
        </p:nvSpPr>
        <p:spPr>
          <a:xfrm>
            <a:off x="611560" y="1772816"/>
            <a:ext cx="7920880" cy="369332"/>
          </a:xfrm>
          <a:prstGeom prst="rect">
            <a:avLst/>
          </a:prstGeom>
          <a:solidFill>
            <a:srgbClr val="FF0000"/>
          </a:solidFill>
        </p:spPr>
        <p:txBody>
          <a:bodyPr wrap="square" rtlCol="1">
            <a:spAutoFit/>
          </a:bodyPr>
          <a:lstStyle/>
          <a:p>
            <a:pPr algn="ctr"/>
            <a:r>
              <a:rPr lang="fa-IR" b="1" dirty="0" smtClean="0">
                <a:solidFill>
                  <a:schemeClr val="bg1"/>
                </a:solidFill>
                <a:cs typeface="B Nazanin" pitchFamily="2" charset="-78"/>
              </a:rPr>
              <a:t>1-  از مسائلی که والدین را به شدت دچار آشفتگی میکند. شنیدن کلمات ناپسند از فرزند  است.</a:t>
            </a:r>
            <a:endParaRPr lang="fa-IR" b="1" dirty="0">
              <a:solidFill>
                <a:schemeClr val="bg1"/>
              </a:solidFill>
              <a:cs typeface="B Nazanin" pitchFamily="2" charset="-78"/>
            </a:endParaRPr>
          </a:p>
        </p:txBody>
      </p:sp>
      <p:sp>
        <p:nvSpPr>
          <p:cNvPr id="10" name="Rounded Rectangle 9"/>
          <p:cNvSpPr/>
          <p:nvPr/>
        </p:nvSpPr>
        <p:spPr>
          <a:xfrm>
            <a:off x="6876256" y="2330098"/>
            <a:ext cx="1440160" cy="5228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ماندگار نبودن</a:t>
            </a:r>
            <a:endParaRPr lang="fa-IR" b="1" dirty="0">
              <a:cs typeface="B Nazanin" pitchFamily="2" charset="-78"/>
            </a:endParaRPr>
          </a:p>
        </p:txBody>
      </p:sp>
      <p:sp>
        <p:nvSpPr>
          <p:cNvPr id="20" name="Rounded Rectangle 19"/>
          <p:cNvSpPr/>
          <p:nvPr/>
        </p:nvSpPr>
        <p:spPr>
          <a:xfrm>
            <a:off x="611560" y="2301841"/>
            <a:ext cx="6139760" cy="551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b="1" dirty="0" smtClean="0">
                <a:cs typeface="B Nazanin" pitchFamily="2" charset="-78"/>
              </a:rPr>
              <a:t>فراموش شدن در صورتی که اطرافیان به صورت مستمر از آن استفاده نکنند.</a:t>
            </a:r>
            <a:endParaRPr lang="fa-IR" b="1" dirty="0">
              <a:cs typeface="B Nazanin" pitchFamily="2" charset="-78"/>
            </a:endParaRPr>
          </a:p>
        </p:txBody>
      </p:sp>
      <p:sp>
        <p:nvSpPr>
          <p:cNvPr id="3" name="TextBox 2"/>
          <p:cNvSpPr txBox="1"/>
          <p:nvPr/>
        </p:nvSpPr>
        <p:spPr>
          <a:xfrm>
            <a:off x="6876256" y="4509120"/>
            <a:ext cx="1661864" cy="707886"/>
          </a:xfrm>
          <a:prstGeom prst="rect">
            <a:avLst/>
          </a:prstGeom>
          <a:noFill/>
        </p:spPr>
        <p:txBody>
          <a:bodyPr wrap="square" rtlCol="1">
            <a:spAutoFit/>
          </a:bodyPr>
          <a:lstStyle/>
          <a:p>
            <a:r>
              <a:rPr lang="fa-IR" sz="2000" b="1" dirty="0" smtClean="0">
                <a:cs typeface="B Nazanin" pitchFamily="2" charset="-78"/>
              </a:rPr>
              <a:t>یادگیری از سوی</a:t>
            </a:r>
          </a:p>
          <a:p>
            <a:r>
              <a:rPr lang="fa-IR" sz="2000" b="1" dirty="0" smtClean="0">
                <a:cs typeface="B Nazanin" pitchFamily="2" charset="-78"/>
              </a:rPr>
              <a:t> چه کسی است؟</a:t>
            </a:r>
            <a:endParaRPr lang="fa-IR" sz="2000" b="1" dirty="0">
              <a:cs typeface="B Nazanin" pitchFamily="2" charset="-78"/>
            </a:endParaRPr>
          </a:p>
        </p:txBody>
      </p:sp>
      <p:sp>
        <p:nvSpPr>
          <p:cNvPr id="5" name="Rounded Rectangle 4"/>
          <p:cNvSpPr/>
          <p:nvPr/>
        </p:nvSpPr>
        <p:spPr>
          <a:xfrm>
            <a:off x="611560" y="2924944"/>
            <a:ext cx="4272648"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r>
              <a:rPr lang="fa-IR" b="1" dirty="0" smtClean="0">
                <a:cs typeface="B Nazanin" pitchFamily="2" charset="-78"/>
              </a:rPr>
              <a:t>بر هیجانات و ابرازات منفی خود مسلط شوید</a:t>
            </a:r>
          </a:p>
          <a:p>
            <a:pPr algn="just"/>
            <a:r>
              <a:rPr lang="fa-IR" b="1" dirty="0" smtClean="0">
                <a:cs typeface="B Nazanin" pitchFamily="2" charset="-78"/>
              </a:rPr>
              <a:t>دید بهتری نسبت به داشتن یک زندگی خانوادگی و بودن در کنار همسر و قرزند خود پیدا کنید.</a:t>
            </a:r>
          </a:p>
          <a:p>
            <a:pPr algn="just"/>
            <a:r>
              <a:rPr lang="fa-IR" b="1" dirty="0" smtClean="0">
                <a:cs typeface="B Nazanin" pitchFamily="2" charset="-78"/>
              </a:rPr>
              <a:t>با مطالعات بیشتر و کلاس های مفید، نگاه و گفتار مطلوب را در خود تقویت کنید.</a:t>
            </a:r>
            <a:endParaRPr lang="fa-IR" b="1" dirty="0">
              <a:cs typeface="B Nazanin" pitchFamily="2" charset="-78"/>
            </a:endParaRPr>
          </a:p>
        </p:txBody>
      </p:sp>
      <p:sp>
        <p:nvSpPr>
          <p:cNvPr id="8" name="Rounded Rectangle 7"/>
          <p:cNvSpPr/>
          <p:nvPr/>
        </p:nvSpPr>
        <p:spPr>
          <a:xfrm>
            <a:off x="594360" y="4643844"/>
            <a:ext cx="4289848" cy="801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dirty="0" smtClean="0">
                <a:cs typeface="B Nazanin" pitchFamily="2" charset="-78"/>
              </a:rPr>
              <a:t>در صورت امکان تلاش کنید او را از محیط هایی که</a:t>
            </a:r>
          </a:p>
          <a:p>
            <a:pPr algn="just"/>
            <a:r>
              <a:rPr lang="fa-IR" b="1" dirty="0" smtClean="0">
                <a:cs typeface="B Nazanin" pitchFamily="2" charset="-78"/>
              </a:rPr>
              <a:t>این یادگیری را برایش فراهم کرده اند دور نگه دارید</a:t>
            </a:r>
            <a:endParaRPr lang="fa-IR" b="1" dirty="0">
              <a:cs typeface="B Nazanin" pitchFamily="2" charset="-78"/>
            </a:endParaRPr>
          </a:p>
        </p:txBody>
      </p:sp>
      <p:sp>
        <p:nvSpPr>
          <p:cNvPr id="9" name="Rounded Rectangle 8"/>
          <p:cNvSpPr/>
          <p:nvPr/>
        </p:nvSpPr>
        <p:spPr>
          <a:xfrm>
            <a:off x="611560" y="5579948"/>
            <a:ext cx="4272648" cy="801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تلاش کنید تا با ارتباط گیری با شما و اطرافیان، اصلاحات لازم را فراهم کنید</a:t>
            </a:r>
            <a:endParaRPr lang="fa-IR" b="1" dirty="0">
              <a:cs typeface="B Nazanin" pitchFamily="2" charset="-78"/>
            </a:endParaRPr>
          </a:p>
        </p:txBody>
      </p:sp>
      <p:sp>
        <p:nvSpPr>
          <p:cNvPr id="6" name="Left Arrow 5"/>
          <p:cNvSpPr/>
          <p:nvPr/>
        </p:nvSpPr>
        <p:spPr>
          <a:xfrm rot="21161544">
            <a:off x="4901677" y="4613462"/>
            <a:ext cx="2029118" cy="747298"/>
          </a:xfrm>
          <a:prstGeom prst="leftArrow">
            <a:avLst>
              <a:gd name="adj1" fmla="val 50000"/>
              <a:gd name="adj2" fmla="val 61757"/>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b="1" dirty="0" smtClean="0">
                <a:cs typeface="B Nazanin" pitchFamily="2" charset="-78"/>
              </a:rPr>
              <a:t>بزرگسالان</a:t>
            </a:r>
            <a:endParaRPr lang="fa-IR" b="1" dirty="0">
              <a:cs typeface="B Nazanin" pitchFamily="2" charset="-78"/>
            </a:endParaRPr>
          </a:p>
        </p:txBody>
      </p:sp>
      <p:sp>
        <p:nvSpPr>
          <p:cNvPr id="11" name="Left Arrow 10"/>
          <p:cNvSpPr/>
          <p:nvPr/>
        </p:nvSpPr>
        <p:spPr>
          <a:xfrm rot="20715596">
            <a:off x="5073489" y="5388188"/>
            <a:ext cx="2029118" cy="747298"/>
          </a:xfrm>
          <a:prstGeom prst="leftArrow">
            <a:avLst>
              <a:gd name="adj1" fmla="val 50000"/>
              <a:gd name="adj2" fmla="val 61757"/>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1400" b="1" dirty="0" smtClean="0">
                <a:cs typeface="B Nazanin" pitchFamily="2" charset="-78"/>
              </a:rPr>
              <a:t>کودکان فامیل و همسایه</a:t>
            </a:r>
            <a:endParaRPr lang="fa-IR" sz="1400" b="1" dirty="0">
              <a:cs typeface="B Nazanin" pitchFamily="2" charset="-78"/>
            </a:endParaRPr>
          </a:p>
        </p:txBody>
      </p:sp>
      <p:sp>
        <p:nvSpPr>
          <p:cNvPr id="12" name="Left Arrow 11"/>
          <p:cNvSpPr/>
          <p:nvPr/>
        </p:nvSpPr>
        <p:spPr>
          <a:xfrm rot="781575">
            <a:off x="4990152" y="3686774"/>
            <a:ext cx="2029118" cy="747298"/>
          </a:xfrm>
          <a:prstGeom prst="leftArrow">
            <a:avLst>
              <a:gd name="adj1" fmla="val 50000"/>
              <a:gd name="adj2" fmla="val 61757"/>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b="1" dirty="0" smtClean="0">
                <a:cs typeface="B Nazanin" pitchFamily="2" charset="-78"/>
              </a:rPr>
              <a:t>والدین</a:t>
            </a:r>
            <a:endParaRPr lang="fa-IR" b="1" dirty="0">
              <a:cs typeface="B Nazanin" pitchFamily="2" charset="-78"/>
            </a:endParaRPr>
          </a:p>
        </p:txBody>
      </p:sp>
    </p:spTree>
    <p:extLst>
      <p:ext uri="{BB962C8B-B14F-4D97-AF65-F5344CB8AC3E}">
        <p14:creationId xmlns:p14="http://schemas.microsoft.com/office/powerpoint/2010/main" val="3300638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3568" y="1700808"/>
            <a:ext cx="784887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مهمترین اصل بعد از دور کردن او از محیط های محرک، تغافل والدین و بی توجهی است </a:t>
            </a:r>
          </a:p>
          <a:p>
            <a:pPr algn="ctr">
              <a:lnSpc>
                <a:spcPct val="150000"/>
              </a:lnSpc>
            </a:pPr>
            <a:r>
              <a:rPr lang="fa-IR" b="1" dirty="0" smtClean="0">
                <a:cs typeface="B Nazanin" pitchFamily="2" charset="-78"/>
              </a:rPr>
              <a:t>تا به تدریج حذف شوند و با کلمات زیبا جایگزین گردند.</a:t>
            </a:r>
            <a:endParaRPr lang="fa-IR" b="1" dirty="0">
              <a:cs typeface="B Nazanin" pitchFamily="2" charset="-78"/>
            </a:endParaRPr>
          </a:p>
        </p:txBody>
      </p:sp>
      <p:sp>
        <p:nvSpPr>
          <p:cNvPr id="6" name="Rounded Rectangle 5"/>
          <p:cNvSpPr/>
          <p:nvPr/>
        </p:nvSpPr>
        <p:spPr>
          <a:xfrm>
            <a:off x="1835696" y="2924944"/>
            <a:ext cx="5832648" cy="7520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600" b="1" dirty="0" smtClean="0">
                <a:cs typeface="B Nazanin" pitchFamily="2" charset="-78"/>
              </a:rPr>
              <a:t>1- به هیچ وجه با تندی برخورد نکنید </a:t>
            </a:r>
          </a:p>
          <a:p>
            <a:pPr algn="ctr">
              <a:lnSpc>
                <a:spcPct val="150000"/>
              </a:lnSpc>
            </a:pPr>
            <a:r>
              <a:rPr lang="fa-IR" sz="1600" b="1" dirty="0" smtClean="0">
                <a:cs typeface="B Nazanin" pitchFamily="2" charset="-78"/>
              </a:rPr>
              <a:t>حتی اکر این حرف را به یک بزرگتر زده باشد</a:t>
            </a:r>
            <a:endParaRPr lang="fa-IR" sz="1600" b="1" dirty="0">
              <a:cs typeface="B Nazanin" pitchFamily="2" charset="-78"/>
            </a:endParaRPr>
          </a:p>
        </p:txBody>
      </p:sp>
      <p:sp>
        <p:nvSpPr>
          <p:cNvPr id="7" name="Rounded Rectangle 6"/>
          <p:cNvSpPr/>
          <p:nvPr/>
        </p:nvSpPr>
        <p:spPr>
          <a:xfrm>
            <a:off x="1835696" y="3754922"/>
            <a:ext cx="5832648" cy="8262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600" b="1" dirty="0" smtClean="0">
                <a:cs typeface="B Nazanin" pitchFamily="2" charset="-78"/>
              </a:rPr>
              <a:t>2- تنبیه، دعوا، قهر و خشونت</a:t>
            </a:r>
          </a:p>
          <a:p>
            <a:pPr algn="ctr">
              <a:lnSpc>
                <a:spcPct val="150000"/>
              </a:lnSpc>
            </a:pPr>
            <a:r>
              <a:rPr lang="fa-IR" sz="1600" b="1" dirty="0" smtClean="0">
                <a:cs typeface="B Nazanin" pitchFamily="2" charset="-78"/>
              </a:rPr>
              <a:t>تنها به تثبیت و حساس شدن بر آن کلمه می انجامد </a:t>
            </a:r>
            <a:endParaRPr lang="fa-IR" sz="1600" b="1" dirty="0">
              <a:cs typeface="B Nazanin" pitchFamily="2" charset="-78"/>
            </a:endParaRPr>
          </a:p>
        </p:txBody>
      </p:sp>
      <p:sp>
        <p:nvSpPr>
          <p:cNvPr id="8" name="Rounded Rectangle 7"/>
          <p:cNvSpPr/>
          <p:nvPr/>
        </p:nvSpPr>
        <p:spPr>
          <a:xfrm>
            <a:off x="1835696" y="4653136"/>
            <a:ext cx="58326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600" b="1" dirty="0" smtClean="0">
                <a:cs typeface="B Nazanin" pitchFamily="2" charset="-78"/>
              </a:rPr>
              <a:t>3- در کلمات رکیک نشان دادن ناراحتی در چهره و اخم بدون واکنش تند</a:t>
            </a:r>
          </a:p>
          <a:p>
            <a:pPr algn="ctr">
              <a:lnSpc>
                <a:spcPct val="150000"/>
              </a:lnSpc>
            </a:pPr>
            <a:r>
              <a:rPr lang="fa-IR" sz="1600" b="1" dirty="0" smtClean="0">
                <a:cs typeface="B Nazanin" pitchFamily="2" charset="-78"/>
              </a:rPr>
              <a:t>و فراموش شدن در طی زمان </a:t>
            </a:r>
            <a:endParaRPr lang="fa-IR" sz="1600" b="1" dirty="0">
              <a:cs typeface="B Nazanin" pitchFamily="2" charset="-78"/>
            </a:endParaRPr>
          </a:p>
        </p:txBody>
      </p:sp>
      <p:sp>
        <p:nvSpPr>
          <p:cNvPr id="9" name="Rounded Rectangle 8"/>
          <p:cNvSpPr/>
          <p:nvPr/>
        </p:nvSpPr>
        <p:spPr>
          <a:xfrm>
            <a:off x="1835696" y="5589240"/>
            <a:ext cx="58326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4- در کلمات ناشایست عادی تبدیل کلمه به کلمه جایگزین</a:t>
            </a:r>
          </a:p>
          <a:p>
            <a:pPr algn="ctr">
              <a:lnSpc>
                <a:spcPct val="150000"/>
              </a:lnSpc>
            </a:pPr>
            <a:r>
              <a:rPr lang="fa-IR" sz="1600" b="1" dirty="0" smtClean="0">
                <a:cs typeface="B Nazanin" pitchFamily="2" charset="-78"/>
              </a:rPr>
              <a:t> مانند دروغگو به دوغ خور</a:t>
            </a:r>
            <a:endParaRPr lang="fa-IR" sz="1600" b="1" dirty="0">
              <a:cs typeface="B Nazanin" pitchFamily="2" charset="-78"/>
            </a:endParaRPr>
          </a:p>
        </p:txBody>
      </p:sp>
      <p:sp>
        <p:nvSpPr>
          <p:cNvPr id="11" name="Rounded Rectangle 10"/>
          <p:cNvSpPr/>
          <p:nvPr/>
        </p:nvSpPr>
        <p:spPr>
          <a:xfrm>
            <a:off x="755576" y="764704"/>
            <a:ext cx="7704856" cy="79208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a:solidFill>
                  <a:schemeClr val="bg1"/>
                </a:solidFill>
                <a:cs typeface="B Nazanin" pitchFamily="2" charset="-78"/>
              </a:rPr>
              <a:t>این کلمات معمولا بر دونوع اند:</a:t>
            </a:r>
          </a:p>
          <a:p>
            <a:pPr>
              <a:lnSpc>
                <a:spcPct val="150000"/>
              </a:lnSpc>
            </a:pPr>
            <a:r>
              <a:rPr lang="fa-IR" b="1" dirty="0" smtClean="0">
                <a:solidFill>
                  <a:schemeClr val="bg1"/>
                </a:solidFill>
                <a:cs typeface="B Nazanin" pitchFamily="2" charset="-78"/>
              </a:rPr>
              <a:t>		1- </a:t>
            </a:r>
            <a:r>
              <a:rPr lang="fa-IR" b="1" dirty="0">
                <a:solidFill>
                  <a:schemeClr val="bg1"/>
                </a:solidFill>
                <a:cs typeface="B Nazanin" pitchFamily="2" charset="-78"/>
              </a:rPr>
              <a:t>کلمات ناشایست عادی		2- کلمات ناسزای رکیک</a:t>
            </a:r>
          </a:p>
        </p:txBody>
      </p:sp>
    </p:spTree>
    <p:extLst>
      <p:ext uri="{BB962C8B-B14F-4D97-AF65-F5344CB8AC3E}">
        <p14:creationId xmlns:p14="http://schemas.microsoft.com/office/powerpoint/2010/main" val="21130566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1560" y="836712"/>
            <a:ext cx="7848872" cy="129614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b="1" dirty="0">
                <a:solidFill>
                  <a:schemeClr val="bg1"/>
                </a:solidFill>
                <a:cs typeface="B Nazanin" pitchFamily="2" charset="-78"/>
              </a:rPr>
              <a:t>2- پرخاش در کودکان بخشی از واکنش های طبیعی </a:t>
            </a:r>
            <a:r>
              <a:rPr lang="fa-IR" b="1" dirty="0" smtClean="0">
                <a:solidFill>
                  <a:schemeClr val="bg1"/>
                </a:solidFill>
                <a:cs typeface="B Nazanin" pitchFamily="2" charset="-78"/>
              </a:rPr>
              <a:t>آنهاست، بنابراین </a:t>
            </a:r>
            <a:r>
              <a:rPr lang="fa-IR" b="1" dirty="0">
                <a:solidFill>
                  <a:schemeClr val="bg1"/>
                </a:solidFill>
                <a:cs typeface="B Nazanin" pitchFamily="2" charset="-78"/>
              </a:rPr>
              <a:t>هر زمان که ناراحت شد، خشمش را نشان می دهد</a:t>
            </a:r>
          </a:p>
          <a:p>
            <a:pPr algn="ctr">
              <a:lnSpc>
                <a:spcPct val="150000"/>
              </a:lnSpc>
            </a:pPr>
            <a:r>
              <a:rPr lang="fa-IR" b="1" dirty="0">
                <a:solidFill>
                  <a:schemeClr val="bg1"/>
                </a:solidFill>
                <a:cs typeface="B Nazanin" pitchFamily="2" charset="-78"/>
              </a:rPr>
              <a:t>نحوه بروز خشم در کودکان به شدت تحت تاثیر یادگیری قرار دارد.</a:t>
            </a:r>
          </a:p>
        </p:txBody>
      </p:sp>
      <p:sp>
        <p:nvSpPr>
          <p:cNvPr id="4" name="Rounded Rectangle 3"/>
          <p:cNvSpPr/>
          <p:nvPr/>
        </p:nvSpPr>
        <p:spPr>
          <a:xfrm>
            <a:off x="1907704" y="2564904"/>
            <a:ext cx="50405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پذیرا باشید و شما خشمگین نشوید</a:t>
            </a:r>
            <a:endParaRPr lang="fa-IR" b="1" dirty="0">
              <a:cs typeface="B Nazanin" pitchFamily="2" charset="-78"/>
            </a:endParaRPr>
          </a:p>
        </p:txBody>
      </p:sp>
      <p:sp>
        <p:nvSpPr>
          <p:cNvPr id="5" name="Rounded Rectangle 4"/>
          <p:cNvSpPr/>
          <p:nvPr/>
        </p:nvSpPr>
        <p:spPr>
          <a:xfrm>
            <a:off x="1874168" y="3501008"/>
            <a:ext cx="50405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سعی کنید حواس کودک را به موضوع دیگری معطوف کنید</a:t>
            </a:r>
            <a:endParaRPr lang="fa-IR" b="1" dirty="0">
              <a:cs typeface="B Nazanin" pitchFamily="2" charset="-78"/>
            </a:endParaRPr>
          </a:p>
        </p:txBody>
      </p:sp>
      <p:sp>
        <p:nvSpPr>
          <p:cNvPr id="6" name="Rounded Rectangle 5"/>
          <p:cNvSpPr/>
          <p:nvPr/>
        </p:nvSpPr>
        <p:spPr>
          <a:xfrm>
            <a:off x="1907704" y="4437112"/>
            <a:ext cx="50405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در مورد مساله پیش آمده با اوگفتگوکنید</a:t>
            </a:r>
            <a:endParaRPr lang="fa-IR" b="1" dirty="0">
              <a:cs typeface="B Nazanin" pitchFamily="2" charset="-78"/>
            </a:endParaRPr>
          </a:p>
        </p:txBody>
      </p:sp>
      <p:sp>
        <p:nvSpPr>
          <p:cNvPr id="7" name="Rounded Rectangle 6"/>
          <p:cNvSpPr/>
          <p:nvPr/>
        </p:nvSpPr>
        <p:spPr>
          <a:xfrm>
            <a:off x="1907704" y="5373216"/>
            <a:ext cx="50405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تلاش کنید تا راه حل های خوبی را پیشنهاد کنید</a:t>
            </a:r>
            <a:endParaRPr lang="fa-IR" b="1" dirty="0">
              <a:cs typeface="B Nazanin" pitchFamily="2" charset="-78"/>
            </a:endParaRPr>
          </a:p>
        </p:txBody>
      </p:sp>
    </p:spTree>
    <p:extLst>
      <p:ext uri="{BB962C8B-B14F-4D97-AF65-F5344CB8AC3E}">
        <p14:creationId xmlns:p14="http://schemas.microsoft.com/office/powerpoint/2010/main" val="10583470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720080"/>
          </a:xfrm>
        </p:spPr>
        <p:txBody>
          <a:bodyPr anchor="t">
            <a:normAutofit/>
          </a:bodyPr>
          <a:lstStyle/>
          <a:p>
            <a:pPr algn="r"/>
            <a:r>
              <a:rPr lang="fa-IR" sz="2800" b="1" dirty="0" smtClean="0">
                <a:solidFill>
                  <a:srgbClr val="FF0000"/>
                </a:solidFill>
                <a:cs typeface="B Nazanin" pitchFamily="2" charset="-78"/>
              </a:rPr>
              <a:t>2-دروغگویی (ص 135و 136)</a:t>
            </a:r>
            <a:endParaRPr lang="fa-IR" sz="2800" b="1" dirty="0">
              <a:solidFill>
                <a:srgbClr val="FF0000"/>
              </a:solidFill>
              <a:cs typeface="B Nazanin" pitchFamily="2" charset="-78"/>
            </a:endParaRPr>
          </a:p>
        </p:txBody>
      </p:sp>
      <p:sp>
        <p:nvSpPr>
          <p:cNvPr id="3" name="TextBox 2"/>
          <p:cNvSpPr txBox="1"/>
          <p:nvPr/>
        </p:nvSpPr>
        <p:spPr>
          <a:xfrm>
            <a:off x="611560" y="1403484"/>
            <a:ext cx="7704856" cy="1477328"/>
          </a:xfrm>
          <a:prstGeom prst="rect">
            <a:avLst/>
          </a:prstGeom>
          <a:noFill/>
        </p:spPr>
        <p:txBody>
          <a:bodyPr wrap="square" rtlCol="1">
            <a:spAutoFit/>
          </a:bodyPr>
          <a:lstStyle/>
          <a:p>
            <a:pPr marL="285750" indent="-285750">
              <a:buFont typeface="Wingdings" pitchFamily="2" charset="2"/>
              <a:buChar char="v"/>
            </a:pPr>
            <a:r>
              <a:rPr lang="fa-IR" b="1" dirty="0" smtClean="0">
                <a:solidFill>
                  <a:schemeClr val="accent1">
                    <a:lumMod val="50000"/>
                  </a:schemeClr>
                </a:solidFill>
                <a:cs typeface="B Nazanin" pitchFamily="2" charset="-78"/>
              </a:rPr>
              <a:t>کودک در این سن، درک درستی از بایدها ونبایدها نداشته و مفهوم دروغگویی را نمی فهمد.</a:t>
            </a:r>
          </a:p>
          <a:p>
            <a:pPr marL="285750" indent="-285750">
              <a:buFont typeface="Wingdings" pitchFamily="2" charset="2"/>
              <a:buChar char="v"/>
            </a:pPr>
            <a:r>
              <a:rPr lang="fa-IR" b="1" dirty="0" smtClean="0">
                <a:solidFill>
                  <a:schemeClr val="accent1">
                    <a:lumMod val="50000"/>
                  </a:schemeClr>
                </a:solidFill>
                <a:cs typeface="B Nazanin" pitchFamily="2" charset="-78"/>
              </a:rPr>
              <a:t>کودک با خیالاتش زندگی می کند و مرز بین واقعیت و خیال را نمیتواند از یکدیگر جدا کند. </a:t>
            </a:r>
          </a:p>
          <a:p>
            <a:endParaRPr lang="fa-IR" b="1" dirty="0" smtClean="0">
              <a:solidFill>
                <a:schemeClr val="accent1">
                  <a:lumMod val="50000"/>
                </a:schemeClr>
              </a:solidFill>
              <a:cs typeface="B Nazanin" pitchFamily="2" charset="-78"/>
            </a:endParaRPr>
          </a:p>
          <a:p>
            <a:r>
              <a:rPr lang="fa-IR" b="1" dirty="0" smtClean="0">
                <a:solidFill>
                  <a:schemeClr val="accent1">
                    <a:lumMod val="50000"/>
                  </a:schemeClr>
                </a:solidFill>
                <a:cs typeface="B Nazanin" pitchFamily="2" charset="-78"/>
              </a:rPr>
              <a:t>به همین دلیل وقایع را به گونه ای تعریف می کند که انگار اتفاق افتاده اند.</a:t>
            </a:r>
          </a:p>
          <a:p>
            <a:r>
              <a:rPr lang="fa-IR" b="1" dirty="0" smtClean="0">
                <a:solidFill>
                  <a:schemeClr val="accent1">
                    <a:lumMod val="50000"/>
                  </a:schemeClr>
                </a:solidFill>
                <a:cs typeface="B Nazanin" pitchFamily="2" charset="-78"/>
              </a:rPr>
              <a:t>این موضوع با گذشت زمان و درک مرز واقعیت و خیال، به مرور کمتر می شود. </a:t>
            </a:r>
            <a:endParaRPr lang="fa-IR" b="1" dirty="0">
              <a:solidFill>
                <a:schemeClr val="accent1">
                  <a:lumMod val="50000"/>
                </a:schemeClr>
              </a:solidFill>
              <a:cs typeface="B Nazanin" pitchFamily="2" charset="-78"/>
            </a:endParaRPr>
          </a:p>
        </p:txBody>
      </p:sp>
      <p:sp>
        <p:nvSpPr>
          <p:cNvPr id="4" name="Rounded Rectangle 3"/>
          <p:cNvSpPr/>
          <p:nvPr/>
        </p:nvSpPr>
        <p:spPr>
          <a:xfrm>
            <a:off x="611560" y="3068960"/>
            <a:ext cx="792088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آیا بعداز 5 سالگی به تدریج از میزان خلاف واقع گفتن های کودک کاسته شده است؟</a:t>
            </a:r>
            <a:endParaRPr lang="fa-IR" b="1" dirty="0">
              <a:solidFill>
                <a:schemeClr val="bg1"/>
              </a:solidFill>
              <a:cs typeface="B Nazanin" pitchFamily="2" charset="-78"/>
            </a:endParaRPr>
          </a:p>
        </p:txBody>
      </p:sp>
      <p:sp>
        <p:nvSpPr>
          <p:cNvPr id="5" name="Rounded Rectangle 4"/>
          <p:cNvSpPr/>
          <p:nvPr/>
        </p:nvSpPr>
        <p:spPr>
          <a:xfrm>
            <a:off x="611560" y="3789040"/>
            <a:ext cx="792088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آیا دروغگویی او تقلیدی از یک بزرگسال است؟</a:t>
            </a:r>
            <a:endParaRPr lang="fa-IR" b="1" dirty="0">
              <a:solidFill>
                <a:schemeClr val="bg1"/>
              </a:solidFill>
              <a:cs typeface="B Nazanin" pitchFamily="2" charset="-78"/>
            </a:endParaRPr>
          </a:p>
        </p:txBody>
      </p:sp>
      <p:sp>
        <p:nvSpPr>
          <p:cNvPr id="6" name="Rounded Rectangle 5"/>
          <p:cNvSpPr/>
          <p:nvPr/>
        </p:nvSpPr>
        <p:spPr>
          <a:xfrm>
            <a:off x="611560" y="4509120"/>
            <a:ext cx="7920880"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آیا دروغگویی او ناشی از یک واکنش دفاعی برای رهایی از مجازات است؟</a:t>
            </a:r>
          </a:p>
          <a:p>
            <a:pPr algn="ctr"/>
            <a:r>
              <a:rPr lang="fa-IR" b="1" dirty="0" smtClean="0">
                <a:solidFill>
                  <a:schemeClr val="bg1"/>
                </a:solidFill>
                <a:cs typeface="B Nazanin" pitchFamily="2" charset="-78"/>
              </a:rPr>
              <a:t>میزان دروغگویی با احساس ترس و شدت تنبیه های والدین مرتبط است.</a:t>
            </a:r>
            <a:endParaRPr lang="fa-IR" b="1" dirty="0">
              <a:solidFill>
                <a:schemeClr val="bg1"/>
              </a:solidFill>
              <a:cs typeface="B Nazanin" pitchFamily="2" charset="-78"/>
            </a:endParaRPr>
          </a:p>
        </p:txBody>
      </p:sp>
      <p:sp>
        <p:nvSpPr>
          <p:cNvPr id="7" name="Rounded Rectangle 6"/>
          <p:cNvSpPr/>
          <p:nvPr/>
        </p:nvSpPr>
        <p:spPr>
          <a:xfrm>
            <a:off x="611560" y="5373216"/>
            <a:ext cx="7920880"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آیا برای جلب محبت شما یا گرفتن توجه از دیگران، دروغ می گوید؟</a:t>
            </a:r>
            <a:endParaRPr lang="fa-IR" b="1" dirty="0">
              <a:solidFill>
                <a:schemeClr val="bg1"/>
              </a:solidFill>
              <a:cs typeface="B Nazanin" pitchFamily="2" charset="-78"/>
            </a:endParaRPr>
          </a:p>
        </p:txBody>
      </p:sp>
    </p:spTree>
    <p:extLst>
      <p:ext uri="{BB962C8B-B14F-4D97-AF65-F5344CB8AC3E}">
        <p14:creationId xmlns:p14="http://schemas.microsoft.com/office/powerpoint/2010/main" val="17067764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73832"/>
            <a:ext cx="7024744" cy="494928"/>
          </a:xfrm>
        </p:spPr>
        <p:txBody>
          <a:bodyPr anchor="t">
            <a:normAutofit/>
          </a:bodyPr>
          <a:lstStyle/>
          <a:p>
            <a:pPr algn="r"/>
            <a:r>
              <a:rPr lang="fa-IR" sz="2400" b="1" dirty="0" smtClean="0">
                <a:solidFill>
                  <a:schemeClr val="accent1">
                    <a:lumMod val="50000"/>
                  </a:schemeClr>
                </a:solidFill>
                <a:cs typeface="B Nazanin" pitchFamily="2" charset="-78"/>
              </a:rPr>
              <a:t>نکات زیر را رعایت کنید:</a:t>
            </a:r>
            <a:endParaRPr lang="fa-IR" sz="2400" b="1" dirty="0">
              <a:solidFill>
                <a:schemeClr val="accent1">
                  <a:lumMod val="50000"/>
                </a:schemeClr>
              </a:solidFill>
              <a:cs typeface="B Nazanin" pitchFamily="2" charset="-78"/>
            </a:endParaRPr>
          </a:p>
        </p:txBody>
      </p:sp>
      <p:sp>
        <p:nvSpPr>
          <p:cNvPr id="3" name="Rounded Rectangle 2"/>
          <p:cNvSpPr/>
          <p:nvPr/>
        </p:nvSpPr>
        <p:spPr>
          <a:xfrm>
            <a:off x="1403648" y="1628800"/>
            <a:ext cx="6696744"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b="1" dirty="0" smtClean="0">
                <a:solidFill>
                  <a:schemeClr val="bg1"/>
                </a:solidFill>
                <a:cs typeface="B Nazanin" pitchFamily="2" charset="-78"/>
              </a:rPr>
              <a:t>الگوی خوبی برای فرزندتان باشید.</a:t>
            </a:r>
          </a:p>
          <a:p>
            <a:pPr algn="ctr">
              <a:lnSpc>
                <a:spcPct val="150000"/>
              </a:lnSpc>
            </a:pPr>
            <a:r>
              <a:rPr lang="fa-IR" b="1" dirty="0" smtClean="0">
                <a:solidFill>
                  <a:schemeClr val="bg1"/>
                </a:solidFill>
                <a:cs typeface="B Nazanin" pitchFamily="2" charset="-78"/>
              </a:rPr>
              <a:t> هیچکاه حتی به شوخی به فرزندتان دروغ نگویید.</a:t>
            </a:r>
            <a:endParaRPr lang="fa-IR" b="1" dirty="0">
              <a:solidFill>
                <a:schemeClr val="bg1"/>
              </a:solidFill>
              <a:cs typeface="B Nazanin" pitchFamily="2" charset="-78"/>
            </a:endParaRPr>
          </a:p>
        </p:txBody>
      </p:sp>
      <p:sp>
        <p:nvSpPr>
          <p:cNvPr id="4" name="Rounded Rectangle 3"/>
          <p:cNvSpPr/>
          <p:nvPr/>
        </p:nvSpPr>
        <p:spPr>
          <a:xfrm>
            <a:off x="1403648" y="2852936"/>
            <a:ext cx="6696744" cy="158417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b="1" dirty="0" smtClean="0">
                <a:solidFill>
                  <a:schemeClr val="bg1"/>
                </a:solidFill>
                <a:cs typeface="B Nazanin" pitchFamily="2" charset="-78"/>
              </a:rPr>
              <a:t>در مقابل اشتباهات کودک واکنش تند نشان ندهید.</a:t>
            </a:r>
          </a:p>
          <a:p>
            <a:pPr algn="ctr">
              <a:lnSpc>
                <a:spcPct val="150000"/>
              </a:lnSpc>
            </a:pPr>
            <a:r>
              <a:rPr lang="fa-IR" b="1" dirty="0" smtClean="0">
                <a:solidFill>
                  <a:schemeClr val="bg1"/>
                </a:solidFill>
                <a:cs typeface="B Nazanin" pitchFamily="2" charset="-78"/>
              </a:rPr>
              <a:t>آیا این اشتباه از جانب کودکی کم تجربه و ناتوان قابل قبول نیست؟</a:t>
            </a:r>
          </a:p>
          <a:p>
            <a:pPr algn="ctr">
              <a:lnSpc>
                <a:spcPct val="150000"/>
              </a:lnSpc>
            </a:pPr>
            <a:r>
              <a:rPr lang="fa-IR" b="1" dirty="0" smtClean="0">
                <a:solidFill>
                  <a:schemeClr val="bg1"/>
                </a:solidFill>
                <a:cs typeface="B Nazanin" pitchFamily="2" charset="-78"/>
              </a:rPr>
              <a:t>سعی کنید از  اغلب خطاهای خصوصا غیرعمدی او چشم پوشی کنید.</a:t>
            </a:r>
            <a:endParaRPr lang="fa-IR" b="1" dirty="0">
              <a:solidFill>
                <a:schemeClr val="bg1"/>
              </a:solidFill>
              <a:cs typeface="B Nazanin" pitchFamily="2" charset="-78"/>
            </a:endParaRPr>
          </a:p>
        </p:txBody>
      </p:sp>
      <p:sp>
        <p:nvSpPr>
          <p:cNvPr id="6" name="Rounded Rectangle 5"/>
          <p:cNvSpPr/>
          <p:nvPr/>
        </p:nvSpPr>
        <p:spPr>
          <a:xfrm>
            <a:off x="1417320" y="4725144"/>
            <a:ext cx="6683072" cy="57606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به اندازه کافی برای فرزندتان وقت وتوجه اختصاص دهید.</a:t>
            </a:r>
            <a:endParaRPr lang="fa-IR" b="1" dirty="0">
              <a:solidFill>
                <a:schemeClr val="bg1"/>
              </a:solidFill>
              <a:cs typeface="B Nazanin" pitchFamily="2" charset="-78"/>
            </a:endParaRPr>
          </a:p>
        </p:txBody>
      </p:sp>
    </p:spTree>
    <p:extLst>
      <p:ext uri="{BB962C8B-B14F-4D97-AF65-F5344CB8AC3E}">
        <p14:creationId xmlns:p14="http://schemas.microsoft.com/office/powerpoint/2010/main" val="37267808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7024744" cy="648072"/>
          </a:xfrm>
        </p:spPr>
        <p:txBody>
          <a:bodyPr anchor="t">
            <a:normAutofit/>
          </a:bodyPr>
          <a:lstStyle/>
          <a:p>
            <a:pPr algn="r"/>
            <a:r>
              <a:rPr lang="fa-IR" sz="2800" b="1" dirty="0" smtClean="0">
                <a:solidFill>
                  <a:srgbClr val="FF0000"/>
                </a:solidFill>
                <a:cs typeface="B Nazanin" pitchFamily="2" charset="-78"/>
              </a:rPr>
              <a:t>3- پرحرف یا کم حرف بودن (ص 137و 138)</a:t>
            </a:r>
            <a:endParaRPr lang="fa-IR" sz="2800" b="1" dirty="0">
              <a:solidFill>
                <a:srgbClr val="FF0000"/>
              </a:solidFill>
              <a:cs typeface="B Nazanin" pitchFamily="2" charset="-78"/>
            </a:endParaRPr>
          </a:p>
        </p:txBody>
      </p:sp>
      <p:sp>
        <p:nvSpPr>
          <p:cNvPr id="3" name="TextBox 2"/>
          <p:cNvSpPr txBox="1"/>
          <p:nvPr/>
        </p:nvSpPr>
        <p:spPr>
          <a:xfrm>
            <a:off x="683568" y="1353542"/>
            <a:ext cx="7848872" cy="707886"/>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پر حرفی یا کم حرفی میتواند از ویژگیهای مربوط به شاکله فرزند از بدو تولد باشد. </a:t>
            </a:r>
          </a:p>
          <a:p>
            <a:r>
              <a:rPr lang="fa-IR" sz="2000" b="1" dirty="0" smtClean="0">
                <a:solidFill>
                  <a:schemeClr val="accent1">
                    <a:lumMod val="50000"/>
                  </a:schemeClr>
                </a:solidFill>
                <a:cs typeface="B Nazanin" pitchFamily="2" charset="-78"/>
              </a:rPr>
              <a:t>آنچه اهمیت دارد برخورد مناسب والدین با این موضوع است.</a:t>
            </a:r>
            <a:endParaRPr lang="fa-IR" sz="2000" b="1" dirty="0">
              <a:solidFill>
                <a:schemeClr val="accent1">
                  <a:lumMod val="50000"/>
                </a:schemeClr>
              </a:solidFill>
              <a:cs typeface="B Nazanin" pitchFamily="2" charset="-78"/>
            </a:endParaRPr>
          </a:p>
        </p:txBody>
      </p:sp>
      <p:sp>
        <p:nvSpPr>
          <p:cNvPr id="4" name="Rounded Rectangle 3"/>
          <p:cNvSpPr/>
          <p:nvPr/>
        </p:nvSpPr>
        <p:spPr>
          <a:xfrm>
            <a:off x="6228184" y="3947904"/>
            <a:ext cx="1944216"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پرحرفی فرزند</a:t>
            </a:r>
            <a:endParaRPr lang="fa-IR" sz="2400" b="1" dirty="0">
              <a:cs typeface="B Nazanin" pitchFamily="2" charset="-78"/>
            </a:endParaRPr>
          </a:p>
        </p:txBody>
      </p:sp>
      <p:sp>
        <p:nvSpPr>
          <p:cNvPr id="6" name="Rounded Rectangle 5"/>
          <p:cNvSpPr/>
          <p:nvPr/>
        </p:nvSpPr>
        <p:spPr>
          <a:xfrm>
            <a:off x="683568" y="2348880"/>
            <a:ext cx="518457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به هیچ وجه با سرزنش و جملاتی</a:t>
            </a:r>
          </a:p>
          <a:p>
            <a:pPr algn="ctr"/>
            <a:r>
              <a:rPr lang="fa-IR" b="1" dirty="0" smtClean="0">
                <a:cs typeface="B Nazanin" pitchFamily="2" charset="-78"/>
              </a:rPr>
              <a:t> مانند: «خسته شدم و ...» به پرحرفی او واکنش نشان ندهید.</a:t>
            </a:r>
            <a:endParaRPr lang="fa-IR" b="1" dirty="0">
              <a:cs typeface="B Nazanin" pitchFamily="2" charset="-78"/>
            </a:endParaRPr>
          </a:p>
        </p:txBody>
      </p:sp>
      <p:sp>
        <p:nvSpPr>
          <p:cNvPr id="7" name="Rounded Rectangle 6"/>
          <p:cNvSpPr/>
          <p:nvPr/>
        </p:nvSpPr>
        <p:spPr>
          <a:xfrm>
            <a:off x="683568" y="3284984"/>
            <a:ext cx="518457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سعی کنید بیشتر با بازی های جنبشی و حرکتی</a:t>
            </a:r>
          </a:p>
          <a:p>
            <a:pPr algn="ctr"/>
            <a:r>
              <a:rPr lang="fa-IR" b="1" dirty="0" smtClean="0">
                <a:cs typeface="B Nazanin" pitchFamily="2" charset="-78"/>
              </a:rPr>
              <a:t>بخشی از این انرژی را به سمت اعضای بدن منتقل کنید</a:t>
            </a:r>
            <a:endParaRPr lang="fa-IR" b="1" dirty="0">
              <a:cs typeface="B Nazanin" pitchFamily="2" charset="-78"/>
            </a:endParaRPr>
          </a:p>
        </p:txBody>
      </p:sp>
      <p:sp>
        <p:nvSpPr>
          <p:cNvPr id="8" name="Rounded Rectangle 7"/>
          <p:cNvSpPr/>
          <p:nvPr/>
        </p:nvSpPr>
        <p:spPr>
          <a:xfrm>
            <a:off x="683568" y="4235936"/>
            <a:ext cx="5184576" cy="1137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برایش داستان بخوانید و بخواهید همان را برایتان توضیح دهد یا به شکل نمایش بازی کند.</a:t>
            </a:r>
          </a:p>
          <a:p>
            <a:pPr algn="ctr"/>
            <a:r>
              <a:rPr lang="fa-IR" b="1" dirty="0" smtClean="0">
                <a:cs typeface="B Nazanin" pitchFamily="2" charset="-78"/>
              </a:rPr>
              <a:t>همینطور در مورد داستان از او سوال بپرسید.</a:t>
            </a:r>
            <a:endParaRPr lang="fa-IR" b="1" dirty="0">
              <a:cs typeface="B Nazanin" pitchFamily="2" charset="-78"/>
            </a:endParaRPr>
          </a:p>
        </p:txBody>
      </p:sp>
      <p:sp>
        <p:nvSpPr>
          <p:cNvPr id="9" name="Rounded Rectangle 8"/>
          <p:cNvSpPr/>
          <p:nvPr/>
        </p:nvSpPr>
        <p:spPr>
          <a:xfrm>
            <a:off x="683568" y="5517232"/>
            <a:ext cx="518457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حفظ شعرهای زیبا برای این کودکان بسیار جذاب است.</a:t>
            </a:r>
            <a:endParaRPr lang="fa-IR" b="1" dirty="0">
              <a:cs typeface="B Nazanin" pitchFamily="2" charset="-78"/>
            </a:endParaRPr>
          </a:p>
        </p:txBody>
      </p:sp>
    </p:spTree>
    <p:extLst>
      <p:ext uri="{BB962C8B-B14F-4D97-AF65-F5344CB8AC3E}">
        <p14:creationId xmlns:p14="http://schemas.microsoft.com/office/powerpoint/2010/main" val="15866320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444208" y="2939792"/>
            <a:ext cx="1944216"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کم حرفی فرزند</a:t>
            </a:r>
            <a:endParaRPr lang="fa-IR" sz="2400" b="1" dirty="0">
              <a:cs typeface="B Nazanin" pitchFamily="2" charset="-78"/>
            </a:endParaRPr>
          </a:p>
        </p:txBody>
      </p:sp>
      <p:sp>
        <p:nvSpPr>
          <p:cNvPr id="4" name="Rounded Rectangle 3"/>
          <p:cNvSpPr/>
          <p:nvPr/>
        </p:nvSpPr>
        <p:spPr>
          <a:xfrm>
            <a:off x="899592" y="836712"/>
            <a:ext cx="518457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تصور </a:t>
            </a:r>
            <a:r>
              <a:rPr lang="fa-IR" b="1" dirty="0">
                <a:cs typeface="B Nazanin" pitchFamily="2" charset="-78"/>
              </a:rPr>
              <a:t>نکنید که باید او را به </a:t>
            </a:r>
            <a:r>
              <a:rPr lang="fa-IR" b="1" dirty="0" smtClean="0">
                <a:cs typeface="B Nazanin" pitchFamily="2" charset="-78"/>
              </a:rPr>
              <a:t>حال خود رها کنید</a:t>
            </a:r>
          </a:p>
          <a:p>
            <a:pPr algn="ctr">
              <a:lnSpc>
                <a:spcPct val="150000"/>
              </a:lnSpc>
            </a:pPr>
            <a:r>
              <a:rPr lang="fa-IR" b="1" dirty="0" smtClean="0">
                <a:cs typeface="B Nazanin" pitchFamily="2" charset="-78"/>
              </a:rPr>
              <a:t>باید بتوانید شروع کننده کلام باشید </a:t>
            </a:r>
          </a:p>
          <a:p>
            <a:pPr algn="ctr">
              <a:lnSpc>
                <a:spcPct val="150000"/>
              </a:lnSpc>
            </a:pPr>
            <a:r>
              <a:rPr lang="fa-IR" b="1" dirty="0" smtClean="0">
                <a:cs typeface="B Nazanin" pitchFamily="2" charset="-78"/>
              </a:rPr>
              <a:t>و به گونه ای که لذت ببرد برای او برنامه بچینید</a:t>
            </a:r>
            <a:endParaRPr lang="fa-IR" b="1" dirty="0">
              <a:cs typeface="B Nazanin" pitchFamily="2" charset="-78"/>
            </a:endParaRPr>
          </a:p>
        </p:txBody>
      </p:sp>
      <p:sp>
        <p:nvSpPr>
          <p:cNvPr id="5" name="Rounded Rectangle 4"/>
          <p:cNvSpPr/>
          <p:nvPr/>
        </p:nvSpPr>
        <p:spPr>
          <a:xfrm>
            <a:off x="899592" y="2420888"/>
            <a:ext cx="518457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بررسی کنید چه فعالیتهایی را دوست دارد؟</a:t>
            </a:r>
          </a:p>
          <a:p>
            <a:pPr algn="ctr">
              <a:lnSpc>
                <a:spcPct val="150000"/>
              </a:lnSpc>
            </a:pPr>
            <a:r>
              <a:rPr lang="fa-IR" b="1" dirty="0" smtClean="0">
                <a:cs typeface="B Nazanin" pitchFamily="2" charset="-78"/>
              </a:rPr>
              <a:t> عروسک بازی، ماشین بازی، کاردستی</a:t>
            </a:r>
          </a:p>
        </p:txBody>
      </p:sp>
      <p:sp>
        <p:nvSpPr>
          <p:cNvPr id="6" name="Rounded Rectangle 5"/>
          <p:cNvSpPr/>
          <p:nvPr/>
        </p:nvSpPr>
        <p:spPr>
          <a:xfrm>
            <a:off x="885508" y="3630920"/>
            <a:ext cx="5184576" cy="1022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سعی کنید از طریق همان فعالیت مورد علاقه اش </a:t>
            </a:r>
          </a:p>
          <a:p>
            <a:pPr algn="ctr">
              <a:lnSpc>
                <a:spcPct val="150000"/>
              </a:lnSpc>
            </a:pPr>
            <a:r>
              <a:rPr lang="fa-IR" b="1" dirty="0" smtClean="0">
                <a:cs typeface="B Nazanin" pitchFamily="2" charset="-78"/>
              </a:rPr>
              <a:t>ارتباط خود را با او بیشتر کنید</a:t>
            </a:r>
            <a:endParaRPr lang="fa-IR" b="1" dirty="0">
              <a:cs typeface="B Nazanin" pitchFamily="2" charset="-78"/>
            </a:endParaRPr>
          </a:p>
        </p:txBody>
      </p:sp>
      <p:sp>
        <p:nvSpPr>
          <p:cNvPr id="7" name="Rounded Rectangle 6"/>
          <p:cNvSpPr/>
          <p:nvPr/>
        </p:nvSpPr>
        <p:spPr>
          <a:xfrm>
            <a:off x="899592" y="4797152"/>
            <a:ext cx="518457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می توان از بازیهای فکری- کلامی مثل بیست سوالی برای افزایش قدرت کلام و ارتباط گیری بهتر با آن ها </a:t>
            </a:r>
            <a:r>
              <a:rPr lang="fa-IR" b="1" dirty="0">
                <a:cs typeface="B Nazanin" pitchFamily="2" charset="-78"/>
              </a:rPr>
              <a:t> </a:t>
            </a:r>
            <a:r>
              <a:rPr lang="fa-IR" b="1" dirty="0" smtClean="0">
                <a:cs typeface="B Nazanin" pitchFamily="2" charset="-78"/>
              </a:rPr>
              <a:t>استفاده کرد.</a:t>
            </a:r>
          </a:p>
        </p:txBody>
      </p:sp>
    </p:spTree>
    <p:extLst>
      <p:ext uri="{BB962C8B-B14F-4D97-AF65-F5344CB8AC3E}">
        <p14:creationId xmlns:p14="http://schemas.microsoft.com/office/powerpoint/2010/main" val="325738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7024744" cy="1143000"/>
          </a:xfrm>
        </p:spPr>
        <p:txBody>
          <a:bodyPr anchor="t">
            <a:normAutofit/>
          </a:bodyPr>
          <a:lstStyle/>
          <a:p>
            <a:pPr algn="r"/>
            <a:r>
              <a:rPr lang="fa-IR" sz="3200" b="1" dirty="0" smtClean="0">
                <a:solidFill>
                  <a:srgbClr val="FF0000"/>
                </a:solidFill>
                <a:cs typeface="B Nazanin" pitchFamily="2" charset="-78"/>
              </a:rPr>
              <a:t>4- لکنت (ص 139و 140)</a:t>
            </a:r>
            <a:endParaRPr lang="fa-IR" sz="3200" b="1" dirty="0">
              <a:solidFill>
                <a:srgbClr val="FF0000"/>
              </a:solidFill>
              <a:cs typeface="B Nazanin" pitchFamily="2" charset="-78"/>
            </a:endParaRPr>
          </a:p>
        </p:txBody>
      </p:sp>
      <p:sp>
        <p:nvSpPr>
          <p:cNvPr id="3" name="Rounded Rectangle 2"/>
          <p:cNvSpPr/>
          <p:nvPr/>
        </p:nvSpPr>
        <p:spPr>
          <a:xfrm>
            <a:off x="1619672" y="1340768"/>
            <a:ext cx="6192688"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اضطراب اصلی ترین عامل پدیدایی لکنت در کودکان</a:t>
            </a:r>
            <a:endParaRPr lang="fa-IR" sz="2000" b="1" dirty="0">
              <a:cs typeface="B Nazanin" pitchFamily="2" charset="-78"/>
            </a:endParaRPr>
          </a:p>
        </p:txBody>
      </p:sp>
      <p:sp>
        <p:nvSpPr>
          <p:cNvPr id="4" name="Rounded Rectangle 3"/>
          <p:cNvSpPr/>
          <p:nvPr/>
        </p:nvSpPr>
        <p:spPr>
          <a:xfrm>
            <a:off x="1363256" y="2780928"/>
            <a:ext cx="6665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سرزنش، نهیب، برخورد شدید ممنوع</a:t>
            </a:r>
            <a:endParaRPr lang="fa-IR" b="1" dirty="0">
              <a:cs typeface="B Nazanin" pitchFamily="2" charset="-78"/>
            </a:endParaRPr>
          </a:p>
        </p:txBody>
      </p:sp>
      <p:sp>
        <p:nvSpPr>
          <p:cNvPr id="5" name="Rounded Rectangle 4"/>
          <p:cNvSpPr/>
          <p:nvPr/>
        </p:nvSpPr>
        <p:spPr>
          <a:xfrm>
            <a:off x="1363256" y="3429000"/>
            <a:ext cx="66651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با مربیان و اطرافیان نکات بالا را در میان بگذارید</a:t>
            </a:r>
            <a:endParaRPr lang="fa-IR" b="1" dirty="0">
              <a:cs typeface="B Nazanin" pitchFamily="2" charset="-78"/>
            </a:endParaRPr>
          </a:p>
        </p:txBody>
      </p:sp>
      <p:sp>
        <p:nvSpPr>
          <p:cNvPr id="6" name="Rounded Rectangle 5"/>
          <p:cNvSpPr/>
          <p:nvPr/>
        </p:nvSpPr>
        <p:spPr>
          <a:xfrm>
            <a:off x="1372776" y="4005064"/>
            <a:ext cx="665560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برقراری یک رابطه عاطفی سازنده در بهبود این اختلال موثر است</a:t>
            </a:r>
            <a:endParaRPr lang="fa-IR" b="1" dirty="0">
              <a:cs typeface="B Nazanin" pitchFamily="2" charset="-78"/>
            </a:endParaRPr>
          </a:p>
        </p:txBody>
      </p:sp>
      <p:sp>
        <p:nvSpPr>
          <p:cNvPr id="7" name="Rounded Rectangle 6"/>
          <p:cNvSpPr/>
          <p:nvPr/>
        </p:nvSpPr>
        <p:spPr>
          <a:xfrm>
            <a:off x="1363256" y="2132856"/>
            <a:ext cx="6665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با کودک خود طوری رفتار کنید که گویی لکنت زبان ندارد</a:t>
            </a:r>
            <a:endParaRPr lang="fa-IR" b="1" dirty="0">
              <a:cs typeface="B Nazanin" pitchFamily="2" charset="-78"/>
            </a:endParaRPr>
          </a:p>
        </p:txBody>
      </p:sp>
      <p:sp>
        <p:nvSpPr>
          <p:cNvPr id="8" name="Rounded Rectangle 7"/>
          <p:cNvSpPr/>
          <p:nvPr/>
        </p:nvSpPr>
        <p:spPr>
          <a:xfrm>
            <a:off x="1372776" y="4581128"/>
            <a:ext cx="665560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بر مهارتهای جسمانی، فکری و عملکردی او متمرکز شوید</a:t>
            </a:r>
            <a:endParaRPr lang="fa-IR" b="1" dirty="0">
              <a:cs typeface="B Nazanin" pitchFamily="2" charset="-78"/>
            </a:endParaRPr>
          </a:p>
        </p:txBody>
      </p:sp>
      <p:sp>
        <p:nvSpPr>
          <p:cNvPr id="9" name="Rounded Rectangle 8"/>
          <p:cNvSpPr/>
          <p:nvPr/>
        </p:nvSpPr>
        <p:spPr>
          <a:xfrm>
            <a:off x="1259632" y="5157192"/>
            <a:ext cx="691276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solidFill>
                  <a:schemeClr val="bg1"/>
                </a:solidFill>
                <a:cs typeface="B Nazanin" pitchFamily="2" charset="-78"/>
              </a:rPr>
              <a:t>شرایطی فراهم کنید که بتواند هیجاناتش را بروز دهد.</a:t>
            </a:r>
          </a:p>
          <a:p>
            <a:pPr algn="ctr"/>
            <a:r>
              <a:rPr lang="fa-IR" sz="1600" b="1" dirty="0" smtClean="0">
                <a:solidFill>
                  <a:schemeClr val="bg1"/>
                </a:solidFill>
                <a:cs typeface="B Nazanin" pitchFamily="2" charset="-78"/>
              </a:rPr>
              <a:t>خواندن داستان و پرسش از اینکه تو شبیه کدامیک از آنها بودی و برقراری رابطه عاطفی خوب</a:t>
            </a:r>
          </a:p>
          <a:p>
            <a:pPr algn="ctr"/>
            <a:r>
              <a:rPr lang="fa-IR" sz="1600" b="1" dirty="0" smtClean="0">
                <a:solidFill>
                  <a:schemeClr val="bg1"/>
                </a:solidFill>
                <a:cs typeface="B Nazanin" pitchFamily="2" charset="-78"/>
              </a:rPr>
              <a:t>نوازش  کودک به هنگام خواب موجب آرامش خیال گشته و زمینه بروز آزادانه هیجانات را در زمان های دیگر فراهم می سازد.</a:t>
            </a:r>
            <a:endParaRPr lang="fa-IR" sz="1600" b="1" dirty="0">
              <a:solidFill>
                <a:schemeClr val="bg1"/>
              </a:solidFill>
              <a:cs typeface="B Nazanin" pitchFamily="2" charset="-78"/>
            </a:endParaRPr>
          </a:p>
        </p:txBody>
      </p:sp>
    </p:spTree>
    <p:extLst>
      <p:ext uri="{BB962C8B-B14F-4D97-AF65-F5344CB8AC3E}">
        <p14:creationId xmlns:p14="http://schemas.microsoft.com/office/powerpoint/2010/main" val="148976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664" y="1027664"/>
            <a:ext cx="7024744" cy="4993624"/>
          </a:xfrm>
        </p:spPr>
        <p:txBody>
          <a:bodyPr anchor="t">
            <a:normAutofit/>
          </a:bodyPr>
          <a:lstStyle/>
          <a:p>
            <a:pPr algn="r"/>
            <a:r>
              <a:rPr lang="fa-IR" sz="3600" b="1" dirty="0" smtClean="0">
                <a:cs typeface="B Nazanin" pitchFamily="2" charset="-78"/>
              </a:rPr>
              <a:t>اولیتهای آموزش در هفت سال اول:</a:t>
            </a:r>
            <a:r>
              <a:rPr lang="fa-IR" dirty="0" smtClean="0">
                <a:cs typeface="B Nazanin" pitchFamily="2" charset="-78"/>
              </a:rPr>
              <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 </a:t>
            </a:r>
            <a:r>
              <a:rPr lang="fa-IR" sz="3100" b="1" dirty="0" smtClean="0">
                <a:cs typeface="B Nazanin" pitchFamily="2" charset="-78"/>
              </a:rPr>
              <a:t>1- انتقال عواطف به کودک</a:t>
            </a:r>
            <a:br>
              <a:rPr lang="fa-IR" sz="3100" b="1" dirty="0" smtClean="0">
                <a:cs typeface="B Nazanin" pitchFamily="2" charset="-78"/>
              </a:rPr>
            </a:br>
            <a:r>
              <a:rPr lang="fa-IR" sz="3100" b="1" dirty="0" smtClean="0">
                <a:cs typeface="B Nazanin" pitchFamily="2" charset="-78"/>
              </a:rPr>
              <a:t> 2- انتقال باورها به کودک</a:t>
            </a:r>
            <a:br>
              <a:rPr lang="fa-IR" sz="3100" b="1" dirty="0" smtClean="0">
                <a:cs typeface="B Nazanin" pitchFamily="2" charset="-78"/>
              </a:rPr>
            </a:br>
            <a:r>
              <a:rPr lang="fa-IR" sz="3100" b="1" dirty="0">
                <a:cs typeface="B Nazanin" pitchFamily="2" charset="-78"/>
              </a:rPr>
              <a:t> </a:t>
            </a:r>
            <a:r>
              <a:rPr lang="fa-IR" sz="3100" b="1" dirty="0" smtClean="0">
                <a:cs typeface="B Nazanin" pitchFamily="2" charset="-78"/>
              </a:rPr>
              <a:t>3- تعلیم یا آموزش کودک</a:t>
            </a:r>
            <a:br>
              <a:rPr lang="fa-IR" sz="3100" b="1" dirty="0" smtClean="0">
                <a:cs typeface="B Nazanin" pitchFamily="2" charset="-78"/>
              </a:rPr>
            </a:br>
            <a:r>
              <a:rPr lang="fa-IR" sz="3100" b="1" dirty="0" smtClean="0">
                <a:cs typeface="B Nazanin" pitchFamily="2" charset="-78"/>
              </a:rPr>
              <a:t> 4- انس با طیبات</a:t>
            </a:r>
            <a:br>
              <a:rPr lang="fa-IR" sz="3100" b="1" dirty="0" smtClean="0">
                <a:cs typeface="B Nazanin" pitchFamily="2" charset="-78"/>
              </a:rPr>
            </a:br>
            <a:r>
              <a:rPr lang="fa-IR" sz="3100" b="1" dirty="0" smtClean="0">
                <a:cs typeface="B Nazanin" pitchFamily="2" charset="-78"/>
              </a:rPr>
              <a:t/>
            </a:r>
            <a:br>
              <a:rPr lang="fa-IR" sz="3100" b="1" dirty="0" smtClean="0">
                <a:cs typeface="B Nazanin" pitchFamily="2" charset="-78"/>
              </a:rPr>
            </a:br>
            <a:r>
              <a:rPr lang="fa-IR" sz="2400" b="1" dirty="0" smtClean="0">
                <a:solidFill>
                  <a:schemeClr val="accent1">
                    <a:lumMod val="50000"/>
                  </a:schemeClr>
                </a:solidFill>
                <a:cs typeface="B Nazanin" pitchFamily="2" charset="-78"/>
              </a:rPr>
              <a:t>نکته: در تدریس برای مادران نسل توحیدی، جای اولویت سوم و چهارم عوض میشود.</a:t>
            </a:r>
            <a:endParaRPr lang="fa-IR" sz="2400"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7424447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292080" y="2996952"/>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ج: </a:t>
            </a:r>
            <a:r>
              <a:rPr lang="fa-IR" sz="2000" b="1" smtClean="0">
                <a:cs typeface="B Nazanin" pitchFamily="2" charset="-78"/>
              </a:rPr>
              <a:t>آسیبهای </a:t>
            </a:r>
          </a:p>
          <a:p>
            <a:pPr algn="ctr"/>
            <a:r>
              <a:rPr lang="fa-IR" sz="2000" b="1" smtClean="0">
                <a:cs typeface="B Nazanin" pitchFamily="2" charset="-78"/>
              </a:rPr>
              <a:t>روابط </a:t>
            </a:r>
            <a:r>
              <a:rPr lang="fa-IR" sz="2000" b="1" dirty="0" smtClean="0">
                <a:cs typeface="B Nazanin" pitchFamily="2" charset="-78"/>
              </a:rPr>
              <a:t>عاطفی</a:t>
            </a:r>
            <a:endParaRPr lang="fa-IR" sz="2000" b="1" dirty="0">
              <a:cs typeface="B Nazanin" pitchFamily="2" charset="-78"/>
            </a:endParaRPr>
          </a:p>
        </p:txBody>
      </p:sp>
      <p:sp>
        <p:nvSpPr>
          <p:cNvPr id="3" name="Rounded Rectangle 2"/>
          <p:cNvSpPr/>
          <p:nvPr/>
        </p:nvSpPr>
        <p:spPr>
          <a:xfrm>
            <a:off x="2339752" y="3933056"/>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2- لوس شدن</a:t>
            </a:r>
            <a:endParaRPr lang="fa-IR" sz="2000" b="1" dirty="0">
              <a:cs typeface="B Nazanin" pitchFamily="2" charset="-78"/>
            </a:endParaRPr>
          </a:p>
        </p:txBody>
      </p:sp>
      <p:sp>
        <p:nvSpPr>
          <p:cNvPr id="4" name="Rounded Rectangle 3"/>
          <p:cNvSpPr/>
          <p:nvPr/>
        </p:nvSpPr>
        <p:spPr>
          <a:xfrm>
            <a:off x="2339752" y="1916832"/>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1- تنبلی</a:t>
            </a:r>
            <a:endParaRPr lang="fa-IR" sz="2000" b="1" dirty="0">
              <a:cs typeface="B Nazanin" pitchFamily="2" charset="-78"/>
            </a:endParaRPr>
          </a:p>
        </p:txBody>
      </p:sp>
      <p:cxnSp>
        <p:nvCxnSpPr>
          <p:cNvPr id="5" name="Straight Arrow Connector 4"/>
          <p:cNvCxnSpPr>
            <a:stCxn id="2" idx="1"/>
            <a:endCxn id="4" idx="3"/>
          </p:cNvCxnSpPr>
          <p:nvPr/>
        </p:nvCxnSpPr>
        <p:spPr>
          <a:xfrm flipH="1" flipV="1">
            <a:off x="4572000" y="2312876"/>
            <a:ext cx="72008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2" idx="1"/>
            <a:endCxn id="3" idx="3"/>
          </p:cNvCxnSpPr>
          <p:nvPr/>
        </p:nvCxnSpPr>
        <p:spPr>
          <a:xfrm flipH="1">
            <a:off x="4572000" y="3392996"/>
            <a:ext cx="72008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9264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1143000"/>
          </a:xfrm>
          <a:ln>
            <a:solidFill>
              <a:schemeClr val="bg1"/>
            </a:solidFill>
          </a:ln>
        </p:spPr>
        <p:txBody>
          <a:bodyPr anchor="t">
            <a:normAutofit fontScale="90000"/>
          </a:bodyPr>
          <a:lstStyle/>
          <a:p>
            <a:pPr algn="r"/>
            <a:r>
              <a:rPr lang="fa-IR" sz="3200" b="1" dirty="0" smtClean="0">
                <a:solidFill>
                  <a:srgbClr val="FF0000"/>
                </a:solidFill>
                <a:cs typeface="B Nazanin" pitchFamily="2" charset="-78"/>
              </a:rPr>
              <a:t>ج: آسیب های روابط عاطفی</a:t>
            </a:r>
            <a:br>
              <a:rPr lang="fa-IR" sz="3200" b="1" dirty="0" smtClean="0">
                <a:solidFill>
                  <a:srgbClr val="FF0000"/>
                </a:solidFill>
                <a:cs typeface="B Nazanin" pitchFamily="2" charset="-78"/>
              </a:rPr>
            </a:br>
            <a:r>
              <a:rPr lang="fa-IR" sz="3200" b="1" dirty="0">
                <a:solidFill>
                  <a:srgbClr val="FF0000"/>
                </a:solidFill>
                <a:cs typeface="B Nazanin" pitchFamily="2" charset="-78"/>
              </a:rPr>
              <a:t>	</a:t>
            </a:r>
            <a:r>
              <a:rPr lang="fa-IR" sz="3200" b="1" dirty="0" smtClean="0">
                <a:solidFill>
                  <a:srgbClr val="FF0000"/>
                </a:solidFill>
                <a:cs typeface="B Nazanin" pitchFamily="2" charset="-78"/>
              </a:rPr>
              <a:t>			  1- </a:t>
            </a:r>
            <a:r>
              <a:rPr lang="fa-IR" sz="3100" b="1" dirty="0" smtClean="0">
                <a:solidFill>
                  <a:srgbClr val="FF0000"/>
                </a:solidFill>
                <a:cs typeface="B Nazanin" pitchFamily="2" charset="-78"/>
              </a:rPr>
              <a:t>تنبلی(ص 178 و 179)</a:t>
            </a:r>
            <a:endParaRPr lang="fa-IR" sz="3100" b="1" dirty="0">
              <a:solidFill>
                <a:srgbClr val="FF0000"/>
              </a:solidFill>
              <a:cs typeface="B Nazanin" pitchFamily="2" charset="-78"/>
            </a:endParaRPr>
          </a:p>
        </p:txBody>
      </p:sp>
      <p:sp>
        <p:nvSpPr>
          <p:cNvPr id="3" name="Rounded Rectangle 2"/>
          <p:cNvSpPr/>
          <p:nvPr/>
        </p:nvSpPr>
        <p:spPr>
          <a:xfrm>
            <a:off x="7020272" y="2287158"/>
            <a:ext cx="1584176" cy="493769"/>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دلایل ایجاد</a:t>
            </a:r>
            <a:endParaRPr lang="fa-IR" b="1" dirty="0">
              <a:cs typeface="B Nazanin" pitchFamily="2" charset="-78"/>
            </a:endParaRPr>
          </a:p>
        </p:txBody>
      </p:sp>
      <p:sp>
        <p:nvSpPr>
          <p:cNvPr id="4" name="Left Arrow 3"/>
          <p:cNvSpPr/>
          <p:nvPr/>
        </p:nvSpPr>
        <p:spPr>
          <a:xfrm>
            <a:off x="5969856" y="2306676"/>
            <a:ext cx="978408" cy="415399"/>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cs typeface="B Nazanin" pitchFamily="2" charset="-78"/>
            </a:endParaRPr>
          </a:p>
        </p:txBody>
      </p:sp>
      <p:grpSp>
        <p:nvGrpSpPr>
          <p:cNvPr id="6" name="Group 5"/>
          <p:cNvGrpSpPr/>
          <p:nvPr/>
        </p:nvGrpSpPr>
        <p:grpSpPr>
          <a:xfrm>
            <a:off x="539552" y="1988840"/>
            <a:ext cx="5400600" cy="864096"/>
            <a:chOff x="539552" y="1988840"/>
            <a:chExt cx="5400600" cy="864096"/>
          </a:xfrm>
        </p:grpSpPr>
        <p:sp>
          <p:nvSpPr>
            <p:cNvPr id="5" name="Rounded Rectangle 4"/>
            <p:cNvSpPr/>
            <p:nvPr/>
          </p:nvSpPr>
          <p:spPr>
            <a:xfrm>
              <a:off x="539552" y="1988840"/>
              <a:ext cx="5400600" cy="86409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600" b="1" dirty="0" smtClean="0">
                  <a:cs typeface="B Nazanin" pitchFamily="2" charset="-78"/>
                </a:rPr>
                <a:t>حمایت بیش از حد والدین                             رفاه زدگی، تنبلی، پرتوقعی</a:t>
              </a:r>
            </a:p>
            <a:p>
              <a:pPr algn="ctr">
                <a:lnSpc>
                  <a:spcPct val="150000"/>
                </a:lnSpc>
              </a:pPr>
              <a:r>
                <a:rPr lang="fa-IR" sz="1600" b="1" dirty="0" smtClean="0">
                  <a:cs typeface="B Nazanin" pitchFamily="2" charset="-78"/>
                </a:rPr>
                <a:t>برآورده کردن تمام خواسته ها             دنیاطلبی </a:t>
              </a:r>
              <a:r>
                <a:rPr lang="fa-IR" sz="1600" b="1" dirty="0">
                  <a:cs typeface="B Nazanin" pitchFamily="2" charset="-78"/>
                </a:rPr>
                <a:t>ومیل به لذت در </a:t>
              </a:r>
              <a:r>
                <a:rPr lang="fa-IR" sz="1600" b="1" dirty="0" smtClean="0">
                  <a:cs typeface="B Nazanin" pitchFamily="2" charset="-78"/>
                </a:rPr>
                <a:t>بزرگسالی</a:t>
              </a:r>
              <a:endParaRPr lang="fa-IR" sz="1600" b="1" dirty="0">
                <a:cs typeface="B Nazanin" pitchFamily="2" charset="-78"/>
              </a:endParaRPr>
            </a:p>
          </p:txBody>
        </p:sp>
        <p:sp>
          <p:nvSpPr>
            <p:cNvPr id="8" name="Left Arrow 7"/>
            <p:cNvSpPr/>
            <p:nvPr/>
          </p:nvSpPr>
          <p:spPr>
            <a:xfrm>
              <a:off x="2771800" y="2204864"/>
              <a:ext cx="1080120" cy="154302"/>
            </a:xfrm>
            <a:prstGeom prst="lef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Left Arrow 8"/>
            <p:cNvSpPr/>
            <p:nvPr/>
          </p:nvSpPr>
          <p:spPr>
            <a:xfrm>
              <a:off x="3239852" y="2564904"/>
              <a:ext cx="396044" cy="102870"/>
            </a:xfrm>
            <a:prstGeom prst="lef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0" name="Rounded Rectangle 9"/>
          <p:cNvSpPr/>
          <p:nvPr/>
        </p:nvSpPr>
        <p:spPr>
          <a:xfrm>
            <a:off x="7020272" y="2935231"/>
            <a:ext cx="1584176" cy="493769"/>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تشدید کننده</a:t>
            </a:r>
            <a:endParaRPr lang="fa-IR" b="1" dirty="0">
              <a:cs typeface="B Nazanin" pitchFamily="2" charset="-78"/>
            </a:endParaRPr>
          </a:p>
        </p:txBody>
      </p:sp>
      <p:sp>
        <p:nvSpPr>
          <p:cNvPr id="11" name="Left Arrow 10"/>
          <p:cNvSpPr/>
          <p:nvPr/>
        </p:nvSpPr>
        <p:spPr>
          <a:xfrm>
            <a:off x="5969856" y="2941593"/>
            <a:ext cx="978408" cy="415399"/>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cs typeface="B Nazanin" pitchFamily="2" charset="-78"/>
            </a:endParaRPr>
          </a:p>
        </p:txBody>
      </p:sp>
      <p:sp>
        <p:nvSpPr>
          <p:cNvPr id="12" name="Rounded Rectangle 11"/>
          <p:cNvSpPr/>
          <p:nvPr/>
        </p:nvSpPr>
        <p:spPr>
          <a:xfrm>
            <a:off x="539552" y="2924944"/>
            <a:ext cx="5400600" cy="43204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600" b="1" dirty="0" smtClean="0">
                <a:cs typeface="B Nazanin" pitchFamily="2" charset="-78"/>
              </a:rPr>
              <a:t>هرگونه فعالیتی که میل به راحتی و لذت جویی را در کودک تشدید کند</a:t>
            </a:r>
            <a:endParaRPr lang="fa-IR" sz="1600" b="1" dirty="0">
              <a:cs typeface="B Nazanin" pitchFamily="2" charset="-78"/>
            </a:endParaRPr>
          </a:p>
        </p:txBody>
      </p:sp>
      <p:sp>
        <p:nvSpPr>
          <p:cNvPr id="13" name="Rounded Rectangle 12"/>
          <p:cNvSpPr/>
          <p:nvPr/>
        </p:nvSpPr>
        <p:spPr>
          <a:xfrm>
            <a:off x="7049976" y="3573017"/>
            <a:ext cx="1584176" cy="792088"/>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bg1"/>
                </a:solidFill>
                <a:cs typeface="B Nazanin" pitchFamily="2" charset="-78"/>
              </a:rPr>
              <a:t>وضعیت مطلوب</a:t>
            </a:r>
            <a:endParaRPr lang="fa-IR" b="1" dirty="0">
              <a:solidFill>
                <a:schemeClr val="bg1"/>
              </a:solidFill>
              <a:cs typeface="B Nazanin" pitchFamily="2" charset="-78"/>
            </a:endParaRPr>
          </a:p>
        </p:txBody>
      </p:sp>
      <p:sp>
        <p:nvSpPr>
          <p:cNvPr id="14" name="Left Arrow 13"/>
          <p:cNvSpPr/>
          <p:nvPr/>
        </p:nvSpPr>
        <p:spPr>
          <a:xfrm>
            <a:off x="5999560" y="3661673"/>
            <a:ext cx="978408" cy="415399"/>
          </a:xfrm>
          <a:prstGeom prst="lef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cs typeface="B Nazanin" pitchFamily="2" charset="-78"/>
            </a:endParaRPr>
          </a:p>
        </p:txBody>
      </p:sp>
      <p:sp>
        <p:nvSpPr>
          <p:cNvPr id="15" name="Rounded Rectangle 14"/>
          <p:cNvSpPr/>
          <p:nvPr/>
        </p:nvSpPr>
        <p:spPr>
          <a:xfrm>
            <a:off x="569256" y="3453676"/>
            <a:ext cx="5400600" cy="911428"/>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fa-IR" sz="1600" b="1" dirty="0" smtClean="0">
                <a:cs typeface="B Nazanin" pitchFamily="2" charset="-78"/>
              </a:rPr>
              <a:t>کودک باید با میل و رغبت کارهای سخت و در حد توان </a:t>
            </a:r>
          </a:p>
          <a:p>
            <a:pPr>
              <a:lnSpc>
                <a:spcPct val="150000"/>
              </a:lnSpc>
            </a:pPr>
            <a:r>
              <a:rPr lang="fa-IR" sz="1600" b="1" dirty="0" smtClean="0">
                <a:cs typeface="B Nazanin" pitchFamily="2" charset="-78"/>
              </a:rPr>
              <a:t>را همراه با احساس خوب انجام دهد</a:t>
            </a:r>
            <a:endParaRPr lang="fa-IR" sz="1600" b="1" dirty="0">
              <a:cs typeface="B Nazanin" pitchFamily="2" charset="-78"/>
            </a:endParaRPr>
          </a:p>
        </p:txBody>
      </p:sp>
      <p:sp>
        <p:nvSpPr>
          <p:cNvPr id="16" name="Rounded Rectangle 15"/>
          <p:cNvSpPr/>
          <p:nvPr/>
        </p:nvSpPr>
        <p:spPr>
          <a:xfrm>
            <a:off x="7020272" y="4653136"/>
            <a:ext cx="1584176" cy="1152128"/>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راهکار</a:t>
            </a:r>
            <a:endParaRPr lang="fa-IR" b="1" dirty="0">
              <a:cs typeface="B Nazanin" pitchFamily="2" charset="-78"/>
            </a:endParaRPr>
          </a:p>
        </p:txBody>
      </p:sp>
      <p:sp>
        <p:nvSpPr>
          <p:cNvPr id="17" name="Left Arrow 16"/>
          <p:cNvSpPr/>
          <p:nvPr/>
        </p:nvSpPr>
        <p:spPr>
          <a:xfrm>
            <a:off x="5969856" y="4885809"/>
            <a:ext cx="978408" cy="415399"/>
          </a:xfrm>
          <a:prstGeom prst="lef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cs typeface="B Nazanin" pitchFamily="2" charset="-78"/>
            </a:endParaRPr>
          </a:p>
        </p:txBody>
      </p:sp>
      <p:sp>
        <p:nvSpPr>
          <p:cNvPr id="18" name="Rounded Rectangle 17"/>
          <p:cNvSpPr/>
          <p:nvPr/>
        </p:nvSpPr>
        <p:spPr>
          <a:xfrm>
            <a:off x="536098" y="4411406"/>
            <a:ext cx="5400600" cy="204193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85750" indent="-285750">
              <a:lnSpc>
                <a:spcPct val="150000"/>
              </a:lnSpc>
              <a:buFont typeface="Wingdings" pitchFamily="2" charset="2"/>
              <a:buChar char="v"/>
            </a:pPr>
            <a:r>
              <a:rPr lang="fa-IR" sz="1600" b="1" dirty="0" smtClean="0">
                <a:cs typeface="B Nazanin" pitchFamily="2" charset="-78"/>
              </a:rPr>
              <a:t>حرف شنوی داشتن سریع در مقابل خواسته های منطقی و لازم او</a:t>
            </a:r>
          </a:p>
          <a:p>
            <a:pPr marL="285750" indent="-285750">
              <a:lnSpc>
                <a:spcPct val="150000"/>
              </a:lnSpc>
              <a:buFont typeface="Wingdings" pitchFamily="2" charset="2"/>
              <a:buChar char="v"/>
            </a:pPr>
            <a:r>
              <a:rPr lang="fa-IR" sz="1600" b="1" dirty="0" smtClean="0">
                <a:cs typeface="B Nazanin" pitchFamily="2" charset="-78"/>
              </a:rPr>
              <a:t>بعضی از امور را به بعد موکول کنیم و بگوییم بررسی می کنیم اگر لازم بود انجا</a:t>
            </a:r>
            <a:r>
              <a:rPr lang="fa-IR" sz="1600" b="1" dirty="0">
                <a:cs typeface="B Nazanin" pitchFamily="2" charset="-78"/>
              </a:rPr>
              <a:t>م می شود </a:t>
            </a:r>
            <a:r>
              <a:rPr lang="fa-IR" sz="1600" b="1" dirty="0" smtClean="0">
                <a:cs typeface="B Nazanin" pitchFamily="2" charset="-78"/>
              </a:rPr>
              <a:t>.</a:t>
            </a:r>
          </a:p>
          <a:p>
            <a:pPr marL="285750" indent="-285750">
              <a:lnSpc>
                <a:spcPct val="150000"/>
              </a:lnSpc>
              <a:buFont typeface="Wingdings" pitchFamily="2" charset="2"/>
              <a:buChar char="v"/>
            </a:pPr>
            <a:r>
              <a:rPr lang="fa-IR" sz="1600" b="1" dirty="0" smtClean="0">
                <a:cs typeface="B Nazanin" pitchFamily="2" charset="-78"/>
              </a:rPr>
              <a:t>در </a:t>
            </a:r>
            <a:r>
              <a:rPr lang="fa-IR" sz="1600" b="1" dirty="0">
                <a:cs typeface="B Nazanin" pitchFamily="2" charset="-78"/>
              </a:rPr>
              <a:t>خواسته های </a:t>
            </a:r>
            <a:r>
              <a:rPr lang="fa-IR" sz="1600" b="1" dirty="0" smtClean="0">
                <a:cs typeface="B Nazanin" pitchFamily="2" charset="-78"/>
              </a:rPr>
              <a:t> غیرمنطقی، تلاش کنیم او را با کارهای دیگری درگیر و مرتبط کنیم.</a:t>
            </a:r>
            <a:endParaRPr lang="fa-IR" sz="1600" b="1" dirty="0">
              <a:cs typeface="B Nazanin" pitchFamily="2" charset="-78"/>
            </a:endParaRPr>
          </a:p>
        </p:txBody>
      </p:sp>
    </p:spTree>
    <p:extLst>
      <p:ext uri="{BB962C8B-B14F-4D97-AF65-F5344CB8AC3E}">
        <p14:creationId xmlns:p14="http://schemas.microsoft.com/office/powerpoint/2010/main" val="17869668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372200" y="3140968"/>
            <a:ext cx="223224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فعالیتهایی برای تقویت سخت کوشی در خانواده</a:t>
            </a:r>
            <a:endParaRPr lang="fa-IR" b="1" dirty="0">
              <a:cs typeface="B Nazanin" pitchFamily="2" charset="-78"/>
            </a:endParaRPr>
          </a:p>
        </p:txBody>
      </p:sp>
      <p:sp>
        <p:nvSpPr>
          <p:cNvPr id="4" name="Rounded Rectangle 3"/>
          <p:cNvSpPr/>
          <p:nvPr/>
        </p:nvSpPr>
        <p:spPr>
          <a:xfrm>
            <a:off x="683568" y="1124744"/>
            <a:ext cx="54006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تعیین روز نظافت در آخر هفته و همکاری افراد با هم برای تمیز کردن خانه</a:t>
            </a:r>
            <a:endParaRPr lang="fa-IR" sz="1600" b="1" dirty="0">
              <a:cs typeface="B Nazanin" pitchFamily="2" charset="-78"/>
            </a:endParaRPr>
          </a:p>
        </p:txBody>
      </p:sp>
      <p:sp>
        <p:nvSpPr>
          <p:cNvPr id="5" name="Rounded Rectangle 4"/>
          <p:cNvSpPr/>
          <p:nvPr/>
        </p:nvSpPr>
        <p:spPr>
          <a:xfrm>
            <a:off x="683568" y="1844824"/>
            <a:ext cx="54006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رفتن به کوهنوردی و انجام فعالیتهای ورزشی</a:t>
            </a:r>
            <a:endParaRPr lang="fa-IR" sz="1600" b="1" dirty="0">
              <a:cs typeface="B Nazanin" pitchFamily="2" charset="-78"/>
            </a:endParaRPr>
          </a:p>
        </p:txBody>
      </p:sp>
      <p:sp>
        <p:nvSpPr>
          <p:cNvPr id="6" name="Rounded Rectangle 5"/>
          <p:cNvSpPr/>
          <p:nvPr/>
        </p:nvSpPr>
        <p:spPr>
          <a:xfrm>
            <a:off x="683568" y="3284984"/>
            <a:ext cx="540060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رفتن به سفرهایی که خیلی همه چیز بر وفق مراد نیست  در عین اینکه خوش می گذرد، سختی هایی هم دارد.</a:t>
            </a:r>
            <a:endParaRPr lang="fa-IR" sz="1600" b="1" dirty="0">
              <a:cs typeface="B Nazanin" pitchFamily="2" charset="-78"/>
            </a:endParaRPr>
          </a:p>
        </p:txBody>
      </p:sp>
      <p:sp>
        <p:nvSpPr>
          <p:cNvPr id="7" name="Rounded Rectangle 6"/>
          <p:cNvSpPr/>
          <p:nvPr/>
        </p:nvSpPr>
        <p:spPr>
          <a:xfrm>
            <a:off x="683568" y="2564904"/>
            <a:ext cx="54006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کمک به پدر یا مادر در برخی کارها مثل پهن کردن لباس، آشپزی و....</a:t>
            </a:r>
            <a:endParaRPr lang="fa-IR" sz="1600" b="1" dirty="0">
              <a:cs typeface="B Nazanin" pitchFamily="2" charset="-78"/>
            </a:endParaRPr>
          </a:p>
        </p:txBody>
      </p:sp>
      <p:grpSp>
        <p:nvGrpSpPr>
          <p:cNvPr id="2" name="Group 1"/>
          <p:cNvGrpSpPr/>
          <p:nvPr/>
        </p:nvGrpSpPr>
        <p:grpSpPr>
          <a:xfrm>
            <a:off x="539552" y="4365104"/>
            <a:ext cx="5688632" cy="1728192"/>
            <a:chOff x="539552" y="4365104"/>
            <a:chExt cx="5688632" cy="1728192"/>
          </a:xfrm>
        </p:grpSpPr>
        <p:sp>
          <p:nvSpPr>
            <p:cNvPr id="8" name="Rounded Rectangle 7"/>
            <p:cNvSpPr/>
            <p:nvPr/>
          </p:nvSpPr>
          <p:spPr>
            <a:xfrm>
              <a:off x="539552" y="4365104"/>
              <a:ext cx="5688632"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lnSpc>
                  <a:spcPct val="150000"/>
                </a:lnSpc>
                <a:buFont typeface="Wingdings" pitchFamily="2" charset="2"/>
                <a:buChar char="v"/>
              </a:pPr>
              <a:r>
                <a:rPr lang="fa-IR" sz="1600" b="1" dirty="0" smtClean="0">
                  <a:cs typeface="B Nazanin" pitchFamily="2" charset="-78"/>
                </a:rPr>
                <a:t>سپردن مسئولیتی در حد توان به کودک مانند پهن کردن سفره شام</a:t>
              </a:r>
            </a:p>
            <a:p>
              <a:pPr algn="ctr">
                <a:lnSpc>
                  <a:spcPct val="150000"/>
                </a:lnSpc>
              </a:pPr>
              <a:r>
                <a:rPr lang="fa-IR" sz="1600" b="1" dirty="0">
                  <a:cs typeface="B Nazanin" pitchFamily="2" charset="-78"/>
                </a:rPr>
                <a:t> </a:t>
              </a:r>
              <a:r>
                <a:rPr lang="fa-IR" sz="1600" b="1" dirty="0" smtClean="0">
                  <a:cs typeface="B Nazanin" pitchFamily="2" charset="-78"/>
                </a:rPr>
                <a:t>           تبحر در انجام مهارتی خاص+ فراهم شدن موقعیتهای زیادی برای عمل</a:t>
              </a:r>
            </a:p>
            <a:p>
              <a:pPr algn="ctr">
                <a:lnSpc>
                  <a:spcPct val="150000"/>
                </a:lnSpc>
              </a:pPr>
              <a:r>
                <a:rPr lang="fa-IR" sz="1600" b="1" dirty="0" smtClean="0">
                  <a:cs typeface="B Nazanin" pitchFamily="2" charset="-78"/>
                </a:rPr>
                <a:t>فعال شدن قدرت بسط وتفکر</a:t>
              </a:r>
            </a:p>
            <a:p>
              <a:pPr marL="285750" indent="-285750" algn="ctr">
                <a:lnSpc>
                  <a:spcPct val="150000"/>
                </a:lnSpc>
                <a:buFont typeface="Wingdings" pitchFamily="2" charset="2"/>
                <a:buChar char="v"/>
              </a:pPr>
              <a:r>
                <a:rPr lang="fa-IR" sz="1600" b="1" dirty="0" smtClean="0">
                  <a:cs typeface="B Nazanin" pitchFamily="2" charset="-78"/>
                </a:rPr>
                <a:t>هدایت وگفتگو با کودک در راستای تقویت قدرت حل مسئله</a:t>
              </a:r>
              <a:endParaRPr lang="fa-IR" sz="1600" b="1" dirty="0">
                <a:cs typeface="B Nazanin" pitchFamily="2" charset="-78"/>
              </a:endParaRPr>
            </a:p>
          </p:txBody>
        </p:sp>
        <p:sp>
          <p:nvSpPr>
            <p:cNvPr id="9" name="Left Arrow 8"/>
            <p:cNvSpPr/>
            <p:nvPr/>
          </p:nvSpPr>
          <p:spPr>
            <a:xfrm>
              <a:off x="5580112" y="4941168"/>
              <a:ext cx="538835" cy="25202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Left Arrow 9"/>
            <p:cNvSpPr/>
            <p:nvPr/>
          </p:nvSpPr>
          <p:spPr>
            <a:xfrm>
              <a:off x="4499992" y="5294704"/>
              <a:ext cx="829317" cy="252028"/>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Tree>
    <p:extLst>
      <p:ext uri="{BB962C8B-B14F-4D97-AF65-F5344CB8AC3E}">
        <p14:creationId xmlns:p14="http://schemas.microsoft.com/office/powerpoint/2010/main" val="23225601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576064"/>
          </a:xfrm>
        </p:spPr>
        <p:txBody>
          <a:bodyPr anchor="t">
            <a:normAutofit/>
          </a:bodyPr>
          <a:lstStyle/>
          <a:p>
            <a:pPr algn="r"/>
            <a:r>
              <a:rPr lang="fa-IR" sz="2800" b="1" dirty="0" smtClean="0">
                <a:solidFill>
                  <a:srgbClr val="FF0000"/>
                </a:solidFill>
                <a:cs typeface="B Nazanin" pitchFamily="2" charset="-78"/>
              </a:rPr>
              <a:t>2- لوس شدن (ص 185 تا 188)</a:t>
            </a:r>
            <a:endParaRPr lang="fa-IR" sz="2800" b="1" dirty="0">
              <a:solidFill>
                <a:srgbClr val="FF0000"/>
              </a:solidFill>
              <a:cs typeface="B Nazanin" pitchFamily="2" charset="-78"/>
            </a:endParaRPr>
          </a:p>
        </p:txBody>
      </p:sp>
      <p:sp>
        <p:nvSpPr>
          <p:cNvPr id="3" name="Rounded Rectangle 2"/>
          <p:cNvSpPr/>
          <p:nvPr/>
        </p:nvSpPr>
        <p:spPr>
          <a:xfrm>
            <a:off x="827584" y="1340768"/>
            <a:ext cx="6696744" cy="115212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2000" b="1" dirty="0" smtClean="0">
                <a:cs typeface="B Nazanin" pitchFamily="2" charset="-78"/>
              </a:rPr>
              <a:t>محبت افراطی و وابستگی شدید والد به کودک</a:t>
            </a:r>
          </a:p>
          <a:p>
            <a:pPr algn="ctr">
              <a:lnSpc>
                <a:spcPct val="150000"/>
              </a:lnSpc>
            </a:pPr>
            <a:r>
              <a:rPr lang="fa-IR" sz="2000" b="1" dirty="0" smtClean="0">
                <a:cs typeface="B Nazanin" pitchFamily="2" charset="-78"/>
              </a:rPr>
              <a:t> از دلایل مهم تسلیم شدن در برابر همه خواسته های کودک است.</a:t>
            </a:r>
            <a:endParaRPr lang="fa-IR" sz="2000" b="1" dirty="0">
              <a:cs typeface="B Nazanin" pitchFamily="2" charset="-78"/>
            </a:endParaRPr>
          </a:p>
        </p:txBody>
      </p:sp>
      <p:sp>
        <p:nvSpPr>
          <p:cNvPr id="4" name="Rounded Rectangle 3"/>
          <p:cNvSpPr/>
          <p:nvPr/>
        </p:nvSpPr>
        <p:spPr>
          <a:xfrm>
            <a:off x="6444208" y="3933056"/>
            <a:ext cx="1512168" cy="64807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پیامدها</a:t>
            </a:r>
            <a:endParaRPr lang="fa-IR" sz="2000" b="1" dirty="0">
              <a:cs typeface="B Nazanin" pitchFamily="2" charset="-78"/>
            </a:endParaRPr>
          </a:p>
        </p:txBody>
      </p:sp>
      <p:sp>
        <p:nvSpPr>
          <p:cNvPr id="5" name="Rounded Rectangle 4"/>
          <p:cNvSpPr/>
          <p:nvPr/>
        </p:nvSpPr>
        <p:spPr>
          <a:xfrm>
            <a:off x="2411760" y="2636912"/>
            <a:ext cx="3672408"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واکنش های شدید و پرخاشگری</a:t>
            </a:r>
            <a:endParaRPr lang="fa-IR" b="1" dirty="0">
              <a:cs typeface="B Nazanin" pitchFamily="2" charset="-78"/>
            </a:endParaRPr>
          </a:p>
        </p:txBody>
      </p:sp>
      <p:sp>
        <p:nvSpPr>
          <p:cNvPr id="6" name="Rounded Rectangle 5"/>
          <p:cNvSpPr/>
          <p:nvPr/>
        </p:nvSpPr>
        <p:spPr>
          <a:xfrm>
            <a:off x="2411760" y="3284984"/>
            <a:ext cx="3672408"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مقاومت کم در برابر مشکلات</a:t>
            </a:r>
            <a:endParaRPr lang="fa-IR" b="1" dirty="0">
              <a:cs typeface="B Nazanin" pitchFamily="2" charset="-78"/>
            </a:endParaRPr>
          </a:p>
        </p:txBody>
      </p:sp>
      <p:sp>
        <p:nvSpPr>
          <p:cNvPr id="7" name="Rounded Rectangle 6"/>
          <p:cNvSpPr/>
          <p:nvPr/>
        </p:nvSpPr>
        <p:spPr>
          <a:xfrm>
            <a:off x="2411760" y="3933056"/>
            <a:ext cx="3672408"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محدود شدن تفکر وخلاقیت</a:t>
            </a:r>
            <a:endParaRPr lang="fa-IR" b="1" dirty="0">
              <a:cs typeface="B Nazanin" pitchFamily="2" charset="-78"/>
            </a:endParaRPr>
          </a:p>
        </p:txBody>
      </p:sp>
      <p:sp>
        <p:nvSpPr>
          <p:cNvPr id="8" name="Rounded Rectangle 7"/>
          <p:cNvSpPr/>
          <p:nvPr/>
        </p:nvSpPr>
        <p:spPr>
          <a:xfrm>
            <a:off x="2411760" y="4581128"/>
            <a:ext cx="3672408"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بی کفایتی و ناکارامدی</a:t>
            </a:r>
            <a:endParaRPr lang="fa-IR" b="1" dirty="0">
              <a:cs typeface="B Nazanin" pitchFamily="2" charset="-78"/>
            </a:endParaRPr>
          </a:p>
        </p:txBody>
      </p:sp>
      <p:sp>
        <p:nvSpPr>
          <p:cNvPr id="9" name="Rounded Rectangle 8"/>
          <p:cNvSpPr/>
          <p:nvPr/>
        </p:nvSpPr>
        <p:spPr>
          <a:xfrm>
            <a:off x="2431014" y="5229200"/>
            <a:ext cx="3672408"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وابستگی شدید</a:t>
            </a:r>
            <a:endParaRPr lang="fa-IR" b="1" dirty="0">
              <a:cs typeface="B Nazanin" pitchFamily="2" charset="-78"/>
            </a:endParaRPr>
          </a:p>
        </p:txBody>
      </p:sp>
    </p:spTree>
    <p:extLst>
      <p:ext uri="{BB962C8B-B14F-4D97-AF65-F5344CB8AC3E}">
        <p14:creationId xmlns:p14="http://schemas.microsoft.com/office/powerpoint/2010/main" val="5634610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593323"/>
            <a:ext cx="7344816" cy="1015663"/>
          </a:xfrm>
          <a:prstGeom prst="rect">
            <a:avLst/>
          </a:prstGeom>
          <a:noFill/>
        </p:spPr>
        <p:txBody>
          <a:bodyPr wrap="square" rtlCol="1">
            <a:spAutoFit/>
          </a:bodyPr>
          <a:lstStyle/>
          <a:p>
            <a:pPr>
              <a:lnSpc>
                <a:spcPct val="150000"/>
              </a:lnSpc>
            </a:pPr>
            <a:r>
              <a:rPr lang="fa-IR" sz="2000" b="1" dirty="0" smtClean="0">
                <a:solidFill>
                  <a:schemeClr val="accent1">
                    <a:lumMod val="50000"/>
                  </a:schemeClr>
                </a:solidFill>
                <a:cs typeface="B Nazanin" pitchFamily="2" charset="-78"/>
              </a:rPr>
              <a:t>در صورتی که تاکنون در برابر اغلب خواسته های کودک خود تسلیم شده اید به نکات زیر توجه کنید:</a:t>
            </a:r>
            <a:endParaRPr lang="fa-IR" sz="2000" b="1" dirty="0">
              <a:solidFill>
                <a:schemeClr val="accent1">
                  <a:lumMod val="50000"/>
                </a:schemeClr>
              </a:solidFill>
              <a:cs typeface="B Nazanin" pitchFamily="2" charset="-78"/>
            </a:endParaRPr>
          </a:p>
        </p:txBody>
      </p:sp>
      <p:sp>
        <p:nvSpPr>
          <p:cNvPr id="2" name="Rounded Rectangle 1"/>
          <p:cNvSpPr/>
          <p:nvPr/>
        </p:nvSpPr>
        <p:spPr>
          <a:xfrm>
            <a:off x="611560" y="1700808"/>
            <a:ext cx="7920880" cy="396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dirty="0" smtClean="0">
                <a:cs typeface="B Nazanin" pitchFamily="2" charset="-78"/>
              </a:rPr>
              <a:t>بررسی کنید: </a:t>
            </a:r>
            <a:r>
              <a:rPr lang="fa-IR" sz="1600" b="1" dirty="0" smtClean="0">
                <a:cs typeface="B Nazanin" pitchFamily="2" charset="-78"/>
              </a:rPr>
              <a:t>درخواست کودک را بررسی کنید و به کودک خیلی واضح و شفاف پاسخ مثبت یا منفی بدهید.</a:t>
            </a:r>
            <a:endParaRPr lang="fa-IR" sz="1600" b="1" dirty="0">
              <a:cs typeface="B Nazanin" pitchFamily="2" charset="-78"/>
            </a:endParaRPr>
          </a:p>
        </p:txBody>
      </p:sp>
      <p:sp>
        <p:nvSpPr>
          <p:cNvPr id="4" name="Rounded Rectangle 3"/>
          <p:cNvSpPr/>
          <p:nvPr/>
        </p:nvSpPr>
        <p:spPr>
          <a:xfrm>
            <a:off x="611560" y="2204864"/>
            <a:ext cx="79208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dirty="0" smtClean="0">
                <a:cs typeface="B Nazanin" pitchFamily="2" charset="-78"/>
              </a:rPr>
              <a:t>محبت کنید: </a:t>
            </a:r>
            <a:r>
              <a:rPr lang="fa-IR" sz="1600" b="1" dirty="0" smtClean="0">
                <a:cs typeface="B Nazanin" pitchFamily="2" charset="-78"/>
              </a:rPr>
              <a:t>درصورتیکه درخواست او نامعقول بود یا شما توان رفع آن را نداشتید در برابر گریه های کودک او را سرزنش نکنید. او را نوازش کرده، محبت خود را به او نشان دهید و در صورت امکان دلایل را برایش توضیح دهید یا حواسش را به موضوعی دیگر منعطف کنید.</a:t>
            </a:r>
            <a:endParaRPr lang="fa-IR" sz="1600" b="1" dirty="0">
              <a:cs typeface="B Nazanin" pitchFamily="2" charset="-78"/>
            </a:endParaRPr>
          </a:p>
        </p:txBody>
      </p:sp>
      <p:sp>
        <p:nvSpPr>
          <p:cNvPr id="5" name="Rounded Rectangle 4"/>
          <p:cNvSpPr/>
          <p:nvPr/>
        </p:nvSpPr>
        <p:spPr>
          <a:xfrm>
            <a:off x="611560" y="3212976"/>
            <a:ext cx="792088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dirty="0" smtClean="0">
                <a:cs typeface="B Nazanin" pitchFamily="2" charset="-78"/>
              </a:rPr>
              <a:t>پیشنهاد دهید: </a:t>
            </a:r>
            <a:r>
              <a:rPr lang="fa-IR" sz="1600" b="1" dirty="0" smtClean="0">
                <a:cs typeface="B Nazanin" pitchFamily="2" charset="-78"/>
              </a:rPr>
              <a:t>می توانید به جای خواسته نامعقول کودک به او پیشنهاد دیگری بدهید.</a:t>
            </a:r>
            <a:endParaRPr lang="fa-IR" sz="1600" b="1" dirty="0">
              <a:cs typeface="B Nazanin" pitchFamily="2" charset="-78"/>
            </a:endParaRPr>
          </a:p>
        </p:txBody>
      </p:sp>
      <p:sp>
        <p:nvSpPr>
          <p:cNvPr id="6" name="Rounded Rectangle 5"/>
          <p:cNvSpPr/>
          <p:nvPr/>
        </p:nvSpPr>
        <p:spPr>
          <a:xfrm>
            <a:off x="611560" y="4005064"/>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lnSpc>
                <a:spcPct val="150000"/>
              </a:lnSpc>
            </a:pPr>
            <a:r>
              <a:rPr lang="fa-IR" b="1" dirty="0" smtClean="0">
                <a:cs typeface="B Nazanin" pitchFamily="2" charset="-78"/>
              </a:rPr>
              <a:t>تسلیم نشوید: </a:t>
            </a:r>
            <a:r>
              <a:rPr lang="fa-IR" sz="1600" b="1" dirty="0" smtClean="0">
                <a:cs typeface="B Nazanin" pitchFamily="2" charset="-78"/>
              </a:rPr>
              <a:t>زمانی که «نه» گفتید، از حرف خود کوتاه نیایید (مگر در موارد معدود)</a:t>
            </a:r>
          </a:p>
          <a:p>
            <a:pPr algn="just">
              <a:lnSpc>
                <a:spcPct val="150000"/>
              </a:lnSpc>
            </a:pPr>
            <a:r>
              <a:rPr lang="fa-IR" sz="1600" b="1" dirty="0" smtClean="0">
                <a:cs typeface="B Nazanin" pitchFamily="2" charset="-78"/>
              </a:rPr>
              <a:t>آرامش خود را حفظ کنید و سعی کنید پس از اتمام گریه کودک با او همراه شده، بازی کنید و به او توجه کنید.</a:t>
            </a:r>
            <a:endParaRPr lang="fa-IR" sz="1600" b="1" dirty="0">
              <a:cs typeface="B Nazanin" pitchFamily="2" charset="-78"/>
            </a:endParaRPr>
          </a:p>
        </p:txBody>
      </p:sp>
      <p:sp>
        <p:nvSpPr>
          <p:cNvPr id="7" name="Rounded Rectangle 6"/>
          <p:cNvSpPr/>
          <p:nvPr/>
        </p:nvSpPr>
        <p:spPr>
          <a:xfrm>
            <a:off x="594976" y="5238291"/>
            <a:ext cx="792088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just">
              <a:lnSpc>
                <a:spcPct val="150000"/>
              </a:lnSpc>
            </a:pPr>
            <a:r>
              <a:rPr lang="fa-IR" sz="1600" b="1" dirty="0" smtClean="0">
                <a:cs typeface="B Nazanin" pitchFamily="2" charset="-78"/>
              </a:rPr>
              <a:t>برای اینکه صدای گریه برایتان فشار عصبی ایجاد نکند، از او فاصله بگیرید و به کارهای  خود بپردازید یا اورا به اتاقی برده وبا مهربانی بگویید هرموقع دوست داشت به  کارهای دیگری بپردازد، میتواند از اتاق بیرون بیاید.</a:t>
            </a:r>
            <a:endParaRPr lang="fa-IR" sz="1600" dirty="0">
              <a:cs typeface="B Nazanin" pitchFamily="2" charset="-78"/>
            </a:endParaRPr>
          </a:p>
        </p:txBody>
      </p:sp>
    </p:spTree>
    <p:extLst>
      <p:ext uri="{BB962C8B-B14F-4D97-AF65-F5344CB8AC3E}">
        <p14:creationId xmlns:p14="http://schemas.microsoft.com/office/powerpoint/2010/main" val="5437358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87624" y="629816"/>
            <a:ext cx="7024744" cy="1143000"/>
          </a:xfrm>
          <a:prstGeom prst="rect">
            <a:avLst/>
          </a:prstGeom>
        </p:spPr>
        <p:txBody>
          <a:bodyPr anchor="ctr">
            <a:norm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3200" b="1" smtClean="0">
                <a:cs typeface="B Nazanin" pitchFamily="2" charset="-78"/>
              </a:rPr>
              <a:t>2- انتقال باورها به کودک:</a:t>
            </a:r>
            <a:endParaRPr lang="fa-IR" sz="3200" b="1" dirty="0">
              <a:cs typeface="B Nazanin" pitchFamily="2" charset="-78"/>
            </a:endParaRPr>
          </a:p>
        </p:txBody>
      </p:sp>
      <p:sp>
        <p:nvSpPr>
          <p:cNvPr id="8" name="Rounded Rectangle 7"/>
          <p:cNvSpPr/>
          <p:nvPr/>
        </p:nvSpPr>
        <p:spPr>
          <a:xfrm>
            <a:off x="4644008" y="2276872"/>
            <a:ext cx="3816424"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000" b="1" dirty="0" smtClean="0">
                <a:cs typeface="B Nazanin" pitchFamily="2" charset="-78"/>
              </a:rPr>
              <a:t>مقدمات</a:t>
            </a:r>
          </a:p>
          <a:p>
            <a:pPr marL="285750" indent="-285750" algn="ctr">
              <a:lnSpc>
                <a:spcPct val="150000"/>
              </a:lnSpc>
              <a:buFont typeface="Wingdings" pitchFamily="2" charset="2"/>
              <a:buChar char="v"/>
            </a:pPr>
            <a:r>
              <a:rPr lang="fa-IR" b="1" dirty="0" smtClean="0">
                <a:cs typeface="B Nazanin" pitchFamily="2" charset="-78"/>
              </a:rPr>
              <a:t>الگودهی باورها، صفات و اقوال زیبا</a:t>
            </a:r>
          </a:p>
          <a:p>
            <a:pPr marL="285750" indent="-285750" algn="ctr">
              <a:lnSpc>
                <a:spcPct val="150000"/>
              </a:lnSpc>
              <a:buFont typeface="Wingdings" pitchFamily="2" charset="2"/>
              <a:buChar char="v"/>
            </a:pPr>
            <a:r>
              <a:rPr lang="fa-IR" b="1" dirty="0" smtClean="0">
                <a:cs typeface="B Nazanin" pitchFamily="2" charset="-78"/>
              </a:rPr>
              <a:t>حفظ حیا و مراقبت از آن</a:t>
            </a:r>
          </a:p>
          <a:p>
            <a:pPr marL="285750" indent="-285750" algn="ctr">
              <a:lnSpc>
                <a:spcPct val="150000"/>
              </a:lnSpc>
              <a:buFont typeface="Wingdings" pitchFamily="2" charset="2"/>
              <a:buChar char="v"/>
            </a:pPr>
            <a:r>
              <a:rPr lang="fa-IR" b="1" dirty="0" smtClean="0">
                <a:cs typeface="B Nazanin" pitchFamily="2" charset="-78"/>
              </a:rPr>
              <a:t>شناخت و کنترل  هیجانات</a:t>
            </a:r>
          </a:p>
          <a:p>
            <a:pPr marL="285750" indent="-285750" algn="ctr">
              <a:lnSpc>
                <a:spcPct val="150000"/>
              </a:lnSpc>
              <a:buFont typeface="Wingdings" pitchFamily="2" charset="2"/>
              <a:buChar char="v"/>
            </a:pPr>
            <a:r>
              <a:rPr lang="fa-IR" b="1" dirty="0" smtClean="0">
                <a:cs typeface="B Nazanin" pitchFamily="2" charset="-78"/>
              </a:rPr>
              <a:t>آموزش اذن</a:t>
            </a:r>
            <a:endParaRPr lang="fa-IR" b="1" dirty="0">
              <a:cs typeface="B Nazanin" pitchFamily="2" charset="-78"/>
            </a:endParaRPr>
          </a:p>
        </p:txBody>
      </p:sp>
      <p:sp>
        <p:nvSpPr>
          <p:cNvPr id="9" name="Rounded Rectangle 8"/>
          <p:cNvSpPr/>
          <p:nvPr/>
        </p:nvSpPr>
        <p:spPr>
          <a:xfrm>
            <a:off x="611560" y="629816"/>
            <a:ext cx="3816424" cy="4887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b="1" dirty="0" smtClean="0">
                <a:cs typeface="B Nazanin" pitchFamily="2" charset="-78"/>
              </a:rPr>
              <a:t>1- ایمان و اعتماد</a:t>
            </a:r>
          </a:p>
          <a:p>
            <a:pPr algn="just">
              <a:lnSpc>
                <a:spcPct val="150000"/>
              </a:lnSpc>
            </a:pPr>
            <a:r>
              <a:rPr lang="fa-IR" b="1" dirty="0" smtClean="0">
                <a:cs typeface="B Nazanin" pitchFamily="2" charset="-78"/>
              </a:rPr>
              <a:t>2- بخشایش خداوند</a:t>
            </a:r>
          </a:p>
          <a:p>
            <a:pPr algn="just">
              <a:lnSpc>
                <a:spcPct val="150000"/>
              </a:lnSpc>
            </a:pPr>
            <a:r>
              <a:rPr lang="fa-IR" b="1" dirty="0" smtClean="0">
                <a:cs typeface="B Nazanin" pitchFamily="2" charset="-78"/>
              </a:rPr>
              <a:t>3- مفهوم حقیقت ثابت (رب) در هستی</a:t>
            </a:r>
          </a:p>
          <a:p>
            <a:pPr algn="just">
              <a:lnSpc>
                <a:spcPct val="150000"/>
              </a:lnSpc>
            </a:pPr>
            <a:r>
              <a:rPr lang="fa-IR" b="1" dirty="0" smtClean="0">
                <a:cs typeface="B Nazanin" pitchFamily="2" charset="-78"/>
              </a:rPr>
              <a:t>4- مفهوم ولایت خداوند</a:t>
            </a:r>
          </a:p>
          <a:p>
            <a:pPr algn="just">
              <a:lnSpc>
                <a:spcPct val="150000"/>
              </a:lnSpc>
            </a:pPr>
            <a:r>
              <a:rPr lang="fa-IR" b="1" dirty="0" smtClean="0">
                <a:cs typeface="B Nazanin" pitchFamily="2" charset="-78"/>
              </a:rPr>
              <a:t>5- پرورش دیگرخواهی و انسان دوستی</a:t>
            </a:r>
          </a:p>
          <a:p>
            <a:pPr algn="just">
              <a:lnSpc>
                <a:spcPct val="150000"/>
              </a:lnSpc>
            </a:pPr>
            <a:r>
              <a:rPr lang="fa-IR" b="1" dirty="0" smtClean="0">
                <a:cs typeface="B Nazanin" pitchFamily="2" charset="-78"/>
              </a:rPr>
              <a:t>6- معرفی خدا (با استفاده از تمثیل)</a:t>
            </a:r>
          </a:p>
          <a:p>
            <a:pPr algn="just">
              <a:lnSpc>
                <a:spcPct val="150000"/>
              </a:lnSpc>
            </a:pPr>
            <a:r>
              <a:rPr lang="fa-IR" b="1" dirty="0" smtClean="0">
                <a:cs typeface="B Nazanin" pitchFamily="2" charset="-78"/>
              </a:rPr>
              <a:t>7- آموزش معاد (با استفاده از تمثیل)</a:t>
            </a:r>
          </a:p>
          <a:p>
            <a:pPr algn="just">
              <a:lnSpc>
                <a:spcPct val="150000"/>
              </a:lnSpc>
            </a:pPr>
            <a:r>
              <a:rPr lang="fa-IR" b="1" dirty="0" smtClean="0">
                <a:cs typeface="B Nazanin" pitchFamily="2" charset="-78"/>
              </a:rPr>
              <a:t>8- فهم لزوم تغییر در جهت مثبت</a:t>
            </a:r>
          </a:p>
          <a:p>
            <a:pPr algn="just">
              <a:lnSpc>
                <a:spcPct val="150000"/>
              </a:lnSpc>
            </a:pPr>
            <a:r>
              <a:rPr lang="fa-IR" b="1" dirty="0" smtClean="0">
                <a:cs typeface="B Nazanin" pitchFamily="2" charset="-78"/>
              </a:rPr>
              <a:t>9- فهم حمد و زیبایی و میل به کمال</a:t>
            </a:r>
          </a:p>
          <a:p>
            <a:pPr algn="just">
              <a:lnSpc>
                <a:spcPct val="150000"/>
              </a:lnSpc>
            </a:pPr>
            <a:r>
              <a:rPr lang="fa-IR" b="1" dirty="0" smtClean="0">
                <a:cs typeface="B Nazanin" pitchFamily="2" charset="-78"/>
              </a:rPr>
              <a:t>10- توجه  به طبیعت، باورساز برای کودکان</a:t>
            </a:r>
          </a:p>
          <a:p>
            <a:pPr algn="just">
              <a:lnSpc>
                <a:spcPct val="150000"/>
              </a:lnSpc>
            </a:pPr>
            <a:r>
              <a:rPr lang="fa-IR" b="1" dirty="0" smtClean="0">
                <a:cs typeface="B Nazanin" pitchFamily="2" charset="-78"/>
              </a:rPr>
              <a:t>11- یاد خداوند در شادیها</a:t>
            </a:r>
          </a:p>
          <a:p>
            <a:pPr algn="just">
              <a:lnSpc>
                <a:spcPct val="150000"/>
              </a:lnSpc>
            </a:pPr>
            <a:r>
              <a:rPr lang="fa-IR" b="1" dirty="0" smtClean="0">
                <a:cs typeface="B Nazanin" pitchFamily="2" charset="-78"/>
              </a:rPr>
              <a:t>12- اثر نیت و القا</a:t>
            </a:r>
          </a:p>
        </p:txBody>
      </p:sp>
      <p:sp>
        <p:nvSpPr>
          <p:cNvPr id="10" name="Rounded Rectangle 9"/>
          <p:cNvSpPr/>
          <p:nvPr/>
        </p:nvSpPr>
        <p:spPr>
          <a:xfrm>
            <a:off x="667548" y="5661248"/>
            <a:ext cx="376043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a:cs typeface="B Nazanin" pitchFamily="2" charset="-78"/>
              </a:rPr>
              <a:t>نکاتی در تاثیرگذاری باوری بیشتر بر کودک</a:t>
            </a:r>
            <a:endParaRPr lang="fa-IR" dirty="0"/>
          </a:p>
        </p:txBody>
      </p:sp>
    </p:spTree>
    <p:extLst>
      <p:ext uri="{BB962C8B-B14F-4D97-AF65-F5344CB8AC3E}">
        <p14:creationId xmlns:p14="http://schemas.microsoft.com/office/powerpoint/2010/main" val="25459250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811640"/>
            <a:ext cx="7024744" cy="529128"/>
          </a:xfrm>
        </p:spPr>
        <p:txBody>
          <a:bodyPr>
            <a:noAutofit/>
          </a:bodyPr>
          <a:lstStyle/>
          <a:p>
            <a:pPr algn="r"/>
            <a:r>
              <a:rPr lang="fa-IR" sz="2800" b="1" dirty="0" smtClean="0">
                <a:cs typeface="B Nazanin" pitchFamily="2" charset="-78"/>
              </a:rPr>
              <a:t>الگودهی باورها و صفات زیبا (ص 150 تا 153) </a:t>
            </a:r>
            <a:endParaRPr lang="fa-IR" sz="2800" b="1" dirty="0">
              <a:cs typeface="B Nazanin" pitchFamily="2" charset="-78"/>
            </a:endParaRPr>
          </a:p>
        </p:txBody>
      </p:sp>
      <p:sp>
        <p:nvSpPr>
          <p:cNvPr id="3" name="TextBox 2"/>
          <p:cNvSpPr txBox="1"/>
          <p:nvPr/>
        </p:nvSpPr>
        <p:spPr>
          <a:xfrm>
            <a:off x="683568" y="1363415"/>
            <a:ext cx="7704856" cy="769441"/>
          </a:xfrm>
          <a:prstGeom prst="rect">
            <a:avLst/>
          </a:prstGeom>
          <a:noFill/>
        </p:spPr>
        <p:txBody>
          <a:bodyPr wrap="square" rtlCol="1">
            <a:spAutoFit/>
          </a:bodyPr>
          <a:lstStyle/>
          <a:p>
            <a:r>
              <a:rPr lang="fa-IR" sz="2200" b="1" dirty="0" smtClean="0">
                <a:solidFill>
                  <a:schemeClr val="accent1">
                    <a:lumMod val="50000"/>
                  </a:schemeClr>
                </a:solidFill>
                <a:cs typeface="B Nazanin" pitchFamily="2" charset="-78"/>
              </a:rPr>
              <a:t>ایمان در دوره اول از طریق انس دهی کودک با باورها وگفتار نیک اتفاق می افتد.</a:t>
            </a:r>
          </a:p>
          <a:p>
            <a:r>
              <a:rPr lang="fa-IR" sz="2200" b="1" dirty="0" smtClean="0">
                <a:solidFill>
                  <a:schemeClr val="accent1">
                    <a:lumMod val="50000"/>
                  </a:schemeClr>
                </a:solidFill>
                <a:cs typeface="B Nazanin" pitchFamily="2" charset="-78"/>
              </a:rPr>
              <a:t>صفات والدین که برآمده از باورهاست بر شکل گیری صفات کودک اثر می گذارد</a:t>
            </a:r>
            <a:r>
              <a:rPr lang="fa-IR" sz="2200" b="1" dirty="0">
                <a:solidFill>
                  <a:schemeClr val="accent1">
                    <a:lumMod val="50000"/>
                  </a:schemeClr>
                </a:solidFill>
                <a:cs typeface="B Nazanin" pitchFamily="2" charset="-78"/>
              </a:rPr>
              <a:t>.</a:t>
            </a:r>
          </a:p>
        </p:txBody>
      </p:sp>
      <p:sp>
        <p:nvSpPr>
          <p:cNvPr id="4" name="Oval 3"/>
          <p:cNvSpPr/>
          <p:nvPr/>
        </p:nvSpPr>
        <p:spPr>
          <a:xfrm>
            <a:off x="7117000" y="2888940"/>
            <a:ext cx="1368152" cy="1810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صفات انسان در قرآن</a:t>
            </a:r>
            <a:endParaRPr lang="fa-IR" sz="2000" b="1" dirty="0">
              <a:cs typeface="B Nazanin" pitchFamily="2" charset="-78"/>
            </a:endParaRPr>
          </a:p>
        </p:txBody>
      </p:sp>
      <p:sp>
        <p:nvSpPr>
          <p:cNvPr id="5" name="Oval 4"/>
          <p:cNvSpPr/>
          <p:nvPr/>
        </p:nvSpPr>
        <p:spPr>
          <a:xfrm>
            <a:off x="5764540" y="2420888"/>
            <a:ext cx="103970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صفات</a:t>
            </a:r>
          </a:p>
          <a:p>
            <a:pPr algn="ctr"/>
            <a:r>
              <a:rPr lang="fa-IR" sz="1600" b="1" dirty="0" smtClean="0">
                <a:cs typeface="B Nazanin" pitchFamily="2" charset="-78"/>
              </a:rPr>
              <a:t> پایه ای</a:t>
            </a:r>
            <a:endParaRPr lang="fa-IR" sz="1600" b="1" dirty="0">
              <a:cs typeface="B Nazanin" pitchFamily="2" charset="-78"/>
            </a:endParaRPr>
          </a:p>
        </p:txBody>
      </p:sp>
      <p:sp>
        <p:nvSpPr>
          <p:cNvPr id="6" name="Oval 5"/>
          <p:cNvSpPr/>
          <p:nvPr/>
        </p:nvSpPr>
        <p:spPr>
          <a:xfrm>
            <a:off x="5617860" y="3284984"/>
            <a:ext cx="133040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صفات مواجهه ای</a:t>
            </a:r>
            <a:endParaRPr lang="fa-IR" sz="1600" b="1" dirty="0">
              <a:cs typeface="B Nazanin" pitchFamily="2" charset="-78"/>
            </a:endParaRPr>
          </a:p>
        </p:txBody>
      </p:sp>
      <p:sp>
        <p:nvSpPr>
          <p:cNvPr id="7" name="Rounded Rectangle 6"/>
          <p:cNvSpPr/>
          <p:nvPr/>
        </p:nvSpPr>
        <p:spPr>
          <a:xfrm>
            <a:off x="539552" y="2420888"/>
            <a:ext cx="48965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sz="1400" b="1" dirty="0" smtClean="0">
                <a:cs typeface="B Nazanin" pitchFamily="2" charset="-78"/>
              </a:rPr>
              <a:t>مانند: عجله، ضعف و حرص که از ابتدای تولد با خلقت انسان </a:t>
            </a:r>
          </a:p>
          <a:p>
            <a:pPr algn="just">
              <a:lnSpc>
                <a:spcPct val="150000"/>
              </a:lnSpc>
            </a:pPr>
            <a:r>
              <a:rPr lang="fa-IR" sz="1400" b="1" dirty="0" smtClean="0">
                <a:cs typeface="B Nazanin" pitchFamily="2" charset="-78"/>
              </a:rPr>
              <a:t>عجین اند و باید به تعادل برسند و در جهت الهی قرار گیرند.</a:t>
            </a:r>
            <a:endParaRPr lang="fa-IR" sz="1400" b="1" dirty="0">
              <a:cs typeface="B Nazanin" pitchFamily="2" charset="-78"/>
            </a:endParaRPr>
          </a:p>
        </p:txBody>
      </p:sp>
      <p:sp>
        <p:nvSpPr>
          <p:cNvPr id="8" name="Rounded Rectangle 7"/>
          <p:cNvSpPr/>
          <p:nvPr/>
        </p:nvSpPr>
        <p:spPr>
          <a:xfrm>
            <a:off x="539552" y="3212976"/>
            <a:ext cx="489654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sz="1400" b="1" dirty="0" smtClean="0">
                <a:cs typeface="B Nazanin" pitchFamily="2" charset="-78"/>
              </a:rPr>
              <a:t>مانند: یاس، خوشحالی، تفاخر و درماندگی که در مواجهه با رویدادهای تلخ و شیرین زندگی خود را آشکار می کنند.</a:t>
            </a:r>
            <a:endParaRPr lang="fa-IR" sz="1400" b="1" dirty="0">
              <a:cs typeface="B Nazanin" pitchFamily="2" charset="-78"/>
            </a:endParaRPr>
          </a:p>
        </p:txBody>
      </p:sp>
      <p:sp>
        <p:nvSpPr>
          <p:cNvPr id="9" name="Oval 8"/>
          <p:cNvSpPr/>
          <p:nvPr/>
        </p:nvSpPr>
        <p:spPr>
          <a:xfrm>
            <a:off x="5606460" y="4509120"/>
            <a:ext cx="141381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صفات</a:t>
            </a:r>
          </a:p>
          <a:p>
            <a:pPr algn="ctr"/>
            <a:r>
              <a:rPr lang="fa-IR" sz="1600" b="1" dirty="0" smtClean="0">
                <a:cs typeface="B Nazanin" pitchFamily="2" charset="-78"/>
              </a:rPr>
              <a:t>استعدادی و ایمانی</a:t>
            </a:r>
            <a:endParaRPr lang="fa-IR" sz="1600" b="1" dirty="0">
              <a:cs typeface="B Nazanin" pitchFamily="2" charset="-78"/>
            </a:endParaRPr>
          </a:p>
        </p:txBody>
      </p:sp>
      <p:sp>
        <p:nvSpPr>
          <p:cNvPr id="10" name="Rounded Rectangle 9"/>
          <p:cNvSpPr/>
          <p:nvPr/>
        </p:nvSpPr>
        <p:spPr>
          <a:xfrm>
            <a:off x="539552" y="4077072"/>
            <a:ext cx="4896544"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sz="1400" b="1" dirty="0" smtClean="0">
                <a:cs typeface="B Nazanin" pitchFamily="2" charset="-78"/>
              </a:rPr>
              <a:t>تعادل و اصلاح صفات پایه ای و مواجهه ای مقدمه ای برای کسب صفات استعدادی و ایمانی است.  ظلم و جهل ریشه این صفات اند که استعداد عادل شدن و عالم شدن انسان را می رساند. انسان با اتکا به منبع علم و عدل الهی  استعداد این را  دارد  که انواع صفات نیک مانند شکر، بر و ...را در خود تجلی بخشد.</a:t>
            </a:r>
            <a:endParaRPr lang="fa-IR" sz="1400" b="1" dirty="0">
              <a:cs typeface="B Nazanin" pitchFamily="2" charset="-78"/>
            </a:endParaRPr>
          </a:p>
        </p:txBody>
      </p:sp>
      <p:sp>
        <p:nvSpPr>
          <p:cNvPr id="12" name="TextBox 11"/>
          <p:cNvSpPr txBox="1"/>
          <p:nvPr/>
        </p:nvSpPr>
        <p:spPr>
          <a:xfrm>
            <a:off x="683568" y="5733256"/>
            <a:ext cx="7801584" cy="707886"/>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گاهی این صفات ، از آنجا که بین پدر و مادر یا خانواده های آنان مشترک اند، شدت مضاعف یافته و یک شاکله برای خانواده درست می کنند.</a:t>
            </a:r>
            <a:endParaRPr lang="fa-IR" sz="2000"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5212630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48072"/>
          </a:xfrm>
        </p:spPr>
        <p:txBody>
          <a:bodyPr anchor="t">
            <a:normAutofit fontScale="90000"/>
          </a:bodyPr>
          <a:lstStyle/>
          <a:p>
            <a:pPr algn="r"/>
            <a:r>
              <a:rPr lang="fa-IR" sz="2800" b="1" dirty="0" smtClean="0">
                <a:cs typeface="B Nazanin" pitchFamily="2" charset="-78"/>
              </a:rPr>
              <a:t>حفظ حیا و مراقبت از آن (ص 165) </a:t>
            </a:r>
            <a:br>
              <a:rPr lang="fa-IR" sz="2800" b="1" dirty="0" smtClean="0">
                <a:cs typeface="B Nazanin" pitchFamily="2" charset="-78"/>
              </a:rPr>
            </a:br>
            <a:endParaRPr lang="fa-IR" sz="2800" b="1" dirty="0">
              <a:solidFill>
                <a:srgbClr val="00B0F0"/>
              </a:solidFill>
              <a:cs typeface="B Nazanin" pitchFamily="2" charset="-78"/>
            </a:endParaRPr>
          </a:p>
        </p:txBody>
      </p:sp>
      <p:sp>
        <p:nvSpPr>
          <p:cNvPr id="3" name="TextBox 2"/>
          <p:cNvSpPr txBox="1"/>
          <p:nvPr/>
        </p:nvSpPr>
        <p:spPr>
          <a:xfrm>
            <a:off x="971600" y="1340768"/>
            <a:ext cx="7272808"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از ویژگی های فطری تفس انسان است که حتی قبل از تولد قابل تعلیم و فعال سازی است.</a:t>
            </a:r>
            <a:endParaRPr lang="fa-IR" b="1" dirty="0">
              <a:solidFill>
                <a:schemeClr val="accent1">
                  <a:lumMod val="50000"/>
                </a:schemeClr>
              </a:solidFill>
              <a:cs typeface="B Nazanin" pitchFamily="2" charset="-78"/>
            </a:endParaRPr>
          </a:p>
        </p:txBody>
      </p:sp>
      <p:sp>
        <p:nvSpPr>
          <p:cNvPr id="4" name="Oval 3"/>
          <p:cNvSpPr/>
          <p:nvPr/>
        </p:nvSpPr>
        <p:spPr>
          <a:xfrm>
            <a:off x="6156176" y="2420888"/>
            <a:ext cx="165618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حیای والدین</a:t>
            </a:r>
            <a:endParaRPr lang="fa-IR" b="1" dirty="0">
              <a:cs typeface="B Nazanin" pitchFamily="2" charset="-78"/>
            </a:endParaRPr>
          </a:p>
        </p:txBody>
      </p:sp>
      <p:sp>
        <p:nvSpPr>
          <p:cNvPr id="5" name="Oval 4"/>
          <p:cNvSpPr/>
          <p:nvPr/>
        </p:nvSpPr>
        <p:spPr>
          <a:xfrm>
            <a:off x="3563888" y="2276872"/>
            <a:ext cx="2304256"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سبک رفتاری والدین در نوع لباس پوشاندن</a:t>
            </a:r>
          </a:p>
          <a:p>
            <a:pPr algn="ctr"/>
            <a:r>
              <a:rPr lang="fa-IR" b="1" dirty="0" smtClean="0">
                <a:cs typeface="B Nazanin" pitchFamily="2" charset="-78"/>
              </a:rPr>
              <a:t> به فرزند</a:t>
            </a:r>
            <a:endParaRPr lang="fa-IR" b="1" dirty="0">
              <a:cs typeface="B Nazanin" pitchFamily="2" charset="-78"/>
            </a:endParaRPr>
          </a:p>
        </p:txBody>
      </p:sp>
      <p:sp>
        <p:nvSpPr>
          <p:cNvPr id="6" name="Oval 5"/>
          <p:cNvSpPr/>
          <p:nvPr/>
        </p:nvSpPr>
        <p:spPr>
          <a:xfrm>
            <a:off x="1187624" y="2204864"/>
            <a:ext cx="2016224" cy="15481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ایجاد</a:t>
            </a:r>
          </a:p>
          <a:p>
            <a:pPr algn="ctr"/>
            <a:r>
              <a:rPr lang="fa-IR" b="1" dirty="0" smtClean="0">
                <a:cs typeface="B Nazanin" pitchFamily="2" charset="-78"/>
              </a:rPr>
              <a:t> عادات پوشش</a:t>
            </a:r>
            <a:endParaRPr lang="fa-IR" b="1" dirty="0">
              <a:cs typeface="B Nazanin" pitchFamily="2" charset="-78"/>
            </a:endParaRPr>
          </a:p>
        </p:txBody>
      </p:sp>
      <p:sp>
        <p:nvSpPr>
          <p:cNvPr id="8" name="TextBox 7"/>
          <p:cNvSpPr txBox="1"/>
          <p:nvPr/>
        </p:nvSpPr>
        <p:spPr>
          <a:xfrm>
            <a:off x="1003544" y="4941168"/>
            <a:ext cx="7128790" cy="646331"/>
          </a:xfrm>
          <a:prstGeom prst="rect">
            <a:avLst/>
          </a:prstGeom>
          <a:noFill/>
        </p:spPr>
        <p:txBody>
          <a:bodyPr wrap="square" rtlCol="1">
            <a:spAutoFit/>
          </a:bodyPr>
          <a:lstStyle/>
          <a:p>
            <a:pPr algn="ctr"/>
            <a:r>
              <a:rPr lang="fa-IR" b="1" dirty="0" smtClean="0">
                <a:solidFill>
                  <a:schemeClr val="accent1">
                    <a:lumMod val="50000"/>
                  </a:schemeClr>
                </a:solidFill>
                <a:cs typeface="B Nazanin" pitchFamily="2" charset="-78"/>
              </a:rPr>
              <a:t>حتی اگر فرزندتان نوزاد است، مهم است که حیا و احترام او حفظ شود.</a:t>
            </a:r>
          </a:p>
          <a:p>
            <a:pPr algn="ctr"/>
            <a:r>
              <a:rPr lang="fa-IR" b="1" dirty="0" smtClean="0">
                <a:solidFill>
                  <a:schemeClr val="accent1">
                    <a:lumMod val="50000"/>
                  </a:schemeClr>
                </a:solidFill>
                <a:cs typeface="B Nazanin" pitchFamily="2" charset="-78"/>
              </a:rPr>
              <a:t>مقابل آشنا و غریبه لباس های او را از تن خارج نکنیم.</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12081157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73832"/>
            <a:ext cx="7024744" cy="1143000"/>
          </a:xfrm>
        </p:spPr>
        <p:txBody>
          <a:bodyPr anchor="t">
            <a:normAutofit/>
          </a:bodyPr>
          <a:lstStyle/>
          <a:p>
            <a:pPr algn="r"/>
            <a:r>
              <a:rPr lang="fa-IR" sz="2800" b="1" dirty="0" smtClean="0">
                <a:cs typeface="B Nazanin" pitchFamily="2" charset="-78"/>
              </a:rPr>
              <a:t>شناخت و کنترل هیجانات (ص 171 تا 173) </a:t>
            </a:r>
            <a:endParaRPr lang="fa-IR" sz="2800" b="1" dirty="0">
              <a:cs typeface="B Nazanin" pitchFamily="2" charset="-78"/>
            </a:endParaRPr>
          </a:p>
        </p:txBody>
      </p:sp>
      <p:sp>
        <p:nvSpPr>
          <p:cNvPr id="3" name="TextBox 2"/>
          <p:cNvSpPr txBox="1"/>
          <p:nvPr/>
        </p:nvSpPr>
        <p:spPr>
          <a:xfrm>
            <a:off x="611560" y="1268760"/>
            <a:ext cx="7848872" cy="646331"/>
          </a:xfrm>
          <a:prstGeom prst="rect">
            <a:avLst/>
          </a:prstGeom>
          <a:noFill/>
        </p:spPr>
        <p:txBody>
          <a:bodyPr wrap="square" rtlCol="1">
            <a:spAutoFit/>
          </a:bodyPr>
          <a:lstStyle/>
          <a:p>
            <a:pPr algn="ctr"/>
            <a:r>
              <a:rPr lang="fa-IR" b="1" dirty="0" smtClean="0">
                <a:solidFill>
                  <a:schemeClr val="accent1">
                    <a:lumMod val="50000"/>
                  </a:schemeClr>
                </a:solidFill>
                <a:cs typeface="B Nazanin" pitchFamily="2" charset="-78"/>
              </a:rPr>
              <a:t>هدایت کودک به شناخت صحیح هیجانهای خود و ابراز آن همانگونه که هست، </a:t>
            </a:r>
          </a:p>
          <a:p>
            <a:pPr algn="ctr"/>
            <a:r>
              <a:rPr lang="fa-IR" b="1" dirty="0" smtClean="0">
                <a:solidFill>
                  <a:schemeClr val="accent1">
                    <a:lumMod val="50000"/>
                  </a:schemeClr>
                </a:solidFill>
                <a:cs typeface="B Nazanin" pitchFamily="2" charset="-78"/>
              </a:rPr>
              <a:t> می تواند مقدمه ای برای کنترل و در حد قرار دادن آنها باشد.</a:t>
            </a:r>
            <a:endParaRPr lang="fa-IR" b="1" dirty="0">
              <a:solidFill>
                <a:schemeClr val="accent1">
                  <a:lumMod val="50000"/>
                </a:schemeClr>
              </a:solidFill>
              <a:cs typeface="B Nazanin" pitchFamily="2" charset="-78"/>
            </a:endParaRPr>
          </a:p>
        </p:txBody>
      </p:sp>
      <p:sp>
        <p:nvSpPr>
          <p:cNvPr id="4" name="Oval 3"/>
          <p:cNvSpPr/>
          <p:nvPr/>
        </p:nvSpPr>
        <p:spPr>
          <a:xfrm>
            <a:off x="7236296" y="2924944"/>
            <a:ext cx="1368152" cy="2393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انس و هوشیاری نسبت به احساسات</a:t>
            </a:r>
            <a:endParaRPr lang="fa-IR" b="1" dirty="0">
              <a:cs typeface="B Nazanin" pitchFamily="2" charset="-78"/>
            </a:endParaRPr>
          </a:p>
        </p:txBody>
      </p:sp>
      <p:sp>
        <p:nvSpPr>
          <p:cNvPr id="5" name="Rounded Rectangle 4"/>
          <p:cNvSpPr/>
          <p:nvPr/>
        </p:nvSpPr>
        <p:spPr>
          <a:xfrm>
            <a:off x="611560" y="2060848"/>
            <a:ext cx="6408712" cy="4680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صورتکهای خندان، گریان، متعجب، ترسان، خشمگین و مضطرب بر روی مقوا یا کاغذ ترسیم کنید. </a:t>
            </a:r>
            <a:endParaRPr lang="fa-IR" sz="1400" b="1" dirty="0">
              <a:solidFill>
                <a:schemeClr val="bg1"/>
              </a:solidFill>
              <a:cs typeface="B Nazanin" pitchFamily="2" charset="-78"/>
            </a:endParaRPr>
          </a:p>
        </p:txBody>
      </p:sp>
      <p:sp>
        <p:nvSpPr>
          <p:cNvPr id="6" name="Rounded Rectangle 5"/>
          <p:cNvSpPr/>
          <p:nvPr/>
        </p:nvSpPr>
        <p:spPr>
          <a:xfrm>
            <a:off x="611560" y="2636912"/>
            <a:ext cx="642932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به پایه ای مثل چوب بستنی یا نی متصل کنید</a:t>
            </a:r>
            <a:endParaRPr lang="fa-IR" sz="1400" b="1" dirty="0">
              <a:solidFill>
                <a:schemeClr val="bg1"/>
              </a:solidFill>
              <a:cs typeface="B Nazanin" pitchFamily="2" charset="-78"/>
            </a:endParaRPr>
          </a:p>
        </p:txBody>
      </p:sp>
      <p:sp>
        <p:nvSpPr>
          <p:cNvPr id="7" name="Rounded Rectangle 6"/>
          <p:cNvSpPr/>
          <p:nvPr/>
        </p:nvSpPr>
        <p:spPr>
          <a:xfrm>
            <a:off x="611560" y="3140968"/>
            <a:ext cx="640871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از کودک بخواهید در مواقع عادی یا هیجان، مشخص کندکه شبیه کدام صورتک شده است.</a:t>
            </a:r>
            <a:endParaRPr lang="fa-IR" sz="1400" b="1" dirty="0">
              <a:solidFill>
                <a:schemeClr val="bg1"/>
              </a:solidFill>
              <a:cs typeface="B Nazanin" pitchFamily="2" charset="-78"/>
            </a:endParaRPr>
          </a:p>
        </p:txBody>
      </p:sp>
      <p:sp>
        <p:nvSpPr>
          <p:cNvPr id="11" name="Rounded Rectangle 10"/>
          <p:cNvSpPr/>
          <p:nvPr/>
        </p:nvSpPr>
        <p:spPr>
          <a:xfrm>
            <a:off x="611560" y="3645024"/>
            <a:ext cx="640871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با فرزند خود همدلی کنید و او را در آغوش بگیرید، با اوحرف بزنید تا به راحتی هیجاناتش را ابراز کند</a:t>
            </a:r>
            <a:endParaRPr lang="fa-IR" sz="1400" b="1" dirty="0">
              <a:cs typeface="B Nazanin" pitchFamily="2" charset="-78"/>
            </a:endParaRPr>
          </a:p>
        </p:txBody>
      </p:sp>
      <p:sp>
        <p:nvSpPr>
          <p:cNvPr id="12" name="Rounded Rectangle 11"/>
          <p:cNvSpPr/>
          <p:nvPr/>
        </p:nvSpPr>
        <p:spPr>
          <a:xfrm>
            <a:off x="611560" y="4221088"/>
            <a:ext cx="640871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تلاش  کنید تا بعد از اندکی، او را با  انواع راهکارهای ممکن برای نشان دادن هیجاناتش و کنترل آنها آشنا کنید، بدون اینکه توقع داشته باشید آنها را انتخاب کند</a:t>
            </a:r>
            <a:endParaRPr lang="fa-IR" sz="1400" b="1" dirty="0">
              <a:cs typeface="B Nazanin" pitchFamily="2" charset="-78"/>
            </a:endParaRPr>
          </a:p>
        </p:txBody>
      </p:sp>
      <p:sp>
        <p:nvSpPr>
          <p:cNvPr id="13" name="Rounded Rectangle 12"/>
          <p:cNvSpPr/>
          <p:nvPr/>
        </p:nvSpPr>
        <p:spPr>
          <a:xfrm>
            <a:off x="611560" y="5085184"/>
            <a:ext cx="640871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ارائه راه حل های مختلف، تعجب کودک را برخواهد انگیخت</a:t>
            </a:r>
          </a:p>
          <a:p>
            <a:pPr algn="ctr"/>
            <a:r>
              <a:rPr lang="fa-IR" sz="1400" b="1" dirty="0" smtClean="0">
                <a:cs typeface="B Nazanin" pitchFamily="2" charset="-78"/>
              </a:rPr>
              <a:t>تا جایی که ممکن است بعد از مدتی خود راه حل جدیدی پیشنهاد دهد.</a:t>
            </a:r>
            <a:endParaRPr lang="fa-IR" sz="1400" b="1" dirty="0">
              <a:cs typeface="B Nazanin" pitchFamily="2" charset="-78"/>
            </a:endParaRPr>
          </a:p>
        </p:txBody>
      </p:sp>
      <p:sp>
        <p:nvSpPr>
          <p:cNvPr id="14" name="Rounded Rectangle 13"/>
          <p:cNvSpPr/>
          <p:nvPr/>
        </p:nvSpPr>
        <p:spPr>
          <a:xfrm>
            <a:off x="611560" y="5805264"/>
            <a:ext cx="640871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بازی کردن در میدان هیجانات کودک به جای مقابله با آن و یکی دانستن هیجان کودک با هیجان خود</a:t>
            </a:r>
          </a:p>
          <a:p>
            <a:pPr algn="ctr"/>
            <a:r>
              <a:rPr lang="fa-IR" sz="1400" b="1" dirty="0" smtClean="0">
                <a:cs typeface="B Nazanin" pitchFamily="2" charset="-78"/>
              </a:rPr>
              <a:t> به شدت از ناراحتی، خشم و ... در کودک کاسته و گاهی حتی کودک را وادار به دل داری شما می کند.</a:t>
            </a:r>
            <a:endParaRPr lang="fa-IR" sz="1400" b="1" dirty="0">
              <a:cs typeface="B Nazanin" pitchFamily="2" charset="-78"/>
            </a:endParaRPr>
          </a:p>
        </p:txBody>
      </p:sp>
    </p:spTree>
    <p:extLst>
      <p:ext uri="{BB962C8B-B14F-4D97-AF65-F5344CB8AC3E}">
        <p14:creationId xmlns:p14="http://schemas.microsoft.com/office/powerpoint/2010/main" val="7128971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648072"/>
          </a:xfrm>
        </p:spPr>
        <p:txBody>
          <a:bodyPr anchor="t">
            <a:normAutofit/>
          </a:bodyPr>
          <a:lstStyle/>
          <a:p>
            <a:pPr algn="r"/>
            <a:r>
              <a:rPr lang="fa-IR" sz="2800" b="1" dirty="0" smtClean="0">
                <a:cs typeface="B Nazanin" pitchFamily="2" charset="-78"/>
              </a:rPr>
              <a:t>آموزش اذن (ص 173 تا 176)</a:t>
            </a:r>
            <a:endParaRPr lang="fa-IR" sz="2800" b="1" dirty="0">
              <a:cs typeface="B Nazanin" pitchFamily="2" charset="-78"/>
            </a:endParaRPr>
          </a:p>
        </p:txBody>
      </p:sp>
      <p:sp>
        <p:nvSpPr>
          <p:cNvPr id="3" name="TextBox 2"/>
          <p:cNvSpPr txBox="1"/>
          <p:nvPr/>
        </p:nvSpPr>
        <p:spPr>
          <a:xfrm>
            <a:off x="467544" y="1196752"/>
            <a:ext cx="8064896" cy="1200329"/>
          </a:xfrm>
          <a:prstGeom prst="rect">
            <a:avLst/>
          </a:prstGeom>
          <a:noFill/>
        </p:spPr>
        <p:txBody>
          <a:bodyPr wrap="square" rtlCol="1">
            <a:spAutoFit/>
          </a:bodyPr>
          <a:lstStyle/>
          <a:p>
            <a:pPr algn="ctr"/>
            <a:r>
              <a:rPr lang="fa-IR" b="1" dirty="0" smtClean="0">
                <a:solidFill>
                  <a:schemeClr val="accent1">
                    <a:lumMod val="50000"/>
                  </a:schemeClr>
                </a:solidFill>
                <a:cs typeface="B Nazanin" pitchFamily="2" charset="-78"/>
              </a:rPr>
              <a:t>آموزش اجازه گرفتن برای ورود به حریم والدین در سه زمانی که قرآن ذکر کرده است (و نه هر زمانی و برای هر کاری) </a:t>
            </a:r>
            <a:r>
              <a:rPr lang="fa-IR" b="1" dirty="0">
                <a:solidFill>
                  <a:schemeClr val="accent1">
                    <a:lumMod val="50000"/>
                  </a:schemeClr>
                </a:solidFill>
                <a:cs typeface="B Nazanin" pitchFamily="2" charset="-78"/>
              </a:rPr>
              <a:t>منجر به </a:t>
            </a:r>
            <a:r>
              <a:rPr lang="fa-IR" b="1" dirty="0" smtClean="0">
                <a:solidFill>
                  <a:schemeClr val="accent1">
                    <a:lumMod val="50000"/>
                  </a:schemeClr>
                </a:solidFill>
                <a:cs typeface="B Nazanin" pitchFamily="2" charset="-78"/>
              </a:rPr>
              <a:t>فعال شدن قوه تقوا و کنترل در کودک می شود و به کودک </a:t>
            </a:r>
          </a:p>
          <a:p>
            <a:pPr algn="ctr"/>
            <a:r>
              <a:rPr lang="fa-IR" b="1" dirty="0" smtClean="0">
                <a:solidFill>
                  <a:schemeClr val="accent1">
                    <a:lumMod val="50000"/>
                  </a:schemeClr>
                </a:solidFill>
                <a:cs typeface="B Nazanin" pitchFamily="2" charset="-78"/>
              </a:rPr>
              <a:t>می فهماند که همیشه اوضاع بر وفق مرادش نیست.</a:t>
            </a:r>
          </a:p>
          <a:p>
            <a:pPr algn="ctr"/>
            <a:r>
              <a:rPr lang="fa-IR" b="1" dirty="0" smtClean="0">
                <a:solidFill>
                  <a:schemeClr val="accent1">
                    <a:lumMod val="50000"/>
                  </a:schemeClr>
                </a:solidFill>
                <a:cs typeface="B Nazanin" pitchFamily="2" charset="-78"/>
              </a:rPr>
              <a:t>اذن گرفتن در دوران کودکی، زمینه ادب در برابر رسول و ولی الهی را نیز در آینده فراهم می سازد.</a:t>
            </a:r>
            <a:endParaRPr lang="fa-IR" b="1" dirty="0">
              <a:solidFill>
                <a:schemeClr val="accent1">
                  <a:lumMod val="50000"/>
                </a:schemeClr>
              </a:solidFill>
              <a:cs typeface="B Nazanin" pitchFamily="2" charset="-78"/>
            </a:endParaRPr>
          </a:p>
        </p:txBody>
      </p:sp>
      <p:sp>
        <p:nvSpPr>
          <p:cNvPr id="4" name="Rounded Rectangle 3"/>
          <p:cNvSpPr/>
          <p:nvPr/>
        </p:nvSpPr>
        <p:spPr>
          <a:xfrm>
            <a:off x="755576" y="2708920"/>
            <a:ext cx="765690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ابتدا اجازه خواستن در شرایطی غیر از موقعیت هدف، یعنی مواجه شدن با درب بسته اتاق والدین را به کودک یاد دهید و سپس در موقعیت  به آن تشویق کنید.</a:t>
            </a:r>
            <a:endParaRPr lang="fa-IR" sz="1600" b="1" dirty="0">
              <a:cs typeface="B Nazanin" pitchFamily="2" charset="-78"/>
            </a:endParaRPr>
          </a:p>
        </p:txBody>
      </p:sp>
      <p:sp>
        <p:nvSpPr>
          <p:cNvPr id="5" name="Rounded Rectangle 4"/>
          <p:cNvSpPr/>
          <p:nvPr/>
        </p:nvSpPr>
        <p:spPr>
          <a:xfrm>
            <a:off x="755576" y="3501008"/>
            <a:ext cx="76328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با استفاده از بازی، کاردستی، قصه گویی، شعرخوانی و نمایش، </a:t>
            </a:r>
          </a:p>
          <a:p>
            <a:pPr algn="ctr"/>
            <a:r>
              <a:rPr lang="fa-IR" sz="1600" b="1" dirty="0" smtClean="0">
                <a:cs typeface="B Nazanin" pitchFamily="2" charset="-78"/>
              </a:rPr>
              <a:t>میتوان این مفهوم را به خوبی در ذهن کودک جا انداخت.</a:t>
            </a:r>
          </a:p>
          <a:p>
            <a:pPr algn="ctr"/>
            <a:r>
              <a:rPr lang="fa-IR" sz="1600" b="1" dirty="0" smtClean="0">
                <a:cs typeface="B Nazanin" pitchFamily="2" charset="-78"/>
              </a:rPr>
              <a:t>بعد از طرح داستان، بهتر است از کودک در مورد نحوه رفتار خودش در این شرایط پرسش کنید.</a:t>
            </a:r>
            <a:endParaRPr lang="fa-IR" sz="1600" b="1" dirty="0">
              <a:cs typeface="B Nazanin" pitchFamily="2" charset="-78"/>
            </a:endParaRPr>
          </a:p>
        </p:txBody>
      </p:sp>
      <p:sp>
        <p:nvSpPr>
          <p:cNvPr id="6" name="Rounded Rectangle 5"/>
          <p:cNvSpPr/>
          <p:nvPr/>
        </p:nvSpPr>
        <p:spPr>
          <a:xfrm>
            <a:off x="755576" y="4437112"/>
            <a:ext cx="76328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این آموزش باید به تدریج از حدود 4 سالگی شروع شده  و ادامه یابد.</a:t>
            </a:r>
          </a:p>
          <a:p>
            <a:pPr algn="ctr"/>
            <a:r>
              <a:rPr lang="fa-IR" sz="1600" b="1" dirty="0" smtClean="0">
                <a:cs typeface="B Nazanin" pitchFamily="2" charset="-78"/>
              </a:rPr>
              <a:t>خطاهای کودک طبیعی است، تذکر دهید اما دعوا نکنید.</a:t>
            </a:r>
          </a:p>
          <a:p>
            <a:pPr algn="ctr"/>
            <a:r>
              <a:rPr lang="fa-IR" sz="1600" b="1" dirty="0" smtClean="0">
                <a:cs typeface="B Nazanin" pitchFamily="2" charset="-78"/>
              </a:rPr>
              <a:t>با مهربانی از این که در دفعات بعد برای ورود، از شما اجازه می گیرد، از او تشکر کنید.</a:t>
            </a:r>
            <a:endParaRPr lang="fa-IR" sz="1600" b="1" dirty="0">
              <a:cs typeface="B Nazanin" pitchFamily="2" charset="-78"/>
            </a:endParaRPr>
          </a:p>
        </p:txBody>
      </p:sp>
      <p:sp>
        <p:nvSpPr>
          <p:cNvPr id="7" name="Rounded Rectangle 6"/>
          <p:cNvSpPr/>
          <p:nvPr/>
        </p:nvSpPr>
        <p:spPr>
          <a:xfrm>
            <a:off x="755576" y="5445224"/>
            <a:ext cx="76328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بهتر است در شرایطی که کودک مودبانه اجازه  میگیرد به نحو شایسته ای از او تشکر شود،</a:t>
            </a:r>
          </a:p>
          <a:p>
            <a:pPr algn="ctr"/>
            <a:r>
              <a:rPr lang="fa-IR" sz="1600" b="1" dirty="0" smtClean="0">
                <a:cs typeface="B Nazanin" pitchFamily="2" charset="-78"/>
              </a:rPr>
              <a:t>تا تقویت مثبتی را از سوی والدین  دریافت کند.</a:t>
            </a:r>
            <a:endParaRPr lang="fa-IR" sz="1600" b="1" dirty="0">
              <a:cs typeface="B Nazanin" pitchFamily="2" charset="-78"/>
            </a:endParaRPr>
          </a:p>
        </p:txBody>
      </p:sp>
    </p:spTree>
    <p:extLst>
      <p:ext uri="{BB962C8B-B14F-4D97-AF65-F5344CB8AC3E}">
        <p14:creationId xmlns:p14="http://schemas.microsoft.com/office/powerpoint/2010/main" val="232989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664" y="1027664"/>
            <a:ext cx="7024744" cy="745152"/>
          </a:xfrm>
        </p:spPr>
        <p:txBody>
          <a:bodyPr anchor="t">
            <a:normAutofit/>
          </a:bodyPr>
          <a:lstStyle/>
          <a:p>
            <a:pPr algn="r"/>
            <a:r>
              <a:rPr lang="fa-IR" sz="3200" b="1" dirty="0" smtClean="0">
                <a:cs typeface="B Nazanin" pitchFamily="2" charset="-78"/>
              </a:rPr>
              <a:t>1- انتقال عواطف به کودک:</a:t>
            </a:r>
            <a:endParaRPr lang="fa-IR" sz="3200" b="1" dirty="0">
              <a:cs typeface="B Nazanin" pitchFamily="2" charset="-78"/>
            </a:endParaRPr>
          </a:p>
        </p:txBody>
      </p:sp>
      <p:sp>
        <p:nvSpPr>
          <p:cNvPr id="6" name="Rounded Rectangle 5"/>
          <p:cNvSpPr/>
          <p:nvPr/>
        </p:nvSpPr>
        <p:spPr>
          <a:xfrm>
            <a:off x="2241656" y="4725144"/>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ج: آسیبهای</a:t>
            </a:r>
          </a:p>
          <a:p>
            <a:pPr algn="ctr"/>
            <a:r>
              <a:rPr lang="fa-IR" sz="2000" b="1" dirty="0" smtClean="0">
                <a:cs typeface="B Nazanin" pitchFamily="2" charset="-78"/>
              </a:rPr>
              <a:t> روابط عاطفی</a:t>
            </a:r>
            <a:endParaRPr lang="fa-IR" sz="2000" b="1" dirty="0">
              <a:cs typeface="B Nazanin" pitchFamily="2" charset="-78"/>
            </a:endParaRPr>
          </a:p>
        </p:txBody>
      </p:sp>
      <p:sp>
        <p:nvSpPr>
          <p:cNvPr id="10" name="Rounded Rectangle 9"/>
          <p:cNvSpPr/>
          <p:nvPr/>
        </p:nvSpPr>
        <p:spPr>
          <a:xfrm>
            <a:off x="2226070" y="3501008"/>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 از طریق کلام</a:t>
            </a:r>
            <a:endParaRPr lang="fa-IR" sz="2000" b="1" dirty="0">
              <a:cs typeface="B Nazanin" pitchFamily="2" charset="-78"/>
            </a:endParaRPr>
          </a:p>
        </p:txBody>
      </p:sp>
      <p:sp>
        <p:nvSpPr>
          <p:cNvPr id="11" name="Rounded Rectangle 10"/>
          <p:cNvSpPr/>
          <p:nvPr/>
        </p:nvSpPr>
        <p:spPr>
          <a:xfrm>
            <a:off x="2267744" y="2357264"/>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الف: از طریق تجربه</a:t>
            </a:r>
            <a:endParaRPr lang="fa-IR" sz="2000" b="1" dirty="0">
              <a:cs typeface="B Nazanin" pitchFamily="2" charset="-78"/>
            </a:endParaRPr>
          </a:p>
        </p:txBody>
      </p:sp>
    </p:spTree>
    <p:extLst>
      <p:ext uri="{BB962C8B-B14F-4D97-AF65-F5344CB8AC3E}">
        <p14:creationId xmlns:p14="http://schemas.microsoft.com/office/powerpoint/2010/main" val="39085449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672" y="773832"/>
            <a:ext cx="7024744" cy="1143000"/>
          </a:xfrm>
        </p:spPr>
        <p:txBody>
          <a:bodyPr anchor="t">
            <a:normAutofit/>
          </a:bodyPr>
          <a:lstStyle/>
          <a:p>
            <a:pPr algn="r"/>
            <a:r>
              <a:rPr lang="fa-IR" sz="2800" b="1" dirty="0" smtClean="0">
                <a:cs typeface="B Nazanin" pitchFamily="2" charset="-78"/>
              </a:rPr>
              <a:t>1- ایمان و اعتماد (ص 156 تا 159)</a:t>
            </a:r>
            <a:endParaRPr lang="fa-IR" sz="2800" b="1" dirty="0">
              <a:cs typeface="B Nazanin" pitchFamily="2" charset="-78"/>
            </a:endParaRPr>
          </a:p>
        </p:txBody>
      </p:sp>
      <p:sp>
        <p:nvSpPr>
          <p:cNvPr id="3" name="TextBox 2"/>
          <p:cNvSpPr txBox="1"/>
          <p:nvPr/>
        </p:nvSpPr>
        <p:spPr>
          <a:xfrm>
            <a:off x="827584" y="1340768"/>
            <a:ext cx="7488832" cy="1015663"/>
          </a:xfrm>
          <a:prstGeom prst="rect">
            <a:avLst/>
          </a:prstGeom>
          <a:noFill/>
        </p:spPr>
        <p:txBody>
          <a:bodyPr wrap="square" rtlCol="1">
            <a:spAutoFit/>
          </a:bodyPr>
          <a:lstStyle/>
          <a:p>
            <a:pPr algn="ctr"/>
            <a:r>
              <a:rPr lang="fa-IR" sz="2000" b="1" dirty="0" smtClean="0">
                <a:solidFill>
                  <a:schemeClr val="accent1">
                    <a:lumMod val="50000"/>
                  </a:schemeClr>
                </a:solidFill>
                <a:cs typeface="B Nazanin" pitchFamily="2" charset="-78"/>
              </a:rPr>
              <a:t>بذر پاشی ایمان و اعتماد به خداوند از دوره اول شروع می شود.</a:t>
            </a:r>
          </a:p>
          <a:p>
            <a:pPr algn="ctr"/>
            <a:r>
              <a:rPr lang="fa-IR" sz="2000" b="1" dirty="0" smtClean="0">
                <a:solidFill>
                  <a:schemeClr val="accent1">
                    <a:lumMod val="50000"/>
                  </a:schemeClr>
                </a:solidFill>
                <a:cs typeface="B Nazanin" pitchFamily="2" charset="-78"/>
              </a:rPr>
              <a:t>هر تصویری که در ذهن کودک از والدین ایجاد شود، در دوره های بعد ابتدا به دیگران و در نهایت به خداوند تعمیم می یابد.</a:t>
            </a:r>
            <a:endParaRPr lang="fa-IR" sz="2000" b="1" dirty="0">
              <a:solidFill>
                <a:schemeClr val="accent1">
                  <a:lumMod val="50000"/>
                </a:schemeClr>
              </a:solidFill>
              <a:cs typeface="B Nazanin" pitchFamily="2" charset="-78"/>
            </a:endParaRPr>
          </a:p>
        </p:txBody>
      </p:sp>
      <p:sp>
        <p:nvSpPr>
          <p:cNvPr id="4" name="Rounded Rectangle 3"/>
          <p:cNvSpPr/>
          <p:nvPr/>
        </p:nvSpPr>
        <p:spPr>
          <a:xfrm>
            <a:off x="6156176" y="2636912"/>
            <a:ext cx="216024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روش تربیتی سرزنش گرانه</a:t>
            </a:r>
          </a:p>
          <a:p>
            <a:pPr algn="ctr">
              <a:lnSpc>
                <a:spcPct val="150000"/>
              </a:lnSpc>
            </a:pPr>
            <a:r>
              <a:rPr lang="fa-IR" sz="1600" b="1" dirty="0" smtClean="0">
                <a:cs typeface="B Nazanin" pitchFamily="2" charset="-78"/>
              </a:rPr>
              <a:t>منتقدانه و ایرادگیر</a:t>
            </a:r>
            <a:endParaRPr lang="fa-IR" sz="1600" b="1" dirty="0">
              <a:cs typeface="B Nazanin" pitchFamily="2" charset="-78"/>
            </a:endParaRPr>
          </a:p>
        </p:txBody>
      </p:sp>
      <p:sp>
        <p:nvSpPr>
          <p:cNvPr id="5" name="Left Arrow 4"/>
          <p:cNvSpPr/>
          <p:nvPr/>
        </p:nvSpPr>
        <p:spPr>
          <a:xfrm>
            <a:off x="4211960" y="2600908"/>
            <a:ext cx="1800200" cy="8280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تاثیر تربیتی</a:t>
            </a:r>
            <a:endParaRPr lang="fa-IR" sz="1600" b="1" dirty="0">
              <a:cs typeface="B Nazanin" pitchFamily="2" charset="-78"/>
            </a:endParaRPr>
          </a:p>
        </p:txBody>
      </p:sp>
      <p:sp>
        <p:nvSpPr>
          <p:cNvPr id="6" name="Rounded Rectangle 5"/>
          <p:cNvSpPr/>
          <p:nvPr/>
        </p:nvSpPr>
        <p:spPr>
          <a:xfrm>
            <a:off x="827584" y="2564904"/>
            <a:ext cx="32403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فعال شدن میل به سرزنش دیگران </a:t>
            </a:r>
          </a:p>
          <a:p>
            <a:pPr algn="ctr">
              <a:lnSpc>
                <a:spcPct val="150000"/>
              </a:lnSpc>
            </a:pPr>
            <a:r>
              <a:rPr lang="fa-IR" sz="1600" b="1" dirty="0" smtClean="0">
                <a:cs typeface="B Nazanin" pitchFamily="2" charset="-78"/>
              </a:rPr>
              <a:t>و بالا رفتن انتظار پرخاش</a:t>
            </a:r>
            <a:endParaRPr lang="fa-IR" sz="1600" b="1" dirty="0">
              <a:cs typeface="B Nazanin" pitchFamily="2" charset="-78"/>
            </a:endParaRPr>
          </a:p>
        </p:txBody>
      </p:sp>
      <p:sp>
        <p:nvSpPr>
          <p:cNvPr id="7" name="Down Arrow 6"/>
          <p:cNvSpPr/>
          <p:nvPr/>
        </p:nvSpPr>
        <p:spPr>
          <a:xfrm>
            <a:off x="6516216" y="3551312"/>
            <a:ext cx="1656184" cy="18939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تاثیر بر تصویر از خداوند در طول زمان</a:t>
            </a:r>
            <a:endParaRPr lang="fa-IR" sz="1600" b="1" dirty="0">
              <a:cs typeface="B Nazanin" pitchFamily="2" charset="-78"/>
            </a:endParaRPr>
          </a:p>
        </p:txBody>
      </p:sp>
      <p:sp>
        <p:nvSpPr>
          <p:cNvPr id="8" name="Rounded Rectangle 7"/>
          <p:cNvSpPr/>
          <p:nvPr/>
        </p:nvSpPr>
        <p:spPr>
          <a:xfrm>
            <a:off x="4716016" y="5589240"/>
            <a:ext cx="381642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ولی می خواهد از من انتقام بگیرد</a:t>
            </a:r>
          </a:p>
          <a:p>
            <a:pPr algn="ctr">
              <a:lnSpc>
                <a:spcPct val="150000"/>
              </a:lnSpc>
            </a:pPr>
            <a:r>
              <a:rPr lang="fa-IR" sz="1600" b="1" dirty="0" smtClean="0">
                <a:cs typeface="B Nazanin" pitchFamily="2" charset="-78"/>
              </a:rPr>
              <a:t>احساس گناه</a:t>
            </a:r>
            <a:endParaRPr lang="fa-IR" sz="1600" b="1" dirty="0">
              <a:cs typeface="B Nazanin" pitchFamily="2" charset="-78"/>
            </a:endParaRPr>
          </a:p>
        </p:txBody>
      </p:sp>
    </p:spTree>
    <p:extLst>
      <p:ext uri="{BB962C8B-B14F-4D97-AF65-F5344CB8AC3E}">
        <p14:creationId xmlns:p14="http://schemas.microsoft.com/office/powerpoint/2010/main" val="6055649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7024744" cy="648072"/>
          </a:xfrm>
        </p:spPr>
        <p:txBody>
          <a:bodyPr anchor="t">
            <a:normAutofit/>
          </a:bodyPr>
          <a:lstStyle/>
          <a:p>
            <a:pPr algn="r"/>
            <a:r>
              <a:rPr lang="fa-IR" sz="2800" b="1" dirty="0" smtClean="0">
                <a:cs typeface="B Nazanin" pitchFamily="2" charset="-78"/>
              </a:rPr>
              <a:t>2- بخشایش خداوند (ص 168 تا 171)</a:t>
            </a:r>
            <a:endParaRPr lang="fa-IR" sz="2800" b="1" dirty="0">
              <a:cs typeface="B Nazanin" pitchFamily="2" charset="-78"/>
            </a:endParaRPr>
          </a:p>
        </p:txBody>
      </p:sp>
      <p:sp>
        <p:nvSpPr>
          <p:cNvPr id="3" name="TextBox 2"/>
          <p:cNvSpPr txBox="1"/>
          <p:nvPr/>
        </p:nvSpPr>
        <p:spPr>
          <a:xfrm>
            <a:off x="1043608" y="1196752"/>
            <a:ext cx="7200800" cy="1200329"/>
          </a:xfrm>
          <a:prstGeom prst="rect">
            <a:avLst/>
          </a:prstGeom>
          <a:noFill/>
        </p:spPr>
        <p:txBody>
          <a:bodyPr wrap="square" rtlCol="1">
            <a:spAutoFit/>
          </a:bodyPr>
          <a:lstStyle/>
          <a:p>
            <a:pPr algn="ctr"/>
            <a:r>
              <a:rPr lang="fa-IR" b="1" dirty="0" smtClean="0">
                <a:solidFill>
                  <a:schemeClr val="accent1">
                    <a:lumMod val="50000"/>
                  </a:schemeClr>
                </a:solidFill>
                <a:cs typeface="B Nazanin" pitchFamily="2" charset="-78"/>
              </a:rPr>
              <a:t>والدین باید نسبت به خطاهای سهوی و حتی عمدی کودکان صبر پیشه کنند </a:t>
            </a:r>
          </a:p>
          <a:p>
            <a:pPr algn="ctr"/>
            <a:r>
              <a:rPr lang="fa-IR" b="1" dirty="0" smtClean="0">
                <a:solidFill>
                  <a:schemeClr val="accent1">
                    <a:lumMod val="50000"/>
                  </a:schemeClr>
                </a:solidFill>
                <a:cs typeface="B Nazanin" pitchFamily="2" charset="-78"/>
              </a:rPr>
              <a:t>و هیجانات خود را کنترل کنند.</a:t>
            </a:r>
          </a:p>
          <a:p>
            <a:pPr algn="ctr"/>
            <a:r>
              <a:rPr lang="fa-IR" b="1" dirty="0" smtClean="0">
                <a:solidFill>
                  <a:schemeClr val="accent1">
                    <a:lumMod val="50000"/>
                  </a:schemeClr>
                </a:solidFill>
                <a:cs typeface="B Nazanin" pitchFamily="2" charset="-78"/>
              </a:rPr>
              <a:t>زود راضی شدن از طفل مورد تاکید فراوان اهل بیت (علیهم السلام) بوده است و </a:t>
            </a:r>
          </a:p>
          <a:p>
            <a:pPr algn="ctr"/>
            <a:r>
              <a:rPr lang="fa-IR" b="1" dirty="0" smtClean="0">
                <a:solidFill>
                  <a:schemeClr val="accent1">
                    <a:lumMod val="50000"/>
                  </a:schemeClr>
                </a:solidFill>
                <a:cs typeface="B Nazanin" pitchFamily="2" charset="-78"/>
              </a:rPr>
              <a:t>در غیراینصورت ممکن است شناخت کودک از خداوند دچار خدشه و انحراف شود.</a:t>
            </a:r>
            <a:endParaRPr lang="fa-IR" b="1" dirty="0">
              <a:solidFill>
                <a:schemeClr val="accent1">
                  <a:lumMod val="50000"/>
                </a:schemeClr>
              </a:solidFill>
              <a:cs typeface="B Nazanin" pitchFamily="2" charset="-78"/>
            </a:endParaRPr>
          </a:p>
        </p:txBody>
      </p:sp>
      <p:sp>
        <p:nvSpPr>
          <p:cNvPr id="4" name="Oval 3"/>
          <p:cNvSpPr/>
          <p:nvPr/>
        </p:nvSpPr>
        <p:spPr>
          <a:xfrm>
            <a:off x="6732240" y="2674080"/>
            <a:ext cx="1512168" cy="3419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واکنش مناسب </a:t>
            </a:r>
          </a:p>
          <a:p>
            <a:pPr algn="ctr">
              <a:lnSpc>
                <a:spcPct val="150000"/>
              </a:lnSpc>
            </a:pPr>
            <a:r>
              <a:rPr lang="fa-IR" b="1" dirty="0" smtClean="0">
                <a:cs typeface="B Nazanin" pitchFamily="2" charset="-78"/>
              </a:rPr>
              <a:t>در مقابل رفتارهای خطرناک و بی ادبانه کودک</a:t>
            </a:r>
            <a:endParaRPr lang="fa-IR" b="1" dirty="0">
              <a:cs typeface="B Nazanin" pitchFamily="2" charset="-78"/>
            </a:endParaRPr>
          </a:p>
        </p:txBody>
      </p:sp>
      <p:sp>
        <p:nvSpPr>
          <p:cNvPr id="5" name="Rounded Rectangle 4"/>
          <p:cNvSpPr/>
          <p:nvPr/>
        </p:nvSpPr>
        <p:spPr>
          <a:xfrm>
            <a:off x="4644008" y="2617521"/>
            <a:ext cx="1850504" cy="6674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پرت کردن وسایل </a:t>
            </a:r>
          </a:p>
          <a:p>
            <a:pPr algn="ctr">
              <a:lnSpc>
                <a:spcPct val="150000"/>
              </a:lnSpc>
            </a:pPr>
            <a:r>
              <a:rPr lang="fa-IR" sz="1600" b="1" dirty="0" smtClean="0">
                <a:cs typeface="B Nazanin" pitchFamily="2" charset="-78"/>
              </a:rPr>
              <a:t>و شکستن آنها</a:t>
            </a:r>
            <a:endParaRPr lang="fa-IR" sz="1600" b="1" dirty="0">
              <a:cs typeface="B Nazanin" pitchFamily="2" charset="-78"/>
            </a:endParaRPr>
          </a:p>
        </p:txBody>
      </p:sp>
      <p:sp>
        <p:nvSpPr>
          <p:cNvPr id="6" name="Rounded Rectangle 5"/>
          <p:cNvSpPr/>
          <p:nvPr/>
        </p:nvSpPr>
        <p:spPr>
          <a:xfrm>
            <a:off x="539552" y="3356992"/>
            <a:ext cx="595496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ناراحنی خود را از این اتفاق، تا مدتی در چهره نشان دهید و به کودک ناراحتی خود را ابراز کنید. میتوانید از پیامدهای عملش برای او توضیح دهید و دلیل ناراحتی خود را بیان کنید </a:t>
            </a:r>
            <a:endParaRPr lang="fa-IR" sz="1400" b="1" dirty="0">
              <a:cs typeface="B Nazanin" pitchFamily="2" charset="-78"/>
            </a:endParaRPr>
          </a:p>
        </p:txBody>
      </p:sp>
      <p:sp>
        <p:nvSpPr>
          <p:cNvPr id="7" name="Down Arrow 6"/>
          <p:cNvSpPr/>
          <p:nvPr/>
        </p:nvSpPr>
        <p:spPr>
          <a:xfrm>
            <a:off x="6156176" y="4005064"/>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ounded Rectangle 7"/>
          <p:cNvSpPr/>
          <p:nvPr/>
        </p:nvSpPr>
        <p:spPr>
          <a:xfrm>
            <a:off x="5436096" y="4581128"/>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درک</a:t>
            </a:r>
          </a:p>
          <a:p>
            <a:pPr algn="ctr"/>
            <a:r>
              <a:rPr lang="fa-IR" sz="1400" b="1" dirty="0" smtClean="0">
                <a:cs typeface="B Nazanin" pitchFamily="2" charset="-78"/>
              </a:rPr>
              <a:t> ناراحتی مادر</a:t>
            </a:r>
            <a:endParaRPr lang="fa-IR" sz="1400" b="1" dirty="0">
              <a:cs typeface="B Nazanin" pitchFamily="2" charset="-78"/>
            </a:endParaRPr>
          </a:p>
        </p:txBody>
      </p:sp>
      <p:sp>
        <p:nvSpPr>
          <p:cNvPr id="12" name="Left Arrow 11"/>
          <p:cNvSpPr/>
          <p:nvPr/>
        </p:nvSpPr>
        <p:spPr>
          <a:xfrm>
            <a:off x="4644008" y="5114214"/>
            <a:ext cx="648072" cy="3960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Rounded Rectangle 13"/>
          <p:cNvSpPr/>
          <p:nvPr/>
        </p:nvSpPr>
        <p:spPr>
          <a:xfrm>
            <a:off x="3457208" y="5025850"/>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عذرخواهی کودک</a:t>
            </a:r>
            <a:endParaRPr lang="fa-IR" sz="1400" b="1" dirty="0">
              <a:cs typeface="B Nazanin" pitchFamily="2" charset="-78"/>
            </a:endParaRPr>
          </a:p>
        </p:txBody>
      </p:sp>
      <p:sp>
        <p:nvSpPr>
          <p:cNvPr id="15" name="Rounded Rectangle 14"/>
          <p:cNvSpPr/>
          <p:nvPr/>
        </p:nvSpPr>
        <p:spPr>
          <a:xfrm>
            <a:off x="5436096" y="5517232"/>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فهم ممنوعیت عمل</a:t>
            </a:r>
            <a:endParaRPr lang="fa-IR" sz="1400" b="1" dirty="0">
              <a:cs typeface="B Nazanin" pitchFamily="2" charset="-78"/>
            </a:endParaRPr>
          </a:p>
        </p:txBody>
      </p:sp>
      <p:sp>
        <p:nvSpPr>
          <p:cNvPr id="16" name="Plus 15"/>
          <p:cNvSpPr/>
          <p:nvPr/>
        </p:nvSpPr>
        <p:spPr>
          <a:xfrm>
            <a:off x="5760132" y="5085184"/>
            <a:ext cx="396044" cy="4156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Plus 16"/>
          <p:cNvSpPr/>
          <p:nvPr/>
        </p:nvSpPr>
        <p:spPr>
          <a:xfrm>
            <a:off x="2987824" y="5076320"/>
            <a:ext cx="396044" cy="4156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Rounded Rectangle 17"/>
          <p:cNvSpPr/>
          <p:nvPr/>
        </p:nvSpPr>
        <p:spPr>
          <a:xfrm>
            <a:off x="1835696" y="4987956"/>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بخشش مادر</a:t>
            </a:r>
            <a:endParaRPr lang="fa-IR" sz="1400" b="1" dirty="0">
              <a:cs typeface="B Nazanin" pitchFamily="2" charset="-78"/>
            </a:endParaRPr>
          </a:p>
        </p:txBody>
      </p:sp>
      <p:sp>
        <p:nvSpPr>
          <p:cNvPr id="19" name="Down Arrow 18"/>
          <p:cNvSpPr/>
          <p:nvPr/>
        </p:nvSpPr>
        <p:spPr>
          <a:xfrm>
            <a:off x="1439652" y="5330492"/>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Rounded Rectangle 19"/>
          <p:cNvSpPr/>
          <p:nvPr/>
        </p:nvSpPr>
        <p:spPr>
          <a:xfrm>
            <a:off x="1856872" y="5834548"/>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تکمیل اولین یادگیری</a:t>
            </a:r>
            <a:endParaRPr lang="fa-IR" sz="1400" b="1" dirty="0">
              <a:cs typeface="B Nazanin" pitchFamily="2" charset="-78"/>
            </a:endParaRPr>
          </a:p>
        </p:txBody>
      </p:sp>
    </p:spTree>
    <p:extLst>
      <p:ext uri="{BB962C8B-B14F-4D97-AF65-F5344CB8AC3E}">
        <p14:creationId xmlns:p14="http://schemas.microsoft.com/office/powerpoint/2010/main" val="41897598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2080" y="755412"/>
            <a:ext cx="2952328" cy="369332"/>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واکنشهای معمول والدین:</a:t>
            </a:r>
            <a:endParaRPr lang="fa-IR" b="1" dirty="0">
              <a:solidFill>
                <a:schemeClr val="accent1">
                  <a:lumMod val="50000"/>
                </a:schemeClr>
              </a:solidFill>
              <a:cs typeface="B Nazanin" pitchFamily="2" charset="-78"/>
            </a:endParaRPr>
          </a:p>
        </p:txBody>
      </p:sp>
      <p:sp>
        <p:nvSpPr>
          <p:cNvPr id="3" name="Rounded Rectangle 2"/>
          <p:cNvSpPr/>
          <p:nvPr/>
        </p:nvSpPr>
        <p:spPr>
          <a:xfrm>
            <a:off x="4572000" y="1268760"/>
            <a:ext cx="36724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1- عیبی ندارد، فدای سرت عزیزم. خودم جمع می کنم.</a:t>
            </a:r>
            <a:endParaRPr lang="fa-IR" sz="1400" b="1" dirty="0">
              <a:solidFill>
                <a:schemeClr val="bg1"/>
              </a:solidFill>
              <a:cs typeface="B Nazanin" pitchFamily="2" charset="-78"/>
            </a:endParaRPr>
          </a:p>
        </p:txBody>
      </p:sp>
      <p:sp>
        <p:nvSpPr>
          <p:cNvPr id="4" name="Rounded Rectangle 3"/>
          <p:cNvSpPr/>
          <p:nvPr/>
        </p:nvSpPr>
        <p:spPr>
          <a:xfrm>
            <a:off x="4572000" y="1916832"/>
            <a:ext cx="1656184" cy="3600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2- پرخاشگری و دعوا</a:t>
            </a:r>
            <a:endParaRPr lang="fa-IR" sz="1400" b="1" dirty="0">
              <a:cs typeface="B Nazanin" pitchFamily="2" charset="-78"/>
            </a:endParaRPr>
          </a:p>
        </p:txBody>
      </p:sp>
      <p:sp>
        <p:nvSpPr>
          <p:cNvPr id="7" name="Rounded Rectangle 6"/>
          <p:cNvSpPr/>
          <p:nvPr/>
        </p:nvSpPr>
        <p:spPr>
          <a:xfrm>
            <a:off x="2743828" y="1574157"/>
            <a:ext cx="1152128" cy="4866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ایجاد ترس و وحشت</a:t>
            </a:r>
            <a:endParaRPr lang="fa-IR" sz="1400" b="1" dirty="0">
              <a:cs typeface="B Nazanin" pitchFamily="2" charset="-78"/>
            </a:endParaRPr>
          </a:p>
        </p:txBody>
      </p:sp>
      <p:sp>
        <p:nvSpPr>
          <p:cNvPr id="8" name="Rounded Rectangle 7"/>
          <p:cNvSpPr/>
          <p:nvPr/>
        </p:nvSpPr>
        <p:spPr>
          <a:xfrm>
            <a:off x="943628" y="1628800"/>
            <a:ext cx="1152128" cy="3600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مانع یادگیری</a:t>
            </a:r>
            <a:endParaRPr lang="fa-IR" sz="1400" b="1" dirty="0">
              <a:cs typeface="B Nazanin" pitchFamily="2" charset="-78"/>
            </a:endParaRPr>
          </a:p>
        </p:txBody>
      </p:sp>
      <p:sp>
        <p:nvSpPr>
          <p:cNvPr id="9" name="Rounded Rectangle 8"/>
          <p:cNvSpPr/>
          <p:nvPr/>
        </p:nvSpPr>
        <p:spPr>
          <a:xfrm>
            <a:off x="2023748" y="2132856"/>
            <a:ext cx="1872208"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ایجاد حس انتقام،</a:t>
            </a:r>
          </a:p>
          <a:p>
            <a:pPr algn="ctr"/>
            <a:r>
              <a:rPr lang="fa-IR" sz="1400" b="1" dirty="0" smtClean="0">
                <a:cs typeface="B Nazanin" pitchFamily="2" charset="-78"/>
              </a:rPr>
              <a:t> مقابله به مثل و کینه </a:t>
            </a:r>
            <a:endParaRPr lang="fa-IR" sz="1400" b="1" dirty="0">
              <a:cs typeface="B Nazanin" pitchFamily="2" charset="-78"/>
            </a:endParaRPr>
          </a:p>
        </p:txBody>
      </p:sp>
      <p:sp>
        <p:nvSpPr>
          <p:cNvPr id="11" name="Left Arrow 10"/>
          <p:cNvSpPr/>
          <p:nvPr/>
        </p:nvSpPr>
        <p:spPr>
          <a:xfrm>
            <a:off x="3967964" y="1880828"/>
            <a:ext cx="504056" cy="39604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Left Arrow 11"/>
          <p:cNvSpPr/>
          <p:nvPr/>
        </p:nvSpPr>
        <p:spPr>
          <a:xfrm>
            <a:off x="2167764" y="1664804"/>
            <a:ext cx="504056" cy="39604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Rounded Rectangle 13"/>
          <p:cNvSpPr/>
          <p:nvPr/>
        </p:nvSpPr>
        <p:spPr>
          <a:xfrm>
            <a:off x="4572000" y="2492896"/>
            <a:ext cx="36724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3- پرسش در مورد علت افتادن و نحوه شکستن:</a:t>
            </a:r>
          </a:p>
          <a:p>
            <a:pPr algn="ctr">
              <a:lnSpc>
                <a:spcPct val="150000"/>
              </a:lnSpc>
            </a:pPr>
            <a:r>
              <a:rPr lang="fa-IR" sz="1400" b="1" dirty="0" smtClean="0">
                <a:cs typeface="B Nazanin" pitchFamily="2" charset="-78"/>
              </a:rPr>
              <a:t>چه شد که افتاد؟</a:t>
            </a:r>
          </a:p>
          <a:p>
            <a:pPr algn="ctr">
              <a:lnSpc>
                <a:spcPct val="150000"/>
              </a:lnSpc>
            </a:pPr>
            <a:r>
              <a:rPr lang="fa-IR" sz="1400" b="1" dirty="0" smtClean="0">
                <a:cs typeface="B Nazanin" pitchFamily="2" charset="-78"/>
              </a:rPr>
              <a:t> </a:t>
            </a:r>
          </a:p>
        </p:txBody>
      </p:sp>
      <p:sp>
        <p:nvSpPr>
          <p:cNvPr id="16" name="Plus 15"/>
          <p:cNvSpPr/>
          <p:nvPr/>
        </p:nvSpPr>
        <p:spPr>
          <a:xfrm>
            <a:off x="4067944" y="2941300"/>
            <a:ext cx="396044" cy="4156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Rounded Rectangle 16"/>
          <p:cNvSpPr/>
          <p:nvPr/>
        </p:nvSpPr>
        <p:spPr>
          <a:xfrm>
            <a:off x="1093304" y="2964572"/>
            <a:ext cx="287466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1400" b="1" dirty="0" smtClean="0">
                <a:cs typeface="B Nazanin" pitchFamily="2" charset="-78"/>
              </a:rPr>
              <a:t>توجه دادن به موضوع علت و معلول</a:t>
            </a:r>
          </a:p>
        </p:txBody>
      </p:sp>
      <p:sp>
        <p:nvSpPr>
          <p:cNvPr id="18" name="Down Arrow 17"/>
          <p:cNvSpPr/>
          <p:nvPr/>
        </p:nvSpPr>
        <p:spPr>
          <a:xfrm>
            <a:off x="3635896" y="3429000"/>
            <a:ext cx="122413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به مرور</a:t>
            </a:r>
            <a:endParaRPr lang="fa-IR" sz="1400" b="1" dirty="0">
              <a:cs typeface="B Nazanin" pitchFamily="2" charset="-78"/>
            </a:endParaRPr>
          </a:p>
        </p:txBody>
      </p:sp>
      <p:sp>
        <p:nvSpPr>
          <p:cNvPr id="19" name="Rounded Rectangle 18"/>
          <p:cNvSpPr/>
          <p:nvPr/>
        </p:nvSpPr>
        <p:spPr>
          <a:xfrm>
            <a:off x="3275856" y="4149080"/>
            <a:ext cx="194421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1400" b="1" dirty="0" smtClean="0">
                <a:cs typeface="B Nazanin" pitchFamily="2" charset="-78"/>
              </a:rPr>
              <a:t>توجه به پیامدهای هر کار  </a:t>
            </a:r>
          </a:p>
          <a:p>
            <a:pPr algn="ctr"/>
            <a:r>
              <a:rPr lang="fa-IR" sz="1400" b="1" dirty="0" smtClean="0">
                <a:cs typeface="B Nazanin" pitchFamily="2" charset="-78"/>
              </a:rPr>
              <a:t>و بالا بردن دقت</a:t>
            </a:r>
          </a:p>
        </p:txBody>
      </p:sp>
      <p:sp>
        <p:nvSpPr>
          <p:cNvPr id="21" name="Rounded Rectangle 20"/>
          <p:cNvSpPr/>
          <p:nvPr/>
        </p:nvSpPr>
        <p:spPr>
          <a:xfrm>
            <a:off x="5796136" y="4005064"/>
            <a:ext cx="273630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400" b="1" dirty="0" smtClean="0">
                <a:cs typeface="B Nazanin" pitchFamily="2" charset="-78"/>
              </a:rPr>
              <a:t>روبرو کردن با تبعات کار:</a:t>
            </a:r>
          </a:p>
          <a:p>
            <a:pPr algn="ctr">
              <a:lnSpc>
                <a:spcPct val="150000"/>
              </a:lnSpc>
            </a:pPr>
            <a:r>
              <a:rPr lang="fa-IR" sz="1400" b="1" dirty="0" smtClean="0">
                <a:cs typeface="B Nazanin" pitchFamily="2" charset="-78"/>
              </a:rPr>
              <a:t>برو جارو بیاور تا با هم مشکل را حل کنیم</a:t>
            </a:r>
          </a:p>
        </p:txBody>
      </p:sp>
      <p:sp>
        <p:nvSpPr>
          <p:cNvPr id="22" name="Plus 21"/>
          <p:cNvSpPr/>
          <p:nvPr/>
        </p:nvSpPr>
        <p:spPr>
          <a:xfrm>
            <a:off x="5292080" y="4229266"/>
            <a:ext cx="396044" cy="41569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Down Arrow 22"/>
          <p:cNvSpPr/>
          <p:nvPr/>
        </p:nvSpPr>
        <p:spPr>
          <a:xfrm>
            <a:off x="4860032" y="4797152"/>
            <a:ext cx="122413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b="1" dirty="0">
              <a:cs typeface="B Nazanin" pitchFamily="2" charset="-78"/>
            </a:endParaRPr>
          </a:p>
        </p:txBody>
      </p:sp>
      <p:sp>
        <p:nvSpPr>
          <p:cNvPr id="24" name="Rounded Rectangle 23"/>
          <p:cNvSpPr/>
          <p:nvPr/>
        </p:nvSpPr>
        <p:spPr>
          <a:xfrm>
            <a:off x="3707904" y="5589239"/>
            <a:ext cx="3571354" cy="576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اضطراب کمتر و</a:t>
            </a:r>
            <a:r>
              <a:rPr lang="fa-IR" sz="1400" b="1" dirty="0">
                <a:cs typeface="B Nazanin" pitchFamily="2" charset="-78"/>
              </a:rPr>
              <a:t> </a:t>
            </a:r>
            <a:r>
              <a:rPr lang="fa-IR" sz="1400" b="1" dirty="0" smtClean="0">
                <a:cs typeface="B Nazanin" pitchFamily="2" charset="-78"/>
              </a:rPr>
              <a:t>آموزش</a:t>
            </a:r>
          </a:p>
        </p:txBody>
      </p:sp>
    </p:spTree>
    <p:extLst>
      <p:ext uri="{BB962C8B-B14F-4D97-AF65-F5344CB8AC3E}">
        <p14:creationId xmlns:p14="http://schemas.microsoft.com/office/powerpoint/2010/main" val="15092308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13872"/>
          </a:xfrm>
        </p:spPr>
        <p:txBody>
          <a:bodyPr>
            <a:normAutofit/>
          </a:bodyPr>
          <a:lstStyle/>
          <a:p>
            <a:pPr algn="r"/>
            <a:r>
              <a:rPr lang="fa-IR" sz="2800" b="1" dirty="0" smtClean="0">
                <a:cs typeface="B Nazanin" pitchFamily="2" charset="-78"/>
              </a:rPr>
              <a:t>3- مفهوم حقیقت ثابت(رب) در هستی: (ص 162 و 163)</a:t>
            </a:r>
            <a:endParaRPr lang="fa-IR" sz="2800" b="1" dirty="0">
              <a:cs typeface="B Nazanin" pitchFamily="2" charset="-78"/>
            </a:endParaRPr>
          </a:p>
        </p:txBody>
      </p:sp>
      <p:sp>
        <p:nvSpPr>
          <p:cNvPr id="3" name="Rounded Rectangle 2"/>
          <p:cNvSpPr/>
          <p:nvPr/>
        </p:nvSpPr>
        <p:spPr>
          <a:xfrm>
            <a:off x="5436096" y="1484784"/>
            <a:ext cx="3168352" cy="50405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اختلاف، ناهماهنگی و تعارض بین نظرات والدین</a:t>
            </a:r>
          </a:p>
        </p:txBody>
      </p:sp>
      <p:sp>
        <p:nvSpPr>
          <p:cNvPr id="4" name="Left Arrow 3"/>
          <p:cNvSpPr/>
          <p:nvPr/>
        </p:nvSpPr>
        <p:spPr>
          <a:xfrm>
            <a:off x="4499992" y="1520789"/>
            <a:ext cx="792088" cy="468051"/>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ed Rectangle 4"/>
          <p:cNvSpPr/>
          <p:nvPr/>
        </p:nvSpPr>
        <p:spPr>
          <a:xfrm>
            <a:off x="611560" y="1484785"/>
            <a:ext cx="3816424" cy="504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ممکن و محتمل شدن دوخدایی و چند خدایی شدن کودک </a:t>
            </a:r>
          </a:p>
        </p:txBody>
      </p:sp>
      <p:sp>
        <p:nvSpPr>
          <p:cNvPr id="6" name="Oval 5"/>
          <p:cNvSpPr/>
          <p:nvPr/>
        </p:nvSpPr>
        <p:spPr>
          <a:xfrm>
            <a:off x="6948264" y="2780928"/>
            <a:ext cx="1440160" cy="2880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شکل گیری مفهوم حقیقت ثابت(رب)</a:t>
            </a:r>
            <a:endParaRPr lang="fa-IR" b="1" dirty="0">
              <a:cs typeface="B Nazanin" pitchFamily="2" charset="-78"/>
            </a:endParaRPr>
          </a:p>
        </p:txBody>
      </p:sp>
      <p:sp>
        <p:nvSpPr>
          <p:cNvPr id="7" name="Rounded Rectangle 6"/>
          <p:cNvSpPr/>
          <p:nvPr/>
        </p:nvSpPr>
        <p:spPr>
          <a:xfrm>
            <a:off x="578734" y="2334669"/>
            <a:ext cx="6009490" cy="50405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1- در صورت اختلاف نظر با یکدیگر، در مورد مسئله به دور از چشم فرزندان، مذاکره کنید.</a:t>
            </a:r>
          </a:p>
        </p:txBody>
      </p:sp>
      <p:sp>
        <p:nvSpPr>
          <p:cNvPr id="8" name="Rounded Rectangle 7"/>
          <p:cNvSpPr/>
          <p:nvPr/>
        </p:nvSpPr>
        <p:spPr>
          <a:xfrm>
            <a:off x="611560" y="2996953"/>
            <a:ext cx="6009490" cy="50405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 2- درباره اصول تربیت فرزند از قبل مذاکره کرده و هماهنگ باشید. </a:t>
            </a:r>
          </a:p>
        </p:txBody>
      </p:sp>
      <p:sp>
        <p:nvSpPr>
          <p:cNvPr id="9" name="Rounded Rectangle 8"/>
          <p:cNvSpPr/>
          <p:nvPr/>
        </p:nvSpPr>
        <p:spPr>
          <a:xfrm>
            <a:off x="611560" y="3645025"/>
            <a:ext cx="6009490" cy="115212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3- حتی اگر نظر شما در مورد برخورد با فرزند، برخلاف نظر همسرتان است، به هیچ وجه در مقابل چشمان کودک، همسر خود را بازخواست و سرزنش نکنید.</a:t>
            </a:r>
          </a:p>
          <a:p>
            <a:pPr algn="ctr">
              <a:lnSpc>
                <a:spcPct val="150000"/>
              </a:lnSpc>
            </a:pPr>
            <a:r>
              <a:rPr lang="fa-IR" sz="1400" b="1" dirty="0" smtClean="0">
                <a:cs typeface="B Nazanin" pitchFamily="2" charset="-78"/>
              </a:rPr>
              <a:t>در این موارد کودکان حتی اشارات و اخم کردن ها را نیز متوجه می شوند. </a:t>
            </a:r>
          </a:p>
        </p:txBody>
      </p:sp>
      <p:sp>
        <p:nvSpPr>
          <p:cNvPr id="10" name="Rounded Rectangle 9"/>
          <p:cNvSpPr/>
          <p:nvPr/>
        </p:nvSpPr>
        <p:spPr>
          <a:xfrm>
            <a:off x="611560" y="5013177"/>
            <a:ext cx="6009490" cy="86409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4- به هیچ وجه در تماس های تلفنی خود، در محافل دوستی و فامیلی از عملکرد همسرخود انتقاد نکنید و همواره نگاهی محترمانه و همراه با پذیرش در مورد او داشته باشید.</a:t>
            </a:r>
          </a:p>
        </p:txBody>
      </p:sp>
    </p:spTree>
    <p:extLst>
      <p:ext uri="{BB962C8B-B14F-4D97-AF65-F5344CB8AC3E}">
        <p14:creationId xmlns:p14="http://schemas.microsoft.com/office/powerpoint/2010/main" val="9786022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504056"/>
          </a:xfrm>
        </p:spPr>
        <p:txBody>
          <a:bodyPr anchor="t">
            <a:noAutofit/>
          </a:bodyPr>
          <a:lstStyle/>
          <a:p>
            <a:pPr algn="r"/>
            <a:r>
              <a:rPr lang="fa-IR" sz="2800" b="1" dirty="0" smtClean="0">
                <a:cs typeface="B Nazanin" pitchFamily="2" charset="-78"/>
              </a:rPr>
              <a:t>4- مفهوم ولایت خداوند: (ص163 و 164)</a:t>
            </a:r>
            <a:endParaRPr lang="fa-IR" sz="2800" b="1" dirty="0">
              <a:cs typeface="B Nazanin" pitchFamily="2" charset="-78"/>
            </a:endParaRPr>
          </a:p>
        </p:txBody>
      </p:sp>
      <p:sp>
        <p:nvSpPr>
          <p:cNvPr id="3" name="TextBox 2"/>
          <p:cNvSpPr txBox="1"/>
          <p:nvPr/>
        </p:nvSpPr>
        <p:spPr>
          <a:xfrm>
            <a:off x="827584" y="1268760"/>
            <a:ext cx="7704856" cy="646331"/>
          </a:xfrm>
          <a:prstGeom prst="rect">
            <a:avLst/>
          </a:prstGeom>
          <a:noFill/>
        </p:spPr>
        <p:txBody>
          <a:bodyPr wrap="square" rtlCol="1">
            <a:spAutoFit/>
          </a:bodyPr>
          <a:lstStyle/>
          <a:p>
            <a:pPr algn="just"/>
            <a:r>
              <a:rPr lang="fa-IR" b="1" dirty="0" smtClean="0">
                <a:solidFill>
                  <a:schemeClr val="bg2">
                    <a:lumMod val="50000"/>
                  </a:schemeClr>
                </a:solidFill>
                <a:cs typeface="B Nazanin" pitchFamily="2" charset="-78"/>
              </a:rPr>
              <a:t>تلاش مادر برای جا انداختن مفهوم «اب» یا «پدر» به عنوان قوام خانواده و تثبیت ولایت او برای کودک، در آینده، به ولایت خداوند گره خواهد خورد. </a:t>
            </a:r>
            <a:endParaRPr lang="fa-IR" b="1" dirty="0">
              <a:solidFill>
                <a:schemeClr val="bg2">
                  <a:lumMod val="50000"/>
                </a:schemeClr>
              </a:solidFill>
              <a:cs typeface="B Nazanin" pitchFamily="2" charset="-78"/>
            </a:endParaRPr>
          </a:p>
        </p:txBody>
      </p:sp>
      <p:sp>
        <p:nvSpPr>
          <p:cNvPr id="4" name="Rounded Rectangle 3"/>
          <p:cNvSpPr/>
          <p:nvPr/>
        </p:nvSpPr>
        <p:spPr>
          <a:xfrm>
            <a:off x="1187624" y="2060848"/>
            <a:ext cx="70567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شناخت جایگاه رفیع پدر به عنوان رازق و فراهم کننده طعام های مادی و معنوی توسط کودک  </a:t>
            </a:r>
            <a:endParaRPr lang="fa-IR" sz="1600" b="1" dirty="0">
              <a:cs typeface="B Nazanin" pitchFamily="2" charset="-78"/>
            </a:endParaRPr>
          </a:p>
        </p:txBody>
      </p:sp>
      <p:sp>
        <p:nvSpPr>
          <p:cNvPr id="5" name="Rounded Rectangle 4"/>
          <p:cNvSpPr/>
          <p:nvPr/>
        </p:nvSpPr>
        <p:spPr>
          <a:xfrm>
            <a:off x="1187624" y="2708920"/>
            <a:ext cx="70567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خرج نکردن از مقام پدری در ورود به مسائل جزئی تربیتی</a:t>
            </a:r>
            <a:endParaRPr lang="fa-IR" sz="1600" b="1" dirty="0">
              <a:cs typeface="B Nazanin" pitchFamily="2" charset="-78"/>
            </a:endParaRPr>
          </a:p>
        </p:txBody>
      </p:sp>
      <p:sp>
        <p:nvSpPr>
          <p:cNvPr id="6" name="Rounded Rectangle 5"/>
          <p:cNvSpPr/>
          <p:nvPr/>
        </p:nvSpPr>
        <p:spPr>
          <a:xfrm>
            <a:off x="1187624" y="3429000"/>
            <a:ext cx="70567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پدر باید  رابطه قوی عاطفی با فرزندان برقرار کند</a:t>
            </a:r>
          </a:p>
          <a:p>
            <a:pPr algn="ctr">
              <a:lnSpc>
                <a:spcPct val="150000"/>
              </a:lnSpc>
            </a:pPr>
            <a:r>
              <a:rPr lang="fa-IR" sz="1600" b="1" dirty="0" smtClean="0">
                <a:cs typeface="B Nazanin" pitchFamily="2" charset="-78"/>
              </a:rPr>
              <a:t> و در مورد چیزهای کوچک فرزندان را بازخواست نکند.</a:t>
            </a:r>
            <a:endParaRPr lang="fa-IR" sz="1600" b="1" dirty="0">
              <a:cs typeface="B Nazanin" pitchFamily="2" charset="-78"/>
            </a:endParaRPr>
          </a:p>
        </p:txBody>
      </p:sp>
      <p:sp>
        <p:nvSpPr>
          <p:cNvPr id="7" name="Rounded Rectangle 6"/>
          <p:cNvSpPr/>
          <p:nvPr/>
        </p:nvSpPr>
        <p:spPr>
          <a:xfrm>
            <a:off x="1187624" y="4365104"/>
            <a:ext cx="70567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 رفتار مادر و نوع به تصویر کشیدن پدر برای فرزندان </a:t>
            </a:r>
          </a:p>
          <a:p>
            <a:pPr algn="ctr"/>
            <a:r>
              <a:rPr lang="fa-IR" sz="1600" b="1" dirty="0" smtClean="0">
                <a:cs typeface="B Nazanin" pitchFamily="2" charset="-78"/>
              </a:rPr>
              <a:t>به گونه ای باشد که دریافت تنبیه یا پاداش از جانب پدر برای فرزندان بسیار اهمیت داشته باشد</a:t>
            </a:r>
            <a:endParaRPr lang="fa-IR" sz="1600" b="1" dirty="0">
              <a:cs typeface="B Nazanin" pitchFamily="2" charset="-78"/>
            </a:endParaRPr>
          </a:p>
        </p:txBody>
      </p:sp>
      <p:sp>
        <p:nvSpPr>
          <p:cNvPr id="8" name="Rounded Rectangle 7"/>
          <p:cNvSpPr/>
          <p:nvPr/>
        </p:nvSpPr>
        <p:spPr>
          <a:xfrm>
            <a:off x="1187624" y="5157192"/>
            <a:ext cx="70567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تمکین مادر در برابر نظر پدر، هرچند مخالف آن باشد</a:t>
            </a:r>
          </a:p>
          <a:p>
            <a:pPr algn="ctr"/>
            <a:r>
              <a:rPr lang="fa-IR" sz="1600" b="1" dirty="0" smtClean="0">
                <a:cs typeface="B Nazanin" pitchFamily="2" charset="-78"/>
              </a:rPr>
              <a:t> به فرزندان  تبعیت  و امرپذیری از ولی را آموزش می دهد. </a:t>
            </a:r>
          </a:p>
          <a:p>
            <a:pPr algn="ctr"/>
            <a:r>
              <a:rPr lang="fa-IR" sz="1600" b="1" dirty="0" smtClean="0">
                <a:cs typeface="B Nazanin" pitchFamily="2" charset="-78"/>
              </a:rPr>
              <a:t>(اعلام نظرات مادر در فضایی صمیمی و بدون درگیری و جدال)</a:t>
            </a:r>
            <a:endParaRPr lang="fa-IR" sz="1600" b="1" dirty="0">
              <a:cs typeface="B Nazanin" pitchFamily="2" charset="-78"/>
            </a:endParaRPr>
          </a:p>
        </p:txBody>
      </p:sp>
    </p:spTree>
    <p:extLst>
      <p:ext uri="{BB962C8B-B14F-4D97-AF65-F5344CB8AC3E}">
        <p14:creationId xmlns:p14="http://schemas.microsoft.com/office/powerpoint/2010/main" val="28731487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416824" cy="648072"/>
          </a:xfrm>
        </p:spPr>
        <p:txBody>
          <a:bodyPr anchor="t">
            <a:normAutofit/>
          </a:bodyPr>
          <a:lstStyle/>
          <a:p>
            <a:pPr algn="r"/>
            <a:r>
              <a:rPr lang="fa-IR" sz="2800" b="1" dirty="0" smtClean="0">
                <a:cs typeface="B Nazanin" pitchFamily="2" charset="-78"/>
              </a:rPr>
              <a:t>5- پرورش دیگرخواهی و انسان دوستی: (ص 165 تا 168)</a:t>
            </a:r>
            <a:endParaRPr lang="fa-IR" sz="2800" b="1" dirty="0">
              <a:cs typeface="B Nazanin" pitchFamily="2" charset="-78"/>
            </a:endParaRPr>
          </a:p>
        </p:txBody>
      </p:sp>
      <p:sp>
        <p:nvSpPr>
          <p:cNvPr id="3" name="TextBox 2"/>
          <p:cNvSpPr txBox="1"/>
          <p:nvPr/>
        </p:nvSpPr>
        <p:spPr>
          <a:xfrm>
            <a:off x="1187624" y="1342509"/>
            <a:ext cx="6984776"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کودکی که از بدو تولد، توجه به نیازهای دیگران را- بدون توقع برای جبران-</a:t>
            </a:r>
            <a:r>
              <a:rPr lang="fa-IR" b="1" dirty="0">
                <a:solidFill>
                  <a:schemeClr val="accent1">
                    <a:lumMod val="50000"/>
                  </a:schemeClr>
                </a:solidFill>
                <a:cs typeface="B Nazanin" pitchFamily="2" charset="-78"/>
              </a:rPr>
              <a:t> </a:t>
            </a:r>
            <a:r>
              <a:rPr lang="fa-IR" b="1" dirty="0" smtClean="0">
                <a:solidFill>
                  <a:schemeClr val="accent1">
                    <a:lumMod val="50000"/>
                  </a:schemeClr>
                </a:solidFill>
                <a:cs typeface="B Nazanin" pitchFamily="2" charset="-78"/>
              </a:rPr>
              <a:t>در والدین خود دیده است، در دوره های بعدی به دیگرخواهی در روابط سوق می یابد.</a:t>
            </a:r>
            <a:endParaRPr lang="fa-IR" b="1" dirty="0">
              <a:solidFill>
                <a:schemeClr val="accent1">
                  <a:lumMod val="50000"/>
                </a:schemeClr>
              </a:solidFill>
              <a:cs typeface="B Nazanin" pitchFamily="2" charset="-78"/>
            </a:endParaRPr>
          </a:p>
        </p:txBody>
      </p:sp>
      <p:sp>
        <p:nvSpPr>
          <p:cNvPr id="4" name="Oval 3"/>
          <p:cNvSpPr/>
          <p:nvPr/>
        </p:nvSpPr>
        <p:spPr>
          <a:xfrm>
            <a:off x="6449496" y="2204864"/>
            <a:ext cx="1656184"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b="1" dirty="0" smtClean="0">
                <a:cs typeface="B Nazanin" pitchFamily="2" charset="-78"/>
              </a:rPr>
              <a:t>ارزیابی دیگرخواهی والدین</a:t>
            </a:r>
            <a:endParaRPr lang="fa-IR" b="1" dirty="0">
              <a:cs typeface="B Nazanin" pitchFamily="2" charset="-78"/>
            </a:endParaRPr>
          </a:p>
        </p:txBody>
      </p:sp>
      <p:sp>
        <p:nvSpPr>
          <p:cNvPr id="5" name="Oval 4"/>
          <p:cNvSpPr/>
          <p:nvPr/>
        </p:nvSpPr>
        <p:spPr>
          <a:xfrm>
            <a:off x="3851920" y="2420888"/>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توجه به نیازهای مستمندان</a:t>
            </a:r>
            <a:endParaRPr lang="fa-IR" sz="1400" b="1" dirty="0">
              <a:cs typeface="B Nazanin" pitchFamily="2" charset="-78"/>
            </a:endParaRPr>
          </a:p>
        </p:txBody>
      </p:sp>
      <p:sp>
        <p:nvSpPr>
          <p:cNvPr id="6" name="Oval 5"/>
          <p:cNvSpPr/>
          <p:nvPr/>
        </p:nvSpPr>
        <p:spPr>
          <a:xfrm>
            <a:off x="809132" y="2385080"/>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ازخودگذشتگی در خانواده</a:t>
            </a:r>
            <a:endParaRPr lang="fa-IR" sz="1400" b="1" dirty="0">
              <a:cs typeface="B Nazanin" pitchFamily="2" charset="-78"/>
            </a:endParaRPr>
          </a:p>
        </p:txBody>
      </p:sp>
      <p:sp>
        <p:nvSpPr>
          <p:cNvPr id="7" name="Oval 6"/>
          <p:cNvSpPr/>
          <p:nvPr/>
        </p:nvSpPr>
        <p:spPr>
          <a:xfrm>
            <a:off x="2195736" y="2961144"/>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جبران بدی دوستان و برادران دینی با خوبی</a:t>
            </a:r>
            <a:endParaRPr lang="fa-IR" sz="1400" b="1" dirty="0">
              <a:cs typeface="B Nazanin" pitchFamily="2" charset="-78"/>
            </a:endParaRPr>
          </a:p>
        </p:txBody>
      </p:sp>
      <p:sp>
        <p:nvSpPr>
          <p:cNvPr id="8" name="Oval 7"/>
          <p:cNvSpPr/>
          <p:nvPr/>
        </p:nvSpPr>
        <p:spPr>
          <a:xfrm>
            <a:off x="3707904" y="3501008"/>
            <a:ext cx="273630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مطرح شدن مشکلات اقوام </a:t>
            </a:r>
          </a:p>
          <a:p>
            <a:pPr algn="ctr"/>
            <a:r>
              <a:rPr lang="fa-IR" sz="1400" b="1" dirty="0" smtClean="0">
                <a:solidFill>
                  <a:schemeClr val="bg1"/>
                </a:solidFill>
                <a:cs typeface="B Nazanin" pitchFamily="2" charset="-78"/>
              </a:rPr>
              <a:t>را، نعمتی از جانب خدا دیدن</a:t>
            </a:r>
            <a:endParaRPr lang="fa-IR" sz="1400" b="1" dirty="0">
              <a:solidFill>
                <a:schemeClr val="bg1"/>
              </a:solidFill>
              <a:cs typeface="B Nazanin" pitchFamily="2" charset="-78"/>
            </a:endParaRPr>
          </a:p>
        </p:txBody>
      </p:sp>
      <p:sp>
        <p:nvSpPr>
          <p:cNvPr id="9" name="Oval 8"/>
          <p:cNvSpPr/>
          <p:nvPr/>
        </p:nvSpPr>
        <p:spPr>
          <a:xfrm>
            <a:off x="791580" y="3501008"/>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واکنش در برابر ظلم به مردم و یاری مظلوم</a:t>
            </a:r>
            <a:endParaRPr lang="fa-IR" sz="1400" b="1" dirty="0">
              <a:cs typeface="B Nazanin" pitchFamily="2" charset="-78"/>
            </a:endParaRPr>
          </a:p>
        </p:txBody>
      </p:sp>
      <p:sp>
        <p:nvSpPr>
          <p:cNvPr id="10" name="Oval 9"/>
          <p:cNvSpPr/>
          <p:nvPr/>
        </p:nvSpPr>
        <p:spPr>
          <a:xfrm>
            <a:off x="2278048" y="4077072"/>
            <a:ext cx="2592288"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تلاش برای شادکردن مومنین و رفع غم از آنها</a:t>
            </a:r>
            <a:endParaRPr lang="fa-IR" sz="1400" b="1" dirty="0">
              <a:cs typeface="B Nazanin" pitchFamily="2" charset="-78"/>
            </a:endParaRPr>
          </a:p>
        </p:txBody>
      </p:sp>
      <p:sp>
        <p:nvSpPr>
          <p:cNvPr id="11" name="Rectangle 10"/>
          <p:cNvSpPr/>
          <p:nvPr/>
        </p:nvSpPr>
        <p:spPr>
          <a:xfrm>
            <a:off x="7236296" y="4797152"/>
            <a:ext cx="1368152"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نشان دادن خست</a:t>
            </a:r>
            <a:endParaRPr lang="fa-IR" sz="1400" b="1" dirty="0">
              <a:cs typeface="B Nazanin" pitchFamily="2" charset="-78"/>
            </a:endParaRPr>
          </a:p>
        </p:txBody>
      </p:sp>
      <p:sp>
        <p:nvSpPr>
          <p:cNvPr id="12" name="Rectangle 11"/>
          <p:cNvSpPr/>
          <p:nvPr/>
        </p:nvSpPr>
        <p:spPr>
          <a:xfrm>
            <a:off x="5724128" y="4797152"/>
            <a:ext cx="129614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سختی در انفاق</a:t>
            </a:r>
            <a:endParaRPr lang="fa-IR" sz="1400" b="1" dirty="0">
              <a:cs typeface="B Nazanin" pitchFamily="2" charset="-78"/>
            </a:endParaRPr>
          </a:p>
        </p:txBody>
      </p:sp>
      <p:sp>
        <p:nvSpPr>
          <p:cNvPr id="13" name="Rectangle 12"/>
          <p:cNvSpPr/>
          <p:nvPr/>
        </p:nvSpPr>
        <p:spPr>
          <a:xfrm>
            <a:off x="4283968" y="4797152"/>
            <a:ext cx="129614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انتقام خواهی</a:t>
            </a:r>
          </a:p>
          <a:p>
            <a:pPr algn="ctr"/>
            <a:r>
              <a:rPr lang="fa-IR" sz="1400" b="1" dirty="0" smtClean="0">
                <a:cs typeface="B Nazanin" pitchFamily="2" charset="-78"/>
              </a:rPr>
              <a:t>از دیگران</a:t>
            </a:r>
            <a:endParaRPr lang="fa-IR" sz="1400" b="1" dirty="0">
              <a:cs typeface="B Nazanin" pitchFamily="2" charset="-78"/>
            </a:endParaRPr>
          </a:p>
        </p:txBody>
      </p:sp>
      <p:sp>
        <p:nvSpPr>
          <p:cNvPr id="14" name="Rectangle 13"/>
          <p:cNvSpPr/>
          <p:nvPr/>
        </p:nvSpPr>
        <p:spPr>
          <a:xfrm>
            <a:off x="2843808" y="4797152"/>
            <a:ext cx="129614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مقابله به مثل</a:t>
            </a:r>
            <a:endParaRPr lang="fa-IR" sz="1400" b="1" dirty="0">
              <a:cs typeface="B Nazanin" pitchFamily="2" charset="-78"/>
            </a:endParaRPr>
          </a:p>
        </p:txBody>
      </p:sp>
      <p:sp>
        <p:nvSpPr>
          <p:cNvPr id="15" name="Rectangle 14"/>
          <p:cNvSpPr/>
          <p:nvPr/>
        </p:nvSpPr>
        <p:spPr>
          <a:xfrm>
            <a:off x="611560" y="4797152"/>
            <a:ext cx="2088232"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بی تفاوتی نسبت به مشکلات همسایگان،دوستان و اقوام </a:t>
            </a:r>
            <a:endParaRPr lang="fa-IR" sz="1400" b="1" dirty="0">
              <a:cs typeface="B Nazanin" pitchFamily="2" charset="-78"/>
            </a:endParaRPr>
          </a:p>
        </p:txBody>
      </p:sp>
      <p:sp>
        <p:nvSpPr>
          <p:cNvPr id="16" name="Rectangle 15"/>
          <p:cNvSpPr/>
          <p:nvPr/>
        </p:nvSpPr>
        <p:spPr>
          <a:xfrm>
            <a:off x="4788024" y="5679856"/>
            <a:ext cx="129614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عدم مدارا با مردم</a:t>
            </a:r>
            <a:endParaRPr lang="fa-IR" sz="1400" b="1" dirty="0">
              <a:solidFill>
                <a:schemeClr val="bg1"/>
              </a:solidFill>
              <a:cs typeface="B Nazanin" pitchFamily="2" charset="-78"/>
            </a:endParaRPr>
          </a:p>
        </p:txBody>
      </p:sp>
      <p:sp>
        <p:nvSpPr>
          <p:cNvPr id="18" name="Rectangle 17"/>
          <p:cNvSpPr/>
          <p:nvPr/>
        </p:nvSpPr>
        <p:spPr>
          <a:xfrm>
            <a:off x="3347864" y="5679856"/>
            <a:ext cx="129614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بد رفتاری با مردم</a:t>
            </a:r>
            <a:endParaRPr lang="fa-IR" sz="1400" b="1" dirty="0">
              <a:cs typeface="B Nazanin" pitchFamily="2" charset="-78"/>
            </a:endParaRPr>
          </a:p>
        </p:txBody>
      </p:sp>
    </p:spTree>
    <p:extLst>
      <p:ext uri="{BB962C8B-B14F-4D97-AF65-F5344CB8AC3E}">
        <p14:creationId xmlns:p14="http://schemas.microsoft.com/office/powerpoint/2010/main" val="2779012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6295" y="764704"/>
            <a:ext cx="6588663" cy="738664"/>
          </a:xfrm>
          <a:prstGeom prst="rect">
            <a:avLst/>
          </a:prstGeom>
        </p:spPr>
        <p:txBody>
          <a:bodyPr wrap="none">
            <a:spAutoFit/>
          </a:bodyPr>
          <a:lstStyle/>
          <a:p>
            <a:pPr algn="just">
              <a:lnSpc>
                <a:spcPct val="150000"/>
              </a:lnSpc>
            </a:pPr>
            <a:r>
              <a:rPr lang="fa-IR" sz="2800" b="1" dirty="0">
                <a:solidFill>
                  <a:schemeClr val="accent1"/>
                </a:solidFill>
                <a:cs typeface="B Nazanin" pitchFamily="2" charset="-78"/>
              </a:rPr>
              <a:t>6- معرفی خدا </a:t>
            </a:r>
            <a:r>
              <a:rPr lang="fa-IR" sz="2800" b="1" dirty="0" smtClean="0">
                <a:solidFill>
                  <a:schemeClr val="accent1"/>
                </a:solidFill>
                <a:cs typeface="B Nazanin" pitchFamily="2" charset="-78"/>
              </a:rPr>
              <a:t>(با </a:t>
            </a:r>
            <a:r>
              <a:rPr lang="fa-IR" sz="2800" b="1" dirty="0">
                <a:solidFill>
                  <a:schemeClr val="accent1"/>
                </a:solidFill>
                <a:cs typeface="B Nazanin" pitchFamily="2" charset="-78"/>
              </a:rPr>
              <a:t>استفاده از </a:t>
            </a:r>
            <a:r>
              <a:rPr lang="fa-IR" sz="2800" b="1" dirty="0" smtClean="0">
                <a:solidFill>
                  <a:schemeClr val="accent1"/>
                </a:solidFill>
                <a:cs typeface="B Nazanin" pitchFamily="2" charset="-78"/>
              </a:rPr>
              <a:t>تمثیل): (ص 207 تا 210)</a:t>
            </a:r>
            <a:endParaRPr lang="fa-IR" sz="2800" b="1" dirty="0">
              <a:solidFill>
                <a:schemeClr val="accent1"/>
              </a:solidFill>
              <a:cs typeface="B Nazanin" pitchFamily="2" charset="-78"/>
            </a:endParaRPr>
          </a:p>
        </p:txBody>
      </p:sp>
      <p:sp>
        <p:nvSpPr>
          <p:cNvPr id="5" name="Rounded Rectangle 4"/>
          <p:cNvSpPr/>
          <p:nvPr/>
        </p:nvSpPr>
        <p:spPr>
          <a:xfrm>
            <a:off x="1619672" y="2348880"/>
            <a:ext cx="5908847"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1- بهتر است در وهله اول ، طفره رفته درصدد پاسخگویی برنیایید.</a:t>
            </a:r>
            <a:endParaRPr lang="fa-IR" sz="1600" b="1" dirty="0">
              <a:cs typeface="B Nazanin" pitchFamily="2" charset="-78"/>
            </a:endParaRPr>
          </a:p>
        </p:txBody>
      </p:sp>
      <p:sp>
        <p:nvSpPr>
          <p:cNvPr id="6" name="Rounded Rectangle 5"/>
          <p:cNvSpPr/>
          <p:nvPr/>
        </p:nvSpPr>
        <p:spPr>
          <a:xfrm>
            <a:off x="1623864" y="2924944"/>
            <a:ext cx="5908847" cy="19199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2- در صورت لزوم و اصرار مکرر کودک، به گونه ای پاسخ دهید که کودک:</a:t>
            </a:r>
          </a:p>
          <a:p>
            <a:pPr marL="342900" indent="-342900" algn="ctr">
              <a:lnSpc>
                <a:spcPct val="150000"/>
              </a:lnSpc>
              <a:buFont typeface="Wingdings" pitchFamily="2" charset="2"/>
              <a:buChar char="v"/>
            </a:pPr>
            <a:r>
              <a:rPr lang="fa-IR" sz="1600" b="1" dirty="0" smtClean="0">
                <a:cs typeface="B Nazanin" pitchFamily="2" charset="-78"/>
              </a:rPr>
              <a:t>احساس کند پاسخ خود را گرفته است.</a:t>
            </a:r>
          </a:p>
          <a:p>
            <a:pPr marL="342900" indent="-342900" algn="ctr">
              <a:lnSpc>
                <a:spcPct val="150000"/>
              </a:lnSpc>
              <a:buFont typeface="Wingdings" pitchFamily="2" charset="2"/>
              <a:buChar char="v"/>
            </a:pPr>
            <a:r>
              <a:rPr lang="fa-IR" sz="1600" b="1" dirty="0" smtClean="0">
                <a:cs typeface="B Nazanin" pitchFamily="2" charset="-78"/>
              </a:rPr>
              <a:t>عظمت خدا در ذهنش بیشتر شود.</a:t>
            </a:r>
          </a:p>
          <a:p>
            <a:pPr marL="342900" indent="-342900" algn="ctr">
              <a:lnSpc>
                <a:spcPct val="150000"/>
              </a:lnSpc>
              <a:buFont typeface="Wingdings" pitchFamily="2" charset="2"/>
              <a:buChar char="v"/>
            </a:pPr>
            <a:r>
              <a:rPr lang="fa-IR" sz="1600" b="1" dirty="0" smtClean="0">
                <a:cs typeface="B Nazanin" pitchFamily="2" charset="-78"/>
              </a:rPr>
              <a:t>تفکرش فعالتر شده و بتواند بدون داشتن تبعاتی خدا را یاد کند.</a:t>
            </a:r>
          </a:p>
          <a:p>
            <a:pPr marL="342900" indent="-342900" algn="ctr">
              <a:lnSpc>
                <a:spcPct val="150000"/>
              </a:lnSpc>
              <a:buFont typeface="Wingdings" pitchFamily="2" charset="2"/>
              <a:buChar char="v"/>
            </a:pPr>
            <a:r>
              <a:rPr lang="fa-IR" sz="1600" b="1" dirty="0" smtClean="0">
                <a:cs typeface="B Nazanin" pitchFamily="2" charset="-78"/>
              </a:rPr>
              <a:t>مفهومی غلط از خدا در ذهنش شکل نگیرد.</a:t>
            </a:r>
            <a:endParaRPr lang="fa-IR" sz="1600" b="1" dirty="0">
              <a:cs typeface="B Nazanin" pitchFamily="2" charset="-78"/>
            </a:endParaRPr>
          </a:p>
        </p:txBody>
      </p:sp>
      <p:sp>
        <p:nvSpPr>
          <p:cNvPr id="7" name="Rounded Rectangle 6"/>
          <p:cNvSpPr/>
          <p:nvPr/>
        </p:nvSpPr>
        <p:spPr>
          <a:xfrm>
            <a:off x="1623864" y="4941168"/>
            <a:ext cx="5908847"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3-  در حین گفتگو اشکالی ندارد بحث عوض شود یا به شوخی کشیده شود.</a:t>
            </a:r>
            <a:endParaRPr lang="fa-IR" sz="1600" b="1" dirty="0">
              <a:cs typeface="B Nazanin" pitchFamily="2" charset="-78"/>
            </a:endParaRPr>
          </a:p>
        </p:txBody>
      </p:sp>
      <p:sp>
        <p:nvSpPr>
          <p:cNvPr id="8" name="Rounded Rectangle 7"/>
          <p:cNvSpPr/>
          <p:nvPr/>
        </p:nvSpPr>
        <p:spPr>
          <a:xfrm>
            <a:off x="1619672" y="5517232"/>
            <a:ext cx="5908847"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4- جدال یعنی کش دادن که در امور روزمره برای کودکان مفید</a:t>
            </a:r>
          </a:p>
          <a:p>
            <a:pPr algn="ctr"/>
            <a:r>
              <a:rPr lang="fa-IR" sz="1600" b="1" dirty="0" smtClean="0">
                <a:cs typeface="B Nazanin" pitchFamily="2" charset="-78"/>
              </a:rPr>
              <a:t> و منجر به فعال شدن تفکر آنها می شود</a:t>
            </a:r>
          </a:p>
          <a:p>
            <a:pPr algn="ctr"/>
            <a:r>
              <a:rPr lang="fa-IR" sz="1600" b="1" dirty="0" smtClean="0">
                <a:cs typeface="B Nazanin" pitchFamily="2" charset="-78"/>
              </a:rPr>
              <a:t>در حوزه اعتقادات و باورها کار اشتباهی است.</a:t>
            </a:r>
            <a:endParaRPr lang="fa-IR" sz="1600" b="1" dirty="0">
              <a:cs typeface="B Nazanin" pitchFamily="2" charset="-78"/>
            </a:endParaRPr>
          </a:p>
        </p:txBody>
      </p:sp>
      <p:sp>
        <p:nvSpPr>
          <p:cNvPr id="2" name="TextBox 1"/>
          <p:cNvSpPr txBox="1"/>
          <p:nvPr/>
        </p:nvSpPr>
        <p:spPr>
          <a:xfrm>
            <a:off x="611560" y="1503368"/>
            <a:ext cx="7773398" cy="646331"/>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آموزش مفاهیم انتزاعی مانند ویژگی های خدا، فرشته ها و.. به دلیل اینکه کودک در فهم آنها احساس ناتوانی می کند، موجب اکراه یا ذهنیت های منفی نسبت به آنها می شود.</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25773346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1880" y="764704"/>
            <a:ext cx="4752528" cy="461665"/>
          </a:xfrm>
          <a:prstGeom prst="rect">
            <a:avLst/>
          </a:prstGeom>
          <a:noFill/>
        </p:spPr>
        <p:txBody>
          <a:bodyPr wrap="square" rtlCol="1">
            <a:spAutoFit/>
          </a:bodyPr>
          <a:lstStyle/>
          <a:p>
            <a:r>
              <a:rPr lang="fa-IR" sz="2400" b="1" dirty="0" smtClean="0">
                <a:solidFill>
                  <a:schemeClr val="accent1">
                    <a:lumMod val="50000"/>
                  </a:schemeClr>
                </a:solidFill>
                <a:cs typeface="B Nazanin" pitchFamily="2" charset="-78"/>
              </a:rPr>
              <a:t>استفاده از تمثیل نور در معرفی خداوند:</a:t>
            </a:r>
            <a:endParaRPr lang="fa-IR" sz="2400" b="1" dirty="0">
              <a:solidFill>
                <a:schemeClr val="accent1">
                  <a:lumMod val="50000"/>
                </a:schemeClr>
              </a:solidFill>
              <a:cs typeface="B Nazanin" pitchFamily="2" charset="-78"/>
            </a:endParaRPr>
          </a:p>
        </p:txBody>
      </p:sp>
      <p:sp>
        <p:nvSpPr>
          <p:cNvPr id="3" name="Rounded Rectangle 2"/>
          <p:cNvSpPr/>
          <p:nvPr/>
        </p:nvSpPr>
        <p:spPr>
          <a:xfrm>
            <a:off x="4057657" y="1412776"/>
            <a:ext cx="4546791"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تمثیل استفاده از مطالب قابل فهم، برای آشکار شدن مطالب مخفی است.</a:t>
            </a:r>
            <a:endParaRPr lang="fa-IR" sz="1400" b="1" dirty="0">
              <a:cs typeface="B Nazanin" pitchFamily="2" charset="-78"/>
            </a:endParaRPr>
          </a:p>
        </p:txBody>
      </p:sp>
      <p:sp>
        <p:nvSpPr>
          <p:cNvPr id="6" name="Down Arrow 5"/>
          <p:cNvSpPr/>
          <p:nvPr/>
        </p:nvSpPr>
        <p:spPr>
          <a:xfrm>
            <a:off x="3577796" y="2060848"/>
            <a:ext cx="792088"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539553" y="1412776"/>
            <a:ext cx="3384375"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قرآن، خداوند را نور آسمانها و زمین معرفی می کند.</a:t>
            </a:r>
            <a:endParaRPr lang="fa-IR" sz="1400" b="1" dirty="0">
              <a:cs typeface="B Nazanin" pitchFamily="2" charset="-78"/>
            </a:endParaRPr>
          </a:p>
        </p:txBody>
      </p:sp>
      <p:sp>
        <p:nvSpPr>
          <p:cNvPr id="8" name="Rounded Rectangle 7"/>
          <p:cNvSpPr/>
          <p:nvPr/>
        </p:nvSpPr>
        <p:spPr>
          <a:xfrm>
            <a:off x="899592" y="2996952"/>
            <a:ext cx="624796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معرفی خدا به نور، منجر به فعال شدن ذکر دائم می شود.</a:t>
            </a:r>
            <a:endParaRPr lang="fa-IR" sz="1600" b="1" dirty="0">
              <a:cs typeface="B Nazanin" pitchFamily="2" charset="-78"/>
            </a:endParaRPr>
          </a:p>
        </p:txBody>
      </p:sp>
      <p:sp>
        <p:nvSpPr>
          <p:cNvPr id="9" name="Rounded Rectangle 8"/>
          <p:cNvSpPr/>
          <p:nvPr/>
        </p:nvSpPr>
        <p:spPr>
          <a:xfrm>
            <a:off x="899592" y="3573016"/>
            <a:ext cx="626469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به دلیل اینکه کودکان به طور طبیعی از تاریکی بدشان می آید، سخن از نور، سخن از مطلوب درونی کودک است و خاطرات خوشایندی از میل به خوبی را رقم می زند.</a:t>
            </a:r>
            <a:endParaRPr lang="fa-IR" sz="1600" b="1" dirty="0">
              <a:cs typeface="B Nazanin" pitchFamily="2" charset="-78"/>
            </a:endParaRPr>
          </a:p>
        </p:txBody>
      </p:sp>
      <p:sp>
        <p:nvSpPr>
          <p:cNvPr id="10" name="Rounded Rectangle 9"/>
          <p:cNvSpPr/>
          <p:nvPr/>
        </p:nvSpPr>
        <p:spPr>
          <a:xfrm>
            <a:off x="899592" y="4509120"/>
            <a:ext cx="6264696"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solidFill>
                  <a:schemeClr val="bg1"/>
                </a:solidFill>
                <a:cs typeface="B Nazanin" pitchFamily="2" charset="-78"/>
              </a:rPr>
              <a:t>لزومی ندارد از واژه نور استفاده کنیم.</a:t>
            </a:r>
          </a:p>
          <a:p>
            <a:pPr algn="ctr"/>
            <a:r>
              <a:rPr lang="fa-IR" sz="1600" b="1" dirty="0" smtClean="0">
                <a:solidFill>
                  <a:schemeClr val="bg1"/>
                </a:solidFill>
                <a:cs typeface="B Nazanin" pitchFamily="2" charset="-78"/>
              </a:rPr>
              <a:t> بی مقدمه، نور معرفی کردن خداوند، صد در صد اشتباه است.</a:t>
            </a:r>
          </a:p>
          <a:p>
            <a:pPr algn="ctr"/>
            <a:r>
              <a:rPr lang="fa-IR" sz="1600" b="1" dirty="0" smtClean="0">
                <a:solidFill>
                  <a:schemeClr val="bg1"/>
                </a:solidFill>
                <a:cs typeface="B Nazanin" pitchFamily="2" charset="-78"/>
              </a:rPr>
              <a:t>باید مطمئن باشیم مفهوم نور را انتقال می دهیم</a:t>
            </a:r>
          </a:p>
          <a:p>
            <a:pPr algn="ctr"/>
            <a:r>
              <a:rPr lang="fa-IR" sz="1600" b="1" dirty="0" smtClean="0">
                <a:solidFill>
                  <a:schemeClr val="bg1"/>
                </a:solidFill>
                <a:cs typeface="B Nazanin" pitchFamily="2" charset="-78"/>
              </a:rPr>
              <a:t> مثلا می توانیم بگوییم</a:t>
            </a:r>
          </a:p>
          <a:p>
            <a:pPr algn="ctr"/>
            <a:r>
              <a:rPr lang="fa-IR" sz="1600" b="1" dirty="0" smtClean="0">
                <a:solidFill>
                  <a:schemeClr val="bg1"/>
                </a:solidFill>
                <a:cs typeface="B Nazanin" pitchFamily="2" charset="-78"/>
              </a:rPr>
              <a:t>خداوند همان کسی است که خورشید را می آورد یا </a:t>
            </a:r>
          </a:p>
          <a:p>
            <a:pPr algn="ctr"/>
            <a:r>
              <a:rPr lang="fa-IR" sz="1600" b="1" dirty="0" smtClean="0">
                <a:solidFill>
                  <a:schemeClr val="bg1"/>
                </a:solidFill>
                <a:cs typeface="B Nazanin" pitchFamily="2" charset="-78"/>
              </a:rPr>
              <a:t>روز را شب و شب را روز می کند.</a:t>
            </a:r>
            <a:endParaRPr lang="fa-IR" sz="1600" b="1" dirty="0">
              <a:solidFill>
                <a:schemeClr val="bg1"/>
              </a:solidFill>
              <a:cs typeface="B Nazanin" pitchFamily="2" charset="-78"/>
            </a:endParaRPr>
          </a:p>
        </p:txBody>
      </p:sp>
    </p:spTree>
    <p:extLst>
      <p:ext uri="{BB962C8B-B14F-4D97-AF65-F5344CB8AC3E}">
        <p14:creationId xmlns:p14="http://schemas.microsoft.com/office/powerpoint/2010/main" val="22989638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792088"/>
          </a:xfrm>
        </p:spPr>
        <p:txBody>
          <a:bodyPr anchor="t">
            <a:normAutofit/>
          </a:bodyPr>
          <a:lstStyle/>
          <a:p>
            <a:pPr algn="r">
              <a:lnSpc>
                <a:spcPct val="150000"/>
              </a:lnSpc>
            </a:pPr>
            <a:r>
              <a:rPr lang="fa-IR" sz="2800" b="1" dirty="0">
                <a:solidFill>
                  <a:srgbClr val="00B0F0"/>
                </a:solidFill>
                <a:cs typeface="B Nazanin" pitchFamily="2" charset="-78"/>
              </a:rPr>
              <a:t>7- آموزش معاد (با استفاده از تمثیل</a:t>
            </a:r>
            <a:r>
              <a:rPr lang="fa-IR" sz="2800" b="1" dirty="0" smtClean="0">
                <a:solidFill>
                  <a:srgbClr val="00B0F0"/>
                </a:solidFill>
                <a:cs typeface="B Nazanin" pitchFamily="2" charset="-78"/>
              </a:rPr>
              <a:t>): (ص 210 و 211)</a:t>
            </a:r>
            <a:endParaRPr lang="fa-IR" sz="2800" b="1" dirty="0">
              <a:solidFill>
                <a:srgbClr val="00B0F0"/>
              </a:solidFill>
              <a:cs typeface="B Nazanin" pitchFamily="2" charset="-78"/>
            </a:endParaRPr>
          </a:p>
        </p:txBody>
      </p:sp>
      <p:sp>
        <p:nvSpPr>
          <p:cNvPr id="3" name="Rounded Rectangle 2"/>
          <p:cNvSpPr/>
          <p:nvPr/>
        </p:nvSpPr>
        <p:spPr>
          <a:xfrm>
            <a:off x="1763688" y="1988840"/>
            <a:ext cx="68407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2000" b="1" dirty="0" smtClean="0">
                <a:cs typeface="B Nazanin" pitchFamily="2" charset="-78"/>
              </a:rPr>
              <a:t>تصادفی  نبودن و ضابطه داشتن اتفاقات از مهمترین آموزه ها  است.</a:t>
            </a:r>
          </a:p>
          <a:p>
            <a:pPr algn="ctr">
              <a:lnSpc>
                <a:spcPct val="150000"/>
              </a:lnSpc>
            </a:pPr>
            <a:endParaRPr lang="fa-IR" sz="2000" b="1" dirty="0">
              <a:cs typeface="B Nazanin" pitchFamily="2" charset="-78"/>
            </a:endParaRPr>
          </a:p>
        </p:txBody>
      </p:sp>
      <p:sp>
        <p:nvSpPr>
          <p:cNvPr id="4" name="Rounded Rectangle 3"/>
          <p:cNvSpPr/>
          <p:nvPr/>
        </p:nvSpPr>
        <p:spPr>
          <a:xfrm>
            <a:off x="1763688" y="2988568"/>
            <a:ext cx="6840760" cy="9361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000" b="1" dirty="0" smtClean="0">
                <a:cs typeface="B Nazanin" pitchFamily="2" charset="-78"/>
              </a:rPr>
              <a:t>سخن از شانس و تصادف منجر به سست شدن پایه اعتقادات فرد  می شود.</a:t>
            </a:r>
            <a:endParaRPr lang="fa-IR" sz="2000" b="1" dirty="0">
              <a:cs typeface="B Nazanin" pitchFamily="2" charset="-78"/>
            </a:endParaRPr>
          </a:p>
        </p:txBody>
      </p:sp>
      <p:sp>
        <p:nvSpPr>
          <p:cNvPr id="5" name="Down Arrow 4"/>
          <p:cNvSpPr/>
          <p:nvPr/>
        </p:nvSpPr>
        <p:spPr>
          <a:xfrm>
            <a:off x="467544" y="1988840"/>
            <a:ext cx="1296144" cy="19358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200" b="1" dirty="0" smtClean="0">
                <a:cs typeface="B Nazanin" pitchFamily="2" charset="-78"/>
              </a:rPr>
              <a:t>شاخص</a:t>
            </a:r>
          </a:p>
          <a:p>
            <a:pPr algn="ctr">
              <a:lnSpc>
                <a:spcPct val="200000"/>
              </a:lnSpc>
            </a:pPr>
            <a:r>
              <a:rPr lang="fa-IR" sz="1200" b="1" dirty="0" smtClean="0">
                <a:cs typeface="B Nazanin" pitchFamily="2" charset="-78"/>
              </a:rPr>
              <a:t>موفقیت در فهم</a:t>
            </a:r>
            <a:endParaRPr lang="fa-IR" sz="1200" b="1" dirty="0">
              <a:cs typeface="B Nazanin" pitchFamily="2" charset="-78"/>
            </a:endParaRPr>
          </a:p>
        </p:txBody>
      </p:sp>
      <p:sp>
        <p:nvSpPr>
          <p:cNvPr id="7" name="Oval 6"/>
          <p:cNvSpPr/>
          <p:nvPr/>
        </p:nvSpPr>
        <p:spPr>
          <a:xfrm>
            <a:off x="539552" y="4005064"/>
            <a:ext cx="2088232"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جزع و فزع نکردن</a:t>
            </a:r>
          </a:p>
          <a:p>
            <a:pPr algn="ctr"/>
            <a:r>
              <a:rPr lang="fa-IR" sz="2000" b="1" dirty="0" smtClean="0">
                <a:cs typeface="B Nazanin" pitchFamily="2" charset="-78"/>
              </a:rPr>
              <a:t> در برابر مشکلات و حوادث</a:t>
            </a:r>
            <a:endParaRPr lang="fa-IR" sz="2000" b="1" dirty="0">
              <a:cs typeface="B Nazanin" pitchFamily="2" charset="-78"/>
            </a:endParaRPr>
          </a:p>
        </p:txBody>
      </p:sp>
    </p:spTree>
    <p:extLst>
      <p:ext uri="{BB962C8B-B14F-4D97-AF65-F5344CB8AC3E}">
        <p14:creationId xmlns:p14="http://schemas.microsoft.com/office/powerpoint/2010/main" val="12728136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16712" y="4289430"/>
            <a:ext cx="7704856" cy="7957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600" b="1" dirty="0" smtClean="0">
                <a:cs typeface="B Nazanin" pitchFamily="2" charset="-78"/>
              </a:rPr>
              <a:t>بیان ضرب المثلهایی از مشاهده حوادث متنوع می تواند بذر ایمان ومعرفت را در کودک کاشته و به تدریج گسترش دهد.</a:t>
            </a:r>
          </a:p>
          <a:p>
            <a:pPr algn="ctr">
              <a:lnSpc>
                <a:spcPct val="150000"/>
              </a:lnSpc>
            </a:pPr>
            <a:endParaRPr lang="fa-IR" sz="1600" b="1" dirty="0">
              <a:cs typeface="B Nazanin" pitchFamily="2" charset="-78"/>
            </a:endParaRPr>
          </a:p>
        </p:txBody>
      </p:sp>
      <p:sp>
        <p:nvSpPr>
          <p:cNvPr id="3" name="TextBox 2"/>
          <p:cNvSpPr txBox="1"/>
          <p:nvPr/>
        </p:nvSpPr>
        <p:spPr>
          <a:xfrm>
            <a:off x="716712" y="896858"/>
            <a:ext cx="7704856" cy="400110"/>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بعد از فهم مطالب پاداش و جزا، محورهای کلی در آموزش قیامت شامل موارد زیر است:</a:t>
            </a:r>
            <a:endParaRPr lang="fa-IR" sz="2000" b="1" dirty="0">
              <a:solidFill>
                <a:schemeClr val="accent1">
                  <a:lumMod val="50000"/>
                </a:schemeClr>
              </a:solidFill>
              <a:cs typeface="B Nazanin" pitchFamily="2" charset="-78"/>
            </a:endParaRPr>
          </a:p>
        </p:txBody>
      </p:sp>
      <p:sp>
        <p:nvSpPr>
          <p:cNvPr id="5" name="Rounded Rectangle 4"/>
          <p:cNvSpPr/>
          <p:nvPr/>
        </p:nvSpPr>
        <p:spPr>
          <a:xfrm>
            <a:off x="3995936" y="1484784"/>
            <a:ext cx="43204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زندگی روزمره ظرف عمل و عکس العمل است.</a:t>
            </a:r>
            <a:endParaRPr lang="fa-IR" sz="1600" b="1" dirty="0">
              <a:cs typeface="B Nazanin" pitchFamily="2" charset="-78"/>
            </a:endParaRPr>
          </a:p>
        </p:txBody>
      </p:sp>
      <p:sp>
        <p:nvSpPr>
          <p:cNvPr id="6" name="Rounded Rectangle 5"/>
          <p:cNvSpPr/>
          <p:nvPr/>
        </p:nvSpPr>
        <p:spPr>
          <a:xfrm>
            <a:off x="3995936" y="2060848"/>
            <a:ext cx="43204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هرکسی خوبی کند، خوبی می بیند و هرکسی بدی کند بدی.</a:t>
            </a:r>
            <a:endParaRPr lang="fa-IR" sz="1600" b="1" dirty="0">
              <a:cs typeface="B Nazanin" pitchFamily="2" charset="-78"/>
            </a:endParaRPr>
          </a:p>
        </p:txBody>
      </p:sp>
      <p:sp>
        <p:nvSpPr>
          <p:cNvPr id="7" name="Rounded Rectangle 6"/>
          <p:cNvSpPr/>
          <p:nvPr/>
        </p:nvSpPr>
        <p:spPr>
          <a:xfrm>
            <a:off x="3995936" y="2636912"/>
            <a:ext cx="43204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بازتاب کار خوب همیشه بسیار بیشتر از خود کار خوب است. </a:t>
            </a:r>
            <a:endParaRPr lang="fa-IR" sz="1600" b="1" dirty="0">
              <a:cs typeface="B Nazanin" pitchFamily="2" charset="-78"/>
            </a:endParaRPr>
          </a:p>
        </p:txBody>
      </p:sp>
      <p:sp>
        <p:nvSpPr>
          <p:cNvPr id="8" name="Rounded Rectangle 7"/>
          <p:cNvSpPr/>
          <p:nvPr/>
        </p:nvSpPr>
        <p:spPr>
          <a:xfrm>
            <a:off x="3995936" y="3140968"/>
            <a:ext cx="432048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نفع در انجام کار خوب است.</a:t>
            </a:r>
            <a:endParaRPr lang="fa-IR" sz="1600" b="1" dirty="0">
              <a:cs typeface="B Nazanin" pitchFamily="2" charset="-78"/>
            </a:endParaRPr>
          </a:p>
        </p:txBody>
      </p:sp>
      <p:sp>
        <p:nvSpPr>
          <p:cNvPr id="9" name="TextBox 8"/>
          <p:cNvSpPr txBox="1"/>
          <p:nvPr/>
        </p:nvSpPr>
        <p:spPr>
          <a:xfrm>
            <a:off x="6660232" y="3861048"/>
            <a:ext cx="1689328" cy="400110"/>
          </a:xfrm>
          <a:prstGeom prst="rect">
            <a:avLst/>
          </a:prstGeom>
          <a:noFill/>
        </p:spPr>
        <p:txBody>
          <a:bodyPr wrap="square" rtlCol="1">
            <a:spAutoFit/>
          </a:bodyPr>
          <a:lstStyle/>
          <a:p>
            <a:r>
              <a:rPr lang="fa-IR" sz="2000" b="1" dirty="0" smtClean="0">
                <a:solidFill>
                  <a:schemeClr val="accent1">
                    <a:lumMod val="50000"/>
                  </a:schemeClr>
                </a:solidFill>
                <a:cs typeface="B Nazanin" pitchFamily="2" charset="-78"/>
              </a:rPr>
              <a:t>راهکار آموزش:</a:t>
            </a:r>
            <a:endParaRPr lang="fa-IR" sz="2000" b="1" dirty="0">
              <a:solidFill>
                <a:schemeClr val="accent1">
                  <a:lumMod val="50000"/>
                </a:schemeClr>
              </a:solidFill>
              <a:cs typeface="B Nazanin" pitchFamily="2" charset="-78"/>
            </a:endParaRPr>
          </a:p>
        </p:txBody>
      </p:sp>
      <p:sp>
        <p:nvSpPr>
          <p:cNvPr id="10" name="Rounded Rectangle 9"/>
          <p:cNvSpPr/>
          <p:nvPr/>
        </p:nvSpPr>
        <p:spPr>
          <a:xfrm>
            <a:off x="755576" y="5297542"/>
            <a:ext cx="7704856" cy="9397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600" b="1" dirty="0" smtClean="0">
                <a:cs typeface="B Nazanin" pitchFamily="2" charset="-78"/>
              </a:rPr>
              <a:t>خداوند در قرآن کریم موضوع قیامت را، با استفاده از مثل رویش دوباره گیاه، مطرح می کند.</a:t>
            </a:r>
          </a:p>
          <a:p>
            <a:pPr algn="ctr">
              <a:lnSpc>
                <a:spcPct val="150000"/>
              </a:lnSpc>
            </a:pPr>
            <a:r>
              <a:rPr lang="fa-IR" sz="1600" b="1" dirty="0" smtClean="0">
                <a:cs typeface="B Nazanin" pitchFamily="2" charset="-78"/>
              </a:rPr>
              <a:t>همانطور که هر گیاه با بذر خود دوباره روییده می شود و گیاهی مانند خود را پدید می آورد.</a:t>
            </a:r>
            <a:endParaRPr lang="fa-IR" sz="1600" b="1" dirty="0">
              <a:cs typeface="B Nazanin" pitchFamily="2" charset="-78"/>
            </a:endParaRPr>
          </a:p>
        </p:txBody>
      </p:sp>
    </p:spTree>
    <p:extLst>
      <p:ext uri="{BB962C8B-B14F-4D97-AF65-F5344CB8AC3E}">
        <p14:creationId xmlns:p14="http://schemas.microsoft.com/office/powerpoint/2010/main" val="186173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660232" y="2996952"/>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الف: از طریق تجربه</a:t>
            </a:r>
            <a:endParaRPr lang="fa-IR" sz="2000" b="1" dirty="0">
              <a:cs typeface="B Nazanin" pitchFamily="2" charset="-78"/>
            </a:endParaRPr>
          </a:p>
        </p:txBody>
      </p:sp>
      <p:cxnSp>
        <p:nvCxnSpPr>
          <p:cNvPr id="5" name="Straight Arrow Connector 4"/>
          <p:cNvCxnSpPr>
            <a:endCxn id="21" idx="3"/>
          </p:cNvCxnSpPr>
          <p:nvPr/>
        </p:nvCxnSpPr>
        <p:spPr>
          <a:xfrm flipH="1" flipV="1">
            <a:off x="5940152" y="1952836"/>
            <a:ext cx="720080"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22" idx="3"/>
          </p:cNvCxnSpPr>
          <p:nvPr/>
        </p:nvCxnSpPr>
        <p:spPr>
          <a:xfrm flipH="1">
            <a:off x="5940152" y="3465004"/>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24" idx="3"/>
          </p:cNvCxnSpPr>
          <p:nvPr/>
        </p:nvCxnSpPr>
        <p:spPr>
          <a:xfrm flipH="1">
            <a:off x="6012160" y="3429000"/>
            <a:ext cx="648072" cy="1764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3995936" y="1628800"/>
            <a:ext cx="194421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در رابطه با والدین</a:t>
            </a:r>
            <a:endParaRPr lang="fa-IR" sz="2000" b="1" dirty="0">
              <a:cs typeface="B Nazanin" pitchFamily="2" charset="-78"/>
            </a:endParaRPr>
          </a:p>
        </p:txBody>
      </p:sp>
      <p:sp>
        <p:nvSpPr>
          <p:cNvPr id="22" name="Rounded Rectangle 21"/>
          <p:cNvSpPr/>
          <p:nvPr/>
        </p:nvSpPr>
        <p:spPr>
          <a:xfrm>
            <a:off x="3995936" y="3068960"/>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در رابطه والدین </a:t>
            </a:r>
          </a:p>
          <a:p>
            <a:pPr algn="ctr"/>
            <a:r>
              <a:rPr lang="fa-IR" sz="2000" b="1" dirty="0" smtClean="0">
                <a:cs typeface="B Nazanin" pitchFamily="2" charset="-78"/>
              </a:rPr>
              <a:t> با یکدیگر</a:t>
            </a:r>
            <a:endParaRPr lang="fa-IR" sz="2000" b="1" dirty="0">
              <a:cs typeface="B Nazanin" pitchFamily="2" charset="-78"/>
            </a:endParaRPr>
          </a:p>
        </p:txBody>
      </p:sp>
      <p:sp>
        <p:nvSpPr>
          <p:cNvPr id="24" name="Rounded Rectangle 23"/>
          <p:cNvSpPr/>
          <p:nvPr/>
        </p:nvSpPr>
        <p:spPr>
          <a:xfrm>
            <a:off x="4067944" y="4797152"/>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مشکلات رابطه</a:t>
            </a:r>
          </a:p>
          <a:p>
            <a:pPr algn="ctr"/>
            <a:r>
              <a:rPr lang="fa-IR" sz="2000" b="1" dirty="0" smtClean="0">
                <a:cs typeface="B Nazanin" pitchFamily="2" charset="-78"/>
              </a:rPr>
              <a:t> با کودک</a:t>
            </a:r>
            <a:endParaRPr lang="fa-IR" sz="2000" b="1" dirty="0">
              <a:cs typeface="B Nazanin" pitchFamily="2" charset="-78"/>
            </a:endParaRPr>
          </a:p>
        </p:txBody>
      </p:sp>
      <p:sp>
        <p:nvSpPr>
          <p:cNvPr id="39" name="Rounded Rectangle 38"/>
          <p:cNvSpPr/>
          <p:nvPr/>
        </p:nvSpPr>
        <p:spPr>
          <a:xfrm>
            <a:off x="1763688" y="836712"/>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حواس</a:t>
            </a:r>
            <a:endParaRPr lang="fa-IR" sz="2000" b="1" dirty="0">
              <a:cs typeface="B Nazanin" pitchFamily="2" charset="-78"/>
            </a:endParaRPr>
          </a:p>
        </p:txBody>
      </p:sp>
      <p:sp>
        <p:nvSpPr>
          <p:cNvPr id="40" name="Rounded Rectangle 39"/>
          <p:cNvSpPr/>
          <p:nvPr/>
        </p:nvSpPr>
        <p:spPr>
          <a:xfrm>
            <a:off x="1763688" y="1484784"/>
            <a:ext cx="20162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 بازی</a:t>
            </a:r>
            <a:endParaRPr lang="fa-IR" sz="2000" b="1" dirty="0">
              <a:cs typeface="B Nazanin" pitchFamily="2" charset="-78"/>
            </a:endParaRPr>
          </a:p>
        </p:txBody>
      </p:sp>
      <p:sp>
        <p:nvSpPr>
          <p:cNvPr id="41" name="Rounded Rectangle 40"/>
          <p:cNvSpPr/>
          <p:nvPr/>
        </p:nvSpPr>
        <p:spPr>
          <a:xfrm>
            <a:off x="1763688" y="2132856"/>
            <a:ext cx="2010125"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آموزش مهارتها</a:t>
            </a:r>
            <a:endParaRPr lang="fa-IR" sz="2000" b="1" dirty="0">
              <a:cs typeface="B Nazanin" pitchFamily="2" charset="-78"/>
            </a:endParaRPr>
          </a:p>
        </p:txBody>
      </p:sp>
      <p:sp>
        <p:nvSpPr>
          <p:cNvPr id="42" name="Rounded Rectangle 41"/>
          <p:cNvSpPr/>
          <p:nvPr/>
        </p:nvSpPr>
        <p:spPr>
          <a:xfrm>
            <a:off x="611560" y="4311098"/>
            <a:ext cx="3240360" cy="702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هدایت رفتارها و امیال </a:t>
            </a:r>
          </a:p>
          <a:p>
            <a:pPr algn="ctr"/>
            <a:r>
              <a:rPr lang="fa-IR" sz="2000" b="1" dirty="0" smtClean="0">
                <a:cs typeface="B Nazanin" pitchFamily="2" charset="-78"/>
              </a:rPr>
              <a:t>سرشار از انرژی کودک</a:t>
            </a:r>
            <a:endParaRPr lang="fa-IR" sz="2000" b="1" dirty="0">
              <a:cs typeface="B Nazanin" pitchFamily="2" charset="-78"/>
            </a:endParaRPr>
          </a:p>
        </p:txBody>
      </p:sp>
      <p:sp>
        <p:nvSpPr>
          <p:cNvPr id="44" name="Rounded Rectangle 43"/>
          <p:cNvSpPr/>
          <p:nvPr/>
        </p:nvSpPr>
        <p:spPr>
          <a:xfrm>
            <a:off x="611560" y="5535234"/>
            <a:ext cx="3240360" cy="702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ایجاد محدودیت برای تلویزیون </a:t>
            </a:r>
          </a:p>
          <a:p>
            <a:pPr algn="ctr"/>
            <a:r>
              <a:rPr lang="fa-IR" sz="2000" b="1" dirty="0" smtClean="0">
                <a:cs typeface="B Nazanin" pitchFamily="2" charset="-78"/>
              </a:rPr>
              <a:t>و بازیهای دیجیتالی</a:t>
            </a:r>
            <a:endParaRPr lang="fa-IR" sz="2000" b="1" dirty="0">
              <a:cs typeface="B Nazanin" pitchFamily="2" charset="-78"/>
            </a:endParaRPr>
          </a:p>
        </p:txBody>
      </p:sp>
    </p:spTree>
    <p:extLst>
      <p:ext uri="{BB962C8B-B14F-4D97-AF65-F5344CB8AC3E}">
        <p14:creationId xmlns:p14="http://schemas.microsoft.com/office/powerpoint/2010/main" val="39424063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34098"/>
            <a:ext cx="7024744" cy="576064"/>
          </a:xfrm>
        </p:spPr>
        <p:txBody>
          <a:bodyPr anchor="t">
            <a:noAutofit/>
          </a:bodyPr>
          <a:lstStyle/>
          <a:p>
            <a:pPr algn="r"/>
            <a:r>
              <a:rPr lang="fa-IR" sz="2800" b="1" dirty="0" smtClean="0">
                <a:cs typeface="B Nazanin" pitchFamily="2" charset="-78"/>
              </a:rPr>
              <a:t>8- فهم </a:t>
            </a:r>
            <a:r>
              <a:rPr lang="fa-IR" sz="2800" b="1" dirty="0">
                <a:cs typeface="B Nazanin" pitchFamily="2" charset="-78"/>
              </a:rPr>
              <a:t>لزوم تغییر در جهت </a:t>
            </a:r>
            <a:r>
              <a:rPr lang="fa-IR" sz="2800" b="1" dirty="0" smtClean="0">
                <a:cs typeface="B Nazanin" pitchFamily="2" charset="-78"/>
              </a:rPr>
              <a:t>مثبت: (ص 211)</a:t>
            </a:r>
            <a:r>
              <a:rPr lang="fa-IR" sz="2800" b="1" dirty="0">
                <a:cs typeface="B Nazanin" pitchFamily="2" charset="-78"/>
              </a:rPr>
              <a:t/>
            </a:r>
            <a:br>
              <a:rPr lang="fa-IR" sz="2800" b="1" dirty="0">
                <a:cs typeface="B Nazanin" pitchFamily="2" charset="-78"/>
              </a:rPr>
            </a:br>
            <a:endParaRPr lang="fa-IR" sz="2800" dirty="0"/>
          </a:p>
        </p:txBody>
      </p:sp>
      <p:sp>
        <p:nvSpPr>
          <p:cNvPr id="3" name="TextBox 2"/>
          <p:cNvSpPr txBox="1"/>
          <p:nvPr/>
        </p:nvSpPr>
        <p:spPr>
          <a:xfrm>
            <a:off x="827584" y="1454178"/>
            <a:ext cx="7632848" cy="707886"/>
          </a:xfrm>
          <a:prstGeom prst="rect">
            <a:avLst/>
          </a:prstGeom>
          <a:noFill/>
        </p:spPr>
        <p:txBody>
          <a:bodyPr wrap="square" rtlCol="1">
            <a:spAutoFit/>
          </a:bodyPr>
          <a:lstStyle/>
          <a:p>
            <a:pPr algn="just"/>
            <a:r>
              <a:rPr lang="fa-IR" sz="2000" b="1" dirty="0" smtClean="0">
                <a:solidFill>
                  <a:schemeClr val="accent1">
                    <a:lumMod val="50000"/>
                  </a:schemeClr>
                </a:solidFill>
                <a:cs typeface="B Nazanin" pitchFamily="2" charset="-78"/>
              </a:rPr>
              <a:t>از مهمترین حقایق باوری که باید کودک در رفتارهای والدین مشاهده کند، ضرورت تغییر در رویه زندگی و تمایل به تغییرات مثبت و مکرر است.</a:t>
            </a:r>
            <a:endParaRPr lang="fa-IR" sz="2000" b="1" dirty="0">
              <a:solidFill>
                <a:schemeClr val="accent1">
                  <a:lumMod val="50000"/>
                </a:schemeClr>
              </a:solidFill>
              <a:cs typeface="B Nazanin" pitchFamily="2" charset="-78"/>
            </a:endParaRPr>
          </a:p>
        </p:txBody>
      </p:sp>
      <p:sp>
        <p:nvSpPr>
          <p:cNvPr id="4" name="Oval 3"/>
          <p:cNvSpPr/>
          <p:nvPr/>
        </p:nvSpPr>
        <p:spPr>
          <a:xfrm>
            <a:off x="1259632" y="2348880"/>
            <a:ext cx="6264696" cy="7506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تغییر اخلاق و رفتار بر اساس معیارهای الهی، به سمت ایده آل</a:t>
            </a:r>
            <a:endParaRPr lang="fa-IR" sz="1600" b="1" dirty="0">
              <a:cs typeface="B Nazanin" pitchFamily="2" charset="-78"/>
            </a:endParaRPr>
          </a:p>
        </p:txBody>
      </p:sp>
      <p:sp>
        <p:nvSpPr>
          <p:cNvPr id="5" name="Oval 4"/>
          <p:cNvSpPr/>
          <p:nvPr/>
        </p:nvSpPr>
        <p:spPr>
          <a:xfrm>
            <a:off x="1259632" y="3356992"/>
            <a:ext cx="6264696" cy="7506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تغییر شرایط زندگی متناسب با  اهداف</a:t>
            </a:r>
            <a:endParaRPr lang="fa-IR" sz="1600" b="1" dirty="0">
              <a:cs typeface="B Nazanin" pitchFamily="2" charset="-78"/>
            </a:endParaRPr>
          </a:p>
        </p:txBody>
      </p:sp>
      <p:sp>
        <p:nvSpPr>
          <p:cNvPr id="6" name="Oval 5"/>
          <p:cNvSpPr/>
          <p:nvPr/>
        </p:nvSpPr>
        <p:spPr>
          <a:xfrm>
            <a:off x="1331640" y="4437112"/>
            <a:ext cx="6264696" cy="7506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اصلاح اخلاق با گفتگو یا در حین گفتگو</a:t>
            </a:r>
            <a:endParaRPr lang="fa-IR" sz="1600" b="1" dirty="0">
              <a:cs typeface="B Nazanin" pitchFamily="2" charset="-78"/>
            </a:endParaRPr>
          </a:p>
        </p:txBody>
      </p:sp>
      <p:sp>
        <p:nvSpPr>
          <p:cNvPr id="7" name="Oval 6"/>
          <p:cNvSpPr/>
          <p:nvPr/>
        </p:nvSpPr>
        <p:spPr>
          <a:xfrm>
            <a:off x="1403648" y="5517232"/>
            <a:ext cx="6264696" cy="7506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خضوع در برابر حرف حق وپذیرش اشتباهات خود</a:t>
            </a:r>
            <a:endParaRPr lang="fa-IR" sz="1600" b="1" dirty="0">
              <a:cs typeface="B Nazanin" pitchFamily="2" charset="-78"/>
            </a:endParaRPr>
          </a:p>
        </p:txBody>
      </p:sp>
    </p:spTree>
    <p:extLst>
      <p:ext uri="{BB962C8B-B14F-4D97-AF65-F5344CB8AC3E}">
        <p14:creationId xmlns:p14="http://schemas.microsoft.com/office/powerpoint/2010/main" val="33009065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692696"/>
            <a:ext cx="7024744" cy="792088"/>
          </a:xfrm>
        </p:spPr>
        <p:txBody>
          <a:bodyPr anchor="t">
            <a:normAutofit/>
          </a:bodyPr>
          <a:lstStyle/>
          <a:p>
            <a:pPr algn="r"/>
            <a:r>
              <a:rPr lang="fa-IR" sz="2800" dirty="0" smtClean="0">
                <a:cs typeface="B Nazanin" pitchFamily="2" charset="-78"/>
              </a:rPr>
              <a:t>9- فهم حمد و زیبایی و میل به کمال: (ص 212)</a:t>
            </a:r>
            <a:endParaRPr lang="fa-IR" sz="2800" dirty="0">
              <a:cs typeface="B Nazanin" pitchFamily="2" charset="-78"/>
            </a:endParaRPr>
          </a:p>
        </p:txBody>
      </p:sp>
      <p:sp>
        <p:nvSpPr>
          <p:cNvPr id="4" name="TextBox 3"/>
          <p:cNvSpPr txBox="1"/>
          <p:nvPr/>
        </p:nvSpPr>
        <p:spPr>
          <a:xfrm>
            <a:off x="971600" y="1340768"/>
            <a:ext cx="7344816" cy="707886"/>
          </a:xfrm>
          <a:prstGeom prst="rect">
            <a:avLst/>
          </a:prstGeom>
          <a:noFill/>
        </p:spPr>
        <p:txBody>
          <a:bodyPr wrap="square" rtlCol="1">
            <a:spAutoFit/>
          </a:bodyPr>
          <a:lstStyle/>
          <a:p>
            <a:pPr algn="just"/>
            <a:r>
              <a:rPr lang="fa-IR" sz="2000" b="1" dirty="0" smtClean="0">
                <a:solidFill>
                  <a:schemeClr val="accent1">
                    <a:lumMod val="50000"/>
                  </a:schemeClr>
                </a:solidFill>
                <a:cs typeface="B Nazanin" pitchFamily="2" charset="-78"/>
              </a:rPr>
              <a:t>تعریف و تمجید از کارهای خوب منجر به فهم اصالت داشتن زیبایی و کمال و شکوفایی حمد در کودک است.</a:t>
            </a:r>
            <a:endParaRPr lang="fa-IR" sz="2000" b="1" dirty="0">
              <a:solidFill>
                <a:schemeClr val="accent1">
                  <a:lumMod val="50000"/>
                </a:schemeClr>
              </a:solidFill>
              <a:cs typeface="B Nazanin" pitchFamily="2" charset="-78"/>
            </a:endParaRPr>
          </a:p>
        </p:txBody>
      </p:sp>
      <p:sp>
        <p:nvSpPr>
          <p:cNvPr id="5" name="Rounded Rectangle 4"/>
          <p:cNvSpPr/>
          <p:nvPr/>
        </p:nvSpPr>
        <p:spPr>
          <a:xfrm>
            <a:off x="1475656" y="2852936"/>
            <a:ext cx="648072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b="1" dirty="0" smtClean="0">
                <a:cs typeface="B Nazanin" pitchFamily="2" charset="-78"/>
              </a:rPr>
              <a:t>تعریف و تمجید باید اینقدر واضح باشد که کودک در برخورد با هر اقدام مثبت و زیبایی، ستایشی زیبا، به طور ناخودآگاه در درونش شکل بگیرد.  </a:t>
            </a:r>
            <a:endParaRPr lang="fa-IR" b="1" dirty="0">
              <a:cs typeface="B Nazanin" pitchFamily="2" charset="-78"/>
            </a:endParaRPr>
          </a:p>
        </p:txBody>
      </p:sp>
      <p:sp>
        <p:nvSpPr>
          <p:cNvPr id="6" name="Rounded Rectangle 5"/>
          <p:cNvSpPr/>
          <p:nvPr/>
        </p:nvSpPr>
        <p:spPr>
          <a:xfrm>
            <a:off x="1475656" y="4365104"/>
            <a:ext cx="6480720" cy="144016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b="1" dirty="0" smtClean="0">
                <a:cs typeface="B Nazanin" pitchFamily="2" charset="-78"/>
              </a:rPr>
              <a:t>خانواده هایی که به جای تمجید و ستودن زیباییها و رفتارهای خوب و نیکوی فرزندان، آنها را به طور مرتب توبیخ یا سرزنش می کنند، موجب آسیب در     شکل گیری چشمان حمدبین فرزندان خود می شوند.</a:t>
            </a:r>
            <a:endParaRPr lang="fa-IR" b="1" dirty="0">
              <a:cs typeface="B Nazanin" pitchFamily="2" charset="-78"/>
            </a:endParaRPr>
          </a:p>
        </p:txBody>
      </p:sp>
    </p:spTree>
    <p:extLst>
      <p:ext uri="{BB962C8B-B14F-4D97-AF65-F5344CB8AC3E}">
        <p14:creationId xmlns:p14="http://schemas.microsoft.com/office/powerpoint/2010/main" val="16601146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73144"/>
          </a:xfrm>
        </p:spPr>
        <p:txBody>
          <a:bodyPr anchor="t">
            <a:normAutofit fontScale="90000"/>
          </a:bodyPr>
          <a:lstStyle/>
          <a:p>
            <a:pPr algn="r"/>
            <a:r>
              <a:rPr lang="fa-IR" sz="2800" dirty="0" smtClean="0">
                <a:cs typeface="B Nazanin" pitchFamily="2" charset="-78"/>
              </a:rPr>
              <a:t> </a:t>
            </a:r>
            <a:r>
              <a:rPr lang="fa-IR" sz="2800" b="1" dirty="0">
                <a:cs typeface="B Nazanin" pitchFamily="2" charset="-78"/>
              </a:rPr>
              <a:t>10- توجه  به طبیعت، باورساز برای </a:t>
            </a:r>
            <a:r>
              <a:rPr lang="fa-IR" sz="2800" b="1" dirty="0" smtClean="0">
                <a:cs typeface="B Nazanin" pitchFamily="2" charset="-78"/>
              </a:rPr>
              <a:t>کودکان: (ص 212 و 213)</a:t>
            </a:r>
            <a:r>
              <a:rPr lang="fa-IR" sz="2800" b="1" dirty="0">
                <a:cs typeface="B Nazanin" pitchFamily="2" charset="-78"/>
              </a:rPr>
              <a:t/>
            </a:r>
            <a:br>
              <a:rPr lang="fa-IR" sz="2800" b="1" dirty="0">
                <a:cs typeface="B Nazanin" pitchFamily="2" charset="-78"/>
              </a:rPr>
            </a:br>
            <a:endParaRPr lang="fa-IR" sz="2800" dirty="0">
              <a:cs typeface="B Nazanin" pitchFamily="2" charset="-78"/>
            </a:endParaRPr>
          </a:p>
        </p:txBody>
      </p:sp>
      <p:sp>
        <p:nvSpPr>
          <p:cNvPr id="3" name="TextBox 2"/>
          <p:cNvSpPr txBox="1"/>
          <p:nvPr/>
        </p:nvSpPr>
        <p:spPr>
          <a:xfrm>
            <a:off x="1231072" y="1340768"/>
            <a:ext cx="6984776" cy="707886"/>
          </a:xfrm>
          <a:prstGeom prst="rect">
            <a:avLst/>
          </a:prstGeom>
          <a:noFill/>
        </p:spPr>
        <p:txBody>
          <a:bodyPr wrap="square" rtlCol="1">
            <a:spAutoFit/>
          </a:bodyPr>
          <a:lstStyle/>
          <a:p>
            <a:pPr algn="just"/>
            <a:r>
              <a:rPr lang="fa-IR" sz="2000" b="1" dirty="0" smtClean="0">
                <a:solidFill>
                  <a:schemeClr val="accent1">
                    <a:lumMod val="50000"/>
                  </a:schemeClr>
                </a:solidFill>
                <a:cs typeface="B Nazanin" pitchFamily="2" charset="-78"/>
              </a:rPr>
              <a:t>توجه به طبیعت اگر توام با مشارکت کودکان در رفتارها مانند کاشت درخت وگیاه باشد، طبیعتا آثار فراوانی خواهد داشت.</a:t>
            </a:r>
            <a:endParaRPr lang="fa-IR" sz="2000" b="1" dirty="0">
              <a:solidFill>
                <a:schemeClr val="accent1">
                  <a:lumMod val="50000"/>
                </a:schemeClr>
              </a:solidFill>
              <a:cs typeface="B Nazanin" pitchFamily="2" charset="-78"/>
            </a:endParaRPr>
          </a:p>
        </p:txBody>
      </p:sp>
      <p:sp>
        <p:nvSpPr>
          <p:cNvPr id="4" name="Rounded Rectangle 3"/>
          <p:cNvSpPr/>
          <p:nvPr/>
        </p:nvSpPr>
        <p:spPr>
          <a:xfrm>
            <a:off x="1043608" y="2420888"/>
            <a:ext cx="70567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توجه به قوانین طبیعت می تواند کودکان را ضابطه مند پررورش دهد.</a:t>
            </a:r>
            <a:endParaRPr lang="fa-IR" b="1" dirty="0">
              <a:cs typeface="B Nazanin" pitchFamily="2" charset="-78"/>
            </a:endParaRPr>
          </a:p>
        </p:txBody>
      </p:sp>
      <p:sp>
        <p:nvSpPr>
          <p:cNvPr id="5" name="Rounded Rectangle 4"/>
          <p:cNvSpPr/>
          <p:nvPr/>
        </p:nvSpPr>
        <p:spPr>
          <a:xfrm>
            <a:off x="1043608" y="3212976"/>
            <a:ext cx="705678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فعال شدن نگاه علمی والدین به طبیعت (مطالعه برخی کتب مانند اکولوژی)</a:t>
            </a:r>
          </a:p>
          <a:p>
            <a:pPr algn="ctr">
              <a:lnSpc>
                <a:spcPct val="150000"/>
              </a:lnSpc>
            </a:pPr>
            <a:r>
              <a:rPr lang="fa-IR" b="1" dirty="0" smtClean="0">
                <a:cs typeface="B Nazanin" pitchFamily="2" charset="-78"/>
              </a:rPr>
              <a:t>به صورت مستقیم یا عیر مستقیم به کودکان انتقال می یابد.</a:t>
            </a:r>
            <a:endParaRPr lang="fa-IR" b="1" dirty="0">
              <a:cs typeface="B Nazanin" pitchFamily="2" charset="-78"/>
            </a:endParaRPr>
          </a:p>
        </p:txBody>
      </p:sp>
      <p:sp>
        <p:nvSpPr>
          <p:cNvPr id="6" name="Rounded Rectangle 5"/>
          <p:cNvSpPr/>
          <p:nvPr/>
        </p:nvSpPr>
        <p:spPr>
          <a:xfrm>
            <a:off x="1043608" y="4509120"/>
            <a:ext cx="70567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بسیاری از باورها در اثر تماس فرد با  طبیعت حاصل می شود.</a:t>
            </a:r>
            <a:endParaRPr lang="fa-IR" b="1" dirty="0">
              <a:cs typeface="B Nazanin" pitchFamily="2" charset="-78"/>
            </a:endParaRPr>
          </a:p>
        </p:txBody>
      </p:sp>
      <p:sp>
        <p:nvSpPr>
          <p:cNvPr id="7" name="Rounded Rectangle 6"/>
          <p:cNvSpPr/>
          <p:nvPr/>
        </p:nvSpPr>
        <p:spPr>
          <a:xfrm>
            <a:off x="1043608" y="5301208"/>
            <a:ext cx="7056784" cy="57606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مشغله های کاری والدین بدترین مانع در ایجاد این اتصال برای کودکان است.</a:t>
            </a:r>
            <a:endParaRPr lang="fa-IR" b="1" dirty="0">
              <a:cs typeface="B Nazanin" pitchFamily="2" charset="-78"/>
            </a:endParaRPr>
          </a:p>
        </p:txBody>
      </p:sp>
    </p:spTree>
    <p:extLst>
      <p:ext uri="{BB962C8B-B14F-4D97-AF65-F5344CB8AC3E}">
        <p14:creationId xmlns:p14="http://schemas.microsoft.com/office/powerpoint/2010/main" val="29444542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444208" y="1124744"/>
            <a:ext cx="2016224" cy="4608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2000" b="1" dirty="0" smtClean="0">
                <a:cs typeface="B Nazanin" pitchFamily="2" charset="-78"/>
              </a:rPr>
              <a:t>اقداماتی برای انتقال باورهای دینی از مسیر طبیعت به فرزند</a:t>
            </a:r>
            <a:endParaRPr lang="fa-IR" sz="2000" b="1" dirty="0">
              <a:cs typeface="B Nazanin" pitchFamily="2" charset="-78"/>
            </a:endParaRPr>
          </a:p>
        </p:txBody>
      </p:sp>
      <p:sp>
        <p:nvSpPr>
          <p:cNvPr id="3" name="Rounded Rectangle 2"/>
          <p:cNvSpPr/>
          <p:nvPr/>
        </p:nvSpPr>
        <p:spPr>
          <a:xfrm>
            <a:off x="729132" y="1124744"/>
            <a:ext cx="549905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طبیعت برای والدین باید عاملی برای گفتگوهای علمی باشد: </a:t>
            </a:r>
          </a:p>
          <a:p>
            <a:pPr algn="ctr">
              <a:lnSpc>
                <a:spcPct val="150000"/>
              </a:lnSpc>
            </a:pPr>
            <a:r>
              <a:rPr lang="fa-IR" sz="1400" b="1" dirty="0" smtClean="0">
                <a:cs typeface="B Nazanin" pitchFamily="2" charset="-78"/>
              </a:rPr>
              <a:t>اطلاعات علمی و قوانینی از محیط زیست</a:t>
            </a:r>
            <a:endParaRPr lang="fa-IR" sz="1400" b="1" dirty="0">
              <a:cs typeface="B Nazanin" pitchFamily="2" charset="-78"/>
            </a:endParaRPr>
          </a:p>
        </p:txBody>
      </p:sp>
      <p:sp>
        <p:nvSpPr>
          <p:cNvPr id="4" name="Rounded Rectangle 3"/>
          <p:cNvSpPr/>
          <p:nvPr/>
        </p:nvSpPr>
        <p:spPr>
          <a:xfrm>
            <a:off x="755576" y="1988840"/>
            <a:ext cx="549905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طبیعت محلی برای لحظات دقت و تامل باشد. </a:t>
            </a:r>
          </a:p>
          <a:p>
            <a:pPr algn="ctr"/>
            <a:r>
              <a:rPr lang="fa-IR" sz="1400" b="1" dirty="0" smtClean="0">
                <a:cs typeface="B Nazanin" pitchFamily="2" charset="-78"/>
              </a:rPr>
              <a:t>جمع آوری سنگ و گیاه و هرآنچه در طبیعت است </a:t>
            </a:r>
          </a:p>
          <a:p>
            <a:pPr algn="ctr"/>
            <a:r>
              <a:rPr lang="fa-IR" sz="1400" b="1" dirty="0" smtClean="0">
                <a:cs typeface="B Nazanin" pitchFamily="2" charset="-78"/>
              </a:rPr>
              <a:t>منجر به تقویت مشاهده و کشف قوانین موجود در آنها می گردد.</a:t>
            </a:r>
            <a:endParaRPr lang="fa-IR" sz="1400" b="1" dirty="0">
              <a:cs typeface="B Nazanin" pitchFamily="2" charset="-78"/>
            </a:endParaRPr>
          </a:p>
        </p:txBody>
      </p:sp>
      <p:sp>
        <p:nvSpPr>
          <p:cNvPr id="5" name="Rounded Rectangle 4"/>
          <p:cNvSpPr/>
          <p:nvPr/>
        </p:nvSpPr>
        <p:spPr>
          <a:xfrm>
            <a:off x="729132" y="2996952"/>
            <a:ext cx="54990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والدین باید شرایط انس کودک با طبیعت را فراهم کنند.</a:t>
            </a:r>
          </a:p>
          <a:p>
            <a:pPr algn="ctr"/>
            <a:r>
              <a:rPr lang="fa-IR" sz="1400" b="1" dirty="0" smtClean="0">
                <a:cs typeface="B Nazanin" pitchFamily="2" charset="-78"/>
              </a:rPr>
              <a:t>طبیعت جزئی از وجود انسان و زندگی جاری اوست.</a:t>
            </a:r>
          </a:p>
          <a:p>
            <a:pPr algn="ctr"/>
            <a:r>
              <a:rPr lang="fa-IR" sz="1400" b="1" dirty="0" smtClean="0">
                <a:solidFill>
                  <a:schemeClr val="bg1"/>
                </a:solidFill>
                <a:cs typeface="B Nazanin" pitchFamily="2" charset="-78"/>
              </a:rPr>
              <a:t>درصورت اطمینان به آلوده نبودن خاک، رها کردن کودک در دل طبیعت </a:t>
            </a:r>
          </a:p>
          <a:p>
            <a:pPr algn="ctr"/>
            <a:r>
              <a:rPr lang="fa-IR" sz="1400" b="1" dirty="0" smtClean="0">
                <a:cs typeface="B Nazanin" pitchFamily="2" charset="-78"/>
              </a:rPr>
              <a:t>باعث انس بیشتر با آن می گردد.</a:t>
            </a:r>
            <a:endParaRPr lang="fa-IR" sz="1400" b="1" dirty="0">
              <a:cs typeface="B Nazanin" pitchFamily="2" charset="-78"/>
            </a:endParaRPr>
          </a:p>
        </p:txBody>
      </p:sp>
      <p:sp>
        <p:nvSpPr>
          <p:cNvPr id="6" name="Rounded Rectangle 5"/>
          <p:cNvSpPr/>
          <p:nvPr/>
        </p:nvSpPr>
        <p:spPr>
          <a:xfrm>
            <a:off x="755576" y="4077072"/>
            <a:ext cx="549905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توجه دادن به نور و  شب و روز در طبیعت از اهمیت زیادی برخوردار است.</a:t>
            </a:r>
          </a:p>
          <a:p>
            <a:pPr algn="ctr"/>
            <a:r>
              <a:rPr lang="fa-IR" sz="1400" b="1" dirty="0" smtClean="0">
                <a:cs typeface="B Nazanin" pitchFamily="2" charset="-78"/>
              </a:rPr>
              <a:t>کودک می بیند که هنگام روز می تواند بازی کند، بدود و همه چیز قابل مشاهده است و وقتی نور نیست هیچ چیز قابل مشاهده نیست.</a:t>
            </a:r>
            <a:endParaRPr lang="fa-IR" sz="1400" b="1" dirty="0">
              <a:cs typeface="B Nazanin" pitchFamily="2" charset="-78"/>
            </a:endParaRPr>
          </a:p>
        </p:txBody>
      </p:sp>
      <p:sp>
        <p:nvSpPr>
          <p:cNvPr id="7" name="Rounded Rectangle 6"/>
          <p:cNvSpPr/>
          <p:nvPr/>
        </p:nvSpPr>
        <p:spPr>
          <a:xfrm>
            <a:off x="755576" y="4941168"/>
            <a:ext cx="549905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chemeClr val="bg1"/>
                </a:solidFill>
                <a:cs typeface="B Nazanin" pitchFamily="2" charset="-78"/>
              </a:rPr>
              <a:t>آنچه از نعمتهای طبیعی برای انسان و چهارپایان می باشد، غذای او را تامین می کند.</a:t>
            </a:r>
          </a:p>
          <a:p>
            <a:pPr algn="ctr"/>
            <a:r>
              <a:rPr lang="fa-IR" sz="1400" b="1" dirty="0" smtClean="0">
                <a:cs typeface="B Nazanin" pitchFamily="2" charset="-78"/>
              </a:rPr>
              <a:t>تذکر به این الطاف خالق، که برای حفظ زندگی انسان در اختیار او قرار داده است</a:t>
            </a:r>
          </a:p>
          <a:p>
            <a:pPr algn="ctr"/>
            <a:r>
              <a:rPr lang="fa-IR" sz="1400" b="1" dirty="0" smtClean="0">
                <a:cs typeface="B Nazanin" pitchFamily="2" charset="-78"/>
              </a:rPr>
              <a:t>رجوع و استفاده از طبیعت و نگاه توحیدی به هستی را در کودکان فعال می کند.</a:t>
            </a:r>
            <a:endParaRPr lang="fa-IR" sz="1400" b="1" dirty="0">
              <a:cs typeface="B Nazanin" pitchFamily="2" charset="-78"/>
            </a:endParaRPr>
          </a:p>
        </p:txBody>
      </p:sp>
    </p:spTree>
    <p:extLst>
      <p:ext uri="{BB962C8B-B14F-4D97-AF65-F5344CB8AC3E}">
        <p14:creationId xmlns:p14="http://schemas.microsoft.com/office/powerpoint/2010/main" val="40869796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73832"/>
            <a:ext cx="7024744" cy="638944"/>
          </a:xfrm>
        </p:spPr>
        <p:txBody>
          <a:bodyPr anchor="t">
            <a:noAutofit/>
          </a:bodyPr>
          <a:lstStyle/>
          <a:p>
            <a:pPr algn="r"/>
            <a:r>
              <a:rPr lang="fa-IR" sz="2800" b="1" dirty="0">
                <a:cs typeface="B Nazanin" pitchFamily="2" charset="-78"/>
              </a:rPr>
              <a:t>11- یاد خداوند در </a:t>
            </a:r>
            <a:r>
              <a:rPr lang="fa-IR" sz="2800" b="1" dirty="0" smtClean="0">
                <a:cs typeface="B Nazanin" pitchFamily="2" charset="-78"/>
              </a:rPr>
              <a:t>شادیها: (ص 213 و 214)</a:t>
            </a:r>
            <a:r>
              <a:rPr lang="fa-IR" sz="2800" b="1" dirty="0">
                <a:cs typeface="B Nazanin" pitchFamily="2" charset="-78"/>
              </a:rPr>
              <a:t/>
            </a:r>
            <a:br>
              <a:rPr lang="fa-IR" sz="2800" b="1" dirty="0">
                <a:cs typeface="B Nazanin" pitchFamily="2" charset="-78"/>
              </a:rPr>
            </a:br>
            <a:endParaRPr lang="fa-IR" sz="2800" dirty="0"/>
          </a:p>
        </p:txBody>
      </p:sp>
      <p:sp>
        <p:nvSpPr>
          <p:cNvPr id="4" name="Oval 3"/>
          <p:cNvSpPr/>
          <p:nvPr/>
        </p:nvSpPr>
        <p:spPr>
          <a:xfrm>
            <a:off x="7452320" y="1484784"/>
            <a:ext cx="1058416" cy="24898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200000"/>
              </a:lnSpc>
            </a:pPr>
            <a:r>
              <a:rPr lang="fa-IR" b="1" dirty="0" smtClean="0">
                <a:cs typeface="B Nazanin" pitchFamily="2" charset="-78"/>
              </a:rPr>
              <a:t>القاء مفاهیم دینی</a:t>
            </a:r>
            <a:endParaRPr lang="fa-IR" b="1" dirty="0">
              <a:cs typeface="B Nazanin" pitchFamily="2" charset="-78"/>
            </a:endParaRPr>
          </a:p>
        </p:txBody>
      </p:sp>
      <p:sp>
        <p:nvSpPr>
          <p:cNvPr id="6" name="Rounded Rectangle 5"/>
          <p:cNvSpPr/>
          <p:nvPr/>
        </p:nvSpPr>
        <p:spPr>
          <a:xfrm>
            <a:off x="5508104" y="1484784"/>
            <a:ext cx="165618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فعال کردن تامل</a:t>
            </a:r>
            <a:endParaRPr lang="fa-IR" sz="1400" b="1" dirty="0">
              <a:cs typeface="B Nazanin" pitchFamily="2" charset="-78"/>
            </a:endParaRPr>
          </a:p>
        </p:txBody>
      </p:sp>
      <p:sp>
        <p:nvSpPr>
          <p:cNvPr id="7" name="Rounded Rectangle 6"/>
          <p:cNvSpPr/>
          <p:nvPr/>
        </p:nvSpPr>
        <p:spPr>
          <a:xfrm>
            <a:off x="5508104" y="1988840"/>
            <a:ext cx="165618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بالا بردن دقت کودک</a:t>
            </a:r>
            <a:endParaRPr lang="fa-IR" sz="1400" b="1" dirty="0">
              <a:cs typeface="B Nazanin" pitchFamily="2" charset="-78"/>
            </a:endParaRPr>
          </a:p>
        </p:txBody>
      </p:sp>
      <p:sp>
        <p:nvSpPr>
          <p:cNvPr id="8" name="Rounded Rectangle 7"/>
          <p:cNvSpPr/>
          <p:nvPr/>
        </p:nvSpPr>
        <p:spPr>
          <a:xfrm>
            <a:off x="5508104" y="2492896"/>
            <a:ext cx="16561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نشان دادن هدفمندی و قانون مندی</a:t>
            </a:r>
            <a:endParaRPr lang="fa-IR" sz="1400" b="1" dirty="0">
              <a:cs typeface="B Nazanin" pitchFamily="2" charset="-78"/>
            </a:endParaRPr>
          </a:p>
        </p:txBody>
      </p:sp>
      <p:sp>
        <p:nvSpPr>
          <p:cNvPr id="9" name="Rounded Rectangle 8"/>
          <p:cNvSpPr/>
          <p:nvPr/>
        </p:nvSpPr>
        <p:spPr>
          <a:xfrm>
            <a:off x="5508104" y="3212976"/>
            <a:ext cx="1656184" cy="7616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توجه دادن به </a:t>
            </a:r>
          </a:p>
          <a:p>
            <a:pPr algn="ctr"/>
            <a:r>
              <a:rPr lang="fa-IR" sz="1400" b="1" dirty="0" smtClean="0">
                <a:cs typeface="B Nazanin" pitchFamily="2" charset="-78"/>
              </a:rPr>
              <a:t>نعمت افزایی توسط خداوند برای انسان</a:t>
            </a:r>
            <a:endParaRPr lang="fa-IR" sz="1400" b="1" dirty="0">
              <a:cs typeface="B Nazanin" pitchFamily="2" charset="-78"/>
            </a:endParaRPr>
          </a:p>
        </p:txBody>
      </p:sp>
      <p:sp>
        <p:nvSpPr>
          <p:cNvPr id="10" name="Plus 9"/>
          <p:cNvSpPr/>
          <p:nvPr/>
        </p:nvSpPr>
        <p:spPr>
          <a:xfrm>
            <a:off x="4067944" y="2276872"/>
            <a:ext cx="1080120" cy="93610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Oval 10"/>
          <p:cNvSpPr/>
          <p:nvPr/>
        </p:nvSpPr>
        <p:spPr>
          <a:xfrm>
            <a:off x="1043608" y="1813208"/>
            <a:ext cx="273630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solidFill>
                  <a:schemeClr val="bg1"/>
                </a:solidFill>
                <a:cs typeface="B Nazanin" pitchFamily="2" charset="-78"/>
              </a:rPr>
              <a:t>پس زمینه بازی و شادی در</a:t>
            </a:r>
          </a:p>
          <a:p>
            <a:pPr algn="ctr">
              <a:lnSpc>
                <a:spcPct val="150000"/>
              </a:lnSpc>
            </a:pPr>
            <a:r>
              <a:rPr lang="fa-IR" b="1" dirty="0" smtClean="0">
                <a:solidFill>
                  <a:schemeClr val="bg1"/>
                </a:solidFill>
                <a:cs typeface="B Nazanin" pitchFamily="2" charset="-78"/>
              </a:rPr>
              <a:t>محیط طبیعی</a:t>
            </a:r>
            <a:endParaRPr lang="fa-IR" b="1" dirty="0">
              <a:solidFill>
                <a:schemeClr val="bg1"/>
              </a:solidFill>
              <a:cs typeface="B Nazanin" pitchFamily="2" charset="-78"/>
            </a:endParaRPr>
          </a:p>
        </p:txBody>
      </p:sp>
      <p:sp>
        <p:nvSpPr>
          <p:cNvPr id="12" name="Down Arrow 11"/>
          <p:cNvSpPr/>
          <p:nvPr/>
        </p:nvSpPr>
        <p:spPr>
          <a:xfrm>
            <a:off x="3599892" y="3789040"/>
            <a:ext cx="2196244" cy="16145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b="1" dirty="0" smtClean="0">
                <a:cs typeface="B Nazanin" pitchFamily="2" charset="-78"/>
              </a:rPr>
              <a:t>جاری شدن ذکر در محیط نشاط و بازی</a:t>
            </a:r>
            <a:endParaRPr lang="fa-IR" b="1" dirty="0">
              <a:cs typeface="B Nazanin" pitchFamily="2" charset="-78"/>
            </a:endParaRPr>
          </a:p>
        </p:txBody>
      </p:sp>
      <p:sp>
        <p:nvSpPr>
          <p:cNvPr id="13" name="Rounded Rectangle 12"/>
          <p:cNvSpPr/>
          <p:nvPr/>
        </p:nvSpPr>
        <p:spPr>
          <a:xfrm>
            <a:off x="5508104" y="5445224"/>
            <a:ext cx="300263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پدید آمدن حس نشاط و شعف </a:t>
            </a:r>
          </a:p>
          <a:p>
            <a:pPr algn="ctr">
              <a:lnSpc>
                <a:spcPct val="150000"/>
              </a:lnSpc>
            </a:pPr>
            <a:r>
              <a:rPr lang="fa-IR" b="1" dirty="0" smtClean="0">
                <a:cs typeface="B Nazanin" pitchFamily="2" charset="-78"/>
              </a:rPr>
              <a:t>در هنگام یاد خدا</a:t>
            </a:r>
            <a:endParaRPr lang="fa-IR" b="1" dirty="0">
              <a:cs typeface="B Nazanin" pitchFamily="2" charset="-78"/>
            </a:endParaRPr>
          </a:p>
        </p:txBody>
      </p:sp>
      <p:sp>
        <p:nvSpPr>
          <p:cNvPr id="14" name="Rounded Rectangle 13"/>
          <p:cNvSpPr/>
          <p:nvPr/>
        </p:nvSpPr>
        <p:spPr>
          <a:xfrm>
            <a:off x="539552" y="5445224"/>
            <a:ext cx="3528392" cy="79208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شناختن خداوند در لحظه های سخت و دلهره آور و یا با لزوم اجرای فرامین</a:t>
            </a:r>
            <a:endParaRPr lang="fa-IR" b="1" dirty="0">
              <a:cs typeface="B Nazanin" pitchFamily="2" charset="-78"/>
            </a:endParaRPr>
          </a:p>
        </p:txBody>
      </p:sp>
      <p:sp>
        <p:nvSpPr>
          <p:cNvPr id="15" name="Not Equal 14"/>
          <p:cNvSpPr/>
          <p:nvPr/>
        </p:nvSpPr>
        <p:spPr>
          <a:xfrm>
            <a:off x="4211960" y="5479786"/>
            <a:ext cx="1152128" cy="79208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37609376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1143000"/>
          </a:xfrm>
        </p:spPr>
        <p:txBody>
          <a:bodyPr anchor="t">
            <a:normAutofit/>
          </a:bodyPr>
          <a:lstStyle/>
          <a:p>
            <a:pPr algn="r"/>
            <a:r>
              <a:rPr lang="fa-IR" sz="3200" b="1" dirty="0" smtClean="0">
                <a:cs typeface="B Nazanin" pitchFamily="2" charset="-78"/>
              </a:rPr>
              <a:t>12- اثر نیت و القا: ( ص 205)</a:t>
            </a:r>
            <a:endParaRPr lang="fa-IR" sz="3200" b="1" dirty="0">
              <a:cs typeface="B Nazanin" pitchFamily="2" charset="-78"/>
            </a:endParaRPr>
          </a:p>
        </p:txBody>
      </p:sp>
      <p:sp>
        <p:nvSpPr>
          <p:cNvPr id="3" name="TextBox 2"/>
          <p:cNvSpPr txBox="1"/>
          <p:nvPr/>
        </p:nvSpPr>
        <p:spPr>
          <a:xfrm>
            <a:off x="1187624" y="1340768"/>
            <a:ext cx="6984776" cy="923330"/>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بسیاری از رفتارها و گفتارهای دینی ما که به صورت تصاویر وگزاره ها در ذهن کودک تثبیت می شود، در صورتی که همراه با نیت های خالص القایی باشد اثرات پایدارتری را بر کودک بر جای می گذارد.</a:t>
            </a:r>
            <a:endParaRPr lang="fa-IR" b="1" dirty="0">
              <a:solidFill>
                <a:schemeClr val="accent1">
                  <a:lumMod val="50000"/>
                </a:schemeClr>
              </a:solidFill>
              <a:cs typeface="B Nazanin" pitchFamily="2" charset="-78"/>
            </a:endParaRPr>
          </a:p>
        </p:txBody>
      </p:sp>
      <p:sp>
        <p:nvSpPr>
          <p:cNvPr id="4" name="Rounded Rectangle 3"/>
          <p:cNvSpPr/>
          <p:nvPr/>
        </p:nvSpPr>
        <p:spPr>
          <a:xfrm>
            <a:off x="703332" y="2348880"/>
            <a:ext cx="78488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نیت های خالص در پختن غذا، کسب رزق حلال، کار در خانه، نظافت فرزند و بازی با او</a:t>
            </a:r>
            <a:endParaRPr lang="fa-IR" sz="1600" b="1" dirty="0">
              <a:cs typeface="B Nazanin" pitchFamily="2" charset="-78"/>
            </a:endParaRPr>
          </a:p>
        </p:txBody>
      </p:sp>
      <p:sp>
        <p:nvSpPr>
          <p:cNvPr id="5" name="Down Arrow 4"/>
          <p:cNvSpPr/>
          <p:nvPr/>
        </p:nvSpPr>
        <p:spPr>
          <a:xfrm>
            <a:off x="4319972" y="2996952"/>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ounded Rectangle 5"/>
          <p:cNvSpPr/>
          <p:nvPr/>
        </p:nvSpPr>
        <p:spPr>
          <a:xfrm>
            <a:off x="683568" y="3789040"/>
            <a:ext cx="78488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همه اعمال والدین عرصه و بستر تعلیم دینی برای کودک</a:t>
            </a:r>
            <a:endParaRPr lang="fa-IR" sz="1600" b="1" dirty="0">
              <a:cs typeface="B Nazanin" pitchFamily="2" charset="-78"/>
            </a:endParaRPr>
          </a:p>
        </p:txBody>
      </p:sp>
      <p:sp>
        <p:nvSpPr>
          <p:cNvPr id="7" name="Rounded Rectangle 6"/>
          <p:cNvSpPr/>
          <p:nvPr/>
        </p:nvSpPr>
        <p:spPr>
          <a:xfrm>
            <a:off x="688876" y="5301208"/>
            <a:ext cx="784887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دستان نوازشگر ذاکر، آغوش امان دهنده ذاکر، گفتار نرم و از روی ملاطفت ذاکر</a:t>
            </a:r>
          </a:p>
          <a:p>
            <a:pPr algn="ctr">
              <a:lnSpc>
                <a:spcPct val="150000"/>
              </a:lnSpc>
            </a:pPr>
            <a:r>
              <a:rPr lang="fa-IR" sz="1600" b="1" dirty="0" smtClean="0">
                <a:cs typeface="B Nazanin" pitchFamily="2" charset="-78"/>
              </a:rPr>
              <a:t> همگی به طور مستقیم بر باورهای کودک اثر می گذارد.</a:t>
            </a:r>
            <a:endParaRPr lang="fa-IR" sz="1600" b="1" dirty="0">
              <a:cs typeface="B Nazanin" pitchFamily="2" charset="-78"/>
            </a:endParaRPr>
          </a:p>
        </p:txBody>
      </p:sp>
      <p:sp>
        <p:nvSpPr>
          <p:cNvPr id="9" name="TextBox 8"/>
          <p:cNvSpPr txBox="1"/>
          <p:nvPr/>
        </p:nvSpPr>
        <p:spPr>
          <a:xfrm>
            <a:off x="971600" y="4509120"/>
            <a:ext cx="7200800" cy="646331"/>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طبق سوره نور، افرادی که مثل نور خدا هستند، در قلبشان ذکر جاری و به واسطه رفتارها و گفتارهایشان همچون چراغدان، این نور به دیگران و خصوصا فرزندانشان انتقال می یابد.</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28941222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48072"/>
          </a:xfrm>
        </p:spPr>
        <p:txBody>
          <a:bodyPr anchor="t">
            <a:normAutofit/>
          </a:bodyPr>
          <a:lstStyle/>
          <a:p>
            <a:pPr algn="r"/>
            <a:r>
              <a:rPr lang="fa-IR" sz="2800" b="1" dirty="0" smtClean="0">
                <a:cs typeface="B Nazanin" pitchFamily="2" charset="-78"/>
              </a:rPr>
              <a:t>نکاتی در تاثیرگذاری باوری بیشتر بر کودک: (ص 214)</a:t>
            </a:r>
            <a:endParaRPr lang="fa-IR" sz="2800" b="1" dirty="0">
              <a:cs typeface="B Nazanin" pitchFamily="2" charset="-78"/>
            </a:endParaRPr>
          </a:p>
        </p:txBody>
      </p:sp>
      <p:sp>
        <p:nvSpPr>
          <p:cNvPr id="3" name="Rounded Rectangle 2"/>
          <p:cNvSpPr/>
          <p:nvPr/>
        </p:nvSpPr>
        <p:spPr>
          <a:xfrm>
            <a:off x="1043608" y="1484784"/>
            <a:ext cx="72728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بهترین زمان سخن گفتن از خدا اوقاتی است که والدین و فرزندان در کنار هم اوقات خوشی را سپری می کنند، با هم گفتگو می کنند و به یکدیگر مهر می ورزند و فضایی از احترام و تکریم حاکم است. </a:t>
            </a:r>
            <a:endParaRPr lang="fa-IR" sz="1400" b="1" dirty="0">
              <a:cs typeface="B Nazanin" pitchFamily="2" charset="-78"/>
            </a:endParaRPr>
          </a:p>
        </p:txBody>
      </p:sp>
      <p:sp>
        <p:nvSpPr>
          <p:cNvPr id="4" name="Rounded Rectangle 3"/>
          <p:cNvSpPr/>
          <p:nvPr/>
        </p:nvSpPr>
        <p:spPr>
          <a:xfrm>
            <a:off x="1115616" y="2276872"/>
            <a:ext cx="72728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وقتی خارج از درک و فهم کودکان مطلبی گفته شود و یا شرایط لازم برای این گفتگوها فراهم نباشد، موجب تخریب باورسازی در آنها می شود.</a:t>
            </a:r>
            <a:endParaRPr lang="fa-IR" sz="1400" b="1" dirty="0">
              <a:cs typeface="B Nazanin" pitchFamily="2" charset="-78"/>
            </a:endParaRPr>
          </a:p>
        </p:txBody>
      </p:sp>
      <p:sp>
        <p:nvSpPr>
          <p:cNvPr id="5" name="Rounded Rectangle 4"/>
          <p:cNvSpPr/>
          <p:nvPr/>
        </p:nvSpPr>
        <p:spPr>
          <a:xfrm>
            <a:off x="1115616" y="3068960"/>
            <a:ext cx="72728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والدین باید دقت کنند فریب سوالهای به ظاهر فلسفی و پیچیده کودکان را نخورند و جواب های در سطح فهم آنها بدهند.</a:t>
            </a:r>
            <a:endParaRPr lang="fa-IR" sz="1400" b="1" dirty="0">
              <a:cs typeface="B Nazanin" pitchFamily="2" charset="-78"/>
            </a:endParaRPr>
          </a:p>
        </p:txBody>
      </p:sp>
      <p:sp>
        <p:nvSpPr>
          <p:cNvPr id="6" name="Rounded Rectangle 5"/>
          <p:cNvSpPr/>
          <p:nvPr/>
        </p:nvSpPr>
        <p:spPr>
          <a:xfrm>
            <a:off x="1115616" y="3861048"/>
            <a:ext cx="72728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استفاده از تمثیل برای کودکان و بهره مندی از شباهت های ظاهری می تواند باورها را در آنها القاء کند. </a:t>
            </a:r>
            <a:endParaRPr lang="fa-IR" sz="1400" b="1" dirty="0">
              <a:cs typeface="B Nazanin" pitchFamily="2" charset="-78"/>
            </a:endParaRPr>
          </a:p>
        </p:txBody>
      </p:sp>
      <p:sp>
        <p:nvSpPr>
          <p:cNvPr id="7" name="Rounded Rectangle 6"/>
          <p:cNvSpPr/>
          <p:nvPr/>
        </p:nvSpPr>
        <p:spPr>
          <a:xfrm>
            <a:off x="1115616" y="4653136"/>
            <a:ext cx="72728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داشتن حس مثبت نسبت به اعتقادات و از همه مهم تر داشتن رفتارها و گفتارهای برگرفته از آنها، کودکان را تحت تاثیر قرار می دهد.</a:t>
            </a:r>
            <a:endParaRPr lang="fa-IR" sz="1400" b="1" dirty="0">
              <a:cs typeface="B Nazanin" pitchFamily="2" charset="-78"/>
            </a:endParaRPr>
          </a:p>
        </p:txBody>
      </p:sp>
      <p:sp>
        <p:nvSpPr>
          <p:cNvPr id="8" name="Rounded Rectangle 7"/>
          <p:cNvSpPr/>
          <p:nvPr/>
        </p:nvSpPr>
        <p:spPr>
          <a:xfrm>
            <a:off x="1115616" y="5445224"/>
            <a:ext cx="727280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هرقدر والدین کودکان خود را بیشتر گرامی بدارند و آنها را امانتی از جانب خداوند بدانند</a:t>
            </a:r>
          </a:p>
          <a:p>
            <a:pPr algn="ctr"/>
            <a:r>
              <a:rPr lang="fa-IR" sz="1400" b="1" dirty="0" smtClean="0">
                <a:cs typeface="B Nazanin" pitchFamily="2" charset="-78"/>
              </a:rPr>
              <a:t> و سختی های تربیت را عنایت الهی قلمداد کنند و در راستای حمایت و عنایت او، ولایت خود را به خوبی اجرا نمایند</a:t>
            </a:r>
          </a:p>
          <a:p>
            <a:pPr algn="ctr"/>
            <a:r>
              <a:rPr lang="fa-IR" sz="1400" b="1" dirty="0" smtClean="0">
                <a:cs typeface="B Nazanin" pitchFamily="2" charset="-78"/>
              </a:rPr>
              <a:t>قدرت تاثیرگذاری بیشتری بر کودک خود خواهند داشت.</a:t>
            </a:r>
            <a:endParaRPr lang="fa-IR" sz="1400" b="1" dirty="0">
              <a:cs typeface="B Nazanin" pitchFamily="2" charset="-78"/>
            </a:endParaRPr>
          </a:p>
        </p:txBody>
      </p:sp>
    </p:spTree>
    <p:extLst>
      <p:ext uri="{BB962C8B-B14F-4D97-AF65-F5344CB8AC3E}">
        <p14:creationId xmlns:p14="http://schemas.microsoft.com/office/powerpoint/2010/main" val="35046522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19664" y="989856"/>
            <a:ext cx="7024744" cy="1143000"/>
          </a:xfrm>
          <a:prstGeom prst="rect">
            <a:avLst/>
          </a:prstGeom>
        </p:spPr>
        <p:txBody>
          <a:bodyPr anchor="t">
            <a:norm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3200" b="1" smtClean="0">
                <a:cs typeface="B Nazanin" pitchFamily="2" charset="-78"/>
              </a:rPr>
              <a:t>3- تعلیم کودک:</a:t>
            </a:r>
            <a:endParaRPr lang="fa-IR" sz="3200" b="1" dirty="0">
              <a:cs typeface="B Nazanin" pitchFamily="2" charset="-78"/>
            </a:endParaRPr>
          </a:p>
        </p:txBody>
      </p:sp>
      <p:sp>
        <p:nvSpPr>
          <p:cNvPr id="3" name="Rounded Rectangle 2"/>
          <p:cNvSpPr/>
          <p:nvPr/>
        </p:nvSpPr>
        <p:spPr>
          <a:xfrm>
            <a:off x="1763688" y="2420888"/>
            <a:ext cx="324036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الگو بودن برای صفات نیکو</a:t>
            </a:r>
            <a:endParaRPr lang="fa-IR" sz="2400" b="1" dirty="0">
              <a:cs typeface="B Nazanin" pitchFamily="2" charset="-78"/>
            </a:endParaRPr>
          </a:p>
        </p:txBody>
      </p:sp>
      <p:sp>
        <p:nvSpPr>
          <p:cNvPr id="4" name="Rounded Rectangle 3"/>
          <p:cNvSpPr/>
          <p:nvPr/>
        </p:nvSpPr>
        <p:spPr>
          <a:xfrm>
            <a:off x="1763688" y="3789040"/>
            <a:ext cx="32403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لغات و واژگان جدید</a:t>
            </a:r>
            <a:endParaRPr lang="fa-IR" sz="2400" b="1" dirty="0">
              <a:cs typeface="B Nazanin" pitchFamily="2" charset="-78"/>
            </a:endParaRPr>
          </a:p>
        </p:txBody>
      </p:sp>
    </p:spTree>
    <p:extLst>
      <p:ext uri="{BB962C8B-B14F-4D97-AF65-F5344CB8AC3E}">
        <p14:creationId xmlns:p14="http://schemas.microsoft.com/office/powerpoint/2010/main" val="361738666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48072"/>
          </a:xfrm>
        </p:spPr>
        <p:txBody>
          <a:bodyPr anchor="t">
            <a:noAutofit/>
          </a:bodyPr>
          <a:lstStyle/>
          <a:p>
            <a:pPr algn="r"/>
            <a:r>
              <a:rPr lang="fa-IR" sz="2800" b="1" dirty="0">
                <a:cs typeface="B Nazanin" pitchFamily="2" charset="-78"/>
              </a:rPr>
              <a:t>الگو بودن برای صفات </a:t>
            </a:r>
            <a:r>
              <a:rPr lang="fa-IR" sz="2800" b="1" dirty="0" smtClean="0">
                <a:cs typeface="B Nazanin" pitchFamily="2" charset="-78"/>
              </a:rPr>
              <a:t>نیکو: (ص 55 تا 57)</a:t>
            </a:r>
            <a:r>
              <a:rPr lang="fa-IR" sz="2800" b="1" dirty="0">
                <a:cs typeface="B Nazanin" pitchFamily="2" charset="-78"/>
              </a:rPr>
              <a:t/>
            </a:r>
            <a:br>
              <a:rPr lang="fa-IR" sz="2800" b="1" dirty="0">
                <a:cs typeface="B Nazanin" pitchFamily="2" charset="-78"/>
              </a:rPr>
            </a:br>
            <a:endParaRPr lang="fa-IR" sz="2800" b="1" dirty="0">
              <a:cs typeface="B Nazanin" pitchFamily="2" charset="-78"/>
            </a:endParaRPr>
          </a:p>
        </p:txBody>
      </p:sp>
      <p:sp>
        <p:nvSpPr>
          <p:cNvPr id="3" name="TextBox 2"/>
          <p:cNvSpPr txBox="1"/>
          <p:nvPr/>
        </p:nvSpPr>
        <p:spPr>
          <a:xfrm>
            <a:off x="751816" y="1340768"/>
            <a:ext cx="7780624" cy="1338828"/>
          </a:xfrm>
          <a:prstGeom prst="rect">
            <a:avLst/>
          </a:prstGeom>
          <a:noFill/>
        </p:spPr>
        <p:txBody>
          <a:bodyPr wrap="square" rtlCol="1">
            <a:spAutoFit/>
          </a:bodyPr>
          <a:lstStyle/>
          <a:p>
            <a:pPr algn="just">
              <a:lnSpc>
                <a:spcPct val="150000"/>
              </a:lnSpc>
            </a:pPr>
            <a:r>
              <a:rPr lang="fa-IR" b="1" dirty="0" smtClean="0">
                <a:solidFill>
                  <a:schemeClr val="accent1">
                    <a:lumMod val="50000"/>
                  </a:schemeClr>
                </a:solidFill>
                <a:cs typeface="B Nazanin" pitchFamily="2" charset="-78"/>
              </a:rPr>
              <a:t>ویژگی های مطلوب مانند خوش اخلاقی، بخشودن دیگران و نظم از طریق مشاهده رفتار والدین قابل آموختن است اما نباید انتظار انجام آن ها را از کودک زیر هفت سال داشت. در این سن میل و رغبت کودک به این صفات ایجاد می شود تا در آینده و هفت سال دوم کم کم آنها را در خود شکل دهد.</a:t>
            </a:r>
            <a:endParaRPr lang="fa-IR" b="1" dirty="0">
              <a:solidFill>
                <a:schemeClr val="accent1">
                  <a:lumMod val="50000"/>
                </a:schemeClr>
              </a:solidFill>
              <a:cs typeface="B Nazanin" pitchFamily="2" charset="-78"/>
            </a:endParaRPr>
          </a:p>
        </p:txBody>
      </p:sp>
      <p:sp>
        <p:nvSpPr>
          <p:cNvPr id="4" name="Oval 3"/>
          <p:cNvSpPr/>
          <p:nvPr/>
        </p:nvSpPr>
        <p:spPr>
          <a:xfrm>
            <a:off x="7210146" y="2924944"/>
            <a:ext cx="100811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مثال: نظم</a:t>
            </a:r>
            <a:endParaRPr lang="fa-IR" b="1" dirty="0">
              <a:cs typeface="B Nazanin" pitchFamily="2" charset="-78"/>
            </a:endParaRPr>
          </a:p>
        </p:txBody>
      </p:sp>
      <p:sp>
        <p:nvSpPr>
          <p:cNvPr id="5" name="Rectangle 4"/>
          <p:cNvSpPr/>
          <p:nvPr/>
        </p:nvSpPr>
        <p:spPr>
          <a:xfrm>
            <a:off x="5364088" y="3176972"/>
            <a:ext cx="165618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ترشرویی والدین</a:t>
            </a:r>
            <a:endParaRPr lang="fa-IR" b="1" dirty="0">
              <a:cs typeface="B Nazanin" pitchFamily="2" charset="-78"/>
            </a:endParaRPr>
          </a:p>
        </p:txBody>
      </p:sp>
      <p:sp>
        <p:nvSpPr>
          <p:cNvPr id="6" name="Rectangle 5"/>
          <p:cNvSpPr/>
          <p:nvPr/>
        </p:nvSpPr>
        <p:spPr>
          <a:xfrm>
            <a:off x="755576" y="3140968"/>
            <a:ext cx="1656184"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تشویق های زیاد</a:t>
            </a:r>
            <a:endParaRPr lang="fa-IR" b="1" dirty="0">
              <a:cs typeface="B Nazanin" pitchFamily="2" charset="-78"/>
            </a:endParaRPr>
          </a:p>
        </p:txBody>
      </p:sp>
      <p:sp>
        <p:nvSpPr>
          <p:cNvPr id="8" name="Rectangle 7"/>
          <p:cNvSpPr/>
          <p:nvPr/>
        </p:nvSpPr>
        <p:spPr>
          <a:xfrm>
            <a:off x="1979712" y="4293096"/>
            <a:ext cx="6561112" cy="151216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درست این است که والدین بدون عجله، سعی کنند میل به نظم و رعایت آن را، با نشان دادن از طریق رفتارهای خود به کودک بیاموزند و در عین حال تا پایان هفت سال اول توقعی برای پایبندی به آن توسط کودک نداشته باشند.</a:t>
            </a:r>
            <a:endParaRPr lang="fa-IR" b="1" dirty="0">
              <a:cs typeface="B Nazanin" pitchFamily="2" charset="-78"/>
            </a:endParaRPr>
          </a:p>
        </p:txBody>
      </p:sp>
      <p:grpSp>
        <p:nvGrpSpPr>
          <p:cNvPr id="10" name="Group 9"/>
          <p:cNvGrpSpPr/>
          <p:nvPr/>
        </p:nvGrpSpPr>
        <p:grpSpPr>
          <a:xfrm>
            <a:off x="2627784" y="3140968"/>
            <a:ext cx="2520280" cy="504056"/>
            <a:chOff x="2627784" y="3140968"/>
            <a:chExt cx="2520280" cy="504056"/>
          </a:xfrm>
        </p:grpSpPr>
        <p:sp>
          <p:nvSpPr>
            <p:cNvPr id="7" name="Rectangle 6"/>
            <p:cNvSpPr/>
            <p:nvPr/>
          </p:nvSpPr>
          <p:spPr>
            <a:xfrm>
              <a:off x="2627784" y="3140968"/>
              <a:ext cx="2520280"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cs typeface="B Nazanin" pitchFamily="2" charset="-78"/>
                </a:rPr>
                <a:t> اجبار          نفرت از موضوع</a:t>
              </a:r>
              <a:endParaRPr lang="fa-IR" b="1" dirty="0">
                <a:cs typeface="B Nazanin" pitchFamily="2" charset="-78"/>
              </a:endParaRPr>
            </a:p>
          </p:txBody>
        </p:sp>
        <p:sp>
          <p:nvSpPr>
            <p:cNvPr id="9" name="Left Arrow 8"/>
            <p:cNvSpPr/>
            <p:nvPr/>
          </p:nvSpPr>
          <p:spPr>
            <a:xfrm>
              <a:off x="4211960" y="3320988"/>
              <a:ext cx="288032" cy="144016"/>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Tree>
    <p:extLst>
      <p:ext uri="{BB962C8B-B14F-4D97-AF65-F5344CB8AC3E}">
        <p14:creationId xmlns:p14="http://schemas.microsoft.com/office/powerpoint/2010/main" val="30466733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652120" y="1124744"/>
            <a:ext cx="28803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1400" b="1" dirty="0" smtClean="0">
                <a:cs typeface="B Nazanin" pitchFamily="2" charset="-78"/>
              </a:rPr>
              <a:t>1- توقعاتی که از کودکتان دارید </a:t>
            </a:r>
          </a:p>
          <a:p>
            <a:pPr algn="ctr"/>
            <a:r>
              <a:rPr lang="fa-IR" sz="1400" b="1" dirty="0" smtClean="0">
                <a:cs typeface="B Nazanin" pitchFamily="2" charset="-78"/>
              </a:rPr>
              <a:t>را لیست کنید.</a:t>
            </a:r>
          </a:p>
          <a:p>
            <a:pPr algn="ctr"/>
            <a:endParaRPr lang="fa-IR" sz="1400" b="1" dirty="0">
              <a:cs typeface="B Nazanin" pitchFamily="2" charset="-78"/>
            </a:endParaRPr>
          </a:p>
        </p:txBody>
      </p:sp>
      <p:sp>
        <p:nvSpPr>
          <p:cNvPr id="3" name="Rounded Rectangle 2"/>
          <p:cNvSpPr/>
          <p:nvPr/>
        </p:nvSpPr>
        <p:spPr>
          <a:xfrm>
            <a:off x="5652120" y="1700808"/>
            <a:ext cx="28803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2- این توقعات با چه صفاتی مرتبط اند؟</a:t>
            </a:r>
            <a:endParaRPr lang="fa-IR" sz="1400" b="1" dirty="0">
              <a:cs typeface="B Nazanin" pitchFamily="2" charset="-78"/>
            </a:endParaRPr>
          </a:p>
        </p:txBody>
      </p:sp>
      <p:sp>
        <p:nvSpPr>
          <p:cNvPr id="4" name="Rounded Rectangle 3"/>
          <p:cNvSpPr/>
          <p:nvPr/>
        </p:nvSpPr>
        <p:spPr>
          <a:xfrm>
            <a:off x="5652120" y="2276872"/>
            <a:ext cx="28532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3- این صفات را در خود بررسی کنید:</a:t>
            </a:r>
          </a:p>
          <a:p>
            <a:pPr algn="ctr"/>
            <a:r>
              <a:rPr lang="fa-IR" sz="1400" b="1" dirty="0" smtClean="0">
                <a:cs typeface="B Nazanin" pitchFamily="2" charset="-78"/>
              </a:rPr>
              <a:t> مثال منظم بودن</a:t>
            </a:r>
            <a:endParaRPr lang="fa-IR" sz="1400" b="1" dirty="0">
              <a:cs typeface="B Nazanin" pitchFamily="2" charset="-78"/>
            </a:endParaRPr>
          </a:p>
        </p:txBody>
      </p:sp>
      <p:grpSp>
        <p:nvGrpSpPr>
          <p:cNvPr id="11" name="Group 10"/>
          <p:cNvGrpSpPr/>
          <p:nvPr/>
        </p:nvGrpSpPr>
        <p:grpSpPr>
          <a:xfrm>
            <a:off x="2699792" y="2204864"/>
            <a:ext cx="2853228" cy="1368152"/>
            <a:chOff x="2699792" y="1844824"/>
            <a:chExt cx="2853228" cy="1368152"/>
          </a:xfrm>
        </p:grpSpPr>
        <p:sp>
          <p:nvSpPr>
            <p:cNvPr id="5" name="Rounded Rectangle 4"/>
            <p:cNvSpPr/>
            <p:nvPr/>
          </p:nvSpPr>
          <p:spPr>
            <a:xfrm>
              <a:off x="2699792" y="1844824"/>
              <a:ext cx="2853228" cy="6120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اگر نواقصی دارید، تلاش کنید </a:t>
              </a:r>
            </a:p>
            <a:p>
              <a:pPr algn="ctr"/>
              <a:r>
                <a:rPr lang="fa-IR" sz="1400" b="1" dirty="0" smtClean="0">
                  <a:cs typeface="B Nazanin" pitchFamily="2" charset="-78"/>
                </a:rPr>
                <a:t>آن را در خود اصلاح کنید.</a:t>
              </a:r>
              <a:endParaRPr lang="fa-IR" sz="1400" b="1" dirty="0">
                <a:cs typeface="B Nazanin" pitchFamily="2" charset="-78"/>
              </a:endParaRPr>
            </a:p>
          </p:txBody>
        </p:sp>
        <p:sp>
          <p:nvSpPr>
            <p:cNvPr id="6" name="Rounded Rectangle 5"/>
            <p:cNvSpPr/>
            <p:nvPr/>
          </p:nvSpPr>
          <p:spPr>
            <a:xfrm>
              <a:off x="2699792" y="2482436"/>
              <a:ext cx="2853228" cy="730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اگر مشکلی ندارید </a:t>
              </a:r>
            </a:p>
            <a:p>
              <a:pPr algn="ctr"/>
              <a:r>
                <a:rPr lang="fa-IR" sz="1400" b="1" dirty="0" smtClean="0">
                  <a:cs typeface="B Nazanin" pitchFamily="2" charset="-78"/>
                </a:rPr>
                <a:t>به بی نظمی کودک حساس نباشید.</a:t>
              </a:r>
            </a:p>
            <a:p>
              <a:pPr algn="ctr"/>
              <a:r>
                <a:rPr lang="fa-IR" sz="1400" b="1" dirty="0" smtClean="0">
                  <a:cs typeface="B Nazanin" pitchFamily="2" charset="-78"/>
                </a:rPr>
                <a:t>ویژگی های محیط به او منتقل خواهد شد. </a:t>
              </a:r>
              <a:endParaRPr lang="fa-IR" sz="1400" b="1" dirty="0">
                <a:cs typeface="B Nazanin" pitchFamily="2" charset="-78"/>
              </a:endParaRPr>
            </a:p>
          </p:txBody>
        </p:sp>
      </p:grpSp>
      <p:sp>
        <p:nvSpPr>
          <p:cNvPr id="7" name="Rounded Rectangle 6"/>
          <p:cNvSpPr/>
          <p:nvPr/>
        </p:nvSpPr>
        <p:spPr>
          <a:xfrm>
            <a:off x="5652120" y="4509120"/>
            <a:ext cx="28532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4- مسیرهایی برای افزایش</a:t>
            </a:r>
          </a:p>
          <a:p>
            <a:pPr algn="ctr"/>
            <a:r>
              <a:rPr lang="fa-IR" sz="1400" b="1" dirty="0" smtClean="0">
                <a:cs typeface="B Nazanin" pitchFamily="2" charset="-78"/>
              </a:rPr>
              <a:t> رغبت کودک به نظم</a:t>
            </a:r>
            <a:endParaRPr lang="fa-IR" sz="1400" b="1" dirty="0">
              <a:cs typeface="B Nazanin" pitchFamily="2" charset="-78"/>
            </a:endParaRPr>
          </a:p>
        </p:txBody>
      </p:sp>
      <p:sp>
        <p:nvSpPr>
          <p:cNvPr id="8" name="Rounded Rectangle 7"/>
          <p:cNvSpPr/>
          <p:nvPr/>
        </p:nvSpPr>
        <p:spPr>
          <a:xfrm>
            <a:off x="2699792" y="4077072"/>
            <a:ext cx="273630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ترغیب برای کمک کردن در برقراری نظم</a:t>
            </a:r>
            <a:endParaRPr lang="fa-IR" sz="1400" b="1" dirty="0">
              <a:cs typeface="B Nazanin" pitchFamily="2" charset="-78"/>
            </a:endParaRPr>
          </a:p>
        </p:txBody>
      </p:sp>
      <p:sp>
        <p:nvSpPr>
          <p:cNvPr id="9" name="Rounded Rectangle 8"/>
          <p:cNvSpPr/>
          <p:nvPr/>
        </p:nvSpPr>
        <p:spPr>
          <a:xfrm>
            <a:off x="2699792" y="4581128"/>
            <a:ext cx="273630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دادن تشویق مرتبط با برقراری نظم</a:t>
            </a:r>
            <a:endParaRPr lang="fa-IR" sz="1400" b="1" dirty="0">
              <a:cs typeface="B Nazanin" pitchFamily="2" charset="-78"/>
            </a:endParaRPr>
          </a:p>
        </p:txBody>
      </p:sp>
      <p:sp>
        <p:nvSpPr>
          <p:cNvPr id="10" name="Rounded Rectangle 9"/>
          <p:cNvSpPr/>
          <p:nvPr/>
        </p:nvSpPr>
        <p:spPr>
          <a:xfrm>
            <a:off x="2699792" y="5085184"/>
            <a:ext cx="273630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توجه دادن به پیامدهای برقراری نظم</a:t>
            </a:r>
            <a:endParaRPr lang="fa-IR" sz="1400" b="1" dirty="0">
              <a:cs typeface="B Nazanin" pitchFamily="2" charset="-78"/>
            </a:endParaRPr>
          </a:p>
        </p:txBody>
      </p:sp>
    </p:spTree>
    <p:extLst>
      <p:ext uri="{BB962C8B-B14F-4D97-AF65-F5344CB8AC3E}">
        <p14:creationId xmlns:p14="http://schemas.microsoft.com/office/powerpoint/2010/main" val="331939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444208" y="2852936"/>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ب: از طریق کلام</a:t>
            </a:r>
            <a:endParaRPr lang="fa-IR" sz="2000" b="1" dirty="0">
              <a:cs typeface="B Nazanin" pitchFamily="2" charset="-78"/>
            </a:endParaRPr>
          </a:p>
        </p:txBody>
      </p:sp>
      <p:sp>
        <p:nvSpPr>
          <p:cNvPr id="3" name="Rounded Rectangle 2"/>
          <p:cNvSpPr/>
          <p:nvPr/>
        </p:nvSpPr>
        <p:spPr>
          <a:xfrm>
            <a:off x="4499992" y="1052736"/>
            <a:ext cx="16561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فراپیام ها</a:t>
            </a:r>
            <a:endParaRPr lang="fa-IR" sz="2000" b="1" dirty="0">
              <a:cs typeface="B Nazanin" pitchFamily="2" charset="-78"/>
            </a:endParaRPr>
          </a:p>
        </p:txBody>
      </p:sp>
      <p:sp>
        <p:nvSpPr>
          <p:cNvPr id="4" name="Rounded Rectangle 3"/>
          <p:cNvSpPr/>
          <p:nvPr/>
        </p:nvSpPr>
        <p:spPr>
          <a:xfrm>
            <a:off x="4499992" y="2348880"/>
            <a:ext cx="165618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ارتباط کلامی مناسب</a:t>
            </a:r>
            <a:endParaRPr lang="fa-IR" sz="2000" b="1" dirty="0">
              <a:cs typeface="B Nazanin" pitchFamily="2" charset="-78"/>
            </a:endParaRPr>
          </a:p>
        </p:txBody>
      </p:sp>
      <p:sp>
        <p:nvSpPr>
          <p:cNvPr id="5" name="Rounded Rectangle 4"/>
          <p:cNvSpPr/>
          <p:nvPr/>
        </p:nvSpPr>
        <p:spPr>
          <a:xfrm>
            <a:off x="4572000" y="4581128"/>
            <a:ext cx="165618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گفتارهای نگران کننده</a:t>
            </a:r>
            <a:endParaRPr lang="fa-IR" sz="2000" b="1" dirty="0">
              <a:cs typeface="B Nazanin" pitchFamily="2" charset="-78"/>
            </a:endParaRPr>
          </a:p>
        </p:txBody>
      </p:sp>
      <p:cxnSp>
        <p:nvCxnSpPr>
          <p:cNvPr id="9" name="Straight Arrow Connector 8"/>
          <p:cNvCxnSpPr>
            <a:stCxn id="2" idx="1"/>
            <a:endCxn id="3" idx="3"/>
          </p:cNvCxnSpPr>
          <p:nvPr/>
        </p:nvCxnSpPr>
        <p:spPr>
          <a:xfrm flipH="1" flipV="1">
            <a:off x="6156176" y="1376772"/>
            <a:ext cx="288032"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 idx="1"/>
            <a:endCxn id="4" idx="3"/>
          </p:cNvCxnSpPr>
          <p:nvPr/>
        </p:nvCxnSpPr>
        <p:spPr>
          <a:xfrm flipH="1" flipV="1">
            <a:off x="6156176" y="2780928"/>
            <a:ext cx="288032" cy="46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1"/>
            <a:endCxn id="5" idx="3"/>
          </p:cNvCxnSpPr>
          <p:nvPr/>
        </p:nvCxnSpPr>
        <p:spPr>
          <a:xfrm flipH="1">
            <a:off x="6228184" y="3248980"/>
            <a:ext cx="216024"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1"/>
            <a:endCxn id="26" idx="3"/>
          </p:cNvCxnSpPr>
          <p:nvPr/>
        </p:nvCxnSpPr>
        <p:spPr>
          <a:xfrm flipH="1" flipV="1">
            <a:off x="4067944" y="2456892"/>
            <a:ext cx="432048"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611560" y="908720"/>
            <a:ext cx="3456384"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400" b="1" dirty="0" smtClean="0">
                <a:cs typeface="B Nazanin" pitchFamily="2" charset="-78"/>
              </a:rPr>
              <a:t>1- استفاده از واژگان ساده و قابل فهم به           نحوی که حواس درگیر شود.</a:t>
            </a:r>
          </a:p>
          <a:p>
            <a:r>
              <a:rPr lang="fa-IR" sz="1400" b="1" dirty="0" smtClean="0">
                <a:cs typeface="B Nazanin" pitchFamily="2" charset="-78"/>
              </a:rPr>
              <a:t>2- درگیر کردن حواس به نحو مطلوب و پرورش تخیلات با محتواهای خوب و زیبا</a:t>
            </a:r>
          </a:p>
          <a:p>
            <a:r>
              <a:rPr lang="fa-IR" sz="1400" b="1" dirty="0" smtClean="0">
                <a:cs typeface="B Nazanin" pitchFamily="2" charset="-78"/>
              </a:rPr>
              <a:t>3- بیان جملات با عاطفه و محبت</a:t>
            </a:r>
          </a:p>
          <a:p>
            <a:r>
              <a:rPr lang="fa-IR" sz="1400" b="1" dirty="0" smtClean="0">
                <a:cs typeface="B Nazanin" pitchFamily="2" charset="-78"/>
              </a:rPr>
              <a:t>4- استفاده از زبان کودکی</a:t>
            </a:r>
          </a:p>
          <a:p>
            <a:r>
              <a:rPr lang="fa-IR" sz="1400" b="1" dirty="0" smtClean="0">
                <a:cs typeface="B Nazanin" pitchFamily="2" charset="-78"/>
              </a:rPr>
              <a:t>5- گفت وگوی تکریم آمیز</a:t>
            </a:r>
          </a:p>
          <a:p>
            <a:r>
              <a:rPr lang="fa-IR" sz="1400" b="1" dirty="0" smtClean="0">
                <a:cs typeface="B Nazanin" pitchFamily="2" charset="-78"/>
              </a:rPr>
              <a:t>6- افزودن زمان ارتباط کلامی با کودک</a:t>
            </a:r>
          </a:p>
          <a:p>
            <a:r>
              <a:rPr lang="fa-IR" sz="1400" b="1" dirty="0" smtClean="0">
                <a:cs typeface="B Nazanin" pitchFamily="2" charset="-78"/>
              </a:rPr>
              <a:t>7- به کار گیری انواع لحن، فعال کننده تفکر</a:t>
            </a:r>
          </a:p>
          <a:p>
            <a:r>
              <a:rPr lang="fa-IR" sz="1400" b="1" dirty="0" smtClean="0">
                <a:cs typeface="B Nazanin" pitchFamily="2" charset="-78"/>
              </a:rPr>
              <a:t>8- استفاده از مدل های مختلف کلام در ارتباط با کودک</a:t>
            </a:r>
          </a:p>
          <a:p>
            <a:r>
              <a:rPr lang="fa-IR" sz="1400" b="1" dirty="0" smtClean="0">
                <a:cs typeface="B Nazanin" pitchFamily="2" charset="-78"/>
              </a:rPr>
              <a:t>9- کم کردن از فشار اجبارها باگفتگو به سبکی دیگر</a:t>
            </a:r>
          </a:p>
        </p:txBody>
      </p:sp>
      <p:sp>
        <p:nvSpPr>
          <p:cNvPr id="40" name="Left Arrow 39"/>
          <p:cNvSpPr/>
          <p:nvPr/>
        </p:nvSpPr>
        <p:spPr>
          <a:xfrm>
            <a:off x="2375756" y="4149080"/>
            <a:ext cx="2196244"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از جانب والدین</a:t>
            </a:r>
            <a:endParaRPr lang="fa-IR" b="1" dirty="0">
              <a:cs typeface="B Nazanin" pitchFamily="2" charset="-78"/>
            </a:endParaRPr>
          </a:p>
        </p:txBody>
      </p:sp>
      <p:sp>
        <p:nvSpPr>
          <p:cNvPr id="41" name="Left Arrow 40"/>
          <p:cNvSpPr/>
          <p:nvPr/>
        </p:nvSpPr>
        <p:spPr>
          <a:xfrm>
            <a:off x="2375756" y="5157192"/>
            <a:ext cx="2196244"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از جانب کودک</a:t>
            </a:r>
            <a:endParaRPr lang="fa-IR" b="1" dirty="0">
              <a:cs typeface="B Nazanin" pitchFamily="2" charset="-78"/>
            </a:endParaRPr>
          </a:p>
        </p:txBody>
      </p:sp>
      <p:sp>
        <p:nvSpPr>
          <p:cNvPr id="42" name="Rounded Rectangle 41"/>
          <p:cNvSpPr/>
          <p:nvPr/>
        </p:nvSpPr>
        <p:spPr>
          <a:xfrm>
            <a:off x="611560" y="4221088"/>
            <a:ext cx="172819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تشویق بیش از حد</a:t>
            </a:r>
            <a:endParaRPr lang="fa-IR" b="1" dirty="0">
              <a:cs typeface="B Nazanin" pitchFamily="2" charset="-78"/>
            </a:endParaRPr>
          </a:p>
        </p:txBody>
      </p:sp>
      <p:sp>
        <p:nvSpPr>
          <p:cNvPr id="43" name="Rounded Rectangle 42"/>
          <p:cNvSpPr/>
          <p:nvPr/>
        </p:nvSpPr>
        <p:spPr>
          <a:xfrm>
            <a:off x="611560" y="4797152"/>
            <a:ext cx="176419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b="1" dirty="0" smtClean="0">
                <a:cs typeface="B Nazanin" pitchFamily="2" charset="-78"/>
              </a:rPr>
              <a:t>کلام ناپسند</a:t>
            </a:r>
          </a:p>
          <a:p>
            <a:r>
              <a:rPr lang="fa-IR" b="1" dirty="0" smtClean="0">
                <a:cs typeface="B Nazanin" pitchFamily="2" charset="-78"/>
              </a:rPr>
              <a:t>دروغگویی</a:t>
            </a:r>
          </a:p>
          <a:p>
            <a:r>
              <a:rPr lang="fa-IR" b="1" dirty="0" smtClean="0">
                <a:cs typeface="B Nazanin" pitchFamily="2" charset="-78"/>
              </a:rPr>
              <a:t>پرحرفی یا کم حرفی </a:t>
            </a:r>
          </a:p>
          <a:p>
            <a:r>
              <a:rPr lang="fa-IR" b="1" dirty="0" smtClean="0">
                <a:cs typeface="B Nazanin" pitchFamily="2" charset="-78"/>
              </a:rPr>
              <a:t>لکنت</a:t>
            </a:r>
            <a:endParaRPr lang="fa-IR" b="1" dirty="0">
              <a:cs typeface="B Nazanin" pitchFamily="2" charset="-78"/>
            </a:endParaRPr>
          </a:p>
        </p:txBody>
      </p:sp>
    </p:spTree>
    <p:extLst>
      <p:ext uri="{BB962C8B-B14F-4D97-AF65-F5344CB8AC3E}">
        <p14:creationId xmlns:p14="http://schemas.microsoft.com/office/powerpoint/2010/main" val="35150264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48072"/>
          </a:xfrm>
        </p:spPr>
        <p:txBody>
          <a:bodyPr anchor="t">
            <a:normAutofit/>
          </a:bodyPr>
          <a:lstStyle/>
          <a:p>
            <a:pPr algn="r"/>
            <a:r>
              <a:rPr lang="fa-IR" sz="2800" b="1" dirty="0" smtClean="0">
                <a:cs typeface="B Nazanin" pitchFamily="2" charset="-78"/>
              </a:rPr>
              <a:t>لغات و واژگان جدید: (ص 127 و 128)</a:t>
            </a:r>
            <a:endParaRPr lang="fa-IR" sz="2800" b="1" dirty="0">
              <a:cs typeface="B Nazanin" pitchFamily="2" charset="-78"/>
            </a:endParaRPr>
          </a:p>
        </p:txBody>
      </p:sp>
      <p:sp>
        <p:nvSpPr>
          <p:cNvPr id="3" name="TextBox 2"/>
          <p:cNvSpPr txBox="1"/>
          <p:nvPr/>
        </p:nvSpPr>
        <p:spPr>
          <a:xfrm>
            <a:off x="971600" y="1340768"/>
            <a:ext cx="7272808" cy="923330"/>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لغات و واژگان خشت های اولیه ساختمان تفکر اند. هرقدر کودک واژگان بیشتری در ذهن داشته باشد، در آینده تفکری همه جانبه تر و کارامدتر خواهد داشت. سن یادگیری زبان از سه تا ده سالگی است. </a:t>
            </a:r>
            <a:endParaRPr lang="fa-IR" b="1" dirty="0">
              <a:solidFill>
                <a:schemeClr val="accent1">
                  <a:lumMod val="50000"/>
                </a:schemeClr>
              </a:solidFill>
              <a:cs typeface="B Nazanin" pitchFamily="2" charset="-78"/>
            </a:endParaRPr>
          </a:p>
        </p:txBody>
      </p:sp>
      <p:sp>
        <p:nvSpPr>
          <p:cNvPr id="4" name="Oval 3"/>
          <p:cNvSpPr/>
          <p:nvPr/>
        </p:nvSpPr>
        <p:spPr>
          <a:xfrm>
            <a:off x="7164288" y="2420888"/>
            <a:ext cx="1296144" cy="3888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b="1" dirty="0" smtClean="0">
                <a:cs typeface="B Nazanin" pitchFamily="2" charset="-78"/>
              </a:rPr>
              <a:t>برای افزایش دامنه لغات کودکان</a:t>
            </a:r>
            <a:endParaRPr lang="fa-IR" b="1" dirty="0">
              <a:cs typeface="B Nazanin" pitchFamily="2" charset="-78"/>
            </a:endParaRPr>
          </a:p>
        </p:txBody>
      </p:sp>
      <p:sp>
        <p:nvSpPr>
          <p:cNvPr id="5" name="Rounded Rectangle 4"/>
          <p:cNvSpPr/>
          <p:nvPr/>
        </p:nvSpPr>
        <p:spPr>
          <a:xfrm>
            <a:off x="3491880" y="2420888"/>
            <a:ext cx="338437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1- به بهانه های مختلف باب گفتگو را با او باز کنید.</a:t>
            </a:r>
            <a:endParaRPr lang="fa-IR" sz="1400" b="1" dirty="0">
              <a:cs typeface="B Nazanin" pitchFamily="2" charset="-78"/>
            </a:endParaRPr>
          </a:p>
        </p:txBody>
      </p:sp>
      <p:sp>
        <p:nvSpPr>
          <p:cNvPr id="6" name="Rounded Rectangle 5"/>
          <p:cNvSpPr/>
          <p:nvPr/>
        </p:nvSpPr>
        <p:spPr>
          <a:xfrm>
            <a:off x="3491880" y="2996952"/>
            <a:ext cx="338437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2- همه لغات را به طور کامل و صحیح تلفظ کنید.</a:t>
            </a:r>
            <a:endParaRPr lang="fa-IR" sz="1400" b="1" dirty="0">
              <a:cs typeface="B Nazanin" pitchFamily="2" charset="-78"/>
            </a:endParaRPr>
          </a:p>
        </p:txBody>
      </p:sp>
      <p:sp>
        <p:nvSpPr>
          <p:cNvPr id="7" name="Rounded Rectangle 6"/>
          <p:cNvSpPr/>
          <p:nvPr/>
        </p:nvSpPr>
        <p:spPr>
          <a:xfrm>
            <a:off x="3491880" y="3573016"/>
            <a:ext cx="338437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3- در میان جملات خود، </a:t>
            </a:r>
          </a:p>
          <a:p>
            <a:pPr algn="ctr"/>
            <a:r>
              <a:rPr lang="fa-IR" sz="1400" b="1" dirty="0" smtClean="0">
                <a:cs typeface="B Nazanin" pitchFamily="2" charset="-78"/>
              </a:rPr>
              <a:t>از واژگان جدید نیز استفاده کنید.</a:t>
            </a:r>
            <a:endParaRPr lang="fa-IR" sz="1400" b="1" dirty="0">
              <a:cs typeface="B Nazanin" pitchFamily="2" charset="-78"/>
            </a:endParaRPr>
          </a:p>
        </p:txBody>
      </p:sp>
      <p:sp>
        <p:nvSpPr>
          <p:cNvPr id="8" name="Rounded Rectangle 7"/>
          <p:cNvSpPr/>
          <p:nvPr/>
        </p:nvSpPr>
        <p:spPr>
          <a:xfrm>
            <a:off x="3491880" y="4221088"/>
            <a:ext cx="338437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4- برایش زیاد کتاب بخوانید</a:t>
            </a:r>
          </a:p>
          <a:p>
            <a:pPr algn="ctr">
              <a:lnSpc>
                <a:spcPct val="150000"/>
              </a:lnSpc>
            </a:pPr>
            <a:r>
              <a:rPr lang="fa-IR" sz="1400" b="1" dirty="0" smtClean="0">
                <a:cs typeface="B Nazanin" pitchFamily="2" charset="-78"/>
              </a:rPr>
              <a:t> و البته به محتوای کتاب قبل از خواندن آن آگاه شوید و در صورت لزوم داستان را تغییر دهید.</a:t>
            </a:r>
            <a:endParaRPr lang="fa-IR" sz="1400" b="1" dirty="0">
              <a:cs typeface="B Nazanin" pitchFamily="2" charset="-78"/>
            </a:endParaRPr>
          </a:p>
        </p:txBody>
      </p:sp>
      <p:sp>
        <p:nvSpPr>
          <p:cNvPr id="9" name="Rounded Rectangle 8"/>
          <p:cNvSpPr/>
          <p:nvPr/>
        </p:nvSpPr>
        <p:spPr>
          <a:xfrm>
            <a:off x="3512428" y="5301208"/>
            <a:ext cx="33843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a:lnSpc>
                <a:spcPct val="150000"/>
              </a:lnSpc>
            </a:pPr>
            <a:r>
              <a:rPr lang="fa-IR" sz="1400" b="1" dirty="0" smtClean="0">
                <a:cs typeface="B Nazanin" pitchFamily="2" charset="-78"/>
              </a:rPr>
              <a:t>5- در مورد پدیده های طبیعی اطراف مانند حیوانات، گل ها و گیاهان،آسمان و مانند آن </a:t>
            </a:r>
          </a:p>
          <a:p>
            <a:pPr algn="ctr">
              <a:lnSpc>
                <a:spcPct val="150000"/>
              </a:lnSpc>
            </a:pPr>
            <a:r>
              <a:rPr lang="fa-IR" sz="1400" b="1" dirty="0" smtClean="0">
                <a:cs typeface="B Nazanin" pitchFamily="2" charset="-78"/>
              </a:rPr>
              <a:t>با او حرف بزنید و آغازگر کلام باشید. </a:t>
            </a:r>
            <a:endParaRPr lang="fa-IR" sz="1400" b="1" dirty="0">
              <a:cs typeface="B Nazanin" pitchFamily="2" charset="-78"/>
            </a:endParaRPr>
          </a:p>
        </p:txBody>
      </p:sp>
      <p:sp>
        <p:nvSpPr>
          <p:cNvPr id="10" name="Rounded Rectangle 9"/>
          <p:cNvSpPr/>
          <p:nvPr/>
        </p:nvSpPr>
        <p:spPr>
          <a:xfrm>
            <a:off x="539552" y="5877272"/>
            <a:ext cx="2880320" cy="323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با حرفهایتان موجب اکراه در کودک نشوید.</a:t>
            </a:r>
            <a:endParaRPr lang="fa-IR" sz="1400" b="1" dirty="0">
              <a:cs typeface="B Nazanin" pitchFamily="2" charset="-78"/>
            </a:endParaRPr>
          </a:p>
        </p:txBody>
      </p:sp>
      <p:sp>
        <p:nvSpPr>
          <p:cNvPr id="11" name="Rounded Rectangle 10"/>
          <p:cNvSpPr/>
          <p:nvPr/>
        </p:nvSpPr>
        <p:spPr>
          <a:xfrm>
            <a:off x="539552" y="5481992"/>
            <a:ext cx="2880320" cy="323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هم سطح فهم و تمایلات او صحبت کنید.</a:t>
            </a:r>
            <a:endParaRPr lang="fa-IR" sz="1400" b="1" dirty="0">
              <a:cs typeface="B Nazanin" pitchFamily="2" charset="-78"/>
            </a:endParaRPr>
          </a:p>
        </p:txBody>
      </p:sp>
    </p:spTree>
    <p:extLst>
      <p:ext uri="{BB962C8B-B14F-4D97-AF65-F5344CB8AC3E}">
        <p14:creationId xmlns:p14="http://schemas.microsoft.com/office/powerpoint/2010/main" val="27019061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259632" y="701824"/>
            <a:ext cx="7024744" cy="1143000"/>
          </a:xfrm>
        </p:spPr>
        <p:txBody>
          <a:bodyPr anchor="t">
            <a:normAutofit/>
          </a:bodyPr>
          <a:lstStyle/>
          <a:p>
            <a:pPr algn="r"/>
            <a:r>
              <a:rPr lang="fa-IR" sz="3200" b="1" dirty="0" smtClean="0">
                <a:cs typeface="B Nazanin" pitchFamily="2" charset="-78"/>
              </a:rPr>
              <a:t>4- انس با طیبات:</a:t>
            </a:r>
            <a:endParaRPr lang="fa-IR" sz="3200" b="1" dirty="0">
              <a:cs typeface="B Nazanin" pitchFamily="2" charset="-78"/>
            </a:endParaRPr>
          </a:p>
        </p:txBody>
      </p:sp>
      <p:sp>
        <p:nvSpPr>
          <p:cNvPr id="4" name="Rounded Rectangle 3"/>
          <p:cNvSpPr/>
          <p:nvPr/>
        </p:nvSpPr>
        <p:spPr>
          <a:xfrm>
            <a:off x="737340" y="4869160"/>
            <a:ext cx="54908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b="1" dirty="0" smtClean="0">
                <a:cs typeface="B Nazanin" pitchFamily="2" charset="-78"/>
              </a:rPr>
              <a:t>انس کودک با مفاهیم، مکانها و اشخاص دینی</a:t>
            </a:r>
          </a:p>
          <a:p>
            <a:pPr algn="ctr">
              <a:lnSpc>
                <a:spcPct val="150000"/>
              </a:lnSpc>
            </a:pPr>
            <a:r>
              <a:rPr lang="fa-IR" sz="2400" b="1" dirty="0" smtClean="0">
                <a:cs typeface="B Nazanin" pitchFamily="2" charset="-78"/>
              </a:rPr>
              <a:t>آسیب های </a:t>
            </a:r>
            <a:r>
              <a:rPr lang="fa-IR" sz="2400" b="1" dirty="0">
                <a:cs typeface="B Nazanin" pitchFamily="2" charset="-78"/>
              </a:rPr>
              <a:t>معنویت</a:t>
            </a:r>
          </a:p>
        </p:txBody>
      </p:sp>
      <p:sp>
        <p:nvSpPr>
          <p:cNvPr id="5" name="Rounded Rectangle 4"/>
          <p:cNvSpPr/>
          <p:nvPr/>
        </p:nvSpPr>
        <p:spPr>
          <a:xfrm>
            <a:off x="755576" y="1412776"/>
            <a:ext cx="54726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پرورش میل به طیبات و دوری از خبائث</a:t>
            </a:r>
            <a:endParaRPr lang="fa-IR" sz="2400" b="1" dirty="0">
              <a:cs typeface="B Nazanin" pitchFamily="2" charset="-78"/>
            </a:endParaRPr>
          </a:p>
        </p:txBody>
      </p:sp>
      <p:sp>
        <p:nvSpPr>
          <p:cNvPr id="6" name="Rounded Rectangle 5"/>
          <p:cNvSpPr/>
          <p:nvPr/>
        </p:nvSpPr>
        <p:spPr>
          <a:xfrm>
            <a:off x="755576" y="2420888"/>
            <a:ext cx="547260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cs typeface="B Nazanin" pitchFamily="2" charset="-78"/>
              </a:rPr>
              <a:t>تنظیم ذائقه کودک از طریق خوراکی های طیب</a:t>
            </a:r>
            <a:endParaRPr lang="fa-IR" sz="2400" b="1" dirty="0">
              <a:cs typeface="B Nazanin" pitchFamily="2" charset="-78"/>
            </a:endParaRPr>
          </a:p>
        </p:txBody>
      </p:sp>
      <p:sp>
        <p:nvSpPr>
          <p:cNvPr id="7" name="Rounded Rectangle 6"/>
          <p:cNvSpPr/>
          <p:nvPr/>
        </p:nvSpPr>
        <p:spPr>
          <a:xfrm>
            <a:off x="755576" y="3429000"/>
            <a:ext cx="547260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b="1" dirty="0" smtClean="0">
                <a:cs typeface="B Nazanin" pitchFamily="2" charset="-78"/>
              </a:rPr>
              <a:t>قرآن و واژگان طیب </a:t>
            </a:r>
          </a:p>
          <a:p>
            <a:pPr algn="ctr">
              <a:lnSpc>
                <a:spcPct val="150000"/>
              </a:lnSpc>
            </a:pPr>
            <a:r>
              <a:rPr lang="fa-IR" sz="2400" b="1" dirty="0" smtClean="0">
                <a:cs typeface="B Nazanin" pitchFamily="2" charset="-78"/>
              </a:rPr>
              <a:t> محافظت از یادگیری کلام در محیط های مختلف </a:t>
            </a:r>
            <a:endParaRPr lang="fa-IR" sz="2400" b="1" dirty="0">
              <a:cs typeface="B Nazanin" pitchFamily="2" charset="-78"/>
            </a:endParaRPr>
          </a:p>
        </p:txBody>
      </p:sp>
    </p:spTree>
    <p:extLst>
      <p:ext uri="{BB962C8B-B14F-4D97-AF65-F5344CB8AC3E}">
        <p14:creationId xmlns:p14="http://schemas.microsoft.com/office/powerpoint/2010/main" val="1411515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836712"/>
            <a:ext cx="7024744" cy="720080"/>
          </a:xfrm>
        </p:spPr>
        <p:txBody>
          <a:bodyPr anchor="t">
            <a:noAutofit/>
          </a:bodyPr>
          <a:lstStyle/>
          <a:p>
            <a:pPr algn="r"/>
            <a:r>
              <a:rPr lang="fa-IR" sz="2800" b="1" dirty="0">
                <a:cs typeface="B Nazanin" pitchFamily="2" charset="-78"/>
              </a:rPr>
              <a:t>پرورش میل به طیبات و دوری از </a:t>
            </a:r>
            <a:r>
              <a:rPr lang="fa-IR" sz="2800" b="1" dirty="0" smtClean="0">
                <a:cs typeface="B Nazanin" pitchFamily="2" charset="-78"/>
              </a:rPr>
              <a:t>خبائث: (ص 63تا 65)</a:t>
            </a:r>
            <a:r>
              <a:rPr lang="fa-IR" sz="2800" b="1" dirty="0">
                <a:cs typeface="B Nazanin" pitchFamily="2" charset="-78"/>
              </a:rPr>
              <a:t/>
            </a:r>
            <a:br>
              <a:rPr lang="fa-IR" sz="2800" b="1" dirty="0">
                <a:cs typeface="B Nazanin" pitchFamily="2" charset="-78"/>
              </a:rPr>
            </a:br>
            <a:endParaRPr lang="fa-IR" sz="2800" dirty="0"/>
          </a:p>
        </p:txBody>
      </p:sp>
      <p:sp>
        <p:nvSpPr>
          <p:cNvPr id="3" name="TextBox 2"/>
          <p:cNvSpPr txBox="1"/>
          <p:nvPr/>
        </p:nvSpPr>
        <p:spPr>
          <a:xfrm>
            <a:off x="971600" y="1556792"/>
            <a:ext cx="7344816" cy="400110"/>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میل به طیبات در کودک، از مهمترین اهداف تربیت و نشان دهنده نوع تربیت والدین </a:t>
            </a:r>
            <a:r>
              <a:rPr lang="fa-IR" sz="2000" b="1" dirty="0" smtClean="0">
                <a:solidFill>
                  <a:schemeClr val="accent1">
                    <a:lumMod val="50000"/>
                  </a:schemeClr>
                </a:solidFill>
                <a:cs typeface="B Nazanin" pitchFamily="2" charset="-78"/>
              </a:rPr>
              <a:t>است.</a:t>
            </a:r>
            <a:endParaRPr lang="fa-IR" b="1" dirty="0">
              <a:solidFill>
                <a:schemeClr val="accent1">
                  <a:lumMod val="50000"/>
                </a:schemeClr>
              </a:solidFill>
              <a:cs typeface="B Nazanin" pitchFamily="2" charset="-78"/>
            </a:endParaRPr>
          </a:p>
        </p:txBody>
      </p:sp>
      <p:sp>
        <p:nvSpPr>
          <p:cNvPr id="4" name="Rounded Rectangle 3"/>
          <p:cNvSpPr/>
          <p:nvPr/>
        </p:nvSpPr>
        <p:spPr>
          <a:xfrm>
            <a:off x="611560" y="2060848"/>
            <a:ext cx="79208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تعریف: طیب آن چیزی است که مطلوب و موافق طبع باشد و هیچ گونه پلیدی در آن راه نداشته باشد.</a:t>
            </a:r>
          </a:p>
          <a:p>
            <a:pPr algn="ctr">
              <a:lnSpc>
                <a:spcPct val="150000"/>
              </a:lnSpc>
            </a:pPr>
            <a:r>
              <a:rPr lang="fa-IR" sz="1400" b="1" dirty="0" smtClean="0">
                <a:cs typeface="B Nazanin" pitchFamily="2" charset="-78"/>
              </a:rPr>
              <a:t>طیب با ساختار فطری و حیات اخروی انسان انطباق داشته و به واسطه استفاده درست، موجب تداوم و ارتقای بهره مندی   از حیات اخروی شده و او را در  مراتب بالاتر قرار می دهد.</a:t>
            </a:r>
            <a:endParaRPr lang="fa-IR" sz="1400" b="1" dirty="0">
              <a:cs typeface="B Nazanin" pitchFamily="2" charset="-78"/>
            </a:endParaRPr>
          </a:p>
        </p:txBody>
      </p:sp>
      <p:sp>
        <p:nvSpPr>
          <p:cNvPr id="6" name="Rounded Rectangle 5"/>
          <p:cNvSpPr/>
          <p:nvPr/>
        </p:nvSpPr>
        <p:spPr>
          <a:xfrm>
            <a:off x="721111" y="3861048"/>
            <a:ext cx="790760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400" b="1" dirty="0" smtClean="0">
                <a:cs typeface="B Nazanin" pitchFamily="2" charset="-78"/>
              </a:rPr>
              <a:t>در هر دوره سنی، طیبات قابل فهم همان دوره آموزش داده می شود و زمینه ، برای آموزش طیبات مراتب بالاتر فراهم می گردد. </a:t>
            </a:r>
          </a:p>
          <a:p>
            <a:pPr algn="ctr">
              <a:lnSpc>
                <a:spcPct val="150000"/>
              </a:lnSpc>
            </a:pPr>
            <a:r>
              <a:rPr lang="fa-IR" sz="1400" b="1" dirty="0">
                <a:cs typeface="B Nazanin" pitchFamily="2" charset="-78"/>
              </a:rPr>
              <a:t>طیبات هفت سال اول، طیبات حسی مانند خوراکی ها و پوشاک </a:t>
            </a:r>
            <a:r>
              <a:rPr lang="fa-IR" sz="1400" b="1" dirty="0" smtClean="0">
                <a:cs typeface="B Nazanin" pitchFamily="2" charset="-78"/>
              </a:rPr>
              <a:t>است.</a:t>
            </a:r>
          </a:p>
          <a:p>
            <a:pPr algn="ctr">
              <a:lnSpc>
                <a:spcPct val="150000"/>
              </a:lnSpc>
            </a:pPr>
            <a:r>
              <a:rPr lang="fa-IR" sz="1400" b="1" dirty="0" smtClean="0">
                <a:cs typeface="B Nazanin" pitchFamily="2" charset="-78"/>
              </a:rPr>
              <a:t>در سطوح بالاتر ، طیبات شامل گفتارها، باورها و رفتارها و نیز صفات طیب می شوند.</a:t>
            </a:r>
            <a:endParaRPr lang="fa-IR" sz="1400" b="1" dirty="0">
              <a:cs typeface="B Nazanin" pitchFamily="2" charset="-78"/>
            </a:endParaRPr>
          </a:p>
          <a:p>
            <a:pPr algn="ctr">
              <a:lnSpc>
                <a:spcPct val="150000"/>
              </a:lnSpc>
            </a:pPr>
            <a:r>
              <a:rPr lang="fa-IR" sz="1400" b="1" dirty="0" smtClean="0">
                <a:cs typeface="B Nazanin" pitchFamily="2" charset="-78"/>
              </a:rPr>
              <a:t> </a:t>
            </a:r>
            <a:endParaRPr lang="fa-IR" sz="1400" b="1" dirty="0">
              <a:cs typeface="B Nazanin" pitchFamily="2" charset="-78"/>
            </a:endParaRPr>
          </a:p>
        </p:txBody>
      </p:sp>
      <p:sp>
        <p:nvSpPr>
          <p:cNvPr id="7" name="Rounded Rectangle 6"/>
          <p:cNvSpPr/>
          <p:nvPr/>
        </p:nvSpPr>
        <p:spPr>
          <a:xfrm>
            <a:off x="722960" y="5949280"/>
            <a:ext cx="790760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تا کسی نتواند دستورات و احکام مربوط به حلال و حرام ها یا طهارت و نجاسات را رعایت کند</a:t>
            </a:r>
          </a:p>
          <a:p>
            <a:pPr algn="ctr"/>
            <a:r>
              <a:rPr lang="fa-IR" sz="1400" b="1" dirty="0" smtClean="0">
                <a:cs typeface="B Nazanin" pitchFamily="2" charset="-78"/>
              </a:rPr>
              <a:t> نمی تواند زمینه پرورش گفتار و رفتار طیب را در کودک خود ایجاد کند.</a:t>
            </a:r>
            <a:endParaRPr lang="fa-IR" sz="1400" b="1" dirty="0">
              <a:cs typeface="B Nazanin" pitchFamily="2" charset="-78"/>
            </a:endParaRPr>
          </a:p>
        </p:txBody>
      </p:sp>
      <p:sp>
        <p:nvSpPr>
          <p:cNvPr id="8" name="Down Arrow 7"/>
          <p:cNvSpPr/>
          <p:nvPr/>
        </p:nvSpPr>
        <p:spPr>
          <a:xfrm>
            <a:off x="4271132" y="3068960"/>
            <a:ext cx="79208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9" name="Down Arrow 8"/>
          <p:cNvSpPr/>
          <p:nvPr/>
        </p:nvSpPr>
        <p:spPr>
          <a:xfrm>
            <a:off x="4283968" y="5157192"/>
            <a:ext cx="79208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Tree>
    <p:extLst>
      <p:ext uri="{BB962C8B-B14F-4D97-AF65-F5344CB8AC3E}">
        <p14:creationId xmlns:p14="http://schemas.microsoft.com/office/powerpoint/2010/main" val="420901429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04248" y="836712"/>
            <a:ext cx="1440160" cy="5472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00000"/>
              </a:lnSpc>
            </a:pPr>
            <a:r>
              <a:rPr lang="fa-IR" sz="2000" b="1" dirty="0" smtClean="0">
                <a:cs typeface="B Nazanin" pitchFamily="2" charset="-78"/>
              </a:rPr>
              <a:t>راهکار </a:t>
            </a:r>
          </a:p>
          <a:p>
            <a:pPr algn="ctr">
              <a:lnSpc>
                <a:spcPct val="200000"/>
              </a:lnSpc>
            </a:pPr>
            <a:r>
              <a:rPr lang="fa-IR" sz="2000" b="1" dirty="0" smtClean="0">
                <a:cs typeface="B Nazanin" pitchFamily="2" charset="-78"/>
              </a:rPr>
              <a:t>افزایش میل به تمیزی </a:t>
            </a:r>
          </a:p>
          <a:p>
            <a:pPr algn="ctr">
              <a:lnSpc>
                <a:spcPct val="200000"/>
              </a:lnSpc>
            </a:pPr>
            <a:r>
              <a:rPr lang="fa-IR" sz="2000" b="1" dirty="0" smtClean="0">
                <a:cs typeface="B Nazanin" pitchFamily="2" charset="-78"/>
              </a:rPr>
              <a:t>در کودک</a:t>
            </a:r>
            <a:endParaRPr lang="fa-IR" sz="2000" b="1" dirty="0">
              <a:cs typeface="B Nazanin" pitchFamily="2" charset="-78"/>
            </a:endParaRPr>
          </a:p>
        </p:txBody>
      </p:sp>
      <p:sp>
        <p:nvSpPr>
          <p:cNvPr id="3" name="Rounded Rectangle 2"/>
          <p:cNvSpPr/>
          <p:nvPr/>
        </p:nvSpPr>
        <p:spPr>
          <a:xfrm>
            <a:off x="4139952" y="1268759"/>
            <a:ext cx="2592288" cy="10801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b="1" dirty="0" smtClean="0">
                <a:cs typeface="B Nazanin" pitchFamily="2" charset="-78"/>
              </a:rPr>
              <a:t>اهتمام به شستن دست و صورت کودک قبل از غذا</a:t>
            </a:r>
            <a:endParaRPr lang="fa-IR" b="1" dirty="0">
              <a:cs typeface="B Nazanin" pitchFamily="2" charset="-78"/>
            </a:endParaRPr>
          </a:p>
        </p:txBody>
      </p:sp>
      <p:sp>
        <p:nvSpPr>
          <p:cNvPr id="4" name="Rounded Rectangle 3"/>
          <p:cNvSpPr/>
          <p:nvPr/>
        </p:nvSpPr>
        <p:spPr>
          <a:xfrm>
            <a:off x="899592" y="836712"/>
            <a:ext cx="31683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ترغیب کودک</a:t>
            </a:r>
            <a:endParaRPr lang="fa-IR" sz="1600" b="1" dirty="0">
              <a:cs typeface="B Nazanin" pitchFamily="2" charset="-78"/>
            </a:endParaRPr>
          </a:p>
        </p:txBody>
      </p:sp>
      <p:sp>
        <p:nvSpPr>
          <p:cNvPr id="5" name="Rounded Rectangle 4"/>
          <p:cNvSpPr/>
          <p:nvPr/>
        </p:nvSpPr>
        <p:spPr>
          <a:xfrm>
            <a:off x="899592" y="1484784"/>
            <a:ext cx="316835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توضیحات تفصیلی (کودک بالاتر از 5 سال)</a:t>
            </a:r>
            <a:endParaRPr lang="fa-IR" sz="1600" b="1" dirty="0">
              <a:cs typeface="B Nazanin" pitchFamily="2" charset="-78"/>
            </a:endParaRPr>
          </a:p>
        </p:txBody>
      </p:sp>
      <p:sp>
        <p:nvSpPr>
          <p:cNvPr id="6" name="Rounded Rectangle 5"/>
          <p:cNvSpPr/>
          <p:nvPr/>
        </p:nvSpPr>
        <p:spPr>
          <a:xfrm>
            <a:off x="899592" y="2132856"/>
            <a:ext cx="3168352" cy="766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خواندن داستان در مورد میکروبها </a:t>
            </a:r>
          </a:p>
          <a:p>
            <a:pPr algn="ctr">
              <a:lnSpc>
                <a:spcPct val="150000"/>
              </a:lnSpc>
            </a:pPr>
            <a:r>
              <a:rPr lang="fa-IR" sz="1600" b="1" dirty="0" smtClean="0">
                <a:cs typeface="B Nazanin" pitchFamily="2" charset="-78"/>
              </a:rPr>
              <a:t>و لزوم رعایت پاکیزگی</a:t>
            </a:r>
            <a:endParaRPr lang="fa-IR" sz="1600" b="1" dirty="0">
              <a:cs typeface="B Nazanin" pitchFamily="2" charset="-78"/>
            </a:endParaRPr>
          </a:p>
        </p:txBody>
      </p:sp>
      <p:sp>
        <p:nvSpPr>
          <p:cNvPr id="7" name="Rounded Rectangle 6"/>
          <p:cNvSpPr/>
          <p:nvPr/>
        </p:nvSpPr>
        <p:spPr>
          <a:xfrm>
            <a:off x="4139952" y="3429000"/>
            <a:ext cx="259228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b="1" dirty="0" smtClean="0">
                <a:cs typeface="B Nazanin" pitchFamily="2" charset="-78"/>
              </a:rPr>
              <a:t>یادگیری مسواک زدن</a:t>
            </a:r>
            <a:endParaRPr lang="fa-IR" b="1" dirty="0">
              <a:cs typeface="B Nazanin" pitchFamily="2" charset="-78"/>
            </a:endParaRPr>
          </a:p>
        </p:txBody>
      </p:sp>
      <p:sp>
        <p:nvSpPr>
          <p:cNvPr id="8" name="Rounded Rectangle 7"/>
          <p:cNvSpPr/>
          <p:nvPr/>
        </p:nvSpPr>
        <p:spPr>
          <a:xfrm>
            <a:off x="899592" y="3098970"/>
            <a:ext cx="3168352" cy="618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همراهی والدین در سال های اول</a:t>
            </a:r>
            <a:endParaRPr lang="fa-IR" sz="1600" b="1" dirty="0">
              <a:cs typeface="B Nazanin" pitchFamily="2" charset="-78"/>
            </a:endParaRPr>
          </a:p>
        </p:txBody>
      </p:sp>
      <p:sp>
        <p:nvSpPr>
          <p:cNvPr id="11" name="Rounded Rectangle 10"/>
          <p:cNvSpPr/>
          <p:nvPr/>
        </p:nvSpPr>
        <p:spPr>
          <a:xfrm>
            <a:off x="899592" y="3789040"/>
            <a:ext cx="3168352" cy="618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خواندن کتاب و داستان</a:t>
            </a:r>
            <a:endParaRPr lang="fa-IR" sz="1600" b="1" dirty="0">
              <a:cs typeface="B Nazanin" pitchFamily="2" charset="-78"/>
            </a:endParaRPr>
          </a:p>
        </p:txBody>
      </p:sp>
      <p:sp>
        <p:nvSpPr>
          <p:cNvPr id="12" name="Rounded Rectangle 11"/>
          <p:cNvSpPr/>
          <p:nvPr/>
        </p:nvSpPr>
        <p:spPr>
          <a:xfrm>
            <a:off x="4139952" y="5085184"/>
            <a:ext cx="259228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b="1" dirty="0" smtClean="0">
                <a:cs typeface="B Nazanin" pitchFamily="2" charset="-78"/>
              </a:rPr>
              <a:t>شستن لباس کثیف</a:t>
            </a:r>
            <a:endParaRPr lang="fa-IR" b="1" dirty="0">
              <a:cs typeface="B Nazanin" pitchFamily="2" charset="-78"/>
            </a:endParaRPr>
          </a:p>
        </p:txBody>
      </p:sp>
      <p:sp>
        <p:nvSpPr>
          <p:cNvPr id="13" name="Rounded Rectangle 12"/>
          <p:cNvSpPr/>
          <p:nvPr/>
        </p:nvSpPr>
        <p:spPr>
          <a:xfrm>
            <a:off x="899592" y="4683147"/>
            <a:ext cx="3168352" cy="618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از او بپرسید آیا مایل است لباس کثیف</a:t>
            </a:r>
          </a:p>
          <a:p>
            <a:pPr algn="ctr">
              <a:lnSpc>
                <a:spcPct val="150000"/>
              </a:lnSpc>
            </a:pPr>
            <a:r>
              <a:rPr lang="fa-IR" sz="1400" b="1" dirty="0" smtClean="0">
                <a:cs typeface="B Nazanin" pitchFamily="2" charset="-78"/>
              </a:rPr>
              <a:t> خود را با دست بشوید؟</a:t>
            </a:r>
            <a:endParaRPr lang="fa-IR" sz="1400" b="1" dirty="0">
              <a:cs typeface="B Nazanin" pitchFamily="2" charset="-78"/>
            </a:endParaRPr>
          </a:p>
        </p:txBody>
      </p:sp>
      <p:sp>
        <p:nvSpPr>
          <p:cNvPr id="14" name="Rounded Rectangle 13"/>
          <p:cNvSpPr/>
          <p:nvPr/>
        </p:nvSpPr>
        <p:spPr>
          <a:xfrm>
            <a:off x="899592" y="5373216"/>
            <a:ext cx="316835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فراهم کردن تشت پلاستیکی + مایع صابون </a:t>
            </a:r>
          </a:p>
          <a:p>
            <a:pPr algn="ctr">
              <a:lnSpc>
                <a:spcPct val="150000"/>
              </a:lnSpc>
            </a:pPr>
            <a:r>
              <a:rPr lang="fa-IR" sz="1400" b="1" dirty="0" smtClean="0">
                <a:cs typeface="B Nazanin" pitchFamily="2" charset="-78"/>
              </a:rPr>
              <a:t>و فراهم کردن زمینه ای برای </a:t>
            </a:r>
          </a:p>
          <a:p>
            <a:pPr algn="ctr">
              <a:lnSpc>
                <a:spcPct val="150000"/>
              </a:lnSpc>
            </a:pPr>
            <a:r>
              <a:rPr lang="fa-IR" sz="1400" b="1" dirty="0" smtClean="0">
                <a:cs typeface="B Nazanin" pitchFamily="2" charset="-78"/>
              </a:rPr>
              <a:t> راحتی و احساس آزادی کامل</a:t>
            </a:r>
            <a:endParaRPr lang="fa-IR" sz="1400" b="1" dirty="0">
              <a:cs typeface="B Nazanin" pitchFamily="2" charset="-78"/>
            </a:endParaRPr>
          </a:p>
        </p:txBody>
      </p:sp>
      <p:sp>
        <p:nvSpPr>
          <p:cNvPr id="16" name="Rounded Rectangle 15"/>
          <p:cNvSpPr/>
          <p:nvPr/>
        </p:nvSpPr>
        <p:spPr>
          <a:xfrm>
            <a:off x="4283968" y="5763267"/>
            <a:ext cx="2232248" cy="4740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شستن سر و بدن  در حمام</a:t>
            </a:r>
            <a:endParaRPr lang="fa-IR" sz="1400" b="1" dirty="0">
              <a:cs typeface="B Nazanin" pitchFamily="2" charset="-78"/>
            </a:endParaRPr>
          </a:p>
        </p:txBody>
      </p:sp>
    </p:spTree>
    <p:extLst>
      <p:ext uri="{BB962C8B-B14F-4D97-AF65-F5344CB8AC3E}">
        <p14:creationId xmlns:p14="http://schemas.microsoft.com/office/powerpoint/2010/main" val="40645503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560840" cy="1143000"/>
          </a:xfrm>
        </p:spPr>
        <p:txBody>
          <a:bodyPr anchor="t">
            <a:noAutofit/>
          </a:bodyPr>
          <a:lstStyle/>
          <a:p>
            <a:pPr algn="r"/>
            <a:r>
              <a:rPr lang="fa-IR" sz="2800" b="1" dirty="0">
                <a:cs typeface="B Nazanin" pitchFamily="2" charset="-78"/>
              </a:rPr>
              <a:t>تنظیم ذائقه کودک از طریق خوراکی های </a:t>
            </a:r>
            <a:r>
              <a:rPr lang="fa-IR" sz="2800" b="1" dirty="0" smtClean="0">
                <a:cs typeface="B Nazanin" pitchFamily="2" charset="-78"/>
              </a:rPr>
              <a:t>طیب: (ص 57 تا 60)</a:t>
            </a:r>
            <a:r>
              <a:rPr lang="fa-IR" sz="2800" b="1" dirty="0">
                <a:cs typeface="B Nazanin" pitchFamily="2" charset="-78"/>
              </a:rPr>
              <a:t/>
            </a:r>
            <a:br>
              <a:rPr lang="fa-IR" sz="2800" b="1" dirty="0">
                <a:cs typeface="B Nazanin" pitchFamily="2" charset="-78"/>
              </a:rPr>
            </a:br>
            <a:endParaRPr lang="fa-IR" sz="2800" dirty="0"/>
          </a:p>
        </p:txBody>
      </p:sp>
      <p:sp>
        <p:nvSpPr>
          <p:cNvPr id="3" name="TextBox 2"/>
          <p:cNvSpPr txBox="1"/>
          <p:nvPr/>
        </p:nvSpPr>
        <p:spPr>
          <a:xfrm>
            <a:off x="755576" y="1412776"/>
            <a:ext cx="7632848" cy="646331"/>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عادات تغذیه ای در کودکی شکل می گیرد. والدین از ابتدا مواد غذایی سالم و مطبوع را در اختیار کودک قرار می دهند. حس انتخاب و آزادی در مصرف، موجب افزایش رغبت در آن ها می شود.</a:t>
            </a:r>
            <a:endParaRPr lang="fa-IR" b="1" dirty="0">
              <a:solidFill>
                <a:schemeClr val="accent1">
                  <a:lumMod val="50000"/>
                </a:schemeClr>
              </a:solidFill>
              <a:cs typeface="B Nazanin" pitchFamily="2" charset="-78"/>
            </a:endParaRPr>
          </a:p>
        </p:txBody>
      </p:sp>
      <p:sp>
        <p:nvSpPr>
          <p:cNvPr id="4" name="Rounded Rectangle 3"/>
          <p:cNvSpPr/>
          <p:nvPr/>
        </p:nvSpPr>
        <p:spPr>
          <a:xfrm>
            <a:off x="4932040" y="2564904"/>
            <a:ext cx="36004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cs typeface="B Nazanin" pitchFamily="2" charset="-78"/>
              </a:rPr>
              <a:t>1- پاک سازی خانه از وجود </a:t>
            </a:r>
          </a:p>
          <a:p>
            <a:pPr algn="l"/>
            <a:r>
              <a:rPr lang="fa-IR" sz="1600" b="1" dirty="0" smtClean="0">
                <a:cs typeface="B Nazanin" pitchFamily="2" charset="-78"/>
              </a:rPr>
              <a:t>هر نوع مواد غذایی مضر</a:t>
            </a:r>
            <a:endParaRPr lang="fa-IR" sz="1600" b="1" dirty="0">
              <a:cs typeface="B Nazanin" pitchFamily="2" charset="-78"/>
            </a:endParaRPr>
          </a:p>
        </p:txBody>
      </p:sp>
      <p:sp>
        <p:nvSpPr>
          <p:cNvPr id="5" name="Rounded Rectangle 4"/>
          <p:cNvSpPr/>
          <p:nvPr/>
        </p:nvSpPr>
        <p:spPr>
          <a:xfrm>
            <a:off x="4932040" y="3789040"/>
            <a:ext cx="36004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50000"/>
              </a:lnSpc>
            </a:pPr>
            <a:r>
              <a:rPr lang="fa-IR" sz="1600" b="1" dirty="0" smtClean="0">
                <a:cs typeface="B Nazanin" pitchFamily="2" charset="-78"/>
              </a:rPr>
              <a:t>2- مطالعه کتاب های تغذیه </a:t>
            </a:r>
          </a:p>
          <a:p>
            <a:pPr algn="l">
              <a:lnSpc>
                <a:spcPct val="150000"/>
              </a:lnSpc>
            </a:pPr>
            <a:r>
              <a:rPr lang="fa-IR" sz="1600" b="1" dirty="0" smtClean="0">
                <a:cs typeface="B Nazanin" pitchFamily="2" charset="-78"/>
              </a:rPr>
              <a:t>به ویزه کتاب های طب سنتی</a:t>
            </a:r>
            <a:endParaRPr lang="fa-IR" sz="1600" b="1" dirty="0">
              <a:cs typeface="B Nazanin" pitchFamily="2" charset="-78"/>
            </a:endParaRPr>
          </a:p>
        </p:txBody>
      </p:sp>
      <p:sp>
        <p:nvSpPr>
          <p:cNvPr id="6" name="Rounded Rectangle 5"/>
          <p:cNvSpPr/>
          <p:nvPr/>
        </p:nvSpPr>
        <p:spPr>
          <a:xfrm>
            <a:off x="4932040" y="5373216"/>
            <a:ext cx="3600400" cy="630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1600" b="1" dirty="0" smtClean="0">
                <a:cs typeface="B Nazanin" pitchFamily="2" charset="-78"/>
              </a:rPr>
              <a:t>3- دم دست بودن </a:t>
            </a:r>
            <a:r>
              <a:rPr lang="fa-IR" sz="1600" b="1" dirty="0" smtClean="0">
                <a:solidFill>
                  <a:schemeClr val="bg1"/>
                </a:solidFill>
                <a:cs typeface="B Nazanin" pitchFamily="2" charset="-78"/>
              </a:rPr>
              <a:t>همیشگی</a:t>
            </a:r>
          </a:p>
          <a:p>
            <a:pPr algn="l"/>
            <a:r>
              <a:rPr lang="fa-IR" sz="1600" b="1" dirty="0" smtClean="0">
                <a:cs typeface="B Nazanin" pitchFamily="2" charset="-78"/>
              </a:rPr>
              <a:t> چند نوع خوراکی متنوع</a:t>
            </a:r>
            <a:endParaRPr lang="fa-IR" sz="1600" b="1" dirty="0">
              <a:cs typeface="B Nazanin" pitchFamily="2" charset="-78"/>
            </a:endParaRPr>
          </a:p>
        </p:txBody>
      </p:sp>
      <p:sp>
        <p:nvSpPr>
          <p:cNvPr id="7" name="Rounded Rectangle 6"/>
          <p:cNvSpPr/>
          <p:nvPr/>
        </p:nvSpPr>
        <p:spPr>
          <a:xfrm>
            <a:off x="683568" y="2528900"/>
            <a:ext cx="4032448" cy="61206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سوسیس، کالباس، کنسرو آماده، مواد حاوی بنزوات سدیم (مانند رب گوجه فرنگی و آب میوه های پاکتی)</a:t>
            </a:r>
            <a:endParaRPr lang="fa-IR" sz="1400" b="1" dirty="0">
              <a:cs typeface="B Nazanin" pitchFamily="2" charset="-78"/>
            </a:endParaRPr>
          </a:p>
        </p:txBody>
      </p:sp>
      <p:sp>
        <p:nvSpPr>
          <p:cNvPr id="8" name="Rounded Rectangle 7"/>
          <p:cNvSpPr/>
          <p:nvPr/>
        </p:nvSpPr>
        <p:spPr>
          <a:xfrm>
            <a:off x="691952" y="3717032"/>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معرفی کتاب حفظ سلامتی دکتر ناصری</a:t>
            </a:r>
            <a:endParaRPr lang="fa-IR" sz="1400" b="1" dirty="0">
              <a:cs typeface="B Nazanin" pitchFamily="2" charset="-78"/>
            </a:endParaRPr>
          </a:p>
        </p:txBody>
      </p:sp>
      <p:sp>
        <p:nvSpPr>
          <p:cNvPr id="9" name="Rounded Rectangle 8"/>
          <p:cNvSpPr/>
          <p:nvPr/>
        </p:nvSpPr>
        <p:spPr>
          <a:xfrm>
            <a:off x="683568" y="4257092"/>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انتخاب مواد غذایی و پخت متناسب با کودک</a:t>
            </a:r>
            <a:endParaRPr lang="fa-IR" sz="1400" b="1" dirty="0">
              <a:cs typeface="B Nazanin" pitchFamily="2" charset="-78"/>
            </a:endParaRPr>
          </a:p>
        </p:txBody>
      </p:sp>
      <p:sp>
        <p:nvSpPr>
          <p:cNvPr id="10" name="Rounded Rectangle 9"/>
          <p:cNvSpPr/>
          <p:nvPr/>
        </p:nvSpPr>
        <p:spPr>
          <a:xfrm>
            <a:off x="683568" y="5193196"/>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خرما، کشمش، بیسکوییت، انواع مغزها و میوه ها</a:t>
            </a:r>
            <a:endParaRPr lang="fa-IR" sz="1400" b="1" dirty="0">
              <a:cs typeface="B Nazanin" pitchFamily="2" charset="-78"/>
            </a:endParaRPr>
          </a:p>
        </p:txBody>
      </p:sp>
      <p:sp>
        <p:nvSpPr>
          <p:cNvPr id="11" name="Rounded Rectangle 10"/>
          <p:cNvSpPr/>
          <p:nvPr/>
        </p:nvSpPr>
        <p:spPr>
          <a:xfrm>
            <a:off x="683568" y="5769260"/>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مصرف هنگام گرسنگی </a:t>
            </a:r>
            <a:endParaRPr lang="fa-IR" sz="1400" b="1" dirty="0">
              <a:solidFill>
                <a:srgbClr val="FFFF00"/>
              </a:solidFill>
              <a:cs typeface="B Nazanin" pitchFamily="2" charset="-78"/>
            </a:endParaRPr>
          </a:p>
        </p:txBody>
      </p:sp>
    </p:spTree>
    <p:extLst>
      <p:ext uri="{BB962C8B-B14F-4D97-AF65-F5344CB8AC3E}">
        <p14:creationId xmlns:p14="http://schemas.microsoft.com/office/powerpoint/2010/main" val="358312173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927594" y="836712"/>
            <a:ext cx="360040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1600" b="1" dirty="0" smtClean="0">
                <a:cs typeface="B Nazanin" pitchFamily="2" charset="-78"/>
              </a:rPr>
              <a:t>4- در مورد مضر بودن برخی خوراکی ها و اثرات بدی که در سیستم گوارش  و سلامتی برجای می گذارند با او گفت وگو کنید .</a:t>
            </a:r>
          </a:p>
          <a:p>
            <a:pPr algn="just"/>
            <a:r>
              <a:rPr lang="fa-IR" sz="1600" b="1" dirty="0" smtClean="0">
                <a:cs typeface="B Nazanin" pitchFamily="2" charset="-78"/>
              </a:rPr>
              <a:t>در موقعیتی دیگر از او بخواهید تا خود در مورد مضرات برخی مواد غذایی به شما توضیح دهد.</a:t>
            </a:r>
          </a:p>
        </p:txBody>
      </p:sp>
      <p:sp>
        <p:nvSpPr>
          <p:cNvPr id="3" name="Rounded Rectangle 2"/>
          <p:cNvSpPr/>
          <p:nvPr/>
        </p:nvSpPr>
        <p:spPr>
          <a:xfrm>
            <a:off x="539552" y="836712"/>
            <a:ext cx="4032448" cy="86409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در صورتی که در شرایطی، خوراکی مضری مثل چیپس و پفک  یا ...  را مصرف کرد</a:t>
            </a:r>
          </a:p>
          <a:p>
            <a:pPr algn="ctr"/>
            <a:r>
              <a:rPr lang="fa-IR" sz="1400" b="1" dirty="0" smtClean="0">
                <a:cs typeface="B Nazanin" pitchFamily="2" charset="-78"/>
              </a:rPr>
              <a:t>به هیچ وجه با برخورد تند خود او را شماتت نکنید.</a:t>
            </a:r>
            <a:endParaRPr lang="fa-IR" sz="1400" b="1" dirty="0">
              <a:cs typeface="B Nazanin" pitchFamily="2" charset="-78"/>
            </a:endParaRPr>
          </a:p>
        </p:txBody>
      </p:sp>
      <p:sp>
        <p:nvSpPr>
          <p:cNvPr id="4" name="Rounded Rectangle 3"/>
          <p:cNvSpPr/>
          <p:nvPr/>
        </p:nvSpPr>
        <p:spPr>
          <a:xfrm>
            <a:off x="539552" y="1770259"/>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تنها با کم محلی ناراحتی خود را نشان دهید.</a:t>
            </a:r>
            <a:endParaRPr lang="fa-IR" sz="1400" b="1" dirty="0">
              <a:cs typeface="B Nazanin" pitchFamily="2" charset="-78"/>
            </a:endParaRPr>
          </a:p>
        </p:txBody>
      </p:sp>
      <p:sp>
        <p:nvSpPr>
          <p:cNvPr id="5" name="Rounded Rectangle 4"/>
          <p:cNvSpPr/>
          <p:nvPr/>
        </p:nvSpPr>
        <p:spPr>
          <a:xfrm>
            <a:off x="4927594" y="2492896"/>
            <a:ext cx="36004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5- در صورت مصرف گاه گاهی برخی مواد غذایی مضطرب نشوید.</a:t>
            </a:r>
          </a:p>
        </p:txBody>
      </p:sp>
      <p:sp>
        <p:nvSpPr>
          <p:cNvPr id="7" name="Rounded Rectangle 6"/>
          <p:cNvSpPr/>
          <p:nvPr/>
        </p:nvSpPr>
        <p:spPr>
          <a:xfrm>
            <a:off x="557692" y="2420888"/>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smtClean="0">
                <a:cs typeface="B Nazanin" pitchFamily="2" charset="-78"/>
              </a:rPr>
              <a:t>مصرف دیر به دیر مواد مضر آسیب چندانی وارد نمی کند</a:t>
            </a:r>
            <a:endParaRPr lang="fa-IR" sz="1400" b="1" dirty="0">
              <a:cs typeface="B Nazanin" pitchFamily="2" charset="-78"/>
            </a:endParaRPr>
          </a:p>
        </p:txBody>
      </p:sp>
      <p:sp>
        <p:nvSpPr>
          <p:cNvPr id="8" name="Rounded Rectangle 7"/>
          <p:cNvSpPr/>
          <p:nvPr/>
        </p:nvSpPr>
        <p:spPr>
          <a:xfrm>
            <a:off x="557692" y="2960948"/>
            <a:ext cx="4032448" cy="46805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گاهی تندی با فرزند، در این موارد</a:t>
            </a:r>
          </a:p>
          <a:p>
            <a:pPr algn="ctr"/>
            <a:r>
              <a:rPr lang="fa-IR" sz="1400" b="1" dirty="0" smtClean="0">
                <a:cs typeface="B Nazanin" pitchFamily="2" charset="-78"/>
              </a:rPr>
              <a:t> آسیب بیشتری به او وارد خواهد کرد. </a:t>
            </a:r>
            <a:endParaRPr lang="fa-IR" sz="1400" b="1" dirty="0">
              <a:cs typeface="B Nazanin" pitchFamily="2" charset="-78"/>
            </a:endParaRPr>
          </a:p>
        </p:txBody>
      </p:sp>
      <p:sp>
        <p:nvSpPr>
          <p:cNvPr id="9" name="TextBox 8"/>
          <p:cNvSpPr txBox="1"/>
          <p:nvPr/>
        </p:nvSpPr>
        <p:spPr>
          <a:xfrm>
            <a:off x="755576" y="3718773"/>
            <a:ext cx="7772418"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باورهای مربوط به سلامت و سبک زندگی در همین سنین شکل میگیرند . </a:t>
            </a:r>
            <a:endParaRPr lang="fa-IR" b="1" dirty="0" smtClean="0">
              <a:solidFill>
                <a:srgbClr val="00B0F0"/>
              </a:solidFill>
              <a:cs typeface="B Nazanin" pitchFamily="2" charset="-78"/>
            </a:endParaRPr>
          </a:p>
          <a:p>
            <a:r>
              <a:rPr lang="fa-IR" b="1" dirty="0" smtClean="0">
                <a:solidFill>
                  <a:schemeClr val="accent1">
                    <a:lumMod val="50000"/>
                  </a:schemeClr>
                </a:solidFill>
                <a:cs typeface="B Nazanin" pitchFamily="2" charset="-78"/>
              </a:rPr>
              <a:t>تصور نکنید دادن اطلاعات مفید در مورد خوراکی ها به کودک فایده ای ندارد.</a:t>
            </a:r>
            <a:endParaRPr lang="fa-IR" b="1" dirty="0">
              <a:solidFill>
                <a:schemeClr val="accent1">
                  <a:lumMod val="50000"/>
                </a:schemeClr>
              </a:solidFill>
              <a:cs typeface="B Nazanin" pitchFamily="2" charset="-78"/>
            </a:endParaRPr>
          </a:p>
        </p:txBody>
      </p:sp>
      <p:sp>
        <p:nvSpPr>
          <p:cNvPr id="10" name="Rounded Rectangle 9"/>
          <p:cNvSpPr/>
          <p:nvPr/>
        </p:nvSpPr>
        <p:spPr>
          <a:xfrm>
            <a:off x="4932040" y="4609872"/>
            <a:ext cx="36004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قابل فهم و مبتنی بر پیامدهای عینی مصرف یا  عدم مصرف  با کودک صحبت کنید.</a:t>
            </a:r>
          </a:p>
        </p:txBody>
      </p:sp>
      <p:sp>
        <p:nvSpPr>
          <p:cNvPr id="11" name="Rounded Rectangle 10"/>
          <p:cNvSpPr/>
          <p:nvPr/>
        </p:nvSpPr>
        <p:spPr>
          <a:xfrm>
            <a:off x="609337" y="4708883"/>
            <a:ext cx="4032448" cy="66607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اگر شیر بخوریم، استخوان هایمان آنقدر قوی می شوند </a:t>
            </a:r>
          </a:p>
          <a:p>
            <a:pPr algn="ctr"/>
            <a:r>
              <a:rPr lang="fa-IR" sz="1400" b="1" dirty="0" smtClean="0">
                <a:cs typeface="B Nazanin" pitchFamily="2" charset="-78"/>
              </a:rPr>
              <a:t>که کمتر در هنگام بازی می شکنند.</a:t>
            </a:r>
            <a:endParaRPr lang="fa-IR" sz="1400" b="1" dirty="0">
              <a:cs typeface="B Nazanin" pitchFamily="2" charset="-78"/>
            </a:endParaRPr>
          </a:p>
        </p:txBody>
      </p:sp>
      <p:sp>
        <p:nvSpPr>
          <p:cNvPr id="12" name="TextBox 11"/>
          <p:cNvSpPr txBox="1"/>
          <p:nvPr/>
        </p:nvSpPr>
        <p:spPr>
          <a:xfrm>
            <a:off x="897369" y="5590981"/>
            <a:ext cx="7488832" cy="646331"/>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برای افزودن میل کودک به مواد غذایی سالم، می توانید از بازی مزه ها و بوها کمک بگیرید و از آن برای ارتباط بیشتر و بهتر با کودک خود، سود جویید.</a:t>
            </a:r>
            <a:endParaRPr lang="fa-IR" b="1" dirty="0">
              <a:solidFill>
                <a:schemeClr val="accent1">
                  <a:lumMod val="50000"/>
                </a:schemeClr>
              </a:solidFill>
              <a:cs typeface="B Nazanin" pitchFamily="2" charset="-78"/>
            </a:endParaRPr>
          </a:p>
        </p:txBody>
      </p:sp>
    </p:spTree>
    <p:extLst>
      <p:ext uri="{BB962C8B-B14F-4D97-AF65-F5344CB8AC3E}">
        <p14:creationId xmlns:p14="http://schemas.microsoft.com/office/powerpoint/2010/main" val="42809280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19664" y="764704"/>
            <a:ext cx="7024744" cy="571500"/>
          </a:xfrm>
          <a:prstGeom prst="rect">
            <a:avLst/>
          </a:prstGeom>
        </p:spPr>
        <p:txBody>
          <a:bodyPr vert="horz" lIns="91440" tIns="45720" rIns="91440" bIns="45720" rtlCol="0" anchor="t">
            <a:normAutofit/>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2800" b="1" dirty="0" smtClean="0">
                <a:cs typeface="B Nazanin" pitchFamily="2" charset="-78"/>
              </a:rPr>
              <a:t>قرآن و واژگان طیب: (ص 66 و 67  و 128 تا 130) </a:t>
            </a:r>
            <a:endParaRPr lang="fa-IR" sz="2800" b="1" dirty="0">
              <a:cs typeface="B Nazanin" pitchFamily="2" charset="-78"/>
            </a:endParaRPr>
          </a:p>
        </p:txBody>
      </p:sp>
      <p:sp>
        <p:nvSpPr>
          <p:cNvPr id="4" name="TextBox 3"/>
          <p:cNvSpPr txBox="1"/>
          <p:nvPr/>
        </p:nvSpPr>
        <p:spPr>
          <a:xfrm>
            <a:off x="899592" y="1414517"/>
            <a:ext cx="7560840" cy="646331"/>
          </a:xfrm>
          <a:prstGeom prst="rect">
            <a:avLst/>
          </a:prstGeom>
          <a:noFill/>
        </p:spPr>
        <p:txBody>
          <a:bodyPr wrap="square" rtlCol="1">
            <a:spAutoFit/>
          </a:bodyPr>
          <a:lstStyle/>
          <a:p>
            <a:pPr algn="just"/>
            <a:r>
              <a:rPr lang="fa-IR" b="1" dirty="0" smtClean="0">
                <a:solidFill>
                  <a:schemeClr val="accent1">
                    <a:lumMod val="50000"/>
                  </a:schemeClr>
                </a:solidFill>
                <a:cs typeface="B Nazanin" pitchFamily="2" charset="-78"/>
              </a:rPr>
              <a:t>آموزش کلام قرآن و ادعیه اهل بیت </a:t>
            </a:r>
            <a:r>
              <a:rPr lang="fa-IR" sz="1400" b="1" dirty="0" smtClean="0">
                <a:solidFill>
                  <a:schemeClr val="accent1">
                    <a:lumMod val="50000"/>
                  </a:schemeClr>
                </a:solidFill>
                <a:cs typeface="B Nazanin" pitchFamily="2" charset="-78"/>
              </a:rPr>
              <a:t>علیهم السلام </a:t>
            </a:r>
            <a:r>
              <a:rPr lang="fa-IR" b="1" dirty="0" smtClean="0">
                <a:solidFill>
                  <a:schemeClr val="accent1">
                    <a:lumMod val="50000"/>
                  </a:schemeClr>
                </a:solidFill>
                <a:cs typeface="B Nazanin" pitchFamily="2" charset="-78"/>
              </a:rPr>
              <a:t>به عنوان طیب ترین کلام هستی که از وحی الهی ساطع می شوند، در همه دوره های رشد اهمیت فراوان دارند.</a:t>
            </a:r>
            <a:endParaRPr lang="fa-IR" b="1" dirty="0">
              <a:solidFill>
                <a:schemeClr val="accent1">
                  <a:lumMod val="50000"/>
                </a:schemeClr>
              </a:solidFill>
              <a:cs typeface="B Nazanin" pitchFamily="2" charset="-78"/>
            </a:endParaRPr>
          </a:p>
        </p:txBody>
      </p:sp>
      <p:sp>
        <p:nvSpPr>
          <p:cNvPr id="8" name="Rounded Rectangle 7"/>
          <p:cNvSpPr/>
          <p:nvPr/>
        </p:nvSpPr>
        <p:spPr>
          <a:xfrm>
            <a:off x="556260" y="2204864"/>
            <a:ext cx="804818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انس والدین با قرآن، مفاهیم آن و عمل به آن به طور غیر مستقیم به کودکان نیز منتقل می گردد.</a:t>
            </a:r>
            <a:endParaRPr lang="fa-IR" b="1" dirty="0">
              <a:cs typeface="B Nazanin" pitchFamily="2" charset="-78"/>
            </a:endParaRPr>
          </a:p>
        </p:txBody>
      </p:sp>
      <p:sp>
        <p:nvSpPr>
          <p:cNvPr id="9" name="Rounded Rectangle 8"/>
          <p:cNvSpPr/>
          <p:nvPr/>
        </p:nvSpPr>
        <p:spPr>
          <a:xfrm>
            <a:off x="539552" y="2852936"/>
            <a:ext cx="804818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خواندن قرآن با صدای بلند یا پخش صوت آن به صورت روزانه، کودک را با نوای آن مانوس کرده،</a:t>
            </a:r>
          </a:p>
          <a:p>
            <a:pPr algn="ctr">
              <a:lnSpc>
                <a:spcPct val="150000"/>
              </a:lnSpc>
            </a:pPr>
            <a:r>
              <a:rPr lang="fa-IR" b="1" dirty="0" smtClean="0">
                <a:cs typeface="B Nazanin" pitchFamily="2" charset="-78"/>
              </a:rPr>
              <a:t> به تدریج مفاهیم آن را برایش قابل فهم تر خواهد کرد.</a:t>
            </a:r>
            <a:endParaRPr lang="fa-IR" b="1" dirty="0">
              <a:cs typeface="B Nazanin" pitchFamily="2" charset="-78"/>
            </a:endParaRPr>
          </a:p>
        </p:txBody>
      </p:sp>
      <p:sp>
        <p:nvSpPr>
          <p:cNvPr id="10" name="Rounded Rectangle 9"/>
          <p:cNvSpPr/>
          <p:nvPr/>
        </p:nvSpPr>
        <p:spPr>
          <a:xfrm>
            <a:off x="539552" y="3933056"/>
            <a:ext cx="804818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آموزش و ترغیب برای حفظ قرآن، در سنین زیر هفت سال و حتی بعد از آن، همواره باید در فضای رضایت، تحرک و هیجان باشد. </a:t>
            </a:r>
            <a:endParaRPr lang="fa-IR" b="1" dirty="0">
              <a:cs typeface="B Nazanin" pitchFamily="2" charset="-78"/>
            </a:endParaRPr>
          </a:p>
        </p:txBody>
      </p:sp>
      <p:sp>
        <p:nvSpPr>
          <p:cNvPr id="11" name="Rounded Rectangle 10"/>
          <p:cNvSpPr/>
          <p:nvPr/>
        </p:nvSpPr>
        <p:spPr>
          <a:xfrm>
            <a:off x="539552" y="5085184"/>
            <a:ext cx="806489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حفظ سوره های کوچک قرآن همراه با بازی و فعالیت های متنوع دیگر، می تواند با استفاده از توان ذهنی کودک به خوبی انجام شود. </a:t>
            </a:r>
            <a:endParaRPr lang="fa-IR" b="1" dirty="0">
              <a:cs typeface="B Nazanin" pitchFamily="2" charset="-78"/>
            </a:endParaRPr>
          </a:p>
        </p:txBody>
      </p:sp>
    </p:spTree>
    <p:extLst>
      <p:ext uri="{BB962C8B-B14F-4D97-AF65-F5344CB8AC3E}">
        <p14:creationId xmlns:p14="http://schemas.microsoft.com/office/powerpoint/2010/main" val="13473817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9552" y="3861048"/>
            <a:ext cx="806489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انس دادن کودک با اذکار مهم مورد سفارش در روایات </a:t>
            </a:r>
          </a:p>
          <a:p>
            <a:pPr algn="ctr">
              <a:lnSpc>
                <a:spcPct val="150000"/>
              </a:lnSpc>
            </a:pPr>
            <a:r>
              <a:rPr lang="fa-IR" sz="1600" b="1" dirty="0" smtClean="0">
                <a:cs typeface="B Nazanin" pitchFamily="2" charset="-78"/>
              </a:rPr>
              <a:t>مانند لا اله الا الله برای سن سه سالگی و یا بسم الله الرحمن الرحیم</a:t>
            </a:r>
            <a:endParaRPr lang="fa-IR" sz="1600" b="1" dirty="0">
              <a:cs typeface="B Nazanin" pitchFamily="2" charset="-78"/>
            </a:endParaRPr>
          </a:p>
        </p:txBody>
      </p:sp>
      <p:sp>
        <p:nvSpPr>
          <p:cNvPr id="5" name="Rounded Rectangle 4"/>
          <p:cNvSpPr/>
          <p:nvPr/>
        </p:nvSpPr>
        <p:spPr>
          <a:xfrm>
            <a:off x="539552" y="4941168"/>
            <a:ext cx="806489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یاداوری اهل بیت علیهم السلام به ویژه حضرت اباعبدالله الحسین علیه السلام در هنگام نوشیدن آب</a:t>
            </a:r>
          </a:p>
          <a:p>
            <a:pPr algn="ctr">
              <a:lnSpc>
                <a:spcPct val="150000"/>
              </a:lnSpc>
            </a:pPr>
            <a:r>
              <a:rPr lang="fa-IR" sz="1600" b="1" dirty="0" smtClean="0">
                <a:cs typeface="B Nazanin" pitchFamily="2" charset="-78"/>
              </a:rPr>
              <a:t> و یا توسل و سلام به ایشان بعد از نمازها و یا قبل از خواب ها</a:t>
            </a:r>
            <a:endParaRPr lang="fa-IR" sz="1600" b="1" dirty="0">
              <a:cs typeface="B Nazanin" pitchFamily="2" charset="-78"/>
            </a:endParaRPr>
          </a:p>
        </p:txBody>
      </p:sp>
      <p:sp>
        <p:nvSpPr>
          <p:cNvPr id="6" name="Rounded Rectangle 5"/>
          <p:cNvSpPr/>
          <p:nvPr/>
        </p:nvSpPr>
        <p:spPr>
          <a:xfrm>
            <a:off x="539552" y="5877272"/>
            <a:ext cx="80648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به یاد آوردن نام خدا قبل از خواب وتکرار اسامی الله رحمن رحیم </a:t>
            </a:r>
            <a:endParaRPr lang="fa-IR" sz="1600" b="1" dirty="0">
              <a:cs typeface="B Nazanin" pitchFamily="2" charset="-78"/>
            </a:endParaRPr>
          </a:p>
        </p:txBody>
      </p:sp>
      <p:sp>
        <p:nvSpPr>
          <p:cNvPr id="7" name="Rounded Rectangle 6"/>
          <p:cNvSpPr/>
          <p:nvPr/>
        </p:nvSpPr>
        <p:spPr>
          <a:xfrm>
            <a:off x="539552" y="908720"/>
            <a:ext cx="80648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00" b="1" dirty="0" smtClean="0">
                <a:cs typeface="B Nazanin" pitchFamily="2" charset="-78"/>
              </a:rPr>
              <a:t>لازم است کودک را درگیرمفاهیم سوره ها و مفاهیم انتزاعی و قیامتی متنوع نکرد. </a:t>
            </a:r>
            <a:endParaRPr lang="fa-IR" sz="1600" b="1" dirty="0">
              <a:cs typeface="B Nazanin" pitchFamily="2" charset="-78"/>
            </a:endParaRPr>
          </a:p>
        </p:txBody>
      </p:sp>
      <p:sp>
        <p:nvSpPr>
          <p:cNvPr id="8" name="Rounded Rectangle 7"/>
          <p:cNvSpPr/>
          <p:nvPr/>
        </p:nvSpPr>
        <p:spPr>
          <a:xfrm>
            <a:off x="539552" y="1556792"/>
            <a:ext cx="8064896"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600" b="1" dirty="0" smtClean="0">
                <a:cs typeface="B Nazanin" pitchFamily="2" charset="-78"/>
              </a:rPr>
              <a:t>یاد دادن نکته ها و توصیه های قرآن در موضوعات مختلف زندگی که برای کودک ملموس است</a:t>
            </a:r>
          </a:p>
          <a:p>
            <a:pPr algn="ctr">
              <a:lnSpc>
                <a:spcPct val="150000"/>
              </a:lnSpc>
            </a:pPr>
            <a:r>
              <a:rPr lang="fa-IR" sz="1600" b="1" dirty="0" smtClean="0">
                <a:cs typeface="B Nazanin" pitchFamily="2" charset="-78"/>
              </a:rPr>
              <a:t> بهتر می تواند شیرینی عمل به قرآن را به او بچشاند.</a:t>
            </a:r>
          </a:p>
          <a:p>
            <a:pPr algn="ctr">
              <a:lnSpc>
                <a:spcPct val="150000"/>
              </a:lnSpc>
            </a:pPr>
            <a:r>
              <a:rPr lang="fa-IR" sz="1600" b="1" dirty="0" smtClean="0">
                <a:cs typeface="B Nazanin" pitchFamily="2" charset="-78"/>
              </a:rPr>
              <a:t>آداب مربوط به سلام کردن،نیکی به پدر و مادر، صدقه دادن و ... همراه با اجرای فعالیت های مفرح، بازی، شعرخوانی، کاردستی و گردش در طبیعت می تواند برای کودکان بسیار جذاب باشد وزندگی با قرآن را به آنها بیاموزد.</a:t>
            </a:r>
            <a:endParaRPr lang="fa-IR" sz="1600" b="1" dirty="0">
              <a:cs typeface="B Nazanin" pitchFamily="2" charset="-78"/>
            </a:endParaRPr>
          </a:p>
        </p:txBody>
      </p:sp>
    </p:spTree>
    <p:extLst>
      <p:ext uri="{BB962C8B-B14F-4D97-AF65-F5344CB8AC3E}">
        <p14:creationId xmlns:p14="http://schemas.microsoft.com/office/powerpoint/2010/main" val="225033283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936104"/>
          </a:xfrm>
        </p:spPr>
        <p:txBody>
          <a:bodyPr anchor="t">
            <a:noAutofit/>
          </a:bodyPr>
          <a:lstStyle/>
          <a:p>
            <a:pPr algn="just"/>
            <a:r>
              <a:rPr lang="fa-IR" sz="2500" b="1" dirty="0" smtClean="0">
                <a:cs typeface="B Nazanin" pitchFamily="2" charset="-78"/>
              </a:rPr>
              <a:t>مراقبت و محافظت از یادگیری کلام در محیط های مختلف: </a:t>
            </a:r>
            <a:br>
              <a:rPr lang="fa-IR" sz="2500" b="1" dirty="0" smtClean="0">
                <a:cs typeface="B Nazanin" pitchFamily="2" charset="-78"/>
              </a:rPr>
            </a:br>
            <a:r>
              <a:rPr lang="fa-IR" sz="2500" b="1" dirty="0" smtClean="0">
                <a:cs typeface="B Nazanin" pitchFamily="2" charset="-78"/>
              </a:rPr>
              <a:t>(ص 130 و 131) </a:t>
            </a:r>
            <a:endParaRPr lang="fa-IR" sz="2500" b="1" dirty="0">
              <a:cs typeface="B Nazanin" pitchFamily="2" charset="-78"/>
            </a:endParaRPr>
          </a:p>
        </p:txBody>
      </p:sp>
      <p:sp>
        <p:nvSpPr>
          <p:cNvPr id="3" name="TextBox 2"/>
          <p:cNvSpPr txBox="1"/>
          <p:nvPr/>
        </p:nvSpPr>
        <p:spPr>
          <a:xfrm>
            <a:off x="755576" y="1556792"/>
            <a:ext cx="7704856" cy="3000821"/>
          </a:xfrm>
          <a:prstGeom prst="rect">
            <a:avLst/>
          </a:prstGeom>
          <a:noFill/>
        </p:spPr>
        <p:txBody>
          <a:bodyPr wrap="square" rtlCol="1">
            <a:spAutoFit/>
          </a:bodyPr>
          <a:lstStyle/>
          <a:p>
            <a:pPr algn="just">
              <a:lnSpc>
                <a:spcPct val="150000"/>
              </a:lnSpc>
            </a:pPr>
            <a:r>
              <a:rPr lang="fa-IR" b="1" dirty="0" smtClean="0">
                <a:solidFill>
                  <a:schemeClr val="accent1">
                    <a:lumMod val="50000"/>
                  </a:schemeClr>
                </a:solidFill>
                <a:cs typeface="B Nazanin" pitchFamily="2" charset="-78"/>
              </a:rPr>
              <a:t>بسیاری از والدین توانسته اند محیط خانه خود را از کلام گناه آلود، استرس زا و لهو خالی کنند؛ اما گاهی به دلیل بعضی از عدم مراقبت ها این تاثیر از جانب برخی محیط های دیگر خنثی شده یا نتایج عکس می دهد.</a:t>
            </a:r>
          </a:p>
          <a:p>
            <a:pPr algn="just">
              <a:lnSpc>
                <a:spcPct val="150000"/>
              </a:lnSpc>
            </a:pPr>
            <a:r>
              <a:rPr lang="fa-IR" b="1" dirty="0" smtClean="0">
                <a:solidFill>
                  <a:schemeClr val="accent1">
                    <a:lumMod val="50000"/>
                  </a:schemeClr>
                </a:solidFill>
                <a:cs typeface="B Nazanin" pitchFamily="2" charset="-78"/>
              </a:rPr>
              <a:t>( این به معنی محدود کردن کامل فرزندان نسبت به بازی های متنوع در کوچه و فضاهای طبیعی و ارتباط با دیگر فرزندان دوستان و فامیل نیست.)</a:t>
            </a:r>
          </a:p>
          <a:p>
            <a:pPr algn="just">
              <a:lnSpc>
                <a:spcPct val="150000"/>
              </a:lnSpc>
            </a:pPr>
            <a:r>
              <a:rPr lang="fa-IR" b="1" dirty="0" smtClean="0">
                <a:solidFill>
                  <a:schemeClr val="accent1">
                    <a:lumMod val="50000"/>
                  </a:schemeClr>
                </a:solidFill>
                <a:cs typeface="B Nazanin" pitchFamily="2" charset="-78"/>
              </a:rPr>
              <a:t>محیط مهدهای کودک از آن محیط هایی است که ممکن است روند تربیت خانواده را برهم زند.</a:t>
            </a:r>
          </a:p>
          <a:p>
            <a:pPr algn="just">
              <a:lnSpc>
                <a:spcPct val="150000"/>
              </a:lnSpc>
            </a:pPr>
            <a:r>
              <a:rPr lang="fa-IR" b="1" dirty="0" smtClean="0">
                <a:solidFill>
                  <a:schemeClr val="accent1">
                    <a:lumMod val="50000"/>
                  </a:schemeClr>
                </a:solidFill>
                <a:cs typeface="B Nazanin" pitchFamily="2" charset="-78"/>
              </a:rPr>
              <a:t>در انتخاب مهد کودک موارد زیر را بررسی کنید:</a:t>
            </a:r>
            <a:endParaRPr lang="fa-IR" b="1" dirty="0">
              <a:solidFill>
                <a:schemeClr val="accent1">
                  <a:lumMod val="50000"/>
                </a:schemeClr>
              </a:solidFill>
              <a:cs typeface="B Nazanin" pitchFamily="2" charset="-78"/>
            </a:endParaRPr>
          </a:p>
        </p:txBody>
      </p:sp>
      <p:sp>
        <p:nvSpPr>
          <p:cNvPr id="4" name="Rounded Rectangle 3"/>
          <p:cNvSpPr/>
          <p:nvPr/>
        </p:nvSpPr>
        <p:spPr>
          <a:xfrm>
            <a:off x="5076056" y="4725144"/>
            <a:ext cx="345638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1- احساس آزادی و نشاط داشتن کودک</a:t>
            </a:r>
            <a:endParaRPr lang="fa-IR" sz="1400" b="1" dirty="0">
              <a:cs typeface="B Nazanin" pitchFamily="2" charset="-78"/>
            </a:endParaRPr>
          </a:p>
        </p:txBody>
      </p:sp>
      <p:sp>
        <p:nvSpPr>
          <p:cNvPr id="5" name="Rounded Rectangle 4"/>
          <p:cNvSpPr/>
          <p:nvPr/>
        </p:nvSpPr>
        <p:spPr>
          <a:xfrm>
            <a:off x="5068994" y="5229200"/>
            <a:ext cx="347050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2- رابطه صمیمی و مبتنی بر احترام مربیان با کودک</a:t>
            </a:r>
            <a:endParaRPr lang="fa-IR" sz="1400" b="1" dirty="0">
              <a:cs typeface="B Nazanin" pitchFamily="2" charset="-78"/>
            </a:endParaRPr>
          </a:p>
        </p:txBody>
      </p:sp>
      <p:sp>
        <p:nvSpPr>
          <p:cNvPr id="6" name="Rounded Rectangle 5"/>
          <p:cNvSpPr/>
          <p:nvPr/>
        </p:nvSpPr>
        <p:spPr>
          <a:xfrm>
            <a:off x="5076056" y="5733256"/>
            <a:ext cx="347050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3- گفتگو با کلمات شایسته  در محیط</a:t>
            </a:r>
            <a:endParaRPr lang="fa-IR" sz="1400" b="1" dirty="0">
              <a:cs typeface="B Nazanin" pitchFamily="2" charset="-78"/>
            </a:endParaRPr>
          </a:p>
        </p:txBody>
      </p:sp>
      <p:sp>
        <p:nvSpPr>
          <p:cNvPr id="7" name="Rounded Rectangle 6"/>
          <p:cNvSpPr/>
          <p:nvPr/>
        </p:nvSpPr>
        <p:spPr>
          <a:xfrm>
            <a:off x="1115616" y="4365104"/>
            <a:ext cx="34563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4- داشتن برنامه های مختلف</a:t>
            </a:r>
          </a:p>
          <a:p>
            <a:pPr algn="ctr"/>
            <a:r>
              <a:rPr lang="fa-IR" sz="1400" b="1" dirty="0" smtClean="0">
                <a:cs typeface="B Nazanin" pitchFamily="2" charset="-78"/>
              </a:rPr>
              <a:t> براساس رغبت و رضایت کودکان</a:t>
            </a:r>
            <a:endParaRPr lang="fa-IR" sz="1400" b="1" dirty="0">
              <a:cs typeface="B Nazanin" pitchFamily="2" charset="-78"/>
            </a:endParaRPr>
          </a:p>
        </p:txBody>
      </p:sp>
      <p:sp>
        <p:nvSpPr>
          <p:cNvPr id="8" name="Rounded Rectangle 7"/>
          <p:cNvSpPr/>
          <p:nvPr/>
        </p:nvSpPr>
        <p:spPr>
          <a:xfrm>
            <a:off x="1115616" y="5013176"/>
            <a:ext cx="347050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5- تناسب برنامه های تدوین شده</a:t>
            </a:r>
          </a:p>
          <a:p>
            <a:pPr algn="ctr"/>
            <a:r>
              <a:rPr lang="fa-IR" sz="1400" b="1" dirty="0" smtClean="0">
                <a:cs typeface="B Nazanin" pitchFamily="2" charset="-78"/>
              </a:rPr>
              <a:t> با درک و فهم کودک</a:t>
            </a:r>
          </a:p>
          <a:p>
            <a:pPr algn="ctr"/>
            <a:r>
              <a:rPr lang="fa-IR" sz="1400" b="1" dirty="0">
                <a:solidFill>
                  <a:schemeClr val="bg1"/>
                </a:solidFill>
                <a:cs typeface="B Nazanin" pitchFamily="2" charset="-78"/>
              </a:rPr>
              <a:t>آموزش با روش  بازی و تحرک و کاوشگری</a:t>
            </a:r>
          </a:p>
        </p:txBody>
      </p:sp>
      <p:sp>
        <p:nvSpPr>
          <p:cNvPr id="9" name="Rounded Rectangle 8"/>
          <p:cNvSpPr/>
          <p:nvPr/>
        </p:nvSpPr>
        <p:spPr>
          <a:xfrm>
            <a:off x="1115616" y="5805264"/>
            <a:ext cx="3470508" cy="56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 6- پاکیزه و مطلوب بودن ظاهر مربیان و مهد</a:t>
            </a:r>
          </a:p>
          <a:p>
            <a:pPr algn="ctr"/>
            <a:r>
              <a:rPr lang="fa-IR" sz="1400" b="1" dirty="0" smtClean="0">
                <a:cs typeface="B Nazanin" pitchFamily="2" charset="-78"/>
              </a:rPr>
              <a:t> (استفاده از رنگ های روشن)</a:t>
            </a:r>
            <a:endParaRPr lang="fa-IR" sz="1400" b="1" dirty="0">
              <a:cs typeface="B Nazanin" pitchFamily="2" charset="-78"/>
            </a:endParaRPr>
          </a:p>
        </p:txBody>
      </p:sp>
    </p:spTree>
    <p:extLst>
      <p:ext uri="{BB962C8B-B14F-4D97-AF65-F5344CB8AC3E}">
        <p14:creationId xmlns:p14="http://schemas.microsoft.com/office/powerpoint/2010/main" val="38657278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664" y="764704"/>
            <a:ext cx="7024744" cy="648072"/>
          </a:xfrm>
        </p:spPr>
        <p:txBody>
          <a:bodyPr anchor="t">
            <a:noAutofit/>
          </a:bodyPr>
          <a:lstStyle/>
          <a:p>
            <a:pPr algn="r">
              <a:lnSpc>
                <a:spcPct val="150000"/>
              </a:lnSpc>
            </a:pPr>
            <a:r>
              <a:rPr lang="fa-IR" sz="2500" b="1" dirty="0">
                <a:cs typeface="B Nazanin" pitchFamily="2" charset="-78"/>
              </a:rPr>
              <a:t>انس کودک با مفاهیم، مکانها و اشخاص </a:t>
            </a:r>
            <a:r>
              <a:rPr lang="fa-IR" sz="2500" b="1" dirty="0" smtClean="0">
                <a:cs typeface="B Nazanin" pitchFamily="2" charset="-78"/>
              </a:rPr>
              <a:t>دینی</a:t>
            </a:r>
            <a:r>
              <a:rPr lang="fa-IR" sz="2500" b="1" dirty="0" smtClean="0">
                <a:cs typeface="B Nazanin" pitchFamily="2" charset="-78"/>
                <a:sym typeface="Wingdings" pitchFamily="2" charset="2"/>
              </a:rPr>
              <a:t>: (ص 65 تا 68)</a:t>
            </a:r>
            <a:r>
              <a:rPr lang="fa-IR" sz="2500" b="1" dirty="0">
                <a:cs typeface="B Nazanin" pitchFamily="2" charset="-78"/>
              </a:rPr>
              <a:t/>
            </a:r>
            <a:br>
              <a:rPr lang="fa-IR" sz="2500" b="1" dirty="0">
                <a:cs typeface="B Nazanin" pitchFamily="2" charset="-78"/>
              </a:rPr>
            </a:br>
            <a:endParaRPr lang="fa-IR" sz="2500" dirty="0"/>
          </a:p>
        </p:txBody>
      </p:sp>
      <p:sp>
        <p:nvSpPr>
          <p:cNvPr id="3" name="TextBox 2"/>
          <p:cNvSpPr txBox="1"/>
          <p:nvPr/>
        </p:nvSpPr>
        <p:spPr>
          <a:xfrm>
            <a:off x="971600" y="1425550"/>
            <a:ext cx="7272808" cy="923330"/>
          </a:xfrm>
          <a:prstGeom prst="rect">
            <a:avLst/>
          </a:prstGeom>
          <a:noFill/>
        </p:spPr>
        <p:txBody>
          <a:bodyPr wrap="square" rtlCol="1">
            <a:spAutoFit/>
          </a:bodyPr>
          <a:lstStyle/>
          <a:p>
            <a:pPr algn="just">
              <a:lnSpc>
                <a:spcPct val="150000"/>
              </a:lnSpc>
            </a:pPr>
            <a:r>
              <a:rPr lang="fa-IR" b="1" dirty="0" smtClean="0">
                <a:solidFill>
                  <a:schemeClr val="accent1">
                    <a:lumMod val="50000"/>
                  </a:schemeClr>
                </a:solidFill>
                <a:cs typeface="B Nazanin" pitchFamily="2" charset="-78"/>
              </a:rPr>
              <a:t>ایجاد خاطرات شیرین از فضاهای معنوی و مکان های عبادی و درارتباط با افراد پرهیزکار و درستکار، خیر را به کودک می شناساند و نسبت بیشتری را بین او و اهل خیر ایجاد می کند.</a:t>
            </a:r>
            <a:endParaRPr lang="fa-IR" b="1" dirty="0">
              <a:solidFill>
                <a:schemeClr val="accent1">
                  <a:lumMod val="50000"/>
                </a:schemeClr>
              </a:solidFill>
              <a:cs typeface="B Nazanin" pitchFamily="2" charset="-78"/>
            </a:endParaRPr>
          </a:p>
        </p:txBody>
      </p:sp>
      <p:sp>
        <p:nvSpPr>
          <p:cNvPr id="8" name="Oval 7"/>
          <p:cNvSpPr/>
          <p:nvPr/>
        </p:nvSpPr>
        <p:spPr>
          <a:xfrm>
            <a:off x="7020272" y="2348880"/>
            <a:ext cx="1584176" cy="3829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راهکارهایی برای</a:t>
            </a:r>
          </a:p>
          <a:p>
            <a:pPr algn="ctr">
              <a:lnSpc>
                <a:spcPct val="150000"/>
              </a:lnSpc>
            </a:pPr>
            <a:r>
              <a:rPr lang="fa-IR" b="1" dirty="0" smtClean="0">
                <a:cs typeface="B Nazanin" pitchFamily="2" charset="-78"/>
              </a:rPr>
              <a:t>افزایش </a:t>
            </a:r>
          </a:p>
          <a:p>
            <a:pPr algn="ctr">
              <a:lnSpc>
                <a:spcPct val="150000"/>
              </a:lnSpc>
            </a:pPr>
            <a:r>
              <a:rPr lang="fa-IR" b="1" dirty="0" smtClean="0">
                <a:cs typeface="B Nazanin" pitchFamily="2" charset="-78"/>
              </a:rPr>
              <a:t>میل و رغبت کودک</a:t>
            </a:r>
            <a:endParaRPr lang="fa-IR" b="1" dirty="0">
              <a:cs typeface="B Nazanin" pitchFamily="2" charset="-78"/>
            </a:endParaRPr>
          </a:p>
        </p:txBody>
      </p:sp>
      <p:sp>
        <p:nvSpPr>
          <p:cNvPr id="10" name="Flowchart: Alternate Process 9"/>
          <p:cNvSpPr/>
          <p:nvPr/>
        </p:nvSpPr>
        <p:spPr>
          <a:xfrm>
            <a:off x="563528" y="2693834"/>
            <a:ext cx="6408712" cy="303942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600" b="1" dirty="0" smtClean="0">
                <a:cs typeface="B Nazanin" pitchFamily="2" charset="-78"/>
              </a:rPr>
              <a:t>1- نماز </a:t>
            </a:r>
            <a:r>
              <a:rPr lang="fa-IR" sz="1600" b="1" dirty="0">
                <a:cs typeface="B Nazanin" pitchFamily="2" charset="-78"/>
              </a:rPr>
              <a:t>به عنوان مهمترین خیر، باید از سنین پیش از تکلیف به کودکان معرفی گردد. </a:t>
            </a:r>
            <a:endParaRPr lang="fa-IR" sz="1600" b="1" dirty="0" smtClean="0">
              <a:cs typeface="B Nazanin" pitchFamily="2" charset="-78"/>
            </a:endParaRPr>
          </a:p>
          <a:p>
            <a:pPr algn="ctr">
              <a:lnSpc>
                <a:spcPct val="150000"/>
              </a:lnSpc>
            </a:pPr>
            <a:r>
              <a:rPr lang="fa-IR" sz="1400" b="1" dirty="0" smtClean="0">
                <a:cs typeface="B Nazanin" pitchFamily="2" charset="-78"/>
              </a:rPr>
              <a:t>(</a:t>
            </a:r>
            <a:r>
              <a:rPr lang="fa-IR" sz="1400" b="1" dirty="0">
                <a:cs typeface="B Nazanin" pitchFamily="2" charset="-78"/>
              </a:rPr>
              <a:t>به توصیه پیامبر اکرم (ص) از هفت سالگی</a:t>
            </a:r>
            <a:r>
              <a:rPr lang="fa-IR" sz="1400" b="1" dirty="0" smtClean="0">
                <a:cs typeface="B Nazanin" pitchFamily="2" charset="-78"/>
              </a:rPr>
              <a:t>)</a:t>
            </a:r>
          </a:p>
          <a:p>
            <a:pPr marL="285750" indent="-285750">
              <a:lnSpc>
                <a:spcPct val="200000"/>
              </a:lnSpc>
              <a:buFont typeface="Wingdings" pitchFamily="2" charset="2"/>
              <a:buChar char="v"/>
            </a:pPr>
            <a:r>
              <a:rPr lang="fa-IR" sz="1400" b="1" dirty="0" smtClean="0">
                <a:cs typeface="B Nazanin" pitchFamily="2" charset="-78"/>
              </a:rPr>
              <a:t>معرفی عملی و تقید به نماز اول وقت </a:t>
            </a:r>
          </a:p>
          <a:p>
            <a:pPr marL="285750" indent="-285750">
              <a:lnSpc>
                <a:spcPct val="150000"/>
              </a:lnSpc>
              <a:buFont typeface="Wingdings" pitchFamily="2" charset="2"/>
              <a:buChar char="v"/>
            </a:pPr>
            <a:r>
              <a:rPr lang="fa-IR" sz="1400" b="1" dirty="0" smtClean="0">
                <a:cs typeface="B Nazanin" pitchFamily="2" charset="-78"/>
              </a:rPr>
              <a:t> برگزاری آن در مقابل دیدگان فرزند همراه با آداب قبل و بعد از آن</a:t>
            </a:r>
          </a:p>
          <a:p>
            <a:pPr marL="285750" indent="-285750">
              <a:lnSpc>
                <a:spcPct val="150000"/>
              </a:lnSpc>
              <a:buFont typeface="Wingdings" pitchFamily="2" charset="2"/>
              <a:buChar char="v"/>
            </a:pPr>
            <a:r>
              <a:rPr lang="fa-IR" sz="1400" b="1" dirty="0" smtClean="0">
                <a:cs typeface="B Nazanin" pitchFamily="2" charset="-78"/>
              </a:rPr>
              <a:t>هنگامی که کودک همراه شما به نماز می ایستد، قبل و بعد از نماز او را در آغوش گرفته و ببوسید.</a:t>
            </a:r>
          </a:p>
          <a:p>
            <a:pPr marL="285750" indent="-285750">
              <a:lnSpc>
                <a:spcPct val="150000"/>
              </a:lnSpc>
              <a:buFont typeface="Wingdings" pitchFamily="2" charset="2"/>
              <a:buChar char="v"/>
            </a:pPr>
            <a:r>
              <a:rPr lang="fa-IR" sz="1400" b="1" dirty="0" smtClean="0">
                <a:cs typeface="B Nazanin" pitchFamily="2" charset="-78"/>
              </a:rPr>
              <a:t>تشویقی مرتبط با نماز مانند تهیه یک سجاده کوچک، مهر و تسبیح یا چادر برای دختر خانمها در نظر بگیرید.</a:t>
            </a:r>
          </a:p>
          <a:p>
            <a:pPr algn="ctr"/>
            <a:endParaRPr lang="fa-IR" sz="1400" b="1" dirty="0">
              <a:cs typeface="B Nazanin" pitchFamily="2" charset="-78"/>
            </a:endParaRPr>
          </a:p>
        </p:txBody>
      </p:sp>
    </p:spTree>
    <p:extLst>
      <p:ext uri="{BB962C8B-B14F-4D97-AF65-F5344CB8AC3E}">
        <p14:creationId xmlns:p14="http://schemas.microsoft.com/office/powerpoint/2010/main" val="1744606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292080" y="2996952"/>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ج: آسیبهای روابط عاطفی</a:t>
            </a:r>
            <a:endParaRPr lang="fa-IR" sz="2000" b="1" dirty="0">
              <a:cs typeface="B Nazanin" pitchFamily="2" charset="-78"/>
            </a:endParaRPr>
          </a:p>
        </p:txBody>
      </p:sp>
      <p:sp>
        <p:nvSpPr>
          <p:cNvPr id="3" name="Rounded Rectangle 2"/>
          <p:cNvSpPr/>
          <p:nvPr/>
        </p:nvSpPr>
        <p:spPr>
          <a:xfrm>
            <a:off x="2339752" y="3933056"/>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2- لوس شدن</a:t>
            </a:r>
            <a:endParaRPr lang="fa-IR" sz="2000" b="1" dirty="0">
              <a:cs typeface="B Nazanin" pitchFamily="2" charset="-78"/>
            </a:endParaRPr>
          </a:p>
        </p:txBody>
      </p:sp>
      <p:sp>
        <p:nvSpPr>
          <p:cNvPr id="4" name="Rounded Rectangle 3"/>
          <p:cNvSpPr/>
          <p:nvPr/>
        </p:nvSpPr>
        <p:spPr>
          <a:xfrm>
            <a:off x="2339752" y="1916832"/>
            <a:ext cx="223224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cs typeface="B Nazanin" pitchFamily="2" charset="-78"/>
              </a:rPr>
              <a:t>1- تنبلی</a:t>
            </a:r>
            <a:endParaRPr lang="fa-IR" sz="2000" b="1" dirty="0">
              <a:cs typeface="B Nazanin" pitchFamily="2" charset="-78"/>
            </a:endParaRPr>
          </a:p>
        </p:txBody>
      </p:sp>
      <p:cxnSp>
        <p:nvCxnSpPr>
          <p:cNvPr id="6" name="Straight Arrow Connector 5"/>
          <p:cNvCxnSpPr>
            <a:stCxn id="2" idx="1"/>
            <a:endCxn id="4" idx="3"/>
          </p:cNvCxnSpPr>
          <p:nvPr/>
        </p:nvCxnSpPr>
        <p:spPr>
          <a:xfrm flipH="1" flipV="1">
            <a:off x="4572000" y="2312876"/>
            <a:ext cx="72008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 idx="1"/>
            <a:endCxn id="3" idx="3"/>
          </p:cNvCxnSpPr>
          <p:nvPr/>
        </p:nvCxnSpPr>
        <p:spPr>
          <a:xfrm flipH="1">
            <a:off x="4572000" y="3392996"/>
            <a:ext cx="72008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22095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539552" y="3844084"/>
            <a:ext cx="6435744" cy="260925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600" b="1" dirty="0" smtClean="0">
                <a:cs typeface="B Nazanin" pitchFamily="2" charset="-78"/>
              </a:rPr>
              <a:t>3- مسجد یا حسینیه ای را انتخاب کنید که در آن کودکان احساس شادی، رهایی و نشاط دارند، همین طور در مورد حرم های معصومین و امام زاده ها </a:t>
            </a:r>
          </a:p>
          <a:p>
            <a:pPr marL="285750" indent="-285750" algn="ctr">
              <a:lnSpc>
                <a:spcPct val="200000"/>
              </a:lnSpc>
              <a:buFont typeface="Wingdings" pitchFamily="2" charset="2"/>
              <a:buChar char="v"/>
            </a:pPr>
            <a:r>
              <a:rPr lang="fa-IR" sz="1400" b="1" dirty="0" smtClean="0">
                <a:cs typeface="B Nazanin" pitchFamily="2" charset="-78"/>
              </a:rPr>
              <a:t>مساجدی که برخی افراد دائما با کودکان به تندی سخن می گویند، ممکن است تاثیر منفی بر میل کودک بگذارند.</a:t>
            </a:r>
          </a:p>
          <a:p>
            <a:pPr marL="285750" indent="-285750" algn="ctr">
              <a:lnSpc>
                <a:spcPct val="150000"/>
              </a:lnSpc>
              <a:buFont typeface="Wingdings" pitchFamily="2" charset="2"/>
              <a:buChar char="v"/>
            </a:pPr>
            <a:r>
              <a:rPr lang="fa-IR" sz="1400" b="1" dirty="0" smtClean="0">
                <a:cs typeface="B Nazanin" pitchFamily="2" charset="-78"/>
              </a:rPr>
              <a:t>فراهم کردن شرایط خوش گذشتن به کودک، مثل بردن اسباب بازی های ساده، قرار گذاشتن با دوستان یا تهیه برخی مواد خوراکی برای استفاده در مسجد</a:t>
            </a:r>
            <a:endParaRPr lang="fa-IR" sz="1400" b="1" dirty="0">
              <a:cs typeface="B Nazanin" pitchFamily="2" charset="-78"/>
            </a:endParaRPr>
          </a:p>
        </p:txBody>
      </p:sp>
      <p:sp>
        <p:nvSpPr>
          <p:cNvPr id="4" name="Oval 3"/>
          <p:cNvSpPr/>
          <p:nvPr/>
        </p:nvSpPr>
        <p:spPr>
          <a:xfrm>
            <a:off x="7020272" y="980728"/>
            <a:ext cx="1584176" cy="52565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250000"/>
              </a:lnSpc>
            </a:pPr>
            <a:r>
              <a:rPr lang="fa-IR" b="1" dirty="0" smtClean="0">
                <a:cs typeface="B Nazanin" pitchFamily="2" charset="-78"/>
              </a:rPr>
              <a:t>راهکارهایی برای</a:t>
            </a:r>
          </a:p>
          <a:p>
            <a:pPr algn="ctr">
              <a:lnSpc>
                <a:spcPct val="250000"/>
              </a:lnSpc>
            </a:pPr>
            <a:r>
              <a:rPr lang="fa-IR" b="1" dirty="0" smtClean="0">
                <a:cs typeface="B Nazanin" pitchFamily="2" charset="-78"/>
              </a:rPr>
              <a:t>افزایش </a:t>
            </a:r>
          </a:p>
          <a:p>
            <a:pPr algn="ctr">
              <a:lnSpc>
                <a:spcPct val="250000"/>
              </a:lnSpc>
            </a:pPr>
            <a:r>
              <a:rPr lang="fa-IR" b="1" dirty="0" smtClean="0">
                <a:cs typeface="B Nazanin" pitchFamily="2" charset="-78"/>
              </a:rPr>
              <a:t>میل و رغبت کودک</a:t>
            </a:r>
            <a:endParaRPr lang="fa-IR" b="1" dirty="0">
              <a:cs typeface="B Nazanin" pitchFamily="2" charset="-78"/>
            </a:endParaRPr>
          </a:p>
        </p:txBody>
      </p:sp>
      <p:grpSp>
        <p:nvGrpSpPr>
          <p:cNvPr id="6" name="Group 5"/>
          <p:cNvGrpSpPr/>
          <p:nvPr/>
        </p:nvGrpSpPr>
        <p:grpSpPr>
          <a:xfrm>
            <a:off x="502216" y="836712"/>
            <a:ext cx="6408712" cy="2880320"/>
            <a:chOff x="502216" y="764704"/>
            <a:chExt cx="6408712" cy="2880320"/>
          </a:xfrm>
        </p:grpSpPr>
        <p:sp>
          <p:nvSpPr>
            <p:cNvPr id="3" name="Flowchart: Alternate Process 2"/>
            <p:cNvSpPr/>
            <p:nvPr/>
          </p:nvSpPr>
          <p:spPr>
            <a:xfrm>
              <a:off x="502216" y="764704"/>
              <a:ext cx="6408712" cy="288032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fa-IR" sz="1600" b="1" dirty="0" smtClean="0">
                  <a:cs typeface="B Nazanin" pitchFamily="2" charset="-78"/>
                </a:rPr>
                <a:t>2- در صورتی که اقوامتان از نظر باورها و تقیدات با شما هماهنگی ندارند</a:t>
              </a:r>
              <a:endParaRPr lang="fa-IR" sz="1600" b="1" dirty="0">
                <a:cs typeface="B Nazanin" pitchFamily="2" charset="-78"/>
              </a:endParaRPr>
            </a:p>
            <a:p>
              <a:pPr algn="ctr">
                <a:lnSpc>
                  <a:spcPct val="150000"/>
                </a:lnSpc>
              </a:pPr>
              <a:r>
                <a:rPr lang="fa-IR" sz="1600" b="1" dirty="0" smtClean="0">
                  <a:cs typeface="B Nazanin" pitchFamily="2" charset="-78"/>
                </a:rPr>
                <a:t> ایجاد ارتباطات جدید دوستی با خانواده های هماهنگ با خود </a:t>
              </a:r>
            </a:p>
            <a:p>
              <a:pPr algn="ctr">
                <a:lnSpc>
                  <a:spcPct val="150000"/>
                </a:lnSpc>
              </a:pPr>
              <a:r>
                <a:rPr lang="fa-IR" sz="1600" b="1" dirty="0" smtClean="0">
                  <a:cs typeface="B Nazanin" pitchFamily="2" charset="-78"/>
                </a:rPr>
                <a:t>و دارای فرزندان هم سن و سال با فرزندان خود</a:t>
              </a:r>
            </a:p>
            <a:p>
              <a:pPr marL="285750" indent="-285750" algn="ctr">
                <a:lnSpc>
                  <a:spcPct val="200000"/>
                </a:lnSpc>
                <a:buFont typeface="Wingdings" pitchFamily="2" charset="2"/>
                <a:buChar char="v"/>
              </a:pPr>
              <a:r>
                <a:rPr lang="fa-IR" sz="1400" b="1" dirty="0" smtClean="0">
                  <a:cs typeface="B Nazanin" pitchFamily="2" charset="-78"/>
                </a:rPr>
                <a:t>استمرار رفت وآمد با این خانواده ها در محیط هایی شاد و به دور از لغو (مثل رفتن به کوهنوردی یا ورزش دسته جمعی) موجب شکل دهی به روابط دوستی جدید و مبتنی بر خوبی ها می گردد.</a:t>
              </a:r>
            </a:p>
            <a:p>
              <a:pPr marL="285750" indent="-285750" algn="ctr">
                <a:lnSpc>
                  <a:spcPct val="150000"/>
                </a:lnSpc>
                <a:buFont typeface="Wingdings" pitchFamily="2" charset="2"/>
                <a:buChar char="v"/>
              </a:pPr>
              <a:r>
                <a:rPr lang="fa-IR" sz="1400" b="1" dirty="0" smtClean="0">
                  <a:solidFill>
                    <a:srgbClr val="FF0000"/>
                  </a:solidFill>
                  <a:cs typeface="B Nazanin" pitchFamily="2" charset="-78"/>
                </a:rPr>
                <a:t>نگذارید دوستی های ناخواسته در سنین دبستان تا دبیرستان موجب سختی و دردسر شما گردد</a:t>
              </a:r>
              <a:r>
                <a:rPr lang="fa-IR" sz="1400" b="1" dirty="0" smtClean="0">
                  <a:cs typeface="B Nazanin" pitchFamily="2" charset="-78"/>
                </a:rPr>
                <a:t>.</a:t>
              </a:r>
              <a:endParaRPr lang="fa-IR" sz="1400" b="1" dirty="0">
                <a:cs typeface="B Nazanin" pitchFamily="2" charset="-78"/>
              </a:endParaRPr>
            </a:p>
          </p:txBody>
        </p:sp>
        <p:sp>
          <p:nvSpPr>
            <p:cNvPr id="5" name="Left Arrow 4"/>
            <p:cNvSpPr/>
            <p:nvPr/>
          </p:nvSpPr>
          <p:spPr>
            <a:xfrm>
              <a:off x="5861752" y="1454384"/>
              <a:ext cx="288032" cy="144016"/>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Tree>
    <p:extLst>
      <p:ext uri="{BB962C8B-B14F-4D97-AF65-F5344CB8AC3E}">
        <p14:creationId xmlns:p14="http://schemas.microsoft.com/office/powerpoint/2010/main" val="367545630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672" y="773832"/>
            <a:ext cx="7024744" cy="638944"/>
          </a:xfrm>
        </p:spPr>
        <p:txBody>
          <a:bodyPr anchor="t">
            <a:normAutofit/>
          </a:bodyPr>
          <a:lstStyle/>
          <a:p>
            <a:pPr algn="r"/>
            <a:r>
              <a:rPr lang="fa-IR" sz="2800" b="1" dirty="0" smtClean="0">
                <a:solidFill>
                  <a:srgbClr val="FF0000"/>
                </a:solidFill>
                <a:cs typeface="B Nazanin" pitchFamily="2" charset="-78"/>
              </a:rPr>
              <a:t>آسیب های معنویت: (ص 203 تا 205)</a:t>
            </a:r>
            <a:endParaRPr lang="fa-IR" sz="2800" b="1" dirty="0">
              <a:solidFill>
                <a:srgbClr val="FF0000"/>
              </a:solidFill>
              <a:cs typeface="B Nazanin" pitchFamily="2" charset="-78"/>
            </a:endParaRPr>
          </a:p>
        </p:txBody>
      </p:sp>
      <p:sp>
        <p:nvSpPr>
          <p:cNvPr id="3" name="Rounded Rectangle 2"/>
          <p:cNvSpPr/>
          <p:nvPr/>
        </p:nvSpPr>
        <p:spPr>
          <a:xfrm>
            <a:off x="899592" y="2060848"/>
            <a:ext cx="7488832" cy="79208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1- شرکت در مجالسی که همراه با گریه های شدید، ناله های بلند و حزن و اندوه است می تواند برای کودکان خطرساز باشد حتی اگر به ظاهر کودک در این محیط ها آرام باشد و اظهار ناراحتی نکند.</a:t>
            </a:r>
            <a:endParaRPr lang="fa-IR" sz="1400" b="1" dirty="0">
              <a:cs typeface="B Nazanin" pitchFamily="2" charset="-78"/>
            </a:endParaRPr>
          </a:p>
        </p:txBody>
      </p:sp>
      <p:sp>
        <p:nvSpPr>
          <p:cNvPr id="4" name="TextBox 3"/>
          <p:cNvSpPr txBox="1"/>
          <p:nvPr/>
        </p:nvSpPr>
        <p:spPr>
          <a:xfrm>
            <a:off x="1187624" y="1268760"/>
            <a:ext cx="7200800" cy="646331"/>
          </a:xfrm>
          <a:prstGeom prst="rect">
            <a:avLst/>
          </a:prstGeom>
          <a:noFill/>
        </p:spPr>
        <p:txBody>
          <a:bodyPr wrap="square" rtlCol="1">
            <a:spAutoFit/>
          </a:bodyPr>
          <a:lstStyle/>
          <a:p>
            <a:r>
              <a:rPr lang="fa-IR" b="1" dirty="0" smtClean="0">
                <a:solidFill>
                  <a:schemeClr val="accent1">
                    <a:lumMod val="50000"/>
                  </a:schemeClr>
                </a:solidFill>
                <a:cs typeface="B Nazanin" pitchFamily="2" charset="-78"/>
              </a:rPr>
              <a:t>کودک باید از موقعیت هایی که احساس ترس، وحشت، حزن و اندوه شدید، خشم و مانند آن را برای کودک فراهم می کنند، دور نگه داشت.</a:t>
            </a:r>
            <a:endParaRPr lang="fa-IR" b="1" dirty="0">
              <a:solidFill>
                <a:schemeClr val="accent1">
                  <a:lumMod val="50000"/>
                </a:schemeClr>
              </a:solidFill>
              <a:cs typeface="B Nazanin" pitchFamily="2" charset="-78"/>
            </a:endParaRPr>
          </a:p>
        </p:txBody>
      </p:sp>
      <p:sp>
        <p:nvSpPr>
          <p:cNvPr id="5" name="Rounded Rectangle 4"/>
          <p:cNvSpPr/>
          <p:nvPr/>
        </p:nvSpPr>
        <p:spPr>
          <a:xfrm>
            <a:off x="899592" y="2960948"/>
            <a:ext cx="7488832" cy="504056"/>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cs typeface="B Nazanin" pitchFamily="2" charset="-78"/>
              </a:rPr>
              <a:t>مجالس روضه همراه با مرثیه سرایی، سینه زنی و حزن و شیون ملایم برای کودکان اثرات سودمند زیادی دارد. </a:t>
            </a:r>
            <a:endParaRPr lang="fa-IR" sz="1400" b="1" dirty="0">
              <a:cs typeface="B Nazanin" pitchFamily="2" charset="-78"/>
            </a:endParaRPr>
          </a:p>
        </p:txBody>
      </p:sp>
      <p:sp>
        <p:nvSpPr>
          <p:cNvPr id="6" name="Rounded Rectangle 5"/>
          <p:cNvSpPr/>
          <p:nvPr/>
        </p:nvSpPr>
        <p:spPr>
          <a:xfrm>
            <a:off x="899592" y="3573016"/>
            <a:ext cx="7488832" cy="100811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2- درصورتی که والدین اهل ذکر و دعا و نماز باشند ولی با یکدیگر مشاجره و بگومگو داشته باشند و دچار بداخلاقی های فراوان باشند؛ یاداوری امور دینی در آینده برای کودک منجر به غلیان هیجانات منفی نفرت، خشم، بی میلی و دلهره </a:t>
            </a:r>
          </a:p>
          <a:p>
            <a:pPr algn="ctr">
              <a:lnSpc>
                <a:spcPct val="150000"/>
              </a:lnSpc>
            </a:pPr>
            <a:r>
              <a:rPr lang="fa-IR" sz="1400" b="1" dirty="0" smtClean="0">
                <a:cs typeface="B Nazanin" pitchFamily="2" charset="-78"/>
              </a:rPr>
              <a:t>می گردد.</a:t>
            </a:r>
            <a:endParaRPr lang="fa-IR" sz="1400" b="1" dirty="0">
              <a:cs typeface="B Nazanin" pitchFamily="2" charset="-78"/>
            </a:endParaRPr>
          </a:p>
        </p:txBody>
      </p:sp>
      <p:sp>
        <p:nvSpPr>
          <p:cNvPr id="7" name="Rounded Rectangle 6"/>
          <p:cNvSpPr/>
          <p:nvPr/>
        </p:nvSpPr>
        <p:spPr>
          <a:xfrm>
            <a:off x="899592" y="4725144"/>
            <a:ext cx="7488832" cy="100811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3- عبوس بودن والدین در هنگام نماز و عبادات می تواند بذرپاشی ایمان را با اخلال رو به رو کند.</a:t>
            </a:r>
          </a:p>
          <a:p>
            <a:pPr algn="ctr">
              <a:lnSpc>
                <a:spcPct val="150000"/>
              </a:lnSpc>
            </a:pPr>
            <a:r>
              <a:rPr lang="fa-IR" sz="1400" b="1" dirty="0" smtClean="0">
                <a:cs typeface="B Nazanin" pitchFamily="2" charset="-78"/>
              </a:rPr>
              <a:t>(پاسخ ده نبودن، ترشرویی، بداخلاقی)</a:t>
            </a:r>
            <a:endParaRPr lang="fa-IR" sz="1400" b="1" dirty="0">
              <a:cs typeface="B Nazanin" pitchFamily="2" charset="-78"/>
            </a:endParaRPr>
          </a:p>
        </p:txBody>
      </p:sp>
    </p:spTree>
    <p:extLst>
      <p:ext uri="{BB962C8B-B14F-4D97-AF65-F5344CB8AC3E}">
        <p14:creationId xmlns:p14="http://schemas.microsoft.com/office/powerpoint/2010/main" val="38122247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99592" y="1196752"/>
            <a:ext cx="7488832" cy="10801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4-  سطحی نگری والدین یا گرفتن تنها ظاهر دین و خالی بودن از صفات و باورهای زیبا مانند خوش قولی، گشاده رویی، محبت کردن، نوازش و ایجاد امنیت برای فرزند آن ها را دچار نوعی دوگانگی در دین کرده و در آینده واکنش های ضد دینی آن ها را بیدار می کند.</a:t>
            </a:r>
            <a:endParaRPr lang="fa-IR" sz="1400" b="1" dirty="0">
              <a:cs typeface="B Nazanin" pitchFamily="2" charset="-78"/>
            </a:endParaRPr>
          </a:p>
        </p:txBody>
      </p:sp>
      <p:sp>
        <p:nvSpPr>
          <p:cNvPr id="3" name="Rounded Rectangle 2"/>
          <p:cNvSpPr/>
          <p:nvPr/>
        </p:nvSpPr>
        <p:spPr>
          <a:xfrm>
            <a:off x="899592" y="2780928"/>
            <a:ext cx="7488832" cy="100811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5- کوتاهی در مواجه کردن کودک با ذکر، دعا، صوت قرآن و مجالس معنوی می تواند منجر به احساس استغنا در بزرگسالی شود. </a:t>
            </a:r>
            <a:endParaRPr lang="fa-IR" sz="1400" b="1" dirty="0">
              <a:cs typeface="B Nazanin" pitchFamily="2" charset="-78"/>
            </a:endParaRPr>
          </a:p>
        </p:txBody>
      </p:sp>
      <p:sp>
        <p:nvSpPr>
          <p:cNvPr id="4" name="Rounded Rectangle 3"/>
          <p:cNvSpPr/>
          <p:nvPr/>
        </p:nvSpPr>
        <p:spPr>
          <a:xfrm>
            <a:off x="925468" y="4437112"/>
            <a:ext cx="7488832" cy="151216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1400" b="1" dirty="0" smtClean="0">
                <a:cs typeface="B Nazanin" pitchFamily="2" charset="-78"/>
              </a:rPr>
              <a:t>6- کودک هیچ درکی از برخی گزاره های دینی ندارد. ارائه آنها به کودک منجر به تحلیل ناقص از آنها در ساختار حسی و محدود کودکی گردیده و تصاویر و تخیلاتی از آنها ساخته می شود که همراه با حجم زیادی از چراها و چگونه هاست.</a:t>
            </a:r>
          </a:p>
          <a:p>
            <a:pPr algn="ctr">
              <a:lnSpc>
                <a:spcPct val="150000"/>
              </a:lnSpc>
            </a:pPr>
            <a:r>
              <a:rPr lang="fa-IR" sz="1400" b="1" dirty="0" smtClean="0">
                <a:cs typeface="B Nazanin" pitchFamily="2" charset="-78"/>
              </a:rPr>
              <a:t>والدین به همراه این اصول اعتقادی، باید و نبایدهای دینی و دوست داشتن ها و دوست نداشتن های خداوند را نیز مطرح می کنند و زمینه لجاجت ها، شبهات و دین گریزی ها را در نوجوانی فراهم می آورند.</a:t>
            </a:r>
            <a:endParaRPr lang="fa-IR" sz="1400" b="1" dirty="0">
              <a:cs typeface="B Nazanin" pitchFamily="2" charset="-78"/>
            </a:endParaRPr>
          </a:p>
        </p:txBody>
      </p:sp>
    </p:spTree>
    <p:extLst>
      <p:ext uri="{BB962C8B-B14F-4D97-AF65-F5344CB8AC3E}">
        <p14:creationId xmlns:p14="http://schemas.microsoft.com/office/powerpoint/2010/main" val="331218486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236296" y="1196752"/>
            <a:ext cx="1224136" cy="4752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b="1" dirty="0" smtClean="0">
                <a:cs typeface="B Nazanin" pitchFamily="2" charset="-78"/>
              </a:rPr>
              <a:t>تلاشی برای شرکت با میل و رغبت کودک در مسجد</a:t>
            </a:r>
            <a:endParaRPr lang="fa-IR" b="1" dirty="0">
              <a:cs typeface="B Nazanin" pitchFamily="2" charset="-78"/>
            </a:endParaRPr>
          </a:p>
        </p:txBody>
      </p:sp>
      <p:sp>
        <p:nvSpPr>
          <p:cNvPr id="3" name="Rounded Rectangle 2"/>
          <p:cNvSpPr/>
          <p:nvPr/>
        </p:nvSpPr>
        <p:spPr>
          <a:xfrm>
            <a:off x="611560" y="1196752"/>
            <a:ext cx="640871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buFont typeface="Wingdings" pitchFamily="2" charset="2"/>
              <a:buChar char="v"/>
            </a:pPr>
            <a:r>
              <a:rPr lang="fa-IR" sz="1400" b="1" dirty="0" smtClean="0">
                <a:cs typeface="B Nazanin" pitchFamily="2" charset="-78"/>
              </a:rPr>
              <a:t>از فرزندتان بخواهید یک مهر خوب برایتان بیاورد و خودش محل نشستن در صف را انتخاب کند.</a:t>
            </a:r>
            <a:endParaRPr lang="fa-IR" sz="1400" b="1" dirty="0">
              <a:cs typeface="B Nazanin" pitchFamily="2" charset="-78"/>
            </a:endParaRPr>
          </a:p>
        </p:txBody>
      </p:sp>
      <p:sp>
        <p:nvSpPr>
          <p:cNvPr id="4" name="Rounded Rectangle 3"/>
          <p:cNvSpPr/>
          <p:nvPr/>
        </p:nvSpPr>
        <p:spPr>
          <a:xfrm>
            <a:off x="611560" y="1844824"/>
            <a:ext cx="640871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buFont typeface="Wingdings" pitchFamily="2" charset="2"/>
              <a:buChar char="v"/>
            </a:pPr>
            <a:r>
              <a:rPr lang="fa-IR" sz="1400" b="1" dirty="0" smtClean="0">
                <a:cs typeface="B Nazanin" pitchFamily="2" charset="-78"/>
              </a:rPr>
              <a:t>نماز خود را به سرعت در مسجد اقامه کرده و از آن خارج شوید.</a:t>
            </a:r>
            <a:endParaRPr lang="fa-IR" sz="1400" b="1" dirty="0">
              <a:cs typeface="B Nazanin" pitchFamily="2" charset="-78"/>
            </a:endParaRPr>
          </a:p>
        </p:txBody>
      </p:sp>
      <p:sp>
        <p:nvSpPr>
          <p:cNvPr id="5" name="Rounded Rectangle 4"/>
          <p:cNvSpPr/>
          <p:nvPr/>
        </p:nvSpPr>
        <p:spPr>
          <a:xfrm>
            <a:off x="611560" y="2492896"/>
            <a:ext cx="640871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lnSpc>
                <a:spcPct val="150000"/>
              </a:lnSpc>
              <a:buFont typeface="Wingdings" pitchFamily="2" charset="2"/>
              <a:buChar char="v"/>
            </a:pPr>
            <a:r>
              <a:rPr lang="fa-IR" sz="1400" b="1" dirty="0" smtClean="0">
                <a:cs typeface="B Nazanin" pitchFamily="2" charset="-78"/>
              </a:rPr>
              <a:t>قبل یا بعد از شرکت در مسجد، برای او شرایطی خوشایند ایجاد کنید. </a:t>
            </a:r>
          </a:p>
          <a:p>
            <a:pPr algn="ctr">
              <a:lnSpc>
                <a:spcPct val="150000"/>
              </a:lnSpc>
            </a:pPr>
            <a:r>
              <a:rPr lang="fa-IR" sz="1400" b="1" dirty="0" smtClean="0">
                <a:cs typeface="B Nazanin" pitchFamily="2" charset="-78"/>
              </a:rPr>
              <a:t>مانند خرید یک خوراکی، رفتن به پارک و ...</a:t>
            </a:r>
            <a:endParaRPr lang="fa-IR" sz="1400" b="1" dirty="0">
              <a:cs typeface="B Nazanin" pitchFamily="2" charset="-78"/>
            </a:endParaRPr>
          </a:p>
        </p:txBody>
      </p:sp>
      <p:sp>
        <p:nvSpPr>
          <p:cNvPr id="6" name="Rounded Rectangle 5"/>
          <p:cNvSpPr/>
          <p:nvPr/>
        </p:nvSpPr>
        <p:spPr>
          <a:xfrm>
            <a:off x="611560" y="3365748"/>
            <a:ext cx="64087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lnSpc>
                <a:spcPct val="150000"/>
              </a:lnSpc>
              <a:buFont typeface="Wingdings" pitchFamily="2" charset="2"/>
              <a:buChar char="v"/>
            </a:pPr>
            <a:r>
              <a:rPr lang="fa-IR" sz="1400" b="1" dirty="0" smtClean="0">
                <a:cs typeface="B Nazanin" pitchFamily="2" charset="-78"/>
              </a:rPr>
              <a:t>به دنبال هم بازی در مسجد، برای فرزند خود باشید. </a:t>
            </a:r>
          </a:p>
          <a:p>
            <a:pPr algn="ctr">
              <a:lnSpc>
                <a:spcPct val="150000"/>
              </a:lnSpc>
            </a:pPr>
            <a:r>
              <a:rPr lang="fa-IR" sz="1400" b="1" dirty="0" smtClean="0">
                <a:solidFill>
                  <a:schemeClr val="bg1"/>
                </a:solidFill>
                <a:cs typeface="B Nazanin" pitchFamily="2" charset="-78"/>
              </a:rPr>
              <a:t>و حتی المقدور مقداری اسباب بازی با خود به آنجا ببرید</a:t>
            </a:r>
            <a:endParaRPr lang="fa-IR" sz="1400" b="1" dirty="0">
              <a:solidFill>
                <a:schemeClr val="bg1"/>
              </a:solidFill>
              <a:cs typeface="B Nazanin" pitchFamily="2" charset="-78"/>
            </a:endParaRPr>
          </a:p>
        </p:txBody>
      </p:sp>
      <p:sp>
        <p:nvSpPr>
          <p:cNvPr id="10" name="Rounded Rectangle 9"/>
          <p:cNvSpPr/>
          <p:nvPr/>
        </p:nvSpPr>
        <p:spPr>
          <a:xfrm>
            <a:off x="611560" y="4221088"/>
            <a:ext cx="64087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lnSpc>
                <a:spcPct val="150000"/>
              </a:lnSpc>
              <a:buFont typeface="Wingdings" pitchFamily="2" charset="2"/>
              <a:buChar char="v"/>
            </a:pPr>
            <a:r>
              <a:rPr lang="fa-IR" sz="1400" b="1" dirty="0" smtClean="0">
                <a:cs typeface="B Nazanin" pitchFamily="2" charset="-78"/>
              </a:rPr>
              <a:t>با حال خنده و هیجان نماز جماعت را به او اعلام کنید تا در صورت تمایل به صف نماز بایستد و در همان حال هم مشغول بازی باشد.</a:t>
            </a:r>
            <a:endParaRPr lang="fa-IR" sz="1400" b="1" dirty="0">
              <a:cs typeface="B Nazanin" pitchFamily="2" charset="-78"/>
            </a:endParaRPr>
          </a:p>
        </p:txBody>
      </p:sp>
      <p:sp>
        <p:nvSpPr>
          <p:cNvPr id="11" name="Rounded Rectangle 10"/>
          <p:cNvSpPr/>
          <p:nvPr/>
        </p:nvSpPr>
        <p:spPr>
          <a:xfrm>
            <a:off x="611560" y="5085184"/>
            <a:ext cx="640871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ctr">
              <a:lnSpc>
                <a:spcPct val="150000"/>
              </a:lnSpc>
              <a:buFont typeface="Wingdings" pitchFamily="2" charset="2"/>
              <a:buChar char="v"/>
            </a:pPr>
            <a:r>
              <a:rPr lang="fa-IR" sz="1400" b="1" dirty="0" smtClean="0">
                <a:cs typeface="B Nazanin" pitchFamily="2" charset="-78"/>
              </a:rPr>
              <a:t>قبل و بعد از نماز او را در آغوش بکشید و محبت خود را از او دریغ نکنید. </a:t>
            </a:r>
          </a:p>
          <a:p>
            <a:pPr algn="ctr">
              <a:lnSpc>
                <a:spcPct val="150000"/>
              </a:lnSpc>
            </a:pPr>
            <a:r>
              <a:rPr lang="fa-IR" sz="1400" b="1" dirty="0" smtClean="0">
                <a:cs typeface="B Nazanin" pitchFamily="2" charset="-78"/>
              </a:rPr>
              <a:t>حتی نسبت به شرایط عادی بیشتر به او مهر بورزید.</a:t>
            </a:r>
            <a:endParaRPr lang="fa-IR" sz="1400" b="1" dirty="0">
              <a:cs typeface="B Nazanin" pitchFamily="2" charset="-78"/>
            </a:endParaRPr>
          </a:p>
        </p:txBody>
      </p:sp>
    </p:spTree>
    <p:extLst>
      <p:ext uri="{BB962C8B-B14F-4D97-AF65-F5344CB8AC3E}">
        <p14:creationId xmlns:p14="http://schemas.microsoft.com/office/powerpoint/2010/main" val="5532797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43608" y="1700808"/>
            <a:ext cx="698477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fa-IR" sz="2600" b="1" dirty="0" smtClean="0">
                <a:cs typeface="B Nazanin" pitchFamily="2" charset="-78"/>
              </a:rPr>
              <a:t>کودک عنایت و فضلی الهی است که والدین در مواجهه با او به یاد خدا افتاده و نعمت های او را یاداور می شوند.</a:t>
            </a:r>
          </a:p>
          <a:p>
            <a:pPr algn="just">
              <a:lnSpc>
                <a:spcPct val="150000"/>
              </a:lnSpc>
            </a:pPr>
            <a:r>
              <a:rPr lang="fa-IR" sz="2600" b="1" dirty="0" smtClean="0">
                <a:cs typeface="B Nazanin" pitchFamily="2" charset="-78"/>
              </a:rPr>
              <a:t>این یاد قطعا بر کودکان اثرات مثبتی برجای خواهد گذاشت، حتی اگر والدین به ظاهر و با زبان آن را اظهار ننمایند.			</a:t>
            </a:r>
            <a:r>
              <a:rPr lang="fa-IR" sz="2400" b="1" dirty="0" smtClean="0">
                <a:cs typeface="B Nazanin" pitchFamily="2" charset="-78"/>
              </a:rPr>
              <a:t>والسلام علی من اتبع الهدی</a:t>
            </a:r>
            <a:endParaRPr lang="fa-IR" sz="2400" b="1" dirty="0">
              <a:cs typeface="B Nazanin" pitchFamily="2" charset="-78"/>
            </a:endParaRPr>
          </a:p>
        </p:txBody>
      </p:sp>
    </p:spTree>
    <p:extLst>
      <p:ext uri="{BB962C8B-B14F-4D97-AF65-F5344CB8AC3E}">
        <p14:creationId xmlns:p14="http://schemas.microsoft.com/office/powerpoint/2010/main" val="1810826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4521</TotalTime>
  <Words>10458</Words>
  <Application>Microsoft Office PowerPoint</Application>
  <PresentationFormat>On-screen Show (4:3)</PresentationFormat>
  <Paragraphs>987</Paragraphs>
  <Slides>94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94</vt:i4>
      </vt:variant>
    </vt:vector>
  </HeadingPairs>
  <TitlesOfParts>
    <vt:vector size="101" baseType="lpstr">
      <vt:lpstr>Arial</vt:lpstr>
      <vt:lpstr>B Nazanin</vt:lpstr>
      <vt:lpstr>Century Gothic</vt:lpstr>
      <vt:lpstr>Tahoma</vt:lpstr>
      <vt:lpstr>Wingdings</vt:lpstr>
      <vt:lpstr>Wingdings 2</vt:lpstr>
      <vt:lpstr>Austin</vt:lpstr>
      <vt:lpstr>بسم الله الرحمن الرحیم</vt:lpstr>
      <vt:lpstr>طرح درس  کتاب طیب گزینی استاد احمدرضا اخوت </vt:lpstr>
      <vt:lpstr>خدایا عمر فرزندان من را طولانی کن  خردسالانشان را پرورش ده ناتوانشان را توانا گردان و جسم و دین واخلاق آنها را سلامت بدار</vt:lpstr>
      <vt:lpstr>نکاتی برای مربی محترم:</vt:lpstr>
      <vt:lpstr>اولیتهای آموزش در هفت سال اول:   1- انتقال عواطف به کودک  2- انتقال باورها به کودک  3- تعلیم یا آموزش کودک  4- انس با طیبات  نکته: در تدریس برای مادران نسل توحیدی، جای اولویت سوم و چهارم عوض میشود.</vt:lpstr>
      <vt:lpstr>1- انتقال عواطف به کودک:</vt:lpstr>
      <vt:lpstr>PowerPoint Presentation</vt:lpstr>
      <vt:lpstr>PowerPoint Presentation</vt:lpstr>
      <vt:lpstr>PowerPoint Presentation</vt:lpstr>
      <vt:lpstr>PowerPoint Presentation</vt:lpstr>
      <vt:lpstr>3- تعلیم کودک:</vt:lpstr>
      <vt:lpstr>4- انس با طیبات:</vt:lpstr>
      <vt:lpstr>مقدمه:</vt:lpstr>
      <vt:lpstr>PowerPoint Presentation</vt:lpstr>
      <vt:lpstr>PowerPoint Presentation</vt:lpstr>
      <vt:lpstr>PowerPoint Presentation</vt:lpstr>
      <vt:lpstr>PowerPoint Presentation</vt:lpstr>
      <vt:lpstr>الف: انتقال عواطف به کودک از جانب والدین      از طریق حواس:</vt:lpstr>
      <vt:lpstr>حواس کودک در این سن، به شدت آسیب پذیر است و تفکر هم در کودک شکل نگرفته؛ بنابراین کودک در تجربیات نامطلوب، تغییر شکل میدهد، اغراق میکند و به موقعیتهای دیگر تعمیم میدهد. ( ص 69 و70 )</vt:lpstr>
      <vt:lpstr>انتقال عواطف به کودک از جانب والدین      از طریق بازی: </vt:lpstr>
      <vt:lpstr>انتقال عواطف به کودک از جانب والدین      در آموزش مهارتها: </vt:lpstr>
      <vt:lpstr>انتقال عواطف به کودک در ارتباط والدین با یکدیگر </vt:lpstr>
      <vt:lpstr>مشکلات رابطه با کودک                   هدایت رفتارها و امیال سرشار از انرژی کودک </vt:lpstr>
      <vt:lpstr>مثبت دیدن شیطنتها و بازیگوشیهای کودکانه</vt:lpstr>
      <vt:lpstr>تشدید نکردن رفتارها با نادیده گرفتن آنها </vt:lpstr>
      <vt:lpstr>هدایت انرژیها برای فعال سازی تفکر </vt:lpstr>
      <vt:lpstr>مشکلات رابطه با کودک           ایجاد محدودیت برای تلویزیون و بازیهای دیجیتالی </vt:lpstr>
      <vt:lpstr>راهکار محدودیت برای تلویزیون</vt:lpstr>
      <vt:lpstr>ماهواره:</vt:lpstr>
      <vt:lpstr>بازیهای دیجیتالی: </vt:lpstr>
      <vt:lpstr>راهکار کاهش تاثیرگذاری بازیهای دیجیتالی: </vt:lpstr>
      <vt:lpstr>نکته­ای در باب نیازهای واقعی و نیازهای کاذب </vt:lpstr>
      <vt:lpstr>PowerPoint Presentation</vt:lpstr>
      <vt:lpstr>ب: انتقال عواطف به کودک از طریق کلام:       </vt:lpstr>
      <vt:lpstr>ارزیابی خوش قول بودن</vt:lpstr>
      <vt:lpstr>ارتباط کلامی مناسب: </vt:lpstr>
      <vt:lpstr>PowerPoint Presentation</vt:lpstr>
      <vt:lpstr>PowerPoint Presentation</vt:lpstr>
      <vt:lpstr>PowerPoint Presentation</vt:lpstr>
      <vt:lpstr>PowerPoint Presentation</vt:lpstr>
      <vt:lpstr>گفتارهای نگران کننده از جانب والدین       تشویق و تنبیه کلامی (ص 132)</vt:lpstr>
      <vt:lpstr>گفتارهای نگران کننده از جانب کودک                 1- کلام ناپسند(ص 133 و 134)</vt:lpstr>
      <vt:lpstr>PowerPoint Presentation</vt:lpstr>
      <vt:lpstr>PowerPoint Presentation</vt:lpstr>
      <vt:lpstr>2-دروغگویی (ص 135و 136)</vt:lpstr>
      <vt:lpstr>نکات زیر را رعایت کنید:</vt:lpstr>
      <vt:lpstr>3- پرحرف یا کم حرف بودن (ص 137و 138)</vt:lpstr>
      <vt:lpstr>PowerPoint Presentation</vt:lpstr>
      <vt:lpstr>4- لکنت (ص 139و 140)</vt:lpstr>
      <vt:lpstr>PowerPoint Presentation</vt:lpstr>
      <vt:lpstr>ج: آسیب های روابط عاطفی       1- تنبلی(ص 178 و 179)</vt:lpstr>
      <vt:lpstr>PowerPoint Presentation</vt:lpstr>
      <vt:lpstr>2- لوس شدن (ص 185 تا 188)</vt:lpstr>
      <vt:lpstr>PowerPoint Presentation</vt:lpstr>
      <vt:lpstr>PowerPoint Presentation</vt:lpstr>
      <vt:lpstr>الگودهی باورها و صفات زیبا (ص 150 تا 153) </vt:lpstr>
      <vt:lpstr>حفظ حیا و مراقبت از آن (ص 165)  </vt:lpstr>
      <vt:lpstr>شناخت و کنترل هیجانات (ص 171 تا 173) </vt:lpstr>
      <vt:lpstr>آموزش اذن (ص 173 تا 176)</vt:lpstr>
      <vt:lpstr>1- ایمان و اعتماد (ص 156 تا 159)</vt:lpstr>
      <vt:lpstr>2- بخشایش خداوند (ص 168 تا 171)</vt:lpstr>
      <vt:lpstr>PowerPoint Presentation</vt:lpstr>
      <vt:lpstr>3- مفهوم حقیقت ثابت(رب) در هستی: (ص 162 و 163)</vt:lpstr>
      <vt:lpstr>4- مفهوم ولایت خداوند: (ص163 و 164)</vt:lpstr>
      <vt:lpstr>5- پرورش دیگرخواهی و انسان دوستی: (ص 165 تا 168)</vt:lpstr>
      <vt:lpstr>PowerPoint Presentation</vt:lpstr>
      <vt:lpstr>PowerPoint Presentation</vt:lpstr>
      <vt:lpstr>7- آموزش معاد (با استفاده از تمثیل): (ص 210 و 211)</vt:lpstr>
      <vt:lpstr>PowerPoint Presentation</vt:lpstr>
      <vt:lpstr>8- فهم لزوم تغییر در جهت مثبت: (ص 211) </vt:lpstr>
      <vt:lpstr>9- فهم حمد و زیبایی و میل به کمال: (ص 212)</vt:lpstr>
      <vt:lpstr> 10- توجه  به طبیعت، باورساز برای کودکان: (ص 212 و 213) </vt:lpstr>
      <vt:lpstr>PowerPoint Presentation</vt:lpstr>
      <vt:lpstr>11- یاد خداوند در شادیها: (ص 213 و 214) </vt:lpstr>
      <vt:lpstr>12- اثر نیت و القا: ( ص 205)</vt:lpstr>
      <vt:lpstr>نکاتی در تاثیرگذاری باوری بیشتر بر کودک: (ص 214)</vt:lpstr>
      <vt:lpstr>PowerPoint Presentation</vt:lpstr>
      <vt:lpstr>الگو بودن برای صفات نیکو: (ص 55 تا 57) </vt:lpstr>
      <vt:lpstr>PowerPoint Presentation</vt:lpstr>
      <vt:lpstr>لغات و واژگان جدید: (ص 127 و 128)</vt:lpstr>
      <vt:lpstr>4- انس با طیبات:</vt:lpstr>
      <vt:lpstr>پرورش میل به طیبات و دوری از خبائث: (ص 63تا 65) </vt:lpstr>
      <vt:lpstr>PowerPoint Presentation</vt:lpstr>
      <vt:lpstr>تنظیم ذائقه کودک از طریق خوراکی های طیب: (ص 57 تا 60) </vt:lpstr>
      <vt:lpstr>PowerPoint Presentation</vt:lpstr>
      <vt:lpstr>PowerPoint Presentation</vt:lpstr>
      <vt:lpstr>PowerPoint Presentation</vt:lpstr>
      <vt:lpstr>مراقبت و محافظت از یادگیری کلام در محیط های مختلف:  (ص 130 و 131) </vt:lpstr>
      <vt:lpstr>انس کودک با مفاهیم، مکانها و اشخاص دینی: (ص 65 تا 68) </vt:lpstr>
      <vt:lpstr>PowerPoint Presentation</vt:lpstr>
      <vt:lpstr>آسیب های معنویت: (ص 203 تا 205)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User</dc:creator>
  <cp:lastModifiedBy>s sh</cp:lastModifiedBy>
  <cp:revision>360</cp:revision>
  <dcterms:created xsi:type="dcterms:W3CDTF">2018-06-17T10:58:57Z</dcterms:created>
  <dcterms:modified xsi:type="dcterms:W3CDTF">2019-07-17T20:12:21Z</dcterms:modified>
</cp:coreProperties>
</file>