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6" r:id="rId2"/>
    <p:sldId id="257" r:id="rId3"/>
    <p:sldId id="288" r:id="rId4"/>
    <p:sldId id="289"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showGuides="1">
      <p:cViewPr varScale="1">
        <p:scale>
          <a:sx n="70" d="100"/>
          <a:sy n="70" d="100"/>
        </p:scale>
        <p:origin x="6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DEB365-1B91-4E4F-A41B-C18349210AE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A4A5410-FA6A-4591-8FD6-2DF8B7D23F91}">
      <dgm:prSet phldrT="[Text]"/>
      <dgm:spPr/>
      <dgm:t>
        <a:bodyPr/>
        <a:lstStyle/>
        <a:p>
          <a:pPr algn="ctr" rtl="1"/>
          <a:r>
            <a:rPr lang="fa-IR" dirty="0" smtClean="0"/>
            <a:t>شاکله ملت</a:t>
          </a:r>
          <a:endParaRPr lang="en-US" dirty="0"/>
        </a:p>
      </dgm:t>
    </dgm:pt>
    <dgm:pt modelId="{53D366F1-9F69-4A43-ACCA-5EBE115BBF12}" type="parTrans" cxnId="{4329960E-4A91-4623-BE1E-E611A0746FFD}">
      <dgm:prSet/>
      <dgm:spPr/>
      <dgm:t>
        <a:bodyPr/>
        <a:lstStyle/>
        <a:p>
          <a:endParaRPr lang="en-US"/>
        </a:p>
      </dgm:t>
    </dgm:pt>
    <dgm:pt modelId="{04324ECE-D637-45B8-AD5B-4F20A042B4CF}" type="sibTrans" cxnId="{4329960E-4A91-4623-BE1E-E611A0746FFD}">
      <dgm:prSet/>
      <dgm:spPr/>
      <dgm:t>
        <a:bodyPr/>
        <a:lstStyle/>
        <a:p>
          <a:endParaRPr lang="en-US"/>
        </a:p>
      </dgm:t>
    </dgm:pt>
    <dgm:pt modelId="{77C740F2-4029-478B-A406-5063F9AF6A30}">
      <dgm:prSet phldrT="[Text]"/>
      <dgm:spPr/>
      <dgm:t>
        <a:bodyPr/>
        <a:lstStyle/>
        <a:p>
          <a:pPr algn="ctr" rtl="1"/>
          <a:r>
            <a:rPr lang="fa-IR" dirty="0" smtClean="0"/>
            <a:t>شاکله قوم</a:t>
          </a:r>
          <a:endParaRPr lang="en-US" dirty="0"/>
        </a:p>
      </dgm:t>
    </dgm:pt>
    <dgm:pt modelId="{FD2B56FC-126E-4919-A297-78CCD4E380FB}" type="parTrans" cxnId="{B9F8627D-1B71-4617-8E3F-98EEF4B9AFCD}">
      <dgm:prSet/>
      <dgm:spPr/>
      <dgm:t>
        <a:bodyPr/>
        <a:lstStyle/>
        <a:p>
          <a:endParaRPr lang="en-US"/>
        </a:p>
      </dgm:t>
    </dgm:pt>
    <dgm:pt modelId="{9848B55C-574A-4283-988D-B8175DB9A5BD}" type="sibTrans" cxnId="{B9F8627D-1B71-4617-8E3F-98EEF4B9AFCD}">
      <dgm:prSet/>
      <dgm:spPr/>
      <dgm:t>
        <a:bodyPr/>
        <a:lstStyle/>
        <a:p>
          <a:endParaRPr lang="en-US"/>
        </a:p>
      </dgm:t>
    </dgm:pt>
    <dgm:pt modelId="{3C11A3C3-5E04-40E9-9CB6-0106F9D420D7}">
      <dgm:prSet phldrT="[Text]"/>
      <dgm:spPr/>
      <dgm:t>
        <a:bodyPr/>
        <a:lstStyle/>
        <a:p>
          <a:pPr algn="ctr" rtl="1"/>
          <a:r>
            <a:rPr lang="fa-IR" dirty="0" smtClean="0"/>
            <a:t>شاکله زوجیت</a:t>
          </a:r>
        </a:p>
      </dgm:t>
    </dgm:pt>
    <dgm:pt modelId="{6E1F566C-0506-4092-994E-8F619669CB2D}" type="parTrans" cxnId="{E3D3F0A1-8828-4353-A80C-5C126990BE71}">
      <dgm:prSet/>
      <dgm:spPr/>
      <dgm:t>
        <a:bodyPr/>
        <a:lstStyle/>
        <a:p>
          <a:endParaRPr lang="en-US"/>
        </a:p>
      </dgm:t>
    </dgm:pt>
    <dgm:pt modelId="{E18B27F5-4E0E-48CB-939A-1F064C7DE366}" type="sibTrans" cxnId="{E3D3F0A1-8828-4353-A80C-5C126990BE71}">
      <dgm:prSet/>
      <dgm:spPr/>
      <dgm:t>
        <a:bodyPr/>
        <a:lstStyle/>
        <a:p>
          <a:endParaRPr lang="en-US"/>
        </a:p>
      </dgm:t>
    </dgm:pt>
    <dgm:pt modelId="{0AC34E3D-58C4-4350-9716-E56DDBDA0855}">
      <dgm:prSet phldrT="[Text]"/>
      <dgm:spPr/>
      <dgm:t>
        <a:bodyPr/>
        <a:lstStyle/>
        <a:p>
          <a:pPr algn="ctr" rtl="1"/>
          <a:r>
            <a:rPr lang="fa-IR" dirty="0" smtClean="0"/>
            <a:t>شاکله قریه</a:t>
          </a:r>
          <a:endParaRPr lang="en-US" dirty="0"/>
        </a:p>
      </dgm:t>
    </dgm:pt>
    <dgm:pt modelId="{D4D60F2D-634C-46D4-A38B-916B36684FD2}" type="parTrans" cxnId="{86BB1282-CBFE-4094-BBF7-755EDBFD76AF}">
      <dgm:prSet/>
      <dgm:spPr/>
      <dgm:t>
        <a:bodyPr/>
        <a:lstStyle/>
        <a:p>
          <a:endParaRPr lang="en-US"/>
        </a:p>
      </dgm:t>
    </dgm:pt>
    <dgm:pt modelId="{18DDAAEA-3F0A-429D-8710-51147BD8756D}" type="sibTrans" cxnId="{86BB1282-CBFE-4094-BBF7-755EDBFD76AF}">
      <dgm:prSet/>
      <dgm:spPr/>
      <dgm:t>
        <a:bodyPr/>
        <a:lstStyle/>
        <a:p>
          <a:endParaRPr lang="en-US"/>
        </a:p>
      </dgm:t>
    </dgm:pt>
    <dgm:pt modelId="{190DB09B-0A7D-40B9-A1B8-70CB176ADEC7}">
      <dgm:prSet phldrT="[Text]"/>
      <dgm:spPr/>
      <dgm:t>
        <a:bodyPr/>
        <a:lstStyle/>
        <a:p>
          <a:pPr algn="ctr" rtl="1"/>
          <a:r>
            <a:rPr lang="fa-IR" dirty="0" smtClean="0"/>
            <a:t>شاکله بلد</a:t>
          </a:r>
          <a:endParaRPr lang="en-US" dirty="0"/>
        </a:p>
      </dgm:t>
    </dgm:pt>
    <dgm:pt modelId="{2F1C0EC0-3D14-40DE-A062-1599F9300498}" type="parTrans" cxnId="{C0C8E576-6010-4A2D-8AFC-F79A342C15D2}">
      <dgm:prSet/>
      <dgm:spPr/>
      <dgm:t>
        <a:bodyPr/>
        <a:lstStyle/>
        <a:p>
          <a:endParaRPr lang="en-US"/>
        </a:p>
      </dgm:t>
    </dgm:pt>
    <dgm:pt modelId="{D7F759B4-B09D-462C-8453-73EC21E1C1B0}" type="sibTrans" cxnId="{C0C8E576-6010-4A2D-8AFC-F79A342C15D2}">
      <dgm:prSet/>
      <dgm:spPr/>
      <dgm:t>
        <a:bodyPr/>
        <a:lstStyle/>
        <a:p>
          <a:endParaRPr lang="en-US"/>
        </a:p>
      </dgm:t>
    </dgm:pt>
    <dgm:pt modelId="{01FCC828-D8D1-4AEE-9471-89589B732F7C}">
      <dgm:prSet phldrT="[Text]"/>
      <dgm:spPr/>
      <dgm:t>
        <a:bodyPr/>
        <a:lstStyle/>
        <a:p>
          <a:pPr algn="ctr" rtl="1"/>
          <a:r>
            <a:rPr lang="fa-IR" dirty="0" smtClean="0"/>
            <a:t>شاکله دوستی</a:t>
          </a:r>
          <a:endParaRPr lang="en-US" dirty="0"/>
        </a:p>
      </dgm:t>
    </dgm:pt>
    <dgm:pt modelId="{AA06E08E-A433-4314-B650-BA442B06889D}" type="parTrans" cxnId="{33B8E8D7-6D22-43FF-A28C-34E4A2C7D4D2}">
      <dgm:prSet/>
      <dgm:spPr/>
      <dgm:t>
        <a:bodyPr/>
        <a:lstStyle/>
        <a:p>
          <a:endParaRPr lang="en-US"/>
        </a:p>
      </dgm:t>
    </dgm:pt>
    <dgm:pt modelId="{1497579D-3E86-49BA-A0DD-4E957CCAB2C5}" type="sibTrans" cxnId="{33B8E8D7-6D22-43FF-A28C-34E4A2C7D4D2}">
      <dgm:prSet/>
      <dgm:spPr/>
      <dgm:t>
        <a:bodyPr/>
        <a:lstStyle/>
        <a:p>
          <a:endParaRPr lang="en-US"/>
        </a:p>
      </dgm:t>
    </dgm:pt>
    <dgm:pt modelId="{F6665370-43D4-4500-802C-6C79F5867758}">
      <dgm:prSet phldrT="[Text]"/>
      <dgm:spPr/>
      <dgm:t>
        <a:bodyPr/>
        <a:lstStyle/>
        <a:p>
          <a:pPr algn="ctr" rtl="1"/>
          <a:r>
            <a:rPr lang="fa-IR" dirty="0" smtClean="0"/>
            <a:t>شاکله ارحام</a:t>
          </a:r>
          <a:endParaRPr lang="en-US" dirty="0"/>
        </a:p>
      </dgm:t>
    </dgm:pt>
    <dgm:pt modelId="{5BA103A0-B69E-4AAE-B545-F9690C1F94D8}" type="parTrans" cxnId="{41A65619-75CC-49D5-B4D5-A5F08F3ED45F}">
      <dgm:prSet/>
      <dgm:spPr/>
      <dgm:t>
        <a:bodyPr/>
        <a:lstStyle/>
        <a:p>
          <a:endParaRPr lang="en-US"/>
        </a:p>
      </dgm:t>
    </dgm:pt>
    <dgm:pt modelId="{96A7640F-F319-4899-ADD5-1A8BB7CC83FD}" type="sibTrans" cxnId="{41A65619-75CC-49D5-B4D5-A5F08F3ED45F}">
      <dgm:prSet/>
      <dgm:spPr/>
      <dgm:t>
        <a:bodyPr/>
        <a:lstStyle/>
        <a:p>
          <a:endParaRPr lang="en-US"/>
        </a:p>
      </dgm:t>
    </dgm:pt>
    <dgm:pt modelId="{DEFA372B-1D2F-4151-AB8A-5DFEE9C263C6}">
      <dgm:prSet phldrT="[Text]"/>
      <dgm:spPr/>
      <dgm:t>
        <a:bodyPr/>
        <a:lstStyle/>
        <a:p>
          <a:pPr algn="ctr" rtl="1"/>
          <a:r>
            <a:rPr lang="fa-IR" dirty="0" smtClean="0"/>
            <a:t>شاکله بیت</a:t>
          </a:r>
          <a:endParaRPr lang="en-US" dirty="0"/>
        </a:p>
      </dgm:t>
    </dgm:pt>
    <dgm:pt modelId="{9EABBFD1-0D8A-414F-9F86-31BBD9D5D14B}" type="parTrans" cxnId="{3554C5B8-961D-4871-A73D-E6845E113198}">
      <dgm:prSet/>
      <dgm:spPr/>
      <dgm:t>
        <a:bodyPr/>
        <a:lstStyle/>
        <a:p>
          <a:endParaRPr lang="en-US"/>
        </a:p>
      </dgm:t>
    </dgm:pt>
    <dgm:pt modelId="{42D37F93-E31C-4910-9ED2-568B18B6A6CC}" type="sibTrans" cxnId="{3554C5B8-961D-4871-A73D-E6845E113198}">
      <dgm:prSet/>
      <dgm:spPr/>
      <dgm:t>
        <a:bodyPr/>
        <a:lstStyle/>
        <a:p>
          <a:endParaRPr lang="en-US"/>
        </a:p>
      </dgm:t>
    </dgm:pt>
    <dgm:pt modelId="{881B993B-25DE-482A-9916-FF098A5B5186}">
      <dgm:prSet phldrT="[Text]"/>
      <dgm:spPr/>
      <dgm:t>
        <a:bodyPr/>
        <a:lstStyle/>
        <a:p>
          <a:pPr algn="ctr" rtl="1"/>
          <a:r>
            <a:rPr lang="fa-IR" dirty="0" smtClean="0"/>
            <a:t>شاکله مدینه</a:t>
          </a:r>
          <a:endParaRPr lang="en-US" dirty="0"/>
        </a:p>
      </dgm:t>
    </dgm:pt>
    <dgm:pt modelId="{80067B5F-81E4-4DC4-AD1A-D14F2EF505AC}" type="sibTrans" cxnId="{D6B16B1F-A636-46BA-90E6-A0AF46110772}">
      <dgm:prSet/>
      <dgm:spPr/>
      <dgm:t>
        <a:bodyPr/>
        <a:lstStyle/>
        <a:p>
          <a:endParaRPr lang="en-US"/>
        </a:p>
      </dgm:t>
    </dgm:pt>
    <dgm:pt modelId="{F39FDF90-47E0-42D8-A6E3-C37542DE8BB6}" type="parTrans" cxnId="{D6B16B1F-A636-46BA-90E6-A0AF46110772}">
      <dgm:prSet/>
      <dgm:spPr/>
      <dgm:t>
        <a:bodyPr/>
        <a:lstStyle/>
        <a:p>
          <a:endParaRPr lang="en-US"/>
        </a:p>
      </dgm:t>
    </dgm:pt>
    <dgm:pt modelId="{95F99350-E1E8-4AD6-9955-6BF21AD90182}" type="pres">
      <dgm:prSet presAssocID="{31DEB365-1B91-4E4F-A41B-C18349210AEC}" presName="linear" presStyleCnt="0">
        <dgm:presLayoutVars>
          <dgm:dir/>
          <dgm:animLvl val="lvl"/>
          <dgm:resizeHandles val="exact"/>
        </dgm:presLayoutVars>
      </dgm:prSet>
      <dgm:spPr/>
      <dgm:t>
        <a:bodyPr/>
        <a:lstStyle/>
        <a:p>
          <a:endParaRPr lang="en-US"/>
        </a:p>
      </dgm:t>
    </dgm:pt>
    <dgm:pt modelId="{9D7C0535-C0E7-49F0-A3F8-8CC2A815D559}" type="pres">
      <dgm:prSet presAssocID="{5A4A5410-FA6A-4591-8FD6-2DF8B7D23F91}" presName="parentLin" presStyleCnt="0"/>
      <dgm:spPr/>
    </dgm:pt>
    <dgm:pt modelId="{B725A93A-715A-4FCF-9EDC-9240538E2F47}" type="pres">
      <dgm:prSet presAssocID="{5A4A5410-FA6A-4591-8FD6-2DF8B7D23F91}" presName="parentLeftMargin" presStyleLbl="node1" presStyleIdx="0" presStyleCnt="9"/>
      <dgm:spPr/>
      <dgm:t>
        <a:bodyPr/>
        <a:lstStyle/>
        <a:p>
          <a:endParaRPr lang="en-US"/>
        </a:p>
      </dgm:t>
    </dgm:pt>
    <dgm:pt modelId="{276631BD-7383-4DC1-A467-0D34A77B1CA3}" type="pres">
      <dgm:prSet presAssocID="{5A4A5410-FA6A-4591-8FD6-2DF8B7D23F91}" presName="parentText" presStyleLbl="node1" presStyleIdx="0" presStyleCnt="9" custScaleX="130901" custScaleY="123170" custLinFactNeighborX="-16307" custLinFactNeighborY="26819">
        <dgm:presLayoutVars>
          <dgm:chMax val="0"/>
          <dgm:bulletEnabled val="1"/>
        </dgm:presLayoutVars>
      </dgm:prSet>
      <dgm:spPr/>
      <dgm:t>
        <a:bodyPr/>
        <a:lstStyle/>
        <a:p>
          <a:endParaRPr lang="en-US"/>
        </a:p>
      </dgm:t>
    </dgm:pt>
    <dgm:pt modelId="{FA725F15-42C8-4DB9-A427-CEC3E9F5629F}" type="pres">
      <dgm:prSet presAssocID="{5A4A5410-FA6A-4591-8FD6-2DF8B7D23F91}" presName="negativeSpace" presStyleCnt="0"/>
      <dgm:spPr/>
    </dgm:pt>
    <dgm:pt modelId="{510FAB9B-A188-4E6D-BFB3-16ED7EEA0308}" type="pres">
      <dgm:prSet presAssocID="{5A4A5410-FA6A-4591-8FD6-2DF8B7D23F91}" presName="childText" presStyleLbl="conFgAcc1" presStyleIdx="0" presStyleCnt="9">
        <dgm:presLayoutVars>
          <dgm:bulletEnabled val="1"/>
        </dgm:presLayoutVars>
      </dgm:prSet>
      <dgm:spPr/>
    </dgm:pt>
    <dgm:pt modelId="{9BEE50DD-3686-4C4D-BD54-8DFFB2EB4C0A}" type="pres">
      <dgm:prSet presAssocID="{04324ECE-D637-45B8-AD5B-4F20A042B4CF}" presName="spaceBetweenRectangles" presStyleCnt="0"/>
      <dgm:spPr/>
    </dgm:pt>
    <dgm:pt modelId="{30AAD88B-7149-4160-A3A1-472ADD8B2E5A}" type="pres">
      <dgm:prSet presAssocID="{881B993B-25DE-482A-9916-FF098A5B5186}" presName="parentLin" presStyleCnt="0"/>
      <dgm:spPr/>
    </dgm:pt>
    <dgm:pt modelId="{99C9CE54-083F-48D1-BD5A-43C7FEA8EE6B}" type="pres">
      <dgm:prSet presAssocID="{881B993B-25DE-482A-9916-FF098A5B5186}" presName="parentLeftMargin" presStyleLbl="node1" presStyleIdx="0" presStyleCnt="9"/>
      <dgm:spPr/>
      <dgm:t>
        <a:bodyPr/>
        <a:lstStyle/>
        <a:p>
          <a:endParaRPr lang="en-US"/>
        </a:p>
      </dgm:t>
    </dgm:pt>
    <dgm:pt modelId="{2EA3FECA-58D9-4585-9DDB-BFC59FA00DAD}" type="pres">
      <dgm:prSet presAssocID="{881B993B-25DE-482A-9916-FF098A5B5186}" presName="parentText" presStyleLbl="node1" presStyleIdx="1" presStyleCnt="9" custScaleX="102596" custScaleY="117243" custLinFactX="5845" custLinFactNeighborX="100000" custLinFactNeighborY="26277">
        <dgm:presLayoutVars>
          <dgm:chMax val="0"/>
          <dgm:bulletEnabled val="1"/>
        </dgm:presLayoutVars>
      </dgm:prSet>
      <dgm:spPr/>
      <dgm:t>
        <a:bodyPr/>
        <a:lstStyle/>
        <a:p>
          <a:endParaRPr lang="en-US"/>
        </a:p>
      </dgm:t>
    </dgm:pt>
    <dgm:pt modelId="{43F5D928-8D9C-45BC-B235-21CBAF54AF5C}" type="pres">
      <dgm:prSet presAssocID="{881B993B-25DE-482A-9916-FF098A5B5186}" presName="negativeSpace" presStyleCnt="0"/>
      <dgm:spPr/>
    </dgm:pt>
    <dgm:pt modelId="{E4DCBBBC-B88E-453A-A389-68625F4D36F7}" type="pres">
      <dgm:prSet presAssocID="{881B993B-25DE-482A-9916-FF098A5B5186}" presName="childText" presStyleLbl="conFgAcc1" presStyleIdx="1" presStyleCnt="9">
        <dgm:presLayoutVars>
          <dgm:bulletEnabled val="1"/>
        </dgm:presLayoutVars>
      </dgm:prSet>
      <dgm:spPr/>
    </dgm:pt>
    <dgm:pt modelId="{92535C0C-F611-4631-8BB3-B5626598117F}" type="pres">
      <dgm:prSet presAssocID="{80067B5F-81E4-4DC4-AD1A-D14F2EF505AC}" presName="spaceBetweenRectangles" presStyleCnt="0"/>
      <dgm:spPr/>
    </dgm:pt>
    <dgm:pt modelId="{D7AEE5BC-5C3C-4BC8-950E-A769002EDF4E}" type="pres">
      <dgm:prSet presAssocID="{77C740F2-4029-478B-A406-5063F9AF6A30}" presName="parentLin" presStyleCnt="0"/>
      <dgm:spPr/>
    </dgm:pt>
    <dgm:pt modelId="{9B477572-984F-4C03-AFCE-7558325F05FC}" type="pres">
      <dgm:prSet presAssocID="{77C740F2-4029-478B-A406-5063F9AF6A30}" presName="parentLeftMargin" presStyleLbl="node1" presStyleIdx="1" presStyleCnt="9"/>
      <dgm:spPr/>
      <dgm:t>
        <a:bodyPr/>
        <a:lstStyle/>
        <a:p>
          <a:endParaRPr lang="en-US"/>
        </a:p>
      </dgm:t>
    </dgm:pt>
    <dgm:pt modelId="{06995888-C408-4147-B6B5-FAE9E17EC0B4}" type="pres">
      <dgm:prSet presAssocID="{77C740F2-4029-478B-A406-5063F9AF6A30}" presName="parentText" presStyleLbl="node1" presStyleIdx="2" presStyleCnt="9" custScaleX="81547" custScaleY="130475" custLinFactX="16369" custLinFactNeighborX="100000" custLinFactNeighborY="27267">
        <dgm:presLayoutVars>
          <dgm:chMax val="0"/>
          <dgm:bulletEnabled val="1"/>
        </dgm:presLayoutVars>
      </dgm:prSet>
      <dgm:spPr/>
      <dgm:t>
        <a:bodyPr/>
        <a:lstStyle/>
        <a:p>
          <a:endParaRPr lang="en-US"/>
        </a:p>
      </dgm:t>
    </dgm:pt>
    <dgm:pt modelId="{A1386ED7-8EA8-469A-AB30-45EC5C599BD6}" type="pres">
      <dgm:prSet presAssocID="{77C740F2-4029-478B-A406-5063F9AF6A30}" presName="negativeSpace" presStyleCnt="0"/>
      <dgm:spPr/>
    </dgm:pt>
    <dgm:pt modelId="{05C8F6AD-ECB5-4017-8CEF-1A0EFD3A2D49}" type="pres">
      <dgm:prSet presAssocID="{77C740F2-4029-478B-A406-5063F9AF6A30}" presName="childText" presStyleLbl="conFgAcc1" presStyleIdx="2" presStyleCnt="9">
        <dgm:presLayoutVars>
          <dgm:bulletEnabled val="1"/>
        </dgm:presLayoutVars>
      </dgm:prSet>
      <dgm:spPr/>
    </dgm:pt>
    <dgm:pt modelId="{885F3379-B454-42BA-9679-5ECF20167819}" type="pres">
      <dgm:prSet presAssocID="{9848B55C-574A-4283-988D-B8175DB9A5BD}" presName="spaceBetweenRectangles" presStyleCnt="0"/>
      <dgm:spPr/>
    </dgm:pt>
    <dgm:pt modelId="{FA3ABCFB-9C20-45F7-9E05-3CEEB45864AD}" type="pres">
      <dgm:prSet presAssocID="{0AC34E3D-58C4-4350-9716-E56DDBDA0855}" presName="parentLin" presStyleCnt="0"/>
      <dgm:spPr/>
    </dgm:pt>
    <dgm:pt modelId="{DBB89B1D-1094-4BD2-AC18-2AB215581BA6}" type="pres">
      <dgm:prSet presAssocID="{0AC34E3D-58C4-4350-9716-E56DDBDA0855}" presName="parentLeftMargin" presStyleLbl="node1" presStyleIdx="2" presStyleCnt="9"/>
      <dgm:spPr/>
      <dgm:t>
        <a:bodyPr/>
        <a:lstStyle/>
        <a:p>
          <a:endParaRPr lang="en-US"/>
        </a:p>
      </dgm:t>
    </dgm:pt>
    <dgm:pt modelId="{3809D589-7E48-4EA7-818F-A70652B6FB63}" type="pres">
      <dgm:prSet presAssocID="{0AC34E3D-58C4-4350-9716-E56DDBDA0855}" presName="parentText" presStyleLbl="node1" presStyleIdx="3" presStyleCnt="9" custScaleX="69416" custScaleY="142541" custLinFactX="22435" custLinFactNeighborX="100000" custLinFactNeighborY="23342">
        <dgm:presLayoutVars>
          <dgm:chMax val="0"/>
          <dgm:bulletEnabled val="1"/>
        </dgm:presLayoutVars>
      </dgm:prSet>
      <dgm:spPr/>
      <dgm:t>
        <a:bodyPr/>
        <a:lstStyle/>
        <a:p>
          <a:endParaRPr lang="en-US"/>
        </a:p>
      </dgm:t>
    </dgm:pt>
    <dgm:pt modelId="{14A9D572-D5D7-41BE-BEBB-AC85691CB541}" type="pres">
      <dgm:prSet presAssocID="{0AC34E3D-58C4-4350-9716-E56DDBDA0855}" presName="negativeSpace" presStyleCnt="0"/>
      <dgm:spPr/>
    </dgm:pt>
    <dgm:pt modelId="{580308B8-F311-4B95-BC99-F94E6CC5C864}" type="pres">
      <dgm:prSet presAssocID="{0AC34E3D-58C4-4350-9716-E56DDBDA0855}" presName="childText" presStyleLbl="conFgAcc1" presStyleIdx="3" presStyleCnt="9">
        <dgm:presLayoutVars>
          <dgm:bulletEnabled val="1"/>
        </dgm:presLayoutVars>
      </dgm:prSet>
      <dgm:spPr/>
    </dgm:pt>
    <dgm:pt modelId="{75E78A8C-5145-468B-8D82-FF661F1FE626}" type="pres">
      <dgm:prSet presAssocID="{18DDAAEA-3F0A-429D-8710-51147BD8756D}" presName="spaceBetweenRectangles" presStyleCnt="0"/>
      <dgm:spPr/>
    </dgm:pt>
    <dgm:pt modelId="{3BFED580-6FDD-43D6-BCD7-7DD4B43C4B08}" type="pres">
      <dgm:prSet presAssocID="{190DB09B-0A7D-40B9-A1B8-70CB176ADEC7}" presName="parentLin" presStyleCnt="0"/>
      <dgm:spPr/>
    </dgm:pt>
    <dgm:pt modelId="{C22F1084-8B95-4B60-9400-D2D3C9A70D6C}" type="pres">
      <dgm:prSet presAssocID="{190DB09B-0A7D-40B9-A1B8-70CB176ADEC7}" presName="parentLeftMargin" presStyleLbl="node1" presStyleIdx="3" presStyleCnt="9"/>
      <dgm:spPr/>
      <dgm:t>
        <a:bodyPr/>
        <a:lstStyle/>
        <a:p>
          <a:endParaRPr lang="en-US"/>
        </a:p>
      </dgm:t>
    </dgm:pt>
    <dgm:pt modelId="{C6384296-173B-4EFD-B0D2-1C32880E43EF}" type="pres">
      <dgm:prSet presAssocID="{190DB09B-0A7D-40B9-A1B8-70CB176ADEC7}" presName="parentText" presStyleLbl="node1" presStyleIdx="4" presStyleCnt="9" custScaleX="58066" custScaleY="112033" custLinFactX="27021" custLinFactNeighborX="100000" custLinFactNeighborY="18873">
        <dgm:presLayoutVars>
          <dgm:chMax val="0"/>
          <dgm:bulletEnabled val="1"/>
        </dgm:presLayoutVars>
      </dgm:prSet>
      <dgm:spPr/>
      <dgm:t>
        <a:bodyPr/>
        <a:lstStyle/>
        <a:p>
          <a:endParaRPr lang="en-US"/>
        </a:p>
      </dgm:t>
    </dgm:pt>
    <dgm:pt modelId="{0401FD3C-EC69-40F2-B50F-D3C5307E4D55}" type="pres">
      <dgm:prSet presAssocID="{190DB09B-0A7D-40B9-A1B8-70CB176ADEC7}" presName="negativeSpace" presStyleCnt="0"/>
      <dgm:spPr/>
    </dgm:pt>
    <dgm:pt modelId="{6219496A-EBC9-46F5-B49F-D5F35C0D64E0}" type="pres">
      <dgm:prSet presAssocID="{190DB09B-0A7D-40B9-A1B8-70CB176ADEC7}" presName="childText" presStyleLbl="conFgAcc1" presStyleIdx="4" presStyleCnt="9">
        <dgm:presLayoutVars>
          <dgm:bulletEnabled val="1"/>
        </dgm:presLayoutVars>
      </dgm:prSet>
      <dgm:spPr/>
    </dgm:pt>
    <dgm:pt modelId="{3F48AAD7-7135-4371-89AB-2B6DE62E064F}" type="pres">
      <dgm:prSet presAssocID="{D7F759B4-B09D-462C-8453-73EC21E1C1B0}" presName="spaceBetweenRectangles" presStyleCnt="0"/>
      <dgm:spPr/>
    </dgm:pt>
    <dgm:pt modelId="{7B1855AC-ED9B-492D-9500-BE3AB2315E2A}" type="pres">
      <dgm:prSet presAssocID="{01FCC828-D8D1-4AEE-9471-89589B732F7C}" presName="parentLin" presStyleCnt="0"/>
      <dgm:spPr/>
    </dgm:pt>
    <dgm:pt modelId="{AEDDF261-8865-4DF4-9AC5-1A35EC1307EF}" type="pres">
      <dgm:prSet presAssocID="{01FCC828-D8D1-4AEE-9471-89589B732F7C}" presName="parentLeftMargin" presStyleLbl="node1" presStyleIdx="4" presStyleCnt="9"/>
      <dgm:spPr/>
      <dgm:t>
        <a:bodyPr/>
        <a:lstStyle/>
        <a:p>
          <a:endParaRPr lang="en-US"/>
        </a:p>
      </dgm:t>
    </dgm:pt>
    <dgm:pt modelId="{EEBBC9CD-C9BC-4557-AA43-A0081AD71D74}" type="pres">
      <dgm:prSet presAssocID="{01FCC828-D8D1-4AEE-9471-89589B732F7C}" presName="parentText" presStyleLbl="node1" presStyleIdx="5" presStyleCnt="9" custScaleX="51271" custScaleY="157621" custLinFactX="31507" custLinFactNeighborX="100000" custLinFactNeighborY="23343">
        <dgm:presLayoutVars>
          <dgm:chMax val="0"/>
          <dgm:bulletEnabled val="1"/>
        </dgm:presLayoutVars>
      </dgm:prSet>
      <dgm:spPr/>
      <dgm:t>
        <a:bodyPr/>
        <a:lstStyle/>
        <a:p>
          <a:endParaRPr lang="en-US"/>
        </a:p>
      </dgm:t>
    </dgm:pt>
    <dgm:pt modelId="{8CE0B16C-A529-4F0E-BF08-3201AB5CFA8E}" type="pres">
      <dgm:prSet presAssocID="{01FCC828-D8D1-4AEE-9471-89589B732F7C}" presName="negativeSpace" presStyleCnt="0"/>
      <dgm:spPr/>
    </dgm:pt>
    <dgm:pt modelId="{CFB72BE6-0EAF-464C-B706-F46BD0370A0E}" type="pres">
      <dgm:prSet presAssocID="{01FCC828-D8D1-4AEE-9471-89589B732F7C}" presName="childText" presStyleLbl="conFgAcc1" presStyleIdx="5" presStyleCnt="9">
        <dgm:presLayoutVars>
          <dgm:bulletEnabled val="1"/>
        </dgm:presLayoutVars>
      </dgm:prSet>
      <dgm:spPr/>
    </dgm:pt>
    <dgm:pt modelId="{12B391CF-22B8-47A0-8F60-C8DED5806CE7}" type="pres">
      <dgm:prSet presAssocID="{1497579D-3E86-49BA-A0DD-4E957CCAB2C5}" presName="spaceBetweenRectangles" presStyleCnt="0"/>
      <dgm:spPr/>
    </dgm:pt>
    <dgm:pt modelId="{B3AFCE33-DA3D-4619-AC68-BFC9CD608001}" type="pres">
      <dgm:prSet presAssocID="{F6665370-43D4-4500-802C-6C79F5867758}" presName="parentLin" presStyleCnt="0"/>
      <dgm:spPr/>
    </dgm:pt>
    <dgm:pt modelId="{5998BDE1-AD0C-420B-8F30-FA0D780A0876}" type="pres">
      <dgm:prSet presAssocID="{F6665370-43D4-4500-802C-6C79F5867758}" presName="parentLeftMargin" presStyleLbl="node1" presStyleIdx="5" presStyleCnt="9"/>
      <dgm:spPr/>
      <dgm:t>
        <a:bodyPr/>
        <a:lstStyle/>
        <a:p>
          <a:endParaRPr lang="en-US"/>
        </a:p>
      </dgm:t>
    </dgm:pt>
    <dgm:pt modelId="{D91A3769-F5FD-46C2-85CC-B59B864277A7}" type="pres">
      <dgm:prSet presAssocID="{F6665370-43D4-4500-802C-6C79F5867758}" presName="parentText" presStyleLbl="node1" presStyleIdx="6" presStyleCnt="9" custScaleX="43807" custScaleY="143493" custLinFactX="34906" custLinFactNeighborX="100000" custLinFactNeighborY="19866">
        <dgm:presLayoutVars>
          <dgm:chMax val="0"/>
          <dgm:bulletEnabled val="1"/>
        </dgm:presLayoutVars>
      </dgm:prSet>
      <dgm:spPr/>
      <dgm:t>
        <a:bodyPr/>
        <a:lstStyle/>
        <a:p>
          <a:endParaRPr lang="en-US"/>
        </a:p>
      </dgm:t>
    </dgm:pt>
    <dgm:pt modelId="{107F3D31-DEC6-4DC0-9F3D-F2CF62A27A96}" type="pres">
      <dgm:prSet presAssocID="{F6665370-43D4-4500-802C-6C79F5867758}" presName="negativeSpace" presStyleCnt="0"/>
      <dgm:spPr/>
    </dgm:pt>
    <dgm:pt modelId="{474057B1-298E-4227-AC73-E49EA572256F}" type="pres">
      <dgm:prSet presAssocID="{F6665370-43D4-4500-802C-6C79F5867758}" presName="childText" presStyleLbl="conFgAcc1" presStyleIdx="6" presStyleCnt="9">
        <dgm:presLayoutVars>
          <dgm:bulletEnabled val="1"/>
        </dgm:presLayoutVars>
      </dgm:prSet>
      <dgm:spPr/>
    </dgm:pt>
    <dgm:pt modelId="{EBA7603E-6552-425E-8035-C24B2B7CBA84}" type="pres">
      <dgm:prSet presAssocID="{96A7640F-F319-4899-ADD5-1A8BB7CC83FD}" presName="spaceBetweenRectangles" presStyleCnt="0"/>
      <dgm:spPr/>
    </dgm:pt>
    <dgm:pt modelId="{B2CFE641-A69A-4321-84B6-5B09E8106250}" type="pres">
      <dgm:prSet presAssocID="{DEFA372B-1D2F-4151-AB8A-5DFEE9C263C6}" presName="parentLin" presStyleCnt="0"/>
      <dgm:spPr/>
    </dgm:pt>
    <dgm:pt modelId="{DCC1A138-961E-4A46-B527-89147057DF40}" type="pres">
      <dgm:prSet presAssocID="{DEFA372B-1D2F-4151-AB8A-5DFEE9C263C6}" presName="parentLeftMargin" presStyleLbl="node1" presStyleIdx="6" presStyleCnt="9"/>
      <dgm:spPr/>
      <dgm:t>
        <a:bodyPr/>
        <a:lstStyle/>
        <a:p>
          <a:endParaRPr lang="en-US"/>
        </a:p>
      </dgm:t>
    </dgm:pt>
    <dgm:pt modelId="{AC621445-D081-414A-929A-5FB7819C6A93}" type="pres">
      <dgm:prSet presAssocID="{DEFA372B-1D2F-4151-AB8A-5DFEE9C263C6}" presName="parentText" presStyleLbl="node1" presStyleIdx="7" presStyleCnt="9" custScaleX="38668" custScaleY="119504" custLinFactX="37809" custLinFactNeighborX="100000" custLinFactNeighborY="14403">
        <dgm:presLayoutVars>
          <dgm:chMax val="0"/>
          <dgm:bulletEnabled val="1"/>
        </dgm:presLayoutVars>
      </dgm:prSet>
      <dgm:spPr/>
      <dgm:t>
        <a:bodyPr/>
        <a:lstStyle/>
        <a:p>
          <a:endParaRPr lang="en-US"/>
        </a:p>
      </dgm:t>
    </dgm:pt>
    <dgm:pt modelId="{367B7A6B-FED6-4DAC-9AE5-551A7EA65EBB}" type="pres">
      <dgm:prSet presAssocID="{DEFA372B-1D2F-4151-AB8A-5DFEE9C263C6}" presName="negativeSpace" presStyleCnt="0"/>
      <dgm:spPr/>
    </dgm:pt>
    <dgm:pt modelId="{6322578C-FCF3-4450-8CC3-F678CC5960F6}" type="pres">
      <dgm:prSet presAssocID="{DEFA372B-1D2F-4151-AB8A-5DFEE9C263C6}" presName="childText" presStyleLbl="conFgAcc1" presStyleIdx="7" presStyleCnt="9">
        <dgm:presLayoutVars>
          <dgm:bulletEnabled val="1"/>
        </dgm:presLayoutVars>
      </dgm:prSet>
      <dgm:spPr/>
    </dgm:pt>
    <dgm:pt modelId="{180B88A9-DC1B-4013-9AF7-09EA2F75BC49}" type="pres">
      <dgm:prSet presAssocID="{42D37F93-E31C-4910-9ED2-568B18B6A6CC}" presName="spaceBetweenRectangles" presStyleCnt="0"/>
      <dgm:spPr/>
    </dgm:pt>
    <dgm:pt modelId="{37CFEE39-682A-4B44-8765-601BC106E07A}" type="pres">
      <dgm:prSet presAssocID="{3C11A3C3-5E04-40E9-9CB6-0106F9D420D7}" presName="parentLin" presStyleCnt="0"/>
      <dgm:spPr/>
    </dgm:pt>
    <dgm:pt modelId="{91B6895F-0223-4D7A-A668-A9234E638054}" type="pres">
      <dgm:prSet presAssocID="{3C11A3C3-5E04-40E9-9CB6-0106F9D420D7}" presName="parentLeftMargin" presStyleLbl="node1" presStyleIdx="7" presStyleCnt="9"/>
      <dgm:spPr/>
      <dgm:t>
        <a:bodyPr/>
        <a:lstStyle/>
        <a:p>
          <a:endParaRPr lang="en-US"/>
        </a:p>
      </dgm:t>
    </dgm:pt>
    <dgm:pt modelId="{832A501B-861A-4144-9A6C-46C75A6A1868}" type="pres">
      <dgm:prSet presAssocID="{3C11A3C3-5E04-40E9-9CB6-0106F9D420D7}" presName="parentText" presStyleLbl="node1" presStyleIdx="8" presStyleCnt="9" custScaleX="32193" custScaleY="144026" custLinFactX="41046" custLinFactNeighborX="100000" custLinFactNeighborY="22349">
        <dgm:presLayoutVars>
          <dgm:chMax val="0"/>
          <dgm:bulletEnabled val="1"/>
        </dgm:presLayoutVars>
      </dgm:prSet>
      <dgm:spPr/>
      <dgm:t>
        <a:bodyPr/>
        <a:lstStyle/>
        <a:p>
          <a:endParaRPr lang="en-US"/>
        </a:p>
      </dgm:t>
    </dgm:pt>
    <dgm:pt modelId="{4DAC7B0B-D2E8-44CD-A8B5-9EBDD3D97F84}" type="pres">
      <dgm:prSet presAssocID="{3C11A3C3-5E04-40E9-9CB6-0106F9D420D7}" presName="negativeSpace" presStyleCnt="0"/>
      <dgm:spPr/>
    </dgm:pt>
    <dgm:pt modelId="{CF83B39E-69E6-4A73-AA54-CE440402E963}" type="pres">
      <dgm:prSet presAssocID="{3C11A3C3-5E04-40E9-9CB6-0106F9D420D7}" presName="childText" presStyleLbl="conFgAcc1" presStyleIdx="8" presStyleCnt="9">
        <dgm:presLayoutVars>
          <dgm:bulletEnabled val="1"/>
        </dgm:presLayoutVars>
      </dgm:prSet>
      <dgm:spPr/>
    </dgm:pt>
  </dgm:ptLst>
  <dgm:cxnLst>
    <dgm:cxn modelId="{E50842DD-7AB0-45FA-A016-ED88053A5E77}" type="presOf" srcId="{0AC34E3D-58C4-4350-9716-E56DDBDA0855}" destId="{3809D589-7E48-4EA7-818F-A70652B6FB63}" srcOrd="1" destOrd="0" presId="urn:microsoft.com/office/officeart/2005/8/layout/list1"/>
    <dgm:cxn modelId="{CD97DDAE-A0D2-4462-820E-9853E34DD279}" type="presOf" srcId="{01FCC828-D8D1-4AEE-9471-89589B732F7C}" destId="{AEDDF261-8865-4DF4-9AC5-1A35EC1307EF}" srcOrd="0" destOrd="0" presId="urn:microsoft.com/office/officeart/2005/8/layout/list1"/>
    <dgm:cxn modelId="{9AEB2F77-B499-4823-8EE1-DE220D4406DB}" type="presOf" srcId="{0AC34E3D-58C4-4350-9716-E56DDBDA0855}" destId="{DBB89B1D-1094-4BD2-AC18-2AB215581BA6}" srcOrd="0" destOrd="0" presId="urn:microsoft.com/office/officeart/2005/8/layout/list1"/>
    <dgm:cxn modelId="{33A03681-EF6D-4DC9-8FCF-55E85B93A423}" type="presOf" srcId="{01FCC828-D8D1-4AEE-9471-89589B732F7C}" destId="{EEBBC9CD-C9BC-4557-AA43-A0081AD71D74}" srcOrd="1" destOrd="0" presId="urn:microsoft.com/office/officeart/2005/8/layout/list1"/>
    <dgm:cxn modelId="{C0C8E576-6010-4A2D-8AFC-F79A342C15D2}" srcId="{31DEB365-1B91-4E4F-A41B-C18349210AEC}" destId="{190DB09B-0A7D-40B9-A1B8-70CB176ADEC7}" srcOrd="4" destOrd="0" parTransId="{2F1C0EC0-3D14-40DE-A062-1599F9300498}" sibTransId="{D7F759B4-B09D-462C-8453-73EC21E1C1B0}"/>
    <dgm:cxn modelId="{827DC4D9-7A49-4A59-B604-D80145CFB28F}" type="presOf" srcId="{881B993B-25DE-482A-9916-FF098A5B5186}" destId="{99C9CE54-083F-48D1-BD5A-43C7FEA8EE6B}" srcOrd="0" destOrd="0" presId="urn:microsoft.com/office/officeart/2005/8/layout/list1"/>
    <dgm:cxn modelId="{B9F8627D-1B71-4617-8E3F-98EEF4B9AFCD}" srcId="{31DEB365-1B91-4E4F-A41B-C18349210AEC}" destId="{77C740F2-4029-478B-A406-5063F9AF6A30}" srcOrd="2" destOrd="0" parTransId="{FD2B56FC-126E-4919-A297-78CCD4E380FB}" sibTransId="{9848B55C-574A-4283-988D-B8175DB9A5BD}"/>
    <dgm:cxn modelId="{86BB1282-CBFE-4094-BBF7-755EDBFD76AF}" srcId="{31DEB365-1B91-4E4F-A41B-C18349210AEC}" destId="{0AC34E3D-58C4-4350-9716-E56DDBDA0855}" srcOrd="3" destOrd="0" parTransId="{D4D60F2D-634C-46D4-A38B-916B36684FD2}" sibTransId="{18DDAAEA-3F0A-429D-8710-51147BD8756D}"/>
    <dgm:cxn modelId="{6C959AD7-A299-4628-8787-FAD9211D7556}" type="presOf" srcId="{F6665370-43D4-4500-802C-6C79F5867758}" destId="{D91A3769-F5FD-46C2-85CC-B59B864277A7}" srcOrd="1" destOrd="0" presId="urn:microsoft.com/office/officeart/2005/8/layout/list1"/>
    <dgm:cxn modelId="{D6B16B1F-A636-46BA-90E6-A0AF46110772}" srcId="{31DEB365-1B91-4E4F-A41B-C18349210AEC}" destId="{881B993B-25DE-482A-9916-FF098A5B5186}" srcOrd="1" destOrd="0" parTransId="{F39FDF90-47E0-42D8-A6E3-C37542DE8BB6}" sibTransId="{80067B5F-81E4-4DC4-AD1A-D14F2EF505AC}"/>
    <dgm:cxn modelId="{D956226A-BE7E-4728-98D2-A30A1DF3A6BA}" type="presOf" srcId="{DEFA372B-1D2F-4151-AB8A-5DFEE9C263C6}" destId="{AC621445-D081-414A-929A-5FB7819C6A93}" srcOrd="1" destOrd="0" presId="urn:microsoft.com/office/officeart/2005/8/layout/list1"/>
    <dgm:cxn modelId="{41A65619-75CC-49D5-B4D5-A5F08F3ED45F}" srcId="{31DEB365-1B91-4E4F-A41B-C18349210AEC}" destId="{F6665370-43D4-4500-802C-6C79F5867758}" srcOrd="6" destOrd="0" parTransId="{5BA103A0-B69E-4AAE-B545-F9690C1F94D8}" sibTransId="{96A7640F-F319-4899-ADD5-1A8BB7CC83FD}"/>
    <dgm:cxn modelId="{971E4045-52C3-4D50-9B19-08C4DA0FC79C}" type="presOf" srcId="{190DB09B-0A7D-40B9-A1B8-70CB176ADEC7}" destId="{C22F1084-8B95-4B60-9400-D2D3C9A70D6C}" srcOrd="0" destOrd="0" presId="urn:microsoft.com/office/officeart/2005/8/layout/list1"/>
    <dgm:cxn modelId="{7C424D7B-1CDC-47F4-8715-73085C2EBAEB}" type="presOf" srcId="{881B993B-25DE-482A-9916-FF098A5B5186}" destId="{2EA3FECA-58D9-4585-9DDB-BFC59FA00DAD}" srcOrd="1" destOrd="0" presId="urn:microsoft.com/office/officeart/2005/8/layout/list1"/>
    <dgm:cxn modelId="{18329C07-F03F-4BEF-B5BD-BF4DB8A23278}" type="presOf" srcId="{5A4A5410-FA6A-4591-8FD6-2DF8B7D23F91}" destId="{B725A93A-715A-4FCF-9EDC-9240538E2F47}" srcOrd="0" destOrd="0" presId="urn:microsoft.com/office/officeart/2005/8/layout/list1"/>
    <dgm:cxn modelId="{33B8E8D7-6D22-43FF-A28C-34E4A2C7D4D2}" srcId="{31DEB365-1B91-4E4F-A41B-C18349210AEC}" destId="{01FCC828-D8D1-4AEE-9471-89589B732F7C}" srcOrd="5" destOrd="0" parTransId="{AA06E08E-A433-4314-B650-BA442B06889D}" sibTransId="{1497579D-3E86-49BA-A0DD-4E957CCAB2C5}"/>
    <dgm:cxn modelId="{DE9BEC83-78DA-490C-9489-92300AA9A590}" type="presOf" srcId="{31DEB365-1B91-4E4F-A41B-C18349210AEC}" destId="{95F99350-E1E8-4AD6-9955-6BF21AD90182}" srcOrd="0" destOrd="0" presId="urn:microsoft.com/office/officeart/2005/8/layout/list1"/>
    <dgm:cxn modelId="{4329960E-4A91-4623-BE1E-E611A0746FFD}" srcId="{31DEB365-1B91-4E4F-A41B-C18349210AEC}" destId="{5A4A5410-FA6A-4591-8FD6-2DF8B7D23F91}" srcOrd="0" destOrd="0" parTransId="{53D366F1-9F69-4A43-ACCA-5EBE115BBF12}" sibTransId="{04324ECE-D637-45B8-AD5B-4F20A042B4CF}"/>
    <dgm:cxn modelId="{E3A5D2AC-1A2C-4B11-9881-9DB6027C0A39}" type="presOf" srcId="{F6665370-43D4-4500-802C-6C79F5867758}" destId="{5998BDE1-AD0C-420B-8F30-FA0D780A0876}" srcOrd="0" destOrd="0" presId="urn:microsoft.com/office/officeart/2005/8/layout/list1"/>
    <dgm:cxn modelId="{158106CB-C28B-4B52-BB7E-A1C508D70C4E}" type="presOf" srcId="{3C11A3C3-5E04-40E9-9CB6-0106F9D420D7}" destId="{832A501B-861A-4144-9A6C-46C75A6A1868}" srcOrd="1" destOrd="0" presId="urn:microsoft.com/office/officeart/2005/8/layout/list1"/>
    <dgm:cxn modelId="{E3D3F0A1-8828-4353-A80C-5C126990BE71}" srcId="{31DEB365-1B91-4E4F-A41B-C18349210AEC}" destId="{3C11A3C3-5E04-40E9-9CB6-0106F9D420D7}" srcOrd="8" destOrd="0" parTransId="{6E1F566C-0506-4092-994E-8F619669CB2D}" sibTransId="{E18B27F5-4E0E-48CB-939A-1F064C7DE366}"/>
    <dgm:cxn modelId="{A61ED5E8-C4A8-43A2-90F5-8CC687656AF1}" type="presOf" srcId="{DEFA372B-1D2F-4151-AB8A-5DFEE9C263C6}" destId="{DCC1A138-961E-4A46-B527-89147057DF40}" srcOrd="0" destOrd="0" presId="urn:microsoft.com/office/officeart/2005/8/layout/list1"/>
    <dgm:cxn modelId="{3B6F6556-0DA8-4189-BC4B-405DBE5C27D2}" type="presOf" srcId="{5A4A5410-FA6A-4591-8FD6-2DF8B7D23F91}" destId="{276631BD-7383-4DC1-A467-0D34A77B1CA3}" srcOrd="1" destOrd="0" presId="urn:microsoft.com/office/officeart/2005/8/layout/list1"/>
    <dgm:cxn modelId="{3554C5B8-961D-4871-A73D-E6845E113198}" srcId="{31DEB365-1B91-4E4F-A41B-C18349210AEC}" destId="{DEFA372B-1D2F-4151-AB8A-5DFEE9C263C6}" srcOrd="7" destOrd="0" parTransId="{9EABBFD1-0D8A-414F-9F86-31BBD9D5D14B}" sibTransId="{42D37F93-E31C-4910-9ED2-568B18B6A6CC}"/>
    <dgm:cxn modelId="{089C9AE5-C83E-4AA2-A067-ADB2E6AA8A48}" type="presOf" srcId="{190DB09B-0A7D-40B9-A1B8-70CB176ADEC7}" destId="{C6384296-173B-4EFD-B0D2-1C32880E43EF}" srcOrd="1" destOrd="0" presId="urn:microsoft.com/office/officeart/2005/8/layout/list1"/>
    <dgm:cxn modelId="{59F7352A-DE8E-4FA6-A609-B8A807FC486C}" type="presOf" srcId="{77C740F2-4029-478B-A406-5063F9AF6A30}" destId="{06995888-C408-4147-B6B5-FAE9E17EC0B4}" srcOrd="1" destOrd="0" presId="urn:microsoft.com/office/officeart/2005/8/layout/list1"/>
    <dgm:cxn modelId="{CC547DE4-A4B5-4DC1-8070-A9F4D7B65E90}" type="presOf" srcId="{77C740F2-4029-478B-A406-5063F9AF6A30}" destId="{9B477572-984F-4C03-AFCE-7558325F05FC}" srcOrd="0" destOrd="0" presId="urn:microsoft.com/office/officeart/2005/8/layout/list1"/>
    <dgm:cxn modelId="{B0A7DB31-DEBA-466B-8B39-F6F290E9DE74}" type="presOf" srcId="{3C11A3C3-5E04-40E9-9CB6-0106F9D420D7}" destId="{91B6895F-0223-4D7A-A668-A9234E638054}" srcOrd="0" destOrd="0" presId="urn:microsoft.com/office/officeart/2005/8/layout/list1"/>
    <dgm:cxn modelId="{BF072DED-82EA-4F9E-A635-DFC57A33FA51}" type="presParOf" srcId="{95F99350-E1E8-4AD6-9955-6BF21AD90182}" destId="{9D7C0535-C0E7-49F0-A3F8-8CC2A815D559}" srcOrd="0" destOrd="0" presId="urn:microsoft.com/office/officeart/2005/8/layout/list1"/>
    <dgm:cxn modelId="{270E6132-BFC1-404D-96B6-80AAE845E041}" type="presParOf" srcId="{9D7C0535-C0E7-49F0-A3F8-8CC2A815D559}" destId="{B725A93A-715A-4FCF-9EDC-9240538E2F47}" srcOrd="0" destOrd="0" presId="urn:microsoft.com/office/officeart/2005/8/layout/list1"/>
    <dgm:cxn modelId="{E29258E6-50B9-4CE2-A0E6-0FEDF1C1B71F}" type="presParOf" srcId="{9D7C0535-C0E7-49F0-A3F8-8CC2A815D559}" destId="{276631BD-7383-4DC1-A467-0D34A77B1CA3}" srcOrd="1" destOrd="0" presId="urn:microsoft.com/office/officeart/2005/8/layout/list1"/>
    <dgm:cxn modelId="{337CED07-A464-436A-850D-88BF2F2A2878}" type="presParOf" srcId="{95F99350-E1E8-4AD6-9955-6BF21AD90182}" destId="{FA725F15-42C8-4DB9-A427-CEC3E9F5629F}" srcOrd="1" destOrd="0" presId="urn:microsoft.com/office/officeart/2005/8/layout/list1"/>
    <dgm:cxn modelId="{4241118D-2E81-476F-9076-2E30F413D079}" type="presParOf" srcId="{95F99350-E1E8-4AD6-9955-6BF21AD90182}" destId="{510FAB9B-A188-4E6D-BFB3-16ED7EEA0308}" srcOrd="2" destOrd="0" presId="urn:microsoft.com/office/officeart/2005/8/layout/list1"/>
    <dgm:cxn modelId="{4980A668-68CE-4388-BF55-3A96C23FFABA}" type="presParOf" srcId="{95F99350-E1E8-4AD6-9955-6BF21AD90182}" destId="{9BEE50DD-3686-4C4D-BD54-8DFFB2EB4C0A}" srcOrd="3" destOrd="0" presId="urn:microsoft.com/office/officeart/2005/8/layout/list1"/>
    <dgm:cxn modelId="{5C55FC12-4785-457B-A8C7-A1649CDAFFEC}" type="presParOf" srcId="{95F99350-E1E8-4AD6-9955-6BF21AD90182}" destId="{30AAD88B-7149-4160-A3A1-472ADD8B2E5A}" srcOrd="4" destOrd="0" presId="urn:microsoft.com/office/officeart/2005/8/layout/list1"/>
    <dgm:cxn modelId="{5DAE4926-0965-4944-B0F3-DEE1ED766F86}" type="presParOf" srcId="{30AAD88B-7149-4160-A3A1-472ADD8B2E5A}" destId="{99C9CE54-083F-48D1-BD5A-43C7FEA8EE6B}" srcOrd="0" destOrd="0" presId="urn:microsoft.com/office/officeart/2005/8/layout/list1"/>
    <dgm:cxn modelId="{1D3C38A2-D125-4063-A704-53E964EC17EC}" type="presParOf" srcId="{30AAD88B-7149-4160-A3A1-472ADD8B2E5A}" destId="{2EA3FECA-58D9-4585-9DDB-BFC59FA00DAD}" srcOrd="1" destOrd="0" presId="urn:microsoft.com/office/officeart/2005/8/layout/list1"/>
    <dgm:cxn modelId="{185C4A09-2E83-480B-AA0A-A5803B2CC48B}" type="presParOf" srcId="{95F99350-E1E8-4AD6-9955-6BF21AD90182}" destId="{43F5D928-8D9C-45BC-B235-21CBAF54AF5C}" srcOrd="5" destOrd="0" presId="urn:microsoft.com/office/officeart/2005/8/layout/list1"/>
    <dgm:cxn modelId="{3A7C1409-7D8B-4C14-A71F-D8BB33A11120}" type="presParOf" srcId="{95F99350-E1E8-4AD6-9955-6BF21AD90182}" destId="{E4DCBBBC-B88E-453A-A389-68625F4D36F7}" srcOrd="6" destOrd="0" presId="urn:microsoft.com/office/officeart/2005/8/layout/list1"/>
    <dgm:cxn modelId="{E05C6690-DB29-4410-A1C4-F96A6E4FB6DC}" type="presParOf" srcId="{95F99350-E1E8-4AD6-9955-6BF21AD90182}" destId="{92535C0C-F611-4631-8BB3-B5626598117F}" srcOrd="7" destOrd="0" presId="urn:microsoft.com/office/officeart/2005/8/layout/list1"/>
    <dgm:cxn modelId="{40AAC2FB-2568-4692-927B-D252979A7680}" type="presParOf" srcId="{95F99350-E1E8-4AD6-9955-6BF21AD90182}" destId="{D7AEE5BC-5C3C-4BC8-950E-A769002EDF4E}" srcOrd="8" destOrd="0" presId="urn:microsoft.com/office/officeart/2005/8/layout/list1"/>
    <dgm:cxn modelId="{B332A78A-987F-4753-9383-C768E4E09BE2}" type="presParOf" srcId="{D7AEE5BC-5C3C-4BC8-950E-A769002EDF4E}" destId="{9B477572-984F-4C03-AFCE-7558325F05FC}" srcOrd="0" destOrd="0" presId="urn:microsoft.com/office/officeart/2005/8/layout/list1"/>
    <dgm:cxn modelId="{503131D4-E192-4DEA-9869-E4553C77732F}" type="presParOf" srcId="{D7AEE5BC-5C3C-4BC8-950E-A769002EDF4E}" destId="{06995888-C408-4147-B6B5-FAE9E17EC0B4}" srcOrd="1" destOrd="0" presId="urn:microsoft.com/office/officeart/2005/8/layout/list1"/>
    <dgm:cxn modelId="{0DF43128-8C0F-44B8-80AD-9B3EB646C1AA}" type="presParOf" srcId="{95F99350-E1E8-4AD6-9955-6BF21AD90182}" destId="{A1386ED7-8EA8-469A-AB30-45EC5C599BD6}" srcOrd="9" destOrd="0" presId="urn:microsoft.com/office/officeart/2005/8/layout/list1"/>
    <dgm:cxn modelId="{528D37E3-8B62-48EF-986F-0F6889D10A61}" type="presParOf" srcId="{95F99350-E1E8-4AD6-9955-6BF21AD90182}" destId="{05C8F6AD-ECB5-4017-8CEF-1A0EFD3A2D49}" srcOrd="10" destOrd="0" presId="urn:microsoft.com/office/officeart/2005/8/layout/list1"/>
    <dgm:cxn modelId="{CE589D4A-25DB-4D94-8A00-1A4F06800983}" type="presParOf" srcId="{95F99350-E1E8-4AD6-9955-6BF21AD90182}" destId="{885F3379-B454-42BA-9679-5ECF20167819}" srcOrd="11" destOrd="0" presId="urn:microsoft.com/office/officeart/2005/8/layout/list1"/>
    <dgm:cxn modelId="{4444FA36-D8F9-4440-8FDD-9C7FCDB6207F}" type="presParOf" srcId="{95F99350-E1E8-4AD6-9955-6BF21AD90182}" destId="{FA3ABCFB-9C20-45F7-9E05-3CEEB45864AD}" srcOrd="12" destOrd="0" presId="urn:microsoft.com/office/officeart/2005/8/layout/list1"/>
    <dgm:cxn modelId="{25EB0960-6A7B-420C-A962-B9D2AA3EAA8F}" type="presParOf" srcId="{FA3ABCFB-9C20-45F7-9E05-3CEEB45864AD}" destId="{DBB89B1D-1094-4BD2-AC18-2AB215581BA6}" srcOrd="0" destOrd="0" presId="urn:microsoft.com/office/officeart/2005/8/layout/list1"/>
    <dgm:cxn modelId="{3C3FCE3B-838E-4C24-91C7-09A677DD33F1}" type="presParOf" srcId="{FA3ABCFB-9C20-45F7-9E05-3CEEB45864AD}" destId="{3809D589-7E48-4EA7-818F-A70652B6FB63}" srcOrd="1" destOrd="0" presId="urn:microsoft.com/office/officeart/2005/8/layout/list1"/>
    <dgm:cxn modelId="{47B2EA6D-71FB-4B0F-9449-AB5D6557C863}" type="presParOf" srcId="{95F99350-E1E8-4AD6-9955-6BF21AD90182}" destId="{14A9D572-D5D7-41BE-BEBB-AC85691CB541}" srcOrd="13" destOrd="0" presId="urn:microsoft.com/office/officeart/2005/8/layout/list1"/>
    <dgm:cxn modelId="{FEE148B1-2ED6-4D87-BC33-4223AA824E60}" type="presParOf" srcId="{95F99350-E1E8-4AD6-9955-6BF21AD90182}" destId="{580308B8-F311-4B95-BC99-F94E6CC5C864}" srcOrd="14" destOrd="0" presId="urn:microsoft.com/office/officeart/2005/8/layout/list1"/>
    <dgm:cxn modelId="{0E8FF021-A064-413E-86B9-117DD6EE562F}" type="presParOf" srcId="{95F99350-E1E8-4AD6-9955-6BF21AD90182}" destId="{75E78A8C-5145-468B-8D82-FF661F1FE626}" srcOrd="15" destOrd="0" presId="urn:microsoft.com/office/officeart/2005/8/layout/list1"/>
    <dgm:cxn modelId="{E304E554-72E3-44BA-B9BE-403ECEDE1011}" type="presParOf" srcId="{95F99350-E1E8-4AD6-9955-6BF21AD90182}" destId="{3BFED580-6FDD-43D6-BCD7-7DD4B43C4B08}" srcOrd="16" destOrd="0" presId="urn:microsoft.com/office/officeart/2005/8/layout/list1"/>
    <dgm:cxn modelId="{6CAC3C88-D545-432A-ACD1-C40A5B88F909}" type="presParOf" srcId="{3BFED580-6FDD-43D6-BCD7-7DD4B43C4B08}" destId="{C22F1084-8B95-4B60-9400-D2D3C9A70D6C}" srcOrd="0" destOrd="0" presId="urn:microsoft.com/office/officeart/2005/8/layout/list1"/>
    <dgm:cxn modelId="{CD30C244-6765-4610-B90E-6181CBE2C66A}" type="presParOf" srcId="{3BFED580-6FDD-43D6-BCD7-7DD4B43C4B08}" destId="{C6384296-173B-4EFD-B0D2-1C32880E43EF}" srcOrd="1" destOrd="0" presId="urn:microsoft.com/office/officeart/2005/8/layout/list1"/>
    <dgm:cxn modelId="{092B0D03-B38F-4FEE-AE46-A268B2F2AB95}" type="presParOf" srcId="{95F99350-E1E8-4AD6-9955-6BF21AD90182}" destId="{0401FD3C-EC69-40F2-B50F-D3C5307E4D55}" srcOrd="17" destOrd="0" presId="urn:microsoft.com/office/officeart/2005/8/layout/list1"/>
    <dgm:cxn modelId="{07C095BA-C4A2-49CB-BD48-F2DE55A8FEA1}" type="presParOf" srcId="{95F99350-E1E8-4AD6-9955-6BF21AD90182}" destId="{6219496A-EBC9-46F5-B49F-D5F35C0D64E0}" srcOrd="18" destOrd="0" presId="urn:microsoft.com/office/officeart/2005/8/layout/list1"/>
    <dgm:cxn modelId="{D0A58308-BAF8-4AB6-A380-1AB0B5B5E93D}" type="presParOf" srcId="{95F99350-E1E8-4AD6-9955-6BF21AD90182}" destId="{3F48AAD7-7135-4371-89AB-2B6DE62E064F}" srcOrd="19" destOrd="0" presId="urn:microsoft.com/office/officeart/2005/8/layout/list1"/>
    <dgm:cxn modelId="{ED379443-C168-4545-87ED-7A96910C1081}" type="presParOf" srcId="{95F99350-E1E8-4AD6-9955-6BF21AD90182}" destId="{7B1855AC-ED9B-492D-9500-BE3AB2315E2A}" srcOrd="20" destOrd="0" presId="urn:microsoft.com/office/officeart/2005/8/layout/list1"/>
    <dgm:cxn modelId="{AD223E0E-014B-4A35-9ABE-A876F8EC8C5F}" type="presParOf" srcId="{7B1855AC-ED9B-492D-9500-BE3AB2315E2A}" destId="{AEDDF261-8865-4DF4-9AC5-1A35EC1307EF}" srcOrd="0" destOrd="0" presId="urn:microsoft.com/office/officeart/2005/8/layout/list1"/>
    <dgm:cxn modelId="{36483B25-85BD-48A0-9512-5DF169F83B7B}" type="presParOf" srcId="{7B1855AC-ED9B-492D-9500-BE3AB2315E2A}" destId="{EEBBC9CD-C9BC-4557-AA43-A0081AD71D74}" srcOrd="1" destOrd="0" presId="urn:microsoft.com/office/officeart/2005/8/layout/list1"/>
    <dgm:cxn modelId="{18A888F1-AF63-4479-A69C-2253110DF58A}" type="presParOf" srcId="{95F99350-E1E8-4AD6-9955-6BF21AD90182}" destId="{8CE0B16C-A529-4F0E-BF08-3201AB5CFA8E}" srcOrd="21" destOrd="0" presId="urn:microsoft.com/office/officeart/2005/8/layout/list1"/>
    <dgm:cxn modelId="{67F551FA-FBA7-4EE6-BED2-E97B0088A375}" type="presParOf" srcId="{95F99350-E1E8-4AD6-9955-6BF21AD90182}" destId="{CFB72BE6-0EAF-464C-B706-F46BD0370A0E}" srcOrd="22" destOrd="0" presId="urn:microsoft.com/office/officeart/2005/8/layout/list1"/>
    <dgm:cxn modelId="{5679CE9E-C13F-4DC1-B1E8-81608D652890}" type="presParOf" srcId="{95F99350-E1E8-4AD6-9955-6BF21AD90182}" destId="{12B391CF-22B8-47A0-8F60-C8DED5806CE7}" srcOrd="23" destOrd="0" presId="urn:microsoft.com/office/officeart/2005/8/layout/list1"/>
    <dgm:cxn modelId="{FF2C6DE6-47B8-457C-B796-7AF7E19C3D4B}" type="presParOf" srcId="{95F99350-E1E8-4AD6-9955-6BF21AD90182}" destId="{B3AFCE33-DA3D-4619-AC68-BFC9CD608001}" srcOrd="24" destOrd="0" presId="urn:microsoft.com/office/officeart/2005/8/layout/list1"/>
    <dgm:cxn modelId="{158D1545-5B2A-4F29-A541-F2611BFDED07}" type="presParOf" srcId="{B3AFCE33-DA3D-4619-AC68-BFC9CD608001}" destId="{5998BDE1-AD0C-420B-8F30-FA0D780A0876}" srcOrd="0" destOrd="0" presId="urn:microsoft.com/office/officeart/2005/8/layout/list1"/>
    <dgm:cxn modelId="{A4718599-B4CC-4EAB-B754-585A889DCDFE}" type="presParOf" srcId="{B3AFCE33-DA3D-4619-AC68-BFC9CD608001}" destId="{D91A3769-F5FD-46C2-85CC-B59B864277A7}" srcOrd="1" destOrd="0" presId="urn:microsoft.com/office/officeart/2005/8/layout/list1"/>
    <dgm:cxn modelId="{84418B19-2738-4D97-984E-AB413C6443E9}" type="presParOf" srcId="{95F99350-E1E8-4AD6-9955-6BF21AD90182}" destId="{107F3D31-DEC6-4DC0-9F3D-F2CF62A27A96}" srcOrd="25" destOrd="0" presId="urn:microsoft.com/office/officeart/2005/8/layout/list1"/>
    <dgm:cxn modelId="{06D47660-D294-4373-A2E0-7DDD1A0B093E}" type="presParOf" srcId="{95F99350-E1E8-4AD6-9955-6BF21AD90182}" destId="{474057B1-298E-4227-AC73-E49EA572256F}" srcOrd="26" destOrd="0" presId="urn:microsoft.com/office/officeart/2005/8/layout/list1"/>
    <dgm:cxn modelId="{E3434E5C-9AB1-4BB3-8E7C-BF44A181DC1F}" type="presParOf" srcId="{95F99350-E1E8-4AD6-9955-6BF21AD90182}" destId="{EBA7603E-6552-425E-8035-C24B2B7CBA84}" srcOrd="27" destOrd="0" presId="urn:microsoft.com/office/officeart/2005/8/layout/list1"/>
    <dgm:cxn modelId="{0C6A7515-3F60-47D3-9BEF-4F7E697FC7DF}" type="presParOf" srcId="{95F99350-E1E8-4AD6-9955-6BF21AD90182}" destId="{B2CFE641-A69A-4321-84B6-5B09E8106250}" srcOrd="28" destOrd="0" presId="urn:microsoft.com/office/officeart/2005/8/layout/list1"/>
    <dgm:cxn modelId="{ADF0C939-2464-46A9-8979-F13B018EDE32}" type="presParOf" srcId="{B2CFE641-A69A-4321-84B6-5B09E8106250}" destId="{DCC1A138-961E-4A46-B527-89147057DF40}" srcOrd="0" destOrd="0" presId="urn:microsoft.com/office/officeart/2005/8/layout/list1"/>
    <dgm:cxn modelId="{35B5CBEF-D4BB-45E1-9E43-2BB485AFE4BC}" type="presParOf" srcId="{B2CFE641-A69A-4321-84B6-5B09E8106250}" destId="{AC621445-D081-414A-929A-5FB7819C6A93}" srcOrd="1" destOrd="0" presId="urn:microsoft.com/office/officeart/2005/8/layout/list1"/>
    <dgm:cxn modelId="{063A70AF-4345-4B91-A908-AC799272DA66}" type="presParOf" srcId="{95F99350-E1E8-4AD6-9955-6BF21AD90182}" destId="{367B7A6B-FED6-4DAC-9AE5-551A7EA65EBB}" srcOrd="29" destOrd="0" presId="urn:microsoft.com/office/officeart/2005/8/layout/list1"/>
    <dgm:cxn modelId="{A96D1FD7-F46D-46BA-A1E4-8925FEC6DFF6}" type="presParOf" srcId="{95F99350-E1E8-4AD6-9955-6BF21AD90182}" destId="{6322578C-FCF3-4450-8CC3-F678CC5960F6}" srcOrd="30" destOrd="0" presId="urn:microsoft.com/office/officeart/2005/8/layout/list1"/>
    <dgm:cxn modelId="{DD7D5623-19E6-4E51-856D-BFD6B85DEB60}" type="presParOf" srcId="{95F99350-E1E8-4AD6-9955-6BF21AD90182}" destId="{180B88A9-DC1B-4013-9AF7-09EA2F75BC49}" srcOrd="31" destOrd="0" presId="urn:microsoft.com/office/officeart/2005/8/layout/list1"/>
    <dgm:cxn modelId="{D3EB090A-5C97-4A37-A5E0-A1E17F0CD7BF}" type="presParOf" srcId="{95F99350-E1E8-4AD6-9955-6BF21AD90182}" destId="{37CFEE39-682A-4B44-8765-601BC106E07A}" srcOrd="32" destOrd="0" presId="urn:microsoft.com/office/officeart/2005/8/layout/list1"/>
    <dgm:cxn modelId="{807CAB7C-57B5-4F24-A684-88A9BEA447CF}" type="presParOf" srcId="{37CFEE39-682A-4B44-8765-601BC106E07A}" destId="{91B6895F-0223-4D7A-A668-A9234E638054}" srcOrd="0" destOrd="0" presId="urn:microsoft.com/office/officeart/2005/8/layout/list1"/>
    <dgm:cxn modelId="{7C096FDF-6810-4CEA-A4ED-9BF7015C0F22}" type="presParOf" srcId="{37CFEE39-682A-4B44-8765-601BC106E07A}" destId="{832A501B-861A-4144-9A6C-46C75A6A1868}" srcOrd="1" destOrd="0" presId="urn:microsoft.com/office/officeart/2005/8/layout/list1"/>
    <dgm:cxn modelId="{C4842039-F4C8-4DFE-B102-8CE03638F927}" type="presParOf" srcId="{95F99350-E1E8-4AD6-9955-6BF21AD90182}" destId="{4DAC7B0B-D2E8-44CD-A8B5-9EBDD3D97F84}" srcOrd="33" destOrd="0" presId="urn:microsoft.com/office/officeart/2005/8/layout/list1"/>
    <dgm:cxn modelId="{696208DD-83A6-45BD-A22D-9ECECFAB92AC}" type="presParOf" srcId="{95F99350-E1E8-4AD6-9955-6BF21AD90182}" destId="{CF83B39E-69E6-4A73-AA54-CE440402E963}"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FAB9B-A188-4E6D-BFB3-16ED7EEA0308}">
      <dsp:nvSpPr>
        <dsp:cNvPr id="0" name=""/>
        <dsp:cNvSpPr/>
      </dsp:nvSpPr>
      <dsp:spPr>
        <a:xfrm>
          <a:off x="0" y="366732"/>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6631BD-7383-4DC1-A467-0D34A77B1CA3}">
      <dsp:nvSpPr>
        <dsp:cNvPr id="0" name=""/>
        <dsp:cNvSpPr/>
      </dsp:nvSpPr>
      <dsp:spPr>
        <a:xfrm>
          <a:off x="239098" y="216221"/>
          <a:ext cx="5235513" cy="39995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ملت</a:t>
          </a:r>
          <a:endParaRPr lang="en-US" sz="1100" kern="1200" dirty="0"/>
        </a:p>
      </dsp:txBody>
      <dsp:txXfrm>
        <a:off x="258622" y="235745"/>
        <a:ext cx="5196465" cy="360909"/>
      </dsp:txXfrm>
    </dsp:sp>
    <dsp:sp modelId="{E4DCBBBC-B88E-453A-A389-68625F4D36F7}">
      <dsp:nvSpPr>
        <dsp:cNvPr id="0" name=""/>
        <dsp:cNvSpPr/>
      </dsp:nvSpPr>
      <dsp:spPr>
        <a:xfrm>
          <a:off x="0" y="921683"/>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A3FECA-58D9-4585-9DDB-BFC59FA00DAD}">
      <dsp:nvSpPr>
        <dsp:cNvPr id="0" name=""/>
        <dsp:cNvSpPr/>
      </dsp:nvSpPr>
      <dsp:spPr>
        <a:xfrm>
          <a:off x="805147" y="788659"/>
          <a:ext cx="4103427" cy="38071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مدینه</a:t>
          </a:r>
          <a:endParaRPr lang="en-US" sz="1100" kern="1200" dirty="0"/>
        </a:p>
      </dsp:txBody>
      <dsp:txXfrm>
        <a:off x="823732" y="807244"/>
        <a:ext cx="4066257" cy="343541"/>
      </dsp:txXfrm>
    </dsp:sp>
    <dsp:sp modelId="{05C8F6AD-ECB5-4017-8CEF-1A0EFD3A2D49}">
      <dsp:nvSpPr>
        <dsp:cNvPr id="0" name=""/>
        <dsp:cNvSpPr/>
      </dsp:nvSpPr>
      <dsp:spPr>
        <a:xfrm>
          <a:off x="0" y="1519602"/>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995888-C408-4147-B6B5-FAE9E17EC0B4}">
      <dsp:nvSpPr>
        <dsp:cNvPr id="0" name=""/>
        <dsp:cNvSpPr/>
      </dsp:nvSpPr>
      <dsp:spPr>
        <a:xfrm>
          <a:off x="1226065" y="1346825"/>
          <a:ext cx="3261551" cy="42367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قوم</a:t>
          </a:r>
          <a:endParaRPr lang="en-US" sz="1100" kern="1200" dirty="0"/>
        </a:p>
      </dsp:txBody>
      <dsp:txXfrm>
        <a:off x="1246747" y="1367507"/>
        <a:ext cx="3220187" cy="382314"/>
      </dsp:txXfrm>
    </dsp:sp>
    <dsp:sp modelId="{580308B8-F311-4B95-BC99-F94E6CC5C864}">
      <dsp:nvSpPr>
        <dsp:cNvPr id="0" name=""/>
        <dsp:cNvSpPr/>
      </dsp:nvSpPr>
      <dsp:spPr>
        <a:xfrm>
          <a:off x="0" y="2156701"/>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9D589-7E48-4EA7-818F-A70652B6FB63}">
      <dsp:nvSpPr>
        <dsp:cNvPr id="0" name=""/>
        <dsp:cNvSpPr/>
      </dsp:nvSpPr>
      <dsp:spPr>
        <a:xfrm>
          <a:off x="1468680" y="1931998"/>
          <a:ext cx="2776360" cy="4628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قریه</a:t>
          </a:r>
          <a:endParaRPr lang="en-US" sz="1100" kern="1200" dirty="0"/>
        </a:p>
      </dsp:txBody>
      <dsp:txXfrm>
        <a:off x="1491275" y="1954593"/>
        <a:ext cx="2731170" cy="417669"/>
      </dsp:txXfrm>
    </dsp:sp>
    <dsp:sp modelId="{6219496A-EBC9-46F5-B49F-D5F35C0D64E0}">
      <dsp:nvSpPr>
        <dsp:cNvPr id="0" name=""/>
        <dsp:cNvSpPr/>
      </dsp:nvSpPr>
      <dsp:spPr>
        <a:xfrm>
          <a:off x="0" y="2694735"/>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384296-173B-4EFD-B0D2-1C32880E43EF}">
      <dsp:nvSpPr>
        <dsp:cNvPr id="0" name=""/>
        <dsp:cNvSpPr/>
      </dsp:nvSpPr>
      <dsp:spPr>
        <a:xfrm>
          <a:off x="1652102" y="2554585"/>
          <a:ext cx="2322406" cy="36379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بلد</a:t>
          </a:r>
          <a:endParaRPr lang="en-US" sz="1100" kern="1200" dirty="0"/>
        </a:p>
      </dsp:txBody>
      <dsp:txXfrm>
        <a:off x="1669861" y="2572344"/>
        <a:ext cx="2286888" cy="328275"/>
      </dsp:txXfrm>
    </dsp:sp>
    <dsp:sp modelId="{CFB72BE6-0EAF-464C-B706-F46BD0370A0E}">
      <dsp:nvSpPr>
        <dsp:cNvPr id="0" name=""/>
        <dsp:cNvSpPr/>
      </dsp:nvSpPr>
      <dsp:spPr>
        <a:xfrm>
          <a:off x="0" y="3380802"/>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BBC9CD-C9BC-4557-AA43-A0081AD71D74}">
      <dsp:nvSpPr>
        <dsp:cNvPr id="0" name=""/>
        <dsp:cNvSpPr/>
      </dsp:nvSpPr>
      <dsp:spPr>
        <a:xfrm>
          <a:off x="1831524" y="3107134"/>
          <a:ext cx="2050633" cy="511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دوستی</a:t>
          </a:r>
          <a:endParaRPr lang="en-US" sz="1100" kern="1200" dirty="0"/>
        </a:p>
      </dsp:txBody>
      <dsp:txXfrm>
        <a:off x="1856509" y="3132119"/>
        <a:ext cx="2000663" cy="461856"/>
      </dsp:txXfrm>
    </dsp:sp>
    <dsp:sp modelId="{474057B1-298E-4227-AC73-E49EA572256F}">
      <dsp:nvSpPr>
        <dsp:cNvPr id="0" name=""/>
        <dsp:cNvSpPr/>
      </dsp:nvSpPr>
      <dsp:spPr>
        <a:xfrm>
          <a:off x="0" y="4020992"/>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1A3769-F5FD-46C2-85CC-B59B864277A7}">
      <dsp:nvSpPr>
        <dsp:cNvPr id="0" name=""/>
        <dsp:cNvSpPr/>
      </dsp:nvSpPr>
      <dsp:spPr>
        <a:xfrm>
          <a:off x="1967470" y="3781910"/>
          <a:ext cx="1752103" cy="46595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ارحام</a:t>
          </a:r>
          <a:endParaRPr lang="en-US" sz="1100" kern="1200" dirty="0"/>
        </a:p>
      </dsp:txBody>
      <dsp:txXfrm>
        <a:off x="1990216" y="3804656"/>
        <a:ext cx="1706611" cy="420458"/>
      </dsp:txXfrm>
    </dsp:sp>
    <dsp:sp modelId="{6322578C-FCF3-4450-8CC3-F678CC5960F6}">
      <dsp:nvSpPr>
        <dsp:cNvPr id="0" name=""/>
        <dsp:cNvSpPr/>
      </dsp:nvSpPr>
      <dsp:spPr>
        <a:xfrm>
          <a:off x="0" y="4583285"/>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621445-D081-414A-929A-5FB7819C6A93}">
      <dsp:nvSpPr>
        <dsp:cNvPr id="0" name=""/>
        <dsp:cNvSpPr/>
      </dsp:nvSpPr>
      <dsp:spPr>
        <a:xfrm>
          <a:off x="2083578" y="4404361"/>
          <a:ext cx="1546564" cy="3880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بیت</a:t>
          </a:r>
          <a:endParaRPr lang="en-US" sz="1100" kern="1200" dirty="0"/>
        </a:p>
      </dsp:txBody>
      <dsp:txXfrm>
        <a:off x="2102521" y="4423304"/>
        <a:ext cx="1508678" cy="350167"/>
      </dsp:txXfrm>
    </dsp:sp>
    <dsp:sp modelId="{CF83B39E-69E6-4A73-AA54-CE440402E963}">
      <dsp:nvSpPr>
        <dsp:cNvPr id="0" name=""/>
        <dsp:cNvSpPr/>
      </dsp:nvSpPr>
      <dsp:spPr>
        <a:xfrm>
          <a:off x="0" y="5225207"/>
          <a:ext cx="5713711" cy="27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2A501B-861A-4144-9A6C-46C75A6A1868}">
      <dsp:nvSpPr>
        <dsp:cNvPr id="0" name=""/>
        <dsp:cNvSpPr/>
      </dsp:nvSpPr>
      <dsp:spPr>
        <a:xfrm>
          <a:off x="2213045" y="4992457"/>
          <a:ext cx="1287590" cy="46768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1175" tIns="0" rIns="151175" bIns="0" numCol="1" spcCol="1270" anchor="ctr" anchorCtr="0">
          <a:noAutofit/>
        </a:bodyPr>
        <a:lstStyle/>
        <a:p>
          <a:pPr lvl="0" algn="ctr" defTabSz="488950" rtl="1">
            <a:lnSpc>
              <a:spcPct val="90000"/>
            </a:lnSpc>
            <a:spcBef>
              <a:spcPct val="0"/>
            </a:spcBef>
            <a:spcAft>
              <a:spcPct val="35000"/>
            </a:spcAft>
          </a:pPr>
          <a:r>
            <a:rPr lang="fa-IR" sz="1100" kern="1200" dirty="0" smtClean="0"/>
            <a:t>شاکله زوجیت</a:t>
          </a:r>
        </a:p>
      </dsp:txBody>
      <dsp:txXfrm>
        <a:off x="2235875" y="5015287"/>
        <a:ext cx="1241930" cy="4220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9249E-5E84-466D-B1CD-5CBEEE4FEE8F}" type="datetimeFigureOut">
              <a:rPr lang="en-US" smtClean="0"/>
              <a:t>7/3/2019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B43DF-E5DA-4015-9354-DEFB11203745}" type="slidenum">
              <a:rPr lang="en-US" smtClean="0"/>
              <a:t>‹#›</a:t>
            </a:fld>
            <a:endParaRPr lang="en-US"/>
          </a:p>
        </p:txBody>
      </p:sp>
    </p:spTree>
    <p:extLst>
      <p:ext uri="{BB962C8B-B14F-4D97-AF65-F5344CB8AC3E}">
        <p14:creationId xmlns:p14="http://schemas.microsoft.com/office/powerpoint/2010/main" val="283106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0869" y="1957228"/>
            <a:ext cx="5715000" cy="3714750"/>
          </a:xfrm>
          <a:prstGeom prst="rect">
            <a:avLst/>
          </a:prstGeom>
          <a:ln>
            <a:noFill/>
          </a:ln>
          <a:effectLst>
            <a:softEdge rad="112500"/>
          </a:effectLst>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3956544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185" y="842475"/>
            <a:ext cx="8911687" cy="870861"/>
          </a:xfrm>
        </p:spPr>
        <p:txBody>
          <a:bodyPr>
            <a:normAutofit/>
          </a:bodyPr>
          <a:lstStyle/>
          <a:p>
            <a:pPr algn="ctr" rtl="1"/>
            <a:r>
              <a:rPr lang="fa-IR" sz="2400" b="1" dirty="0"/>
              <a:t>شاکله شناسی هویت جمعی</a:t>
            </a:r>
            <a:r>
              <a:rPr lang="en-US" sz="2400" b="1" dirty="0"/>
              <a:t/>
            </a:r>
            <a:br>
              <a:rPr lang="en-US" sz="2400" b="1" dirty="0"/>
            </a:br>
            <a:endParaRPr lang="en-US" sz="2400" b="1" dirty="0"/>
          </a:p>
        </p:txBody>
      </p:sp>
      <p:sp>
        <p:nvSpPr>
          <p:cNvPr id="3" name="Content Placeholder 2"/>
          <p:cNvSpPr>
            <a:spLocks noGrp="1"/>
          </p:cNvSpPr>
          <p:nvPr>
            <p:ph idx="1"/>
          </p:nvPr>
        </p:nvSpPr>
        <p:spPr>
          <a:xfrm>
            <a:off x="928048" y="2133600"/>
            <a:ext cx="10576564" cy="3777622"/>
          </a:xfrm>
        </p:spPr>
        <p:txBody>
          <a:bodyPr>
            <a:normAutofit/>
          </a:bodyPr>
          <a:lstStyle/>
          <a:p>
            <a:pPr lvl="0" algn="just" rtl="1"/>
            <a:r>
              <a:rPr lang="fa-IR" sz="1600" dirty="0">
                <a:solidFill>
                  <a:schemeClr val="accent6"/>
                </a:solidFill>
              </a:rPr>
              <a:t>هر انسانی داخل در جمعی است و در اثر تنوع عرصه های اجتماعی، تحت تأثیر رویه های مختلفی از هویت جمعی است. </a:t>
            </a:r>
            <a:endParaRPr lang="en-US" sz="1600" dirty="0">
              <a:solidFill>
                <a:schemeClr val="accent6"/>
              </a:solidFill>
            </a:endParaRPr>
          </a:p>
          <a:p>
            <a:pPr lvl="0" algn="just" rtl="1"/>
            <a:r>
              <a:rPr lang="fa-IR" sz="1600" dirty="0">
                <a:solidFill>
                  <a:schemeClr val="accent6"/>
                </a:solidFill>
              </a:rPr>
              <a:t>شاکله مربوط به هر یک از لایه های هویت جمعی، انسان را در انجام اموری تسهیل می کند. برخی از سهولت ها ویا سختی هایی که فرد با خود دارد را باید در این فضا کاوش کرد. </a:t>
            </a:r>
            <a:endParaRPr lang="en-US" sz="1600" dirty="0">
              <a:solidFill>
                <a:schemeClr val="accent6"/>
              </a:solidFill>
            </a:endParaRPr>
          </a:p>
          <a:p>
            <a:pPr lvl="0" algn="just" rtl="1"/>
            <a:r>
              <a:rPr lang="fa-IR" sz="1600" dirty="0">
                <a:solidFill>
                  <a:schemeClr val="accent6"/>
                </a:solidFill>
              </a:rPr>
              <a:t>انسان ها به واسطه هویت جمعی دارای توان هایی می شوند. به گونه ای که اگر از هویت جمعی مذکور خارج شوند، آن توان ها را از دست خواهند دارد هریک از این لایه ها توانایی های خاصی را به انسان می دهد. </a:t>
            </a:r>
            <a:endParaRPr lang="en-US" sz="1600" dirty="0">
              <a:solidFill>
                <a:schemeClr val="accent6"/>
              </a:solidFill>
            </a:endParaRPr>
          </a:p>
          <a:p>
            <a:pPr lvl="0" algn="just" rtl="1"/>
            <a:r>
              <a:rPr lang="fa-IR" sz="1600" dirty="0">
                <a:solidFill>
                  <a:schemeClr val="accent6"/>
                </a:solidFill>
              </a:rPr>
              <a:t>شاکله جمع در صورتی که تحت ولایت دین نباشد، فرد را چنان مقهور خود می کند که به صورت خواسته یا ناخواسته قدرت تشخیص درست را از دست می دهد. </a:t>
            </a:r>
            <a:endParaRPr lang="en-US" sz="1600" dirty="0">
              <a:solidFill>
                <a:schemeClr val="accent6"/>
              </a:solidFill>
            </a:endParaRPr>
          </a:p>
          <a:p>
            <a:pPr algn="just"/>
            <a:endParaRPr lang="en-US" sz="1600" dirty="0">
              <a:solidFill>
                <a:schemeClr val="accent6"/>
              </a:solidFill>
            </a:endParaRPr>
          </a:p>
        </p:txBody>
      </p:sp>
    </p:spTree>
    <p:extLst>
      <p:ext uri="{BB962C8B-B14F-4D97-AF65-F5344CB8AC3E}">
        <p14:creationId xmlns:p14="http://schemas.microsoft.com/office/powerpoint/2010/main" val="10084859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209" y="406396"/>
            <a:ext cx="8911687" cy="449947"/>
          </a:xfrm>
        </p:spPr>
        <p:txBody>
          <a:bodyPr>
            <a:normAutofit fontScale="90000"/>
          </a:bodyPr>
          <a:lstStyle/>
          <a:p>
            <a:pPr algn="ctr" rtl="1"/>
            <a:r>
              <a:rPr lang="fa-IR" sz="2400" b="1" dirty="0"/>
              <a:t>مؤلفه های شاکله جمع </a:t>
            </a:r>
            <a:r>
              <a:rPr lang="en-US" sz="2400" dirty="0"/>
              <a:t/>
            </a:r>
            <a:br>
              <a:rPr lang="en-US" sz="2400" dirty="0"/>
            </a:br>
            <a:endParaRPr lang="en-US" sz="24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79404"/>
              </p:ext>
            </p:extLst>
          </p:nvPr>
        </p:nvGraphicFramePr>
        <p:xfrm>
          <a:off x="3625855" y="1030515"/>
          <a:ext cx="5713711" cy="5631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01392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952" y="134951"/>
            <a:ext cx="8911687" cy="420919"/>
          </a:xfrm>
        </p:spPr>
        <p:txBody>
          <a:bodyPr>
            <a:normAutofit fontScale="90000"/>
          </a:bodyPr>
          <a:lstStyle/>
          <a:p>
            <a:pPr algn="r" rtl="1"/>
            <a:r>
              <a:rPr lang="fa-IR" sz="2400" b="1" dirty="0"/>
              <a:t>شاکله </a:t>
            </a:r>
            <a:r>
              <a:rPr lang="fa-IR" sz="2400" b="1" dirty="0" smtClean="0"/>
              <a:t>زوجیت </a:t>
            </a:r>
            <a:endParaRPr lang="en-US" sz="2400" b="1" dirty="0"/>
          </a:p>
        </p:txBody>
      </p:sp>
      <p:sp>
        <p:nvSpPr>
          <p:cNvPr id="3" name="Content Placeholder 2"/>
          <p:cNvSpPr>
            <a:spLocks noGrp="1"/>
          </p:cNvSpPr>
          <p:nvPr>
            <p:ph idx="1"/>
          </p:nvPr>
        </p:nvSpPr>
        <p:spPr>
          <a:xfrm>
            <a:off x="1625600" y="636674"/>
            <a:ext cx="10202039" cy="1366298"/>
          </a:xfrm>
        </p:spPr>
        <p:txBody>
          <a:bodyPr>
            <a:normAutofit/>
          </a:bodyPr>
          <a:lstStyle/>
          <a:p>
            <a:pPr marL="0" lvl="0" indent="0" algn="just" rtl="1">
              <a:buNone/>
            </a:pPr>
            <a:r>
              <a:rPr lang="fa-IR" sz="1600" dirty="0">
                <a:solidFill>
                  <a:schemeClr val="accent6"/>
                </a:solidFill>
              </a:rPr>
              <a:t>زوجیت در قرآن به معنای پیوندی است که ملازم با کفویت، رفع نقص شکل گرفته بر اساس غایت حق، و نیز به وجود آمدن اثری متفاوت از حالت قبلی آنها می باشد. قرآن زوجیت را به عنوان آیه الهی نام برده و آن را مایه مودت و رحمت میان زوجین و غایت آن را سکونت معرفی می کند. </a:t>
            </a:r>
            <a:r>
              <a:rPr lang="fa-IR" sz="1600" dirty="0" smtClean="0">
                <a:solidFill>
                  <a:schemeClr val="accent6"/>
                </a:solidFill>
              </a:rPr>
              <a:t>مودت </a:t>
            </a:r>
            <a:r>
              <a:rPr lang="fa-IR" sz="1600" dirty="0">
                <a:solidFill>
                  <a:schemeClr val="accent6"/>
                </a:solidFill>
              </a:rPr>
              <a:t>تقریباً به معنای محبتی است که اثرش در مقام عمل ظاهر باشد. بنابراین محبت امری قلبی و درونی است. </a:t>
            </a:r>
            <a:endParaRPr lang="en-US" sz="1600" dirty="0">
              <a:solidFill>
                <a:schemeClr val="accent6"/>
              </a:solidFill>
            </a:endParaRPr>
          </a:p>
          <a:p>
            <a:pPr marL="0" indent="0" algn="just">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3688490184"/>
              </p:ext>
            </p:extLst>
          </p:nvPr>
        </p:nvGraphicFramePr>
        <p:xfrm>
          <a:off x="1625600" y="1752600"/>
          <a:ext cx="9695544" cy="5440680"/>
        </p:xfrm>
        <a:graphic>
          <a:graphicData uri="http://schemas.openxmlformats.org/drawingml/2006/table">
            <a:tbl>
              <a:tblPr firstRow="1" bandRow="1">
                <a:tableStyleId>{5FD0F851-EC5A-4D38-B0AD-8093EC10F338}</a:tableStyleId>
              </a:tblPr>
              <a:tblGrid>
                <a:gridCol w="4847772">
                  <a:extLst>
                    <a:ext uri="{9D8B030D-6E8A-4147-A177-3AD203B41FA5}">
                      <a16:colId xmlns:a16="http://schemas.microsoft.com/office/drawing/2014/main" val="76833529"/>
                    </a:ext>
                  </a:extLst>
                </a:gridCol>
                <a:gridCol w="4847772">
                  <a:extLst>
                    <a:ext uri="{9D8B030D-6E8A-4147-A177-3AD203B41FA5}">
                      <a16:colId xmlns:a16="http://schemas.microsoft.com/office/drawing/2014/main" val="1054272242"/>
                    </a:ext>
                  </a:extLst>
                </a:gridCol>
              </a:tblGrid>
              <a:tr h="32294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1100" b="1" kern="1200" dirty="0" smtClean="0">
                          <a:solidFill>
                            <a:schemeClr val="tx1"/>
                          </a:solidFill>
                          <a:effectLst/>
                          <a:latin typeface="+mn-lt"/>
                          <a:ea typeface="+mn-ea"/>
                          <a:cs typeface="+mn-cs"/>
                        </a:rPr>
                        <a:t>نشانه های محدودیت های مربوط به زوجیت </a:t>
                      </a:r>
                      <a:endParaRPr lang="en-US" sz="1100" b="1" kern="1200" dirty="0" smtClean="0">
                        <a:solidFill>
                          <a:schemeClr val="tx1"/>
                        </a:solidFill>
                        <a:effectLst/>
                        <a:latin typeface="+mn-lt"/>
                        <a:ea typeface="+mn-ea"/>
                        <a:cs typeface="+mn-cs"/>
                      </a:endParaRPr>
                    </a:p>
                    <a:p>
                      <a:endParaRPr lang="en-US" sz="1100" dirty="0"/>
                    </a:p>
                  </a:txBody>
                  <a:tcP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1100" b="1" kern="1200" dirty="0" smtClean="0">
                          <a:solidFill>
                            <a:schemeClr val="tx1"/>
                          </a:solidFill>
                          <a:effectLst/>
                          <a:latin typeface="+mn-lt"/>
                          <a:ea typeface="+mn-ea"/>
                          <a:cs typeface="+mn-cs"/>
                        </a:rPr>
                        <a:t>نشانه های توان های حاصله از هویت زوجیت</a:t>
                      </a:r>
                      <a:endParaRPr lang="en-US" sz="1100" b="1" kern="1200" dirty="0" smtClean="0">
                        <a:solidFill>
                          <a:schemeClr val="tx1"/>
                        </a:solidFill>
                        <a:effectLst/>
                        <a:latin typeface="+mn-lt"/>
                        <a:ea typeface="+mn-ea"/>
                        <a:cs typeface="+mn-cs"/>
                      </a:endParaRPr>
                    </a:p>
                    <a:p>
                      <a:pPr algn="r" rtl="1"/>
                      <a:endParaRPr lang="en-US" sz="1100" dirty="0"/>
                    </a:p>
                  </a:txBody>
                  <a:tcPr/>
                </a:tc>
                <a:extLst>
                  <a:ext uri="{0D108BD9-81ED-4DB2-BD59-A6C34878D82A}">
                    <a16:rowId xmlns:a16="http://schemas.microsoft.com/office/drawing/2014/main" val="2107351603"/>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ناتوانی در بذل محبت جهت دارد و واسعانه </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بذل محبت جهت دار و واسعانه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433164193"/>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فقدان صفت ایثار</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ایثار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535820040"/>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خود محور </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مقدم داشتن دیگری بر خود در یرطرف شدن نیازها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2467278676"/>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انعطاف پذیری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120250140"/>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عدم توانمندی در یکی شدن و اختلاف نکردن </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توان یکی شدن و اختلاف نکردن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74940574"/>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توان خطاپوشی و ستر بودن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2420403482"/>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نآرامی های روحی </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آرامش روحی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257009968"/>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ضعف معنوی </a:t>
                      </a:r>
                      <a:endParaRPr lang="en-US" sz="12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ارتقای معنوی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439062785"/>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فقدان رضایت درونی </a:t>
                      </a:r>
                      <a:endParaRPr lang="en-US" sz="1200" kern="1200" dirty="0" smtClean="0">
                        <a:solidFill>
                          <a:schemeClr val="tx1"/>
                        </a:solidFill>
                        <a:effectLst/>
                        <a:latin typeface="+mn-lt"/>
                        <a:ea typeface="+mn-ea"/>
                        <a:cs typeface="+mn-cs"/>
                      </a:endParaRPr>
                    </a:p>
                    <a:p>
                      <a:pPr algn="just" rtl="1"/>
                      <a:endParaRPr lang="en-US" sz="1000" dirty="0"/>
                    </a:p>
                  </a:txBody>
                  <a:tcPr/>
                </a:tc>
                <a:tc>
                  <a:txBody>
                    <a:bodyPr/>
                    <a:lstStyle/>
                    <a:p>
                      <a:pPr algn="just" rtl="1"/>
                      <a:r>
                        <a:rPr lang="fa-IR" sz="1200" kern="1200" dirty="0" smtClean="0">
                          <a:solidFill>
                            <a:schemeClr val="tx1"/>
                          </a:solidFill>
                          <a:effectLst/>
                          <a:latin typeface="+mn-lt"/>
                          <a:ea typeface="+mn-ea"/>
                          <a:cs typeface="+mn-cs"/>
                        </a:rPr>
                        <a:t>پیوستگی در احساس و رضایت </a:t>
                      </a:r>
                      <a:endParaRPr lang="en-US" sz="1200" dirty="0"/>
                    </a:p>
                  </a:txBody>
                  <a:tcPr/>
                </a:tc>
                <a:extLst>
                  <a:ext uri="{0D108BD9-81ED-4DB2-BD59-A6C34878D82A}">
                    <a16:rowId xmlns:a16="http://schemas.microsoft.com/office/drawing/2014/main" val="284290794"/>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سختی در انعطاف پذیری فقدان تلاش جهت دار بر اساس باور حقِ اتصال به گذشتگان و یا آیندگان یا همان اهمیت ندادن به تداوم خود در زنجیره ذریه </a:t>
                      </a:r>
                      <a:endParaRPr lang="en-US" sz="1400" kern="1200" dirty="0" smtClean="0">
                        <a:solidFill>
                          <a:schemeClr val="tx1"/>
                        </a:solidFill>
                        <a:effectLst/>
                        <a:latin typeface="+mn-lt"/>
                        <a:ea typeface="+mn-ea"/>
                        <a:cs typeface="+mn-cs"/>
                      </a:endParaRPr>
                    </a:p>
                  </a:txBody>
                  <a:tcPr/>
                </a:tc>
                <a:tc>
                  <a:txBody>
                    <a:bodyPr/>
                    <a:lstStyle/>
                    <a:p>
                      <a:pPr algn="just" rtl="1"/>
                      <a:r>
                        <a:rPr lang="fa-IR" sz="1200" kern="1200" dirty="0" smtClean="0">
                          <a:solidFill>
                            <a:schemeClr val="tx1"/>
                          </a:solidFill>
                          <a:effectLst/>
                          <a:latin typeface="+mn-lt"/>
                          <a:ea typeface="+mn-ea"/>
                          <a:cs typeface="+mn-cs"/>
                        </a:rPr>
                        <a:t>سعی و تلاش جهت دارد بر اساس باور به اتصال گذشتگان و آیندگان به هم </a:t>
                      </a:r>
                      <a:endParaRPr lang="en-US" sz="1200" dirty="0"/>
                    </a:p>
                  </a:txBody>
                  <a:tcPr/>
                </a:tc>
                <a:extLst>
                  <a:ext uri="{0D108BD9-81ED-4DB2-BD59-A6C34878D82A}">
                    <a16:rowId xmlns:a16="http://schemas.microsoft.com/office/drawing/2014/main" val="2607195262"/>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عدم اهتمام به مسأله جمعیت از نظر کمی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اهتمام به مسأله جمعیت از نظر کمی </a:t>
                      </a:r>
                      <a:endParaRPr lang="en-US" sz="12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582509991"/>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بی توجهی نسبت به توان معنوی نسل و ذریه </a:t>
                      </a:r>
                      <a:endParaRPr lang="en-US" sz="1050" dirty="0" smtClean="0"/>
                    </a:p>
                    <a:p>
                      <a:pPr algn="just" rtl="1"/>
                      <a:endParaRPr lang="en-US" sz="1400" dirty="0"/>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200" kern="1200" dirty="0" smtClean="0">
                          <a:solidFill>
                            <a:schemeClr val="tx1"/>
                          </a:solidFill>
                          <a:effectLst/>
                          <a:latin typeface="+mn-lt"/>
                          <a:ea typeface="+mn-ea"/>
                          <a:cs typeface="+mn-cs"/>
                        </a:rPr>
                        <a:t>قوت یافتن به واسطه توان معنوی نسل و ذریه</a:t>
                      </a:r>
                      <a:endParaRPr lang="en-US" sz="1200" kern="1200" dirty="0" smtClean="0">
                        <a:solidFill>
                          <a:schemeClr val="tx1"/>
                        </a:solidFill>
                        <a:effectLst/>
                        <a:latin typeface="+mn-lt"/>
                        <a:ea typeface="+mn-ea"/>
                        <a:cs typeface="+mn-cs"/>
                      </a:endParaRPr>
                    </a:p>
                    <a:p>
                      <a:pPr algn="just" rtl="1"/>
                      <a:endParaRPr lang="en-US" sz="1200" dirty="0"/>
                    </a:p>
                  </a:txBody>
                  <a:tcPr/>
                </a:tc>
                <a:extLst>
                  <a:ext uri="{0D108BD9-81ED-4DB2-BD59-A6C34878D82A}">
                    <a16:rowId xmlns:a16="http://schemas.microsoft.com/office/drawing/2014/main" val="3265766905"/>
                  </a:ext>
                </a:extLst>
              </a:tr>
            </a:tbl>
          </a:graphicData>
        </a:graphic>
      </p:graphicFrame>
    </p:spTree>
    <p:extLst>
      <p:ext uri="{BB962C8B-B14F-4D97-AF65-F5344CB8AC3E}">
        <p14:creationId xmlns:p14="http://schemas.microsoft.com/office/powerpoint/2010/main" val="12239919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5783" y="275767"/>
            <a:ext cx="8911687" cy="624119"/>
          </a:xfrm>
        </p:spPr>
        <p:txBody>
          <a:bodyPr>
            <a:normAutofit/>
          </a:bodyPr>
          <a:lstStyle/>
          <a:p>
            <a:pPr algn="just" rtl="1"/>
            <a:r>
              <a:rPr lang="fa-IR" sz="2400" b="1" dirty="0" smtClean="0"/>
              <a:t>شاکله بیت</a:t>
            </a:r>
            <a:endParaRPr lang="en-US" sz="2400" b="1" dirty="0"/>
          </a:p>
        </p:txBody>
      </p:sp>
      <p:sp>
        <p:nvSpPr>
          <p:cNvPr id="3" name="Content Placeholder 2"/>
          <p:cNvSpPr>
            <a:spLocks noGrp="1"/>
          </p:cNvSpPr>
          <p:nvPr>
            <p:ph idx="1"/>
          </p:nvPr>
        </p:nvSpPr>
        <p:spPr>
          <a:xfrm>
            <a:off x="1407886" y="899886"/>
            <a:ext cx="10459584" cy="449943"/>
          </a:xfrm>
        </p:spPr>
        <p:txBody>
          <a:bodyPr>
            <a:normAutofit/>
          </a:bodyPr>
          <a:lstStyle/>
          <a:p>
            <a:pPr marL="0" indent="0" algn="just" rtl="1">
              <a:buNone/>
            </a:pPr>
            <a:r>
              <a:rPr lang="fa-IR" sz="1600" dirty="0" smtClean="0">
                <a:solidFill>
                  <a:schemeClr val="accent6"/>
                </a:solidFill>
              </a:rPr>
              <a:t>پایه ای ترین محل برای شکل گیری ایمان یا شرک در هر انسانی خانواده یا بیت است. </a:t>
            </a:r>
          </a:p>
          <a:p>
            <a:pPr marL="0" indent="0" algn="just" rtl="1">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560277021"/>
              </p:ext>
            </p:extLst>
          </p:nvPr>
        </p:nvGraphicFramePr>
        <p:xfrm>
          <a:off x="2338885" y="2301494"/>
          <a:ext cx="8597586" cy="2296160"/>
        </p:xfrm>
        <a:graphic>
          <a:graphicData uri="http://schemas.openxmlformats.org/drawingml/2006/table">
            <a:tbl>
              <a:tblPr firstRow="1" bandRow="1">
                <a:tableStyleId>{5FD0F851-EC5A-4D38-B0AD-8093EC10F338}</a:tableStyleId>
              </a:tblPr>
              <a:tblGrid>
                <a:gridCol w="4755201">
                  <a:extLst>
                    <a:ext uri="{9D8B030D-6E8A-4147-A177-3AD203B41FA5}">
                      <a16:colId xmlns:a16="http://schemas.microsoft.com/office/drawing/2014/main" val="2236246758"/>
                    </a:ext>
                  </a:extLst>
                </a:gridCol>
                <a:gridCol w="3842385">
                  <a:extLst>
                    <a:ext uri="{9D8B030D-6E8A-4147-A177-3AD203B41FA5}">
                      <a16:colId xmlns:a16="http://schemas.microsoft.com/office/drawing/2014/main" val="700999290"/>
                    </a:ext>
                  </a:extLst>
                </a:gridCol>
              </a:tblGrid>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محدودیت های حاصله از هویت بیت </a:t>
                      </a:r>
                      <a:endParaRPr lang="en-US" sz="1400" b="1" kern="1200" dirty="0" smtClean="0">
                        <a:solidFill>
                          <a:schemeClr val="tx1"/>
                        </a:solidFill>
                        <a:effectLst/>
                        <a:latin typeface="+mn-lt"/>
                        <a:ea typeface="+mn-ea"/>
                        <a:cs typeface="+mn-cs"/>
                      </a:endParaRPr>
                    </a:p>
                    <a:p>
                      <a:pPr algn="just" rtl="1"/>
                      <a:endParaRPr lang="en-US" sz="1400" dirty="0"/>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توان های حاصله از هویت بیت </a:t>
                      </a:r>
                      <a:endParaRPr lang="en-US" sz="1400" b="1" kern="1200" dirty="0" smtClean="0">
                        <a:solidFill>
                          <a:schemeClr val="tx1"/>
                        </a:solidFill>
                        <a:effectLst/>
                        <a:latin typeface="+mn-lt"/>
                        <a:ea typeface="+mn-ea"/>
                        <a:cs typeface="+mn-cs"/>
                      </a:endParaRPr>
                    </a:p>
                    <a:p>
                      <a:pPr algn="just" rtl="1"/>
                      <a:endParaRPr lang="en-US" sz="1400" dirty="0"/>
                    </a:p>
                  </a:txBody>
                  <a:tcPr/>
                </a:tc>
                <a:extLst>
                  <a:ext uri="{0D108BD9-81ED-4DB2-BD59-A6C34878D82A}">
                    <a16:rowId xmlns:a16="http://schemas.microsoft.com/office/drawing/2014/main" val="2919943602"/>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اخلال یا فقدان توانمندی در تبادلات عاطفی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ابراز عطوفت، مهربانی و شفقت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46291168"/>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آسیب پذیری نسبت به خطرات محیط</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در امان بودن از آسیب های محیط های بیرونی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2292699333"/>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سلب امنیت از دیگران از نظر عاطفی و رفتاری </a:t>
                      </a:r>
                      <a:endParaRPr lang="en-US" sz="1400" kern="1200" dirty="0" smtClean="0">
                        <a:solidFill>
                          <a:schemeClr val="tx1"/>
                        </a:solidFill>
                        <a:effectLst/>
                        <a:latin typeface="+mn-lt"/>
                        <a:ea typeface="+mn-ea"/>
                        <a:cs typeface="+mn-cs"/>
                      </a:endParaRPr>
                    </a:p>
                    <a:p>
                      <a:pPr algn="just" rtl="1"/>
                      <a:endParaRPr lang="en-US" sz="1400" dirty="0"/>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امن بودن برای دیگران از نظر عاطفی و رفتاری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787366188"/>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سطح پایینی از فهم و رعایت ادب</a:t>
                      </a:r>
                      <a:endParaRPr lang="en-US" sz="1400" kern="1200" dirty="0" smtClean="0">
                        <a:solidFill>
                          <a:schemeClr val="tx1"/>
                        </a:solidFill>
                        <a:effectLst/>
                        <a:latin typeface="+mn-lt"/>
                        <a:ea typeface="+mn-ea"/>
                        <a:cs typeface="+mn-cs"/>
                      </a:endParaRPr>
                    </a:p>
                    <a:p>
                      <a:pPr algn="just" rtl="1"/>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76076962"/>
                  </a:ext>
                </a:extLst>
              </a:tr>
            </a:tbl>
          </a:graphicData>
        </a:graphic>
      </p:graphicFrame>
    </p:spTree>
    <p:extLst>
      <p:ext uri="{BB962C8B-B14F-4D97-AF65-F5344CB8AC3E}">
        <p14:creationId xmlns:p14="http://schemas.microsoft.com/office/powerpoint/2010/main" val="226770544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56830" cy="711204"/>
          </a:xfrm>
        </p:spPr>
        <p:txBody>
          <a:bodyPr>
            <a:normAutofit/>
          </a:bodyPr>
          <a:lstStyle/>
          <a:p>
            <a:pPr algn="just" rtl="1"/>
            <a:r>
              <a:rPr lang="fa-IR" sz="2400" b="1" dirty="0"/>
              <a:t>شاکله </a:t>
            </a:r>
            <a:r>
              <a:rPr lang="fa-IR" sz="2400" b="1" dirty="0" smtClean="0"/>
              <a:t>ارحام</a:t>
            </a:r>
            <a:endParaRPr lang="en-US" sz="2400" dirty="0"/>
          </a:p>
        </p:txBody>
      </p:sp>
      <p:sp>
        <p:nvSpPr>
          <p:cNvPr id="3" name="Content Placeholder 2"/>
          <p:cNvSpPr>
            <a:spLocks noGrp="1"/>
          </p:cNvSpPr>
          <p:nvPr>
            <p:ph idx="1"/>
          </p:nvPr>
        </p:nvSpPr>
        <p:spPr>
          <a:xfrm>
            <a:off x="2734355" y="1335314"/>
            <a:ext cx="8915400" cy="638629"/>
          </a:xfrm>
        </p:spPr>
        <p:txBody>
          <a:bodyPr>
            <a:normAutofit/>
          </a:bodyPr>
          <a:lstStyle/>
          <a:p>
            <a:pPr marL="0" indent="0" algn="just" rtl="1">
              <a:buNone/>
            </a:pPr>
            <a:r>
              <a:rPr lang="fa-IR" sz="1400" dirty="0">
                <a:solidFill>
                  <a:schemeClr val="accent6"/>
                </a:solidFill>
              </a:rPr>
              <a:t> </a:t>
            </a:r>
            <a:r>
              <a:rPr lang="fa-IR" sz="1600" dirty="0">
                <a:solidFill>
                  <a:schemeClr val="accent6"/>
                </a:solidFill>
              </a:rPr>
              <a:t>اتصال و ارتباط میان افراد که در قالب خانواده ها و بیوت صورت می گیرد و یا محوریت امّ می باشد شکل دهنده ارحام است. </a:t>
            </a:r>
            <a:endParaRPr lang="en-US" sz="16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78478218"/>
              </p:ext>
            </p:extLst>
          </p:nvPr>
        </p:nvGraphicFramePr>
        <p:xfrm>
          <a:off x="2210788" y="2461579"/>
          <a:ext cx="8844333" cy="2743200"/>
        </p:xfrm>
        <a:graphic>
          <a:graphicData uri="http://schemas.openxmlformats.org/drawingml/2006/table">
            <a:tbl>
              <a:tblPr firstRow="1" bandRow="1">
                <a:tableStyleId>{5FD0F851-EC5A-4D38-B0AD-8093EC10F338}</a:tableStyleId>
              </a:tblPr>
              <a:tblGrid>
                <a:gridCol w="4763218">
                  <a:extLst>
                    <a:ext uri="{9D8B030D-6E8A-4147-A177-3AD203B41FA5}">
                      <a16:colId xmlns:a16="http://schemas.microsoft.com/office/drawing/2014/main" val="2792622819"/>
                    </a:ext>
                  </a:extLst>
                </a:gridCol>
                <a:gridCol w="4081115">
                  <a:extLst>
                    <a:ext uri="{9D8B030D-6E8A-4147-A177-3AD203B41FA5}">
                      <a16:colId xmlns:a16="http://schemas.microsoft.com/office/drawing/2014/main" val="1330893424"/>
                    </a:ext>
                  </a:extLst>
                </a:gridCol>
              </a:tblGrid>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محدودیت های مربوط به هویت ارحام </a:t>
                      </a:r>
                      <a:endParaRPr lang="en-US" sz="1400" b="1" kern="1200" dirty="0" smtClean="0">
                        <a:solidFill>
                          <a:schemeClr val="tx1"/>
                        </a:solidFill>
                        <a:effectLst/>
                        <a:latin typeface="+mn-lt"/>
                        <a:ea typeface="+mn-ea"/>
                        <a:cs typeface="+mn-cs"/>
                      </a:endParaRPr>
                    </a:p>
                    <a:p>
                      <a:pPr algn="just" rtl="1"/>
                      <a:endParaRPr lang="en-US" sz="1400" dirty="0"/>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توان های حاصله از هویت ارحام </a:t>
                      </a:r>
                      <a:endParaRPr lang="en-US" sz="1400" b="1" kern="1200" dirty="0" smtClean="0">
                        <a:solidFill>
                          <a:schemeClr val="tx1"/>
                        </a:solidFill>
                        <a:effectLst/>
                        <a:latin typeface="+mn-lt"/>
                        <a:ea typeface="+mn-ea"/>
                        <a:cs typeface="+mn-cs"/>
                      </a:endParaRPr>
                    </a:p>
                    <a:p>
                      <a:pPr algn="just" rtl="1"/>
                      <a:endParaRPr lang="en-US" sz="1400" dirty="0"/>
                    </a:p>
                  </a:txBody>
                  <a:tcPr/>
                </a:tc>
                <a:extLst>
                  <a:ext uri="{0D108BD9-81ED-4DB2-BD59-A6C34878D82A}">
                    <a16:rowId xmlns:a16="http://schemas.microsoft.com/office/drawing/2014/main" val="2505628934"/>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از بین رفتن مال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محبت در میان افراد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746811018"/>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ترک وصیت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تأخیر مرگ</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987353682"/>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فقر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ازدیاد مال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6182045"/>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از بین رفتن حریم ها </a:t>
                      </a:r>
                      <a:endParaRPr lang="en-US" sz="1400" kern="1200" dirty="0" smtClean="0">
                        <a:solidFill>
                          <a:schemeClr val="tx1"/>
                        </a:solidFill>
                        <a:effectLst/>
                        <a:latin typeface="+mn-lt"/>
                        <a:ea typeface="+mn-ea"/>
                        <a:cs typeface="+mn-cs"/>
                      </a:endParaRPr>
                    </a:p>
                  </a:txBody>
                  <a:tcPr/>
                </a:tc>
                <a:tc>
                  <a:txBody>
                    <a:bodyPr/>
                    <a:lstStyle/>
                    <a:p>
                      <a:endParaRPr lang="en-US" sz="1400" dirty="0"/>
                    </a:p>
                  </a:txBody>
                  <a:tcPr/>
                </a:tc>
                <a:extLst>
                  <a:ext uri="{0D108BD9-81ED-4DB2-BD59-A6C34878D82A}">
                    <a16:rowId xmlns:a16="http://schemas.microsoft.com/office/drawing/2014/main" val="567115964"/>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ندامت و پشیمانی </a:t>
                      </a:r>
                      <a:endParaRPr lang="en-US" sz="1400" kern="1200" dirty="0" smtClean="0">
                        <a:solidFill>
                          <a:schemeClr val="tx1"/>
                        </a:solidFill>
                        <a:effectLst/>
                        <a:latin typeface="+mn-lt"/>
                        <a:ea typeface="+mn-ea"/>
                        <a:cs typeface="+mn-cs"/>
                      </a:endParaRPr>
                    </a:p>
                  </a:txBody>
                  <a:tcPr/>
                </a:tc>
                <a:tc>
                  <a:txBody>
                    <a:bodyPr/>
                    <a:lstStyle/>
                    <a:p>
                      <a:endParaRPr lang="en-US" sz="1400" dirty="0"/>
                    </a:p>
                  </a:txBody>
                  <a:tcPr/>
                </a:tc>
                <a:extLst>
                  <a:ext uri="{0D108BD9-81ED-4DB2-BD59-A6C34878D82A}">
                    <a16:rowId xmlns:a16="http://schemas.microsoft.com/office/drawing/2014/main" val="3221938657"/>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از بین رفتن اهل سرزمین ها </a:t>
                      </a:r>
                      <a:endParaRPr lang="en-US" sz="1400" kern="1200" dirty="0" smtClean="0">
                        <a:solidFill>
                          <a:schemeClr val="tx1"/>
                        </a:solidFill>
                        <a:effectLst/>
                        <a:latin typeface="+mn-lt"/>
                        <a:ea typeface="+mn-ea"/>
                        <a:cs typeface="+mn-cs"/>
                      </a:endParaRPr>
                    </a:p>
                  </a:txBody>
                  <a:tcPr/>
                </a:tc>
                <a:tc>
                  <a:txBody>
                    <a:bodyPr/>
                    <a:lstStyle/>
                    <a:p>
                      <a:endParaRPr lang="en-US" sz="1400" dirty="0"/>
                    </a:p>
                  </a:txBody>
                  <a:tcPr/>
                </a:tc>
                <a:extLst>
                  <a:ext uri="{0D108BD9-81ED-4DB2-BD59-A6C34878D82A}">
                    <a16:rowId xmlns:a16="http://schemas.microsoft.com/office/drawing/2014/main" val="3609171771"/>
                  </a:ext>
                </a:extLst>
              </a:tr>
            </a:tbl>
          </a:graphicData>
        </a:graphic>
      </p:graphicFrame>
    </p:spTree>
    <p:extLst>
      <p:ext uri="{BB962C8B-B14F-4D97-AF65-F5344CB8AC3E}">
        <p14:creationId xmlns:p14="http://schemas.microsoft.com/office/powerpoint/2010/main" val="189107636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61397483"/>
              </p:ext>
            </p:extLst>
          </p:nvPr>
        </p:nvGraphicFramePr>
        <p:xfrm>
          <a:off x="1029760" y="1378856"/>
          <a:ext cx="10609943" cy="4717144"/>
        </p:xfrm>
        <a:graphic>
          <a:graphicData uri="http://schemas.openxmlformats.org/drawingml/2006/table">
            <a:tbl>
              <a:tblPr rtl="1" firstRow="1" firstCol="1" bandRow="1">
                <a:tableStyleId>{0E3FDE45-AF77-4B5C-9715-49D594BDF05E}</a:tableStyleId>
              </a:tblPr>
              <a:tblGrid>
                <a:gridCol w="2243231">
                  <a:extLst>
                    <a:ext uri="{9D8B030D-6E8A-4147-A177-3AD203B41FA5}">
                      <a16:colId xmlns:a16="http://schemas.microsoft.com/office/drawing/2014/main" val="4061652349"/>
                    </a:ext>
                  </a:extLst>
                </a:gridCol>
                <a:gridCol w="3893567">
                  <a:extLst>
                    <a:ext uri="{9D8B030D-6E8A-4147-A177-3AD203B41FA5}">
                      <a16:colId xmlns:a16="http://schemas.microsoft.com/office/drawing/2014/main" val="568138062"/>
                    </a:ext>
                  </a:extLst>
                </a:gridCol>
                <a:gridCol w="4473145">
                  <a:extLst>
                    <a:ext uri="{9D8B030D-6E8A-4147-A177-3AD203B41FA5}">
                      <a16:colId xmlns:a16="http://schemas.microsoft.com/office/drawing/2014/main" val="3202007948"/>
                    </a:ext>
                  </a:extLst>
                </a:gridCol>
              </a:tblGrid>
              <a:tr h="634371">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شاکله </a:t>
                      </a:r>
                      <a:r>
                        <a:rPr lang="fa-IR" sz="1400" dirty="0">
                          <a:effectLst/>
                        </a:rPr>
                        <a:t>های هویت جمعی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توان </a:t>
                      </a:r>
                      <a:r>
                        <a:rPr lang="fa-IR" sz="1400" dirty="0">
                          <a:effectLst/>
                        </a:rPr>
                        <a:t>های حاصل از شکل گیری هویت جمعی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فقدان </a:t>
                      </a:r>
                      <a:r>
                        <a:rPr lang="fa-IR" sz="1400" dirty="0">
                          <a:effectLst/>
                        </a:rPr>
                        <a:t>توان ناشی از عدم شکل گیری هویت جمعی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63063214"/>
                  </a:ext>
                </a:extLst>
              </a:tr>
              <a:tr h="1352076">
                <a:tc>
                  <a:txBody>
                    <a:bodyPr/>
                    <a:lstStyle/>
                    <a:p>
                      <a:pPr algn="just" rtl="1">
                        <a:lnSpc>
                          <a:spcPct val="107000"/>
                        </a:lnSpc>
                        <a:spcAft>
                          <a:spcPts val="0"/>
                        </a:spcAft>
                      </a:pPr>
                      <a:endParaRPr lang="fa-IR" sz="1400" dirty="0" smtClean="0">
                        <a:effectLst/>
                      </a:endParaRPr>
                    </a:p>
                    <a:p>
                      <a:pPr algn="just" rtl="1">
                        <a:lnSpc>
                          <a:spcPct val="107000"/>
                        </a:lnSpc>
                        <a:spcAft>
                          <a:spcPts val="0"/>
                        </a:spcAft>
                      </a:pPr>
                      <a:endParaRPr lang="fa-IR" sz="1400" dirty="0" smtClean="0">
                        <a:effectLst/>
                      </a:endParaRPr>
                    </a:p>
                    <a:p>
                      <a:pPr algn="ctr" rtl="1">
                        <a:lnSpc>
                          <a:spcPct val="107000"/>
                        </a:lnSpc>
                        <a:spcAft>
                          <a:spcPts val="0"/>
                        </a:spcAft>
                      </a:pPr>
                      <a:r>
                        <a:rPr lang="fa-IR" sz="1400" dirty="0" smtClean="0">
                          <a:effectLst/>
                        </a:rPr>
                        <a:t>زوجیت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smtClean="0">
                          <a:effectLst/>
                        </a:rPr>
                        <a:t>ایجاد </a:t>
                      </a:r>
                      <a:r>
                        <a:rPr lang="fa-IR" sz="1400" dirty="0">
                          <a:effectLst/>
                        </a:rPr>
                        <a:t>شدن مودت و رحمتی که تنها با زوجیت در انسان به وجود می آید. </a:t>
                      </a:r>
                      <a:endParaRPr lang="en-US" sz="1400" dirty="0">
                        <a:effectLst/>
                      </a:endParaRPr>
                    </a:p>
                    <a:p>
                      <a:pPr algn="just" rtl="1">
                        <a:lnSpc>
                          <a:spcPct val="107000"/>
                        </a:lnSpc>
                        <a:spcAft>
                          <a:spcPts val="0"/>
                        </a:spcAft>
                      </a:pPr>
                      <a:r>
                        <a:rPr lang="fa-IR" sz="1400" dirty="0" smtClean="0">
                          <a:effectLst/>
                        </a:rPr>
                        <a:t>نیل </a:t>
                      </a:r>
                      <a:r>
                        <a:rPr lang="fa-IR" sz="1400" dirty="0">
                          <a:effectLst/>
                        </a:rPr>
                        <a:t>به سکونتی که تنها در اثر زوجیت در وجود انسان شکل می گیرد. </a:t>
                      </a:r>
                      <a:endParaRPr lang="en-US" sz="1400" dirty="0">
                        <a:effectLst/>
                      </a:endParaRPr>
                    </a:p>
                    <a:p>
                      <a:pPr algn="just" rtl="1">
                        <a:lnSpc>
                          <a:spcPct val="107000"/>
                        </a:lnSpc>
                        <a:spcAft>
                          <a:spcPts val="0"/>
                        </a:spcAft>
                      </a:pPr>
                      <a:r>
                        <a:rPr lang="fa-IR" sz="1400" dirty="0" smtClean="0">
                          <a:effectLst/>
                        </a:rPr>
                        <a:t>تداوم </a:t>
                      </a:r>
                      <a:r>
                        <a:rPr lang="fa-IR" sz="1400" dirty="0">
                          <a:effectLst/>
                        </a:rPr>
                        <a:t>نسل 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smtClean="0">
                          <a:effectLst/>
                        </a:rPr>
                        <a:t>فقدان </a:t>
                      </a:r>
                      <a:r>
                        <a:rPr lang="fa-IR" sz="1400" dirty="0">
                          <a:effectLst/>
                        </a:rPr>
                        <a:t>مودت و رحمت زوجیتی</a:t>
                      </a:r>
                      <a:endParaRPr lang="en-US" sz="1400" dirty="0">
                        <a:effectLst/>
                      </a:endParaRPr>
                    </a:p>
                    <a:p>
                      <a:pPr algn="just" rtl="1">
                        <a:lnSpc>
                          <a:spcPct val="107000"/>
                        </a:lnSpc>
                        <a:spcAft>
                          <a:spcPts val="0"/>
                        </a:spcAft>
                      </a:pPr>
                      <a:r>
                        <a:rPr lang="fa-IR" sz="1400" dirty="0">
                          <a:effectLst/>
                        </a:rPr>
                        <a:t> </a:t>
                      </a:r>
                      <a:endParaRPr lang="en-US" sz="1400" dirty="0">
                        <a:effectLst/>
                      </a:endParaRPr>
                    </a:p>
                    <a:p>
                      <a:pPr algn="just" rtl="1">
                        <a:lnSpc>
                          <a:spcPct val="107000"/>
                        </a:lnSpc>
                        <a:spcAft>
                          <a:spcPts val="0"/>
                        </a:spcAft>
                      </a:pPr>
                      <a:r>
                        <a:rPr lang="fa-IR" sz="1400" dirty="0" smtClean="0">
                          <a:effectLst/>
                        </a:rPr>
                        <a:t>فقدان </a:t>
                      </a:r>
                      <a:r>
                        <a:rPr lang="fa-IR" sz="1400" dirty="0">
                          <a:effectLst/>
                        </a:rPr>
                        <a:t>سکونت زوجیتی (آشفتگی، اضطراب)</a:t>
                      </a:r>
                      <a:endParaRPr lang="en-US" sz="1400" dirty="0">
                        <a:effectLst/>
                      </a:endParaRPr>
                    </a:p>
                    <a:p>
                      <a:pPr algn="just" rtl="1">
                        <a:lnSpc>
                          <a:spcPct val="107000"/>
                        </a:lnSpc>
                        <a:spcAft>
                          <a:spcPts val="0"/>
                        </a:spcAft>
                      </a:pPr>
                      <a:r>
                        <a:rPr lang="fa-IR" sz="1400" dirty="0">
                          <a:effectLst/>
                        </a:rPr>
                        <a:t> </a:t>
                      </a:r>
                      <a:endParaRPr lang="en-US" sz="1400" dirty="0">
                        <a:effectLst/>
                      </a:endParaRPr>
                    </a:p>
                    <a:p>
                      <a:pPr algn="just" rtl="1">
                        <a:lnSpc>
                          <a:spcPct val="107000"/>
                        </a:lnSpc>
                        <a:spcAft>
                          <a:spcPts val="0"/>
                        </a:spcAft>
                      </a:pPr>
                      <a:r>
                        <a:rPr lang="fa-IR" sz="1400" dirty="0" smtClean="0">
                          <a:effectLst/>
                        </a:rPr>
                        <a:t>انقطاع </a:t>
                      </a:r>
                      <a:r>
                        <a:rPr lang="fa-IR" sz="1400" dirty="0">
                          <a:effectLst/>
                        </a:rPr>
                        <a:t>نسل 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0252371"/>
                  </a:ext>
                </a:extLst>
              </a:tr>
              <a:tr h="873303">
                <a:tc>
                  <a:txBody>
                    <a:bodyPr/>
                    <a:lstStyle/>
                    <a:p>
                      <a:pPr algn="just" rtl="1">
                        <a:lnSpc>
                          <a:spcPct val="107000"/>
                        </a:lnSpc>
                        <a:spcAft>
                          <a:spcPts val="0"/>
                        </a:spcAft>
                      </a:pPr>
                      <a:endParaRPr lang="fa-IR" sz="1400" dirty="0" smtClean="0">
                        <a:effectLst/>
                      </a:endParaRPr>
                    </a:p>
                    <a:p>
                      <a:pPr algn="ctr" rtl="1">
                        <a:lnSpc>
                          <a:spcPct val="107000"/>
                        </a:lnSpc>
                        <a:spcAft>
                          <a:spcPts val="0"/>
                        </a:spcAft>
                      </a:pPr>
                      <a:r>
                        <a:rPr lang="fa-IR" sz="1400" dirty="0" smtClean="0">
                          <a:effectLst/>
                        </a:rPr>
                        <a:t>بیت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برخورداری از طیبات فکری، باوری و رفتاری </a:t>
                      </a:r>
                      <a:endParaRPr lang="en-US" sz="1400" dirty="0">
                        <a:effectLst/>
                      </a:endParaRPr>
                    </a:p>
                    <a:p>
                      <a:pPr algn="just" rtl="1">
                        <a:lnSpc>
                          <a:spcPct val="107000"/>
                        </a:lnSpc>
                        <a:spcAft>
                          <a:spcPts val="0"/>
                        </a:spcAft>
                      </a:pPr>
                      <a:r>
                        <a:rPr lang="fa-IR" sz="1400" dirty="0">
                          <a:effectLst/>
                        </a:rPr>
                        <a:t> </a:t>
                      </a:r>
                      <a:endParaRPr lang="en-US" sz="1400" dirty="0">
                        <a:effectLst/>
                      </a:endParaRPr>
                    </a:p>
                    <a:p>
                      <a:pPr algn="just" rtl="1">
                        <a:lnSpc>
                          <a:spcPct val="107000"/>
                        </a:lnSpc>
                        <a:spcAft>
                          <a:spcPts val="0"/>
                        </a:spcAft>
                      </a:pPr>
                      <a:r>
                        <a:rPr lang="fa-IR" sz="1400" dirty="0">
                          <a:effectLst/>
                        </a:rPr>
                        <a:t>آرامش و سکینه از نوع قرار یافتن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اخلال در برخورداری از طیبات فکری، باوری و رفتاری با بروز خبائث فکری، باوری و رفتاری </a:t>
                      </a:r>
                      <a:endParaRPr lang="en-US" sz="1400">
                        <a:effectLst/>
                      </a:endParaRPr>
                    </a:p>
                    <a:p>
                      <a:pPr algn="just" rtl="1">
                        <a:lnSpc>
                          <a:spcPct val="107000"/>
                        </a:lnSpc>
                        <a:spcAft>
                          <a:spcPts val="0"/>
                        </a:spcAft>
                      </a:pPr>
                      <a:r>
                        <a:rPr lang="fa-IR" sz="1400">
                          <a:effectLst/>
                        </a:rPr>
                        <a:t>تلاطم های روحی و فقدان آرامش</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5970292"/>
                  </a:ext>
                </a:extLst>
              </a:tr>
              <a:tr h="1857394">
                <a:tc>
                  <a:txBody>
                    <a:bodyPr/>
                    <a:lstStyle/>
                    <a:p>
                      <a:pPr algn="just" rtl="1">
                        <a:lnSpc>
                          <a:spcPct val="107000"/>
                        </a:lnSpc>
                        <a:spcAft>
                          <a:spcPts val="0"/>
                        </a:spcAft>
                      </a:pPr>
                      <a:endParaRPr lang="fa-IR" sz="1400" dirty="0" smtClean="0">
                        <a:effectLst/>
                      </a:endParaRPr>
                    </a:p>
                    <a:p>
                      <a:pPr algn="just" rtl="1">
                        <a:lnSpc>
                          <a:spcPct val="107000"/>
                        </a:lnSpc>
                        <a:spcAft>
                          <a:spcPts val="0"/>
                        </a:spcAft>
                      </a:pPr>
                      <a:endParaRPr lang="fa-IR" sz="1400" dirty="0" smtClean="0">
                        <a:effectLst/>
                      </a:endParaRPr>
                    </a:p>
                    <a:p>
                      <a:pPr algn="ctr" rtl="1">
                        <a:lnSpc>
                          <a:spcPct val="107000"/>
                        </a:lnSpc>
                        <a:spcAft>
                          <a:spcPts val="0"/>
                        </a:spcAft>
                      </a:pPr>
                      <a:r>
                        <a:rPr lang="fa-IR" sz="1400" dirty="0" smtClean="0">
                          <a:effectLst/>
                        </a:rPr>
                        <a:t>ارحام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تعاملات عاطفی و نوع دوستی </a:t>
                      </a:r>
                      <a:endParaRPr lang="en-US" sz="1400" dirty="0">
                        <a:effectLst/>
                      </a:endParaRPr>
                    </a:p>
                    <a:p>
                      <a:pPr algn="just" rtl="1">
                        <a:lnSpc>
                          <a:spcPct val="107000"/>
                        </a:lnSpc>
                        <a:spcAft>
                          <a:spcPts val="0"/>
                        </a:spcAft>
                      </a:pPr>
                      <a:r>
                        <a:rPr lang="fa-IR" sz="1400" dirty="0">
                          <a:effectLst/>
                        </a:rPr>
                        <a:t>قدرت گسترش کمی و کیفی روابط </a:t>
                      </a:r>
                      <a:endParaRPr lang="en-US" sz="1400" dirty="0">
                        <a:effectLst/>
                      </a:endParaRPr>
                    </a:p>
                    <a:p>
                      <a:pPr algn="just" rtl="1">
                        <a:lnSpc>
                          <a:spcPct val="107000"/>
                        </a:lnSpc>
                        <a:spcAft>
                          <a:spcPts val="0"/>
                        </a:spcAft>
                      </a:pPr>
                      <a:r>
                        <a:rPr lang="fa-IR" sz="1400" dirty="0">
                          <a:effectLst/>
                        </a:rPr>
                        <a:t>بسط رحمت و ممانعت از نقمت </a:t>
                      </a:r>
                      <a:endParaRPr lang="en-US" sz="1400" dirty="0">
                        <a:effectLst/>
                      </a:endParaRPr>
                    </a:p>
                    <a:p>
                      <a:pPr algn="just" rtl="1">
                        <a:lnSpc>
                          <a:spcPct val="107000"/>
                        </a:lnSpc>
                        <a:spcAft>
                          <a:spcPts val="0"/>
                        </a:spcAft>
                      </a:pPr>
                      <a:r>
                        <a:rPr lang="fa-IR" sz="1400" dirty="0">
                          <a:effectLst/>
                        </a:rPr>
                        <a:t>انتقال خیرات</a:t>
                      </a:r>
                      <a:endParaRPr lang="en-US" sz="1400" dirty="0">
                        <a:effectLst/>
                      </a:endParaRPr>
                    </a:p>
                    <a:p>
                      <a:pPr algn="just" rtl="1">
                        <a:lnSpc>
                          <a:spcPct val="107000"/>
                        </a:lnSpc>
                        <a:spcAft>
                          <a:spcPts val="0"/>
                        </a:spcAft>
                      </a:pPr>
                      <a:r>
                        <a:rPr lang="fa-IR" sz="1400" dirty="0">
                          <a:effectLst/>
                        </a:rPr>
                        <a:t>حفظ حریم ها و حرمت ها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فقدان توانمندی در تبادلات عاطفی و نوع دوستی</a:t>
                      </a:r>
                      <a:endParaRPr lang="en-US" sz="1400" dirty="0">
                        <a:effectLst/>
                      </a:endParaRPr>
                    </a:p>
                    <a:p>
                      <a:pPr algn="just" rtl="1">
                        <a:lnSpc>
                          <a:spcPct val="107000"/>
                        </a:lnSpc>
                        <a:spcAft>
                          <a:spcPts val="0"/>
                        </a:spcAft>
                      </a:pPr>
                      <a:r>
                        <a:rPr lang="fa-IR" sz="1400" dirty="0">
                          <a:effectLst/>
                        </a:rPr>
                        <a:t>ناتوانی در گسترش کمی و کیفی روابط</a:t>
                      </a:r>
                      <a:endParaRPr lang="en-US" sz="1400" dirty="0">
                        <a:effectLst/>
                      </a:endParaRPr>
                    </a:p>
                    <a:p>
                      <a:pPr algn="just" rtl="1">
                        <a:lnSpc>
                          <a:spcPct val="107000"/>
                        </a:lnSpc>
                        <a:spcAft>
                          <a:spcPts val="0"/>
                        </a:spcAft>
                      </a:pPr>
                      <a:r>
                        <a:rPr lang="fa-IR" sz="1400" dirty="0">
                          <a:effectLst/>
                        </a:rPr>
                        <a:t>به وجود آمدن اقتضای سختی و نقمت</a:t>
                      </a:r>
                      <a:endParaRPr lang="en-US" sz="1400" dirty="0">
                        <a:effectLst/>
                      </a:endParaRPr>
                    </a:p>
                    <a:p>
                      <a:pPr algn="just" rtl="1">
                        <a:lnSpc>
                          <a:spcPct val="107000"/>
                        </a:lnSpc>
                        <a:spcAft>
                          <a:spcPts val="0"/>
                        </a:spcAft>
                      </a:pPr>
                      <a:r>
                        <a:rPr lang="fa-IR" sz="1400" dirty="0">
                          <a:effectLst/>
                        </a:rPr>
                        <a:t>ممانعت از انتقال خیرات</a:t>
                      </a:r>
                      <a:endParaRPr lang="en-US" sz="1400" dirty="0">
                        <a:effectLst/>
                      </a:endParaRPr>
                    </a:p>
                    <a:p>
                      <a:pPr algn="just" rtl="1">
                        <a:lnSpc>
                          <a:spcPct val="107000"/>
                        </a:lnSpc>
                        <a:spcAft>
                          <a:spcPts val="0"/>
                        </a:spcAft>
                      </a:pPr>
                      <a:r>
                        <a:rPr lang="fa-IR" sz="1400" dirty="0">
                          <a:effectLst/>
                        </a:rPr>
                        <a:t>بی موالاتی نسبت به حریم ها و حرمت 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6404446"/>
                  </a:ext>
                </a:extLst>
              </a:tr>
            </a:tbl>
          </a:graphicData>
        </a:graphic>
      </p:graphicFrame>
    </p:spTree>
    <p:extLst>
      <p:ext uri="{BB962C8B-B14F-4D97-AF65-F5344CB8AC3E}">
        <p14:creationId xmlns:p14="http://schemas.microsoft.com/office/powerpoint/2010/main" val="2675070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24119"/>
          </a:xfrm>
        </p:spPr>
        <p:txBody>
          <a:bodyPr>
            <a:normAutofit/>
          </a:bodyPr>
          <a:lstStyle/>
          <a:p>
            <a:pPr algn="just" rtl="1"/>
            <a:r>
              <a:rPr lang="fa-IR" sz="2400" b="1" dirty="0"/>
              <a:t>شاکله </a:t>
            </a:r>
            <a:r>
              <a:rPr lang="fa-IR" sz="2400" b="1" dirty="0" smtClean="0"/>
              <a:t>دوستی</a:t>
            </a:r>
            <a:endParaRPr lang="en-US" sz="2400" dirty="0"/>
          </a:p>
        </p:txBody>
      </p:sp>
      <p:sp>
        <p:nvSpPr>
          <p:cNvPr id="3" name="Content Placeholder 2"/>
          <p:cNvSpPr>
            <a:spLocks noGrp="1"/>
          </p:cNvSpPr>
          <p:nvPr>
            <p:ph idx="1"/>
          </p:nvPr>
        </p:nvSpPr>
        <p:spPr>
          <a:xfrm>
            <a:off x="769257" y="1393371"/>
            <a:ext cx="10735355" cy="827314"/>
          </a:xfrm>
        </p:spPr>
        <p:txBody>
          <a:bodyPr/>
          <a:lstStyle/>
          <a:p>
            <a:pPr marL="0" lvl="0" indent="0" algn="r" rtl="1">
              <a:buNone/>
            </a:pPr>
            <a:r>
              <a:rPr lang="fa-IR" sz="1600" dirty="0">
                <a:solidFill>
                  <a:schemeClr val="accent6"/>
                </a:solidFill>
              </a:rPr>
              <a:t>افراد بر اساس اشتراک در آیین، اشتراک در محل زندگی، اشتراک در شغل و یا تحصیل و یا فعالیت های اجتماعی دیگر و ... قسمتی از روایط به نام دوستی را برقرار می کنند. </a:t>
            </a:r>
            <a:endParaRPr lang="en-US" sz="1600" dirty="0">
              <a:solidFill>
                <a:schemeClr val="accent6"/>
              </a:solidFill>
            </a:endParaRPr>
          </a:p>
          <a:p>
            <a:pPr marL="0" indent="0" algn="r" rtl="1">
              <a:buNone/>
            </a:pPr>
            <a:endParaRPr lang="en-US"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05142918"/>
              </p:ext>
            </p:extLst>
          </p:nvPr>
        </p:nvGraphicFramePr>
        <p:xfrm>
          <a:off x="1277256" y="2882295"/>
          <a:ext cx="10227356" cy="2225040"/>
        </p:xfrm>
        <a:graphic>
          <a:graphicData uri="http://schemas.openxmlformats.org/drawingml/2006/table">
            <a:tbl>
              <a:tblPr firstRow="1" bandRow="1">
                <a:tableStyleId>{D27102A9-8310-4765-A935-A1911B00CA55}</a:tableStyleId>
              </a:tblPr>
              <a:tblGrid>
                <a:gridCol w="5113678">
                  <a:extLst>
                    <a:ext uri="{9D8B030D-6E8A-4147-A177-3AD203B41FA5}">
                      <a16:colId xmlns:a16="http://schemas.microsoft.com/office/drawing/2014/main" val="2551739050"/>
                    </a:ext>
                  </a:extLst>
                </a:gridCol>
                <a:gridCol w="5113678">
                  <a:extLst>
                    <a:ext uri="{9D8B030D-6E8A-4147-A177-3AD203B41FA5}">
                      <a16:colId xmlns:a16="http://schemas.microsoft.com/office/drawing/2014/main" val="1305495958"/>
                    </a:ext>
                  </a:extLst>
                </a:gridCol>
              </a:tblGrid>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محدودیت های مربوط به هویت جمعی دوستی </a:t>
                      </a:r>
                      <a:endParaRPr lang="en-US" sz="1400" b="1"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b="1" kern="1200" dirty="0" smtClean="0">
                          <a:solidFill>
                            <a:schemeClr val="tx1"/>
                          </a:solidFill>
                          <a:effectLst/>
                          <a:latin typeface="+mn-lt"/>
                          <a:ea typeface="+mn-ea"/>
                          <a:cs typeface="+mn-cs"/>
                        </a:rPr>
                        <a:t>نشانه های توان های حاصله از هویت جمعی دوستی </a:t>
                      </a:r>
                      <a:endParaRPr lang="en-US" sz="14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303394284"/>
                  </a:ext>
                </a:extLst>
              </a:tr>
              <a:tr h="370840">
                <a:tc>
                  <a:txBody>
                    <a:bodyPr/>
                    <a:lstStyle/>
                    <a:p>
                      <a:pPr algn="just" rtl="1"/>
                      <a:r>
                        <a:rPr lang="fa-IR" sz="1400" kern="1200" dirty="0" smtClean="0">
                          <a:solidFill>
                            <a:schemeClr val="tx1"/>
                          </a:solidFill>
                          <a:effectLst/>
                          <a:latin typeface="+mn-lt"/>
                          <a:ea typeface="+mn-ea"/>
                          <a:cs typeface="+mn-cs"/>
                        </a:rPr>
                        <a:t>حسادت</a:t>
                      </a:r>
                      <a:endParaRPr lang="en-US" sz="1400" dirty="0"/>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امانت داری، حفظ آبرو</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187730776"/>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بخل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فتوت و جوانمردی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420484944"/>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خیانت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برّ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68559576"/>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عادت به لهو و لعب، یا تمسخر یا هرزگی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تعاون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771506262"/>
                  </a:ext>
                </a:extLst>
              </a:tr>
              <a:tr h="370840">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خوار شمردن غیر، استکبار </a:t>
                      </a:r>
                      <a:endParaRPr lang="en-US" sz="1400" kern="1200" dirty="0" smtClean="0">
                        <a:solidFill>
                          <a:schemeClr val="tx1"/>
                        </a:solidFill>
                        <a:effectLst/>
                        <a:latin typeface="+mn-lt"/>
                        <a:ea typeface="+mn-ea"/>
                        <a:cs typeface="+mn-cs"/>
                      </a:endParaRPr>
                    </a:p>
                  </a:txBody>
                  <a:tcPr/>
                </a:tc>
                <a:tc>
                  <a:txBody>
                    <a:bodyPr/>
                    <a:lstStyle/>
                    <a:p>
                      <a:pPr marL="0" marR="0" indent="0" algn="just" defTabSz="457200" rtl="1" eaLnBrk="1" fontAlgn="auto" latinLnBrk="0" hangingPunct="1">
                        <a:lnSpc>
                          <a:spcPct val="100000"/>
                        </a:lnSpc>
                        <a:spcBef>
                          <a:spcPts val="0"/>
                        </a:spcBef>
                        <a:spcAft>
                          <a:spcPts val="0"/>
                        </a:spcAft>
                        <a:buClrTx/>
                        <a:buSzTx/>
                        <a:buFontTx/>
                        <a:buNone/>
                        <a:tabLst/>
                        <a:defRPr/>
                      </a:pPr>
                      <a:r>
                        <a:rPr lang="fa-IR" sz="1400" kern="1200" dirty="0" smtClean="0">
                          <a:solidFill>
                            <a:schemeClr val="tx1"/>
                          </a:solidFill>
                          <a:effectLst/>
                          <a:latin typeface="+mn-lt"/>
                          <a:ea typeface="+mn-ea"/>
                          <a:cs typeface="+mn-cs"/>
                        </a:rPr>
                        <a:t>فراوانی رزق </a:t>
                      </a:r>
                      <a:endParaRPr lang="en-US" sz="140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4159887934"/>
                  </a:ext>
                </a:extLst>
              </a:tr>
            </a:tbl>
          </a:graphicData>
        </a:graphic>
      </p:graphicFrame>
    </p:spTree>
    <p:extLst>
      <p:ext uri="{BB962C8B-B14F-4D97-AF65-F5344CB8AC3E}">
        <p14:creationId xmlns:p14="http://schemas.microsoft.com/office/powerpoint/2010/main" val="35003800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400" b="1" dirty="0"/>
              <a:t>شاکله دوستی</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1615852"/>
              </p:ext>
            </p:extLst>
          </p:nvPr>
        </p:nvGraphicFramePr>
        <p:xfrm>
          <a:off x="1146629" y="2598056"/>
          <a:ext cx="10357983" cy="2211669"/>
        </p:xfrm>
        <a:graphic>
          <a:graphicData uri="http://schemas.openxmlformats.org/drawingml/2006/table">
            <a:tbl>
              <a:tblPr rtl="1" firstRow="1" firstCol="1" bandRow="1">
                <a:tableStyleId>{0E3FDE45-AF77-4B5C-9715-49D594BDF05E}</a:tableStyleId>
              </a:tblPr>
              <a:tblGrid>
                <a:gridCol w="2292373">
                  <a:extLst>
                    <a:ext uri="{9D8B030D-6E8A-4147-A177-3AD203B41FA5}">
                      <a16:colId xmlns:a16="http://schemas.microsoft.com/office/drawing/2014/main" val="1228047999"/>
                    </a:ext>
                  </a:extLst>
                </a:gridCol>
                <a:gridCol w="4301387">
                  <a:extLst>
                    <a:ext uri="{9D8B030D-6E8A-4147-A177-3AD203B41FA5}">
                      <a16:colId xmlns:a16="http://schemas.microsoft.com/office/drawing/2014/main" val="1276795832"/>
                    </a:ext>
                  </a:extLst>
                </a:gridCol>
                <a:gridCol w="3764223">
                  <a:extLst>
                    <a:ext uri="{9D8B030D-6E8A-4147-A177-3AD203B41FA5}">
                      <a16:colId xmlns:a16="http://schemas.microsoft.com/office/drawing/2014/main" val="2952471548"/>
                    </a:ext>
                  </a:extLst>
                </a:gridCol>
              </a:tblGrid>
              <a:tr h="608403">
                <a:tc>
                  <a:txBody>
                    <a:bodyPr/>
                    <a:lstStyle/>
                    <a:p>
                      <a:pPr algn="just" rtl="1">
                        <a:lnSpc>
                          <a:spcPct val="107000"/>
                        </a:lnSpc>
                        <a:spcAft>
                          <a:spcPts val="0"/>
                        </a:spcAft>
                      </a:pPr>
                      <a:r>
                        <a:rPr lang="fa-IR" sz="1400" dirty="0" smtClean="0">
                          <a:effectLst/>
                        </a:rPr>
                        <a:t>شکل </a:t>
                      </a:r>
                      <a:r>
                        <a:rPr lang="fa-IR" sz="1400" dirty="0">
                          <a:effectLst/>
                        </a:rPr>
                        <a:t>گیری هویت جمعی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عدم شکل گیری هویت جمعی دوستی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شکل گیری هویت جمعی منفی در دوستی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2376172"/>
                  </a:ext>
                </a:extLst>
              </a:tr>
              <a:tr h="608403">
                <a:tc>
                  <a:txBody>
                    <a:bodyPr/>
                    <a:lstStyle/>
                    <a:p>
                      <a:pPr algn="just" rtl="1">
                        <a:lnSpc>
                          <a:spcPct val="107000"/>
                        </a:lnSpc>
                        <a:spcAft>
                          <a:spcPts val="0"/>
                        </a:spcAft>
                      </a:pPr>
                      <a:r>
                        <a:rPr lang="fa-IR" sz="1400" b="0" dirty="0">
                          <a:effectLst/>
                        </a:rPr>
                        <a:t>نصرت</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فقدان توانمندی در هم یاری و تعاون با دیگران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همکاری برای اهداف باطل</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296823"/>
                  </a:ext>
                </a:extLst>
              </a:tr>
              <a:tr h="699081">
                <a:tc>
                  <a:txBody>
                    <a:bodyPr/>
                    <a:lstStyle/>
                    <a:p>
                      <a:pPr algn="just" rtl="1">
                        <a:lnSpc>
                          <a:spcPct val="107000"/>
                        </a:lnSpc>
                        <a:spcAft>
                          <a:spcPts val="0"/>
                        </a:spcAft>
                      </a:pPr>
                      <a:r>
                        <a:rPr lang="fa-IR" sz="1400" b="0" dirty="0">
                          <a:effectLst/>
                        </a:rPr>
                        <a:t>صدق</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عدم حمایت، پشت گرمی و بذل محبت و صداقت در تعامل با دیگران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خیانت، دورویی، خود محوری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61654486"/>
                  </a:ext>
                </a:extLst>
              </a:tr>
              <a:tr h="295782">
                <a:tc>
                  <a:txBody>
                    <a:bodyPr/>
                    <a:lstStyle/>
                    <a:p>
                      <a:pPr algn="just" rtl="1">
                        <a:lnSpc>
                          <a:spcPct val="107000"/>
                        </a:lnSpc>
                        <a:spcAft>
                          <a:spcPts val="0"/>
                        </a:spcAft>
                      </a:pPr>
                      <a:r>
                        <a:rPr lang="fa-IR" sz="1400" b="0" dirty="0">
                          <a:effectLst/>
                        </a:rPr>
                        <a:t>اصلاح حال</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گرفتگی روحی، افسرد حالی</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سوء رفتار در تعامل با دیگران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33041508"/>
                  </a:ext>
                </a:extLst>
              </a:tr>
            </a:tbl>
          </a:graphicData>
        </a:graphic>
      </p:graphicFrame>
    </p:spTree>
    <p:extLst>
      <p:ext uri="{BB962C8B-B14F-4D97-AF65-F5344CB8AC3E}">
        <p14:creationId xmlns:p14="http://schemas.microsoft.com/office/powerpoint/2010/main" val="35714623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400" b="1" dirty="0"/>
              <a:t>شاکله </a:t>
            </a:r>
            <a:r>
              <a:rPr lang="fa-IR" sz="2400" b="1" dirty="0" smtClean="0"/>
              <a:t>بلد</a:t>
            </a:r>
            <a:endParaRPr lang="en-US" sz="2400" b="1" dirty="0"/>
          </a:p>
        </p:txBody>
      </p:sp>
      <p:sp>
        <p:nvSpPr>
          <p:cNvPr id="3" name="Content Placeholder 2"/>
          <p:cNvSpPr>
            <a:spLocks noGrp="1"/>
          </p:cNvSpPr>
          <p:nvPr>
            <p:ph idx="1"/>
          </p:nvPr>
        </p:nvSpPr>
        <p:spPr>
          <a:xfrm>
            <a:off x="972457" y="1264555"/>
            <a:ext cx="10532155" cy="1275445"/>
          </a:xfrm>
        </p:spPr>
        <p:txBody>
          <a:bodyPr/>
          <a:lstStyle/>
          <a:p>
            <a:pPr marL="0" lvl="0" indent="0" algn="just" rtl="1">
              <a:buNone/>
            </a:pPr>
            <a:r>
              <a:rPr lang="fa-IR" sz="1600" dirty="0" smtClean="0">
                <a:solidFill>
                  <a:schemeClr val="accent6"/>
                </a:solidFill>
              </a:rPr>
              <a:t>مجموعه </a:t>
            </a:r>
            <a:r>
              <a:rPr lang="fa-IR" sz="1600" dirty="0">
                <a:solidFill>
                  <a:schemeClr val="accent6"/>
                </a:solidFill>
              </a:rPr>
              <a:t>بیوتی که در قطعه زمینی در کنار هم برای استمرار زندگی با هم تبادل دارند، مجموعه ای از خصوصیاتی متناسب با اقلیم آن قطعه زمین را پیدا می کنند به گونه ای که میان خودشان این مشابهت وجود دارد و هم این خصوصیات آنها را از اقلیم های دیگر متفاوت می کند. این تفاوت در زبان، اکل و لباس به خوبی مشاهده می شود. </a:t>
            </a:r>
            <a:endParaRPr lang="en-US" sz="1600" dirty="0">
              <a:solidFill>
                <a:schemeClr val="accent6"/>
              </a:solidFill>
            </a:endParaRPr>
          </a:p>
          <a:p>
            <a:pPr marL="0" indent="0" algn="just" rtl="1">
              <a:buNone/>
            </a:pPr>
            <a:endParaRPr lang="en-US" dirty="0">
              <a:solidFill>
                <a:schemeClr val="accent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71570657"/>
              </p:ext>
            </p:extLst>
          </p:nvPr>
        </p:nvGraphicFramePr>
        <p:xfrm>
          <a:off x="1378857" y="3062513"/>
          <a:ext cx="9956798" cy="1524000"/>
        </p:xfrm>
        <a:graphic>
          <a:graphicData uri="http://schemas.openxmlformats.org/drawingml/2006/table">
            <a:tbl>
              <a:tblPr rtl="1" firstRow="1" firstCol="1" bandRow="1">
                <a:tableStyleId>{0E3FDE45-AF77-4B5C-9715-49D594BDF05E}</a:tableStyleId>
              </a:tblPr>
              <a:tblGrid>
                <a:gridCol w="1355615">
                  <a:extLst>
                    <a:ext uri="{9D8B030D-6E8A-4147-A177-3AD203B41FA5}">
                      <a16:colId xmlns:a16="http://schemas.microsoft.com/office/drawing/2014/main" val="813214448"/>
                    </a:ext>
                  </a:extLst>
                </a:gridCol>
                <a:gridCol w="2390276">
                  <a:extLst>
                    <a:ext uri="{9D8B030D-6E8A-4147-A177-3AD203B41FA5}">
                      <a16:colId xmlns:a16="http://schemas.microsoft.com/office/drawing/2014/main" val="965625719"/>
                    </a:ext>
                  </a:extLst>
                </a:gridCol>
                <a:gridCol w="6210907">
                  <a:extLst>
                    <a:ext uri="{9D8B030D-6E8A-4147-A177-3AD203B41FA5}">
                      <a16:colId xmlns:a16="http://schemas.microsoft.com/office/drawing/2014/main" val="2313330367"/>
                    </a:ext>
                  </a:extLst>
                </a:gridCol>
              </a:tblGrid>
              <a:tr h="762000">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شاکله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حیثیت </a:t>
                      </a:r>
                      <a:r>
                        <a:rPr lang="fa-IR" sz="1400" dirty="0">
                          <a:effectLst/>
                        </a:rPr>
                        <a:t>های مربوط به شاکله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حوزه </a:t>
                      </a:r>
                      <a:r>
                        <a:rPr lang="fa-IR" sz="1400" dirty="0">
                          <a:effectLst/>
                        </a:rPr>
                        <a:t>های مربوط به نشانه های توان های ناشی از شاکله هویت جمعی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06739999"/>
                  </a:ext>
                </a:extLst>
              </a:tr>
              <a:tr h="762000">
                <a:tc>
                  <a:txBody>
                    <a:bodyPr/>
                    <a:lstStyle/>
                    <a:p>
                      <a:pPr algn="just" rtl="1">
                        <a:lnSpc>
                          <a:spcPct val="107000"/>
                        </a:lnSpc>
                        <a:spcAft>
                          <a:spcPts val="0"/>
                        </a:spcAft>
                      </a:pPr>
                      <a:r>
                        <a:rPr lang="fa-IR" sz="1400" dirty="0">
                          <a:effectLst/>
                        </a:rPr>
                        <a:t>بلد</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محدوده امنیت 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smtClean="0">
                          <a:effectLst/>
                        </a:rPr>
                        <a:t>زبان</a:t>
                      </a:r>
                      <a:r>
                        <a:rPr lang="fa-IR" sz="1400" dirty="0">
                          <a:effectLst/>
                        </a:rPr>
                        <a:t>، اکل و لباس </a:t>
                      </a:r>
                      <a:endParaRPr lang="en-US" sz="1400" dirty="0">
                        <a:effectLst/>
                      </a:endParaRPr>
                    </a:p>
                    <a:p>
                      <a:pPr algn="just" rtl="1">
                        <a:lnSpc>
                          <a:spcPct val="107000"/>
                        </a:lnSpc>
                        <a:spcAft>
                          <a:spcPts val="0"/>
                        </a:spcAft>
                      </a:pPr>
                      <a:r>
                        <a:rPr lang="fa-IR" sz="1400" dirty="0" smtClean="0">
                          <a:effectLst/>
                        </a:rPr>
                        <a:t>توانمندی </a:t>
                      </a:r>
                      <a:r>
                        <a:rPr lang="fa-IR" sz="1400" dirty="0">
                          <a:effectLst/>
                        </a:rPr>
                        <a:t>های جسمی، کلامی و ذائقه ای</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11466935"/>
                  </a:ext>
                </a:extLst>
              </a:tr>
            </a:tbl>
          </a:graphicData>
        </a:graphic>
      </p:graphicFrame>
    </p:spTree>
    <p:extLst>
      <p:ext uri="{BB962C8B-B14F-4D97-AF65-F5344CB8AC3E}">
        <p14:creationId xmlns:p14="http://schemas.microsoft.com/office/powerpoint/2010/main" val="15952865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2176"/>
          </a:xfrm>
        </p:spPr>
        <p:txBody>
          <a:bodyPr>
            <a:normAutofit/>
          </a:bodyPr>
          <a:lstStyle/>
          <a:p>
            <a:pPr algn="r" rtl="1"/>
            <a:r>
              <a:rPr lang="fa-IR" sz="2400" b="1" dirty="0"/>
              <a:t>شاکله </a:t>
            </a:r>
            <a:r>
              <a:rPr lang="fa-IR" sz="2400" b="1" dirty="0" smtClean="0"/>
              <a:t>قریه</a:t>
            </a:r>
            <a:endParaRPr lang="en-US" sz="2400" b="1" dirty="0"/>
          </a:p>
        </p:txBody>
      </p:sp>
      <p:sp>
        <p:nvSpPr>
          <p:cNvPr id="3" name="Content Placeholder 2"/>
          <p:cNvSpPr>
            <a:spLocks noGrp="1"/>
          </p:cNvSpPr>
          <p:nvPr>
            <p:ph idx="1"/>
          </p:nvPr>
        </p:nvSpPr>
        <p:spPr>
          <a:xfrm>
            <a:off x="1524000" y="1509484"/>
            <a:ext cx="9980612" cy="798286"/>
          </a:xfrm>
        </p:spPr>
        <p:txBody>
          <a:bodyPr>
            <a:normAutofit/>
          </a:bodyPr>
          <a:lstStyle/>
          <a:p>
            <a:pPr marL="0" lvl="0" indent="0" algn="just" rtl="1">
              <a:buNone/>
            </a:pPr>
            <a:r>
              <a:rPr lang="fa-IR" sz="1600" dirty="0" smtClean="0">
                <a:solidFill>
                  <a:schemeClr val="accent6"/>
                </a:solidFill>
              </a:rPr>
              <a:t>استقرار </a:t>
            </a:r>
            <a:r>
              <a:rPr lang="fa-IR" sz="1600" dirty="0">
                <a:solidFill>
                  <a:schemeClr val="accent6"/>
                </a:solidFill>
              </a:rPr>
              <a:t>مجموعه بیوت در کنار هم برای استمرار زندگی، همراه با داد و ستد منفعت های آنها با یکدیگر است. </a:t>
            </a:r>
            <a:endParaRPr lang="en-US" sz="1600" dirty="0">
              <a:solidFill>
                <a:schemeClr val="accent6"/>
              </a:solidFill>
            </a:endParaRPr>
          </a:p>
          <a:p>
            <a:pPr marL="0" indent="0" algn="just" rtl="1">
              <a:buNone/>
            </a:pP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317593056"/>
              </p:ext>
            </p:extLst>
          </p:nvPr>
        </p:nvGraphicFramePr>
        <p:xfrm>
          <a:off x="2481943" y="2714172"/>
          <a:ext cx="7455128" cy="2888345"/>
        </p:xfrm>
        <a:graphic>
          <a:graphicData uri="http://schemas.openxmlformats.org/drawingml/2006/table">
            <a:tbl>
              <a:tblPr rtl="1" firstRow="1" firstCol="1" bandRow="1">
                <a:tableStyleId>{0E3FDE45-AF77-4B5C-9715-49D594BDF05E}</a:tableStyleId>
              </a:tblPr>
              <a:tblGrid>
                <a:gridCol w="1153494">
                  <a:extLst>
                    <a:ext uri="{9D8B030D-6E8A-4147-A177-3AD203B41FA5}">
                      <a16:colId xmlns:a16="http://schemas.microsoft.com/office/drawing/2014/main" val="3059111718"/>
                    </a:ext>
                  </a:extLst>
                </a:gridCol>
                <a:gridCol w="307234">
                  <a:extLst>
                    <a:ext uri="{9D8B030D-6E8A-4147-A177-3AD203B41FA5}">
                      <a16:colId xmlns:a16="http://schemas.microsoft.com/office/drawing/2014/main" val="4061001882"/>
                    </a:ext>
                  </a:extLst>
                </a:gridCol>
                <a:gridCol w="5994400">
                  <a:extLst>
                    <a:ext uri="{9D8B030D-6E8A-4147-A177-3AD203B41FA5}">
                      <a16:colId xmlns:a16="http://schemas.microsoft.com/office/drawing/2014/main" val="641455903"/>
                    </a:ext>
                  </a:extLst>
                </a:gridCol>
              </a:tblGrid>
              <a:tr h="517675">
                <a:tc rowSpan="6">
                  <a:txBody>
                    <a:bodyPr/>
                    <a:lstStyle/>
                    <a:p>
                      <a:pPr marL="71755" marR="71755" algn="ctr" rtl="1">
                        <a:lnSpc>
                          <a:spcPct val="107000"/>
                        </a:lnSpc>
                        <a:spcAft>
                          <a:spcPts val="0"/>
                        </a:spcAft>
                      </a:pPr>
                      <a:endParaRPr lang="fa-IR" sz="1400" dirty="0" smtClean="0">
                        <a:effectLst/>
                      </a:endParaRPr>
                    </a:p>
                    <a:p>
                      <a:pPr marL="71755" marR="71755" algn="ctr" rtl="1">
                        <a:lnSpc>
                          <a:spcPct val="107000"/>
                        </a:lnSpc>
                        <a:spcAft>
                          <a:spcPts val="0"/>
                        </a:spcAft>
                      </a:pPr>
                      <a:r>
                        <a:rPr lang="fa-IR" sz="1400" dirty="0" smtClean="0">
                          <a:effectLst/>
                        </a:rPr>
                        <a:t>قریه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vert="vert270" anchor="ctr"/>
                </a:tc>
                <a:tc rowSpan="6">
                  <a:txBody>
                    <a:bodyPr/>
                    <a:lstStyle/>
                    <a:p>
                      <a:pPr marL="71755" marR="71755" algn="ctr" rtl="1">
                        <a:lnSpc>
                          <a:spcPct val="107000"/>
                        </a:lnSpc>
                        <a:spcAft>
                          <a:spcPts val="0"/>
                        </a:spcAft>
                      </a:pPr>
                      <a:endParaRPr lang="fa-IR" sz="1400" dirty="0" smtClean="0">
                        <a:effectLst/>
                      </a:endParaRPr>
                    </a:p>
                    <a:p>
                      <a:pPr marL="71755" marR="71755" algn="ctr" rtl="1">
                        <a:lnSpc>
                          <a:spcPct val="107000"/>
                        </a:lnSpc>
                        <a:spcAft>
                          <a:spcPts val="0"/>
                        </a:spcAft>
                      </a:pPr>
                      <a:r>
                        <a:rPr lang="fa-IR" sz="1400" dirty="0" smtClean="0">
                          <a:effectLst/>
                        </a:rPr>
                        <a:t>کیفیت </a:t>
                      </a:r>
                      <a:r>
                        <a:rPr lang="fa-IR" sz="1400" dirty="0">
                          <a:effectLst/>
                        </a:rPr>
                        <a:t>عمران و آبادانی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vert="vert270" anchor="ctr"/>
                </a:tc>
                <a:tc>
                  <a:txBody>
                    <a:bodyPr/>
                    <a:lstStyle/>
                    <a:p>
                      <a:pPr algn="just" rtl="1">
                        <a:lnSpc>
                          <a:spcPct val="107000"/>
                        </a:lnSpc>
                        <a:spcAft>
                          <a:spcPts val="0"/>
                        </a:spcAft>
                      </a:pPr>
                      <a:r>
                        <a:rPr lang="fa-IR" sz="1400" dirty="0">
                          <a:effectLst/>
                        </a:rPr>
                        <a:t>سطح خلاقیت در بهره مندی از نعمت ها و ایجاد سبیل های مختلف</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2402301788"/>
                  </a:ext>
                </a:extLst>
              </a:tr>
              <a:tr h="474134">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a:effectLst/>
                        </a:rPr>
                        <a:t>خلق و خوهای بر آمده از داد و ستد های اجتماعی</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3601026058"/>
                  </a:ext>
                </a:extLst>
              </a:tr>
              <a:tr h="474134">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dirty="0">
                          <a:effectLst/>
                        </a:rPr>
                        <a:t>باورهای مربوط به منافع حیاتی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2507247174"/>
                  </a:ext>
                </a:extLst>
              </a:tr>
              <a:tr h="474134">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dirty="0">
                          <a:effectLst/>
                        </a:rPr>
                        <a:t>شغل های مستعد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198540800"/>
                  </a:ext>
                </a:extLst>
              </a:tr>
              <a:tr h="474134">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dirty="0">
                          <a:effectLst/>
                        </a:rPr>
                        <a:t>نوع مراجعات مردم به هم و نحوه آن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3766100997"/>
                  </a:ext>
                </a:extLst>
              </a:tr>
              <a:tr h="474134">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dirty="0">
                          <a:effectLst/>
                        </a:rPr>
                        <a:t>آثار و تبعات مربوط به نوع داد و ستد های مردم با هم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8575" marR="58575" marT="0" marB="0"/>
                </a:tc>
                <a:extLst>
                  <a:ext uri="{0D108BD9-81ED-4DB2-BD59-A6C34878D82A}">
                    <a16:rowId xmlns:a16="http://schemas.microsoft.com/office/drawing/2014/main" val="924081162"/>
                  </a:ext>
                </a:extLst>
              </a:tr>
            </a:tbl>
          </a:graphicData>
        </a:graphic>
      </p:graphicFrame>
      <p:cxnSp>
        <p:nvCxnSpPr>
          <p:cNvPr id="8" name="Straight Connector 7"/>
          <p:cNvCxnSpPr/>
          <p:nvPr/>
        </p:nvCxnSpPr>
        <p:spPr>
          <a:xfrm flipH="1">
            <a:off x="9173029" y="2728686"/>
            <a:ext cx="14514" cy="2917371"/>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664583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49494" y="811144"/>
            <a:ext cx="2058795" cy="1280890"/>
          </a:xfrm>
        </p:spPr>
        <p:txBody>
          <a:bodyPr/>
          <a:lstStyle/>
          <a:p>
            <a:r>
              <a:rPr lang="fa-IR" dirty="0" smtClean="0">
                <a:cs typeface="B Titr" panose="00000700000000000000" pitchFamily="2" charset="-78"/>
              </a:rPr>
              <a:t>شاکله جمع</a:t>
            </a:r>
            <a:endParaRPr lang="en-US" dirty="0">
              <a:cs typeface="B Titr" panose="00000700000000000000" pitchFamily="2" charset="-78"/>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6420" y="2092034"/>
            <a:ext cx="6904944" cy="4315590"/>
          </a:xfrm>
          <a:prstGeom prst="ellipse">
            <a:avLst/>
          </a:prstGeom>
          <a:ln>
            <a:noFill/>
          </a:ln>
          <a:effectLst>
            <a:softEdge rad="112500"/>
          </a:effectLst>
        </p:spPr>
        <p:style>
          <a:lnRef idx="3">
            <a:schemeClr val="lt1"/>
          </a:lnRef>
          <a:fillRef idx="1">
            <a:schemeClr val="accent2"/>
          </a:fillRef>
          <a:effectRef idx="1">
            <a:schemeClr val="accent2"/>
          </a:effectRef>
          <a:fontRef idx="minor">
            <a:schemeClr val="lt1"/>
          </a:fontRef>
        </p:style>
      </p:pic>
    </p:spTree>
    <p:extLst>
      <p:ext uri="{BB962C8B-B14F-4D97-AF65-F5344CB8AC3E}">
        <p14:creationId xmlns:p14="http://schemas.microsoft.com/office/powerpoint/2010/main" val="412752683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4747"/>
          </a:xfrm>
        </p:spPr>
        <p:txBody>
          <a:bodyPr>
            <a:normAutofit/>
          </a:bodyPr>
          <a:lstStyle/>
          <a:p>
            <a:pPr algn="just" rtl="1"/>
            <a:r>
              <a:rPr lang="fa-IR" sz="2400" b="1" dirty="0"/>
              <a:t>شاکله </a:t>
            </a:r>
            <a:r>
              <a:rPr lang="fa-IR" sz="2400" b="1" dirty="0" smtClean="0"/>
              <a:t>مدینه</a:t>
            </a:r>
            <a:endParaRPr lang="en-US" sz="2400" b="1" dirty="0"/>
          </a:p>
        </p:txBody>
      </p:sp>
      <p:sp>
        <p:nvSpPr>
          <p:cNvPr id="3" name="Content Placeholder 2"/>
          <p:cNvSpPr>
            <a:spLocks noGrp="1"/>
          </p:cNvSpPr>
          <p:nvPr>
            <p:ph idx="1"/>
          </p:nvPr>
        </p:nvSpPr>
        <p:spPr>
          <a:xfrm>
            <a:off x="1074057" y="1262743"/>
            <a:ext cx="10434268" cy="798286"/>
          </a:xfrm>
        </p:spPr>
        <p:txBody>
          <a:bodyPr>
            <a:normAutofit/>
          </a:bodyPr>
          <a:lstStyle/>
          <a:p>
            <a:pPr marL="0" lvl="0" indent="0" algn="just" rtl="1">
              <a:buNone/>
            </a:pPr>
            <a:r>
              <a:rPr lang="fa-IR" sz="1600" dirty="0" smtClean="0">
                <a:solidFill>
                  <a:schemeClr val="accent6"/>
                </a:solidFill>
              </a:rPr>
              <a:t>در </a:t>
            </a:r>
            <a:r>
              <a:rPr lang="fa-IR" sz="1600" dirty="0">
                <a:solidFill>
                  <a:schemeClr val="accent6"/>
                </a:solidFill>
              </a:rPr>
              <a:t>صورتی که بیوت مستقر شده در بلد خاص که در تبادل منافع با یکدیگر هستند، موفق به برپایی نظام، ساختار و حکومت شوند، مدینه شکل می گیرد. </a:t>
            </a:r>
            <a:endParaRPr lang="en-US" sz="1600" dirty="0">
              <a:solidFill>
                <a:schemeClr val="accent6"/>
              </a:solidFill>
            </a:endParaRPr>
          </a:p>
          <a:p>
            <a:pPr marL="0" indent="0" algn="just" rtl="1">
              <a:buNone/>
            </a:pPr>
            <a:endParaRPr lang="en-US" sz="16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05770683"/>
              </p:ext>
            </p:extLst>
          </p:nvPr>
        </p:nvGraphicFramePr>
        <p:xfrm>
          <a:off x="2592924" y="3097221"/>
          <a:ext cx="7273480" cy="1155465"/>
        </p:xfrm>
        <a:graphic>
          <a:graphicData uri="http://schemas.openxmlformats.org/drawingml/2006/table">
            <a:tbl>
              <a:tblPr rtl="1" firstRow="1" firstCol="1" bandRow="1">
                <a:tableStyleId>{0E3FDE45-AF77-4B5C-9715-49D594BDF05E}</a:tableStyleId>
              </a:tblPr>
              <a:tblGrid>
                <a:gridCol w="1448118">
                  <a:extLst>
                    <a:ext uri="{9D8B030D-6E8A-4147-A177-3AD203B41FA5}">
                      <a16:colId xmlns:a16="http://schemas.microsoft.com/office/drawing/2014/main" val="403007969"/>
                    </a:ext>
                  </a:extLst>
                </a:gridCol>
                <a:gridCol w="1828800">
                  <a:extLst>
                    <a:ext uri="{9D8B030D-6E8A-4147-A177-3AD203B41FA5}">
                      <a16:colId xmlns:a16="http://schemas.microsoft.com/office/drawing/2014/main" val="3242682078"/>
                    </a:ext>
                  </a:extLst>
                </a:gridCol>
                <a:gridCol w="3996562">
                  <a:extLst>
                    <a:ext uri="{9D8B030D-6E8A-4147-A177-3AD203B41FA5}">
                      <a16:colId xmlns:a16="http://schemas.microsoft.com/office/drawing/2014/main" val="3230156273"/>
                    </a:ext>
                  </a:extLst>
                </a:gridCol>
              </a:tblGrid>
              <a:tr h="777483">
                <a:tc rowSpan="2">
                  <a:txBody>
                    <a:bodyPr/>
                    <a:lstStyle/>
                    <a:p>
                      <a:pPr algn="ctr" rtl="1">
                        <a:lnSpc>
                          <a:spcPct val="107000"/>
                        </a:lnSpc>
                        <a:spcAft>
                          <a:spcPts val="0"/>
                        </a:spcAft>
                      </a:pPr>
                      <a:r>
                        <a:rPr lang="fa-IR" sz="1400" dirty="0">
                          <a:effectLst/>
                        </a:rPr>
                        <a:t>مدینه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rtl="1">
                        <a:lnSpc>
                          <a:spcPct val="107000"/>
                        </a:lnSpc>
                        <a:spcAft>
                          <a:spcPts val="0"/>
                        </a:spcAft>
                      </a:pPr>
                      <a:r>
                        <a:rPr lang="fa-IR" sz="1400" dirty="0">
                          <a:effectLst/>
                        </a:rPr>
                        <a:t>ساختار حاکمیت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میزان </a:t>
                      </a:r>
                      <a:r>
                        <a:rPr lang="fa-IR" sz="1400" dirty="0">
                          <a:effectLst/>
                        </a:rPr>
                        <a:t>توانایی فهم مسائل در مرتبه اجتماعی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50123470"/>
                  </a:ext>
                </a:extLst>
              </a:tr>
              <a:tr h="377982">
                <a:tc vMerge="1">
                  <a:txBody>
                    <a:bodyPr/>
                    <a:lstStyle/>
                    <a:p>
                      <a:endParaRPr lang="en-US"/>
                    </a:p>
                  </a:txBody>
                  <a:tcPr/>
                </a:tc>
                <a:tc vMerge="1">
                  <a:txBody>
                    <a:bodyPr/>
                    <a:lstStyle/>
                    <a:p>
                      <a:endParaRPr lang="en-US"/>
                    </a:p>
                  </a:txBody>
                  <a:tcPr/>
                </a:tc>
                <a:tc>
                  <a:txBody>
                    <a:bodyPr/>
                    <a:lstStyle/>
                    <a:p>
                      <a:pPr algn="just" rtl="1">
                        <a:lnSpc>
                          <a:spcPct val="107000"/>
                        </a:lnSpc>
                        <a:spcAft>
                          <a:spcPts val="0"/>
                        </a:spcAft>
                      </a:pPr>
                      <a:r>
                        <a:rPr lang="fa-IR" sz="1400" dirty="0">
                          <a:effectLst/>
                        </a:rPr>
                        <a:t>نحوه تعامل با قوانین</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8657777"/>
                  </a:ext>
                </a:extLst>
              </a:tr>
            </a:tbl>
          </a:graphicData>
        </a:graphic>
      </p:graphicFrame>
      <p:cxnSp>
        <p:nvCxnSpPr>
          <p:cNvPr id="7" name="Straight Connector 6"/>
          <p:cNvCxnSpPr/>
          <p:nvPr/>
        </p:nvCxnSpPr>
        <p:spPr>
          <a:xfrm>
            <a:off x="8461829" y="3077029"/>
            <a:ext cx="14514" cy="1190171"/>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6807200" y="3097221"/>
            <a:ext cx="0" cy="1169979"/>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864154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8633"/>
          </a:xfrm>
        </p:spPr>
        <p:txBody>
          <a:bodyPr>
            <a:normAutofit/>
          </a:bodyPr>
          <a:lstStyle/>
          <a:p>
            <a:pPr algn="just" rtl="1"/>
            <a:r>
              <a:rPr lang="fa-IR" sz="2400" b="1" dirty="0"/>
              <a:t>شاکله </a:t>
            </a:r>
            <a:r>
              <a:rPr lang="fa-IR" sz="2400" b="1" dirty="0" smtClean="0"/>
              <a:t>قوم</a:t>
            </a:r>
            <a:endParaRPr lang="en-US" sz="2400" b="1" dirty="0"/>
          </a:p>
        </p:txBody>
      </p:sp>
      <p:sp>
        <p:nvSpPr>
          <p:cNvPr id="3" name="Content Placeholder 2"/>
          <p:cNvSpPr>
            <a:spLocks noGrp="1"/>
          </p:cNvSpPr>
          <p:nvPr>
            <p:ph idx="1"/>
          </p:nvPr>
        </p:nvSpPr>
        <p:spPr>
          <a:xfrm>
            <a:off x="2592925" y="1378857"/>
            <a:ext cx="8915400" cy="609600"/>
          </a:xfrm>
        </p:spPr>
        <p:txBody>
          <a:bodyPr/>
          <a:lstStyle/>
          <a:p>
            <a:pPr marL="0" lvl="0" indent="0">
              <a:buNone/>
            </a:pPr>
            <a:r>
              <a:rPr lang="fa-IR" sz="1600" dirty="0" smtClean="0">
                <a:solidFill>
                  <a:schemeClr val="accent6"/>
                </a:solidFill>
              </a:rPr>
              <a:t>هم </a:t>
            </a:r>
            <a:r>
              <a:rPr lang="fa-IR" sz="1600" dirty="0">
                <a:solidFill>
                  <a:schemeClr val="accent6"/>
                </a:solidFill>
              </a:rPr>
              <a:t>سازی، هم کاری و هم آهنگی عده ای برای مقصدی مشترک منجر به شکل گیری قومیت می شود. </a:t>
            </a:r>
            <a:endParaRPr lang="en-US" sz="1600" dirty="0">
              <a:solidFill>
                <a:schemeClr val="accent6"/>
              </a:solidFill>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05208931"/>
              </p:ext>
            </p:extLst>
          </p:nvPr>
        </p:nvGraphicFramePr>
        <p:xfrm>
          <a:off x="3091543" y="3033485"/>
          <a:ext cx="7238684" cy="1080399"/>
        </p:xfrm>
        <a:graphic>
          <a:graphicData uri="http://schemas.openxmlformats.org/drawingml/2006/table">
            <a:tbl>
              <a:tblPr rtl="1" firstRow="1" firstCol="1" bandRow="1">
                <a:tableStyleId>{5FD0F851-EC5A-4D38-B0AD-8093EC10F338}</a:tableStyleId>
              </a:tblPr>
              <a:tblGrid>
                <a:gridCol w="3305313">
                  <a:extLst>
                    <a:ext uri="{9D8B030D-6E8A-4147-A177-3AD203B41FA5}">
                      <a16:colId xmlns:a16="http://schemas.microsoft.com/office/drawing/2014/main" val="3984571648"/>
                    </a:ext>
                  </a:extLst>
                </a:gridCol>
                <a:gridCol w="3933371">
                  <a:extLst>
                    <a:ext uri="{9D8B030D-6E8A-4147-A177-3AD203B41FA5}">
                      <a16:colId xmlns:a16="http://schemas.microsoft.com/office/drawing/2014/main" val="1792446882"/>
                    </a:ext>
                  </a:extLst>
                </a:gridCol>
              </a:tblGrid>
              <a:tr h="478972">
                <a:tc>
                  <a:txBody>
                    <a:bodyPr/>
                    <a:lstStyle/>
                    <a:p>
                      <a:pPr algn="just" rtl="1">
                        <a:lnSpc>
                          <a:spcPct val="107000"/>
                        </a:lnSpc>
                        <a:spcAft>
                          <a:spcPts val="0"/>
                        </a:spcAft>
                      </a:pPr>
                      <a:r>
                        <a:rPr lang="fa-IR" sz="1400" dirty="0">
                          <a:effectLst/>
                        </a:rPr>
                        <a:t>توان مربوط به هویت جمعی قوم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محدودیت های مربوط به هویت جمعی قوم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0320896"/>
                  </a:ext>
                </a:extLst>
              </a:tr>
              <a:tr h="601427">
                <a:tc>
                  <a:txBody>
                    <a:bodyPr/>
                    <a:lstStyle/>
                    <a:p>
                      <a:pPr algn="just" rtl="1">
                        <a:lnSpc>
                          <a:spcPct val="107000"/>
                        </a:lnSpc>
                        <a:spcAft>
                          <a:spcPts val="0"/>
                        </a:spcAft>
                      </a:pPr>
                      <a:r>
                        <a:rPr lang="fa-IR" sz="1400" b="0" dirty="0">
                          <a:effectLst/>
                        </a:rPr>
                        <a:t>قدرت تألیف در جهت نصرت دین حق</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تألیف در جهت مبارزه با دین حق</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9554474"/>
                  </a:ext>
                </a:extLst>
              </a:tr>
            </a:tbl>
          </a:graphicData>
        </a:graphic>
      </p:graphicFrame>
    </p:spTree>
    <p:extLst>
      <p:ext uri="{BB962C8B-B14F-4D97-AF65-F5344CB8AC3E}">
        <p14:creationId xmlns:p14="http://schemas.microsoft.com/office/powerpoint/2010/main" val="3379541315"/>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6690"/>
          </a:xfrm>
        </p:spPr>
        <p:txBody>
          <a:bodyPr>
            <a:normAutofit/>
          </a:bodyPr>
          <a:lstStyle/>
          <a:p>
            <a:pPr algn="just" rtl="1"/>
            <a:r>
              <a:rPr lang="fa-IR" sz="2400" b="1" dirty="0"/>
              <a:t>شاکله </a:t>
            </a:r>
            <a:r>
              <a:rPr lang="fa-IR" sz="2400" b="1" dirty="0" smtClean="0"/>
              <a:t>ملت</a:t>
            </a:r>
            <a:endParaRPr lang="en-US" sz="2400" b="1" dirty="0"/>
          </a:p>
        </p:txBody>
      </p:sp>
      <p:sp>
        <p:nvSpPr>
          <p:cNvPr id="3" name="Content Placeholder 2"/>
          <p:cNvSpPr>
            <a:spLocks noGrp="1"/>
          </p:cNvSpPr>
          <p:nvPr>
            <p:ph idx="1"/>
          </p:nvPr>
        </p:nvSpPr>
        <p:spPr>
          <a:xfrm>
            <a:off x="885371" y="1320800"/>
            <a:ext cx="10619241" cy="943429"/>
          </a:xfrm>
        </p:spPr>
        <p:txBody>
          <a:bodyPr>
            <a:normAutofit/>
          </a:bodyPr>
          <a:lstStyle/>
          <a:p>
            <a:pPr marL="0" lvl="0" indent="0" algn="just" rtl="1">
              <a:buNone/>
            </a:pPr>
            <a:r>
              <a:rPr lang="fa-IR" sz="1600" dirty="0" smtClean="0">
                <a:solidFill>
                  <a:schemeClr val="accent6"/>
                </a:solidFill>
              </a:rPr>
              <a:t>وجوه </a:t>
            </a:r>
            <a:r>
              <a:rPr lang="fa-IR" sz="1600" dirty="0">
                <a:solidFill>
                  <a:schemeClr val="accent6"/>
                </a:solidFill>
              </a:rPr>
              <a:t>مشترک سبک زندگی انسان ها در محدوده ای مشخص که به صورت بایدها و نبایدهایی عرفی در آمده و در طول نسل ها باقی مانده است ملیت نامیده می شود. مهم ترین نشانه های شاکله هر ملیتی را می توان در حوزه هایی مانند فرهنگ، آداب و رسوم، ادبیات و میراث معنوی آن شناخت. </a:t>
            </a:r>
            <a:endParaRPr lang="en-US" sz="1600" dirty="0">
              <a:solidFill>
                <a:schemeClr val="accent6"/>
              </a:solidFill>
            </a:endParaRPr>
          </a:p>
          <a:p>
            <a:pPr marL="0" indent="0" algn="just" rtl="1">
              <a:buNone/>
            </a:pPr>
            <a:endParaRPr lang="en-US" sz="16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67675294"/>
              </p:ext>
            </p:extLst>
          </p:nvPr>
        </p:nvGraphicFramePr>
        <p:xfrm>
          <a:off x="3381829" y="3222171"/>
          <a:ext cx="6687140" cy="1031288"/>
        </p:xfrm>
        <a:graphic>
          <a:graphicData uri="http://schemas.openxmlformats.org/drawingml/2006/table">
            <a:tbl>
              <a:tblPr rtl="1" firstRow="1" firstCol="1" bandRow="1">
                <a:tableStyleId>{5FD0F851-EC5A-4D38-B0AD-8093EC10F338}</a:tableStyleId>
              </a:tblPr>
              <a:tblGrid>
                <a:gridCol w="2947344">
                  <a:extLst>
                    <a:ext uri="{9D8B030D-6E8A-4147-A177-3AD203B41FA5}">
                      <a16:colId xmlns:a16="http://schemas.microsoft.com/office/drawing/2014/main" val="1663111448"/>
                    </a:ext>
                  </a:extLst>
                </a:gridCol>
                <a:gridCol w="3739796">
                  <a:extLst>
                    <a:ext uri="{9D8B030D-6E8A-4147-A177-3AD203B41FA5}">
                      <a16:colId xmlns:a16="http://schemas.microsoft.com/office/drawing/2014/main" val="4156422118"/>
                    </a:ext>
                  </a:extLst>
                </a:gridCol>
              </a:tblGrid>
              <a:tr h="406400">
                <a:tc>
                  <a:txBody>
                    <a:bodyPr/>
                    <a:lstStyle/>
                    <a:p>
                      <a:pPr algn="just" rtl="1">
                        <a:lnSpc>
                          <a:spcPct val="107000"/>
                        </a:lnSpc>
                        <a:spcAft>
                          <a:spcPts val="0"/>
                        </a:spcAft>
                      </a:pPr>
                      <a:r>
                        <a:rPr lang="fa-IR" sz="1400" dirty="0">
                          <a:effectLst/>
                        </a:rPr>
                        <a:t>توان مربوط به شاکله ملت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محدودیت های مربوط به شاکله ملت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0829504"/>
                  </a:ext>
                </a:extLst>
              </a:tr>
              <a:tr h="624888">
                <a:tc>
                  <a:txBody>
                    <a:bodyPr/>
                    <a:lstStyle/>
                    <a:p>
                      <a:pPr algn="just" rtl="1">
                        <a:lnSpc>
                          <a:spcPct val="107000"/>
                        </a:lnSpc>
                        <a:spcAft>
                          <a:spcPts val="0"/>
                        </a:spcAft>
                      </a:pPr>
                      <a:r>
                        <a:rPr lang="fa-IR" sz="1400" b="0" dirty="0">
                          <a:effectLst/>
                        </a:rPr>
                        <a:t>عزت </a:t>
                      </a:r>
                      <a:endParaRPr lang="en-US" sz="1400" b="0" dirty="0">
                        <a:effectLst/>
                      </a:endParaRPr>
                    </a:p>
                    <a:p>
                      <a:pPr algn="just" rtl="1">
                        <a:lnSpc>
                          <a:spcPct val="107000"/>
                        </a:lnSpc>
                        <a:spcAft>
                          <a:spcPts val="0"/>
                        </a:spcAft>
                      </a:pPr>
                      <a:r>
                        <a:rPr lang="fa-IR" sz="1400" b="0" dirty="0">
                          <a:effectLst/>
                        </a:rPr>
                        <a:t>پاسداشت حکم و علم</a:t>
                      </a:r>
                      <a:r>
                        <a:rPr lang="fa-IR" sz="1400" dirty="0">
                          <a:effectLst/>
                        </a:rPr>
                        <a:t> </a:t>
                      </a:r>
                      <a:endParaRPr lang="en-US" sz="14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ذلت </a:t>
                      </a:r>
                      <a:endParaRPr lang="en-US" sz="1400" dirty="0">
                        <a:effectLst/>
                      </a:endParaRPr>
                    </a:p>
                    <a:p>
                      <a:pPr algn="just" rtl="1">
                        <a:lnSpc>
                          <a:spcPct val="107000"/>
                        </a:lnSpc>
                        <a:spcAft>
                          <a:spcPts val="0"/>
                        </a:spcAft>
                      </a:pPr>
                      <a:r>
                        <a:rPr lang="fa-IR" sz="1400" dirty="0">
                          <a:effectLst/>
                        </a:rPr>
                        <a:t>وانهادن و بی ارزش نمودن حکم و علم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7860603"/>
                  </a:ext>
                </a:extLst>
              </a:tr>
            </a:tbl>
          </a:graphicData>
        </a:graphic>
      </p:graphicFrame>
    </p:spTree>
    <p:extLst>
      <p:ext uri="{BB962C8B-B14F-4D97-AF65-F5344CB8AC3E}">
        <p14:creationId xmlns:p14="http://schemas.microsoft.com/office/powerpoint/2010/main" val="970261138"/>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361" y="832512"/>
            <a:ext cx="8911687" cy="635543"/>
          </a:xfrm>
        </p:spPr>
        <p:txBody>
          <a:bodyPr>
            <a:normAutofit/>
          </a:bodyPr>
          <a:lstStyle/>
          <a:p>
            <a:pPr algn="ctr" rtl="1"/>
            <a:r>
              <a:rPr lang="fa-IR" sz="2400" b="1" dirty="0" smtClean="0"/>
              <a:t>مراتب هویت جمعی و برخی توان ها</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391336"/>
              </p:ext>
            </p:extLst>
          </p:nvPr>
        </p:nvGraphicFramePr>
        <p:xfrm>
          <a:off x="2278742" y="1905000"/>
          <a:ext cx="8505370" cy="4699001"/>
        </p:xfrm>
        <a:graphic>
          <a:graphicData uri="http://schemas.openxmlformats.org/drawingml/2006/table">
            <a:tbl>
              <a:tblPr rtl="1" firstRow="1" firstCol="1" bandRow="1">
                <a:tableStyleId>{3B4B98B0-60AC-42C2-AFA5-B58CD77FA1E5}</a:tableStyleId>
              </a:tblPr>
              <a:tblGrid>
                <a:gridCol w="1828799">
                  <a:extLst>
                    <a:ext uri="{9D8B030D-6E8A-4147-A177-3AD203B41FA5}">
                      <a16:colId xmlns:a16="http://schemas.microsoft.com/office/drawing/2014/main" val="556934856"/>
                    </a:ext>
                  </a:extLst>
                </a:gridCol>
                <a:gridCol w="5065484">
                  <a:extLst>
                    <a:ext uri="{9D8B030D-6E8A-4147-A177-3AD203B41FA5}">
                      <a16:colId xmlns:a16="http://schemas.microsoft.com/office/drawing/2014/main" val="103007231"/>
                    </a:ext>
                  </a:extLst>
                </a:gridCol>
                <a:gridCol w="1611087">
                  <a:extLst>
                    <a:ext uri="{9D8B030D-6E8A-4147-A177-3AD203B41FA5}">
                      <a16:colId xmlns:a16="http://schemas.microsoft.com/office/drawing/2014/main" val="229648220"/>
                    </a:ext>
                  </a:extLst>
                </a:gridCol>
              </a:tblGrid>
              <a:tr h="854363">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شاکله </a:t>
                      </a:r>
                      <a:r>
                        <a:rPr lang="fa-IR" sz="1400" dirty="0">
                          <a:effectLst/>
                        </a:rPr>
                        <a:t>هویت جمعی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توانایی </a:t>
                      </a:r>
                      <a:r>
                        <a:rPr lang="fa-IR" sz="1400" dirty="0">
                          <a:effectLst/>
                        </a:rPr>
                        <a:t>یا صفت محوری حاصل از هویت جمعی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endParaRPr lang="fa-IR" sz="1400" dirty="0" smtClean="0">
                        <a:effectLst/>
                      </a:endParaRPr>
                    </a:p>
                    <a:p>
                      <a:pPr algn="just" rtl="1">
                        <a:lnSpc>
                          <a:spcPct val="107000"/>
                        </a:lnSpc>
                        <a:spcAft>
                          <a:spcPts val="0"/>
                        </a:spcAft>
                      </a:pPr>
                      <a:r>
                        <a:rPr lang="fa-IR" sz="1400" dirty="0" smtClean="0">
                          <a:effectLst/>
                        </a:rPr>
                        <a:t>فقدان </a:t>
                      </a:r>
                      <a:r>
                        <a:rPr lang="fa-IR" sz="1400" dirty="0">
                          <a:effectLst/>
                        </a:rPr>
                        <a:t>توانایی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08329147"/>
                  </a:ext>
                </a:extLst>
              </a:tr>
              <a:tr h="427182">
                <a:tc>
                  <a:txBody>
                    <a:bodyPr/>
                    <a:lstStyle/>
                    <a:p>
                      <a:pPr algn="ctr" rtl="1">
                        <a:lnSpc>
                          <a:spcPct val="107000"/>
                        </a:lnSpc>
                        <a:spcAft>
                          <a:spcPts val="0"/>
                        </a:spcAft>
                      </a:pPr>
                      <a:r>
                        <a:rPr lang="fa-IR" sz="1400" b="0" dirty="0">
                          <a:effectLst/>
                        </a:rPr>
                        <a:t>شاکله زوجیت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یکی شدن بر اساس رفع نقص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شقاق</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70689164"/>
                  </a:ext>
                </a:extLst>
              </a:tr>
              <a:tr h="427182">
                <a:tc>
                  <a:txBody>
                    <a:bodyPr/>
                    <a:lstStyle/>
                    <a:p>
                      <a:pPr algn="ctr" rtl="1">
                        <a:lnSpc>
                          <a:spcPct val="107000"/>
                        </a:lnSpc>
                        <a:spcAft>
                          <a:spcPts val="0"/>
                        </a:spcAft>
                      </a:pPr>
                      <a:r>
                        <a:rPr lang="fa-IR" sz="1400" b="0" dirty="0">
                          <a:effectLst/>
                        </a:rPr>
                        <a:t>شاکله بیت</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استمرار در مکانی برای آرامش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حیرانی در ظلمت</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79583034"/>
                  </a:ext>
                </a:extLst>
              </a:tr>
              <a:tr h="427182">
                <a:tc>
                  <a:txBody>
                    <a:bodyPr/>
                    <a:lstStyle/>
                    <a:p>
                      <a:pPr algn="ctr" rtl="1">
                        <a:lnSpc>
                          <a:spcPct val="107000"/>
                        </a:lnSpc>
                        <a:spcAft>
                          <a:spcPts val="0"/>
                        </a:spcAft>
                      </a:pPr>
                      <a:r>
                        <a:rPr lang="fa-IR" sz="1400" b="0" dirty="0">
                          <a:effectLst/>
                        </a:rPr>
                        <a:t>شاکله ارحام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انتقال و حمایت صفات ثابت خیر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تعصب</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9701904"/>
                  </a:ext>
                </a:extLst>
              </a:tr>
              <a:tr h="427182">
                <a:tc>
                  <a:txBody>
                    <a:bodyPr/>
                    <a:lstStyle/>
                    <a:p>
                      <a:pPr algn="ctr" rtl="1">
                        <a:lnSpc>
                          <a:spcPct val="107000"/>
                        </a:lnSpc>
                        <a:spcAft>
                          <a:spcPts val="0"/>
                        </a:spcAft>
                      </a:pPr>
                      <a:r>
                        <a:rPr lang="fa-IR" sz="1400" b="0" dirty="0">
                          <a:effectLst/>
                        </a:rPr>
                        <a:t>شاکله دوستی </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حمایت و شفاعت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عزلت</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6835403"/>
                  </a:ext>
                </a:extLst>
              </a:tr>
              <a:tr h="427182">
                <a:tc>
                  <a:txBody>
                    <a:bodyPr/>
                    <a:lstStyle/>
                    <a:p>
                      <a:pPr algn="ctr" rtl="1">
                        <a:lnSpc>
                          <a:spcPct val="107000"/>
                        </a:lnSpc>
                        <a:spcAft>
                          <a:spcPts val="0"/>
                        </a:spcAft>
                      </a:pPr>
                      <a:r>
                        <a:rPr lang="fa-IR" sz="1400" b="0" dirty="0">
                          <a:effectLst/>
                        </a:rPr>
                        <a:t>شاکله بلد</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قدرت قلمرو مطمئن یافتن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ناامنی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61453242"/>
                  </a:ext>
                </a:extLst>
              </a:tr>
              <a:tr h="427182">
                <a:tc>
                  <a:txBody>
                    <a:bodyPr/>
                    <a:lstStyle/>
                    <a:p>
                      <a:pPr algn="ctr" rtl="1">
                        <a:lnSpc>
                          <a:spcPct val="107000"/>
                        </a:lnSpc>
                        <a:spcAft>
                          <a:spcPts val="0"/>
                        </a:spcAft>
                      </a:pPr>
                      <a:r>
                        <a:rPr lang="fa-IR" sz="1400" b="0" dirty="0">
                          <a:effectLst/>
                        </a:rPr>
                        <a:t>شاکله قریه</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قدرت بهره مندی از نعمت و زندگی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اسراف</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72658181"/>
                  </a:ext>
                </a:extLst>
              </a:tr>
              <a:tr h="427182">
                <a:tc>
                  <a:txBody>
                    <a:bodyPr/>
                    <a:lstStyle/>
                    <a:p>
                      <a:pPr algn="ctr" rtl="1">
                        <a:lnSpc>
                          <a:spcPct val="107000"/>
                        </a:lnSpc>
                        <a:spcAft>
                          <a:spcPts val="0"/>
                        </a:spcAft>
                      </a:pPr>
                      <a:r>
                        <a:rPr lang="fa-IR" sz="1400" b="0" dirty="0">
                          <a:effectLst/>
                        </a:rPr>
                        <a:t>شاکله مدینه</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قدرت نظام سازی و سهولت در امور زندگی به ویژه در تزکیه و تعلیم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فساد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70243106"/>
                  </a:ext>
                </a:extLst>
              </a:tr>
              <a:tr h="427182">
                <a:tc>
                  <a:txBody>
                    <a:bodyPr/>
                    <a:lstStyle/>
                    <a:p>
                      <a:pPr algn="ctr" rtl="1">
                        <a:lnSpc>
                          <a:spcPct val="107000"/>
                        </a:lnSpc>
                        <a:spcAft>
                          <a:spcPts val="0"/>
                        </a:spcAft>
                      </a:pPr>
                      <a:r>
                        <a:rPr lang="fa-IR" sz="1400" b="0" dirty="0">
                          <a:effectLst/>
                        </a:rPr>
                        <a:t>شاکله قوم</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قدرت تألیف جهت دار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انشقاق</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69777869"/>
                  </a:ext>
                </a:extLst>
              </a:tr>
              <a:tr h="427182">
                <a:tc>
                  <a:txBody>
                    <a:bodyPr/>
                    <a:lstStyle/>
                    <a:p>
                      <a:pPr algn="ctr" rtl="1">
                        <a:lnSpc>
                          <a:spcPct val="107000"/>
                        </a:lnSpc>
                        <a:spcAft>
                          <a:spcPts val="0"/>
                        </a:spcAft>
                      </a:pPr>
                      <a:r>
                        <a:rPr lang="fa-IR" sz="1400" b="0" dirty="0">
                          <a:effectLst/>
                        </a:rPr>
                        <a:t>شاکله ملت</a:t>
                      </a:r>
                      <a:endParaRPr lang="en-US" sz="12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قدرت تمدن سازی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حقارت و ذلت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6100027"/>
                  </a:ext>
                </a:extLst>
              </a:tr>
            </a:tbl>
          </a:graphicData>
        </a:graphic>
      </p:graphicFrame>
    </p:spTree>
    <p:extLst>
      <p:ext uri="{BB962C8B-B14F-4D97-AF65-F5344CB8AC3E}">
        <p14:creationId xmlns:p14="http://schemas.microsoft.com/office/powerpoint/2010/main" val="15825093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771" y="609597"/>
            <a:ext cx="8911687" cy="725719"/>
          </a:xfrm>
        </p:spPr>
        <p:txBody>
          <a:bodyPr>
            <a:normAutofit fontScale="90000"/>
          </a:bodyPr>
          <a:lstStyle/>
          <a:p>
            <a:pPr algn="ctr" rtl="1"/>
            <a:r>
              <a:rPr lang="fa-IR" sz="2400" b="1" dirty="0"/>
              <a:t>نقش دین در شاکله هویت جمعی </a:t>
            </a:r>
            <a:r>
              <a:rPr lang="en-US" sz="2400" b="1" dirty="0"/>
              <a:t/>
            </a:r>
            <a:br>
              <a:rPr lang="en-US" sz="2400" b="1" dirty="0"/>
            </a:br>
            <a:endParaRPr lang="en-US" sz="2400" b="1" dirty="0"/>
          </a:p>
        </p:txBody>
      </p:sp>
      <p:sp>
        <p:nvSpPr>
          <p:cNvPr id="3" name="Content Placeholder 2"/>
          <p:cNvSpPr>
            <a:spLocks noGrp="1"/>
          </p:cNvSpPr>
          <p:nvPr>
            <p:ph idx="1"/>
          </p:nvPr>
        </p:nvSpPr>
        <p:spPr>
          <a:xfrm>
            <a:off x="1799771" y="2133599"/>
            <a:ext cx="9704841" cy="4325257"/>
          </a:xfrm>
        </p:spPr>
        <p:txBody>
          <a:bodyPr>
            <a:normAutofit/>
          </a:bodyPr>
          <a:lstStyle/>
          <a:p>
            <a:pPr marL="0" indent="0" algn="just" rtl="1">
              <a:buNone/>
            </a:pPr>
            <a:r>
              <a:rPr lang="fa-IR" sz="1600" dirty="0">
                <a:solidFill>
                  <a:schemeClr val="accent6"/>
                </a:solidFill>
              </a:rPr>
              <a:t>با ارسال رسولان و ابلاغ دین، تعراض هایی میان نفس انسان با هویت جمعی اش از نظر اقبال به دین یا اعراض از آن رخ می دهد. این تعارض ها منجر به شکل گیری صفاتی شده و القائات باوری و رفتاری خاصی را بر فرد تحمیل می کند. این تعارض ها را با بهره گیری از دو فضای مکی و مدنی می توان بررسی کرد. </a:t>
            </a:r>
            <a:endParaRPr lang="fa-IR" sz="1600" dirty="0" smtClean="0">
              <a:solidFill>
                <a:schemeClr val="accent6"/>
              </a:solidFill>
            </a:endParaRPr>
          </a:p>
          <a:p>
            <a:pPr marL="0" indent="0" algn="just" rtl="1">
              <a:buNone/>
            </a:pPr>
            <a:endParaRPr lang="en-US" sz="1600" dirty="0">
              <a:solidFill>
                <a:schemeClr val="accent6"/>
              </a:solidFill>
            </a:endParaRPr>
          </a:p>
          <a:p>
            <a:pPr marL="0" indent="0" algn="just" rtl="1">
              <a:buNone/>
            </a:pPr>
            <a:endParaRPr lang="en-US" sz="1600" dirty="0">
              <a:solidFill>
                <a:schemeClr val="accent6"/>
              </a:solidFill>
            </a:endParaRPr>
          </a:p>
        </p:txBody>
      </p:sp>
      <p:sp>
        <p:nvSpPr>
          <p:cNvPr id="4" name="Left Arrow 3"/>
          <p:cNvSpPr/>
          <p:nvPr/>
        </p:nvSpPr>
        <p:spPr>
          <a:xfrm>
            <a:off x="9782629" y="3439886"/>
            <a:ext cx="1582057" cy="885371"/>
          </a:xfrm>
          <a:prstGeom prst="leftArrow">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p:cNvSpPr txBox="1"/>
          <p:nvPr/>
        </p:nvSpPr>
        <p:spPr>
          <a:xfrm>
            <a:off x="9835554" y="3697905"/>
            <a:ext cx="1529132" cy="369332"/>
          </a:xfrm>
          <a:prstGeom prst="rect">
            <a:avLst/>
          </a:prstGeom>
          <a:noFill/>
        </p:spPr>
        <p:txBody>
          <a:bodyPr wrap="square" rtlCol="0">
            <a:spAutoFit/>
          </a:bodyPr>
          <a:lstStyle/>
          <a:p>
            <a:pPr algn="just" rtl="1"/>
            <a:r>
              <a:rPr lang="fa-IR" b="1" dirty="0" smtClean="0">
                <a:solidFill>
                  <a:srgbClr val="C00000"/>
                </a:solidFill>
                <a:effectLst>
                  <a:outerShdw blurRad="38100" dist="38100" dir="2700000" algn="tl">
                    <a:srgbClr val="000000">
                      <a:alpha val="43137"/>
                    </a:srgbClr>
                  </a:outerShdw>
                </a:effectLst>
              </a:rPr>
              <a:t>شاکله مکی</a:t>
            </a:r>
            <a:endParaRPr lang="en-US" b="1" dirty="0">
              <a:solidFill>
                <a:srgbClr val="C00000"/>
              </a:solidFill>
              <a:effectLst>
                <a:outerShdw blurRad="38100" dist="38100" dir="2700000" algn="tl">
                  <a:srgbClr val="000000">
                    <a:alpha val="43137"/>
                  </a:srgbClr>
                </a:outerShdw>
              </a:effectLst>
            </a:endParaRPr>
          </a:p>
        </p:txBody>
      </p:sp>
      <p:sp>
        <p:nvSpPr>
          <p:cNvPr id="6" name="Left Arrow 5"/>
          <p:cNvSpPr/>
          <p:nvPr/>
        </p:nvSpPr>
        <p:spPr>
          <a:xfrm>
            <a:off x="9809091" y="4851007"/>
            <a:ext cx="1582057" cy="885371"/>
          </a:xfrm>
          <a:prstGeom prst="leftArrow">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TextBox 6"/>
          <p:cNvSpPr txBox="1"/>
          <p:nvPr/>
        </p:nvSpPr>
        <p:spPr>
          <a:xfrm>
            <a:off x="9782629" y="5109026"/>
            <a:ext cx="1608519" cy="369332"/>
          </a:xfrm>
          <a:prstGeom prst="rect">
            <a:avLst/>
          </a:prstGeom>
          <a:noFill/>
        </p:spPr>
        <p:txBody>
          <a:bodyPr wrap="square" rtlCol="0">
            <a:spAutoFit/>
          </a:bodyPr>
          <a:lstStyle/>
          <a:p>
            <a:pPr algn="just" rtl="1"/>
            <a:r>
              <a:rPr lang="fa-IR" b="1" dirty="0" smtClean="0">
                <a:solidFill>
                  <a:srgbClr val="C00000"/>
                </a:solidFill>
                <a:effectLst>
                  <a:outerShdw blurRad="38100" dist="38100" dir="2700000" algn="tl">
                    <a:srgbClr val="000000">
                      <a:alpha val="43137"/>
                    </a:srgbClr>
                  </a:outerShdw>
                </a:effectLst>
              </a:rPr>
              <a:t>شاکله مدنی</a:t>
            </a:r>
            <a:endParaRPr lang="en-US" b="1" dirty="0">
              <a:solidFill>
                <a:srgbClr val="C00000"/>
              </a:solidFill>
              <a:effectLst>
                <a:outerShdw blurRad="38100" dist="38100" dir="2700000" algn="tl">
                  <a:srgbClr val="000000">
                    <a:alpha val="43137"/>
                  </a:srgbClr>
                </a:outerShdw>
              </a:effectLst>
            </a:endParaRPr>
          </a:p>
        </p:txBody>
      </p:sp>
      <p:sp>
        <p:nvSpPr>
          <p:cNvPr id="8" name="Rounded Rectangle 7"/>
          <p:cNvSpPr/>
          <p:nvPr/>
        </p:nvSpPr>
        <p:spPr>
          <a:xfrm>
            <a:off x="1799856" y="3431010"/>
            <a:ext cx="7895772" cy="93215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9" name="TextBox 8"/>
          <p:cNvSpPr txBox="1"/>
          <p:nvPr/>
        </p:nvSpPr>
        <p:spPr>
          <a:xfrm>
            <a:off x="1942874" y="3641598"/>
            <a:ext cx="7503885" cy="338554"/>
          </a:xfrm>
          <a:prstGeom prst="rect">
            <a:avLst/>
          </a:prstGeom>
          <a:noFill/>
        </p:spPr>
        <p:txBody>
          <a:bodyPr wrap="square" rtlCol="0">
            <a:spAutoFit/>
          </a:bodyPr>
          <a:lstStyle/>
          <a:p>
            <a:pPr algn="just" rtl="1"/>
            <a:r>
              <a:rPr lang="fa-IR" sz="1600" dirty="0" smtClean="0">
                <a:solidFill>
                  <a:schemeClr val="accent6"/>
                </a:solidFill>
                <a:effectLst>
                  <a:outerShdw blurRad="38100" dist="38100" dir="2700000" algn="tl">
                    <a:srgbClr val="000000">
                      <a:alpha val="43137"/>
                    </a:srgbClr>
                  </a:outerShdw>
                </a:effectLst>
              </a:rPr>
              <a:t>در اثر تعارض شاکله نفس یا جمعیت مؤمن با هویت های جمعی کافرانه به وجود می آید. </a:t>
            </a:r>
            <a:endParaRPr lang="en-US" sz="1600" dirty="0">
              <a:solidFill>
                <a:schemeClr val="accent6"/>
              </a:solidFill>
              <a:effectLst>
                <a:outerShdw blurRad="38100" dist="38100" dir="2700000" algn="tl">
                  <a:srgbClr val="000000">
                    <a:alpha val="43137"/>
                  </a:srgbClr>
                </a:outerShdw>
              </a:effectLst>
            </a:endParaRPr>
          </a:p>
        </p:txBody>
      </p:sp>
      <p:sp>
        <p:nvSpPr>
          <p:cNvPr id="10" name="Rounded Rectangle 9"/>
          <p:cNvSpPr/>
          <p:nvPr/>
        </p:nvSpPr>
        <p:spPr>
          <a:xfrm>
            <a:off x="1799771" y="4762434"/>
            <a:ext cx="7895772" cy="93215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1" name="TextBox 10"/>
          <p:cNvSpPr txBox="1"/>
          <p:nvPr/>
        </p:nvSpPr>
        <p:spPr>
          <a:xfrm>
            <a:off x="1975764" y="5059233"/>
            <a:ext cx="7503885" cy="338554"/>
          </a:xfrm>
          <a:prstGeom prst="rect">
            <a:avLst/>
          </a:prstGeom>
          <a:noFill/>
        </p:spPr>
        <p:txBody>
          <a:bodyPr wrap="square" rtlCol="0">
            <a:spAutoFit/>
          </a:bodyPr>
          <a:lstStyle/>
          <a:p>
            <a:pPr algn="just" rtl="1"/>
            <a:r>
              <a:rPr lang="fa-IR" sz="1600" dirty="0" smtClean="0">
                <a:solidFill>
                  <a:schemeClr val="accent6"/>
                </a:solidFill>
                <a:effectLst>
                  <a:outerShdw blurRad="38100" dist="38100" dir="2700000" algn="tl">
                    <a:srgbClr val="000000">
                      <a:alpha val="43137"/>
                    </a:srgbClr>
                  </a:outerShdw>
                </a:effectLst>
              </a:rPr>
              <a:t>در </a:t>
            </a:r>
            <a:r>
              <a:rPr lang="fa-IR" sz="1600" dirty="0">
                <a:solidFill>
                  <a:schemeClr val="accent6"/>
                </a:solidFill>
                <a:effectLst>
                  <a:outerShdw blurRad="38100" dist="38100" dir="2700000" algn="tl">
                    <a:srgbClr val="000000">
                      <a:alpha val="43137"/>
                    </a:srgbClr>
                  </a:outerShdw>
                </a:effectLst>
              </a:rPr>
              <a:t>اثر تعارض شاکله نفس یا جمعیت کافر با هویت های جمعی مؤمنانه به وجود می آید. </a:t>
            </a:r>
            <a:endParaRPr lang="en-US" sz="1600" dirty="0">
              <a:solidFill>
                <a:schemeClr val="accent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074431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385" y="882396"/>
            <a:ext cx="8911687" cy="850869"/>
          </a:xfrm>
        </p:spPr>
        <p:txBody>
          <a:bodyPr>
            <a:normAutofit/>
          </a:bodyPr>
          <a:lstStyle/>
          <a:p>
            <a:pPr algn="ctr" rtl="1"/>
            <a:r>
              <a:rPr lang="fa-IR" sz="2400" b="1" dirty="0">
                <a:cs typeface="+mn-cs"/>
              </a:rPr>
              <a:t>بروزات هر دو شاکله مکی و مدنی </a:t>
            </a:r>
            <a:r>
              <a:rPr lang="en-US" sz="2400" b="1" dirty="0">
                <a:cs typeface="+mn-cs"/>
              </a:rPr>
              <a:t/>
            </a:r>
            <a:br>
              <a:rPr lang="en-US" sz="2400" b="1" dirty="0">
                <a:cs typeface="+mn-cs"/>
              </a:rPr>
            </a:br>
            <a:endParaRPr lang="en-US" sz="2400" b="1" dirty="0">
              <a:cs typeface="+mn-cs"/>
            </a:endParaRPr>
          </a:p>
        </p:txBody>
      </p:sp>
      <p:sp>
        <p:nvSpPr>
          <p:cNvPr id="3" name="Content Placeholder 2"/>
          <p:cNvSpPr>
            <a:spLocks noGrp="1"/>
          </p:cNvSpPr>
          <p:nvPr>
            <p:ph idx="1"/>
          </p:nvPr>
        </p:nvSpPr>
        <p:spPr/>
        <p:txBody>
          <a:bodyPr/>
          <a:lstStyle/>
          <a:p>
            <a:pPr marL="0" indent="0" algn="just" rtl="1">
              <a:buNone/>
            </a:pPr>
            <a:r>
              <a:rPr lang="fa-IR" sz="1600" b="1" dirty="0" smtClean="0">
                <a:solidFill>
                  <a:srgbClr val="C00000"/>
                </a:solidFill>
              </a:rPr>
              <a:t> </a:t>
            </a:r>
            <a:endParaRPr lang="en-US" sz="1600" b="1" dirty="0">
              <a:solidFill>
                <a:srgbClr val="C00000"/>
              </a:solidFill>
            </a:endParaRPr>
          </a:p>
          <a:p>
            <a:endParaRPr lang="en-US" dirty="0"/>
          </a:p>
        </p:txBody>
      </p:sp>
      <p:sp>
        <p:nvSpPr>
          <p:cNvPr id="5" name="Rounded Rectangle 4"/>
          <p:cNvSpPr/>
          <p:nvPr/>
        </p:nvSpPr>
        <p:spPr>
          <a:xfrm>
            <a:off x="9799093" y="2333767"/>
            <a:ext cx="1473958" cy="62779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a-IR" b="1" dirty="0" smtClean="0"/>
          </a:p>
          <a:p>
            <a:pPr algn="ctr"/>
            <a:r>
              <a:rPr lang="fa-IR" b="1" dirty="0" smtClean="0">
                <a:solidFill>
                  <a:srgbClr val="C00000"/>
                </a:solidFill>
                <a:effectLst>
                  <a:outerShdw blurRad="38100" dist="38100" dir="2700000" algn="tl">
                    <a:srgbClr val="000000">
                      <a:alpha val="43137"/>
                    </a:srgbClr>
                  </a:outerShdw>
                </a:effectLst>
              </a:rPr>
              <a:t>حالت </a:t>
            </a:r>
            <a:r>
              <a:rPr lang="fa-IR" b="1" dirty="0">
                <a:solidFill>
                  <a:srgbClr val="C00000"/>
                </a:solidFill>
                <a:effectLst>
                  <a:outerShdw blurRad="38100" dist="38100" dir="2700000" algn="tl">
                    <a:srgbClr val="000000">
                      <a:alpha val="43137"/>
                    </a:srgbClr>
                  </a:outerShdw>
                </a:effectLst>
              </a:rPr>
              <a:t>اول</a:t>
            </a:r>
            <a:endParaRPr lang="en-US" b="1" dirty="0">
              <a:solidFill>
                <a:srgbClr val="C00000"/>
              </a:solidFill>
              <a:effectLst>
                <a:outerShdw blurRad="38100" dist="38100" dir="2700000" algn="tl">
                  <a:srgbClr val="000000">
                    <a:alpha val="43137"/>
                  </a:srgbClr>
                </a:outerShdw>
              </a:effectLst>
            </a:endParaRPr>
          </a:p>
          <a:p>
            <a:pPr algn="ctr"/>
            <a:endParaRPr lang="en-US" dirty="0"/>
          </a:p>
        </p:txBody>
      </p:sp>
      <p:sp>
        <p:nvSpPr>
          <p:cNvPr id="7" name="Rounded Rectangle 6"/>
          <p:cNvSpPr/>
          <p:nvPr/>
        </p:nvSpPr>
        <p:spPr>
          <a:xfrm>
            <a:off x="9799093" y="3463975"/>
            <a:ext cx="1473958" cy="62779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a-IR" b="1" dirty="0" smtClean="0"/>
          </a:p>
          <a:p>
            <a:pPr algn="ctr"/>
            <a:r>
              <a:rPr lang="fa-IR" b="1" dirty="0" smtClean="0">
                <a:solidFill>
                  <a:srgbClr val="C00000"/>
                </a:solidFill>
                <a:effectLst>
                  <a:outerShdw blurRad="38100" dist="38100" dir="2700000" algn="tl">
                    <a:srgbClr val="000000">
                      <a:alpha val="43137"/>
                    </a:srgbClr>
                  </a:outerShdw>
                </a:effectLst>
              </a:rPr>
              <a:t>حالت دوم</a:t>
            </a:r>
            <a:endParaRPr lang="en-US" b="1" dirty="0">
              <a:solidFill>
                <a:srgbClr val="C00000"/>
              </a:solidFill>
              <a:effectLst>
                <a:outerShdw blurRad="38100" dist="38100" dir="2700000" algn="tl">
                  <a:srgbClr val="000000">
                    <a:alpha val="43137"/>
                  </a:srgbClr>
                </a:outerShdw>
              </a:effectLst>
            </a:endParaRPr>
          </a:p>
          <a:p>
            <a:pPr algn="ctr"/>
            <a:endParaRPr lang="en-US" dirty="0"/>
          </a:p>
        </p:txBody>
      </p:sp>
      <p:sp>
        <p:nvSpPr>
          <p:cNvPr id="8" name="Rounded Rectangle 7"/>
          <p:cNvSpPr/>
          <p:nvPr/>
        </p:nvSpPr>
        <p:spPr>
          <a:xfrm>
            <a:off x="9799093" y="4600550"/>
            <a:ext cx="1473958" cy="62779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a-IR" b="1" dirty="0" smtClean="0"/>
          </a:p>
          <a:p>
            <a:pPr algn="ctr"/>
            <a:r>
              <a:rPr lang="fa-IR" b="1" dirty="0" smtClean="0">
                <a:solidFill>
                  <a:srgbClr val="C00000"/>
                </a:solidFill>
                <a:effectLst>
                  <a:outerShdw blurRad="38100" dist="38100" dir="2700000" algn="tl">
                    <a:srgbClr val="000000">
                      <a:alpha val="43137"/>
                    </a:srgbClr>
                  </a:outerShdw>
                </a:effectLst>
              </a:rPr>
              <a:t>حالت سوم</a:t>
            </a:r>
            <a:endParaRPr lang="en-US" b="1" dirty="0">
              <a:solidFill>
                <a:srgbClr val="C00000"/>
              </a:solidFill>
              <a:effectLst>
                <a:outerShdw blurRad="38100" dist="38100" dir="2700000" algn="tl">
                  <a:srgbClr val="000000">
                    <a:alpha val="43137"/>
                  </a:srgbClr>
                </a:outerShdw>
              </a:effectLst>
            </a:endParaRPr>
          </a:p>
          <a:p>
            <a:pPr algn="ctr"/>
            <a:endParaRPr lang="en-US" dirty="0"/>
          </a:p>
        </p:txBody>
      </p:sp>
      <p:sp>
        <p:nvSpPr>
          <p:cNvPr id="9" name="Rounded Rectangle 8"/>
          <p:cNvSpPr/>
          <p:nvPr/>
        </p:nvSpPr>
        <p:spPr>
          <a:xfrm>
            <a:off x="9676262" y="5758054"/>
            <a:ext cx="1596789" cy="627797"/>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a-IR" b="1" dirty="0" smtClean="0"/>
          </a:p>
          <a:p>
            <a:pPr algn="ctr"/>
            <a:r>
              <a:rPr lang="fa-IR" b="1" dirty="0" smtClean="0">
                <a:solidFill>
                  <a:srgbClr val="C00000"/>
                </a:solidFill>
                <a:effectLst>
                  <a:outerShdw blurRad="38100" dist="38100" dir="2700000" algn="tl">
                    <a:srgbClr val="000000">
                      <a:alpha val="43137"/>
                    </a:srgbClr>
                  </a:outerShdw>
                </a:effectLst>
              </a:rPr>
              <a:t>حالت چهارم</a:t>
            </a:r>
            <a:endParaRPr lang="en-US" b="1" dirty="0">
              <a:solidFill>
                <a:srgbClr val="C00000"/>
              </a:solidFill>
              <a:effectLst>
                <a:outerShdw blurRad="38100" dist="38100" dir="2700000" algn="tl">
                  <a:srgbClr val="000000">
                    <a:alpha val="43137"/>
                  </a:srgbClr>
                </a:outerShdw>
              </a:effectLst>
            </a:endParaRPr>
          </a:p>
          <a:p>
            <a:pPr algn="ctr"/>
            <a:endParaRPr lang="en-US" dirty="0"/>
          </a:p>
        </p:txBody>
      </p:sp>
      <p:sp>
        <p:nvSpPr>
          <p:cNvPr id="10" name="Rounded Rectangle 9"/>
          <p:cNvSpPr/>
          <p:nvPr/>
        </p:nvSpPr>
        <p:spPr>
          <a:xfrm>
            <a:off x="1078173" y="2292823"/>
            <a:ext cx="7942997" cy="846161"/>
          </a:xfrm>
          <a:prstGeom prst="round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1" name="Rounded Rectangle 10"/>
          <p:cNvSpPr/>
          <p:nvPr/>
        </p:nvSpPr>
        <p:spPr>
          <a:xfrm>
            <a:off x="1100576" y="3354792"/>
            <a:ext cx="7942997" cy="846161"/>
          </a:xfrm>
          <a:prstGeom prst="round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2" name="Rounded Rectangle 11"/>
          <p:cNvSpPr/>
          <p:nvPr/>
        </p:nvSpPr>
        <p:spPr>
          <a:xfrm>
            <a:off x="1111778" y="4457703"/>
            <a:ext cx="7942997" cy="846161"/>
          </a:xfrm>
          <a:prstGeom prst="roundRect">
            <a:avLst/>
          </a:prstGeom>
          <a:solidFill>
            <a:schemeClr val="tx2">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3" name="Rounded Rectangle 12"/>
          <p:cNvSpPr/>
          <p:nvPr/>
        </p:nvSpPr>
        <p:spPr>
          <a:xfrm>
            <a:off x="1111778" y="5716741"/>
            <a:ext cx="7942997" cy="846161"/>
          </a:xfrm>
          <a:prstGeom prst="round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4" name="TextBox 13"/>
          <p:cNvSpPr txBox="1"/>
          <p:nvPr/>
        </p:nvSpPr>
        <p:spPr>
          <a:xfrm>
            <a:off x="1111779" y="2380256"/>
            <a:ext cx="7909392" cy="738664"/>
          </a:xfrm>
          <a:prstGeom prst="rect">
            <a:avLst/>
          </a:prstGeom>
          <a:noFill/>
        </p:spPr>
        <p:txBody>
          <a:bodyPr wrap="square" rtlCol="0">
            <a:spAutoFit/>
          </a:bodyPr>
          <a:lstStyle/>
          <a:p>
            <a:pPr algn="just" rtl="1"/>
            <a:r>
              <a:rPr lang="fa-IR" sz="1400" dirty="0"/>
              <a:t>بروز کافرانه در شاکله مکی هویت جمعی: فرد در حالت کفر است در حالیکه در هویت جمعی غلبه حاکمیت دینی ظهور ندارد. بنابراین شاکله جمعی چنین فردی در هر مرتبه ای از هویت جمعی اش میل به وضعیت موجود و تحمل آن و یا رضایت به آن است. </a:t>
            </a:r>
            <a:endParaRPr lang="en-US" sz="1400" dirty="0"/>
          </a:p>
        </p:txBody>
      </p:sp>
      <p:sp>
        <p:nvSpPr>
          <p:cNvPr id="15" name="TextBox 14"/>
          <p:cNvSpPr txBox="1"/>
          <p:nvPr/>
        </p:nvSpPr>
        <p:spPr>
          <a:xfrm>
            <a:off x="1145383" y="3395734"/>
            <a:ext cx="7909392" cy="923330"/>
          </a:xfrm>
          <a:prstGeom prst="rect">
            <a:avLst/>
          </a:prstGeom>
          <a:noFill/>
        </p:spPr>
        <p:txBody>
          <a:bodyPr wrap="square" rtlCol="0">
            <a:spAutoFit/>
          </a:bodyPr>
          <a:lstStyle/>
          <a:p>
            <a:pPr algn="just" rtl="1"/>
            <a:r>
              <a:rPr lang="fa-IR" sz="1400" dirty="0"/>
              <a:t>برز </a:t>
            </a:r>
            <a:r>
              <a:rPr lang="fa-IR" sz="1400" dirty="0" smtClean="0"/>
              <a:t>مؤمنانه </a:t>
            </a:r>
            <a:r>
              <a:rPr lang="fa-IR" sz="1400" dirty="0"/>
              <a:t>در شاکله مکی هویت جمعی: در این حالت نفس مؤمنی در بین مرتبه ای از هویت جمعی کافرانه اسیر و زندان است. طبیعی است شاکله چنین کسی قرار گرفتن در معرض انواع بدبینی ها و اتهامات است.</a:t>
            </a:r>
            <a:endParaRPr lang="en-US" sz="1400" dirty="0"/>
          </a:p>
          <a:p>
            <a:pPr algn="just" rtl="1"/>
            <a:endParaRPr lang="en-US" sz="1100" dirty="0"/>
          </a:p>
        </p:txBody>
      </p:sp>
      <p:sp>
        <p:nvSpPr>
          <p:cNvPr id="16" name="TextBox 15"/>
          <p:cNvSpPr txBox="1"/>
          <p:nvPr/>
        </p:nvSpPr>
        <p:spPr>
          <a:xfrm>
            <a:off x="1145383" y="4565200"/>
            <a:ext cx="7909392" cy="738664"/>
          </a:xfrm>
          <a:prstGeom prst="rect">
            <a:avLst/>
          </a:prstGeom>
          <a:noFill/>
        </p:spPr>
        <p:txBody>
          <a:bodyPr wrap="square" rtlCol="0">
            <a:spAutoFit/>
          </a:bodyPr>
          <a:lstStyle/>
          <a:p>
            <a:pPr algn="just" rtl="1"/>
            <a:r>
              <a:rPr lang="fa-IR" sz="1400" dirty="0"/>
              <a:t>بروز کافرانه در شاکله مدنی با هویت جمعی: در این حالت فرد در کفر است در حالیکه دین در هویت جمعی به صورت واضح حاکمیت دارد. وقتی که فرد در فضای مدنی، کافر است نوعاً بروزات مخرب فرد در جامعه منافقانه است. </a:t>
            </a:r>
            <a:endParaRPr lang="en-US" sz="1100" dirty="0"/>
          </a:p>
        </p:txBody>
      </p:sp>
      <p:sp>
        <p:nvSpPr>
          <p:cNvPr id="17" name="TextBox 16"/>
          <p:cNvSpPr txBox="1"/>
          <p:nvPr/>
        </p:nvSpPr>
        <p:spPr>
          <a:xfrm>
            <a:off x="1100576" y="5750414"/>
            <a:ext cx="7909392" cy="523220"/>
          </a:xfrm>
          <a:prstGeom prst="rect">
            <a:avLst/>
          </a:prstGeom>
          <a:noFill/>
        </p:spPr>
        <p:txBody>
          <a:bodyPr wrap="square" rtlCol="0">
            <a:spAutoFit/>
          </a:bodyPr>
          <a:lstStyle/>
          <a:p>
            <a:pPr algn="just" rtl="1"/>
            <a:r>
              <a:rPr lang="fa-IR" sz="1400" dirty="0"/>
              <a:t>بروز مؤمنانه در شاکله مدنی هویت جمعی: در این حالت نفس مؤمنی در میان هویت جمعی مؤمن قرار دارد. در این صورت هر موقعیتی برای او زمینه رشد است. </a:t>
            </a:r>
            <a:endParaRPr lang="en-US" sz="1400" dirty="0"/>
          </a:p>
        </p:txBody>
      </p:sp>
      <p:cxnSp>
        <p:nvCxnSpPr>
          <p:cNvPr id="21" name="Straight Arrow Connector 20"/>
          <p:cNvCxnSpPr/>
          <p:nvPr/>
        </p:nvCxnSpPr>
        <p:spPr>
          <a:xfrm flipH="1">
            <a:off x="9043573" y="2647666"/>
            <a:ext cx="75552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2" name="Straight Arrow Connector 21"/>
          <p:cNvCxnSpPr/>
          <p:nvPr/>
        </p:nvCxnSpPr>
        <p:spPr>
          <a:xfrm flipH="1">
            <a:off x="9043573" y="3782705"/>
            <a:ext cx="75552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3" name="Straight Arrow Connector 22"/>
          <p:cNvCxnSpPr/>
          <p:nvPr/>
        </p:nvCxnSpPr>
        <p:spPr>
          <a:xfrm flipH="1">
            <a:off x="9043573" y="4901822"/>
            <a:ext cx="755520"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26" name="Straight Arrow Connector 25"/>
          <p:cNvCxnSpPr/>
          <p:nvPr/>
        </p:nvCxnSpPr>
        <p:spPr>
          <a:xfrm flipH="1">
            <a:off x="9043573" y="6087223"/>
            <a:ext cx="634108" cy="9097"/>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9517327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1000"/>
                                        <p:tgtEl>
                                          <p:spTgt spid="16"/>
                                        </p:tgtEl>
                                      </p:cBhvr>
                                    </p:animEffect>
                                    <p:anim calcmode="lin" valueType="num">
                                      <p:cBhvr>
                                        <p:cTn id="62" dur="1000" fill="hold"/>
                                        <p:tgtEl>
                                          <p:spTgt spid="16"/>
                                        </p:tgtEl>
                                        <p:attrNameLst>
                                          <p:attrName>ppt_x</p:attrName>
                                        </p:attrNameLst>
                                      </p:cBhvr>
                                      <p:tavLst>
                                        <p:tav tm="0">
                                          <p:val>
                                            <p:strVal val="#ppt_x"/>
                                          </p:val>
                                        </p:tav>
                                        <p:tav tm="100000">
                                          <p:val>
                                            <p:strVal val="#ppt_x"/>
                                          </p:val>
                                        </p:tav>
                                      </p:tavLst>
                                    </p:anim>
                                    <p:anim calcmode="lin" valueType="num">
                                      <p:cBhvr>
                                        <p:cTn id="63" dur="1000" fill="hold"/>
                                        <p:tgtEl>
                                          <p:spTgt spid="16"/>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1000"/>
                                        <p:tgtEl>
                                          <p:spTgt spid="9"/>
                                        </p:tgtEl>
                                      </p:cBhvr>
                                    </p:animEffect>
                                    <p:anim calcmode="lin" valueType="num">
                                      <p:cBhvr>
                                        <p:cTn id="74" dur="1000" fill="hold"/>
                                        <p:tgtEl>
                                          <p:spTgt spid="9"/>
                                        </p:tgtEl>
                                        <p:attrNameLst>
                                          <p:attrName>ppt_x</p:attrName>
                                        </p:attrNameLst>
                                      </p:cBhvr>
                                      <p:tavLst>
                                        <p:tav tm="0">
                                          <p:val>
                                            <p:strVal val="#ppt_x"/>
                                          </p:val>
                                        </p:tav>
                                        <p:tav tm="100000">
                                          <p:val>
                                            <p:strVal val="#ppt_x"/>
                                          </p:val>
                                        </p:tav>
                                      </p:tavLst>
                                    </p:anim>
                                    <p:anim calcmode="lin" valueType="num">
                                      <p:cBhvr>
                                        <p:cTn id="75" dur="1000" fill="hold"/>
                                        <p:tgtEl>
                                          <p:spTgt spid="9"/>
                                        </p:tgtEl>
                                        <p:attrNameLst>
                                          <p:attrName>ppt_y</p:attrName>
                                        </p:attrNameLst>
                                      </p:cBhvr>
                                      <p:tavLst>
                                        <p:tav tm="0">
                                          <p:val>
                                            <p:strVal val="#ppt_y-.1"/>
                                          </p:val>
                                        </p:tav>
                                        <p:tav tm="100000">
                                          <p:val>
                                            <p:strVal val="#ppt_y"/>
                                          </p:val>
                                        </p:tav>
                                      </p:tavLst>
                                    </p:anim>
                                  </p:childTnLst>
                                </p:cTn>
                              </p:par>
                              <p:par>
                                <p:cTn id="76" presetID="47" presetClass="entr" presetSubtype="0" fill="hold"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1000"/>
                                        <p:tgtEl>
                                          <p:spTgt spid="26"/>
                                        </p:tgtEl>
                                      </p:cBhvr>
                                    </p:animEffect>
                                    <p:anim calcmode="lin" valueType="num">
                                      <p:cBhvr>
                                        <p:cTn id="79" dur="1000" fill="hold"/>
                                        <p:tgtEl>
                                          <p:spTgt spid="26"/>
                                        </p:tgtEl>
                                        <p:attrNameLst>
                                          <p:attrName>ppt_x</p:attrName>
                                        </p:attrNameLst>
                                      </p:cBhvr>
                                      <p:tavLst>
                                        <p:tav tm="0">
                                          <p:val>
                                            <p:strVal val="#ppt_x"/>
                                          </p:val>
                                        </p:tav>
                                        <p:tav tm="100000">
                                          <p:val>
                                            <p:strVal val="#ppt_x"/>
                                          </p:val>
                                        </p:tav>
                                      </p:tavLst>
                                    </p:anim>
                                    <p:anim calcmode="lin" valueType="num">
                                      <p:cBhvr>
                                        <p:cTn id="80" dur="1000" fill="hold"/>
                                        <p:tgtEl>
                                          <p:spTgt spid="26"/>
                                        </p:tgtEl>
                                        <p:attrNameLst>
                                          <p:attrName>ppt_y</p:attrName>
                                        </p:attrNameLst>
                                      </p:cBhvr>
                                      <p:tavLst>
                                        <p:tav tm="0">
                                          <p:val>
                                            <p:strVal val="#ppt_y-.1"/>
                                          </p:val>
                                        </p:tav>
                                        <p:tav tm="100000">
                                          <p:val>
                                            <p:strVal val="#ppt_y"/>
                                          </p:val>
                                        </p:tav>
                                      </p:tavLst>
                                    </p:anim>
                                  </p:childTnLst>
                                </p:cTn>
                              </p:par>
                              <p:par>
                                <p:cTn id="81" presetID="47" presetClass="entr" presetSubtype="0"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1000" fill="hold"/>
                                        <p:tgtEl>
                                          <p:spTgt spid="17"/>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1000"/>
                                        <p:tgtEl>
                                          <p:spTgt spid="13"/>
                                        </p:tgtEl>
                                      </p:cBhvr>
                                    </p:animEffect>
                                    <p:anim calcmode="lin" valueType="num">
                                      <p:cBhvr>
                                        <p:cTn id="89" dur="1000" fill="hold"/>
                                        <p:tgtEl>
                                          <p:spTgt spid="13"/>
                                        </p:tgtEl>
                                        <p:attrNameLst>
                                          <p:attrName>ppt_x</p:attrName>
                                        </p:attrNameLst>
                                      </p:cBhvr>
                                      <p:tavLst>
                                        <p:tav tm="0">
                                          <p:val>
                                            <p:strVal val="#ppt_x"/>
                                          </p:val>
                                        </p:tav>
                                        <p:tav tm="100000">
                                          <p:val>
                                            <p:strVal val="#ppt_x"/>
                                          </p:val>
                                        </p:tav>
                                      </p:tavLst>
                                    </p:anim>
                                    <p:anim calcmode="lin" valueType="num">
                                      <p:cBhvr>
                                        <p:cTn id="9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310" y="1330383"/>
            <a:ext cx="8911687" cy="853260"/>
          </a:xfrm>
        </p:spPr>
        <p:txBody>
          <a:bodyPr>
            <a:normAutofit/>
          </a:bodyPr>
          <a:lstStyle/>
          <a:p>
            <a:pPr algn="ctr" rtl="1"/>
            <a:r>
              <a:rPr lang="fa-IR" sz="2400" b="1" dirty="0"/>
              <a:t>مراتب هویت جمعی به تمایز شاکله مکی و مدنی </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4207748"/>
              </p:ext>
            </p:extLst>
          </p:nvPr>
        </p:nvGraphicFramePr>
        <p:xfrm>
          <a:off x="3270519" y="2593073"/>
          <a:ext cx="6892118" cy="2432910"/>
        </p:xfrm>
        <a:graphic>
          <a:graphicData uri="http://schemas.openxmlformats.org/drawingml/2006/table">
            <a:tbl>
              <a:tblPr rtl="1" firstRow="1" firstCol="1" bandRow="1">
                <a:tableStyleId>{0E3FDE45-AF77-4B5C-9715-49D594BDF05E}</a:tableStyleId>
              </a:tblPr>
              <a:tblGrid>
                <a:gridCol w="1627293">
                  <a:extLst>
                    <a:ext uri="{9D8B030D-6E8A-4147-A177-3AD203B41FA5}">
                      <a16:colId xmlns:a16="http://schemas.microsoft.com/office/drawing/2014/main" val="4260737966"/>
                    </a:ext>
                  </a:extLst>
                </a:gridCol>
                <a:gridCol w="2507270">
                  <a:extLst>
                    <a:ext uri="{9D8B030D-6E8A-4147-A177-3AD203B41FA5}">
                      <a16:colId xmlns:a16="http://schemas.microsoft.com/office/drawing/2014/main" val="3450952733"/>
                    </a:ext>
                  </a:extLst>
                </a:gridCol>
                <a:gridCol w="2757555">
                  <a:extLst>
                    <a:ext uri="{9D8B030D-6E8A-4147-A177-3AD203B41FA5}">
                      <a16:colId xmlns:a16="http://schemas.microsoft.com/office/drawing/2014/main" val="3195796338"/>
                    </a:ext>
                  </a:extLst>
                </a:gridCol>
              </a:tblGrid>
              <a:tr h="395269">
                <a:tc>
                  <a:txBody>
                    <a:bodyPr/>
                    <a:lstStyle/>
                    <a:p>
                      <a:pPr algn="just" rtl="1">
                        <a:lnSpc>
                          <a:spcPct val="107000"/>
                        </a:lnSpc>
                        <a:spcAft>
                          <a:spcPts val="0"/>
                        </a:spcAft>
                      </a:pPr>
                      <a:r>
                        <a:rPr lang="fa-IR" sz="1400" dirty="0">
                          <a:effectLst/>
                        </a:rPr>
                        <a:t>شاکله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مکی</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مدنی</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9182537"/>
                  </a:ext>
                </a:extLst>
              </a:tr>
              <a:tr h="395269">
                <a:tc>
                  <a:txBody>
                    <a:bodyPr/>
                    <a:lstStyle/>
                    <a:p>
                      <a:pPr algn="just" rtl="1">
                        <a:lnSpc>
                          <a:spcPct val="107000"/>
                        </a:lnSpc>
                        <a:spcAft>
                          <a:spcPts val="0"/>
                        </a:spcAft>
                      </a:pPr>
                      <a:r>
                        <a:rPr lang="fa-IR" sz="1400" dirty="0">
                          <a:effectLst/>
                        </a:rPr>
                        <a:t>زوجیت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عدم تألیف</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تألیف</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1807957"/>
                  </a:ext>
                </a:extLst>
              </a:tr>
              <a:tr h="395269">
                <a:tc>
                  <a:txBody>
                    <a:bodyPr/>
                    <a:lstStyle/>
                    <a:p>
                      <a:pPr algn="just" rtl="1">
                        <a:lnSpc>
                          <a:spcPct val="107000"/>
                        </a:lnSpc>
                        <a:spcAft>
                          <a:spcPts val="0"/>
                        </a:spcAft>
                      </a:pPr>
                      <a:r>
                        <a:rPr lang="fa-IR" sz="1400" dirty="0">
                          <a:effectLst/>
                        </a:rPr>
                        <a:t>ارحام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عدم تکریم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تکریم</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02174811"/>
                  </a:ext>
                </a:extLst>
              </a:tr>
              <a:tr h="395269">
                <a:tc>
                  <a:txBody>
                    <a:bodyPr/>
                    <a:lstStyle/>
                    <a:p>
                      <a:pPr algn="just" rtl="1">
                        <a:lnSpc>
                          <a:spcPct val="107000"/>
                        </a:lnSpc>
                        <a:spcAft>
                          <a:spcPts val="0"/>
                        </a:spcAft>
                      </a:pPr>
                      <a:r>
                        <a:rPr lang="fa-IR" sz="1400">
                          <a:effectLst/>
                        </a:rPr>
                        <a:t>قریه</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تعدی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a:effectLst/>
                        </a:rPr>
                        <a:t>برادری</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35689354"/>
                  </a:ext>
                </a:extLst>
              </a:tr>
              <a:tr h="395269">
                <a:tc>
                  <a:txBody>
                    <a:bodyPr/>
                    <a:lstStyle/>
                    <a:p>
                      <a:pPr algn="just" rtl="1">
                        <a:lnSpc>
                          <a:spcPct val="107000"/>
                        </a:lnSpc>
                        <a:spcAft>
                          <a:spcPts val="0"/>
                        </a:spcAft>
                      </a:pPr>
                      <a:r>
                        <a:rPr lang="fa-IR" sz="1400">
                          <a:effectLst/>
                        </a:rPr>
                        <a:t>بلد</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اختلاف، نزاع و تنش</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ساماندهی امور زندگی بر اساس فضل</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0923833"/>
                  </a:ext>
                </a:extLst>
              </a:tr>
              <a:tr h="395269">
                <a:tc>
                  <a:txBody>
                    <a:bodyPr/>
                    <a:lstStyle/>
                    <a:p>
                      <a:pPr algn="just" rtl="1">
                        <a:lnSpc>
                          <a:spcPct val="107000"/>
                        </a:lnSpc>
                        <a:spcAft>
                          <a:spcPts val="0"/>
                        </a:spcAft>
                      </a:pPr>
                      <a:r>
                        <a:rPr lang="fa-IR" sz="1400">
                          <a:effectLst/>
                        </a:rPr>
                        <a:t>مدینه</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استکبار</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1">
                        <a:lnSpc>
                          <a:spcPct val="107000"/>
                        </a:lnSpc>
                        <a:spcAft>
                          <a:spcPts val="0"/>
                        </a:spcAft>
                      </a:pPr>
                      <a:r>
                        <a:rPr lang="fa-IR" sz="1400" dirty="0">
                          <a:effectLst/>
                        </a:rPr>
                        <a:t>جهاد و مقاومت</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3689066"/>
                  </a:ext>
                </a:extLst>
              </a:tr>
            </a:tbl>
          </a:graphicData>
        </a:graphic>
      </p:graphicFrame>
    </p:spTree>
    <p:extLst>
      <p:ext uri="{BB962C8B-B14F-4D97-AF65-F5344CB8AC3E}">
        <p14:creationId xmlns:p14="http://schemas.microsoft.com/office/powerpoint/2010/main" val="24375918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995" y="834514"/>
            <a:ext cx="8911687" cy="1280890"/>
          </a:xfrm>
        </p:spPr>
        <p:txBody>
          <a:bodyPr>
            <a:normAutofit/>
          </a:bodyPr>
          <a:lstStyle/>
          <a:p>
            <a:pPr algn="ctr" rtl="1"/>
            <a:r>
              <a:rPr lang="fa-IR" sz="2400" b="1" dirty="0"/>
              <a:t>شاکله امت واحده توحیدی </a:t>
            </a:r>
            <a:r>
              <a:rPr lang="en-US" sz="2400" b="1" dirty="0"/>
              <a:t/>
            </a:r>
            <a:br>
              <a:rPr lang="en-US" sz="2400" b="1" dirty="0"/>
            </a:br>
            <a:endParaRPr lang="en-US" sz="2400" b="1" dirty="0"/>
          </a:p>
        </p:txBody>
      </p:sp>
      <p:sp>
        <p:nvSpPr>
          <p:cNvPr id="3" name="Content Placeholder 2"/>
          <p:cNvSpPr>
            <a:spLocks noGrp="1"/>
          </p:cNvSpPr>
          <p:nvPr>
            <p:ph idx="1"/>
          </p:nvPr>
        </p:nvSpPr>
        <p:spPr>
          <a:xfrm>
            <a:off x="764275" y="1905000"/>
            <a:ext cx="9962415" cy="3777622"/>
          </a:xfrm>
        </p:spPr>
        <p:txBody>
          <a:bodyPr>
            <a:normAutofit/>
          </a:bodyPr>
          <a:lstStyle/>
          <a:p>
            <a:pPr marL="0" indent="0" algn="just" rtl="1">
              <a:buNone/>
            </a:pPr>
            <a:r>
              <a:rPr lang="fa-IR" sz="1600" dirty="0">
                <a:solidFill>
                  <a:schemeClr val="accent6"/>
                </a:solidFill>
              </a:rPr>
              <a:t>شاکله جمع، شاکله نفوس های پیوند یافته ای است که با پذیرش ولایتی پدیدار می شود و وجود آن فرع بر وجود شاکله هر نفسی است ولی پس از پدیداری به عنوان بستر وقوع رفتارها و باورها برای همان نفس یا نفوس دیگر عمل می کند. بدین ترتیب هویتی مجزا از شاکله نفس یافته و نمی تواند حاصل جمع شاکله نفوس باشد، بلکه مخلوق و وموجودی دارای اثر است. </a:t>
            </a:r>
            <a:endParaRPr lang="fa-IR" sz="1600" dirty="0" smtClean="0">
              <a:solidFill>
                <a:schemeClr val="accent6"/>
              </a:solidFill>
            </a:endParaRPr>
          </a:p>
          <a:p>
            <a:pPr marL="0" indent="0" algn="just" rtl="1">
              <a:buNone/>
            </a:pPr>
            <a:endParaRPr lang="fa-IR" sz="1600" dirty="0">
              <a:solidFill>
                <a:schemeClr val="accent6"/>
              </a:solidFill>
            </a:endParaRPr>
          </a:p>
          <a:p>
            <a:pPr marL="0" indent="0" algn="just" rtl="1">
              <a:buNone/>
            </a:pPr>
            <a:endParaRPr lang="en-US" sz="1600" dirty="0">
              <a:solidFill>
                <a:schemeClr val="accent6"/>
              </a:solidFill>
            </a:endParaRPr>
          </a:p>
          <a:p>
            <a:pPr marL="0" indent="0" algn="just" rtl="1">
              <a:buNone/>
            </a:pPr>
            <a:r>
              <a:rPr lang="fa-IR" sz="1600" dirty="0">
                <a:solidFill>
                  <a:schemeClr val="accent6"/>
                </a:solidFill>
              </a:rPr>
              <a:t>با توجه به هویت مستقلی که در شاکله جمع نسبت به شاکله نفوس به وجود می آید هماهنگی و هم راستایی شاکله نفوس با شاکله جمع موضوع کلیدی و بسیار مهمی در هدایت و ضلالت خواهد بود زیرا به واسطه هماهنگی شاکله ها هدایت یا ضلالت افراد به شدت مضاعف می شود. </a:t>
            </a:r>
            <a:endParaRPr lang="en-US" sz="1600" dirty="0">
              <a:solidFill>
                <a:schemeClr val="accent6"/>
              </a:solidFill>
            </a:endParaRPr>
          </a:p>
          <a:p>
            <a:pPr marL="0" indent="0" algn="just">
              <a:buNone/>
            </a:pPr>
            <a:endParaRPr lang="en-US" sz="1600" dirty="0">
              <a:solidFill>
                <a:schemeClr val="accent6"/>
              </a:solidFill>
            </a:endParaRPr>
          </a:p>
        </p:txBody>
      </p:sp>
      <p:sp>
        <p:nvSpPr>
          <p:cNvPr id="4" name="Left Arrow 3"/>
          <p:cNvSpPr/>
          <p:nvPr/>
        </p:nvSpPr>
        <p:spPr>
          <a:xfrm>
            <a:off x="10822674" y="2115404"/>
            <a:ext cx="1037230" cy="62779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10822674" y="3793811"/>
            <a:ext cx="1037230" cy="62779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4641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206197" y="2569096"/>
            <a:ext cx="2265530" cy="5134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1767535" y="241139"/>
            <a:ext cx="8911687" cy="590541"/>
          </a:xfrm>
        </p:spPr>
        <p:txBody>
          <a:bodyPr>
            <a:noAutofit/>
          </a:bodyPr>
          <a:lstStyle/>
          <a:p>
            <a:pPr algn="ctr" rtl="1"/>
            <a:r>
              <a:rPr lang="fa-IR" sz="2000" b="1" dirty="0"/>
              <a:t>نسبت های شاکله جمع ایجاد شده توسط نفوس با شاکله </a:t>
            </a:r>
            <a:r>
              <a:rPr lang="fa-IR" sz="2000" b="1" dirty="0" smtClean="0"/>
              <a:t>نفوس </a:t>
            </a:r>
            <a:r>
              <a:rPr lang="en-US" sz="2000" b="1" dirty="0"/>
              <a:t/>
            </a:r>
            <a:br>
              <a:rPr lang="en-US" sz="2000" b="1" dirty="0"/>
            </a:br>
            <a:endParaRPr lang="en-US" sz="2000" b="1" dirty="0"/>
          </a:p>
        </p:txBody>
      </p:sp>
      <p:sp>
        <p:nvSpPr>
          <p:cNvPr id="4" name="Rounded Rectangle 3"/>
          <p:cNvSpPr/>
          <p:nvPr/>
        </p:nvSpPr>
        <p:spPr>
          <a:xfrm>
            <a:off x="6496335" y="1392075"/>
            <a:ext cx="4872250" cy="5322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a:off x="6782937" y="1405723"/>
            <a:ext cx="4585648" cy="584775"/>
          </a:xfrm>
          <a:prstGeom prst="rect">
            <a:avLst/>
          </a:prstGeom>
          <a:noFill/>
        </p:spPr>
        <p:txBody>
          <a:bodyPr wrap="square" rtlCol="0">
            <a:spAutoFit/>
          </a:bodyPr>
          <a:lstStyle/>
          <a:p>
            <a:pPr algn="just" rtl="1"/>
            <a:r>
              <a:rPr lang="fa-IR" sz="1600" dirty="0" smtClean="0"/>
              <a:t>شاکله نفس در باور و بروز با شاکله جمع هماهنگ باشد.</a:t>
            </a:r>
            <a:endParaRPr lang="en-US" sz="1600" dirty="0"/>
          </a:p>
        </p:txBody>
      </p:sp>
      <p:sp>
        <p:nvSpPr>
          <p:cNvPr id="7" name="Rounded Rectangle 6"/>
          <p:cNvSpPr/>
          <p:nvPr/>
        </p:nvSpPr>
        <p:spPr>
          <a:xfrm>
            <a:off x="6496335" y="2315769"/>
            <a:ext cx="4872250" cy="5322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 name="TextBox 7"/>
          <p:cNvSpPr txBox="1"/>
          <p:nvPr/>
        </p:nvSpPr>
        <p:spPr>
          <a:xfrm>
            <a:off x="6755643" y="2322204"/>
            <a:ext cx="4544705" cy="584775"/>
          </a:xfrm>
          <a:prstGeom prst="rect">
            <a:avLst/>
          </a:prstGeom>
          <a:noFill/>
        </p:spPr>
        <p:txBody>
          <a:bodyPr wrap="square" rtlCol="0">
            <a:spAutoFit/>
          </a:bodyPr>
          <a:lstStyle/>
          <a:p>
            <a:pPr algn="just" rtl="1"/>
            <a:r>
              <a:rPr lang="fa-IR" sz="1600" dirty="0"/>
              <a:t>شاکله نفس در باور و بروز با شاکله جمع هماهنگ </a:t>
            </a:r>
            <a:r>
              <a:rPr lang="fa-IR" sz="1600" dirty="0" smtClean="0"/>
              <a:t>نباشد.</a:t>
            </a:r>
            <a:endParaRPr lang="en-US" sz="1600" dirty="0"/>
          </a:p>
        </p:txBody>
      </p:sp>
      <p:sp>
        <p:nvSpPr>
          <p:cNvPr id="9" name="Rounded Rectangle 8"/>
          <p:cNvSpPr/>
          <p:nvPr/>
        </p:nvSpPr>
        <p:spPr>
          <a:xfrm>
            <a:off x="6496335" y="3326081"/>
            <a:ext cx="4872250" cy="5322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 name="TextBox 9"/>
          <p:cNvSpPr txBox="1"/>
          <p:nvPr/>
        </p:nvSpPr>
        <p:spPr>
          <a:xfrm>
            <a:off x="6782937" y="3289955"/>
            <a:ext cx="4544705" cy="584775"/>
          </a:xfrm>
          <a:prstGeom prst="rect">
            <a:avLst/>
          </a:prstGeom>
          <a:noFill/>
        </p:spPr>
        <p:txBody>
          <a:bodyPr wrap="square" rtlCol="0">
            <a:spAutoFit/>
          </a:bodyPr>
          <a:lstStyle/>
          <a:p>
            <a:pPr algn="just" rtl="1"/>
            <a:r>
              <a:rPr lang="fa-IR" sz="1600" dirty="0"/>
              <a:t>شاکله نفوس در باور و بروز با شاکله جمع هماهنگ </a:t>
            </a:r>
            <a:r>
              <a:rPr lang="fa-IR" sz="1600" dirty="0" smtClean="0"/>
              <a:t>باشد.</a:t>
            </a:r>
            <a:endParaRPr lang="en-US" sz="1600" dirty="0"/>
          </a:p>
        </p:txBody>
      </p:sp>
      <p:sp>
        <p:nvSpPr>
          <p:cNvPr id="11" name="Rounded Rectangle 10"/>
          <p:cNvSpPr/>
          <p:nvPr/>
        </p:nvSpPr>
        <p:spPr>
          <a:xfrm>
            <a:off x="6496335" y="4401595"/>
            <a:ext cx="4872250" cy="5322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2" name="TextBox 11"/>
          <p:cNvSpPr txBox="1"/>
          <p:nvPr/>
        </p:nvSpPr>
        <p:spPr>
          <a:xfrm>
            <a:off x="6755643" y="4375338"/>
            <a:ext cx="4544705" cy="584775"/>
          </a:xfrm>
          <a:prstGeom prst="rect">
            <a:avLst/>
          </a:prstGeom>
          <a:noFill/>
        </p:spPr>
        <p:txBody>
          <a:bodyPr wrap="square" rtlCol="0">
            <a:spAutoFit/>
          </a:bodyPr>
          <a:lstStyle/>
          <a:p>
            <a:pPr algn="just" rtl="1"/>
            <a:r>
              <a:rPr lang="fa-IR" sz="1600" dirty="0"/>
              <a:t>شاکله نفوس در باور و بروز با شاکله جمع هماهنگ نباشد.</a:t>
            </a:r>
            <a:endParaRPr lang="en-US" sz="1600" dirty="0"/>
          </a:p>
        </p:txBody>
      </p:sp>
      <p:sp>
        <p:nvSpPr>
          <p:cNvPr id="13" name="Multiply 12"/>
          <p:cNvSpPr/>
          <p:nvPr/>
        </p:nvSpPr>
        <p:spPr>
          <a:xfrm>
            <a:off x="4810838" y="1130168"/>
            <a:ext cx="1378424" cy="34357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620374" y="2666012"/>
            <a:ext cx="2593074" cy="338554"/>
          </a:xfrm>
          <a:prstGeom prst="rect">
            <a:avLst/>
          </a:prstGeom>
          <a:noFill/>
        </p:spPr>
        <p:txBody>
          <a:bodyPr wrap="square" rtlCol="0">
            <a:spAutoFit/>
          </a:bodyPr>
          <a:lstStyle/>
          <a:p>
            <a:pPr algn="ctr" rtl="1"/>
            <a:r>
              <a:rPr lang="fa-IR" sz="1600" b="1" dirty="0" smtClean="0"/>
              <a:t>وضعیت الهی و غیر الهی</a:t>
            </a:r>
            <a:endParaRPr lang="en-US" sz="1600" b="1" dirty="0"/>
          </a:p>
        </p:txBody>
      </p:sp>
      <p:sp>
        <p:nvSpPr>
          <p:cNvPr id="17" name="Rounded Rectangle 16"/>
          <p:cNvSpPr/>
          <p:nvPr/>
        </p:nvSpPr>
        <p:spPr>
          <a:xfrm>
            <a:off x="218365" y="1495470"/>
            <a:ext cx="2265530" cy="4950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18" name="TextBox 17"/>
          <p:cNvSpPr txBox="1"/>
          <p:nvPr/>
        </p:nvSpPr>
        <p:spPr>
          <a:xfrm>
            <a:off x="-638319" y="1565381"/>
            <a:ext cx="3168788" cy="584775"/>
          </a:xfrm>
          <a:prstGeom prst="rect">
            <a:avLst/>
          </a:prstGeom>
          <a:noFill/>
        </p:spPr>
        <p:txBody>
          <a:bodyPr wrap="square" rtlCol="0">
            <a:spAutoFit/>
          </a:bodyPr>
          <a:lstStyle/>
          <a:p>
            <a:pPr algn="just" rtl="1"/>
            <a:r>
              <a:rPr lang="fa-IR" sz="1400" dirty="0" smtClean="0"/>
              <a:t>شاکله نفس الهی یا غیر الهی </a:t>
            </a:r>
            <a:endParaRPr lang="en-US" sz="1400" dirty="0" smtClean="0"/>
          </a:p>
          <a:p>
            <a:endParaRPr lang="en-US" dirty="0"/>
          </a:p>
        </p:txBody>
      </p:sp>
      <p:sp>
        <p:nvSpPr>
          <p:cNvPr id="19" name="TextBox 18"/>
          <p:cNvSpPr txBox="1"/>
          <p:nvPr/>
        </p:nvSpPr>
        <p:spPr>
          <a:xfrm>
            <a:off x="-298894" y="2241426"/>
            <a:ext cx="2988860" cy="369332"/>
          </a:xfrm>
          <a:prstGeom prst="rect">
            <a:avLst/>
          </a:prstGeom>
          <a:noFill/>
        </p:spPr>
        <p:txBody>
          <a:bodyPr wrap="square" rtlCol="0">
            <a:spAutoFit/>
          </a:bodyPr>
          <a:lstStyle/>
          <a:p>
            <a:endParaRPr lang="en-US" dirty="0"/>
          </a:p>
        </p:txBody>
      </p:sp>
      <p:sp>
        <p:nvSpPr>
          <p:cNvPr id="22" name="Rounded Rectangle 21"/>
          <p:cNvSpPr/>
          <p:nvPr/>
        </p:nvSpPr>
        <p:spPr>
          <a:xfrm>
            <a:off x="206196" y="3939858"/>
            <a:ext cx="2265530" cy="4950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23" name="Rectangle 22"/>
          <p:cNvSpPr/>
          <p:nvPr/>
        </p:nvSpPr>
        <p:spPr>
          <a:xfrm>
            <a:off x="34988" y="2637395"/>
            <a:ext cx="2529860" cy="307777"/>
          </a:xfrm>
          <a:prstGeom prst="rect">
            <a:avLst/>
          </a:prstGeom>
        </p:spPr>
        <p:txBody>
          <a:bodyPr wrap="none">
            <a:spAutoFit/>
          </a:bodyPr>
          <a:lstStyle/>
          <a:p>
            <a:pPr algn="just" rtl="1"/>
            <a:r>
              <a:rPr lang="fa-IR" sz="1400" dirty="0" smtClean="0"/>
              <a:t>شاکله نفوس الهی یا غیر الهی </a:t>
            </a:r>
            <a:endParaRPr lang="en-US" sz="1400" dirty="0"/>
          </a:p>
        </p:txBody>
      </p:sp>
      <p:sp>
        <p:nvSpPr>
          <p:cNvPr id="25" name="Rectangle 24"/>
          <p:cNvSpPr/>
          <p:nvPr/>
        </p:nvSpPr>
        <p:spPr>
          <a:xfrm>
            <a:off x="112932" y="3999213"/>
            <a:ext cx="2425665" cy="307777"/>
          </a:xfrm>
          <a:prstGeom prst="rect">
            <a:avLst/>
          </a:prstGeom>
        </p:spPr>
        <p:txBody>
          <a:bodyPr wrap="none">
            <a:spAutoFit/>
          </a:bodyPr>
          <a:lstStyle/>
          <a:p>
            <a:pPr algn="just" rtl="1"/>
            <a:r>
              <a:rPr lang="fa-IR" sz="1400" dirty="0" smtClean="0"/>
              <a:t>شاکله جمع الهی یا غیر الهی </a:t>
            </a:r>
            <a:endParaRPr lang="en-US" sz="1400" dirty="0"/>
          </a:p>
        </p:txBody>
      </p:sp>
      <p:sp>
        <p:nvSpPr>
          <p:cNvPr id="26" name="TextBox 25"/>
          <p:cNvSpPr txBox="1"/>
          <p:nvPr/>
        </p:nvSpPr>
        <p:spPr>
          <a:xfrm>
            <a:off x="1078173" y="5503364"/>
            <a:ext cx="10290412" cy="830997"/>
          </a:xfrm>
          <a:prstGeom prst="rect">
            <a:avLst/>
          </a:prstGeom>
          <a:noFill/>
        </p:spPr>
        <p:txBody>
          <a:bodyPr wrap="square" rtlCol="0">
            <a:spAutoFit/>
          </a:bodyPr>
          <a:lstStyle/>
          <a:p>
            <a:pPr algn="ctr" rtl="1"/>
            <a:r>
              <a:rPr lang="fa-IR" sz="1600" dirty="0">
                <a:solidFill>
                  <a:srgbClr val="C00000"/>
                </a:solidFill>
              </a:rPr>
              <a:t>قرآن حالتی را که شاکله نفوس با شاکله جمع در باور و بروزات هم راستا و هم آهنگ باشند، به نام </a:t>
            </a:r>
            <a:r>
              <a:rPr lang="fa-IR" sz="1600" b="1" dirty="0">
                <a:solidFill>
                  <a:srgbClr val="C00000"/>
                </a:solidFill>
              </a:rPr>
              <a:t>امت</a:t>
            </a:r>
            <a:r>
              <a:rPr lang="fa-IR" sz="1600" dirty="0">
                <a:solidFill>
                  <a:srgbClr val="C00000"/>
                </a:solidFill>
              </a:rPr>
              <a:t> معرفی می کند. بنابراین امت عبارت است از: هماهنگی در باورها و جهت بروزهای نفوسی که در احاطه شاکله جمع مشخصی هستند. در این صورت به آن شاکله جمعی امت گفته می شود. </a:t>
            </a:r>
            <a:endParaRPr lang="en-US" sz="1600" dirty="0">
              <a:solidFill>
                <a:srgbClr val="C00000"/>
              </a:solidFill>
            </a:endParaRPr>
          </a:p>
        </p:txBody>
      </p:sp>
    </p:spTree>
    <p:extLst>
      <p:ext uri="{BB962C8B-B14F-4D97-AF65-F5344CB8AC3E}">
        <p14:creationId xmlns:p14="http://schemas.microsoft.com/office/powerpoint/2010/main" val="33745635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2000"/>
                                        <p:tgtEl>
                                          <p:spTgt spid="1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amond(in)">
                                      <p:cBhvr>
                                        <p:cTn id="13" dur="2000"/>
                                        <p:tgtEl>
                                          <p:spTgt spid="18"/>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amond(in)">
                                      <p:cBhvr>
                                        <p:cTn id="16" dur="2000"/>
                                        <p:tgtEl>
                                          <p:spTgt spid="17"/>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diamond(in)">
                                      <p:cBhvr>
                                        <p:cTn id="19" dur="2000"/>
                                        <p:tgtEl>
                                          <p:spTgt spid="24"/>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amond(in)">
                                      <p:cBhvr>
                                        <p:cTn id="22" dur="2000"/>
                                        <p:tgtEl>
                                          <p:spTgt spid="23"/>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amond(in)">
                                      <p:cBhvr>
                                        <p:cTn id="25" dur="2000"/>
                                        <p:tgtEl>
                                          <p:spTgt spid="25"/>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diamond(in)">
                                      <p:cBhvr>
                                        <p:cTn id="28" dur="20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anim calcmode="lin" valueType="num">
                                      <p:cBhvr>
                                        <p:cTn id="34" dur="1000" fill="hold"/>
                                        <p:tgtEl>
                                          <p:spTgt spid="26"/>
                                        </p:tgtEl>
                                        <p:attrNameLst>
                                          <p:attrName>ppt_x</p:attrName>
                                        </p:attrNameLst>
                                      </p:cBhvr>
                                      <p:tavLst>
                                        <p:tav tm="0">
                                          <p:val>
                                            <p:strVal val="#ppt_x"/>
                                          </p:val>
                                        </p:tav>
                                        <p:tav tm="100000">
                                          <p:val>
                                            <p:strVal val="#ppt_x"/>
                                          </p:val>
                                        </p:tav>
                                      </p:tavLst>
                                    </p:anim>
                                    <p:anim calcmode="lin" valueType="num">
                                      <p:cBhvr>
                                        <p:cTn id="3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3" grpId="0" animBg="1"/>
      <p:bldP spid="16" grpId="0"/>
      <p:bldP spid="17" grpId="0" animBg="1"/>
      <p:bldP spid="18" grpId="0"/>
      <p:bldP spid="22" grpId="0" animBg="1"/>
      <p:bldP spid="23" grpId="0"/>
      <p:bldP spid="25" grpId="0"/>
      <p:bldP spid="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838" y="460337"/>
            <a:ext cx="8911687" cy="822553"/>
          </a:xfrm>
        </p:spPr>
        <p:txBody>
          <a:bodyPr>
            <a:normAutofit fontScale="90000"/>
          </a:bodyPr>
          <a:lstStyle/>
          <a:p>
            <a:pPr algn="ctr" rtl="1"/>
            <a:r>
              <a:rPr lang="fa-IR" sz="2400" b="1" dirty="0"/>
              <a:t>شاکله امت واحده توحیدی </a:t>
            </a:r>
            <a:r>
              <a:rPr lang="en-US" sz="2400" b="1" dirty="0"/>
              <a:t/>
            </a:r>
            <a:br>
              <a:rPr lang="en-US" sz="2400" b="1" dirty="0"/>
            </a:br>
            <a:endParaRPr lang="en-US" sz="2400" dirty="0"/>
          </a:p>
        </p:txBody>
      </p:sp>
      <p:sp>
        <p:nvSpPr>
          <p:cNvPr id="3" name="Content Placeholder 2"/>
          <p:cNvSpPr>
            <a:spLocks noGrp="1"/>
          </p:cNvSpPr>
          <p:nvPr>
            <p:ph idx="1"/>
          </p:nvPr>
        </p:nvSpPr>
        <p:spPr>
          <a:xfrm>
            <a:off x="900752" y="1446663"/>
            <a:ext cx="10603860" cy="4464559"/>
          </a:xfrm>
        </p:spPr>
        <p:txBody>
          <a:bodyPr>
            <a:normAutofit/>
          </a:bodyPr>
          <a:lstStyle/>
          <a:p>
            <a:pPr algn="just" rtl="1"/>
            <a:r>
              <a:rPr lang="fa-IR" sz="1600" b="1" dirty="0">
                <a:solidFill>
                  <a:srgbClr val="C00000"/>
                </a:solidFill>
              </a:rPr>
              <a:t>امام ظرف و ظرفیت ساز هویت </a:t>
            </a:r>
            <a:r>
              <a:rPr lang="fa-IR" sz="1600" b="1" dirty="0" smtClean="0">
                <a:solidFill>
                  <a:srgbClr val="C00000"/>
                </a:solidFill>
              </a:rPr>
              <a:t>جمعی</a:t>
            </a:r>
          </a:p>
          <a:p>
            <a:pPr marL="0" indent="0" algn="just" rtl="1">
              <a:buNone/>
            </a:pPr>
            <a:r>
              <a:rPr lang="fa-IR" sz="1600" dirty="0" smtClean="0"/>
              <a:t> </a:t>
            </a:r>
            <a:r>
              <a:rPr lang="fa-IR" sz="1600" dirty="0">
                <a:solidFill>
                  <a:schemeClr val="accent6"/>
                </a:solidFill>
              </a:rPr>
              <a:t>منظور از امام کسانی هستند که از جانب خداوند مأمور آبادی زندگی انسان شده اند، این افراد لازم است به نحوی از وحی انبایی الهی به وجه تسلط، برنامه ریزی و نظام سازی آگاه باشند. </a:t>
            </a:r>
            <a:endParaRPr lang="fa-IR" sz="1600" dirty="0" smtClean="0">
              <a:solidFill>
                <a:schemeClr val="accent6"/>
              </a:solidFill>
            </a:endParaRPr>
          </a:p>
          <a:p>
            <a:pPr marL="0" indent="0" algn="just" rtl="1">
              <a:buNone/>
            </a:pPr>
            <a:endParaRPr lang="fa-IR" sz="1600" dirty="0">
              <a:solidFill>
                <a:schemeClr val="accent6"/>
              </a:solidFill>
            </a:endParaRPr>
          </a:p>
          <a:p>
            <a:pPr marL="0" indent="0" algn="just" rtl="1">
              <a:buNone/>
            </a:pPr>
            <a:endParaRPr lang="en-US" sz="1600" dirty="0">
              <a:solidFill>
                <a:schemeClr val="accent6"/>
              </a:solidFill>
            </a:endParaRPr>
          </a:p>
          <a:p>
            <a:pPr algn="just" rtl="1"/>
            <a:r>
              <a:rPr lang="fa-IR" sz="1600" b="1" dirty="0">
                <a:solidFill>
                  <a:srgbClr val="C00000"/>
                </a:solidFill>
              </a:rPr>
              <a:t>شاکله امام، نشانه هویت جمعی امت توحیدی: با توجه به آیات </a:t>
            </a:r>
            <a:r>
              <a:rPr lang="fa-IR" sz="1600" b="1" dirty="0" smtClean="0">
                <a:solidFill>
                  <a:srgbClr val="C00000"/>
                </a:solidFill>
              </a:rPr>
              <a:t>قرآن</a:t>
            </a:r>
            <a:endParaRPr lang="en-US" sz="1600" b="1" dirty="0">
              <a:solidFill>
                <a:srgbClr val="C00000"/>
              </a:solidFill>
            </a:endParaRPr>
          </a:p>
          <a:p>
            <a:pPr marL="0" lvl="0" indent="0" algn="just" rtl="1">
              <a:buNone/>
            </a:pPr>
            <a:r>
              <a:rPr lang="fa-IR" sz="1600" dirty="0">
                <a:solidFill>
                  <a:schemeClr val="accent6"/>
                </a:solidFill>
              </a:rPr>
              <a:t>رسول و امام میزان حق و ارائه کننده آن به انسان و ناس است. </a:t>
            </a:r>
            <a:endParaRPr lang="en-US" sz="1600" dirty="0">
              <a:solidFill>
                <a:schemeClr val="accent6"/>
              </a:solidFill>
            </a:endParaRPr>
          </a:p>
          <a:p>
            <a:pPr marL="0" lvl="0" indent="0" algn="just" rtl="1">
              <a:buNone/>
            </a:pPr>
            <a:r>
              <a:rPr lang="fa-IR" sz="1600" dirty="0">
                <a:solidFill>
                  <a:schemeClr val="accent6"/>
                </a:solidFill>
              </a:rPr>
              <a:t>هویت همه رسولان و امامان در هدایت انسان و ناس هماهنگ و یکپارچه است.</a:t>
            </a:r>
            <a:endParaRPr lang="en-US" sz="1600" dirty="0">
              <a:solidFill>
                <a:schemeClr val="accent6"/>
              </a:solidFill>
            </a:endParaRPr>
          </a:p>
          <a:p>
            <a:pPr marL="0" lvl="0" indent="0" algn="just" rtl="1">
              <a:buNone/>
            </a:pPr>
            <a:r>
              <a:rPr lang="fa-IR" sz="1600" dirty="0">
                <a:solidFill>
                  <a:schemeClr val="accent6"/>
                </a:solidFill>
              </a:rPr>
              <a:t>از آنجایی که خداوند از همه پیامبران میثاق واحد در اصول دین گرفته است هویت جمعی آنها یکپارچه است و همه انبیاء و اولیا در امت واحده توحیدی مستقر می باشند. </a:t>
            </a:r>
            <a:endParaRPr lang="en-US" sz="1600" dirty="0">
              <a:solidFill>
                <a:schemeClr val="accent6"/>
              </a:solidFill>
            </a:endParaRPr>
          </a:p>
          <a:p>
            <a:pPr marL="0" lvl="0" indent="0" algn="just" rtl="1">
              <a:buNone/>
            </a:pPr>
            <a:r>
              <a:rPr lang="fa-IR" sz="1600" dirty="0">
                <a:solidFill>
                  <a:schemeClr val="accent6"/>
                </a:solidFill>
              </a:rPr>
              <a:t>امام نور، سوق دهنده انسان ها به سمت امت واحده توحیدی سرشته شده در نوع انسان است. </a:t>
            </a:r>
            <a:endParaRPr lang="en-US" sz="1600" dirty="0">
              <a:solidFill>
                <a:schemeClr val="accent6"/>
              </a:solidFill>
            </a:endParaRPr>
          </a:p>
          <a:p>
            <a:pPr marL="0" lvl="0" indent="0" algn="just" rtl="1">
              <a:buNone/>
            </a:pPr>
            <a:r>
              <a:rPr lang="fa-IR" sz="1600" dirty="0">
                <a:solidFill>
                  <a:schemeClr val="accent6"/>
                </a:solidFill>
              </a:rPr>
              <a:t>امام در رأس امتی است که به واسطه باورها و رفتارهایشان به عنوان شاخص هویت جمعی تکامل یافته در پیشگاه الهی فراخوانده می شوند. </a:t>
            </a:r>
            <a:endParaRPr lang="en-US" sz="1600" dirty="0">
              <a:solidFill>
                <a:schemeClr val="accent6"/>
              </a:solidFill>
            </a:endParaRPr>
          </a:p>
          <a:p>
            <a:pPr algn="just"/>
            <a:endParaRPr lang="en-US" sz="1600" dirty="0"/>
          </a:p>
        </p:txBody>
      </p:sp>
    </p:spTree>
    <p:extLst>
      <p:ext uri="{BB962C8B-B14F-4D97-AF65-F5344CB8AC3E}">
        <p14:creationId xmlns:p14="http://schemas.microsoft.com/office/powerpoint/2010/main" val="9636345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389" y="351154"/>
            <a:ext cx="8911687" cy="631484"/>
          </a:xfrm>
        </p:spPr>
        <p:txBody>
          <a:bodyPr>
            <a:normAutofit/>
          </a:bodyPr>
          <a:lstStyle/>
          <a:p>
            <a:pPr algn="ctr" rtl="1"/>
            <a:r>
              <a:rPr lang="fa-IR" sz="2400" b="1" dirty="0">
                <a:cs typeface="+mn-cs"/>
              </a:rPr>
              <a:t>شاکله نفس</a:t>
            </a:r>
            <a:endParaRPr lang="en-US" sz="2400" b="1" dirty="0">
              <a:cs typeface="+mn-cs"/>
            </a:endParaRPr>
          </a:p>
        </p:txBody>
      </p:sp>
      <p:sp>
        <p:nvSpPr>
          <p:cNvPr id="3" name="Content Placeholder 2"/>
          <p:cNvSpPr>
            <a:spLocks noGrp="1"/>
          </p:cNvSpPr>
          <p:nvPr>
            <p:ph idx="1"/>
          </p:nvPr>
        </p:nvSpPr>
        <p:spPr>
          <a:xfrm>
            <a:off x="545910" y="1146412"/>
            <a:ext cx="10958702" cy="5377218"/>
          </a:xfrm>
        </p:spPr>
        <p:txBody>
          <a:bodyPr/>
          <a:lstStyle/>
          <a:p>
            <a:pPr marL="0" indent="0" algn="r" rtl="1">
              <a:buNone/>
            </a:pPr>
            <a:r>
              <a:rPr lang="fa-IR" dirty="0">
                <a:solidFill>
                  <a:schemeClr val="accent6"/>
                </a:solidFill>
              </a:rPr>
              <a:t>شاکله را به صورت خلاصه می توان در مواردی چون زیر معرفی کرد</a:t>
            </a:r>
            <a:r>
              <a:rPr lang="fa-IR" dirty="0" smtClean="0">
                <a:solidFill>
                  <a:schemeClr val="accent6"/>
                </a:solidFill>
              </a:rPr>
              <a:t>:</a:t>
            </a:r>
          </a:p>
          <a:p>
            <a:pPr algn="r" rtl="1"/>
            <a:r>
              <a:rPr lang="fa-IR" dirty="0">
                <a:solidFill>
                  <a:schemeClr val="accent6"/>
                </a:solidFill>
              </a:rPr>
              <a:t>ماهیتی که در مواجهه ظاهر می شود و به عمل ختم می گردد. </a:t>
            </a:r>
            <a:endParaRPr lang="fa-IR" dirty="0" smtClean="0">
              <a:solidFill>
                <a:schemeClr val="accent6"/>
              </a:solidFill>
            </a:endParaRPr>
          </a:p>
          <a:p>
            <a:pPr algn="r" rtl="1"/>
            <a:r>
              <a:rPr lang="fa-IR" dirty="0">
                <a:solidFill>
                  <a:schemeClr val="accent6"/>
                </a:solidFill>
              </a:rPr>
              <a:t>محدوده ای از توان رویارویی و محدودیت های عمل در عرصه مواجهه که با توجه به استعدادها و ظرفیت های هر فردی صورت می پذیرد. </a:t>
            </a:r>
          </a:p>
          <a:p>
            <a:pPr algn="r" rtl="1"/>
            <a:r>
              <a:rPr lang="fa-IR" dirty="0">
                <a:solidFill>
                  <a:schemeClr val="accent6"/>
                </a:solidFill>
              </a:rPr>
              <a:t>ظرفیتی از پذیرش امر و نهی ها که با عنوان شاکله عبودی قابل ذکر است. </a:t>
            </a:r>
          </a:p>
          <a:p>
            <a:pPr marL="0" indent="0" algn="r" rtl="1">
              <a:buNone/>
            </a:pPr>
            <a:endParaRPr lang="fa-IR" dirty="0">
              <a:solidFill>
                <a:schemeClr val="accent6"/>
              </a:solidFill>
            </a:endParaRPr>
          </a:p>
          <a:p>
            <a:pPr algn="r" rtl="1"/>
            <a:endParaRPr lang="fa-IR" dirty="0" smtClean="0">
              <a:solidFill>
                <a:schemeClr val="accent6"/>
              </a:solidFill>
            </a:endParaRPr>
          </a:p>
          <a:p>
            <a:pPr algn="r" rtl="1"/>
            <a:endParaRPr lang="en-US" dirty="0"/>
          </a:p>
        </p:txBody>
      </p:sp>
      <p:sp>
        <p:nvSpPr>
          <p:cNvPr id="4" name="Rounded Rectangle 3"/>
          <p:cNvSpPr/>
          <p:nvPr/>
        </p:nvSpPr>
        <p:spPr>
          <a:xfrm>
            <a:off x="1623630" y="3328311"/>
            <a:ext cx="9717206" cy="3195319"/>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dirty="0">
                <a:solidFill>
                  <a:schemeClr val="accent6"/>
                </a:solidFill>
              </a:rPr>
              <a:t>بنابراین شاکله انسان از یک طرف با دریافت بایدها و نبایدها و از سوی دیگر با بروز متناسب با آن بایدها و نبایدها پیوند دارد. </a:t>
            </a:r>
            <a:endParaRPr lang="fa-IR" dirty="0" smtClean="0">
              <a:solidFill>
                <a:schemeClr val="accent6"/>
              </a:solidFill>
            </a:endParaRPr>
          </a:p>
          <a:p>
            <a:pPr algn="just" rtl="1"/>
            <a:endParaRPr lang="fa-IR" dirty="0"/>
          </a:p>
          <a:p>
            <a:pPr algn="just" rtl="1"/>
            <a:r>
              <a:rPr lang="fa-IR" dirty="0">
                <a:solidFill>
                  <a:srgbClr val="C00000"/>
                </a:solidFill>
              </a:rPr>
              <a:t>عامل تعیین کننده توان برای دریافت باید و نباید و مشخص کننده نحوه بروز ظرفیت، </a:t>
            </a:r>
            <a:r>
              <a:rPr lang="fa-IR" b="1" dirty="0">
                <a:solidFill>
                  <a:srgbClr val="C00000"/>
                </a:solidFill>
              </a:rPr>
              <a:t>صفت</a:t>
            </a:r>
            <a:r>
              <a:rPr lang="fa-IR" dirty="0">
                <a:solidFill>
                  <a:srgbClr val="C00000"/>
                </a:solidFill>
              </a:rPr>
              <a:t> است</a:t>
            </a:r>
            <a:r>
              <a:rPr lang="fa-IR" dirty="0"/>
              <a:t>. </a:t>
            </a:r>
            <a:endParaRPr lang="fa-IR" dirty="0" smtClean="0"/>
          </a:p>
          <a:p>
            <a:pPr algn="just" rtl="1"/>
            <a:endParaRPr lang="fa-IR" dirty="0"/>
          </a:p>
          <a:p>
            <a:pPr algn="just" rtl="1"/>
            <a:r>
              <a:rPr lang="fa-IR" dirty="0">
                <a:solidFill>
                  <a:schemeClr val="accent6"/>
                </a:solidFill>
              </a:rPr>
              <a:t>منظور از شاکله صفات اینست که مجموعه تأثیر و تأثرات صفات انسان، با هم فرایندی از محدوده و محدودیت را برای او ایجاد می کند. </a:t>
            </a:r>
            <a:endParaRPr lang="fa-IR" dirty="0" smtClean="0">
              <a:solidFill>
                <a:schemeClr val="accent6"/>
              </a:solidFill>
            </a:endParaRPr>
          </a:p>
          <a:p>
            <a:pPr algn="just" rtl="1"/>
            <a:endParaRPr lang="fa-IR" dirty="0">
              <a:solidFill>
                <a:schemeClr val="accent6"/>
              </a:solidFill>
            </a:endParaRPr>
          </a:p>
          <a:p>
            <a:pPr algn="just" rtl="1"/>
            <a:r>
              <a:rPr lang="fa-IR" dirty="0">
                <a:solidFill>
                  <a:schemeClr val="accent6"/>
                </a:solidFill>
              </a:rPr>
              <a:t>منظور از شاکله نفس نیز محدوده و محدودیت های غالب هر فردی است که به </a:t>
            </a:r>
            <a:r>
              <a:rPr lang="fa-IR" dirty="0" smtClean="0">
                <a:solidFill>
                  <a:schemeClr val="accent6"/>
                </a:solidFill>
              </a:rPr>
              <a:t>برایند </a:t>
            </a:r>
            <a:r>
              <a:rPr lang="fa-IR" dirty="0">
                <a:solidFill>
                  <a:schemeClr val="accent6"/>
                </a:solidFill>
              </a:rPr>
              <a:t>صفات او جهت داده و انواعی از زندگی را برای او رقم می زند.</a:t>
            </a:r>
          </a:p>
        </p:txBody>
      </p:sp>
    </p:spTree>
    <p:extLst>
      <p:ext uri="{BB962C8B-B14F-4D97-AF65-F5344CB8AC3E}">
        <p14:creationId xmlns:p14="http://schemas.microsoft.com/office/powerpoint/2010/main" val="32885387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015" y="419393"/>
            <a:ext cx="8911687" cy="727018"/>
          </a:xfrm>
        </p:spPr>
        <p:txBody>
          <a:bodyPr>
            <a:noAutofit/>
          </a:bodyPr>
          <a:lstStyle/>
          <a:p>
            <a:pPr algn="ctr" rtl="1"/>
            <a:r>
              <a:rPr lang="fa-IR" sz="2400" b="1" dirty="0"/>
              <a:t>شاکله امت واحده توحیدی </a:t>
            </a:r>
            <a:r>
              <a:rPr lang="en-US" sz="2400" b="1" dirty="0"/>
              <a:t/>
            </a:r>
            <a:br>
              <a:rPr lang="en-US" sz="2400" b="1" dirty="0"/>
            </a:br>
            <a:endParaRPr lang="en-US" sz="2400" dirty="0"/>
          </a:p>
        </p:txBody>
      </p:sp>
      <p:sp>
        <p:nvSpPr>
          <p:cNvPr id="3" name="Content Placeholder 2"/>
          <p:cNvSpPr>
            <a:spLocks noGrp="1"/>
          </p:cNvSpPr>
          <p:nvPr>
            <p:ph idx="1"/>
          </p:nvPr>
        </p:nvSpPr>
        <p:spPr>
          <a:xfrm>
            <a:off x="1132764" y="1351128"/>
            <a:ext cx="10371848" cy="5506872"/>
          </a:xfrm>
        </p:spPr>
        <p:txBody>
          <a:bodyPr>
            <a:normAutofit/>
          </a:bodyPr>
          <a:lstStyle/>
          <a:p>
            <a:pPr algn="just" rtl="1"/>
            <a:r>
              <a:rPr lang="fa-IR" sz="1600" b="1" dirty="0">
                <a:solidFill>
                  <a:srgbClr val="C00000"/>
                </a:solidFill>
              </a:rPr>
              <a:t>شاکله امام شاکله امت </a:t>
            </a:r>
            <a:r>
              <a:rPr lang="fa-IR" sz="1600" b="1" dirty="0" smtClean="0">
                <a:solidFill>
                  <a:srgbClr val="C00000"/>
                </a:solidFill>
              </a:rPr>
              <a:t>توحیدی</a:t>
            </a:r>
          </a:p>
          <a:p>
            <a:pPr marL="0" indent="0" algn="just" rtl="1">
              <a:buNone/>
            </a:pPr>
            <a:r>
              <a:rPr lang="fa-IR" sz="1600" dirty="0" smtClean="0">
                <a:solidFill>
                  <a:schemeClr val="accent6"/>
                </a:solidFill>
              </a:rPr>
              <a:t>کلمه </a:t>
            </a:r>
            <a:r>
              <a:rPr lang="fa-IR" sz="1600" dirty="0">
                <a:solidFill>
                  <a:schemeClr val="accent6"/>
                </a:solidFill>
              </a:rPr>
              <a:t>امام ناظر به هویت جمعی است. هویتی که به نهایت درجه قرب به خداوند رسیده است و دارای همه مراتب هویت جمعی می باشد. به واسطه شاکله امام که حقیقت دین در آن مستقر شده است، شاکله عبودیت نوع انسان شکل می گیرد. این شاکله، شاکله امت واحده توحیدی است که سیر انسان را از آن آغاز و به آن ختم می شود. </a:t>
            </a:r>
            <a:endParaRPr lang="fa-IR" sz="1600" dirty="0" smtClean="0">
              <a:solidFill>
                <a:schemeClr val="accent6"/>
              </a:solidFill>
            </a:endParaRPr>
          </a:p>
          <a:p>
            <a:pPr marL="0" indent="0" algn="just" rtl="1">
              <a:buNone/>
            </a:pPr>
            <a:endParaRPr lang="fa-IR" sz="1600" dirty="0">
              <a:solidFill>
                <a:schemeClr val="accent6"/>
              </a:solidFill>
            </a:endParaRPr>
          </a:p>
          <a:p>
            <a:pPr algn="just" rtl="1"/>
            <a:r>
              <a:rPr lang="fa-IR" sz="1600" b="1" dirty="0" smtClean="0">
                <a:solidFill>
                  <a:srgbClr val="C00000"/>
                </a:solidFill>
              </a:rPr>
              <a:t>تسبیح </a:t>
            </a:r>
            <a:r>
              <a:rPr lang="fa-IR" sz="1600" b="1" dirty="0">
                <a:solidFill>
                  <a:srgbClr val="C00000"/>
                </a:solidFill>
              </a:rPr>
              <a:t>امام، الگوی حرکت هویت </a:t>
            </a:r>
            <a:r>
              <a:rPr lang="fa-IR" sz="1600" b="1" dirty="0" smtClean="0">
                <a:solidFill>
                  <a:srgbClr val="C00000"/>
                </a:solidFill>
              </a:rPr>
              <a:t>جمعی</a:t>
            </a:r>
          </a:p>
          <a:p>
            <a:pPr marL="0" indent="0" algn="just" rtl="1">
              <a:buNone/>
            </a:pPr>
            <a:r>
              <a:rPr lang="fa-IR" sz="1600" dirty="0" smtClean="0">
                <a:solidFill>
                  <a:schemeClr val="accent6"/>
                </a:solidFill>
              </a:rPr>
              <a:t>امت </a:t>
            </a:r>
            <a:r>
              <a:rPr lang="fa-IR" sz="1600" dirty="0">
                <a:solidFill>
                  <a:schemeClr val="accent6"/>
                </a:solidFill>
              </a:rPr>
              <a:t>واحده توحیدی (امت وسط) به واسطه تسبیح تشریعی امام، علاوه بر تسبیح و تنزیه خداوند حرکت بی نقص خود بر تنزیه و تقدیس دیگران بر مدار حق تأکید دارد. نمودهای این تسبیح: </a:t>
            </a:r>
            <a:endParaRPr lang="en-US" sz="1600" dirty="0">
              <a:solidFill>
                <a:schemeClr val="accent6"/>
              </a:solidFill>
            </a:endParaRPr>
          </a:p>
          <a:p>
            <a:pPr marL="0" indent="0" algn="just" rtl="1">
              <a:buNone/>
            </a:pPr>
            <a:r>
              <a:rPr lang="fa-IR" sz="1600" dirty="0">
                <a:solidFill>
                  <a:schemeClr val="accent6"/>
                </a:solidFill>
              </a:rPr>
              <a:t>خارج کردن مردم از حاکمیت طاغوت </a:t>
            </a:r>
            <a:endParaRPr lang="en-US" sz="1600" dirty="0">
              <a:solidFill>
                <a:schemeClr val="accent6"/>
              </a:solidFill>
            </a:endParaRPr>
          </a:p>
          <a:p>
            <a:pPr marL="0" indent="0" algn="just" rtl="1">
              <a:buNone/>
            </a:pPr>
            <a:r>
              <a:rPr lang="fa-IR" sz="1600" dirty="0">
                <a:solidFill>
                  <a:schemeClr val="accent6"/>
                </a:solidFill>
              </a:rPr>
              <a:t>خارج کردن مردم از آداب و رسوم نادرست</a:t>
            </a:r>
            <a:endParaRPr lang="en-US" sz="1600" dirty="0">
              <a:solidFill>
                <a:schemeClr val="accent6"/>
              </a:solidFill>
            </a:endParaRPr>
          </a:p>
          <a:p>
            <a:pPr marL="0" indent="0" algn="just" rtl="1">
              <a:buNone/>
            </a:pPr>
            <a:r>
              <a:rPr lang="fa-IR" sz="1600" dirty="0">
                <a:solidFill>
                  <a:schemeClr val="accent6"/>
                </a:solidFill>
              </a:rPr>
              <a:t>خارج کردن مردم از گناه و معاصی </a:t>
            </a:r>
            <a:endParaRPr lang="fa-IR" sz="1600" dirty="0" smtClean="0">
              <a:solidFill>
                <a:schemeClr val="accent6"/>
              </a:solidFill>
            </a:endParaRPr>
          </a:p>
          <a:p>
            <a:pPr marL="0" indent="0" algn="just" rtl="1">
              <a:buNone/>
            </a:pPr>
            <a:endParaRPr lang="en-US" sz="1600" dirty="0">
              <a:solidFill>
                <a:schemeClr val="accent6"/>
              </a:solidFill>
            </a:endParaRPr>
          </a:p>
          <a:p>
            <a:pPr algn="just" rtl="1"/>
            <a:r>
              <a:rPr lang="fa-IR" sz="1600" b="1" dirty="0">
                <a:solidFill>
                  <a:srgbClr val="C00000"/>
                </a:solidFill>
              </a:rPr>
              <a:t>حمد امام، الگوی ارتقای ظرفیت هویت </a:t>
            </a:r>
            <a:r>
              <a:rPr lang="fa-IR" sz="1600" b="1" dirty="0" smtClean="0">
                <a:solidFill>
                  <a:srgbClr val="C00000"/>
                </a:solidFill>
              </a:rPr>
              <a:t>جعمی</a:t>
            </a:r>
          </a:p>
          <a:p>
            <a:pPr marL="0" indent="0" algn="just" rtl="1">
              <a:buNone/>
            </a:pPr>
            <a:r>
              <a:rPr lang="fa-IR" sz="1600" dirty="0" smtClean="0">
                <a:solidFill>
                  <a:schemeClr val="accent6"/>
                </a:solidFill>
              </a:rPr>
              <a:t>حمد </a:t>
            </a:r>
            <a:r>
              <a:rPr lang="fa-IR" sz="1600" dirty="0">
                <a:solidFill>
                  <a:schemeClr val="accent6"/>
                </a:solidFill>
              </a:rPr>
              <a:t>امام جنبه نظام سازی و جریان سازی خواهد داشت و به وسیله آن دستیابی به اهداف و مقاصد جزئی و کلی مانند ممکن می گردد. حمد امام رواج حق طلبی و کمال گرایی و ایجاد روحیه نشاط و رضایت در عبادت و توجه به توحید و اسماء الهی دانست.</a:t>
            </a:r>
            <a:endParaRPr lang="en-US" sz="1600" dirty="0">
              <a:solidFill>
                <a:schemeClr val="accent6"/>
              </a:solidFill>
            </a:endParaRPr>
          </a:p>
        </p:txBody>
      </p:sp>
    </p:spTree>
    <p:extLst>
      <p:ext uri="{BB962C8B-B14F-4D97-AF65-F5344CB8AC3E}">
        <p14:creationId xmlns:p14="http://schemas.microsoft.com/office/powerpoint/2010/main" val="5491936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451" y="392908"/>
            <a:ext cx="8911687" cy="853816"/>
          </a:xfrm>
        </p:spPr>
        <p:txBody>
          <a:bodyPr>
            <a:noAutofit/>
          </a:bodyPr>
          <a:lstStyle/>
          <a:p>
            <a:pPr algn="ctr"/>
            <a:r>
              <a:rPr lang="fa-IR" sz="2400" b="1" dirty="0"/>
              <a:t>شاکله امت واحده توحیدی </a:t>
            </a:r>
            <a:r>
              <a:rPr lang="en-US" sz="2400" b="1" dirty="0"/>
              <a:t/>
            </a:r>
            <a:br>
              <a:rPr lang="en-US" sz="2400" b="1" dirty="0"/>
            </a:br>
            <a:endParaRPr lang="en-US" sz="2400" dirty="0"/>
          </a:p>
        </p:txBody>
      </p:sp>
      <p:sp>
        <p:nvSpPr>
          <p:cNvPr id="3" name="Content Placeholder 2"/>
          <p:cNvSpPr>
            <a:spLocks noGrp="1"/>
          </p:cNvSpPr>
          <p:nvPr>
            <p:ph idx="1"/>
          </p:nvPr>
        </p:nvSpPr>
        <p:spPr>
          <a:xfrm>
            <a:off x="518615" y="1301708"/>
            <a:ext cx="10985997" cy="4609514"/>
          </a:xfrm>
        </p:spPr>
        <p:txBody>
          <a:bodyPr>
            <a:normAutofit/>
          </a:bodyPr>
          <a:lstStyle/>
          <a:p>
            <a:pPr algn="just" rtl="1"/>
            <a:r>
              <a:rPr lang="fa-IR" sz="1600" dirty="0">
                <a:solidFill>
                  <a:srgbClr val="C00000"/>
                </a:solidFill>
              </a:rPr>
              <a:t>استغفار امام جلب رحمت به واسطه هویت </a:t>
            </a:r>
            <a:r>
              <a:rPr lang="fa-IR" sz="1600" dirty="0" smtClean="0">
                <a:solidFill>
                  <a:srgbClr val="C00000"/>
                </a:solidFill>
              </a:rPr>
              <a:t>جمعی</a:t>
            </a:r>
          </a:p>
          <a:p>
            <a:pPr marL="0" indent="0" algn="just" rtl="1">
              <a:buNone/>
            </a:pPr>
            <a:r>
              <a:rPr lang="fa-IR" sz="1600" dirty="0" smtClean="0"/>
              <a:t> </a:t>
            </a:r>
            <a:r>
              <a:rPr lang="fa-IR" sz="1600" dirty="0">
                <a:solidFill>
                  <a:schemeClr val="accent6"/>
                </a:solidFill>
              </a:rPr>
              <a:t>استغفار به معنای دعا برای </a:t>
            </a:r>
            <a:r>
              <a:rPr lang="fa-IR" sz="1600" dirty="0" smtClean="0">
                <a:solidFill>
                  <a:schemeClr val="accent6"/>
                </a:solidFill>
              </a:rPr>
              <a:t>جلب </a:t>
            </a:r>
            <a:r>
              <a:rPr lang="fa-IR" sz="1600" dirty="0">
                <a:solidFill>
                  <a:schemeClr val="accent6"/>
                </a:solidFill>
              </a:rPr>
              <a:t>غفران الهی است. غفران، نزول رحمت به واسطه هم سنخ شدن با اسماء الحسنی در ازای ظرفیت و توسعه ایجاد شده به وسیله باورها و اعمال انسان و ناس است. </a:t>
            </a:r>
            <a:endParaRPr lang="en-US" sz="1600" dirty="0">
              <a:solidFill>
                <a:schemeClr val="accent6"/>
              </a:solidFill>
            </a:endParaRPr>
          </a:p>
          <a:p>
            <a:pPr algn="just" rtl="1"/>
            <a:r>
              <a:rPr lang="fa-IR" sz="1600" dirty="0" smtClean="0">
                <a:solidFill>
                  <a:schemeClr val="accent6"/>
                </a:solidFill>
              </a:rPr>
              <a:t>در </a:t>
            </a:r>
            <a:r>
              <a:rPr lang="fa-IR" sz="1600" dirty="0">
                <a:solidFill>
                  <a:schemeClr val="accent6"/>
                </a:solidFill>
              </a:rPr>
              <a:t>منطق رسول، همه انسان ها و ظرفیت های آنها به عنوان جلب کننده رحمت الهی هستند، لذا اگر به هر دلیل این ظرفیت مورد بهره برداری قرار نگیرد رسول آن را به عنوان عیب و نقصی از جانب خود محسوب می کند و برای برطرف کردن آن نقص و عیب دعا می کند. </a:t>
            </a:r>
            <a:endParaRPr lang="en-US" sz="1600" dirty="0">
              <a:solidFill>
                <a:schemeClr val="accent6"/>
              </a:solidFill>
            </a:endParaRPr>
          </a:p>
          <a:p>
            <a:pPr algn="just"/>
            <a:endParaRPr lang="en-US" sz="1600" dirty="0"/>
          </a:p>
        </p:txBody>
      </p:sp>
      <p:sp>
        <p:nvSpPr>
          <p:cNvPr id="4" name="Oval 3"/>
          <p:cNvSpPr/>
          <p:nvPr/>
        </p:nvSpPr>
        <p:spPr>
          <a:xfrm>
            <a:off x="6155140" y="3831962"/>
            <a:ext cx="1351129" cy="12555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a:off x="6108178" y="4237854"/>
            <a:ext cx="2142699" cy="369332"/>
          </a:xfrm>
          <a:prstGeom prst="rect">
            <a:avLst/>
          </a:prstGeom>
          <a:noFill/>
        </p:spPr>
        <p:txBody>
          <a:bodyPr wrap="square" rtlCol="0">
            <a:spAutoFit/>
          </a:bodyPr>
          <a:lstStyle/>
          <a:p>
            <a:r>
              <a:rPr lang="fa-IR" dirty="0" smtClean="0"/>
              <a:t>مقام استغفار</a:t>
            </a:r>
            <a:endParaRPr lang="en-US" dirty="0"/>
          </a:p>
        </p:txBody>
      </p:sp>
      <p:sp>
        <p:nvSpPr>
          <p:cNvPr id="6" name="TextBox 5"/>
          <p:cNvSpPr txBox="1"/>
          <p:nvPr/>
        </p:nvSpPr>
        <p:spPr>
          <a:xfrm>
            <a:off x="7728494" y="3376080"/>
            <a:ext cx="4135271" cy="584775"/>
          </a:xfrm>
          <a:prstGeom prst="rect">
            <a:avLst/>
          </a:prstGeom>
          <a:noFill/>
        </p:spPr>
        <p:txBody>
          <a:bodyPr wrap="square" rtlCol="0">
            <a:spAutoFit/>
          </a:bodyPr>
          <a:lstStyle/>
          <a:p>
            <a:pPr algn="just" rtl="1"/>
            <a:r>
              <a:rPr lang="fa-IR" sz="1600" dirty="0">
                <a:solidFill>
                  <a:schemeClr val="accent1">
                    <a:lumMod val="60000"/>
                    <a:lumOff val="40000"/>
                  </a:schemeClr>
                </a:solidFill>
              </a:rPr>
              <a:t>ایجاد جایگاه های طلب استغفار توسط خود مردم است. </a:t>
            </a:r>
            <a:endParaRPr lang="en-US" sz="1600" dirty="0">
              <a:solidFill>
                <a:schemeClr val="accent1">
                  <a:lumMod val="60000"/>
                  <a:lumOff val="40000"/>
                </a:schemeClr>
              </a:solidFill>
            </a:endParaRPr>
          </a:p>
        </p:txBody>
      </p:sp>
      <p:sp>
        <p:nvSpPr>
          <p:cNvPr id="7" name="TextBox 6"/>
          <p:cNvSpPr txBox="1"/>
          <p:nvPr/>
        </p:nvSpPr>
        <p:spPr>
          <a:xfrm>
            <a:off x="7728494" y="4066865"/>
            <a:ext cx="4135271" cy="584775"/>
          </a:xfrm>
          <a:prstGeom prst="rect">
            <a:avLst/>
          </a:prstGeom>
          <a:noFill/>
        </p:spPr>
        <p:txBody>
          <a:bodyPr wrap="square" rtlCol="0">
            <a:spAutoFit/>
          </a:bodyPr>
          <a:lstStyle/>
          <a:p>
            <a:pPr algn="just" rtl="1"/>
            <a:r>
              <a:rPr lang="fa-IR" sz="1600" dirty="0">
                <a:solidFill>
                  <a:schemeClr val="accent1">
                    <a:lumMod val="60000"/>
                    <a:lumOff val="40000"/>
                  </a:schemeClr>
                </a:solidFill>
              </a:rPr>
              <a:t>معنا بخشی مفهوم ایمان و افزایش آن در افراد است. </a:t>
            </a:r>
            <a:endParaRPr lang="en-US" sz="1400" dirty="0">
              <a:solidFill>
                <a:schemeClr val="accent1">
                  <a:lumMod val="60000"/>
                  <a:lumOff val="40000"/>
                </a:schemeClr>
              </a:solidFill>
            </a:endParaRPr>
          </a:p>
        </p:txBody>
      </p:sp>
      <p:sp>
        <p:nvSpPr>
          <p:cNvPr id="8" name="TextBox 7"/>
          <p:cNvSpPr txBox="1"/>
          <p:nvPr/>
        </p:nvSpPr>
        <p:spPr>
          <a:xfrm>
            <a:off x="7738281" y="4801125"/>
            <a:ext cx="4135271" cy="584775"/>
          </a:xfrm>
          <a:prstGeom prst="rect">
            <a:avLst/>
          </a:prstGeom>
          <a:noFill/>
        </p:spPr>
        <p:txBody>
          <a:bodyPr wrap="square" rtlCol="0">
            <a:spAutoFit/>
          </a:bodyPr>
          <a:lstStyle/>
          <a:p>
            <a:pPr lvl="0" algn="just" rtl="1"/>
            <a:r>
              <a:rPr lang="fa-IR" sz="1600" dirty="0">
                <a:solidFill>
                  <a:schemeClr val="accent1">
                    <a:lumMod val="60000"/>
                    <a:lumOff val="40000"/>
                  </a:schemeClr>
                </a:solidFill>
              </a:rPr>
              <a:t>تبیین احکام الهی متناسب با انواع </a:t>
            </a:r>
            <a:r>
              <a:rPr lang="fa-IR" sz="1600" dirty="0" smtClean="0">
                <a:solidFill>
                  <a:schemeClr val="accent1">
                    <a:lumMod val="60000"/>
                    <a:lumOff val="40000"/>
                  </a:schemeClr>
                </a:solidFill>
              </a:rPr>
              <a:t>نیازهای </a:t>
            </a:r>
            <a:r>
              <a:rPr lang="fa-IR" sz="1600" dirty="0">
                <a:solidFill>
                  <a:schemeClr val="accent1">
                    <a:lumMod val="60000"/>
                    <a:lumOff val="40000"/>
                  </a:schemeClr>
                </a:solidFill>
              </a:rPr>
              <a:t>ناس است. </a:t>
            </a:r>
            <a:endParaRPr lang="en-US" sz="1600" dirty="0">
              <a:solidFill>
                <a:schemeClr val="accent1">
                  <a:lumMod val="60000"/>
                  <a:lumOff val="40000"/>
                </a:schemeClr>
              </a:solidFill>
            </a:endParaRPr>
          </a:p>
        </p:txBody>
      </p:sp>
      <p:sp>
        <p:nvSpPr>
          <p:cNvPr id="9" name="TextBox 8"/>
          <p:cNvSpPr txBox="1"/>
          <p:nvPr/>
        </p:nvSpPr>
        <p:spPr>
          <a:xfrm>
            <a:off x="7738281" y="5455240"/>
            <a:ext cx="4135271" cy="584775"/>
          </a:xfrm>
          <a:prstGeom prst="rect">
            <a:avLst/>
          </a:prstGeom>
          <a:noFill/>
        </p:spPr>
        <p:txBody>
          <a:bodyPr wrap="square" rtlCol="0">
            <a:spAutoFit/>
          </a:bodyPr>
          <a:lstStyle/>
          <a:p>
            <a:pPr algn="just" rtl="1"/>
            <a:r>
              <a:rPr lang="fa-IR" sz="1600" dirty="0">
                <a:solidFill>
                  <a:schemeClr val="accent1">
                    <a:lumMod val="60000"/>
                    <a:lumOff val="40000"/>
                  </a:schemeClr>
                </a:solidFill>
              </a:rPr>
              <a:t>اتصال ناس به ملائکه عظام و برخورداری از قوت و مدد حفظ ایشان است. </a:t>
            </a:r>
            <a:endParaRPr lang="en-US" sz="1400" dirty="0">
              <a:solidFill>
                <a:schemeClr val="accent1">
                  <a:lumMod val="60000"/>
                  <a:lumOff val="40000"/>
                </a:schemeClr>
              </a:solidFill>
            </a:endParaRPr>
          </a:p>
        </p:txBody>
      </p:sp>
      <p:sp>
        <p:nvSpPr>
          <p:cNvPr id="10" name="TextBox 9"/>
          <p:cNvSpPr txBox="1"/>
          <p:nvPr/>
        </p:nvSpPr>
        <p:spPr>
          <a:xfrm>
            <a:off x="791570" y="3283299"/>
            <a:ext cx="5022939" cy="584775"/>
          </a:xfrm>
          <a:prstGeom prst="rect">
            <a:avLst/>
          </a:prstGeom>
          <a:noFill/>
        </p:spPr>
        <p:txBody>
          <a:bodyPr wrap="square" rtlCol="0">
            <a:spAutoFit/>
          </a:bodyPr>
          <a:lstStyle/>
          <a:p>
            <a:pPr algn="just" rtl="1"/>
            <a:r>
              <a:rPr lang="fa-IR" sz="1600" dirty="0">
                <a:solidFill>
                  <a:schemeClr val="accent1">
                    <a:lumMod val="60000"/>
                    <a:lumOff val="40000"/>
                  </a:schemeClr>
                </a:solidFill>
              </a:rPr>
              <a:t>ایجاد روحیه امید در مردم برای جلب رحمت </a:t>
            </a:r>
            <a:r>
              <a:rPr lang="fa-IR" sz="1600" dirty="0" smtClean="0">
                <a:solidFill>
                  <a:schemeClr val="accent1">
                    <a:lumMod val="60000"/>
                    <a:lumOff val="40000"/>
                  </a:schemeClr>
                </a:solidFill>
              </a:rPr>
              <a:t>خداوند </a:t>
            </a:r>
            <a:r>
              <a:rPr lang="fa-IR" sz="1600" dirty="0">
                <a:solidFill>
                  <a:schemeClr val="accent1">
                    <a:lumMod val="60000"/>
                    <a:lumOff val="40000"/>
                  </a:schemeClr>
                </a:solidFill>
              </a:rPr>
              <a:t>و پرهیز از هر گونه کج اندیشی در رحمت است.</a:t>
            </a:r>
            <a:endParaRPr lang="en-US" sz="1400" dirty="0">
              <a:solidFill>
                <a:schemeClr val="accent1">
                  <a:lumMod val="60000"/>
                  <a:lumOff val="40000"/>
                </a:schemeClr>
              </a:solidFill>
            </a:endParaRPr>
          </a:p>
        </p:txBody>
      </p:sp>
      <p:sp>
        <p:nvSpPr>
          <p:cNvPr id="11" name="TextBox 10"/>
          <p:cNvSpPr txBox="1"/>
          <p:nvPr/>
        </p:nvSpPr>
        <p:spPr>
          <a:xfrm>
            <a:off x="1660716" y="4154986"/>
            <a:ext cx="4135271" cy="338554"/>
          </a:xfrm>
          <a:prstGeom prst="rect">
            <a:avLst/>
          </a:prstGeom>
          <a:noFill/>
        </p:spPr>
        <p:txBody>
          <a:bodyPr wrap="square" rtlCol="0">
            <a:spAutoFit/>
          </a:bodyPr>
          <a:lstStyle/>
          <a:p>
            <a:pPr algn="just" rtl="1"/>
            <a:r>
              <a:rPr lang="fa-IR" sz="1600" dirty="0" smtClean="0">
                <a:solidFill>
                  <a:schemeClr val="accent1">
                    <a:lumMod val="60000"/>
                    <a:lumOff val="40000"/>
                  </a:schemeClr>
                </a:solidFill>
              </a:rPr>
              <a:t>انذار </a:t>
            </a:r>
            <a:r>
              <a:rPr lang="fa-IR" sz="1600" dirty="0">
                <a:solidFill>
                  <a:schemeClr val="accent1">
                    <a:lumMod val="60000"/>
                    <a:lumOff val="40000"/>
                  </a:schemeClr>
                </a:solidFill>
              </a:rPr>
              <a:t>دهی به مردم و نزول ذکر برای آنهاست. </a:t>
            </a:r>
            <a:endParaRPr lang="en-US" sz="1400" dirty="0">
              <a:solidFill>
                <a:schemeClr val="accent1">
                  <a:lumMod val="60000"/>
                  <a:lumOff val="40000"/>
                </a:schemeClr>
              </a:solidFill>
            </a:endParaRPr>
          </a:p>
        </p:txBody>
      </p:sp>
      <p:sp>
        <p:nvSpPr>
          <p:cNvPr id="12" name="TextBox 11"/>
          <p:cNvSpPr txBox="1"/>
          <p:nvPr/>
        </p:nvSpPr>
        <p:spPr>
          <a:xfrm>
            <a:off x="1679237" y="4822351"/>
            <a:ext cx="4135271" cy="584775"/>
          </a:xfrm>
          <a:prstGeom prst="rect">
            <a:avLst/>
          </a:prstGeom>
          <a:noFill/>
        </p:spPr>
        <p:txBody>
          <a:bodyPr wrap="square" rtlCol="0">
            <a:spAutoFit/>
          </a:bodyPr>
          <a:lstStyle/>
          <a:p>
            <a:pPr algn="just" rtl="1"/>
            <a:r>
              <a:rPr lang="fa-IR" sz="1600" dirty="0">
                <a:solidFill>
                  <a:schemeClr val="accent1">
                    <a:lumMod val="60000"/>
                    <a:lumOff val="40000"/>
                  </a:schemeClr>
                </a:solidFill>
              </a:rPr>
              <a:t> اصلاح اعمال و رساندن مردم به فوط عظیم است. </a:t>
            </a:r>
            <a:endParaRPr lang="en-US" sz="1400" dirty="0">
              <a:solidFill>
                <a:schemeClr val="accent1">
                  <a:lumMod val="60000"/>
                  <a:lumOff val="40000"/>
                </a:schemeClr>
              </a:solidFill>
            </a:endParaRPr>
          </a:p>
        </p:txBody>
      </p:sp>
      <p:sp>
        <p:nvSpPr>
          <p:cNvPr id="13" name="TextBox 12"/>
          <p:cNvSpPr txBox="1"/>
          <p:nvPr/>
        </p:nvSpPr>
        <p:spPr>
          <a:xfrm>
            <a:off x="1951630" y="5540738"/>
            <a:ext cx="3862878" cy="338554"/>
          </a:xfrm>
          <a:prstGeom prst="rect">
            <a:avLst/>
          </a:prstGeom>
          <a:noFill/>
        </p:spPr>
        <p:txBody>
          <a:bodyPr wrap="square" rtlCol="0">
            <a:spAutoFit/>
          </a:bodyPr>
          <a:lstStyle/>
          <a:p>
            <a:pPr algn="just" rtl="1"/>
            <a:r>
              <a:rPr lang="fa-IR" sz="1600" dirty="0" smtClean="0">
                <a:solidFill>
                  <a:schemeClr val="accent1">
                    <a:lumMod val="60000"/>
                    <a:lumOff val="40000"/>
                  </a:schemeClr>
                </a:solidFill>
              </a:rPr>
              <a:t>خارج </a:t>
            </a:r>
            <a:r>
              <a:rPr lang="fa-IR" sz="1600" dirty="0">
                <a:solidFill>
                  <a:schemeClr val="accent1">
                    <a:lumMod val="60000"/>
                    <a:lumOff val="40000"/>
                  </a:schemeClr>
                </a:solidFill>
              </a:rPr>
              <a:t>کردن مردم از انواع گمراهی هاست. </a:t>
            </a:r>
            <a:endParaRPr lang="en-US" sz="1400" dirty="0">
              <a:solidFill>
                <a:schemeClr val="accent1">
                  <a:lumMod val="60000"/>
                  <a:lumOff val="40000"/>
                </a:schemeClr>
              </a:solidFill>
            </a:endParaRPr>
          </a:p>
        </p:txBody>
      </p:sp>
      <p:sp>
        <p:nvSpPr>
          <p:cNvPr id="14" name="TextBox 13"/>
          <p:cNvSpPr txBox="1"/>
          <p:nvPr/>
        </p:nvSpPr>
        <p:spPr>
          <a:xfrm>
            <a:off x="7738281" y="6187069"/>
            <a:ext cx="4135271" cy="584775"/>
          </a:xfrm>
          <a:prstGeom prst="rect">
            <a:avLst/>
          </a:prstGeom>
          <a:noFill/>
        </p:spPr>
        <p:txBody>
          <a:bodyPr wrap="square" rtlCol="0">
            <a:spAutoFit/>
          </a:bodyPr>
          <a:lstStyle/>
          <a:p>
            <a:pPr algn="just" rtl="1"/>
            <a:r>
              <a:rPr lang="fa-IR" sz="1600" dirty="0">
                <a:solidFill>
                  <a:schemeClr val="accent1">
                    <a:lumMod val="60000"/>
                    <a:lumOff val="40000"/>
                  </a:schemeClr>
                </a:solidFill>
              </a:rPr>
              <a:t>ایجاد شرایط تقوی و وقایه و حفظ در مردم است. </a:t>
            </a:r>
            <a:endParaRPr lang="en-US" sz="1400" dirty="0">
              <a:solidFill>
                <a:schemeClr val="accent1">
                  <a:lumMod val="60000"/>
                  <a:lumOff val="40000"/>
                </a:schemeClr>
              </a:solidFill>
            </a:endParaRPr>
          </a:p>
        </p:txBody>
      </p:sp>
      <p:cxnSp>
        <p:nvCxnSpPr>
          <p:cNvPr id="17" name="Straight Arrow Connector 16"/>
          <p:cNvCxnSpPr>
            <a:stCxn id="4" idx="7"/>
            <a:endCxn id="6" idx="1"/>
          </p:cNvCxnSpPr>
          <p:nvPr/>
        </p:nvCxnSpPr>
        <p:spPr>
          <a:xfrm flipV="1">
            <a:off x="7308401" y="3668468"/>
            <a:ext cx="420093" cy="347371"/>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9" name="Straight Arrow Connector 18"/>
          <p:cNvCxnSpPr/>
          <p:nvPr/>
        </p:nvCxnSpPr>
        <p:spPr>
          <a:xfrm>
            <a:off x="7506269" y="4422520"/>
            <a:ext cx="464024"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1" name="Straight Arrow Connector 20"/>
          <p:cNvCxnSpPr>
            <a:stCxn id="4" idx="5"/>
            <a:endCxn id="8" idx="1"/>
          </p:cNvCxnSpPr>
          <p:nvPr/>
        </p:nvCxnSpPr>
        <p:spPr>
          <a:xfrm>
            <a:off x="7308401" y="4903679"/>
            <a:ext cx="429880" cy="18983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5" name="Straight Arrow Connector 24"/>
          <p:cNvCxnSpPr>
            <a:endCxn id="9" idx="1"/>
          </p:cNvCxnSpPr>
          <p:nvPr/>
        </p:nvCxnSpPr>
        <p:spPr>
          <a:xfrm>
            <a:off x="6946710" y="5084972"/>
            <a:ext cx="791571" cy="66265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7" name="Straight Arrow Connector 26"/>
          <p:cNvCxnSpPr/>
          <p:nvPr/>
        </p:nvCxnSpPr>
        <p:spPr>
          <a:xfrm>
            <a:off x="6789761" y="5087556"/>
            <a:ext cx="722526" cy="129504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9" name="Straight Arrow Connector 28"/>
          <p:cNvCxnSpPr>
            <a:stCxn id="4" idx="1"/>
            <a:endCxn id="10" idx="3"/>
          </p:cNvCxnSpPr>
          <p:nvPr/>
        </p:nvCxnSpPr>
        <p:spPr>
          <a:xfrm flipH="1" flipV="1">
            <a:off x="5814509" y="3575687"/>
            <a:ext cx="538499" cy="44015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1" name="Straight Arrow Connector 30"/>
          <p:cNvCxnSpPr>
            <a:stCxn id="5" idx="1"/>
          </p:cNvCxnSpPr>
          <p:nvPr/>
        </p:nvCxnSpPr>
        <p:spPr>
          <a:xfrm flipH="1">
            <a:off x="5675844" y="4422520"/>
            <a:ext cx="432334" cy="28987"/>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p:cNvCxnSpPr>
            <a:stCxn id="4" idx="3"/>
            <a:endCxn id="12" idx="3"/>
          </p:cNvCxnSpPr>
          <p:nvPr/>
        </p:nvCxnSpPr>
        <p:spPr>
          <a:xfrm flipH="1">
            <a:off x="5814508" y="4903679"/>
            <a:ext cx="538500" cy="21106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5" name="Straight Arrow Connector 34"/>
          <p:cNvCxnSpPr/>
          <p:nvPr/>
        </p:nvCxnSpPr>
        <p:spPr>
          <a:xfrm flipH="1">
            <a:off x="5930513" y="5059866"/>
            <a:ext cx="675565" cy="76684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0580446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20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20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2000"/>
                                        <p:tgtEl>
                                          <p:spTgt spid="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2000"/>
                                        <p:tgtEl>
                                          <p:spTgt spid="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2000"/>
                                        <p:tgtEl>
                                          <p:spTgt spid="9"/>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2000"/>
                                        <p:tgtEl>
                                          <p:spTgt spid="10"/>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ox(in)">
                                      <p:cBhvr>
                                        <p:cTn id="28" dur="2000"/>
                                        <p:tgtEl>
                                          <p:spTgt spid="11"/>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ox(in)">
                                      <p:cBhvr>
                                        <p:cTn id="31" dur="2000"/>
                                        <p:tgtEl>
                                          <p:spTgt spid="12"/>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ox(in)">
                                      <p:cBhvr>
                                        <p:cTn id="34" dur="2000"/>
                                        <p:tgtEl>
                                          <p:spTgt spid="13"/>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2000"/>
                                        <p:tgtEl>
                                          <p:spTgt spid="14"/>
                                        </p:tgtEl>
                                      </p:cBhvr>
                                    </p:animEffect>
                                  </p:childTnLst>
                                </p:cTn>
                              </p:par>
                              <p:par>
                                <p:cTn id="38" presetID="4" presetClass="entr" presetSubtype="16"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box(in)">
                                      <p:cBhvr>
                                        <p:cTn id="40" dur="2000"/>
                                        <p:tgtEl>
                                          <p:spTgt spid="17"/>
                                        </p:tgtEl>
                                      </p:cBhvr>
                                    </p:animEffect>
                                  </p:childTnLst>
                                </p:cTn>
                              </p:par>
                              <p:par>
                                <p:cTn id="41" presetID="4" presetClass="entr" presetSubtype="16"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ox(in)">
                                      <p:cBhvr>
                                        <p:cTn id="43" dur="2000"/>
                                        <p:tgtEl>
                                          <p:spTgt spid="19"/>
                                        </p:tgtEl>
                                      </p:cBhvr>
                                    </p:animEffect>
                                  </p:childTnLst>
                                </p:cTn>
                              </p:par>
                              <p:par>
                                <p:cTn id="44" presetID="4" presetClass="entr" presetSubtype="16"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ox(in)">
                                      <p:cBhvr>
                                        <p:cTn id="46" dur="2000"/>
                                        <p:tgtEl>
                                          <p:spTgt spid="21"/>
                                        </p:tgtEl>
                                      </p:cBhvr>
                                    </p:animEffect>
                                  </p:childTnLst>
                                </p:cTn>
                              </p:par>
                              <p:par>
                                <p:cTn id="47" presetID="4" presetClass="entr" presetSubtype="16"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ox(in)">
                                      <p:cBhvr>
                                        <p:cTn id="49" dur="2000"/>
                                        <p:tgtEl>
                                          <p:spTgt spid="25"/>
                                        </p:tgtEl>
                                      </p:cBhvr>
                                    </p:animEffect>
                                  </p:childTnLst>
                                </p:cTn>
                              </p:par>
                              <p:par>
                                <p:cTn id="50" presetID="4" presetClass="entr" presetSubtype="16" fill="hold"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box(in)">
                                      <p:cBhvr>
                                        <p:cTn id="52" dur="2000"/>
                                        <p:tgtEl>
                                          <p:spTgt spid="27"/>
                                        </p:tgtEl>
                                      </p:cBhvr>
                                    </p:animEffect>
                                  </p:childTnLst>
                                </p:cTn>
                              </p:par>
                              <p:par>
                                <p:cTn id="53" presetID="4" presetClass="entr" presetSubtype="16"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box(in)">
                                      <p:cBhvr>
                                        <p:cTn id="55" dur="2000"/>
                                        <p:tgtEl>
                                          <p:spTgt spid="29"/>
                                        </p:tgtEl>
                                      </p:cBhvr>
                                    </p:animEffect>
                                  </p:childTnLst>
                                </p:cTn>
                              </p:par>
                              <p:par>
                                <p:cTn id="56" presetID="4" presetClass="entr" presetSubtype="16" fill="hold"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box(in)">
                                      <p:cBhvr>
                                        <p:cTn id="58" dur="2000"/>
                                        <p:tgtEl>
                                          <p:spTgt spid="31"/>
                                        </p:tgtEl>
                                      </p:cBhvr>
                                    </p:animEffect>
                                  </p:childTnLst>
                                </p:cTn>
                              </p:par>
                              <p:par>
                                <p:cTn id="59" presetID="4" presetClass="entr" presetSubtype="16"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box(in)">
                                      <p:cBhvr>
                                        <p:cTn id="61" dur="2000"/>
                                        <p:tgtEl>
                                          <p:spTgt spid="33"/>
                                        </p:tgtEl>
                                      </p:cBhvr>
                                    </p:animEffect>
                                  </p:childTnLst>
                                </p:cTn>
                              </p:par>
                              <p:par>
                                <p:cTn id="62" presetID="4" presetClass="entr" presetSubtype="16" fill="hold"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box(in)">
                                      <p:cBhvr>
                                        <p:cTn id="64"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P spid="12" grpId="0"/>
      <p:bldP spid="13" grpId="0"/>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5253" y="883417"/>
            <a:ext cx="8911687" cy="686075"/>
          </a:xfrm>
        </p:spPr>
        <p:txBody>
          <a:bodyPr>
            <a:noAutofit/>
          </a:bodyPr>
          <a:lstStyle/>
          <a:p>
            <a:pPr algn="ctr" rtl="1"/>
            <a:r>
              <a:rPr lang="fa-IR" sz="2400" b="1" dirty="0"/>
              <a:t>شاکله امت واحده توحیدی </a:t>
            </a:r>
            <a:r>
              <a:rPr lang="en-US" sz="2400" b="1" dirty="0"/>
              <a:t/>
            </a:r>
            <a:br>
              <a:rPr lang="en-US" sz="2400" b="1" dirty="0"/>
            </a:br>
            <a:endParaRPr lang="en-US" sz="2400" dirty="0"/>
          </a:p>
        </p:txBody>
      </p:sp>
      <p:sp>
        <p:nvSpPr>
          <p:cNvPr id="3" name="Content Placeholder 2"/>
          <p:cNvSpPr>
            <a:spLocks noGrp="1"/>
          </p:cNvSpPr>
          <p:nvPr>
            <p:ph idx="1"/>
          </p:nvPr>
        </p:nvSpPr>
        <p:spPr>
          <a:xfrm>
            <a:off x="928048" y="2133600"/>
            <a:ext cx="10576564" cy="3777622"/>
          </a:xfrm>
        </p:spPr>
        <p:txBody>
          <a:bodyPr>
            <a:normAutofit/>
          </a:bodyPr>
          <a:lstStyle/>
          <a:p>
            <a:pPr algn="just" rtl="1"/>
            <a:r>
              <a:rPr lang="fa-IR" sz="1600" b="1" dirty="0">
                <a:solidFill>
                  <a:srgbClr val="C00000"/>
                </a:solidFill>
              </a:rPr>
              <a:t>امام واسطه نزول اسم توّاب </a:t>
            </a:r>
            <a:r>
              <a:rPr lang="fa-IR" sz="1600" b="1" dirty="0" smtClean="0">
                <a:solidFill>
                  <a:srgbClr val="C00000"/>
                </a:solidFill>
              </a:rPr>
              <a:t>خدا</a:t>
            </a:r>
          </a:p>
          <a:p>
            <a:pPr marL="0" indent="0" algn="just" rtl="1">
              <a:buNone/>
            </a:pPr>
            <a:r>
              <a:rPr lang="fa-IR" sz="1600" dirty="0" smtClean="0">
                <a:solidFill>
                  <a:schemeClr val="accent6"/>
                </a:solidFill>
              </a:rPr>
              <a:t>در </a:t>
            </a:r>
            <a:r>
              <a:rPr lang="fa-IR" sz="1600" dirty="0">
                <a:solidFill>
                  <a:schemeClr val="accent6"/>
                </a:solidFill>
              </a:rPr>
              <a:t>فرایند توبه سه مؤلفه قابل مشاهده است: </a:t>
            </a:r>
            <a:endParaRPr lang="en-US" sz="1600" dirty="0">
              <a:solidFill>
                <a:schemeClr val="accent6"/>
              </a:solidFill>
            </a:endParaRPr>
          </a:p>
          <a:p>
            <a:pPr lvl="0" algn="just" rtl="1"/>
            <a:r>
              <a:rPr lang="fa-IR" sz="1600" dirty="0">
                <a:solidFill>
                  <a:schemeClr val="accent6"/>
                </a:solidFill>
              </a:rPr>
              <a:t>نزول حقیقت از جانب خدای تعالی (توّاب بودن خداوند)</a:t>
            </a:r>
            <a:endParaRPr lang="en-US" sz="1600" dirty="0">
              <a:solidFill>
                <a:schemeClr val="accent6"/>
              </a:solidFill>
            </a:endParaRPr>
          </a:p>
          <a:p>
            <a:pPr lvl="0" algn="just" rtl="1"/>
            <a:r>
              <a:rPr lang="fa-IR" sz="1600" dirty="0">
                <a:solidFill>
                  <a:schemeClr val="accent6"/>
                </a:solidFill>
              </a:rPr>
              <a:t>فهم حقیقت، رجوع به آن و در راستای آن قرار گرفتن (توبه انسان)</a:t>
            </a:r>
            <a:endParaRPr lang="en-US" sz="1600" dirty="0">
              <a:solidFill>
                <a:schemeClr val="accent6"/>
              </a:solidFill>
            </a:endParaRPr>
          </a:p>
          <a:p>
            <a:pPr lvl="0" algn="just" rtl="1"/>
            <a:r>
              <a:rPr lang="fa-IR" sz="1600" dirty="0">
                <a:solidFill>
                  <a:schemeClr val="accent6"/>
                </a:solidFill>
              </a:rPr>
              <a:t>بروز این حقیقت در عملی متناسب و حصول رضایت حق (رحمت و مغفرت بعد از پذیرش توبه)</a:t>
            </a:r>
            <a:endParaRPr lang="en-US" sz="1600" dirty="0">
              <a:solidFill>
                <a:schemeClr val="accent6"/>
              </a:solidFill>
            </a:endParaRPr>
          </a:p>
          <a:p>
            <a:pPr marL="0" indent="0" algn="just" rtl="1">
              <a:buNone/>
            </a:pPr>
            <a:endParaRPr lang="fa-IR" sz="1600" dirty="0" smtClean="0">
              <a:solidFill>
                <a:schemeClr val="accent6"/>
              </a:solidFill>
            </a:endParaRPr>
          </a:p>
          <a:p>
            <a:pPr marL="0" indent="0" algn="just" rtl="1">
              <a:buNone/>
            </a:pPr>
            <a:r>
              <a:rPr lang="fa-IR" sz="1600" dirty="0" smtClean="0">
                <a:solidFill>
                  <a:schemeClr val="accent6"/>
                </a:solidFill>
              </a:rPr>
              <a:t>انسانی </a:t>
            </a:r>
            <a:r>
              <a:rPr lang="fa-IR" sz="1600" dirty="0">
                <a:solidFill>
                  <a:schemeClr val="accent6"/>
                </a:solidFill>
              </a:rPr>
              <a:t>که تائب می شود، به صورت پیوسته به حق متصل است. زیرا با رجوع پی در پی به حق، خود را با آن منطبق می کند. </a:t>
            </a:r>
            <a:endParaRPr lang="en-US" sz="1600" dirty="0">
              <a:solidFill>
                <a:schemeClr val="accent6"/>
              </a:solidFill>
            </a:endParaRPr>
          </a:p>
          <a:p>
            <a:pPr marL="0" indent="0" algn="just" rtl="1">
              <a:buNone/>
            </a:pPr>
            <a:r>
              <a:rPr lang="fa-IR" sz="1600" dirty="0">
                <a:solidFill>
                  <a:schemeClr val="accent6"/>
                </a:solidFill>
              </a:rPr>
              <a:t>فرایند توبه از یک سو القای حقایق و از سوی دیگر رجوع به حقایق است و به وساطت رسول و امام صورت می گیرد، زیرا اولاً به وساطت اوست که کتاب و هدایت نازل شده و امکان اینکه در اختیار انسان ها قرار گیرد به وجود می آید و ثانیاً پذیرش کتاب و هدایت توسط فرد یا جمع و پذیرفته شدن این رجوع از جانب خداوند، تنها با رجوع رسول و امام صورت می گیرد. </a:t>
            </a:r>
            <a:endParaRPr lang="en-US" sz="1600" dirty="0">
              <a:solidFill>
                <a:schemeClr val="accent6"/>
              </a:solidFill>
            </a:endParaRPr>
          </a:p>
          <a:p>
            <a:pPr algn="just"/>
            <a:endParaRPr lang="en-US" sz="1600" dirty="0"/>
          </a:p>
        </p:txBody>
      </p:sp>
    </p:spTree>
    <p:extLst>
      <p:ext uri="{BB962C8B-B14F-4D97-AF65-F5344CB8AC3E}">
        <p14:creationId xmlns:p14="http://schemas.microsoft.com/office/powerpoint/2010/main" val="656389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a:off x="368491" y="2175167"/>
            <a:ext cx="11655188" cy="830997"/>
          </a:xfrm>
          <a:prstGeom prst="rect">
            <a:avLst/>
          </a:prstGeom>
          <a:noFill/>
        </p:spPr>
        <p:txBody>
          <a:bodyPr wrap="square" rtlCol="0">
            <a:spAutoFit/>
          </a:bodyPr>
          <a:lstStyle/>
          <a:p>
            <a:pPr algn="ctr"/>
            <a:r>
              <a:rPr lang="fa-IR" sz="2400" b="1" dirty="0" smtClean="0">
                <a:solidFill>
                  <a:schemeClr val="bg1"/>
                </a:solidFill>
              </a:rPr>
              <a:t>به نیت </a:t>
            </a:r>
            <a:r>
              <a:rPr lang="fa-IR" sz="2400" b="1" dirty="0">
                <a:solidFill>
                  <a:schemeClr val="bg1"/>
                </a:solidFill>
              </a:rPr>
              <a:t>برافراشته شدن پرچم توحید در سراسر عالم </a:t>
            </a:r>
            <a:r>
              <a:rPr lang="fa-IR" sz="2400" b="1" dirty="0" smtClean="0">
                <a:solidFill>
                  <a:schemeClr val="bg1"/>
                </a:solidFill>
              </a:rPr>
              <a:t>و تشکیل امت واحده توحیدی صلوات </a:t>
            </a:r>
            <a:endParaRPr lang="en-US" sz="2400" b="1" dirty="0">
              <a:solidFill>
                <a:schemeClr val="bg1"/>
              </a:solidFill>
            </a:endParaRPr>
          </a:p>
        </p:txBody>
      </p:sp>
    </p:spTree>
    <p:extLst>
      <p:ext uri="{BB962C8B-B14F-4D97-AF65-F5344CB8AC3E}">
        <p14:creationId xmlns:p14="http://schemas.microsoft.com/office/powerpoint/2010/main" val="40178085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719" y="596815"/>
            <a:ext cx="8911687" cy="535950"/>
          </a:xfrm>
        </p:spPr>
        <p:txBody>
          <a:bodyPr>
            <a:normAutofit/>
          </a:bodyPr>
          <a:lstStyle/>
          <a:p>
            <a:pPr algn="ctr" rtl="1"/>
            <a:r>
              <a:rPr lang="fa-IR" sz="2400" b="1" dirty="0" smtClean="0">
                <a:cs typeface="+mn-cs"/>
              </a:rPr>
              <a:t>نقش شرایط اجتماعی در شاکله انسان </a:t>
            </a:r>
            <a:endParaRPr lang="en-US" sz="2400" b="1" dirty="0">
              <a:cs typeface="+mn-cs"/>
            </a:endParaRPr>
          </a:p>
        </p:txBody>
      </p:sp>
      <p:sp>
        <p:nvSpPr>
          <p:cNvPr id="3" name="Content Placeholder 2"/>
          <p:cNvSpPr>
            <a:spLocks noGrp="1"/>
          </p:cNvSpPr>
          <p:nvPr>
            <p:ph idx="1"/>
          </p:nvPr>
        </p:nvSpPr>
        <p:spPr>
          <a:xfrm>
            <a:off x="996287" y="1296537"/>
            <a:ext cx="10508325" cy="5704764"/>
          </a:xfrm>
        </p:spPr>
        <p:txBody>
          <a:bodyPr/>
          <a:lstStyle/>
          <a:p>
            <a:pPr marL="0" indent="0" algn="just" rtl="1">
              <a:buNone/>
            </a:pPr>
            <a:r>
              <a:rPr lang="fa-IR" dirty="0" smtClean="0">
                <a:solidFill>
                  <a:schemeClr val="accent6"/>
                </a:solidFill>
              </a:rPr>
              <a:t>برای بررسی شاکله نفس لازم است به شأن اجتماعی انسان به صورت ویژه توجه نمود. مؤلفه های شاکله نفس در بستر اجتماعی شکل می گیرد: </a:t>
            </a:r>
          </a:p>
          <a:p>
            <a:pPr algn="just" rtl="1"/>
            <a:r>
              <a:rPr lang="fa-IR" dirty="0" smtClean="0">
                <a:solidFill>
                  <a:schemeClr val="accent6"/>
                </a:solidFill>
              </a:rPr>
              <a:t>برایند صفات: صفات انسان در مواجهه فعال می شود و نیز بسیاری از صفات ماهیتی اجتماعی دارد و تا اجتماعی نباشد نمی توان از آنها سخن گفت. </a:t>
            </a:r>
          </a:p>
          <a:p>
            <a:pPr algn="just" rtl="1"/>
            <a:r>
              <a:rPr lang="fa-IR" dirty="0" smtClean="0">
                <a:solidFill>
                  <a:schemeClr val="accent6"/>
                </a:solidFill>
              </a:rPr>
              <a:t>روابط ماهیتی اجتماعی دارند. </a:t>
            </a:r>
          </a:p>
          <a:p>
            <a:pPr algn="just" rtl="1"/>
            <a:r>
              <a:rPr lang="fa-IR" dirty="0" smtClean="0">
                <a:solidFill>
                  <a:schemeClr val="accent6"/>
                </a:solidFill>
              </a:rPr>
              <a:t>دارایی های بیرونی حتماً در بستر جامعه مفهوم پیدا می کنند. </a:t>
            </a:r>
          </a:p>
          <a:p>
            <a:pPr algn="just" rtl="1"/>
            <a:r>
              <a:rPr lang="fa-IR" dirty="0" smtClean="0">
                <a:solidFill>
                  <a:schemeClr val="accent6"/>
                </a:solidFill>
              </a:rPr>
              <a:t>تأثیر و تأثرها در بستر زندگی اجتماعی معنا پیدا می کنند. </a:t>
            </a:r>
          </a:p>
          <a:p>
            <a:pPr algn="just" rtl="1"/>
            <a:r>
              <a:rPr lang="fa-IR" dirty="0" smtClean="0">
                <a:solidFill>
                  <a:schemeClr val="accent6"/>
                </a:solidFill>
              </a:rPr>
              <a:t>سیر زندگی هر انسان در معبر اجتماع است و صیروریت او نیز در همین بستر شناخته شده و ارزیابی می شود. </a:t>
            </a:r>
          </a:p>
          <a:p>
            <a:pPr algn="just" rtl="1"/>
            <a:endParaRPr lang="fa-IR" dirty="0"/>
          </a:p>
        </p:txBody>
      </p:sp>
      <p:sp>
        <p:nvSpPr>
          <p:cNvPr id="4" name="Rounded Rectangle 3"/>
          <p:cNvSpPr/>
          <p:nvPr/>
        </p:nvSpPr>
        <p:spPr>
          <a:xfrm>
            <a:off x="9320970" y="5312388"/>
            <a:ext cx="2770496" cy="58685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fa-IR" dirty="0" smtClean="0">
                <a:solidFill>
                  <a:srgbClr val="C00000"/>
                </a:solidFill>
              </a:rPr>
              <a:t>محدودیت های معیشتی</a:t>
            </a:r>
            <a:endParaRPr lang="en-US" dirty="0">
              <a:solidFill>
                <a:srgbClr val="C00000"/>
              </a:solidFill>
            </a:endParaRPr>
          </a:p>
        </p:txBody>
      </p:sp>
      <p:sp>
        <p:nvSpPr>
          <p:cNvPr id="6" name="Rounded Rectangle 5"/>
          <p:cNvSpPr/>
          <p:nvPr/>
        </p:nvSpPr>
        <p:spPr>
          <a:xfrm>
            <a:off x="3657149" y="4353635"/>
            <a:ext cx="5076967" cy="682388"/>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fa-IR" dirty="0" smtClean="0">
                <a:effectLst>
                  <a:outerShdw blurRad="38100" dist="38100" dir="2700000" algn="tl">
                    <a:srgbClr val="000000">
                      <a:alpha val="43137"/>
                    </a:srgbClr>
                  </a:outerShdw>
                </a:effectLst>
              </a:rPr>
              <a:t>محدودیت های اجتماعی تأثیرگذار بر شاکله انسان</a:t>
            </a:r>
            <a:endParaRPr lang="en-US" dirty="0">
              <a:effectLst>
                <a:outerShdw blurRad="38100" dist="38100" dir="2700000" algn="tl">
                  <a:srgbClr val="000000">
                    <a:alpha val="43137"/>
                  </a:srgbClr>
                </a:outerShdw>
              </a:effectLst>
            </a:endParaRPr>
          </a:p>
        </p:txBody>
      </p:sp>
      <p:sp>
        <p:nvSpPr>
          <p:cNvPr id="7" name="Rounded Rectangle 6"/>
          <p:cNvSpPr/>
          <p:nvPr/>
        </p:nvSpPr>
        <p:spPr>
          <a:xfrm>
            <a:off x="6378740" y="5312388"/>
            <a:ext cx="2770496" cy="58685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fa-IR" dirty="0" smtClean="0">
                <a:solidFill>
                  <a:srgbClr val="C00000"/>
                </a:solidFill>
              </a:rPr>
              <a:t>زندگی در بلاد کفر</a:t>
            </a:r>
            <a:endParaRPr lang="en-US" dirty="0">
              <a:solidFill>
                <a:srgbClr val="C00000"/>
              </a:solidFill>
            </a:endParaRPr>
          </a:p>
        </p:txBody>
      </p:sp>
      <p:sp>
        <p:nvSpPr>
          <p:cNvPr id="8" name="Rounded Rectangle 7"/>
          <p:cNvSpPr/>
          <p:nvPr/>
        </p:nvSpPr>
        <p:spPr>
          <a:xfrm>
            <a:off x="813179" y="5312388"/>
            <a:ext cx="5382453" cy="58685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just" rtl="1"/>
            <a:r>
              <a:rPr lang="fa-IR" dirty="0" smtClean="0">
                <a:solidFill>
                  <a:srgbClr val="C00000"/>
                </a:solidFill>
              </a:rPr>
              <a:t>نسبت های تکوینی فرد با دیگران؛ والد، والده</a:t>
            </a:r>
            <a:r>
              <a:rPr lang="fa-IR" smtClean="0">
                <a:solidFill>
                  <a:srgbClr val="C00000"/>
                </a:solidFill>
              </a:rPr>
              <a:t>، </a:t>
            </a:r>
            <a:r>
              <a:rPr lang="fa-IR" smtClean="0">
                <a:solidFill>
                  <a:srgbClr val="C00000"/>
                </a:solidFill>
              </a:rPr>
              <a:t>ارحام </a:t>
            </a:r>
            <a:r>
              <a:rPr lang="fa-IR" dirty="0" smtClean="0">
                <a:solidFill>
                  <a:srgbClr val="C00000"/>
                </a:solidFill>
              </a:rPr>
              <a:t>و.. </a:t>
            </a:r>
            <a:endParaRPr lang="en-US" dirty="0">
              <a:solidFill>
                <a:srgbClr val="C00000"/>
              </a:solidFill>
            </a:endParaRPr>
          </a:p>
        </p:txBody>
      </p:sp>
      <p:sp>
        <p:nvSpPr>
          <p:cNvPr id="9" name="Rounded Rectangle 8"/>
          <p:cNvSpPr/>
          <p:nvPr/>
        </p:nvSpPr>
        <p:spPr>
          <a:xfrm>
            <a:off x="2927445" y="6032308"/>
            <a:ext cx="5588758" cy="58685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fa-IR" dirty="0" smtClean="0">
                <a:solidFill>
                  <a:srgbClr val="C00000"/>
                </a:solidFill>
              </a:rPr>
              <a:t>نسبت های فرد با محل زندگی؛ فرهنگ و آداب و رسوم</a:t>
            </a:r>
            <a:endParaRPr lang="en-US" dirty="0">
              <a:solidFill>
                <a:srgbClr val="C00000"/>
              </a:solidFill>
            </a:endParaRPr>
          </a:p>
        </p:txBody>
      </p:sp>
    </p:spTree>
    <p:extLst>
      <p:ext uri="{BB962C8B-B14F-4D97-AF65-F5344CB8AC3E}">
        <p14:creationId xmlns:p14="http://schemas.microsoft.com/office/powerpoint/2010/main" val="40369686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style.rotation</p:attrName>
                                        </p:attrNameLst>
                                      </p:cBhvr>
                                      <p:tavLst>
                                        <p:tav tm="0">
                                          <p:val>
                                            <p:fltVal val="90"/>
                                          </p:val>
                                        </p:tav>
                                        <p:tav tm="100000">
                                          <p:val>
                                            <p:fltVal val="0"/>
                                          </p:val>
                                        </p:tav>
                                      </p:tavLst>
                                    </p:anim>
                                    <p:animEffect transition="in" filter="fade">
                                      <p:cBhvr>
                                        <p:cTn id="21" dur="1000"/>
                                        <p:tgtEl>
                                          <p:spTgt spid="7"/>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fltVal val="0"/>
                                          </p:val>
                                        </p:tav>
                                        <p:tav tm="100000">
                                          <p:val>
                                            <p:strVal val="#ppt_w"/>
                                          </p:val>
                                        </p:tav>
                                      </p:tavLst>
                                    </p:anim>
                                    <p:anim calcmode="lin" valueType="num">
                                      <p:cBhvr>
                                        <p:cTn id="25" dur="1000" fill="hold"/>
                                        <p:tgtEl>
                                          <p:spTgt spid="8"/>
                                        </p:tgtEl>
                                        <p:attrNameLst>
                                          <p:attrName>ppt_h</p:attrName>
                                        </p:attrNameLst>
                                      </p:cBhvr>
                                      <p:tavLst>
                                        <p:tav tm="0">
                                          <p:val>
                                            <p:fltVal val="0"/>
                                          </p:val>
                                        </p:tav>
                                        <p:tav tm="100000">
                                          <p:val>
                                            <p:strVal val="#ppt_h"/>
                                          </p:val>
                                        </p:tav>
                                      </p:tavLst>
                                    </p:anim>
                                    <p:anim calcmode="lin" valueType="num">
                                      <p:cBhvr>
                                        <p:cTn id="26" dur="1000" fill="hold"/>
                                        <p:tgtEl>
                                          <p:spTgt spid="8"/>
                                        </p:tgtEl>
                                        <p:attrNameLst>
                                          <p:attrName>style.rotation</p:attrName>
                                        </p:attrNameLst>
                                      </p:cBhvr>
                                      <p:tavLst>
                                        <p:tav tm="0">
                                          <p:val>
                                            <p:fltVal val="90"/>
                                          </p:val>
                                        </p:tav>
                                        <p:tav tm="100000">
                                          <p:val>
                                            <p:fltVal val="0"/>
                                          </p:val>
                                        </p:tav>
                                      </p:tavLst>
                                    </p:anim>
                                    <p:animEffect transition="in" filter="fade">
                                      <p:cBhvr>
                                        <p:cTn id="27" dur="1000"/>
                                        <p:tgtEl>
                                          <p:spTgt spid="8"/>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1000" fill="hold"/>
                                        <p:tgtEl>
                                          <p:spTgt spid="9"/>
                                        </p:tgtEl>
                                        <p:attrNameLst>
                                          <p:attrName>ppt_w</p:attrName>
                                        </p:attrNameLst>
                                      </p:cBhvr>
                                      <p:tavLst>
                                        <p:tav tm="0">
                                          <p:val>
                                            <p:fltVal val="0"/>
                                          </p:val>
                                        </p:tav>
                                        <p:tav tm="100000">
                                          <p:val>
                                            <p:strVal val="#ppt_w"/>
                                          </p:val>
                                        </p:tav>
                                      </p:tavLst>
                                    </p:anim>
                                    <p:anim calcmode="lin" valueType="num">
                                      <p:cBhvr>
                                        <p:cTn id="31" dur="1000" fill="hold"/>
                                        <p:tgtEl>
                                          <p:spTgt spid="9"/>
                                        </p:tgtEl>
                                        <p:attrNameLst>
                                          <p:attrName>ppt_h</p:attrName>
                                        </p:attrNameLst>
                                      </p:cBhvr>
                                      <p:tavLst>
                                        <p:tav tm="0">
                                          <p:val>
                                            <p:fltVal val="0"/>
                                          </p:val>
                                        </p:tav>
                                        <p:tav tm="100000">
                                          <p:val>
                                            <p:strVal val="#ppt_h"/>
                                          </p:val>
                                        </p:tav>
                                      </p:tavLst>
                                    </p:anim>
                                    <p:anim calcmode="lin" valueType="num">
                                      <p:cBhvr>
                                        <p:cTn id="32" dur="1000" fill="hold"/>
                                        <p:tgtEl>
                                          <p:spTgt spid="9"/>
                                        </p:tgtEl>
                                        <p:attrNameLst>
                                          <p:attrName>style.rotation</p:attrName>
                                        </p:attrNameLst>
                                      </p:cBhvr>
                                      <p:tavLst>
                                        <p:tav tm="0">
                                          <p:val>
                                            <p:fltVal val="90"/>
                                          </p:val>
                                        </p:tav>
                                        <p:tav tm="100000">
                                          <p:val>
                                            <p:fltVal val="0"/>
                                          </p:val>
                                        </p:tav>
                                      </p:tavLst>
                                    </p:anim>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154" y="407397"/>
            <a:ext cx="8911687" cy="775254"/>
          </a:xfrm>
        </p:spPr>
        <p:txBody>
          <a:bodyPr>
            <a:noAutofit/>
          </a:bodyPr>
          <a:lstStyle/>
          <a:p>
            <a:pPr algn="ctr" rtl="1"/>
            <a:r>
              <a:rPr lang="fa-IR" sz="2400" b="1" dirty="0">
                <a:cs typeface="+mn-cs"/>
              </a:rPr>
              <a:t>هویت جمعی و شاکله آن </a:t>
            </a:r>
            <a:r>
              <a:rPr lang="en-US" sz="2800" dirty="0">
                <a:cs typeface="+mn-cs"/>
              </a:rPr>
              <a:t/>
            </a:r>
            <a:br>
              <a:rPr lang="en-US" sz="2800" dirty="0">
                <a:cs typeface="+mn-cs"/>
              </a:rPr>
            </a:br>
            <a:endParaRPr lang="en-US" sz="2800" dirty="0">
              <a:cs typeface="+mn-cs"/>
            </a:endParaRPr>
          </a:p>
        </p:txBody>
      </p:sp>
      <p:sp>
        <p:nvSpPr>
          <p:cNvPr id="3" name="Content Placeholder 2"/>
          <p:cNvSpPr>
            <a:spLocks noGrp="1"/>
          </p:cNvSpPr>
          <p:nvPr>
            <p:ph idx="1"/>
          </p:nvPr>
        </p:nvSpPr>
        <p:spPr>
          <a:xfrm>
            <a:off x="1494971" y="1509485"/>
            <a:ext cx="10009641" cy="5065485"/>
          </a:xfrm>
        </p:spPr>
        <p:txBody>
          <a:bodyPr/>
          <a:lstStyle/>
          <a:p>
            <a:pPr algn="just" rtl="1"/>
            <a:endParaRPr lang="fa-IR" dirty="0" smtClean="0"/>
          </a:p>
          <a:p>
            <a:pPr marL="0" indent="0" algn="just" rtl="1">
              <a:buNone/>
            </a:pPr>
            <a:endParaRPr lang="fa-IR" dirty="0"/>
          </a:p>
          <a:p>
            <a:pPr marL="0" indent="0" algn="just" rtl="1">
              <a:buNone/>
            </a:pPr>
            <a:endParaRPr lang="fa-IR" dirty="0" smtClean="0"/>
          </a:p>
          <a:p>
            <a:pPr marL="0" indent="0" algn="just" rtl="1">
              <a:buNone/>
            </a:pPr>
            <a:endParaRPr lang="fa-IR" dirty="0"/>
          </a:p>
          <a:p>
            <a:pPr marL="0" indent="0" algn="just" rtl="1">
              <a:buNone/>
            </a:pPr>
            <a:endParaRPr lang="fa-IR" dirty="0" smtClean="0"/>
          </a:p>
          <a:p>
            <a:pPr marL="0" indent="0" algn="just" rtl="1">
              <a:buNone/>
            </a:pPr>
            <a:endParaRPr lang="fa-IR" dirty="0"/>
          </a:p>
          <a:p>
            <a:pPr marL="0" indent="0" algn="just" rtl="1">
              <a:buNone/>
            </a:pPr>
            <a:endParaRPr lang="fa-IR" dirty="0" smtClean="0"/>
          </a:p>
          <a:p>
            <a:pPr algn="just"/>
            <a:endParaRPr lang="en-US" dirty="0"/>
          </a:p>
        </p:txBody>
      </p:sp>
      <p:sp>
        <p:nvSpPr>
          <p:cNvPr id="4" name="Rounded Rectangle 3"/>
          <p:cNvSpPr/>
          <p:nvPr/>
        </p:nvSpPr>
        <p:spPr>
          <a:xfrm>
            <a:off x="9811657" y="1137903"/>
            <a:ext cx="2056075" cy="55154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1600" b="1" dirty="0">
                <a:solidFill>
                  <a:srgbClr val="C00000"/>
                </a:solidFill>
                <a:effectLst>
                  <a:outerShdw blurRad="38100" dist="38100" dir="2700000" algn="tl">
                    <a:srgbClr val="000000">
                      <a:alpha val="43137"/>
                    </a:srgbClr>
                  </a:outerShdw>
                </a:effectLst>
              </a:rPr>
              <a:t>آغاز هویت جمعی</a:t>
            </a:r>
            <a:endParaRPr lang="en-US" sz="1600" b="1"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4470400" y="1715825"/>
            <a:ext cx="5631543" cy="338554"/>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r" rtl="1"/>
            <a:r>
              <a:rPr lang="fa-IR" sz="1600" dirty="0" smtClean="0"/>
              <a:t>با زوجیت آدم و حوا علیهما السلام شکل گرفته است.</a:t>
            </a:r>
            <a:endParaRPr lang="en-US" sz="1600" dirty="0"/>
          </a:p>
        </p:txBody>
      </p:sp>
      <p:sp>
        <p:nvSpPr>
          <p:cNvPr id="7" name="Rounded Rectangle 6"/>
          <p:cNvSpPr/>
          <p:nvPr/>
        </p:nvSpPr>
        <p:spPr>
          <a:xfrm>
            <a:off x="9564915" y="2091368"/>
            <a:ext cx="2302818" cy="52125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1600" b="1" dirty="0" smtClean="0">
                <a:solidFill>
                  <a:srgbClr val="C00000"/>
                </a:solidFill>
                <a:effectLst>
                  <a:outerShdw blurRad="38100" dist="38100" dir="2700000" algn="tl">
                    <a:srgbClr val="000000">
                      <a:alpha val="43137"/>
                    </a:srgbClr>
                  </a:outerShdw>
                </a:effectLst>
              </a:rPr>
              <a:t>استمرار </a:t>
            </a:r>
            <a:r>
              <a:rPr lang="fa-IR" sz="1600" b="1" dirty="0">
                <a:solidFill>
                  <a:srgbClr val="C00000"/>
                </a:solidFill>
                <a:effectLst>
                  <a:outerShdw blurRad="38100" dist="38100" dir="2700000" algn="tl">
                    <a:srgbClr val="000000">
                      <a:alpha val="43137"/>
                    </a:srgbClr>
                  </a:outerShdw>
                </a:effectLst>
              </a:rPr>
              <a:t>هویت جمعی</a:t>
            </a:r>
            <a:endParaRPr lang="en-US" sz="1600" b="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1494971" y="2612226"/>
            <a:ext cx="8606972" cy="861774"/>
          </a:xfrm>
          <a:prstGeom prst="rect">
            <a:avLst/>
          </a:prstGeom>
          <a:noFill/>
        </p:spPr>
        <p:txBody>
          <a:bodyPr wrap="square" rtlCol="0">
            <a:spAutoFit/>
          </a:bodyPr>
          <a:lstStyle/>
          <a:p>
            <a:pPr algn="just" rtl="1"/>
            <a:r>
              <a:rPr lang="fa-IR" sz="1600" dirty="0" smtClean="0">
                <a:solidFill>
                  <a:schemeClr val="accent6"/>
                </a:solidFill>
              </a:rPr>
              <a:t>با </a:t>
            </a:r>
            <a:r>
              <a:rPr lang="fa-IR" sz="1600" dirty="0">
                <a:solidFill>
                  <a:schemeClr val="accent6"/>
                </a:solidFill>
              </a:rPr>
              <a:t>هبوط و قرار گرفتن در شرایط جدید زندگی و از همه مهم تر به واسطه توالد و تناسل و دست و پنجه نرم کردن با مسائل و مصائب دنیا رقم خورد. </a:t>
            </a:r>
            <a:endParaRPr lang="en-US" sz="1600" dirty="0">
              <a:solidFill>
                <a:schemeClr val="accent6"/>
              </a:solidFill>
            </a:endParaRPr>
          </a:p>
          <a:p>
            <a:pPr algn="r" rtl="1"/>
            <a:r>
              <a:rPr lang="fa-IR" dirty="0" smtClean="0"/>
              <a:t> </a:t>
            </a:r>
            <a:endParaRPr lang="en-US" dirty="0"/>
          </a:p>
        </p:txBody>
      </p:sp>
      <p:sp>
        <p:nvSpPr>
          <p:cNvPr id="9" name="TextBox 8"/>
          <p:cNvSpPr txBox="1"/>
          <p:nvPr/>
        </p:nvSpPr>
        <p:spPr>
          <a:xfrm>
            <a:off x="1494971" y="3911099"/>
            <a:ext cx="8606972" cy="338554"/>
          </a:xfrm>
          <a:prstGeom prst="rect">
            <a:avLst/>
          </a:prstGeom>
          <a:noFill/>
        </p:spPr>
        <p:txBody>
          <a:bodyPr wrap="square" rtlCol="0">
            <a:spAutoFit/>
          </a:bodyPr>
          <a:lstStyle/>
          <a:p>
            <a:pPr algn="just" rtl="1"/>
            <a:r>
              <a:rPr lang="fa-IR" sz="1600" dirty="0">
                <a:solidFill>
                  <a:schemeClr val="accent6"/>
                </a:solidFill>
              </a:rPr>
              <a:t>با ارسال پیامبرانی که متعهد به هدایت نوع انسان بودند همراه بود.</a:t>
            </a:r>
            <a:endParaRPr lang="en-US" sz="1600" dirty="0">
              <a:solidFill>
                <a:schemeClr val="accent6"/>
              </a:solidFill>
            </a:endParaRPr>
          </a:p>
        </p:txBody>
      </p:sp>
      <p:sp>
        <p:nvSpPr>
          <p:cNvPr id="10" name="Rounded Rectangle 9"/>
          <p:cNvSpPr/>
          <p:nvPr/>
        </p:nvSpPr>
        <p:spPr>
          <a:xfrm>
            <a:off x="9037448" y="3308381"/>
            <a:ext cx="2830284" cy="55154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1600" b="1" dirty="0" smtClean="0">
                <a:solidFill>
                  <a:srgbClr val="C00000"/>
                </a:solidFill>
                <a:effectLst>
                  <a:outerShdw blurRad="38100" dist="38100" dir="2700000" algn="tl">
                    <a:srgbClr val="000000">
                      <a:alpha val="43137"/>
                    </a:srgbClr>
                  </a:outerShdw>
                </a:effectLst>
              </a:rPr>
              <a:t>سیر تکاملی  </a:t>
            </a:r>
            <a:r>
              <a:rPr lang="fa-IR" sz="1600" b="1" dirty="0">
                <a:solidFill>
                  <a:srgbClr val="C00000"/>
                </a:solidFill>
                <a:effectLst>
                  <a:outerShdw blurRad="38100" dist="38100" dir="2700000" algn="tl">
                    <a:srgbClr val="000000">
                      <a:alpha val="43137"/>
                    </a:srgbClr>
                  </a:outerShdw>
                </a:effectLst>
              </a:rPr>
              <a:t>هویت جمعی</a:t>
            </a:r>
            <a:endParaRPr lang="en-US" sz="1600" b="1" dirty="0">
              <a:solidFill>
                <a:srgbClr val="C00000"/>
              </a:solidFill>
              <a:effectLst>
                <a:outerShdw blurRad="38100" dist="38100" dir="2700000" algn="tl">
                  <a:srgbClr val="000000">
                    <a:alpha val="43137"/>
                  </a:srgbClr>
                </a:outerShdw>
              </a:effectLst>
            </a:endParaRPr>
          </a:p>
        </p:txBody>
      </p:sp>
      <p:sp>
        <p:nvSpPr>
          <p:cNvPr id="11" name="Rounded Rectangle 10"/>
          <p:cNvSpPr/>
          <p:nvPr/>
        </p:nvSpPr>
        <p:spPr>
          <a:xfrm>
            <a:off x="8824687" y="4418317"/>
            <a:ext cx="3043045" cy="55154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fa-IR" sz="1600" b="1" dirty="0" smtClean="0">
                <a:solidFill>
                  <a:srgbClr val="C00000"/>
                </a:solidFill>
                <a:effectLst>
                  <a:outerShdw blurRad="38100" dist="38100" dir="2700000" algn="tl">
                    <a:srgbClr val="000000">
                      <a:alpha val="43137"/>
                    </a:srgbClr>
                  </a:outerShdw>
                </a:effectLst>
              </a:rPr>
              <a:t>به کمال رسیدن هویت </a:t>
            </a:r>
            <a:r>
              <a:rPr lang="fa-IR" sz="1600" b="1" dirty="0">
                <a:solidFill>
                  <a:srgbClr val="C00000"/>
                </a:solidFill>
                <a:effectLst>
                  <a:outerShdw blurRad="38100" dist="38100" dir="2700000" algn="tl">
                    <a:srgbClr val="000000">
                      <a:alpha val="43137"/>
                    </a:srgbClr>
                  </a:outerShdw>
                </a:effectLst>
              </a:rPr>
              <a:t>جمعی</a:t>
            </a:r>
            <a:endParaRPr lang="en-US" sz="1600" b="1" dirty="0">
              <a:solidFill>
                <a:srgbClr val="C00000"/>
              </a:solidFill>
              <a:effectLst>
                <a:outerShdw blurRad="38100" dist="38100" dir="2700000" algn="tl">
                  <a:srgbClr val="000000">
                    <a:alpha val="43137"/>
                  </a:srgbClr>
                </a:outerShdw>
              </a:effectLst>
            </a:endParaRPr>
          </a:p>
        </p:txBody>
      </p:sp>
      <p:sp>
        <p:nvSpPr>
          <p:cNvPr id="12" name="TextBox 11"/>
          <p:cNvSpPr txBox="1"/>
          <p:nvPr/>
        </p:nvSpPr>
        <p:spPr>
          <a:xfrm>
            <a:off x="1494971" y="5154295"/>
            <a:ext cx="8606972" cy="1077218"/>
          </a:xfrm>
          <a:prstGeom prst="rect">
            <a:avLst/>
          </a:prstGeom>
          <a:noFill/>
        </p:spPr>
        <p:txBody>
          <a:bodyPr wrap="square" rtlCol="0">
            <a:spAutoFit/>
          </a:bodyPr>
          <a:lstStyle/>
          <a:p>
            <a:pPr algn="just" rtl="1"/>
            <a:r>
              <a:rPr lang="fa-IR" sz="1600" dirty="0">
                <a:solidFill>
                  <a:schemeClr val="accent6"/>
                </a:solidFill>
              </a:rPr>
              <a:t>انسان با داشتن هویت جمعی مسیری از عبودیت را طی می کند که به طور طبیعی با هویت فردی اش امکان پذیر نیست. به این معنا مه نه انسان می توان به تنهایی رسول باشد و نه کسی می تواند بدون رسول زندگی کند. به واسطه پیوستگی و هماهنگی در جریان حق، همه افراد تابع، دارای خلق و خوی الهی شده و در رویه زندگی آنها سیری واحد </a:t>
            </a:r>
            <a:r>
              <a:rPr lang="fa-IR" sz="1600" dirty="0" smtClean="0">
                <a:solidFill>
                  <a:schemeClr val="accent6"/>
                </a:solidFill>
              </a:rPr>
              <a:t>ایجاد </a:t>
            </a:r>
            <a:r>
              <a:rPr lang="fa-IR" sz="1600" dirty="0">
                <a:solidFill>
                  <a:schemeClr val="accent6"/>
                </a:solidFill>
              </a:rPr>
              <a:t>می شود. </a:t>
            </a:r>
            <a:endParaRPr lang="en-US" sz="1600" dirty="0">
              <a:solidFill>
                <a:schemeClr val="accent6"/>
              </a:solidFill>
            </a:endParaRPr>
          </a:p>
        </p:txBody>
      </p:sp>
    </p:spTree>
    <p:extLst>
      <p:ext uri="{BB962C8B-B14F-4D97-AF65-F5344CB8AC3E}">
        <p14:creationId xmlns:p14="http://schemas.microsoft.com/office/powerpoint/2010/main" val="36251494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inVertical)">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p:bldP spid="9" grpId="0"/>
      <p:bldP spid="10" grpId="0" animBg="1"/>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2084" y="1909481"/>
            <a:ext cx="6407011" cy="798290"/>
          </a:xfrm>
        </p:spPr>
        <p:txBody>
          <a:bodyPr>
            <a:normAutofit fontScale="90000"/>
          </a:bodyPr>
          <a:lstStyle/>
          <a:p>
            <a:pPr algn="ctr" rtl="1"/>
            <a:r>
              <a:rPr lang="fa-IR" sz="2400" b="1" dirty="0"/>
              <a:t>تألیف شاکله </a:t>
            </a:r>
            <a:r>
              <a:rPr lang="fa-IR" sz="2400" b="1" dirty="0" smtClean="0"/>
              <a:t>نفوس </a:t>
            </a:r>
            <a:r>
              <a:rPr lang="fa-IR" sz="2400" b="1" dirty="0"/>
              <a:t>پدیدار کننده هویت </a:t>
            </a:r>
            <a:r>
              <a:rPr lang="fa-IR" sz="2400" b="1" dirty="0" smtClean="0"/>
              <a:t>جمعی </a:t>
            </a:r>
            <a:endParaRPr lang="en-US" sz="2400" b="1" dirty="0"/>
          </a:p>
        </p:txBody>
      </p:sp>
      <p:sp>
        <p:nvSpPr>
          <p:cNvPr id="3" name="Content Placeholder 2"/>
          <p:cNvSpPr>
            <a:spLocks noGrp="1"/>
          </p:cNvSpPr>
          <p:nvPr>
            <p:ph idx="1"/>
          </p:nvPr>
        </p:nvSpPr>
        <p:spPr>
          <a:xfrm>
            <a:off x="2347265" y="3080378"/>
            <a:ext cx="8915400" cy="3777622"/>
          </a:xfrm>
        </p:spPr>
        <p:txBody>
          <a:bodyPr/>
          <a:lstStyle/>
          <a:p>
            <a:pPr marL="0" indent="0" algn="ctr" rtl="1">
              <a:buNone/>
            </a:pPr>
            <a:r>
              <a:rPr lang="fa-IR" sz="1600" dirty="0">
                <a:solidFill>
                  <a:schemeClr val="accent6"/>
                </a:solidFill>
              </a:rPr>
              <a:t>هویت هر جمع دارای افراد، مقاصد، توان های افراد تشکیل دهنده آن جمع، امکانات و دارایی های آنها، روابطی که با سایر جمع ها دارند و در نهایت عمل و عکس العمل آن جمع در برابر حوادث و پدیده ها تعیین می کند. هر یک از اعضا با شاکله نفس خود در هویت این جمع نقش آفرین هستند. به همین دلیل جمعِ نفوسی که هویت جمعی را به وجود می آورد خود دارای ویژگی هایی است که آن را از غیر این جمع متمایز می سازد. </a:t>
            </a:r>
            <a:endParaRPr lang="en-US" sz="1600" dirty="0">
              <a:solidFill>
                <a:schemeClr val="accent6"/>
              </a:solidFill>
            </a:endParaRPr>
          </a:p>
          <a:p>
            <a:pPr algn="ct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89750">
            <a:off x="9043615" y="405940"/>
            <a:ext cx="2801256" cy="2066925"/>
          </a:xfrm>
          <a:prstGeom prst="ellipse">
            <a:avLst/>
          </a:prstGeom>
          <a:ln>
            <a:noFill/>
          </a:ln>
          <a:effectLst>
            <a:softEdge rad="112500"/>
          </a:effectLst>
        </p:spPr>
      </p:pic>
    </p:spTree>
    <p:extLst>
      <p:ext uri="{BB962C8B-B14F-4D97-AF65-F5344CB8AC3E}">
        <p14:creationId xmlns:p14="http://schemas.microsoft.com/office/powerpoint/2010/main" val="1676176097"/>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211" y="627739"/>
            <a:ext cx="8911687" cy="1280890"/>
          </a:xfrm>
        </p:spPr>
        <p:txBody>
          <a:bodyPr>
            <a:normAutofit/>
          </a:bodyPr>
          <a:lstStyle/>
          <a:p>
            <a:pPr algn="ctr" rtl="1"/>
            <a:r>
              <a:rPr lang="fa-IR" sz="2400" b="1" dirty="0">
                <a:cs typeface="+mn-cs"/>
              </a:rPr>
              <a:t>ضرورت توجه به شاکله جمع و مدیریت آن </a:t>
            </a:r>
            <a:r>
              <a:rPr lang="en-US" sz="2400" dirty="0">
                <a:cs typeface="+mn-cs"/>
              </a:rPr>
              <a:t/>
            </a:r>
            <a:br>
              <a:rPr lang="en-US" sz="2400" dirty="0">
                <a:cs typeface="+mn-cs"/>
              </a:rPr>
            </a:br>
            <a:endParaRPr lang="en-US" sz="2400" dirty="0">
              <a:cs typeface="+mn-cs"/>
            </a:endParaRPr>
          </a:p>
        </p:txBody>
      </p:sp>
      <p:sp>
        <p:nvSpPr>
          <p:cNvPr id="5" name="TextBox 4"/>
          <p:cNvSpPr txBox="1"/>
          <p:nvPr/>
        </p:nvSpPr>
        <p:spPr>
          <a:xfrm>
            <a:off x="1074056" y="1908629"/>
            <a:ext cx="9385527" cy="107721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rtl="1"/>
            <a:r>
              <a:rPr lang="fa-IR" sz="1600" dirty="0"/>
              <a:t>همان طور که رفتارهای هر انسانی وابسته به شاکله نفس اوست، این رفتارها وابسته به شاکله جمع او نیز می باشد. بسیاری از عیب ها، نقص ها، و محدودیت ها به وسیله مرتبه ای از مراتب جمعی به فرد می رسد که عدم شناخت آن موجب استمرار و گاهی بدتر شدن آن عیب، نقص و محدویت می شود. </a:t>
            </a:r>
            <a:endParaRPr lang="en-US" sz="1600" dirty="0"/>
          </a:p>
          <a:p>
            <a:pPr algn="r" rtl="1"/>
            <a:endParaRPr lang="en-US" sz="1600" dirty="0"/>
          </a:p>
        </p:txBody>
      </p:sp>
      <p:sp>
        <p:nvSpPr>
          <p:cNvPr id="6" name="TextBox 5"/>
          <p:cNvSpPr txBox="1"/>
          <p:nvPr/>
        </p:nvSpPr>
        <p:spPr>
          <a:xfrm>
            <a:off x="1074056" y="4147457"/>
            <a:ext cx="9385527" cy="1323439"/>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rtl="1"/>
            <a:r>
              <a:rPr lang="fa-IR" sz="1600" dirty="0"/>
              <a:t>هر یک از مراتب هویت جمعی انسان محدوده و محدودیتی مشخص بر فرد القا می کند که برایند آنها شاکله جمع او را می سازد. بر این اساس برای اصلاح رفتارها و الهی شدن آن لازم است هر یک از مراتب هویت جمعی شناخته شده و بر اساس حکم الهی بروز یابد. بنابراین هر انسانی برای شکوفایی خود مراتب جمعی خود را شناخته، منافع آن را بداند و از ضررهایی که از ناحیه آن متوجه او می شود گریزان شود. </a:t>
            </a:r>
            <a:endParaRPr lang="en-US" sz="1600" dirty="0"/>
          </a:p>
          <a:p>
            <a:pPr algn="r" rtl="1"/>
            <a:endParaRPr lang="en-US" sz="1400" dirty="0"/>
          </a:p>
        </p:txBody>
      </p:sp>
      <p:sp>
        <p:nvSpPr>
          <p:cNvPr id="7" name="Left Arrow 6"/>
          <p:cNvSpPr/>
          <p:nvPr/>
        </p:nvSpPr>
        <p:spPr>
          <a:xfrm>
            <a:off x="10668000" y="2188570"/>
            <a:ext cx="1190172" cy="5173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0668000" y="4433312"/>
            <a:ext cx="1190172" cy="5173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440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0.70"/>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901" y="811929"/>
            <a:ext cx="8911687" cy="595090"/>
          </a:xfrm>
        </p:spPr>
        <p:txBody>
          <a:bodyPr>
            <a:normAutofit fontScale="90000"/>
          </a:bodyPr>
          <a:lstStyle/>
          <a:p>
            <a:pPr algn="ctr" rtl="1"/>
            <a:r>
              <a:rPr lang="fa-IR" sz="2400" b="1" dirty="0"/>
              <a:t>نقش دین در مدیریت شاکله جمع </a:t>
            </a:r>
            <a:r>
              <a:rPr lang="en-US" sz="2400" dirty="0"/>
              <a:t/>
            </a:r>
            <a:br>
              <a:rPr lang="en-US" sz="2400" dirty="0"/>
            </a:br>
            <a:endParaRPr lang="en-US" sz="2400" dirty="0"/>
          </a:p>
        </p:txBody>
      </p:sp>
      <p:sp>
        <p:nvSpPr>
          <p:cNvPr id="3" name="Content Placeholder 2"/>
          <p:cNvSpPr>
            <a:spLocks noGrp="1"/>
          </p:cNvSpPr>
          <p:nvPr>
            <p:ph idx="1"/>
          </p:nvPr>
        </p:nvSpPr>
        <p:spPr/>
        <p:txBody>
          <a:bodyPr>
            <a:normAutofit/>
          </a:bodyPr>
          <a:lstStyle/>
          <a:p>
            <a:pPr marL="0" indent="0" algn="just" rtl="1">
              <a:buNone/>
            </a:pPr>
            <a:r>
              <a:rPr lang="fa-IR" sz="1600" b="1" dirty="0">
                <a:solidFill>
                  <a:srgbClr val="C00000"/>
                </a:solidFill>
              </a:rPr>
              <a:t>انواع انحرافات هویت </a:t>
            </a:r>
            <a:r>
              <a:rPr lang="fa-IR" sz="1600" b="1" dirty="0" smtClean="0">
                <a:solidFill>
                  <a:srgbClr val="C00000"/>
                </a:solidFill>
              </a:rPr>
              <a:t>جمعی</a:t>
            </a:r>
            <a:endParaRPr lang="en-US" sz="1600" b="1" dirty="0">
              <a:solidFill>
                <a:srgbClr val="C00000"/>
              </a:solidFill>
            </a:endParaRPr>
          </a:p>
          <a:p>
            <a:pPr lvl="0" algn="just" rtl="1"/>
            <a:r>
              <a:rPr lang="fa-IR" sz="1600" dirty="0">
                <a:solidFill>
                  <a:schemeClr val="accent6"/>
                </a:solidFill>
              </a:rPr>
              <a:t>قرار گرفتن در حاکمیت طاغوت که استضعاف و استکبار از تبعات این استقرار است. </a:t>
            </a:r>
            <a:endParaRPr lang="en-US" sz="1600" dirty="0">
              <a:solidFill>
                <a:schemeClr val="accent6"/>
              </a:solidFill>
            </a:endParaRPr>
          </a:p>
          <a:p>
            <a:pPr lvl="0" algn="just" rtl="1"/>
            <a:r>
              <a:rPr lang="fa-IR" sz="1600" dirty="0">
                <a:solidFill>
                  <a:schemeClr val="accent6"/>
                </a:solidFill>
              </a:rPr>
              <a:t>قرار گرفتن در انواع جاهلیت ها و تعصب ها </a:t>
            </a:r>
            <a:endParaRPr lang="en-US" sz="1600" dirty="0">
              <a:solidFill>
                <a:schemeClr val="accent6"/>
              </a:solidFill>
            </a:endParaRPr>
          </a:p>
          <a:p>
            <a:pPr lvl="0" algn="just" rtl="1"/>
            <a:r>
              <a:rPr lang="fa-IR" sz="1600" dirty="0">
                <a:solidFill>
                  <a:schemeClr val="accent6"/>
                </a:solidFill>
              </a:rPr>
              <a:t>قرار گرفتن در انواع ظلم و تعدی که به انواع تضییع حقوق و حق نشناسی و قدر نشناسی تعبیر می شود. </a:t>
            </a:r>
            <a:endParaRPr lang="en-US" sz="1600" dirty="0">
              <a:solidFill>
                <a:schemeClr val="accent6"/>
              </a:solidFill>
            </a:endParaRPr>
          </a:p>
          <a:p>
            <a:pPr marL="0" indent="0" algn="just" rtl="1">
              <a:buNone/>
            </a:pPr>
            <a:endParaRPr lang="fa-IR" sz="1600" dirty="0" smtClean="0">
              <a:solidFill>
                <a:schemeClr val="accent6"/>
              </a:solidFill>
            </a:endParaRPr>
          </a:p>
          <a:p>
            <a:pPr marL="0" indent="0" algn="just" rtl="1">
              <a:buNone/>
            </a:pPr>
            <a:r>
              <a:rPr lang="fa-IR" sz="1600" dirty="0" smtClean="0">
                <a:solidFill>
                  <a:schemeClr val="accent6"/>
                </a:solidFill>
              </a:rPr>
              <a:t>در </a:t>
            </a:r>
            <a:r>
              <a:rPr lang="fa-IR" sz="1600" dirty="0">
                <a:solidFill>
                  <a:schemeClr val="accent6"/>
                </a:solidFill>
              </a:rPr>
              <a:t>صورت هدایت نشدن هویت جمعی، این انحرافات باعث انواع محرومیت ها در انسان و نظام اجتماعی می شود و گاهی این محرومیت ها تا قرن های متمادی استمرار یافته و پیوسته افراد تحت تأثیر القائات مخربانه خود قرار می دهد. </a:t>
            </a:r>
            <a:endParaRPr lang="en-US" sz="1600" dirty="0">
              <a:solidFill>
                <a:schemeClr val="accent6"/>
              </a:solidFill>
            </a:endParaRPr>
          </a:p>
          <a:p>
            <a:pPr algn="just" rtl="1"/>
            <a:endParaRPr lang="en-US" sz="1600" dirty="0">
              <a:solidFill>
                <a:schemeClr val="accent6"/>
              </a:solidFill>
            </a:endParaRPr>
          </a:p>
        </p:txBody>
      </p:sp>
    </p:spTree>
    <p:extLst>
      <p:ext uri="{BB962C8B-B14F-4D97-AF65-F5344CB8AC3E}">
        <p14:creationId xmlns:p14="http://schemas.microsoft.com/office/powerpoint/2010/main" val="2788108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585" y="685633"/>
            <a:ext cx="8911687" cy="711204"/>
          </a:xfrm>
        </p:spPr>
        <p:txBody>
          <a:bodyPr>
            <a:normAutofit fontScale="90000"/>
          </a:bodyPr>
          <a:lstStyle/>
          <a:p>
            <a:pPr algn="ctr" rtl="1"/>
            <a:r>
              <a:rPr lang="fa-IR" sz="2400" b="1" dirty="0"/>
              <a:t>نقش دین در مدیریت شاکله جمع </a:t>
            </a:r>
            <a:r>
              <a:rPr lang="en-US" sz="2400" dirty="0"/>
              <a:t/>
            </a:r>
            <a:br>
              <a:rPr lang="en-US" sz="2400" dirty="0"/>
            </a:br>
            <a:endParaRPr lang="en-US" sz="2400" dirty="0"/>
          </a:p>
        </p:txBody>
      </p:sp>
      <p:sp>
        <p:nvSpPr>
          <p:cNvPr id="3" name="Content Placeholder 2"/>
          <p:cNvSpPr>
            <a:spLocks noGrp="1"/>
          </p:cNvSpPr>
          <p:nvPr>
            <p:ph idx="1"/>
          </p:nvPr>
        </p:nvSpPr>
        <p:spPr>
          <a:xfrm>
            <a:off x="600501" y="1582057"/>
            <a:ext cx="11136574" cy="4855029"/>
          </a:xfrm>
        </p:spPr>
        <p:txBody>
          <a:bodyPr>
            <a:normAutofit/>
          </a:bodyPr>
          <a:lstStyle/>
          <a:p>
            <a:pPr lvl="0" algn="just" rtl="1"/>
            <a:r>
              <a:rPr lang="fa-IR" sz="1600" dirty="0">
                <a:solidFill>
                  <a:schemeClr val="accent6"/>
                </a:solidFill>
              </a:rPr>
              <a:t>همراستایی با دین، کتاب و رسول :در منطق قرآن و روایات هویت جمعی انسان به هویت جمعی رسول مرتبط است. هر کسی می تواند با تبعیت از رسول و اولیای الهی خود را به سطحی از هویت جمعی مطلوب برساند. در این صورت با اتصال به هویت جمعی با مرتبه بالاتر می توان قدرت بیشتری در کنترل شاکله پیدا کرد. </a:t>
            </a:r>
            <a:endParaRPr lang="en-US" sz="1600" dirty="0">
              <a:solidFill>
                <a:schemeClr val="accent6"/>
              </a:solidFill>
            </a:endParaRPr>
          </a:p>
          <a:p>
            <a:pPr lvl="0" algn="just" rtl="1"/>
            <a:r>
              <a:rPr lang="fa-IR" sz="1600" dirty="0">
                <a:solidFill>
                  <a:schemeClr val="accent6"/>
                </a:solidFill>
              </a:rPr>
              <a:t>جدا نشدن از دین و رسول: به انسان این امکان می دهد بتواند از همه مراتب هویت جمعی استفاده کند و از آسیب های احتمالی در امان باشد. </a:t>
            </a:r>
            <a:endParaRPr lang="en-US" sz="1600" dirty="0">
              <a:solidFill>
                <a:schemeClr val="accent6"/>
              </a:solidFill>
            </a:endParaRPr>
          </a:p>
          <a:p>
            <a:pPr lvl="0" algn="just" rtl="1"/>
            <a:r>
              <a:rPr lang="fa-IR" sz="1600" dirty="0">
                <a:solidFill>
                  <a:schemeClr val="accent6"/>
                </a:solidFill>
              </a:rPr>
              <a:t>قرار نگرفتن در جمع های آلوده به گناه که در برخی روایات با عبارات «</a:t>
            </a:r>
            <a:r>
              <a:rPr lang="fa-IR" sz="1600" dirty="0" smtClean="0">
                <a:solidFill>
                  <a:schemeClr val="accent6"/>
                </a:solidFill>
              </a:rPr>
              <a:t>لا تجالس» </a:t>
            </a:r>
            <a:r>
              <a:rPr lang="fa-IR" sz="1600" dirty="0">
                <a:solidFill>
                  <a:schemeClr val="accent6"/>
                </a:solidFill>
              </a:rPr>
              <a:t>بیان شده است. </a:t>
            </a:r>
            <a:endParaRPr lang="en-US" sz="1600" dirty="0">
              <a:solidFill>
                <a:schemeClr val="accent6"/>
              </a:solidFill>
            </a:endParaRPr>
          </a:p>
          <a:p>
            <a:pPr lvl="0" algn="just" rtl="1"/>
            <a:r>
              <a:rPr lang="fa-IR" sz="1600" dirty="0">
                <a:solidFill>
                  <a:schemeClr val="accent6"/>
                </a:solidFill>
              </a:rPr>
              <a:t>قرار نگرفتن در تکلفات اجتماعی (ازدواج با همسری که مهریه سنگین دارد)</a:t>
            </a:r>
            <a:endParaRPr lang="en-US" sz="1600" dirty="0">
              <a:solidFill>
                <a:schemeClr val="accent6"/>
              </a:solidFill>
            </a:endParaRPr>
          </a:p>
          <a:p>
            <a:pPr lvl="0" algn="just" rtl="1"/>
            <a:r>
              <a:rPr lang="fa-IR" sz="1600" dirty="0">
                <a:solidFill>
                  <a:schemeClr val="accent6"/>
                </a:solidFill>
              </a:rPr>
              <a:t>شکر و صبر جمعی در برابر نعمت ها و نقمت ها سبب جاری شدن رحمت برای جمع می شود. </a:t>
            </a:r>
            <a:endParaRPr lang="en-US" sz="1600" dirty="0">
              <a:solidFill>
                <a:schemeClr val="accent6"/>
              </a:solidFill>
            </a:endParaRPr>
          </a:p>
          <a:p>
            <a:pPr lvl="0" algn="just" rtl="1"/>
            <a:r>
              <a:rPr lang="fa-IR" sz="1600" dirty="0">
                <a:solidFill>
                  <a:schemeClr val="accent6"/>
                </a:solidFill>
              </a:rPr>
              <a:t>اتصال به شیعیان، اتصال به رسول: اتصال به کسانی که به پیامبر و اهل بیت علیهم السلام متصل اند در حکم اتصال به پیامبر و اهل بیت است و قطع از آنها به منزله قطع شدن از پیامبر و اهل بیت است. </a:t>
            </a:r>
            <a:endParaRPr lang="en-US" sz="1600" dirty="0">
              <a:solidFill>
                <a:schemeClr val="accent6"/>
              </a:solidFill>
            </a:endParaRPr>
          </a:p>
          <a:p>
            <a:pPr lvl="0" algn="just" rtl="1"/>
            <a:r>
              <a:rPr lang="fa-IR" sz="1600" dirty="0">
                <a:solidFill>
                  <a:schemeClr val="accent6"/>
                </a:solidFill>
              </a:rPr>
              <a:t>توجه به تبعات گناهان در جامعه و مراقبت بیشتر درباره آنها</a:t>
            </a:r>
            <a:endParaRPr lang="en-US" sz="1600" dirty="0">
              <a:solidFill>
                <a:schemeClr val="accent6"/>
              </a:solidFill>
            </a:endParaRPr>
          </a:p>
          <a:p>
            <a:pPr lvl="0" algn="just" rtl="1"/>
            <a:r>
              <a:rPr lang="fa-IR" sz="1600" dirty="0">
                <a:solidFill>
                  <a:schemeClr val="accent6"/>
                </a:solidFill>
              </a:rPr>
              <a:t>اصلاح جامعه منوط به اصلاح طبقاتی از جامعه مانند امرا و علما</a:t>
            </a:r>
            <a:endParaRPr lang="en-US" sz="1600" dirty="0">
              <a:solidFill>
                <a:schemeClr val="accent6"/>
              </a:solidFill>
            </a:endParaRPr>
          </a:p>
          <a:p>
            <a:pPr lvl="0" algn="just" rtl="1"/>
            <a:r>
              <a:rPr lang="fa-IR" sz="1600" dirty="0">
                <a:solidFill>
                  <a:schemeClr val="accent6"/>
                </a:solidFill>
              </a:rPr>
              <a:t>توجه به نقاط ضعف هویت جمعی مانند تعصب نژادی، تکبر و سرافرازی، حسادت، خیانت، نادانی</a:t>
            </a:r>
            <a:endParaRPr lang="en-US" sz="1600" dirty="0">
              <a:solidFill>
                <a:schemeClr val="accent6"/>
              </a:solidFill>
            </a:endParaRPr>
          </a:p>
          <a:p>
            <a:pPr algn="just" rtl="1"/>
            <a:endParaRPr lang="en-US" sz="1600" dirty="0">
              <a:solidFill>
                <a:schemeClr val="accent6"/>
              </a:solidFill>
            </a:endParaRPr>
          </a:p>
        </p:txBody>
      </p:sp>
    </p:spTree>
    <p:extLst>
      <p:ext uri="{BB962C8B-B14F-4D97-AF65-F5344CB8AC3E}">
        <p14:creationId xmlns:p14="http://schemas.microsoft.com/office/powerpoint/2010/main" val="880455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379</TotalTime>
  <Words>3843</Words>
  <Application>Microsoft Office PowerPoint</Application>
  <PresentationFormat>Widescreen</PresentationFormat>
  <Paragraphs>373</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B Titr</vt:lpstr>
      <vt:lpstr>Calibri</vt:lpstr>
      <vt:lpstr>Century Gothic</vt:lpstr>
      <vt:lpstr>Tahoma</vt:lpstr>
      <vt:lpstr>Wingdings 3</vt:lpstr>
      <vt:lpstr>Wisp</vt:lpstr>
      <vt:lpstr>PowerPoint Presentation</vt:lpstr>
      <vt:lpstr>شاکله جمع</vt:lpstr>
      <vt:lpstr>شاکله نفس</vt:lpstr>
      <vt:lpstr>نقش شرایط اجتماعی در شاکله انسان </vt:lpstr>
      <vt:lpstr>هویت جمعی و شاکله آن  </vt:lpstr>
      <vt:lpstr>تألیف شاکله نفوس پدیدار کننده هویت جمعی </vt:lpstr>
      <vt:lpstr>ضرورت توجه به شاکله جمع و مدیریت آن  </vt:lpstr>
      <vt:lpstr>نقش دین در مدیریت شاکله جمع  </vt:lpstr>
      <vt:lpstr>نقش دین در مدیریت شاکله جمع  </vt:lpstr>
      <vt:lpstr>شاکله شناسی هویت جمعی </vt:lpstr>
      <vt:lpstr>مؤلفه های شاکله جمع  </vt:lpstr>
      <vt:lpstr>شاکله زوجیت </vt:lpstr>
      <vt:lpstr>شاکله بیت</vt:lpstr>
      <vt:lpstr>شاکله ارحام</vt:lpstr>
      <vt:lpstr>PowerPoint Presentation</vt:lpstr>
      <vt:lpstr>شاکله دوستی</vt:lpstr>
      <vt:lpstr>شاکله دوستی</vt:lpstr>
      <vt:lpstr>شاکله بلد</vt:lpstr>
      <vt:lpstr>شاکله قریه</vt:lpstr>
      <vt:lpstr>شاکله مدینه</vt:lpstr>
      <vt:lpstr>شاکله قوم</vt:lpstr>
      <vt:lpstr>شاکله ملت</vt:lpstr>
      <vt:lpstr>مراتب هویت جمعی و برخی توان ها</vt:lpstr>
      <vt:lpstr>نقش دین در شاکله هویت جمعی  </vt:lpstr>
      <vt:lpstr>بروزات هر دو شاکله مکی و مدنی  </vt:lpstr>
      <vt:lpstr>مراتب هویت جمعی به تمایز شاکله مکی و مدنی </vt:lpstr>
      <vt:lpstr>شاکله امت واحده توحیدی  </vt:lpstr>
      <vt:lpstr>نسبت های شاکله جمع ایجاد شده توسط نفوس با شاکله نفوس  </vt:lpstr>
      <vt:lpstr>شاکله امت واحده توحیدی  </vt:lpstr>
      <vt:lpstr>شاکله امت واحده توحیدی  </vt:lpstr>
      <vt:lpstr>شاکله امت واحده توحیدی  </vt:lpstr>
      <vt:lpstr>شاکله امت واحده توحیدی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elmo</dc:creator>
  <cp:lastModifiedBy>elmo</cp:lastModifiedBy>
  <cp:revision>60</cp:revision>
  <dcterms:created xsi:type="dcterms:W3CDTF">2019-04-12T04:07:31Z</dcterms:created>
  <dcterms:modified xsi:type="dcterms:W3CDTF">2019-07-03T07:51:10Z</dcterms:modified>
</cp:coreProperties>
</file>