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66" r:id="rId3"/>
    <p:sldId id="257" r:id="rId4"/>
    <p:sldId id="258" r:id="rId5"/>
    <p:sldId id="287" r:id="rId6"/>
    <p:sldId id="285" r:id="rId7"/>
    <p:sldId id="259" r:id="rId8"/>
    <p:sldId id="267" r:id="rId9"/>
    <p:sldId id="260" r:id="rId10"/>
    <p:sldId id="282" r:id="rId11"/>
    <p:sldId id="261" r:id="rId12"/>
    <p:sldId id="262" r:id="rId13"/>
    <p:sldId id="263" r:id="rId14"/>
    <p:sldId id="283" r:id="rId15"/>
    <p:sldId id="284" r:id="rId16"/>
    <p:sldId id="264" r:id="rId17"/>
    <p:sldId id="265" r:id="rId18"/>
    <p:sldId id="268" r:id="rId19"/>
    <p:sldId id="269" r:id="rId20"/>
    <p:sldId id="270" r:id="rId21"/>
    <p:sldId id="271" r:id="rId22"/>
    <p:sldId id="272" r:id="rId23"/>
    <p:sldId id="273" r:id="rId24"/>
    <p:sldId id="280" r:id="rId25"/>
    <p:sldId id="274"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4"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58FE9F-D726-4A22-AAE7-3D47C8CBDFD8}"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C273F-1057-481D-9DA3-7F1B96DE55DC}" type="slidenum">
              <a:rPr lang="en-US" smtClean="0"/>
              <a:t>‹#›</a:t>
            </a:fld>
            <a:endParaRPr lang="en-US"/>
          </a:p>
        </p:txBody>
      </p:sp>
    </p:spTree>
    <p:extLst>
      <p:ext uri="{BB962C8B-B14F-4D97-AF65-F5344CB8AC3E}">
        <p14:creationId xmlns:p14="http://schemas.microsoft.com/office/powerpoint/2010/main" val="2576841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58FE9F-D726-4A22-AAE7-3D47C8CBDFD8}"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C273F-1057-481D-9DA3-7F1B96DE55DC}" type="slidenum">
              <a:rPr lang="en-US" smtClean="0"/>
              <a:t>‹#›</a:t>
            </a:fld>
            <a:endParaRPr lang="en-US"/>
          </a:p>
        </p:txBody>
      </p:sp>
    </p:spTree>
    <p:extLst>
      <p:ext uri="{BB962C8B-B14F-4D97-AF65-F5344CB8AC3E}">
        <p14:creationId xmlns:p14="http://schemas.microsoft.com/office/powerpoint/2010/main" val="2280249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58FE9F-D726-4A22-AAE7-3D47C8CBDFD8}"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C273F-1057-481D-9DA3-7F1B96DE55DC}" type="slidenum">
              <a:rPr lang="en-US" smtClean="0"/>
              <a:t>‹#›</a:t>
            </a:fld>
            <a:endParaRPr lang="en-US"/>
          </a:p>
        </p:txBody>
      </p:sp>
    </p:spTree>
    <p:extLst>
      <p:ext uri="{BB962C8B-B14F-4D97-AF65-F5344CB8AC3E}">
        <p14:creationId xmlns:p14="http://schemas.microsoft.com/office/powerpoint/2010/main" val="676239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58FE9F-D726-4A22-AAE7-3D47C8CBDFD8}"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C273F-1057-481D-9DA3-7F1B96DE55DC}" type="slidenum">
              <a:rPr lang="en-US" smtClean="0"/>
              <a:t>‹#›</a:t>
            </a:fld>
            <a:endParaRPr lang="en-US"/>
          </a:p>
        </p:txBody>
      </p:sp>
    </p:spTree>
    <p:extLst>
      <p:ext uri="{BB962C8B-B14F-4D97-AF65-F5344CB8AC3E}">
        <p14:creationId xmlns:p14="http://schemas.microsoft.com/office/powerpoint/2010/main" val="87105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58FE9F-D726-4A22-AAE7-3D47C8CBDFD8}"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C273F-1057-481D-9DA3-7F1B96DE55DC}" type="slidenum">
              <a:rPr lang="en-US" smtClean="0"/>
              <a:t>‹#›</a:t>
            </a:fld>
            <a:endParaRPr lang="en-US"/>
          </a:p>
        </p:txBody>
      </p:sp>
    </p:spTree>
    <p:extLst>
      <p:ext uri="{BB962C8B-B14F-4D97-AF65-F5344CB8AC3E}">
        <p14:creationId xmlns:p14="http://schemas.microsoft.com/office/powerpoint/2010/main" val="1108754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58FE9F-D726-4A22-AAE7-3D47C8CBDFD8}" type="datetimeFigureOut">
              <a:rPr lang="en-US" smtClean="0"/>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C273F-1057-481D-9DA3-7F1B96DE55DC}" type="slidenum">
              <a:rPr lang="en-US" smtClean="0"/>
              <a:t>‹#›</a:t>
            </a:fld>
            <a:endParaRPr lang="en-US"/>
          </a:p>
        </p:txBody>
      </p:sp>
    </p:spTree>
    <p:extLst>
      <p:ext uri="{BB962C8B-B14F-4D97-AF65-F5344CB8AC3E}">
        <p14:creationId xmlns:p14="http://schemas.microsoft.com/office/powerpoint/2010/main" val="821966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58FE9F-D726-4A22-AAE7-3D47C8CBDFD8}" type="datetimeFigureOut">
              <a:rPr lang="en-US" smtClean="0"/>
              <a:t>6/26/2019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1C273F-1057-481D-9DA3-7F1B96DE55DC}" type="slidenum">
              <a:rPr lang="en-US" smtClean="0"/>
              <a:t>‹#›</a:t>
            </a:fld>
            <a:endParaRPr lang="en-US"/>
          </a:p>
        </p:txBody>
      </p:sp>
    </p:spTree>
    <p:extLst>
      <p:ext uri="{BB962C8B-B14F-4D97-AF65-F5344CB8AC3E}">
        <p14:creationId xmlns:p14="http://schemas.microsoft.com/office/powerpoint/2010/main" val="301676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58FE9F-D726-4A22-AAE7-3D47C8CBDFD8}" type="datetimeFigureOut">
              <a:rPr lang="en-US" smtClean="0"/>
              <a:t>6/26/2019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1C273F-1057-481D-9DA3-7F1B96DE55DC}" type="slidenum">
              <a:rPr lang="en-US" smtClean="0"/>
              <a:t>‹#›</a:t>
            </a:fld>
            <a:endParaRPr lang="en-US"/>
          </a:p>
        </p:txBody>
      </p:sp>
    </p:spTree>
    <p:extLst>
      <p:ext uri="{BB962C8B-B14F-4D97-AF65-F5344CB8AC3E}">
        <p14:creationId xmlns:p14="http://schemas.microsoft.com/office/powerpoint/2010/main" val="1090718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8FE9F-D726-4A22-AAE7-3D47C8CBDFD8}" type="datetimeFigureOut">
              <a:rPr lang="en-US" smtClean="0"/>
              <a:t>6/26/2019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1C273F-1057-481D-9DA3-7F1B96DE55DC}" type="slidenum">
              <a:rPr lang="en-US" smtClean="0"/>
              <a:t>‹#›</a:t>
            </a:fld>
            <a:endParaRPr lang="en-US"/>
          </a:p>
        </p:txBody>
      </p:sp>
    </p:spTree>
    <p:extLst>
      <p:ext uri="{BB962C8B-B14F-4D97-AF65-F5344CB8AC3E}">
        <p14:creationId xmlns:p14="http://schemas.microsoft.com/office/powerpoint/2010/main" val="4082564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58FE9F-D726-4A22-AAE7-3D47C8CBDFD8}" type="datetimeFigureOut">
              <a:rPr lang="en-US" smtClean="0"/>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C273F-1057-481D-9DA3-7F1B96DE55DC}" type="slidenum">
              <a:rPr lang="en-US" smtClean="0"/>
              <a:t>‹#›</a:t>
            </a:fld>
            <a:endParaRPr lang="en-US"/>
          </a:p>
        </p:txBody>
      </p:sp>
    </p:spTree>
    <p:extLst>
      <p:ext uri="{BB962C8B-B14F-4D97-AF65-F5344CB8AC3E}">
        <p14:creationId xmlns:p14="http://schemas.microsoft.com/office/powerpoint/2010/main" val="217507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58FE9F-D726-4A22-AAE7-3D47C8CBDFD8}" type="datetimeFigureOut">
              <a:rPr lang="en-US" smtClean="0"/>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C273F-1057-481D-9DA3-7F1B96DE55DC}" type="slidenum">
              <a:rPr lang="en-US" smtClean="0"/>
              <a:t>‹#›</a:t>
            </a:fld>
            <a:endParaRPr lang="en-US"/>
          </a:p>
        </p:txBody>
      </p:sp>
    </p:spTree>
    <p:extLst>
      <p:ext uri="{BB962C8B-B14F-4D97-AF65-F5344CB8AC3E}">
        <p14:creationId xmlns:p14="http://schemas.microsoft.com/office/powerpoint/2010/main" val="343009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accent3">
                <a:shade val="45000"/>
                <a:satMod val="135000"/>
              </a:schemeClr>
              <a:prstClr val="white"/>
            </a:duotone>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8FE9F-D726-4A22-AAE7-3D47C8CBDFD8}" type="datetimeFigureOut">
              <a:rPr lang="en-US" smtClean="0"/>
              <a:t>6/26/2019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1C273F-1057-481D-9DA3-7F1B96DE55DC}" type="slidenum">
              <a:rPr lang="en-US" smtClean="0"/>
              <a:t>‹#›</a:t>
            </a:fld>
            <a:endParaRPr lang="en-US"/>
          </a:p>
        </p:txBody>
      </p:sp>
    </p:spTree>
    <p:extLst>
      <p:ext uri="{BB962C8B-B14F-4D97-AF65-F5344CB8AC3E}">
        <p14:creationId xmlns:p14="http://schemas.microsoft.com/office/powerpoint/2010/main" val="3052131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695" y="3242301"/>
            <a:ext cx="2355760" cy="4351338"/>
          </a:xfrm>
        </p:spPr>
        <p:txBody>
          <a:bodyPr>
            <a:normAutofit/>
          </a:bodyPr>
          <a:lstStyle/>
          <a:p>
            <a:pPr marL="0" indent="0" algn="r" rtl="1">
              <a:buNone/>
            </a:pPr>
            <a:r>
              <a:rPr lang="fa-IR" sz="2000" b="1" dirty="0" smtClean="0">
                <a:cs typeface="B Titr" panose="00000700000000000000" pitchFamily="2" charset="-78"/>
              </a:rPr>
              <a:t>بسم الله الرّحمن الرّحیم</a:t>
            </a:r>
            <a:endParaRPr lang="en-US" sz="2000" b="1"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445" y="135185"/>
            <a:ext cx="8554260" cy="6649028"/>
          </a:xfrm>
          <a:prstGeom prst="rect">
            <a:avLst/>
          </a:prstGeom>
        </p:spPr>
      </p:pic>
    </p:spTree>
    <p:extLst>
      <p:ext uri="{BB962C8B-B14F-4D97-AF65-F5344CB8AC3E}">
        <p14:creationId xmlns:p14="http://schemas.microsoft.com/office/powerpoint/2010/main" val="290609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0419" y="1661758"/>
            <a:ext cx="10371161" cy="44862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rtl="1"/>
            <a:r>
              <a:rPr lang="fa-IR" sz="2800" dirty="0" smtClean="0">
                <a:cs typeface="B Titr" panose="00000700000000000000" pitchFamily="2" charset="-78"/>
              </a:rPr>
              <a:t>نقش مؤلفه های شاکله در شناخت شاکله </a:t>
            </a:r>
            <a:br>
              <a:rPr lang="fa-IR" sz="2800" dirty="0" smtClean="0">
                <a:cs typeface="B Titr" panose="00000700000000000000" pitchFamily="2" charset="-78"/>
              </a:rPr>
            </a:br>
            <a:endParaRPr lang="en-US" sz="2800" dirty="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ctr" rtl="1">
              <a:buNone/>
            </a:pPr>
            <a:r>
              <a:rPr lang="fa-IR" sz="2400" b="1" dirty="0" smtClean="0">
                <a:cs typeface="B Nazanin" panose="00000400000000000000" pitchFamily="2" charset="-78"/>
              </a:rPr>
              <a:t>مؤلفه برایند صفات: </a:t>
            </a:r>
            <a:r>
              <a:rPr lang="fa-IR" sz="2400" dirty="0" smtClean="0">
                <a:cs typeface="B Nazanin" panose="00000400000000000000" pitchFamily="2" charset="-78"/>
              </a:rPr>
              <a:t>توانمندی ها و ظرفیت های درونی فرد </a:t>
            </a:r>
          </a:p>
          <a:p>
            <a:pPr marL="0" indent="0" algn="ctr" rtl="1">
              <a:buNone/>
            </a:pPr>
            <a:endParaRPr lang="fa-IR" sz="2400" dirty="0" smtClean="0">
              <a:cs typeface="B Nazanin" panose="00000400000000000000" pitchFamily="2" charset="-78"/>
            </a:endParaRPr>
          </a:p>
          <a:p>
            <a:pPr marL="0" indent="0" algn="ctr" rtl="1">
              <a:buNone/>
            </a:pPr>
            <a:r>
              <a:rPr lang="fa-IR" sz="2400" b="1" dirty="0" smtClean="0">
                <a:cs typeface="B Nazanin" panose="00000400000000000000" pitchFamily="2" charset="-78"/>
              </a:rPr>
              <a:t>مؤلفه روابط: </a:t>
            </a:r>
            <a:r>
              <a:rPr lang="fa-IR" sz="2400" dirty="0" smtClean="0">
                <a:cs typeface="B Nazanin" panose="00000400000000000000" pitchFamily="2" charset="-78"/>
              </a:rPr>
              <a:t>توانمندی های اجتماعی فرد </a:t>
            </a:r>
          </a:p>
          <a:p>
            <a:pPr marL="0" indent="0" algn="ctr" rtl="1">
              <a:buNone/>
            </a:pPr>
            <a:endParaRPr lang="fa-IR" sz="2400" dirty="0" smtClean="0">
              <a:cs typeface="B Nazanin" panose="00000400000000000000" pitchFamily="2" charset="-78"/>
            </a:endParaRPr>
          </a:p>
          <a:p>
            <a:pPr marL="0" indent="0" algn="ctr" rtl="1">
              <a:buNone/>
            </a:pPr>
            <a:r>
              <a:rPr lang="fa-IR" sz="2400" b="1" dirty="0" smtClean="0">
                <a:cs typeface="B Nazanin" panose="00000400000000000000" pitchFamily="2" charset="-78"/>
              </a:rPr>
              <a:t>مؤلفه دارایی ها: </a:t>
            </a:r>
            <a:r>
              <a:rPr lang="fa-IR" sz="2400" dirty="0" smtClean="0">
                <a:cs typeface="B Nazanin" panose="00000400000000000000" pitchFamily="2" charset="-78"/>
              </a:rPr>
              <a:t>توان هایی از جهت ذاتی و اکتسابی بودن و میزان اثربخشی آنها در زندگی فرد و دیگران </a:t>
            </a:r>
          </a:p>
          <a:p>
            <a:pPr marL="0" indent="0" algn="ctr" rtl="1">
              <a:buNone/>
            </a:pPr>
            <a:endParaRPr lang="fa-IR" sz="2400" dirty="0" smtClean="0">
              <a:cs typeface="B Nazanin" panose="00000400000000000000" pitchFamily="2" charset="-78"/>
            </a:endParaRPr>
          </a:p>
          <a:p>
            <a:pPr marL="0" indent="0" algn="ctr" rtl="1">
              <a:buNone/>
            </a:pPr>
            <a:r>
              <a:rPr lang="fa-IR" sz="2400" b="1" dirty="0" smtClean="0">
                <a:cs typeface="B Nazanin" panose="00000400000000000000" pitchFamily="2" charset="-78"/>
              </a:rPr>
              <a:t>مؤلفه اثر: </a:t>
            </a:r>
            <a:r>
              <a:rPr lang="fa-IR" sz="2400" dirty="0" smtClean="0">
                <a:cs typeface="B Nazanin" panose="00000400000000000000" pitchFamily="2" charset="-78"/>
              </a:rPr>
              <a:t>حیثیت مدیریت کردن یا مدیریت شدن فرد </a:t>
            </a:r>
          </a:p>
          <a:p>
            <a:pPr marL="0" indent="0" algn="ctr" rtl="1">
              <a:buNone/>
            </a:pPr>
            <a:endParaRPr lang="fa-IR" sz="2400" dirty="0" smtClean="0">
              <a:cs typeface="B Nazanin" panose="00000400000000000000" pitchFamily="2" charset="-78"/>
            </a:endParaRPr>
          </a:p>
          <a:p>
            <a:pPr marL="0" indent="0" algn="ctr" rtl="1">
              <a:buNone/>
            </a:pPr>
            <a:r>
              <a:rPr lang="fa-IR" sz="2400" b="1" dirty="0" smtClean="0">
                <a:cs typeface="B Nazanin" panose="00000400000000000000" pitchFamily="2" charset="-78"/>
              </a:rPr>
              <a:t>مؤلفه سیر: </a:t>
            </a:r>
            <a:r>
              <a:rPr lang="fa-IR" sz="2400" dirty="0" smtClean="0">
                <a:cs typeface="B Nazanin" panose="00000400000000000000" pitchFamily="2" charset="-78"/>
              </a:rPr>
              <a:t>سیر نجات و دستیابی به کمال یا سیر هلاکت و از دست دادن کمال </a:t>
            </a:r>
          </a:p>
          <a:p>
            <a:pPr marL="0" indent="0" algn="r" rtl="1">
              <a:buNone/>
            </a:pPr>
            <a:endParaRPr lang="fa-IR" dirty="0" smtClean="0">
              <a:cs typeface="B Nazanin" panose="00000400000000000000" pitchFamily="2" charset="-78"/>
            </a:endParaRPr>
          </a:p>
        </p:txBody>
      </p:sp>
    </p:spTree>
    <p:extLst>
      <p:ext uri="{BB962C8B-B14F-4D97-AF65-F5344CB8AC3E}">
        <p14:creationId xmlns:p14="http://schemas.microsoft.com/office/powerpoint/2010/main" val="3128556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lgn="just" rtl="1">
              <a:buNone/>
            </a:pPr>
            <a:r>
              <a:rPr lang="fa-IR" sz="2400" dirty="0" smtClean="0">
                <a:cs typeface="B Nazanin" panose="00000400000000000000" pitchFamily="2" charset="-78"/>
              </a:rPr>
              <a:t>شاکله نفس از برایندی از صفات انسان به وجود می آید. این برایند صفات توسط صفات منشأ، غالب و نشانه ای قابل شناسایی اند. </a:t>
            </a:r>
            <a:endParaRPr lang="en-US" sz="2400" dirty="0">
              <a:cs typeface="B Nazanin" panose="00000400000000000000" pitchFamily="2" charset="-78"/>
            </a:endParaRPr>
          </a:p>
        </p:txBody>
      </p:sp>
      <p:grpSp>
        <p:nvGrpSpPr>
          <p:cNvPr id="5" name="Group 4"/>
          <p:cNvGrpSpPr/>
          <p:nvPr/>
        </p:nvGrpSpPr>
        <p:grpSpPr>
          <a:xfrm>
            <a:off x="838200" y="2663629"/>
            <a:ext cx="10291306" cy="3955535"/>
            <a:chOff x="3398083" y="1329305"/>
            <a:chExt cx="10291306" cy="3919526"/>
          </a:xfrm>
        </p:grpSpPr>
        <p:grpSp>
          <p:nvGrpSpPr>
            <p:cNvPr id="6" name="Group 5"/>
            <p:cNvGrpSpPr/>
            <p:nvPr/>
          </p:nvGrpSpPr>
          <p:grpSpPr>
            <a:xfrm>
              <a:off x="3398083" y="1329305"/>
              <a:ext cx="7892757" cy="3919526"/>
              <a:chOff x="3398083" y="1329305"/>
              <a:chExt cx="7892757" cy="3919526"/>
            </a:xfrm>
          </p:grpSpPr>
          <p:sp>
            <p:nvSpPr>
              <p:cNvPr id="9" name="Rounded Rectangle 8"/>
              <p:cNvSpPr/>
              <p:nvPr/>
            </p:nvSpPr>
            <p:spPr>
              <a:xfrm>
                <a:off x="3398083" y="1329305"/>
                <a:ext cx="6771105" cy="1966535"/>
              </a:xfrm>
              <a:prstGeom prst="roundRect">
                <a:avLst/>
              </a:prstGeom>
              <a:solidFill>
                <a:schemeClr val="accent3">
                  <a:lumMod val="40000"/>
                  <a:lumOff val="60000"/>
                </a:schemeClr>
              </a:solidFill>
              <a:ln>
                <a:solidFill>
                  <a:srgbClr val="F4A16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lnSpc>
                    <a:spcPct val="150000"/>
                  </a:lnSpc>
                </a:pPr>
                <a:r>
                  <a:rPr lang="fa-IR" dirty="0" smtClean="0">
                    <a:solidFill>
                      <a:schemeClr val="accent4">
                        <a:lumMod val="50000"/>
                      </a:schemeClr>
                    </a:solidFill>
                    <a:cs typeface="B Titr" panose="00000700000000000000" pitchFamily="2" charset="-78"/>
                  </a:rPr>
                  <a:t>1) میزان قدرت مواجهه: </a:t>
                </a:r>
                <a:r>
                  <a:rPr lang="fa-IR" sz="2000" dirty="0" smtClean="0">
                    <a:solidFill>
                      <a:schemeClr val="accent4">
                        <a:lumMod val="50000"/>
                      </a:schemeClr>
                    </a:solidFill>
                    <a:cs typeface="B Nazanin" panose="00000400000000000000" pitchFamily="2" charset="-78"/>
                  </a:rPr>
                  <a:t>شاکله نفس معرف قوای درونی انسان در بهره گیری از امکانات بیرونی در مواجهه با مسائل و رخدادهای زندگی و در کنش و واکنش های مختلف با دیگر انسان هاست. هر گونه تغییر حتی در یک صفت- اعم از حذف یا تشدید یا تضعیف- منجر به تغییر شاکله نفس می </a:t>
                </a:r>
                <a:r>
                  <a:rPr lang="fa-IR" sz="2000" b="1" dirty="0" smtClean="0">
                    <a:solidFill>
                      <a:schemeClr val="accent4">
                        <a:lumMod val="50000"/>
                      </a:schemeClr>
                    </a:solidFill>
                    <a:cs typeface="B Nazanin" panose="00000400000000000000" pitchFamily="2" charset="-78"/>
                  </a:rPr>
                  <a:t>شود. </a:t>
                </a:r>
                <a:endParaRPr lang="fa-IR" sz="2000" b="1" dirty="0">
                  <a:solidFill>
                    <a:schemeClr val="accent4">
                      <a:lumMod val="50000"/>
                    </a:schemeClr>
                  </a:solidFill>
                  <a:cs typeface="B Nazanin" panose="00000400000000000000" pitchFamily="2" charset="-78"/>
                </a:endParaRPr>
              </a:p>
            </p:txBody>
          </p:sp>
          <p:cxnSp>
            <p:nvCxnSpPr>
              <p:cNvPr id="12" name="Straight Connector 11"/>
              <p:cNvCxnSpPr/>
              <p:nvPr/>
            </p:nvCxnSpPr>
            <p:spPr>
              <a:xfrm flipV="1">
                <a:off x="10202312" y="2306240"/>
                <a:ext cx="1088528" cy="6333"/>
              </a:xfrm>
              <a:prstGeom prst="line">
                <a:avLst/>
              </a:prstGeom>
              <a:ln/>
            </p:spPr>
            <p:style>
              <a:lnRef idx="1">
                <a:schemeClr val="dk1"/>
              </a:lnRef>
              <a:fillRef idx="0">
                <a:schemeClr val="dk1"/>
              </a:fillRef>
              <a:effectRef idx="0">
                <a:schemeClr val="dk1"/>
              </a:effectRef>
              <a:fontRef idx="minor">
                <a:schemeClr val="tx1"/>
              </a:fontRef>
            </p:style>
          </p:cxnSp>
          <p:sp>
            <p:nvSpPr>
              <p:cNvPr id="14" name="Rounded Rectangle 13"/>
              <p:cNvSpPr/>
              <p:nvPr/>
            </p:nvSpPr>
            <p:spPr>
              <a:xfrm>
                <a:off x="3398084" y="3633319"/>
                <a:ext cx="6771104" cy="1615512"/>
              </a:xfrm>
              <a:prstGeom prst="roundRect">
                <a:avLst/>
              </a:prstGeom>
              <a:solidFill>
                <a:schemeClr val="accent3">
                  <a:lumMod val="40000"/>
                  <a:lumOff val="60000"/>
                </a:schemeClr>
              </a:solidFill>
              <a:ln>
                <a:solidFill>
                  <a:srgbClr val="F4A16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lnSpc>
                    <a:spcPct val="150000"/>
                  </a:lnSpc>
                </a:pPr>
                <a:r>
                  <a:rPr lang="fa-IR" dirty="0" smtClean="0">
                    <a:solidFill>
                      <a:schemeClr val="accent4">
                        <a:lumMod val="50000"/>
                      </a:schemeClr>
                    </a:solidFill>
                    <a:cs typeface="B Titr" panose="00000700000000000000" pitchFamily="2" charset="-78"/>
                  </a:rPr>
                  <a:t>2) قرار گرفتن در مختصاتی مشخص به نسبت شرایط، امکانات و بسترها: </a:t>
                </a:r>
                <a:r>
                  <a:rPr lang="fa-IR" sz="2000" dirty="0" smtClean="0">
                    <a:solidFill>
                      <a:schemeClr val="accent4">
                        <a:lumMod val="50000"/>
                      </a:schemeClr>
                    </a:solidFill>
                    <a:cs typeface="B Nazanin" panose="00000400000000000000" pitchFamily="2" charset="-78"/>
                  </a:rPr>
                  <a:t>هر انسانی متناسب با شاکله اش در برخورد با مسائل و وقایع، وضعیت خاصی را برای کنش و واکنش به خود می گیرد. </a:t>
                </a:r>
                <a:endParaRPr lang="fa-IR" sz="2000" dirty="0">
                  <a:solidFill>
                    <a:schemeClr val="accent4">
                      <a:lumMod val="50000"/>
                    </a:schemeClr>
                  </a:solidFill>
                  <a:cs typeface="B Nazanin" panose="00000400000000000000" pitchFamily="2" charset="-78"/>
                </a:endParaRPr>
              </a:p>
            </p:txBody>
          </p:sp>
          <p:cxnSp>
            <p:nvCxnSpPr>
              <p:cNvPr id="15" name="Straight Connector 14"/>
              <p:cNvCxnSpPr/>
              <p:nvPr/>
            </p:nvCxnSpPr>
            <p:spPr>
              <a:xfrm flipV="1">
                <a:off x="10235436" y="4310287"/>
                <a:ext cx="1022280" cy="12666"/>
              </a:xfrm>
              <a:prstGeom prst="line">
                <a:avLst/>
              </a:prstGeom>
              <a:ln/>
            </p:spPr>
            <p:style>
              <a:lnRef idx="1">
                <a:schemeClr val="dk1"/>
              </a:lnRef>
              <a:fillRef idx="0">
                <a:schemeClr val="dk1"/>
              </a:fillRef>
              <a:effectRef idx="0">
                <a:schemeClr val="dk1"/>
              </a:effectRef>
              <a:fontRef idx="minor">
                <a:schemeClr val="tx1"/>
              </a:fontRef>
            </p:style>
          </p:cxnSp>
        </p:grpSp>
        <p:sp>
          <p:nvSpPr>
            <p:cNvPr id="7" name="Rounded Rectangle 6"/>
            <p:cNvSpPr/>
            <p:nvPr/>
          </p:nvSpPr>
          <p:spPr>
            <a:xfrm>
              <a:off x="11323965" y="1369875"/>
              <a:ext cx="2365424" cy="3706231"/>
            </a:xfrm>
            <a:prstGeom prst="roundRect">
              <a:avLst/>
            </a:prstGeom>
            <a:ln/>
          </p:spPr>
          <p:style>
            <a:lnRef idx="1">
              <a:schemeClr val="accent2"/>
            </a:lnRef>
            <a:fillRef idx="2">
              <a:schemeClr val="accent2"/>
            </a:fillRef>
            <a:effectRef idx="1">
              <a:schemeClr val="accent2"/>
            </a:effectRef>
            <a:fontRef idx="minor">
              <a:schemeClr val="dk1"/>
            </a:fontRef>
          </p:style>
          <p:txBody>
            <a:bodyPr rtlCol="1" anchor="ctr"/>
            <a:lstStyle/>
            <a:p>
              <a:pPr lvl="0" algn="ctr">
                <a:lnSpc>
                  <a:spcPct val="150000"/>
                </a:lnSpc>
              </a:pPr>
              <a:r>
                <a:rPr lang="fa-IR" sz="2000" dirty="0" smtClean="0">
                  <a:solidFill>
                    <a:prstClr val="white"/>
                  </a:solidFill>
                  <a:cs typeface="B Titr" panose="00000700000000000000" pitchFamily="2" charset="-78"/>
                </a:rPr>
                <a:t>اهمیت برایند صفات از دو منظر</a:t>
              </a:r>
              <a:endParaRPr lang="fa-IR" sz="2000" dirty="0">
                <a:solidFill>
                  <a:prstClr val="white"/>
                </a:solidFill>
                <a:cs typeface="B Titr" panose="00000700000000000000" pitchFamily="2" charset="-78"/>
              </a:endParaRPr>
            </a:p>
          </p:txBody>
        </p:sp>
      </p:grpSp>
      <p:sp>
        <p:nvSpPr>
          <p:cNvPr id="16" name="Oval 15"/>
          <p:cNvSpPr/>
          <p:nvPr/>
        </p:nvSpPr>
        <p:spPr>
          <a:xfrm>
            <a:off x="9894234" y="451976"/>
            <a:ext cx="1387022" cy="1171455"/>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b="1" dirty="0" smtClean="0">
                <a:cs typeface="B Nazanin" panose="00000400000000000000" pitchFamily="2" charset="-78"/>
              </a:rPr>
              <a:t>برایند صفات</a:t>
            </a:r>
            <a:endParaRPr lang="en-US" b="1" dirty="0">
              <a:cs typeface="B Nazanin" panose="00000400000000000000" pitchFamily="2" charset="-78"/>
            </a:endParaRPr>
          </a:p>
        </p:txBody>
      </p:sp>
    </p:spTree>
    <p:extLst>
      <p:ext uri="{BB962C8B-B14F-4D97-AF65-F5344CB8AC3E}">
        <p14:creationId xmlns:p14="http://schemas.microsoft.com/office/powerpoint/2010/main" val="34383251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15653"/>
            <a:ext cx="10515600" cy="3761309"/>
          </a:xfrm>
        </p:spPr>
        <p:txBody>
          <a:bodyPr/>
          <a:lstStyle/>
          <a:p>
            <a:pPr marL="0" lvl="0" indent="0" algn="ctr" rtl="1">
              <a:buNone/>
            </a:pPr>
            <a:r>
              <a:rPr lang="fa-IR" b="1" dirty="0" smtClean="0">
                <a:cs typeface="B Titr" panose="00000700000000000000" pitchFamily="2" charset="-78"/>
              </a:rPr>
              <a:t>براساس </a:t>
            </a:r>
            <a:r>
              <a:rPr lang="fa-IR" b="1" dirty="0">
                <a:cs typeface="B Titr" panose="00000700000000000000" pitchFamily="2" charset="-78"/>
              </a:rPr>
              <a:t>عناصر ساختار وجودی </a:t>
            </a:r>
            <a:r>
              <a:rPr lang="fa-IR" b="1" dirty="0" smtClean="0">
                <a:cs typeface="B Titr" panose="00000700000000000000" pitchFamily="2" charset="-78"/>
              </a:rPr>
              <a:t>انسان</a:t>
            </a:r>
          </a:p>
          <a:p>
            <a:pPr algn="r" rtl="1"/>
            <a:endParaRPr lang="en-US" dirty="0"/>
          </a:p>
        </p:txBody>
      </p:sp>
      <p:sp>
        <p:nvSpPr>
          <p:cNvPr id="5" name="Rounded Rectangle 4"/>
          <p:cNvSpPr/>
          <p:nvPr/>
        </p:nvSpPr>
        <p:spPr>
          <a:xfrm>
            <a:off x="9015211" y="3528811"/>
            <a:ext cx="2047741" cy="6697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b="1" dirty="0" smtClean="0">
                <a:cs typeface="B Nazanin" panose="00000400000000000000" pitchFamily="2" charset="-78"/>
              </a:rPr>
              <a:t>صفات مربوط به حواس</a:t>
            </a:r>
            <a:endParaRPr lang="en-US" sz="1600" b="1" dirty="0">
              <a:cs typeface="B Nazanin" panose="00000400000000000000" pitchFamily="2" charset="-78"/>
            </a:endParaRPr>
          </a:p>
        </p:txBody>
      </p:sp>
      <p:sp>
        <p:nvSpPr>
          <p:cNvPr id="6" name="Rounded Rectangle 5"/>
          <p:cNvSpPr/>
          <p:nvPr/>
        </p:nvSpPr>
        <p:spPr>
          <a:xfrm>
            <a:off x="6256986" y="3554568"/>
            <a:ext cx="2047741" cy="6697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b="1" dirty="0" smtClean="0">
                <a:cs typeface="B Nazanin" panose="00000400000000000000" pitchFamily="2" charset="-78"/>
              </a:rPr>
              <a:t>صفات مربوط به تفکر</a:t>
            </a:r>
            <a:endParaRPr lang="en-US" sz="1600" b="1" dirty="0">
              <a:cs typeface="B Nazanin" panose="00000400000000000000" pitchFamily="2" charset="-78"/>
            </a:endParaRPr>
          </a:p>
        </p:txBody>
      </p:sp>
      <p:sp>
        <p:nvSpPr>
          <p:cNvPr id="7" name="Rounded Rectangle 6"/>
          <p:cNvSpPr/>
          <p:nvPr/>
        </p:nvSpPr>
        <p:spPr>
          <a:xfrm>
            <a:off x="3513785" y="3554567"/>
            <a:ext cx="2047741" cy="6697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b="1" dirty="0" smtClean="0">
                <a:cs typeface="B Nazanin" panose="00000400000000000000" pitchFamily="2" charset="-78"/>
              </a:rPr>
              <a:t>صفات مربوط به عقل</a:t>
            </a:r>
            <a:endParaRPr lang="en-US" sz="1600" b="1" dirty="0">
              <a:cs typeface="B Nazanin" panose="00000400000000000000" pitchFamily="2" charset="-78"/>
            </a:endParaRPr>
          </a:p>
        </p:txBody>
      </p:sp>
      <p:sp>
        <p:nvSpPr>
          <p:cNvPr id="8" name="Rounded Rectangle 7"/>
          <p:cNvSpPr/>
          <p:nvPr/>
        </p:nvSpPr>
        <p:spPr>
          <a:xfrm>
            <a:off x="744828" y="3554568"/>
            <a:ext cx="2047741" cy="6697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b="1" dirty="0" smtClean="0">
                <a:cs typeface="B Nazanin" panose="00000400000000000000" pitchFamily="2" charset="-78"/>
              </a:rPr>
              <a:t>صفات مربوط به علم، معرفت و ایمان</a:t>
            </a:r>
            <a:endParaRPr lang="en-US" sz="1600" b="1" dirty="0">
              <a:cs typeface="B Nazanin" panose="00000400000000000000" pitchFamily="2" charset="-78"/>
            </a:endParaRPr>
          </a:p>
        </p:txBody>
      </p:sp>
      <p:sp>
        <p:nvSpPr>
          <p:cNvPr id="10" name="Rounded Rectangle 9"/>
          <p:cNvSpPr/>
          <p:nvPr/>
        </p:nvSpPr>
        <p:spPr>
          <a:xfrm>
            <a:off x="3551347" y="4918558"/>
            <a:ext cx="2047741" cy="6697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b="1" dirty="0" smtClean="0">
                <a:cs typeface="B Nazanin" panose="00000400000000000000" pitchFamily="2" charset="-78"/>
              </a:rPr>
              <a:t>صفات مربوط به عمل</a:t>
            </a:r>
            <a:endParaRPr lang="en-US" sz="1600" b="1" dirty="0">
              <a:cs typeface="B Nazanin" panose="00000400000000000000" pitchFamily="2" charset="-78"/>
            </a:endParaRPr>
          </a:p>
        </p:txBody>
      </p:sp>
      <p:sp>
        <p:nvSpPr>
          <p:cNvPr id="11" name="Rounded Rectangle 10"/>
          <p:cNvSpPr/>
          <p:nvPr/>
        </p:nvSpPr>
        <p:spPr>
          <a:xfrm>
            <a:off x="783461" y="4904703"/>
            <a:ext cx="2047741" cy="6697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b="1" dirty="0" smtClean="0">
                <a:cs typeface="B Nazanin" panose="00000400000000000000" pitchFamily="2" charset="-78"/>
              </a:rPr>
              <a:t>صفات مربوط به فعل، توجه و عواطف</a:t>
            </a:r>
            <a:endParaRPr lang="en-US" sz="1600" b="1" dirty="0">
              <a:cs typeface="B Nazanin" panose="00000400000000000000" pitchFamily="2" charset="-78"/>
            </a:endParaRPr>
          </a:p>
        </p:txBody>
      </p:sp>
      <p:cxnSp>
        <p:nvCxnSpPr>
          <p:cNvPr id="19" name="Straight Arrow Connector 18"/>
          <p:cNvCxnSpPr>
            <a:stCxn id="5" idx="1"/>
          </p:cNvCxnSpPr>
          <p:nvPr/>
        </p:nvCxnSpPr>
        <p:spPr>
          <a:xfrm flipH="1" flipV="1">
            <a:off x="8304727" y="3863661"/>
            <a:ext cx="710484"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561526" y="3861514"/>
            <a:ext cx="710484"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803301" y="3861513"/>
            <a:ext cx="710484"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768698" y="4224269"/>
            <a:ext cx="0" cy="68043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838715" y="5239554"/>
            <a:ext cx="705119"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9762187" y="464854"/>
            <a:ext cx="1429555" cy="1171455"/>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b="1" dirty="0" smtClean="0">
                <a:cs typeface="B Nazanin" panose="00000400000000000000" pitchFamily="2" charset="-78"/>
              </a:rPr>
              <a:t>برایند صفات</a:t>
            </a:r>
            <a:endParaRPr lang="en-US" b="1" dirty="0">
              <a:cs typeface="B Nazanin" panose="00000400000000000000" pitchFamily="2" charset="-78"/>
            </a:endParaRPr>
          </a:p>
        </p:txBody>
      </p:sp>
    </p:spTree>
    <p:extLst>
      <p:ext uri="{BB962C8B-B14F-4D97-AF65-F5344CB8AC3E}">
        <p14:creationId xmlns:p14="http://schemas.microsoft.com/office/powerpoint/2010/main" val="52466585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81" y="1622778"/>
            <a:ext cx="10515600" cy="4592984"/>
          </a:xfrm>
        </p:spPr>
        <p:txBody>
          <a:bodyPr/>
          <a:lstStyle/>
          <a:p>
            <a:pPr marL="0" lvl="0" indent="0" algn="ctr" rtl="1">
              <a:buNone/>
            </a:pPr>
            <a:r>
              <a:rPr lang="fa-IR" b="1" dirty="0">
                <a:cs typeface="B Titr" panose="00000700000000000000" pitchFamily="2" charset="-78"/>
              </a:rPr>
              <a:t>بر اساس شناخت ظرفیت های طبعی </a:t>
            </a:r>
            <a:endParaRPr lang="en-US" b="1" dirty="0">
              <a:cs typeface="B Titr" panose="00000700000000000000" pitchFamily="2" charset="-78"/>
            </a:endParaRPr>
          </a:p>
          <a:p>
            <a:pPr algn="r" rtl="1"/>
            <a:endParaRPr lang="en-US" dirty="0"/>
          </a:p>
        </p:txBody>
      </p:sp>
      <p:sp>
        <p:nvSpPr>
          <p:cNvPr id="5" name="Rounded Rectangle 4"/>
          <p:cNvSpPr/>
          <p:nvPr/>
        </p:nvSpPr>
        <p:spPr>
          <a:xfrm>
            <a:off x="8076110" y="2466729"/>
            <a:ext cx="2459865" cy="36393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ظرفیت های طبعی انسان</a:t>
            </a:r>
            <a:endParaRPr lang="en-US" dirty="0">
              <a:solidFill>
                <a:schemeClr val="bg1"/>
              </a:solidFill>
              <a:cs typeface="B Titr" panose="00000700000000000000" pitchFamily="2" charset="-78"/>
            </a:endParaRPr>
          </a:p>
        </p:txBody>
      </p:sp>
      <p:sp>
        <p:nvSpPr>
          <p:cNvPr id="6" name="Rounded Rectangle 5"/>
          <p:cNvSpPr/>
          <p:nvPr/>
        </p:nvSpPr>
        <p:spPr>
          <a:xfrm>
            <a:off x="2596154" y="2647569"/>
            <a:ext cx="4511897" cy="482959"/>
          </a:xfrm>
          <a:prstGeom prst="round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ctr" rtl="1"/>
            <a:r>
              <a:rPr lang="fa-IR" sz="2000" dirty="0" smtClean="0">
                <a:solidFill>
                  <a:schemeClr val="accent4">
                    <a:lumMod val="50000"/>
                  </a:schemeClr>
                </a:solidFill>
                <a:effectLst>
                  <a:outerShdw blurRad="38100" dist="38100" dir="2700000" algn="tl">
                    <a:srgbClr val="000000">
                      <a:alpha val="43137"/>
                    </a:srgbClr>
                  </a:outerShdw>
                </a:effectLst>
                <a:cs typeface="B Nazanin" panose="00000400000000000000" pitchFamily="2" charset="-78"/>
              </a:rPr>
              <a:t>شهوت: گرایشی </a:t>
            </a:r>
            <a:r>
              <a:rPr lang="fa-IR" sz="2000" dirty="0">
                <a:solidFill>
                  <a:schemeClr val="accent4">
                    <a:lumMod val="50000"/>
                  </a:schemeClr>
                </a:solidFill>
                <a:effectLst>
                  <a:outerShdw blurRad="38100" dist="38100" dir="2700000" algn="tl">
                    <a:srgbClr val="000000">
                      <a:alpha val="43137"/>
                    </a:srgbClr>
                  </a:outerShdw>
                </a:effectLst>
                <a:cs typeface="B Nazanin" panose="00000400000000000000" pitchFamily="2" charset="-78"/>
              </a:rPr>
              <a:t>همراه با ذوق </a:t>
            </a:r>
            <a:r>
              <a:rPr lang="fa-IR" sz="2000" dirty="0" smtClean="0">
                <a:solidFill>
                  <a:schemeClr val="accent4">
                    <a:lumMod val="50000"/>
                  </a:schemeClr>
                </a:solidFill>
                <a:effectLst>
                  <a:outerShdw blurRad="38100" dist="38100" dir="2700000" algn="tl">
                    <a:srgbClr val="000000">
                      <a:alpha val="43137"/>
                    </a:srgbClr>
                  </a:outerShdw>
                </a:effectLst>
                <a:cs typeface="B Nazanin" panose="00000400000000000000" pitchFamily="2" charset="-78"/>
              </a:rPr>
              <a:t>نسبت </a:t>
            </a:r>
            <a:r>
              <a:rPr lang="fa-IR" sz="2000" dirty="0">
                <a:solidFill>
                  <a:schemeClr val="accent4">
                    <a:lumMod val="50000"/>
                  </a:schemeClr>
                </a:solidFill>
                <a:effectLst>
                  <a:outerShdw blurRad="38100" dist="38100" dir="2700000" algn="tl">
                    <a:srgbClr val="000000">
                      <a:alpha val="43137"/>
                    </a:srgbClr>
                  </a:outerShdw>
                </a:effectLst>
                <a:cs typeface="B Nazanin" panose="00000400000000000000" pitchFamily="2" charset="-78"/>
              </a:rPr>
              <a:t>به </a:t>
            </a:r>
            <a:r>
              <a:rPr lang="fa-IR" sz="2000" dirty="0" smtClean="0">
                <a:solidFill>
                  <a:schemeClr val="accent4">
                    <a:lumMod val="50000"/>
                  </a:schemeClr>
                </a:solidFill>
                <a:effectLst>
                  <a:outerShdw blurRad="38100" dist="38100" dir="2700000" algn="tl">
                    <a:srgbClr val="000000">
                      <a:alpha val="43137"/>
                    </a:srgbClr>
                  </a:outerShdw>
                </a:effectLst>
                <a:cs typeface="B Nazanin" panose="00000400000000000000" pitchFamily="2" charset="-78"/>
              </a:rPr>
              <a:t>موضوع </a:t>
            </a:r>
            <a:endParaRPr lang="en-US" sz="2000" dirty="0">
              <a:solidFill>
                <a:schemeClr val="accent4">
                  <a:lumMod val="50000"/>
                </a:schemeClr>
              </a:solidFill>
              <a:effectLst>
                <a:outerShdw blurRad="38100" dist="38100" dir="2700000" algn="tl">
                  <a:srgbClr val="000000">
                    <a:alpha val="43137"/>
                  </a:srgbClr>
                </a:outerShdw>
              </a:effectLst>
              <a:cs typeface="B Nazanin" panose="00000400000000000000" pitchFamily="2" charset="-78"/>
            </a:endParaRPr>
          </a:p>
        </p:txBody>
      </p:sp>
      <p:sp>
        <p:nvSpPr>
          <p:cNvPr id="7" name="Rounded Rectangle 6"/>
          <p:cNvSpPr/>
          <p:nvPr/>
        </p:nvSpPr>
        <p:spPr>
          <a:xfrm>
            <a:off x="2596152" y="3228189"/>
            <a:ext cx="4511899" cy="457201"/>
          </a:xfrm>
          <a:prstGeom prst="round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ctr" rtl="1"/>
            <a:r>
              <a:rPr lang="fa-IR" sz="2000" dirty="0" smtClean="0">
                <a:solidFill>
                  <a:schemeClr val="accent4">
                    <a:lumMod val="50000"/>
                  </a:schemeClr>
                </a:solidFill>
                <a:effectLst>
                  <a:outerShdw blurRad="38100" dist="38100" dir="2700000" algn="tl">
                    <a:srgbClr val="000000">
                      <a:alpha val="43137"/>
                    </a:srgbClr>
                  </a:outerShdw>
                </a:effectLst>
                <a:cs typeface="B Nazanin" panose="00000400000000000000" pitchFamily="2" charset="-78"/>
              </a:rPr>
              <a:t>رغبت: میل و گرایش نسبت </a:t>
            </a:r>
            <a:r>
              <a:rPr lang="fa-IR" sz="2000" dirty="0">
                <a:solidFill>
                  <a:schemeClr val="accent4">
                    <a:lumMod val="50000"/>
                  </a:schemeClr>
                </a:solidFill>
                <a:effectLst>
                  <a:outerShdw blurRad="38100" dist="38100" dir="2700000" algn="tl">
                    <a:srgbClr val="000000">
                      <a:alpha val="43137"/>
                    </a:srgbClr>
                  </a:outerShdw>
                </a:effectLst>
                <a:cs typeface="B Nazanin" panose="00000400000000000000" pitchFamily="2" charset="-78"/>
              </a:rPr>
              <a:t>به </a:t>
            </a:r>
            <a:r>
              <a:rPr lang="fa-IR" sz="2000" dirty="0" smtClean="0">
                <a:solidFill>
                  <a:schemeClr val="accent4">
                    <a:lumMod val="50000"/>
                  </a:schemeClr>
                </a:solidFill>
                <a:effectLst>
                  <a:outerShdw blurRad="38100" dist="38100" dir="2700000" algn="tl">
                    <a:srgbClr val="000000">
                      <a:alpha val="43137"/>
                    </a:srgbClr>
                  </a:outerShdw>
                </a:effectLst>
                <a:cs typeface="B Nazanin" panose="00000400000000000000" pitchFamily="2" charset="-78"/>
              </a:rPr>
              <a:t>موضوع </a:t>
            </a:r>
            <a:endParaRPr lang="en-US" sz="2000" dirty="0">
              <a:solidFill>
                <a:schemeClr val="accent4">
                  <a:lumMod val="50000"/>
                </a:schemeClr>
              </a:solidFill>
              <a:effectLst>
                <a:outerShdw blurRad="38100" dist="38100" dir="2700000" algn="tl">
                  <a:srgbClr val="000000">
                    <a:alpha val="43137"/>
                  </a:srgbClr>
                </a:outerShdw>
              </a:effectLst>
              <a:cs typeface="B Nazanin" panose="00000400000000000000" pitchFamily="2" charset="-78"/>
            </a:endParaRPr>
          </a:p>
        </p:txBody>
      </p:sp>
      <p:sp>
        <p:nvSpPr>
          <p:cNvPr id="8" name="Rounded Rectangle 7"/>
          <p:cNvSpPr/>
          <p:nvPr/>
        </p:nvSpPr>
        <p:spPr>
          <a:xfrm>
            <a:off x="2596154" y="3812035"/>
            <a:ext cx="4511898" cy="474371"/>
          </a:xfrm>
          <a:prstGeom prst="round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ctr" rtl="1"/>
            <a:r>
              <a:rPr lang="fa-IR" sz="2000" dirty="0" smtClean="0">
                <a:solidFill>
                  <a:schemeClr val="accent4">
                    <a:lumMod val="50000"/>
                  </a:schemeClr>
                </a:solidFill>
                <a:effectLst>
                  <a:outerShdw blurRad="38100" dist="38100" dir="2700000" algn="tl">
                    <a:srgbClr val="000000">
                      <a:alpha val="43137"/>
                    </a:srgbClr>
                  </a:outerShdw>
                </a:effectLst>
                <a:cs typeface="B Nazanin" panose="00000400000000000000" pitchFamily="2" charset="-78"/>
              </a:rPr>
              <a:t>حرص: طلب و طمع شدید نسبت </a:t>
            </a:r>
            <a:r>
              <a:rPr lang="fa-IR" sz="2000" dirty="0">
                <a:solidFill>
                  <a:schemeClr val="accent4">
                    <a:lumMod val="50000"/>
                  </a:schemeClr>
                </a:solidFill>
                <a:effectLst>
                  <a:outerShdw blurRad="38100" dist="38100" dir="2700000" algn="tl">
                    <a:srgbClr val="000000">
                      <a:alpha val="43137"/>
                    </a:srgbClr>
                  </a:outerShdw>
                </a:effectLst>
                <a:cs typeface="B Nazanin" panose="00000400000000000000" pitchFamily="2" charset="-78"/>
              </a:rPr>
              <a:t>به </a:t>
            </a:r>
            <a:r>
              <a:rPr lang="fa-IR" sz="2000" dirty="0" smtClean="0">
                <a:solidFill>
                  <a:schemeClr val="accent4">
                    <a:lumMod val="50000"/>
                  </a:schemeClr>
                </a:solidFill>
                <a:effectLst>
                  <a:outerShdw blurRad="38100" dist="38100" dir="2700000" algn="tl">
                    <a:srgbClr val="000000">
                      <a:alpha val="43137"/>
                    </a:srgbClr>
                  </a:outerShdw>
                </a:effectLst>
                <a:cs typeface="B Nazanin" panose="00000400000000000000" pitchFamily="2" charset="-78"/>
              </a:rPr>
              <a:t>موضوع </a:t>
            </a:r>
            <a:endParaRPr lang="en-US" sz="2000" dirty="0">
              <a:solidFill>
                <a:schemeClr val="accent4">
                  <a:lumMod val="50000"/>
                </a:schemeClr>
              </a:solidFill>
              <a:effectLst>
                <a:outerShdw blurRad="38100" dist="38100" dir="2700000" algn="tl">
                  <a:srgbClr val="000000">
                    <a:alpha val="43137"/>
                  </a:srgbClr>
                </a:outerShdw>
              </a:effectLst>
              <a:cs typeface="B Nazanin" panose="00000400000000000000" pitchFamily="2" charset="-78"/>
            </a:endParaRPr>
          </a:p>
        </p:txBody>
      </p:sp>
      <p:sp>
        <p:nvSpPr>
          <p:cNvPr id="9" name="Rounded Rectangle 8"/>
          <p:cNvSpPr/>
          <p:nvPr/>
        </p:nvSpPr>
        <p:spPr>
          <a:xfrm>
            <a:off x="2596153" y="4438806"/>
            <a:ext cx="4511898" cy="474371"/>
          </a:xfrm>
          <a:prstGeom prst="round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ctr" rtl="1"/>
            <a:r>
              <a:rPr lang="fa-IR" sz="2000" dirty="0" smtClean="0">
                <a:solidFill>
                  <a:schemeClr val="accent4">
                    <a:lumMod val="50000"/>
                  </a:schemeClr>
                </a:solidFill>
                <a:effectLst>
                  <a:outerShdw blurRad="38100" dist="38100" dir="2700000" algn="tl">
                    <a:srgbClr val="000000">
                      <a:alpha val="43137"/>
                    </a:srgbClr>
                  </a:outerShdw>
                </a:effectLst>
                <a:cs typeface="B Nazanin" panose="00000400000000000000" pitchFamily="2" charset="-78"/>
              </a:rPr>
              <a:t>رهبت: ترس و واهمه نسبت </a:t>
            </a:r>
            <a:r>
              <a:rPr lang="fa-IR" sz="2000" dirty="0">
                <a:solidFill>
                  <a:schemeClr val="accent4">
                    <a:lumMod val="50000"/>
                  </a:schemeClr>
                </a:solidFill>
                <a:effectLst>
                  <a:outerShdw blurRad="38100" dist="38100" dir="2700000" algn="tl">
                    <a:srgbClr val="000000">
                      <a:alpha val="43137"/>
                    </a:srgbClr>
                  </a:outerShdw>
                </a:effectLst>
                <a:cs typeface="B Nazanin" panose="00000400000000000000" pitchFamily="2" charset="-78"/>
              </a:rPr>
              <a:t>به </a:t>
            </a:r>
            <a:r>
              <a:rPr lang="fa-IR" sz="2000" dirty="0" smtClean="0">
                <a:solidFill>
                  <a:schemeClr val="accent4">
                    <a:lumMod val="50000"/>
                  </a:schemeClr>
                </a:solidFill>
                <a:effectLst>
                  <a:outerShdw blurRad="38100" dist="38100" dir="2700000" algn="tl">
                    <a:srgbClr val="000000">
                      <a:alpha val="43137"/>
                    </a:srgbClr>
                  </a:outerShdw>
                </a:effectLst>
                <a:cs typeface="B Nazanin" panose="00000400000000000000" pitchFamily="2" charset="-78"/>
              </a:rPr>
              <a:t>موضوع </a:t>
            </a:r>
            <a:endParaRPr lang="en-US" sz="2000" dirty="0">
              <a:solidFill>
                <a:schemeClr val="accent4">
                  <a:lumMod val="50000"/>
                </a:schemeClr>
              </a:solidFill>
              <a:effectLst>
                <a:outerShdw blurRad="38100" dist="38100" dir="2700000" algn="tl">
                  <a:srgbClr val="000000">
                    <a:alpha val="43137"/>
                  </a:srgbClr>
                </a:outerShdw>
              </a:effectLst>
              <a:cs typeface="B Nazanin" panose="00000400000000000000" pitchFamily="2" charset="-78"/>
            </a:endParaRPr>
          </a:p>
        </p:txBody>
      </p:sp>
      <p:sp>
        <p:nvSpPr>
          <p:cNvPr id="10" name="Rounded Rectangle 9"/>
          <p:cNvSpPr/>
          <p:nvPr/>
        </p:nvSpPr>
        <p:spPr>
          <a:xfrm>
            <a:off x="2596152" y="5059139"/>
            <a:ext cx="4511899" cy="474371"/>
          </a:xfrm>
          <a:prstGeom prst="round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ctr" rtl="1"/>
            <a:r>
              <a:rPr lang="fa-IR" sz="2000" dirty="0" smtClean="0">
                <a:solidFill>
                  <a:schemeClr val="accent4">
                    <a:lumMod val="50000"/>
                  </a:schemeClr>
                </a:solidFill>
                <a:effectLst>
                  <a:outerShdw blurRad="38100" dist="38100" dir="2700000" algn="tl">
                    <a:srgbClr val="000000">
                      <a:alpha val="43137"/>
                    </a:srgbClr>
                  </a:outerShdw>
                </a:effectLst>
                <a:cs typeface="B Nazanin" panose="00000400000000000000" pitchFamily="2" charset="-78"/>
              </a:rPr>
              <a:t>غضب: غلبه داشتن نسبت </a:t>
            </a:r>
            <a:r>
              <a:rPr lang="fa-IR" sz="2000" dirty="0">
                <a:solidFill>
                  <a:schemeClr val="accent4">
                    <a:lumMod val="50000"/>
                  </a:schemeClr>
                </a:solidFill>
                <a:effectLst>
                  <a:outerShdw blurRad="38100" dist="38100" dir="2700000" algn="tl">
                    <a:srgbClr val="000000">
                      <a:alpha val="43137"/>
                    </a:srgbClr>
                  </a:outerShdw>
                </a:effectLst>
                <a:cs typeface="B Nazanin" panose="00000400000000000000" pitchFamily="2" charset="-78"/>
              </a:rPr>
              <a:t>به </a:t>
            </a:r>
            <a:r>
              <a:rPr lang="fa-IR" sz="2000" dirty="0" smtClean="0">
                <a:solidFill>
                  <a:schemeClr val="accent4">
                    <a:lumMod val="50000"/>
                  </a:schemeClr>
                </a:solidFill>
                <a:effectLst>
                  <a:outerShdw blurRad="38100" dist="38100" dir="2700000" algn="tl">
                    <a:srgbClr val="000000">
                      <a:alpha val="43137"/>
                    </a:srgbClr>
                  </a:outerShdw>
                </a:effectLst>
                <a:cs typeface="B Nazanin" panose="00000400000000000000" pitchFamily="2" charset="-78"/>
              </a:rPr>
              <a:t>موضوع </a:t>
            </a:r>
            <a:endParaRPr lang="en-US" sz="2000" dirty="0">
              <a:solidFill>
                <a:schemeClr val="accent4">
                  <a:lumMod val="50000"/>
                </a:schemeClr>
              </a:solidFill>
              <a:effectLst>
                <a:outerShdw blurRad="38100" dist="38100" dir="2700000" algn="tl">
                  <a:srgbClr val="000000">
                    <a:alpha val="43137"/>
                  </a:srgbClr>
                </a:outerShdw>
              </a:effectLst>
              <a:cs typeface="B Nazanin" panose="00000400000000000000" pitchFamily="2" charset="-78"/>
            </a:endParaRPr>
          </a:p>
        </p:txBody>
      </p:sp>
      <p:sp>
        <p:nvSpPr>
          <p:cNvPr id="11" name="Rounded Rectangle 10"/>
          <p:cNvSpPr/>
          <p:nvPr/>
        </p:nvSpPr>
        <p:spPr>
          <a:xfrm>
            <a:off x="2596150" y="5605416"/>
            <a:ext cx="4511900" cy="474371"/>
          </a:xfrm>
          <a:prstGeom prst="round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ctr" rtl="1"/>
            <a:r>
              <a:rPr lang="fa-IR" sz="2000" dirty="0">
                <a:solidFill>
                  <a:schemeClr val="accent4">
                    <a:lumMod val="50000"/>
                  </a:schemeClr>
                </a:solidFill>
                <a:effectLst>
                  <a:outerShdw blurRad="38100" dist="38100" dir="2700000" algn="tl">
                    <a:srgbClr val="000000">
                      <a:alpha val="43137"/>
                    </a:srgbClr>
                  </a:outerShdw>
                </a:effectLst>
                <a:cs typeface="B Nazanin" panose="00000400000000000000" pitchFamily="2" charset="-78"/>
              </a:rPr>
              <a:t>لذت: دوست داشتن </a:t>
            </a:r>
            <a:r>
              <a:rPr lang="fa-IR" sz="2000" dirty="0" smtClean="0">
                <a:solidFill>
                  <a:schemeClr val="accent4">
                    <a:lumMod val="50000"/>
                  </a:schemeClr>
                </a:solidFill>
                <a:effectLst>
                  <a:outerShdw blurRad="38100" dist="38100" dir="2700000" algn="tl">
                    <a:srgbClr val="000000">
                      <a:alpha val="43137"/>
                    </a:srgbClr>
                  </a:outerShdw>
                </a:effectLst>
                <a:cs typeface="B Nazanin" panose="00000400000000000000" pitchFamily="2" charset="-78"/>
              </a:rPr>
              <a:t>با احساس </a:t>
            </a:r>
            <a:r>
              <a:rPr lang="fa-IR" sz="2000" dirty="0">
                <a:solidFill>
                  <a:schemeClr val="accent4">
                    <a:lumMod val="50000"/>
                  </a:schemeClr>
                </a:solidFill>
                <a:effectLst>
                  <a:outerShdw blurRad="38100" dist="38100" dir="2700000" algn="tl">
                    <a:srgbClr val="000000">
                      <a:alpha val="43137"/>
                    </a:srgbClr>
                  </a:outerShdw>
                </a:effectLst>
                <a:cs typeface="B Nazanin" panose="00000400000000000000" pitchFamily="2" charset="-78"/>
              </a:rPr>
              <a:t>رضایت نسبت به </a:t>
            </a:r>
            <a:r>
              <a:rPr lang="fa-IR" sz="2000" dirty="0" smtClean="0">
                <a:solidFill>
                  <a:schemeClr val="accent4">
                    <a:lumMod val="50000"/>
                  </a:schemeClr>
                </a:solidFill>
                <a:effectLst>
                  <a:outerShdw blurRad="38100" dist="38100" dir="2700000" algn="tl">
                    <a:srgbClr val="000000">
                      <a:alpha val="43137"/>
                    </a:srgbClr>
                  </a:outerShdw>
                </a:effectLst>
                <a:cs typeface="B Nazanin" panose="00000400000000000000" pitchFamily="2" charset="-78"/>
              </a:rPr>
              <a:t>موضوع</a:t>
            </a:r>
            <a:endParaRPr lang="en-US" sz="2000" dirty="0">
              <a:solidFill>
                <a:schemeClr val="accent4">
                  <a:lumMod val="50000"/>
                </a:schemeClr>
              </a:solidFill>
              <a:effectLst>
                <a:outerShdw blurRad="38100" dist="38100" dir="2700000" algn="tl">
                  <a:srgbClr val="000000">
                    <a:alpha val="43137"/>
                  </a:srgbClr>
                </a:outerShdw>
              </a:effectLst>
              <a:cs typeface="B Nazanin" panose="00000400000000000000" pitchFamily="2" charset="-78"/>
            </a:endParaRPr>
          </a:p>
        </p:txBody>
      </p:sp>
      <p:cxnSp>
        <p:nvCxnSpPr>
          <p:cNvPr id="21" name="Straight Connector 20"/>
          <p:cNvCxnSpPr>
            <a:endCxn id="6" idx="3"/>
          </p:cNvCxnSpPr>
          <p:nvPr/>
        </p:nvCxnSpPr>
        <p:spPr>
          <a:xfrm flipH="1">
            <a:off x="7108051" y="2889049"/>
            <a:ext cx="96806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7108050" y="3456789"/>
            <a:ext cx="96806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H="1">
            <a:off x="7108052" y="4049220"/>
            <a:ext cx="96806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a:off x="7108049" y="4625549"/>
            <a:ext cx="96806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a:off x="7108052" y="5296324"/>
            <a:ext cx="96806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H="1">
            <a:off x="7108052" y="5823286"/>
            <a:ext cx="968061" cy="0"/>
          </a:xfrm>
          <a:prstGeom prst="line">
            <a:avLst/>
          </a:prstGeom>
          <a:ln w="12700"/>
        </p:spPr>
        <p:style>
          <a:lnRef idx="1">
            <a:schemeClr val="dk1"/>
          </a:lnRef>
          <a:fillRef idx="0">
            <a:schemeClr val="dk1"/>
          </a:fillRef>
          <a:effectRef idx="0">
            <a:schemeClr val="dk1"/>
          </a:effectRef>
          <a:fontRef idx="minor">
            <a:schemeClr val="tx1"/>
          </a:fontRef>
        </p:style>
      </p:cxnSp>
      <p:sp>
        <p:nvSpPr>
          <p:cNvPr id="28" name="Oval 27"/>
          <p:cNvSpPr/>
          <p:nvPr/>
        </p:nvSpPr>
        <p:spPr>
          <a:xfrm>
            <a:off x="9726808" y="451976"/>
            <a:ext cx="1387022" cy="1171455"/>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b="1" dirty="0" smtClean="0">
                <a:cs typeface="B Nazanin" panose="00000400000000000000" pitchFamily="2" charset="-78"/>
              </a:rPr>
              <a:t>برایند صفات</a:t>
            </a:r>
            <a:endParaRPr lang="en-US" b="1" dirty="0">
              <a:cs typeface="B Nazanin" panose="00000400000000000000" pitchFamily="2" charset="-78"/>
            </a:endParaRPr>
          </a:p>
        </p:txBody>
      </p:sp>
    </p:spTree>
    <p:extLst>
      <p:ext uri="{BB962C8B-B14F-4D97-AF65-F5344CB8AC3E}">
        <p14:creationId xmlns:p14="http://schemas.microsoft.com/office/powerpoint/2010/main" val="306303119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18" presetClass="entr" presetSubtype="12"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strips(downLeft)">
                                      <p:cBhvr>
                                        <p:cTn id="10" dur="500"/>
                                        <p:tgtEl>
                                          <p:spTgt spid="21"/>
                                        </p:tgtEl>
                                      </p:cBhvr>
                                    </p:animEffect>
                                  </p:childTnLst>
                                </p:cTn>
                              </p:par>
                              <p:par>
                                <p:cTn id="11" presetID="18" presetClass="entr" presetSubtype="12"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strips(downLeft)">
                                      <p:cBhvr>
                                        <p:cTn id="13" dur="500"/>
                                        <p:tgtEl>
                                          <p:spTgt spid="23"/>
                                        </p:tgtEl>
                                      </p:cBhvr>
                                    </p:animEffect>
                                  </p:childTnLst>
                                </p:cTn>
                              </p:par>
                              <p:par>
                                <p:cTn id="14" presetID="18" presetClass="entr" presetSubtype="12"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strips(downLeft)">
                                      <p:cBhvr>
                                        <p:cTn id="16" dur="500"/>
                                        <p:tgtEl>
                                          <p:spTgt spid="24"/>
                                        </p:tgtEl>
                                      </p:cBhvr>
                                    </p:animEffect>
                                  </p:childTnLst>
                                </p:cTn>
                              </p:par>
                              <p:par>
                                <p:cTn id="17" presetID="18" presetClass="entr" presetSubtype="12"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strips(downLeft)">
                                      <p:cBhvr>
                                        <p:cTn id="19" dur="500"/>
                                        <p:tgtEl>
                                          <p:spTgt spid="25"/>
                                        </p:tgtEl>
                                      </p:cBhvr>
                                    </p:animEffect>
                                  </p:childTnLst>
                                </p:cTn>
                              </p:par>
                              <p:par>
                                <p:cTn id="20" presetID="18" presetClass="entr" presetSubtype="12"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strips(downLeft)">
                                      <p:cBhvr>
                                        <p:cTn id="22" dur="500"/>
                                        <p:tgtEl>
                                          <p:spTgt spid="26"/>
                                        </p:tgtEl>
                                      </p:cBhvr>
                                    </p:animEffect>
                                  </p:childTnLst>
                                </p:cTn>
                              </p:par>
                              <p:par>
                                <p:cTn id="23" presetID="18" presetClass="entr" presetSubtype="12"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strips(downLeft)">
                                      <p:cBhvr>
                                        <p:cTn id="25" dur="500"/>
                                        <p:tgtEl>
                                          <p:spTgt spid="27"/>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trips(downLeft)">
                                      <p:cBhvr>
                                        <p:cTn id="28" dur="500"/>
                                        <p:tgtEl>
                                          <p:spTgt spid="11"/>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strips(downLeft)">
                                      <p:cBhvr>
                                        <p:cTn id="37" dur="500"/>
                                        <p:tgtEl>
                                          <p:spTgt spid="8"/>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strips(downLeft)">
                                      <p:cBhvr>
                                        <p:cTn id="40" dur="500"/>
                                        <p:tgtEl>
                                          <p:spTgt spid="7"/>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strips(downLeft)">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2072"/>
            <a:ext cx="10515600" cy="4784891"/>
          </a:xfrm>
        </p:spPr>
        <p:txBody>
          <a:bodyPr>
            <a:normAutofit/>
          </a:bodyPr>
          <a:lstStyle/>
          <a:p>
            <a:pPr marL="0" indent="0" algn="ctr" rtl="1">
              <a:buNone/>
            </a:pPr>
            <a:r>
              <a:rPr lang="fa-IR" dirty="0" smtClean="0">
                <a:cs typeface="B Titr" panose="00000700000000000000" pitchFamily="2" charset="-78"/>
              </a:rPr>
              <a:t>بر اساس شناخت ظرفیت های دریافت ذکر</a:t>
            </a:r>
          </a:p>
          <a:p>
            <a:pPr marL="0" indent="0" algn="ctr" rtl="1">
              <a:buNone/>
            </a:pPr>
            <a:endParaRPr lang="fa-IR" sz="2400" dirty="0">
              <a:cs typeface="B Titr" panose="00000700000000000000" pitchFamily="2" charset="-78"/>
            </a:endParaRPr>
          </a:p>
          <a:p>
            <a:pPr marL="0" indent="0" algn="just" rtl="1">
              <a:buNone/>
            </a:pPr>
            <a:endParaRPr lang="en-US" sz="2400" dirty="0">
              <a:cs typeface="B Titr" panose="00000700000000000000" pitchFamily="2" charset="-78"/>
            </a:endParaRPr>
          </a:p>
        </p:txBody>
      </p:sp>
      <p:sp>
        <p:nvSpPr>
          <p:cNvPr id="4" name="Title 3"/>
          <p:cNvSpPr>
            <a:spLocks noGrp="1"/>
          </p:cNvSpPr>
          <p:nvPr>
            <p:ph type="title"/>
          </p:nvPr>
        </p:nvSpPr>
        <p:spPr>
          <a:xfrm>
            <a:off x="9627358" y="337830"/>
            <a:ext cx="1277203" cy="1054242"/>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noAutofit/>
          </a:bodyPr>
          <a:lstStyle/>
          <a:p>
            <a:pPr algn="ctr"/>
            <a:r>
              <a:rPr lang="fa-IR" sz="1800" b="1" dirty="0" smtClean="0">
                <a:cs typeface="B Nazanin" panose="00000400000000000000" pitchFamily="2" charset="-78"/>
              </a:rPr>
              <a:t>برایند صفات</a:t>
            </a:r>
            <a:endParaRPr lang="en-US" sz="1800" b="1" dirty="0">
              <a:cs typeface="B Nazanin"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951344828"/>
              </p:ext>
            </p:extLst>
          </p:nvPr>
        </p:nvGraphicFramePr>
        <p:xfrm>
          <a:off x="559558" y="2269801"/>
          <a:ext cx="10794242" cy="4062758"/>
        </p:xfrm>
        <a:graphic>
          <a:graphicData uri="http://schemas.openxmlformats.org/drawingml/2006/table">
            <a:tbl>
              <a:tblPr firstRow="1" bandRow="1">
                <a:tableStyleId>{0E3FDE45-AF77-4B5C-9715-49D594BDF05E}</a:tableStyleId>
              </a:tblPr>
              <a:tblGrid>
                <a:gridCol w="3924036">
                  <a:extLst>
                    <a:ext uri="{9D8B030D-6E8A-4147-A177-3AD203B41FA5}">
                      <a16:colId xmlns:a16="http://schemas.microsoft.com/office/drawing/2014/main" val="732147849"/>
                    </a:ext>
                  </a:extLst>
                </a:gridCol>
                <a:gridCol w="3835335">
                  <a:extLst>
                    <a:ext uri="{9D8B030D-6E8A-4147-A177-3AD203B41FA5}">
                      <a16:colId xmlns:a16="http://schemas.microsoft.com/office/drawing/2014/main" val="1714664412"/>
                    </a:ext>
                  </a:extLst>
                </a:gridCol>
                <a:gridCol w="3034871">
                  <a:extLst>
                    <a:ext uri="{9D8B030D-6E8A-4147-A177-3AD203B41FA5}">
                      <a16:colId xmlns:a16="http://schemas.microsoft.com/office/drawing/2014/main" val="3220884682"/>
                    </a:ext>
                  </a:extLst>
                </a:gridCol>
              </a:tblGrid>
              <a:tr h="580394">
                <a:tc>
                  <a:txBody>
                    <a:bodyPr/>
                    <a:lstStyle/>
                    <a:p>
                      <a:pPr algn="just" rtl="1"/>
                      <a:r>
                        <a:rPr lang="fa-IR" sz="2000" b="0" dirty="0" smtClean="0">
                          <a:cs typeface="B Nazanin" panose="00000400000000000000" pitchFamily="2" charset="-78"/>
                        </a:rPr>
                        <a:t>واجد حمد و ثنا</a:t>
                      </a:r>
                      <a:endParaRPr lang="en-US" sz="2000" b="0" dirty="0">
                        <a:cs typeface="B Nazanin" panose="00000400000000000000" pitchFamily="2" charset="-78"/>
                      </a:endParaRPr>
                    </a:p>
                  </a:txBody>
                  <a:tcPr/>
                </a:tc>
                <a:tc>
                  <a:txBody>
                    <a:bodyPr/>
                    <a:lstStyle/>
                    <a:p>
                      <a:pPr algn="just" rtl="1"/>
                      <a:r>
                        <a:rPr lang="fa-IR" sz="2000" b="0" dirty="0" smtClean="0">
                          <a:cs typeface="B Nazanin" panose="00000400000000000000" pitchFamily="2" charset="-78"/>
                        </a:rPr>
                        <a:t>جاری شدن حق بر زبان</a:t>
                      </a:r>
                      <a:endParaRPr lang="en-US" sz="2000" b="0" dirty="0">
                        <a:cs typeface="B Nazanin" panose="00000400000000000000" pitchFamily="2" charset="-78"/>
                      </a:endParaRPr>
                    </a:p>
                  </a:txBody>
                  <a:tcPr/>
                </a:tc>
                <a:tc>
                  <a:txBody>
                    <a:bodyPr/>
                    <a:lstStyle/>
                    <a:p>
                      <a:pPr algn="just" rtl="1"/>
                      <a:r>
                        <a:rPr lang="fa-IR" sz="2000" b="0" dirty="0" smtClean="0">
                          <a:cs typeface="B Nazanin" panose="00000400000000000000" pitchFamily="2" charset="-78"/>
                        </a:rPr>
                        <a:t>بهره مندی از ذکر</a:t>
                      </a:r>
                      <a:r>
                        <a:rPr lang="fa-IR" sz="2000" b="0" baseline="0" dirty="0" smtClean="0">
                          <a:cs typeface="B Nazanin" panose="00000400000000000000" pitchFamily="2" charset="-78"/>
                        </a:rPr>
                        <a:t> در زبان </a:t>
                      </a:r>
                      <a:endParaRPr lang="en-US" sz="2000" b="0" dirty="0">
                        <a:cs typeface="B Nazanin" panose="00000400000000000000" pitchFamily="2" charset="-78"/>
                      </a:endParaRPr>
                    </a:p>
                  </a:txBody>
                  <a:tcPr/>
                </a:tc>
                <a:extLst>
                  <a:ext uri="{0D108BD9-81ED-4DB2-BD59-A6C34878D82A}">
                    <a16:rowId xmlns:a16="http://schemas.microsoft.com/office/drawing/2014/main" val="438157793"/>
                  </a:ext>
                </a:extLst>
              </a:tr>
              <a:tr h="580394">
                <a:tc>
                  <a:txBody>
                    <a:bodyPr/>
                    <a:lstStyle/>
                    <a:p>
                      <a:pPr algn="just" rtl="1"/>
                      <a:r>
                        <a:rPr lang="fa-IR" sz="2000" dirty="0" smtClean="0">
                          <a:cs typeface="B Nazanin" panose="00000400000000000000" pitchFamily="2" charset="-78"/>
                        </a:rPr>
                        <a:t>واجد تعظیم و حیا</a:t>
                      </a:r>
                      <a:r>
                        <a:rPr lang="fa-IR" sz="2000" baseline="0" dirty="0" smtClean="0">
                          <a:cs typeface="B Nazanin" panose="00000400000000000000" pitchFamily="2" charset="-78"/>
                        </a:rPr>
                        <a:t> </a:t>
                      </a:r>
                      <a:endParaRPr lang="en-US" sz="2000" dirty="0">
                        <a:cs typeface="B Nazanin" panose="00000400000000000000" pitchFamily="2" charset="-78"/>
                      </a:endParaRPr>
                    </a:p>
                  </a:txBody>
                  <a:tcPr/>
                </a:tc>
                <a:tc>
                  <a:txBody>
                    <a:bodyPr/>
                    <a:lstStyle/>
                    <a:p>
                      <a:pPr algn="just" rtl="1"/>
                      <a:r>
                        <a:rPr lang="fa-IR" sz="2000" dirty="0" smtClean="0">
                          <a:cs typeface="B Nazanin" panose="00000400000000000000" pitchFamily="2" charset="-78"/>
                        </a:rPr>
                        <a:t>تمییز</a:t>
                      </a:r>
                      <a:r>
                        <a:rPr lang="fa-IR" sz="2000" baseline="0" dirty="0" smtClean="0">
                          <a:cs typeface="B Nazanin" panose="00000400000000000000" pitchFamily="2" charset="-78"/>
                        </a:rPr>
                        <a:t> دهندگی میان حق و باطل</a:t>
                      </a:r>
                      <a:endParaRPr lang="en-US" sz="2000" dirty="0">
                        <a:cs typeface="B Nazanin" panose="00000400000000000000" pitchFamily="2" charset="-78"/>
                      </a:endParaRPr>
                    </a:p>
                  </a:txBody>
                  <a:tcPr/>
                </a:tc>
                <a:tc>
                  <a:txBody>
                    <a:bodyPr/>
                    <a:lstStyle/>
                    <a:p>
                      <a:pPr algn="just" rtl="1"/>
                      <a:r>
                        <a:rPr lang="fa-IR" sz="2000" dirty="0" smtClean="0">
                          <a:cs typeface="B Nazanin" panose="00000400000000000000" pitchFamily="2" charset="-78"/>
                        </a:rPr>
                        <a:t>بهره</a:t>
                      </a:r>
                      <a:r>
                        <a:rPr lang="fa-IR" sz="2000" baseline="0" dirty="0" smtClean="0">
                          <a:cs typeface="B Nazanin" panose="00000400000000000000" pitchFamily="2" charset="-78"/>
                        </a:rPr>
                        <a:t> مندی از ذکر در عقل</a:t>
                      </a:r>
                      <a:endParaRPr lang="en-US" sz="2000" dirty="0">
                        <a:cs typeface="B Nazanin" panose="00000400000000000000" pitchFamily="2" charset="-78"/>
                      </a:endParaRPr>
                    </a:p>
                  </a:txBody>
                  <a:tcPr/>
                </a:tc>
                <a:extLst>
                  <a:ext uri="{0D108BD9-81ED-4DB2-BD59-A6C34878D82A}">
                    <a16:rowId xmlns:a16="http://schemas.microsoft.com/office/drawing/2014/main" val="1876134476"/>
                  </a:ext>
                </a:extLst>
              </a:tr>
              <a:tr h="580394">
                <a:tc>
                  <a:txBody>
                    <a:bodyPr/>
                    <a:lstStyle/>
                    <a:p>
                      <a:pPr algn="just" rtl="1"/>
                      <a:r>
                        <a:rPr lang="fa-IR" sz="2000" dirty="0" smtClean="0">
                          <a:cs typeface="B Nazanin" panose="00000400000000000000" pitchFamily="2" charset="-78"/>
                        </a:rPr>
                        <a:t>واجد صدق و صفا</a:t>
                      </a:r>
                      <a:endParaRPr lang="en-US" sz="2000" dirty="0">
                        <a:cs typeface="B Nazanin" panose="00000400000000000000" pitchFamily="2" charset="-78"/>
                      </a:endParaRPr>
                    </a:p>
                  </a:txBody>
                  <a:tcPr/>
                </a:tc>
                <a:tc>
                  <a:txBody>
                    <a:bodyPr/>
                    <a:lstStyle/>
                    <a:p>
                      <a:pPr algn="just" rtl="1"/>
                      <a:r>
                        <a:rPr lang="fa-IR" sz="2000" dirty="0" smtClean="0">
                          <a:cs typeface="B Nazanin" panose="00000400000000000000" pitchFamily="2" charset="-78"/>
                        </a:rPr>
                        <a:t>قابلیت داشتن برای دریافت</a:t>
                      </a:r>
                      <a:r>
                        <a:rPr lang="fa-IR" sz="2000" baseline="0" dirty="0" smtClean="0">
                          <a:cs typeface="B Nazanin" panose="00000400000000000000" pitchFamily="2" charset="-78"/>
                        </a:rPr>
                        <a:t> حق</a:t>
                      </a:r>
                      <a:endParaRPr lang="en-US" sz="2000" dirty="0">
                        <a:cs typeface="B Nazanin" panose="00000400000000000000" pitchFamily="2" charset="-78"/>
                      </a:endParaRPr>
                    </a:p>
                  </a:txBody>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sz="2000" dirty="0" smtClean="0">
                          <a:cs typeface="B Nazanin" panose="00000400000000000000" pitchFamily="2" charset="-78"/>
                        </a:rPr>
                        <a:t>بهره</a:t>
                      </a:r>
                      <a:r>
                        <a:rPr lang="fa-IR" sz="2000" baseline="0" dirty="0" smtClean="0">
                          <a:cs typeface="B Nazanin" panose="00000400000000000000" pitchFamily="2" charset="-78"/>
                        </a:rPr>
                        <a:t> مندی از ذکر در قلب</a:t>
                      </a:r>
                      <a:endParaRPr lang="en-US" sz="2000" dirty="0" smtClean="0">
                        <a:cs typeface="B Nazanin" panose="00000400000000000000" pitchFamily="2" charset="-78"/>
                      </a:endParaRPr>
                    </a:p>
                  </a:txBody>
                  <a:tcPr/>
                </a:tc>
                <a:extLst>
                  <a:ext uri="{0D108BD9-81ED-4DB2-BD59-A6C34878D82A}">
                    <a16:rowId xmlns:a16="http://schemas.microsoft.com/office/drawing/2014/main" val="633162310"/>
                  </a:ext>
                </a:extLst>
              </a:tr>
              <a:tr h="580394">
                <a:tc>
                  <a:txBody>
                    <a:bodyPr/>
                    <a:lstStyle/>
                    <a:p>
                      <a:pPr algn="just" rtl="1"/>
                      <a:r>
                        <a:rPr lang="fa-IR" sz="2000" dirty="0" smtClean="0">
                          <a:cs typeface="B Nazanin" panose="00000400000000000000" pitchFamily="2" charset="-78"/>
                        </a:rPr>
                        <a:t>رؤیت گر لقای رب</a:t>
                      </a:r>
                      <a:endParaRPr lang="en-US" sz="2000" dirty="0">
                        <a:cs typeface="B Nazanin" panose="00000400000000000000" pitchFamily="2" charset="-78"/>
                      </a:endParaRPr>
                    </a:p>
                  </a:txBody>
                  <a:tcPr/>
                </a:tc>
                <a:tc>
                  <a:txBody>
                    <a:bodyPr/>
                    <a:lstStyle/>
                    <a:p>
                      <a:pPr algn="just" rtl="1"/>
                      <a:r>
                        <a:rPr lang="fa-IR" sz="2000" dirty="0" smtClean="0">
                          <a:cs typeface="B Nazanin" panose="00000400000000000000" pitchFamily="2" charset="-78"/>
                        </a:rPr>
                        <a:t>متصل بودن به دریافت های الهی</a:t>
                      </a:r>
                      <a:endParaRPr lang="en-US" sz="2000" dirty="0">
                        <a:cs typeface="B Nazanin" panose="00000400000000000000" pitchFamily="2" charset="-78"/>
                      </a:endParaRPr>
                    </a:p>
                  </a:txBody>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sz="2000" dirty="0" smtClean="0">
                          <a:cs typeface="B Nazanin" panose="00000400000000000000" pitchFamily="2" charset="-78"/>
                        </a:rPr>
                        <a:t>بهره</a:t>
                      </a:r>
                      <a:r>
                        <a:rPr lang="fa-IR" sz="2000" baseline="0" dirty="0" smtClean="0">
                          <a:cs typeface="B Nazanin" panose="00000400000000000000" pitchFamily="2" charset="-78"/>
                        </a:rPr>
                        <a:t> مندی از ذکر در سرّ</a:t>
                      </a:r>
                      <a:endParaRPr lang="en-US" sz="2000" dirty="0" smtClean="0">
                        <a:cs typeface="B Nazanin" panose="00000400000000000000" pitchFamily="2" charset="-78"/>
                      </a:endParaRPr>
                    </a:p>
                  </a:txBody>
                  <a:tcPr/>
                </a:tc>
                <a:extLst>
                  <a:ext uri="{0D108BD9-81ED-4DB2-BD59-A6C34878D82A}">
                    <a16:rowId xmlns:a16="http://schemas.microsoft.com/office/drawing/2014/main" val="1730443834"/>
                  </a:ext>
                </a:extLst>
              </a:tr>
              <a:tr h="580394">
                <a:tc>
                  <a:txBody>
                    <a:bodyPr/>
                    <a:lstStyle/>
                    <a:p>
                      <a:pPr algn="just" rtl="1"/>
                      <a:r>
                        <a:rPr lang="fa-IR" sz="2000" dirty="0" smtClean="0">
                          <a:cs typeface="B Nazanin" panose="00000400000000000000" pitchFamily="2" charset="-78"/>
                        </a:rPr>
                        <a:t>واجد تسلیم و رضا</a:t>
                      </a:r>
                      <a:endParaRPr lang="en-US" sz="2000" dirty="0">
                        <a:cs typeface="B Nazanin" panose="00000400000000000000" pitchFamily="2" charset="-78"/>
                      </a:endParaRPr>
                    </a:p>
                  </a:txBody>
                  <a:tcPr/>
                </a:tc>
                <a:tc>
                  <a:txBody>
                    <a:bodyPr/>
                    <a:lstStyle/>
                    <a:p>
                      <a:pPr algn="just" rtl="1"/>
                      <a:r>
                        <a:rPr lang="fa-IR" sz="2000" dirty="0" smtClean="0">
                          <a:cs typeface="B Nazanin" panose="00000400000000000000" pitchFamily="2" charset="-78"/>
                        </a:rPr>
                        <a:t>قابلیت ذخیره سازی حقایق</a:t>
                      </a:r>
                      <a:endParaRPr lang="en-US" sz="2000" dirty="0">
                        <a:cs typeface="B Nazanin" panose="00000400000000000000" pitchFamily="2" charset="-78"/>
                      </a:endParaRPr>
                    </a:p>
                  </a:txBody>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sz="2000" dirty="0" smtClean="0">
                          <a:cs typeface="B Nazanin" panose="00000400000000000000" pitchFamily="2" charset="-78"/>
                        </a:rPr>
                        <a:t>بهره</a:t>
                      </a:r>
                      <a:r>
                        <a:rPr lang="fa-IR" sz="2000" baseline="0" dirty="0" smtClean="0">
                          <a:cs typeface="B Nazanin" panose="00000400000000000000" pitchFamily="2" charset="-78"/>
                        </a:rPr>
                        <a:t> مندی از ذکر در معرفت</a:t>
                      </a:r>
                      <a:endParaRPr lang="en-US" sz="2000" dirty="0" smtClean="0">
                        <a:cs typeface="B Nazanin" panose="00000400000000000000" pitchFamily="2" charset="-78"/>
                      </a:endParaRPr>
                    </a:p>
                  </a:txBody>
                  <a:tcPr/>
                </a:tc>
                <a:extLst>
                  <a:ext uri="{0D108BD9-81ED-4DB2-BD59-A6C34878D82A}">
                    <a16:rowId xmlns:a16="http://schemas.microsoft.com/office/drawing/2014/main" val="879095014"/>
                  </a:ext>
                </a:extLst>
              </a:tr>
              <a:tr h="580394">
                <a:tc>
                  <a:txBody>
                    <a:bodyPr/>
                    <a:lstStyle/>
                    <a:p>
                      <a:pPr algn="just" rtl="1"/>
                      <a:r>
                        <a:rPr lang="fa-IR" sz="2000" dirty="0" smtClean="0">
                          <a:cs typeface="B Nazanin" panose="00000400000000000000" pitchFamily="2" charset="-78"/>
                        </a:rPr>
                        <a:t>واجد جهت و سختی انداختن خود در راه خدا</a:t>
                      </a:r>
                      <a:endParaRPr lang="en-US" sz="2000" dirty="0">
                        <a:cs typeface="B Nazanin" panose="00000400000000000000" pitchFamily="2" charset="-78"/>
                      </a:endParaRPr>
                    </a:p>
                  </a:txBody>
                  <a:tcPr/>
                </a:tc>
                <a:tc>
                  <a:txBody>
                    <a:bodyPr/>
                    <a:lstStyle/>
                    <a:p>
                      <a:pPr algn="just" rtl="1"/>
                      <a:r>
                        <a:rPr lang="fa-IR" sz="2000" dirty="0" smtClean="0">
                          <a:cs typeface="B Nazanin" panose="00000400000000000000" pitchFamily="2" charset="-78"/>
                        </a:rPr>
                        <a:t>امر کنندگی به حسن</a:t>
                      </a:r>
                      <a:endParaRPr lang="en-US" sz="2000" dirty="0">
                        <a:cs typeface="B Nazanin" panose="00000400000000000000" pitchFamily="2" charset="-78"/>
                      </a:endParaRPr>
                    </a:p>
                  </a:txBody>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sz="2000" dirty="0" smtClean="0">
                          <a:cs typeface="B Nazanin" panose="00000400000000000000" pitchFamily="2" charset="-78"/>
                        </a:rPr>
                        <a:t>بهره</a:t>
                      </a:r>
                      <a:r>
                        <a:rPr lang="fa-IR" sz="2000" baseline="0" dirty="0" smtClean="0">
                          <a:cs typeface="B Nazanin" panose="00000400000000000000" pitchFamily="2" charset="-78"/>
                        </a:rPr>
                        <a:t> مندی از ذکر در نفس</a:t>
                      </a:r>
                      <a:endParaRPr lang="en-US" sz="2000" dirty="0" smtClean="0">
                        <a:cs typeface="B Nazanin" panose="00000400000000000000" pitchFamily="2" charset="-78"/>
                      </a:endParaRPr>
                    </a:p>
                  </a:txBody>
                  <a:tcPr/>
                </a:tc>
                <a:extLst>
                  <a:ext uri="{0D108BD9-81ED-4DB2-BD59-A6C34878D82A}">
                    <a16:rowId xmlns:a16="http://schemas.microsoft.com/office/drawing/2014/main" val="1470191703"/>
                  </a:ext>
                </a:extLst>
              </a:tr>
              <a:tr h="580394">
                <a:tc>
                  <a:txBody>
                    <a:bodyPr/>
                    <a:lstStyle/>
                    <a:p>
                      <a:pPr algn="just" rtl="1"/>
                      <a:r>
                        <a:rPr lang="fa-IR" sz="2000" dirty="0" smtClean="0">
                          <a:cs typeface="B Nazanin" panose="00000400000000000000" pitchFamily="2" charset="-78"/>
                        </a:rPr>
                        <a:t>واجد خوف و رجا</a:t>
                      </a:r>
                      <a:endParaRPr lang="en-US" sz="2000" dirty="0">
                        <a:cs typeface="B Nazanin" panose="00000400000000000000" pitchFamily="2" charset="-78"/>
                      </a:endParaRPr>
                    </a:p>
                  </a:txBody>
                  <a:tcPr/>
                </a:tc>
                <a:tc>
                  <a:txBody>
                    <a:bodyPr/>
                    <a:lstStyle/>
                    <a:p>
                      <a:pPr algn="just" rtl="1"/>
                      <a:r>
                        <a:rPr lang="fa-IR" sz="2000" dirty="0" smtClean="0">
                          <a:cs typeface="B Nazanin" panose="00000400000000000000" pitchFamily="2" charset="-78"/>
                        </a:rPr>
                        <a:t>قابلیت دریافت حیات و رحمت</a:t>
                      </a:r>
                      <a:endParaRPr lang="en-US" sz="2000" dirty="0">
                        <a:cs typeface="B Nazanin" panose="00000400000000000000" pitchFamily="2" charset="-78"/>
                      </a:endParaRPr>
                    </a:p>
                  </a:txBody>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sz="2000" dirty="0" smtClean="0">
                          <a:cs typeface="B Nazanin" panose="00000400000000000000" pitchFamily="2" charset="-78"/>
                        </a:rPr>
                        <a:t>بهره</a:t>
                      </a:r>
                      <a:r>
                        <a:rPr lang="fa-IR" sz="2000" baseline="0" dirty="0" smtClean="0">
                          <a:cs typeface="B Nazanin" panose="00000400000000000000" pitchFamily="2" charset="-78"/>
                        </a:rPr>
                        <a:t> مندی از ذکر در روح</a:t>
                      </a:r>
                      <a:endParaRPr lang="en-US" sz="2000" dirty="0" smtClean="0">
                        <a:cs typeface="B Nazanin" panose="00000400000000000000" pitchFamily="2" charset="-78"/>
                      </a:endParaRPr>
                    </a:p>
                  </a:txBody>
                  <a:tcPr/>
                </a:tc>
                <a:extLst>
                  <a:ext uri="{0D108BD9-81ED-4DB2-BD59-A6C34878D82A}">
                    <a16:rowId xmlns:a16="http://schemas.microsoft.com/office/drawing/2014/main" val="3942954326"/>
                  </a:ext>
                </a:extLst>
              </a:tr>
            </a:tbl>
          </a:graphicData>
        </a:graphic>
      </p:graphicFrame>
    </p:spTree>
    <p:extLst>
      <p:ext uri="{BB962C8B-B14F-4D97-AF65-F5344CB8AC3E}">
        <p14:creationId xmlns:p14="http://schemas.microsoft.com/office/powerpoint/2010/main" val="3360780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785" y="2470245"/>
            <a:ext cx="10958015" cy="214269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838200" y="1675499"/>
            <a:ext cx="10515600" cy="4351338"/>
          </a:xfrm>
        </p:spPr>
        <p:txBody>
          <a:bodyPr>
            <a:normAutofit/>
          </a:bodyPr>
          <a:lstStyle/>
          <a:p>
            <a:pPr marL="0" indent="0" algn="ctr" rtl="1">
              <a:buNone/>
            </a:pPr>
            <a:r>
              <a:rPr lang="fa-IR" dirty="0" smtClean="0">
                <a:cs typeface="B Titr" panose="00000700000000000000" pitchFamily="2" charset="-78"/>
              </a:rPr>
              <a:t>بر اساس تفکیک مکارم اخلاق </a:t>
            </a:r>
          </a:p>
          <a:p>
            <a:pPr marL="0" indent="0" algn="just" rtl="1">
              <a:buNone/>
            </a:pPr>
            <a:endParaRPr lang="fa-IR" sz="2400" dirty="0">
              <a:cs typeface="B Titr" panose="00000700000000000000" pitchFamily="2" charset="-78"/>
            </a:endParaRPr>
          </a:p>
          <a:p>
            <a:pPr marL="0" indent="0" algn="just" rtl="1">
              <a:buNone/>
            </a:pPr>
            <a:r>
              <a:rPr lang="fa-IR" sz="2400" dirty="0" smtClean="0">
                <a:cs typeface="B Nazanin" panose="00000400000000000000" pitchFamily="2" charset="-78"/>
              </a:rPr>
              <a:t>در برخی از روایات از ائمه اطهار (</a:t>
            </a:r>
            <a:r>
              <a:rPr lang="fa-IR" sz="1400" dirty="0" smtClean="0">
                <a:cs typeface="B Nazanin" panose="00000400000000000000" pitchFamily="2" charset="-78"/>
              </a:rPr>
              <a:t>علیهم السلام)  </a:t>
            </a:r>
            <a:r>
              <a:rPr lang="fa-IR" sz="2400" dirty="0" smtClean="0">
                <a:cs typeface="B Nazanin" panose="00000400000000000000" pitchFamily="2" charset="-78"/>
              </a:rPr>
              <a:t>مکارم و رذایل اخلاقی به صورت ضدین و به نحو احصای حداکثری آنها آمده است. از این روایت ها می توان برای براورد توان انسان از حیث مکارم اخلاقی بهره گرفت. </a:t>
            </a:r>
          </a:p>
          <a:p>
            <a:pPr marL="0" indent="0" algn="ctr" rtl="1">
              <a:buNone/>
            </a:pPr>
            <a:endParaRPr lang="fa-IR" sz="2400" dirty="0" smtClean="0">
              <a:cs typeface="B Nazanin" panose="00000400000000000000" pitchFamily="2" charset="-78"/>
            </a:endParaRPr>
          </a:p>
          <a:p>
            <a:pPr marL="0" indent="0" algn="ctr" rtl="1">
              <a:buNone/>
            </a:pPr>
            <a:r>
              <a:rPr lang="fa-IR" sz="2400" dirty="0" smtClean="0">
                <a:cs typeface="B Nazanin" panose="00000400000000000000" pitchFamily="2" charset="-78"/>
              </a:rPr>
              <a:t>از جمله این روایت، </a:t>
            </a:r>
            <a:r>
              <a:rPr lang="fa-IR" sz="2400" b="1" dirty="0" smtClean="0">
                <a:cs typeface="B Nazanin" panose="00000400000000000000" pitchFamily="2" charset="-78"/>
              </a:rPr>
              <a:t>حدیث جنود و عقل </a:t>
            </a:r>
            <a:r>
              <a:rPr lang="fa-IR" sz="2400" dirty="0" smtClean="0">
                <a:cs typeface="B Nazanin" panose="00000400000000000000" pitchFamily="2" charset="-78"/>
              </a:rPr>
              <a:t>است.</a:t>
            </a:r>
            <a:endParaRPr lang="en-US" sz="2400" dirty="0">
              <a:cs typeface="B Nazanin" panose="00000400000000000000" pitchFamily="2" charset="-78"/>
            </a:endParaRPr>
          </a:p>
        </p:txBody>
      </p:sp>
      <p:sp>
        <p:nvSpPr>
          <p:cNvPr id="4" name="Title 3"/>
          <p:cNvSpPr>
            <a:spLocks noGrp="1"/>
          </p:cNvSpPr>
          <p:nvPr>
            <p:ph type="title"/>
          </p:nvPr>
        </p:nvSpPr>
        <p:spPr>
          <a:xfrm>
            <a:off x="9627358" y="337830"/>
            <a:ext cx="1277203" cy="1054242"/>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noAutofit/>
          </a:bodyPr>
          <a:lstStyle/>
          <a:p>
            <a:pPr algn="ctr"/>
            <a:r>
              <a:rPr lang="fa-IR" sz="1800" b="1" dirty="0" smtClean="0">
                <a:cs typeface="B Nazanin" panose="00000400000000000000" pitchFamily="2" charset="-78"/>
              </a:rPr>
              <a:t>برایند صفات</a:t>
            </a:r>
            <a:endParaRPr lang="en-US" sz="1800" b="1" dirty="0">
              <a:cs typeface="B Nazanin" panose="00000400000000000000" pitchFamily="2" charset="-78"/>
            </a:endParaRPr>
          </a:p>
        </p:txBody>
      </p:sp>
    </p:spTree>
    <p:extLst>
      <p:ext uri="{BB962C8B-B14F-4D97-AF65-F5344CB8AC3E}">
        <p14:creationId xmlns:p14="http://schemas.microsoft.com/office/powerpoint/2010/main" val="1659634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23000"/>
            <a:ext cx="10515600" cy="5234999"/>
          </a:xfrm>
        </p:spPr>
        <p:txBody>
          <a:bodyPr>
            <a:normAutofit/>
          </a:bodyPr>
          <a:lstStyle/>
          <a:p>
            <a:pPr marL="0" indent="0" algn="just" rtl="1">
              <a:buNone/>
            </a:pPr>
            <a:r>
              <a:rPr lang="fa-IR" sz="2400" dirty="0">
                <a:cs typeface="B Nazanin" panose="00000400000000000000" pitchFamily="2" charset="-78"/>
              </a:rPr>
              <a:t>شاکله </a:t>
            </a:r>
            <a:r>
              <a:rPr lang="fa-IR" sz="2400" dirty="0" smtClean="0">
                <a:cs typeface="B Nazanin" panose="00000400000000000000" pitchFamily="2" charset="-78"/>
              </a:rPr>
              <a:t>ها </a:t>
            </a:r>
            <a:r>
              <a:rPr lang="fa-IR" sz="2400" dirty="0">
                <a:cs typeface="B Nazanin" panose="00000400000000000000" pitchFamily="2" charset="-78"/>
              </a:rPr>
              <a:t>بر اساس ارتباط با دیگران نیز دارای طیف های مختلفی هستند. این نوع شناخت از شاکله ها نوعاً با استفاده از صفات نشانه ای حاصل می شود. داشتن روحیه اجتماعی فرد را به ارتباط با دیگران و خارج شدن از انزوا دعوت می کند. </a:t>
            </a:r>
            <a:endParaRPr lang="en-US" sz="2400" dirty="0">
              <a:cs typeface="B Nazanin" panose="00000400000000000000" pitchFamily="2" charset="-78"/>
            </a:endParaRPr>
          </a:p>
        </p:txBody>
      </p:sp>
      <p:sp>
        <p:nvSpPr>
          <p:cNvPr id="5" name="Rounded Rectangle 4"/>
          <p:cNvSpPr/>
          <p:nvPr/>
        </p:nvSpPr>
        <p:spPr>
          <a:xfrm>
            <a:off x="6938744" y="3014130"/>
            <a:ext cx="2560749" cy="605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cs typeface="B Nazanin" panose="00000400000000000000" pitchFamily="2" charset="-78"/>
              </a:rPr>
              <a:t>تعاون صد در صدی با حق </a:t>
            </a:r>
            <a:endParaRPr lang="en-US" sz="2000" dirty="0">
              <a:cs typeface="B Nazanin" panose="00000400000000000000" pitchFamily="2" charset="-78"/>
            </a:endParaRPr>
          </a:p>
        </p:txBody>
      </p:sp>
      <p:sp>
        <p:nvSpPr>
          <p:cNvPr id="6" name="Rounded Rectangle 5"/>
          <p:cNvSpPr/>
          <p:nvPr/>
        </p:nvSpPr>
        <p:spPr>
          <a:xfrm>
            <a:off x="6971228" y="4261586"/>
            <a:ext cx="2560749" cy="605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cs typeface="B Nazanin" panose="00000400000000000000" pitchFamily="2" charset="-78"/>
              </a:rPr>
              <a:t>همگرایی صد در صدی با حق </a:t>
            </a:r>
            <a:endParaRPr lang="en-US" sz="2000" dirty="0">
              <a:cs typeface="B Nazanin" panose="00000400000000000000" pitchFamily="2" charset="-78"/>
            </a:endParaRPr>
          </a:p>
        </p:txBody>
      </p:sp>
      <p:sp>
        <p:nvSpPr>
          <p:cNvPr id="7" name="Rounded Rectangle 6"/>
          <p:cNvSpPr/>
          <p:nvPr/>
        </p:nvSpPr>
        <p:spPr>
          <a:xfrm>
            <a:off x="6924684" y="5625919"/>
            <a:ext cx="2560749" cy="605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cs typeface="B Nazanin" panose="00000400000000000000" pitchFamily="2" charset="-78"/>
              </a:rPr>
              <a:t>ابرار</a:t>
            </a:r>
            <a:endParaRPr lang="en-US" sz="2000" dirty="0">
              <a:cs typeface="B Nazanin" panose="00000400000000000000" pitchFamily="2" charset="-78"/>
            </a:endParaRPr>
          </a:p>
        </p:txBody>
      </p:sp>
      <p:sp>
        <p:nvSpPr>
          <p:cNvPr id="8" name="Rounded Rectangle 7"/>
          <p:cNvSpPr/>
          <p:nvPr/>
        </p:nvSpPr>
        <p:spPr>
          <a:xfrm>
            <a:off x="1212225" y="3039888"/>
            <a:ext cx="2560749" cy="605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cs typeface="B Nazanin" panose="00000400000000000000" pitchFamily="2" charset="-78"/>
              </a:rPr>
              <a:t>تعاون صد در صدی با باطل</a:t>
            </a:r>
            <a:endParaRPr lang="en-US" sz="2000" dirty="0">
              <a:cs typeface="B Nazanin" panose="00000400000000000000" pitchFamily="2" charset="-78"/>
            </a:endParaRPr>
          </a:p>
        </p:txBody>
      </p:sp>
      <p:sp>
        <p:nvSpPr>
          <p:cNvPr id="9" name="Rounded Rectangle 8"/>
          <p:cNvSpPr/>
          <p:nvPr/>
        </p:nvSpPr>
        <p:spPr>
          <a:xfrm>
            <a:off x="1212225" y="4293783"/>
            <a:ext cx="2560749" cy="605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cs typeface="B Nazanin" panose="00000400000000000000" pitchFamily="2" charset="-78"/>
              </a:rPr>
              <a:t>تعاون صد در صدی با باطل</a:t>
            </a:r>
            <a:endParaRPr lang="en-US" sz="2000" dirty="0">
              <a:cs typeface="B Nazanin" panose="00000400000000000000" pitchFamily="2" charset="-78"/>
            </a:endParaRPr>
          </a:p>
        </p:txBody>
      </p:sp>
      <p:sp>
        <p:nvSpPr>
          <p:cNvPr id="10" name="Rounded Rectangle 9"/>
          <p:cNvSpPr/>
          <p:nvPr/>
        </p:nvSpPr>
        <p:spPr>
          <a:xfrm>
            <a:off x="1212225" y="5602306"/>
            <a:ext cx="2560749" cy="605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cs typeface="B Nazanin" panose="00000400000000000000" pitchFamily="2" charset="-78"/>
              </a:rPr>
              <a:t>فجار</a:t>
            </a:r>
            <a:endParaRPr lang="en-US" dirty="0">
              <a:cs typeface="B Nazanin" panose="00000400000000000000" pitchFamily="2" charset="-78"/>
            </a:endParaRPr>
          </a:p>
        </p:txBody>
      </p:sp>
      <p:cxnSp>
        <p:nvCxnSpPr>
          <p:cNvPr id="12" name="Straight Connector 11"/>
          <p:cNvCxnSpPr>
            <a:stCxn id="8" idx="2"/>
          </p:cNvCxnSpPr>
          <p:nvPr/>
        </p:nvCxnSpPr>
        <p:spPr>
          <a:xfrm>
            <a:off x="2492600" y="3645196"/>
            <a:ext cx="280115" cy="296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879184" y="3619438"/>
            <a:ext cx="275823" cy="321971"/>
          </a:xfrm>
          <a:prstGeom prst="line">
            <a:avLst/>
          </a:prstGeom>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2772715" y="3941409"/>
            <a:ext cx="50613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359893" y="3342542"/>
            <a:ext cx="1764405" cy="4378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cs typeface="B Nazanin" panose="00000400000000000000" pitchFamily="2" charset="-78"/>
              </a:rPr>
              <a:t>عدم تعاون</a:t>
            </a:r>
            <a:endParaRPr lang="en-US" sz="2000" dirty="0">
              <a:cs typeface="B Nazanin" panose="00000400000000000000" pitchFamily="2" charset="-78"/>
            </a:endParaRPr>
          </a:p>
        </p:txBody>
      </p:sp>
      <p:sp>
        <p:nvSpPr>
          <p:cNvPr id="18" name="Rounded Rectangle 17"/>
          <p:cNvSpPr/>
          <p:nvPr/>
        </p:nvSpPr>
        <p:spPr>
          <a:xfrm>
            <a:off x="4378728" y="4589998"/>
            <a:ext cx="1764405" cy="4378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cs typeface="B Nazanin" panose="00000400000000000000" pitchFamily="2" charset="-78"/>
              </a:rPr>
              <a:t>عدم همگرایی</a:t>
            </a:r>
            <a:endParaRPr lang="en-US" sz="2000" dirty="0">
              <a:cs typeface="B Nazanin" panose="00000400000000000000" pitchFamily="2" charset="-78"/>
            </a:endParaRPr>
          </a:p>
        </p:txBody>
      </p:sp>
      <p:cxnSp>
        <p:nvCxnSpPr>
          <p:cNvPr id="22" name="Straight Connector 21"/>
          <p:cNvCxnSpPr>
            <a:stCxn id="17" idx="2"/>
          </p:cNvCxnSpPr>
          <p:nvPr/>
        </p:nvCxnSpPr>
        <p:spPr>
          <a:xfrm flipH="1">
            <a:off x="5242095" y="3780423"/>
            <a:ext cx="1" cy="1609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601517" y="3941409"/>
            <a:ext cx="656823"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5232576" y="3941409"/>
            <a:ext cx="528034"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848065" y="4886335"/>
            <a:ext cx="275823" cy="32197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2497283" y="4952370"/>
            <a:ext cx="280115" cy="296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786668" y="5233940"/>
            <a:ext cx="50613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249125" y="5089106"/>
            <a:ext cx="1" cy="1609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676642" y="5233940"/>
            <a:ext cx="656823"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5333464" y="5233940"/>
            <a:ext cx="528034"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835187" y="6231227"/>
            <a:ext cx="264551" cy="28333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2565523" y="6236593"/>
            <a:ext cx="280115" cy="296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817787" y="6514559"/>
            <a:ext cx="5061397" cy="0"/>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9688519" y="451545"/>
            <a:ext cx="1387022" cy="1171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b="1" dirty="0" smtClean="0">
                <a:cs typeface="B Nazanin" panose="00000400000000000000" pitchFamily="2" charset="-78"/>
              </a:rPr>
              <a:t>ارتباط با دیگران</a:t>
            </a:r>
            <a:endParaRPr lang="en-US" b="1" dirty="0">
              <a:cs typeface="B Nazanin" panose="00000400000000000000" pitchFamily="2" charset="-78"/>
            </a:endParaRPr>
          </a:p>
        </p:txBody>
      </p:sp>
      <p:sp>
        <p:nvSpPr>
          <p:cNvPr id="4" name="TextBox 3"/>
          <p:cNvSpPr txBox="1"/>
          <p:nvPr/>
        </p:nvSpPr>
        <p:spPr>
          <a:xfrm>
            <a:off x="10095875" y="3126915"/>
            <a:ext cx="1091821" cy="461665"/>
          </a:xfrm>
          <a:prstGeom prst="rect">
            <a:avLst/>
          </a:prstGeom>
          <a:noFill/>
        </p:spPr>
        <p:txBody>
          <a:bodyPr wrap="square" rtlCol="0">
            <a:spAutoFit/>
          </a:bodyPr>
          <a:lstStyle/>
          <a:p>
            <a:pPr algn="ctr" rtl="1"/>
            <a:r>
              <a:rPr lang="fa-IR" sz="2400" dirty="0" smtClean="0">
                <a:cs typeface="B Nazanin" panose="00000400000000000000" pitchFamily="2" charset="-78"/>
              </a:rPr>
              <a:t>تعاون</a:t>
            </a:r>
            <a:endParaRPr lang="en-US" dirty="0">
              <a:cs typeface="B Nazanin" panose="00000400000000000000" pitchFamily="2" charset="-78"/>
            </a:endParaRPr>
          </a:p>
        </p:txBody>
      </p:sp>
      <p:sp>
        <p:nvSpPr>
          <p:cNvPr id="38" name="TextBox 37"/>
          <p:cNvSpPr txBox="1"/>
          <p:nvPr/>
        </p:nvSpPr>
        <p:spPr>
          <a:xfrm>
            <a:off x="10125462" y="4333407"/>
            <a:ext cx="1062234" cy="461665"/>
          </a:xfrm>
          <a:prstGeom prst="rect">
            <a:avLst/>
          </a:prstGeom>
          <a:noFill/>
        </p:spPr>
        <p:txBody>
          <a:bodyPr wrap="square" rtlCol="0">
            <a:spAutoFit/>
          </a:bodyPr>
          <a:lstStyle/>
          <a:p>
            <a:pPr algn="just" rtl="1"/>
            <a:r>
              <a:rPr lang="fa-IR" sz="2400" dirty="0" smtClean="0">
                <a:cs typeface="B Nazanin" panose="00000400000000000000" pitchFamily="2" charset="-78"/>
              </a:rPr>
              <a:t>همگرایی</a:t>
            </a:r>
            <a:endParaRPr lang="en-US" dirty="0">
              <a:cs typeface="B Nazanin" panose="00000400000000000000" pitchFamily="2" charset="-78"/>
            </a:endParaRPr>
          </a:p>
        </p:txBody>
      </p:sp>
      <p:sp>
        <p:nvSpPr>
          <p:cNvPr id="40" name="TextBox 39"/>
          <p:cNvSpPr txBox="1"/>
          <p:nvPr/>
        </p:nvSpPr>
        <p:spPr>
          <a:xfrm>
            <a:off x="9540025" y="5697740"/>
            <a:ext cx="2233109" cy="461665"/>
          </a:xfrm>
          <a:prstGeom prst="rect">
            <a:avLst/>
          </a:prstGeom>
          <a:noFill/>
        </p:spPr>
        <p:txBody>
          <a:bodyPr wrap="square" rtlCol="0">
            <a:spAutoFit/>
          </a:bodyPr>
          <a:lstStyle/>
          <a:p>
            <a:pPr algn="just" rtl="1"/>
            <a:r>
              <a:rPr lang="fa-IR" sz="2400" dirty="0" smtClean="0">
                <a:cs typeface="B Nazanin" panose="00000400000000000000" pitchFamily="2" charset="-78"/>
              </a:rPr>
              <a:t>حق گرایی در روابط</a:t>
            </a:r>
            <a:endParaRPr lang="en-US" dirty="0">
              <a:cs typeface="B Nazanin" panose="00000400000000000000" pitchFamily="2" charset="-78"/>
            </a:endParaRPr>
          </a:p>
        </p:txBody>
      </p:sp>
    </p:spTree>
    <p:extLst>
      <p:ext uri="{BB962C8B-B14F-4D97-AF65-F5344CB8AC3E}">
        <p14:creationId xmlns:p14="http://schemas.microsoft.com/office/powerpoint/2010/main" val="20947222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2000"/>
                                        <p:tgtEl>
                                          <p:spTgt spid="12"/>
                                        </p:tgtEl>
                                      </p:cBhvr>
                                    </p:animEffect>
                                  </p:childTnLst>
                                </p:cTn>
                              </p:par>
                              <p:par>
                                <p:cTn id="8" presetID="2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edge">
                                      <p:cBhvr>
                                        <p:cTn id="10" dur="2000"/>
                                        <p:tgtEl>
                                          <p:spTgt spid="28"/>
                                        </p:tgtEl>
                                      </p:cBhvr>
                                    </p:animEffect>
                                  </p:childTnLst>
                                </p:cTn>
                              </p:par>
                              <p:par>
                                <p:cTn id="11" presetID="2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edge">
                                      <p:cBhvr>
                                        <p:cTn id="13" dur="20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edge">
                                      <p:cBhvr>
                                        <p:cTn id="18" dur="2000"/>
                                        <p:tgtEl>
                                          <p:spTgt spid="22"/>
                                        </p:tgtEl>
                                      </p:cBhvr>
                                    </p:animEffect>
                                  </p:childTnLst>
                                </p:cTn>
                              </p:par>
                              <p:par>
                                <p:cTn id="19" presetID="2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edge">
                                      <p:cBhvr>
                                        <p:cTn id="21" dur="2000"/>
                                        <p:tgtEl>
                                          <p:spTgt spid="26"/>
                                        </p:tgtEl>
                                      </p:cBhvr>
                                    </p:animEffect>
                                  </p:childTnLst>
                                </p:cTn>
                              </p:par>
                              <p:par>
                                <p:cTn id="22" presetID="2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edge">
                                      <p:cBhvr>
                                        <p:cTn id="24" dur="2000"/>
                                        <p:tgtEl>
                                          <p:spTgt spid="24"/>
                                        </p:tgtEl>
                                      </p:cBhvr>
                                    </p:animEffect>
                                  </p:childTnLst>
                                </p:cTn>
                              </p:par>
                              <p:par>
                                <p:cTn id="25" presetID="2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edge">
                                      <p:cBhvr>
                                        <p:cTn id="27" dur="2000"/>
                                        <p:tgtEl>
                                          <p:spTgt spid="17"/>
                                        </p:tgtEl>
                                      </p:cBhvr>
                                    </p:animEffect>
                                  </p:childTnLst>
                                </p:cTn>
                              </p:par>
                              <p:par>
                                <p:cTn id="28" presetID="2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edge">
                                      <p:cBhvr>
                                        <p:cTn id="30" dur="2000"/>
                                        <p:tgtEl>
                                          <p:spTgt spid="8"/>
                                        </p:tgtEl>
                                      </p:cBhvr>
                                    </p:animEffect>
                                  </p:childTnLst>
                                </p:cTn>
                              </p:par>
                              <p:par>
                                <p:cTn id="31" presetID="2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edge">
                                      <p:cBhvr>
                                        <p:cTn id="33" dur="2000"/>
                                        <p:tgtEl>
                                          <p:spTgt spid="16"/>
                                        </p:tgtEl>
                                      </p:cBhvr>
                                    </p:animEffect>
                                  </p:childTnLst>
                                </p:cTn>
                              </p:par>
                              <p:par>
                                <p:cTn id="34" presetID="2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edge">
                                      <p:cBhvr>
                                        <p:cTn id="36" dur="2000"/>
                                        <p:tgtEl>
                                          <p:spTgt spid="14"/>
                                        </p:tgtEl>
                                      </p:cBhvr>
                                    </p:animEffect>
                                  </p:childTnLst>
                                </p:cTn>
                              </p:par>
                              <p:par>
                                <p:cTn id="37" presetID="2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edge">
                                      <p:cBhvr>
                                        <p:cTn id="39" dur="2000"/>
                                        <p:tgtEl>
                                          <p:spTgt spid="5"/>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edge">
                                      <p:cBhvr>
                                        <p:cTn id="42" dur="2000"/>
                                        <p:tgtEl>
                                          <p:spTgt spid="6"/>
                                        </p:tgtEl>
                                      </p:cBhvr>
                                    </p:animEffect>
                                  </p:childTnLst>
                                </p:cTn>
                              </p:par>
                              <p:par>
                                <p:cTn id="43" presetID="20"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edge">
                                      <p:cBhvr>
                                        <p:cTn id="45" dur="2000"/>
                                        <p:tgtEl>
                                          <p:spTgt spid="27"/>
                                        </p:tgtEl>
                                      </p:cBhvr>
                                    </p:animEffect>
                                  </p:childTnLst>
                                </p:cTn>
                              </p:par>
                              <p:par>
                                <p:cTn id="46" presetID="20"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edge">
                                      <p:cBhvr>
                                        <p:cTn id="48" dur="2000"/>
                                        <p:tgtEl>
                                          <p:spTgt spid="38"/>
                                        </p:tgtEl>
                                      </p:cBhvr>
                                    </p:animEffect>
                                  </p:childTnLst>
                                </p:cTn>
                              </p:par>
                              <p:par>
                                <p:cTn id="49" presetID="20"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edge">
                                      <p:cBhvr>
                                        <p:cTn id="51" dur="2000"/>
                                        <p:tgtEl>
                                          <p:spTgt spid="4"/>
                                        </p:tgtEl>
                                      </p:cBhvr>
                                    </p:animEffect>
                                  </p:childTnLst>
                                </p:cTn>
                              </p:par>
                              <p:par>
                                <p:cTn id="52" presetID="20"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edge">
                                      <p:cBhvr>
                                        <p:cTn id="54" dur="2000"/>
                                        <p:tgtEl>
                                          <p:spTgt spid="40"/>
                                        </p:tgtEl>
                                      </p:cBhvr>
                                    </p:animEffect>
                                  </p:childTnLst>
                                </p:cTn>
                              </p:par>
                              <p:par>
                                <p:cTn id="55" presetID="2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edge">
                                      <p:cBhvr>
                                        <p:cTn id="57" dur="2000"/>
                                        <p:tgtEl>
                                          <p:spTgt spid="7"/>
                                        </p:tgtEl>
                                      </p:cBhvr>
                                    </p:animEffect>
                                  </p:childTnLst>
                                </p:cTn>
                              </p:par>
                              <p:par>
                                <p:cTn id="58" presetID="20" presetClass="entr" presetSubtype="0"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edge">
                                      <p:cBhvr>
                                        <p:cTn id="60" dur="2000"/>
                                        <p:tgtEl>
                                          <p:spTgt spid="33"/>
                                        </p:tgtEl>
                                      </p:cBhvr>
                                    </p:animEffect>
                                  </p:childTnLst>
                                </p:cTn>
                              </p:par>
                              <p:par>
                                <p:cTn id="61" presetID="20"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edge">
                                      <p:cBhvr>
                                        <p:cTn id="63" dur="2000"/>
                                        <p:tgtEl>
                                          <p:spTgt spid="35"/>
                                        </p:tgtEl>
                                      </p:cBhvr>
                                    </p:animEffect>
                                  </p:childTnLst>
                                </p:cTn>
                              </p:par>
                              <p:par>
                                <p:cTn id="64" presetID="20" presetClass="entr" presetSubtype="0"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edge">
                                      <p:cBhvr>
                                        <p:cTn id="66" dur="2000"/>
                                        <p:tgtEl>
                                          <p:spTgt spid="29"/>
                                        </p:tgtEl>
                                      </p:cBhvr>
                                    </p:animEffect>
                                  </p:childTnLst>
                                </p:cTn>
                              </p:par>
                              <p:par>
                                <p:cTn id="67" presetID="20"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edge">
                                      <p:cBhvr>
                                        <p:cTn id="69" dur="2000"/>
                                        <p:tgtEl>
                                          <p:spTgt spid="30"/>
                                        </p:tgtEl>
                                      </p:cBhvr>
                                    </p:animEffect>
                                  </p:childTnLst>
                                </p:cTn>
                              </p:par>
                              <p:par>
                                <p:cTn id="70" presetID="20" presetClass="entr" presetSubtype="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edge">
                                      <p:cBhvr>
                                        <p:cTn id="72" dur="2000"/>
                                        <p:tgtEl>
                                          <p:spTgt spid="32"/>
                                        </p:tgtEl>
                                      </p:cBhvr>
                                    </p:animEffect>
                                  </p:childTnLst>
                                </p:cTn>
                              </p:par>
                              <p:par>
                                <p:cTn id="73" presetID="20" presetClass="entr" presetSubtype="0"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edge">
                                      <p:cBhvr>
                                        <p:cTn id="75" dur="2000"/>
                                        <p:tgtEl>
                                          <p:spTgt spid="31"/>
                                        </p:tgtEl>
                                      </p:cBhvr>
                                    </p:animEffect>
                                  </p:childTnLst>
                                </p:cTn>
                              </p:par>
                              <p:par>
                                <p:cTn id="76" presetID="20"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edge">
                                      <p:cBhvr>
                                        <p:cTn id="78" dur="2000"/>
                                        <p:tgtEl>
                                          <p:spTgt spid="18"/>
                                        </p:tgtEl>
                                      </p:cBhvr>
                                    </p:animEffect>
                                  </p:childTnLst>
                                </p:cTn>
                              </p:par>
                              <p:par>
                                <p:cTn id="79" presetID="20" presetClass="entr" presetSubtype="0"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edge">
                                      <p:cBhvr>
                                        <p:cTn id="81" dur="2000"/>
                                        <p:tgtEl>
                                          <p:spTgt spid="9"/>
                                        </p:tgtEl>
                                      </p:cBhvr>
                                    </p:animEffect>
                                  </p:childTnLst>
                                </p:cTn>
                              </p:par>
                              <p:par>
                                <p:cTn id="82" presetID="20" presetClass="entr" presetSubtype="0" fill="hold" grpId="0" nodeType="with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wedge">
                                      <p:cBhvr>
                                        <p:cTn id="8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7" grpId="0" animBg="1"/>
      <p:bldP spid="18" grpId="0" animBg="1"/>
      <p:bldP spid="4" grpId="0"/>
      <p:bldP spid="38"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val 5"/>
          <p:cNvSpPr/>
          <p:nvPr/>
        </p:nvSpPr>
        <p:spPr>
          <a:xfrm>
            <a:off x="9817307" y="433010"/>
            <a:ext cx="1387022" cy="117145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b="1" dirty="0" smtClean="0">
                <a:cs typeface="B Nazanin" panose="00000400000000000000" pitchFamily="2" charset="-78"/>
              </a:rPr>
              <a:t>دارایی ها و امکانات</a:t>
            </a:r>
            <a:endParaRPr lang="en-US" b="1" dirty="0">
              <a:cs typeface="B Nazanin" panose="00000400000000000000" pitchFamily="2" charset="-78"/>
            </a:endParaRPr>
          </a:p>
        </p:txBody>
      </p:sp>
      <p:sp>
        <p:nvSpPr>
          <p:cNvPr id="2" name="Rounded Rectangle 1"/>
          <p:cNvSpPr/>
          <p:nvPr/>
        </p:nvSpPr>
        <p:spPr>
          <a:xfrm>
            <a:off x="8038531" y="1825625"/>
            <a:ext cx="2866029" cy="239153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400" b="1" dirty="0" smtClean="0">
                <a:solidFill>
                  <a:schemeClr val="bg1"/>
                </a:solidFill>
                <a:effectLst>
                  <a:outerShdw blurRad="38100" dist="38100" dir="2700000" algn="tl">
                    <a:srgbClr val="000000">
                      <a:alpha val="43137"/>
                    </a:srgbClr>
                  </a:outerShdw>
                </a:effectLst>
                <a:cs typeface="B Nazanin" panose="00000400000000000000" pitchFamily="2" charset="-78"/>
              </a:rPr>
              <a:t>انواع دارایی های انسان</a:t>
            </a:r>
            <a:endParaRPr lang="en-US" sz="2400" b="1" dirty="0">
              <a:solidFill>
                <a:schemeClr val="bg1"/>
              </a:solidFill>
              <a:effectLst>
                <a:outerShdw blurRad="38100" dist="38100" dir="2700000" algn="tl">
                  <a:srgbClr val="000000">
                    <a:alpha val="43137"/>
                  </a:srgbClr>
                </a:outerShdw>
              </a:effectLst>
              <a:cs typeface="B Nazanin" panose="00000400000000000000" pitchFamily="2" charset="-78"/>
            </a:endParaRPr>
          </a:p>
        </p:txBody>
      </p:sp>
      <p:sp>
        <p:nvSpPr>
          <p:cNvPr id="4" name="Rounded Rectangle 3"/>
          <p:cNvSpPr/>
          <p:nvPr/>
        </p:nvSpPr>
        <p:spPr>
          <a:xfrm>
            <a:off x="1023582" y="2116507"/>
            <a:ext cx="6437763" cy="709683"/>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r>
              <a:rPr lang="fa-IR" sz="2000" dirty="0" smtClean="0">
                <a:cs typeface="B Nazanin" panose="00000400000000000000" pitchFamily="2" charset="-78"/>
              </a:rPr>
              <a:t>دارایی های درونی یا توان های ذاتی مانند هوش، سلامتی، زیبایی، علم ذاتی  و...</a:t>
            </a:r>
            <a:endParaRPr lang="en-US" sz="2000" dirty="0">
              <a:cs typeface="B Nazanin" panose="00000400000000000000" pitchFamily="2" charset="-78"/>
            </a:endParaRPr>
          </a:p>
        </p:txBody>
      </p:sp>
      <p:sp>
        <p:nvSpPr>
          <p:cNvPr id="7" name="Rounded Rectangle 6"/>
          <p:cNvSpPr/>
          <p:nvPr/>
        </p:nvSpPr>
        <p:spPr>
          <a:xfrm>
            <a:off x="1023582" y="3291611"/>
            <a:ext cx="6437763" cy="709683"/>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r>
              <a:rPr lang="fa-IR" sz="2000" dirty="0" smtClean="0">
                <a:cs typeface="B Nazanin" panose="00000400000000000000" pitchFamily="2" charset="-78"/>
              </a:rPr>
              <a:t>دارایی های بیرونی یا توان های اکتسابی مانند علم و ثروتی که با تلاش فرد به دست می آید. </a:t>
            </a:r>
            <a:endParaRPr lang="en-US" sz="2000" dirty="0">
              <a:cs typeface="B Nazanin" panose="00000400000000000000" pitchFamily="2" charset="-78"/>
            </a:endParaRPr>
          </a:p>
        </p:txBody>
      </p:sp>
      <p:cxnSp>
        <p:nvCxnSpPr>
          <p:cNvPr id="8" name="Straight Connector 7"/>
          <p:cNvCxnSpPr>
            <a:endCxn id="4" idx="3"/>
          </p:cNvCxnSpPr>
          <p:nvPr/>
        </p:nvCxnSpPr>
        <p:spPr>
          <a:xfrm flipH="1">
            <a:off x="7461345" y="2470245"/>
            <a:ext cx="577186" cy="1104"/>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7461345" y="3645348"/>
            <a:ext cx="577186" cy="1104"/>
          </a:xfrm>
          <a:prstGeom prst="line">
            <a:avLst/>
          </a:prstGeom>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838200" y="4699018"/>
            <a:ext cx="10366129" cy="1938992"/>
          </a:xfrm>
          <a:prstGeom prst="rect">
            <a:avLst/>
          </a:prstGeom>
          <a:noFill/>
        </p:spPr>
        <p:txBody>
          <a:bodyPr wrap="square" rtlCol="0">
            <a:spAutoFit/>
          </a:bodyPr>
          <a:lstStyle/>
          <a:p>
            <a:pPr algn="just" rtl="1"/>
            <a:r>
              <a:rPr lang="fa-IR" sz="2000" dirty="0">
                <a:cs typeface="B Nazanin" panose="00000400000000000000" pitchFamily="2" charset="-78"/>
              </a:rPr>
              <a:t>شناسایی توانمندی های ذاتی در تعیین شغل و مسئولیت های اجتماعی ضروری است. برای شناخت این توان ها می توان از پاسخ به این سؤالات بهره گرفت:</a:t>
            </a:r>
            <a:endParaRPr lang="en-US" sz="2000" dirty="0">
              <a:cs typeface="B Nazanin" panose="00000400000000000000" pitchFamily="2" charset="-78"/>
            </a:endParaRPr>
          </a:p>
          <a:p>
            <a:pPr algn="just" rtl="1"/>
            <a:r>
              <a:rPr lang="fa-IR" sz="2000" dirty="0">
                <a:cs typeface="B Nazanin" panose="00000400000000000000" pitchFamily="2" charset="-78"/>
              </a:rPr>
              <a:t>- به طور طبیعی در حوزه چه موضوعاتی به ذهن فرد، طرح و ایده کاربردی خطور می کند؟</a:t>
            </a:r>
            <a:endParaRPr lang="en-US" sz="2000" dirty="0">
              <a:cs typeface="B Nazanin" panose="00000400000000000000" pitchFamily="2" charset="-78"/>
            </a:endParaRPr>
          </a:p>
          <a:p>
            <a:pPr algn="just" rtl="1"/>
            <a:r>
              <a:rPr lang="fa-IR" sz="2000" dirty="0">
                <a:cs typeface="B Nazanin" panose="00000400000000000000" pitchFamily="2" charset="-78"/>
              </a:rPr>
              <a:t>- آرزوها و آرمان های فرد در چه حوزه ها و چه موضوعاتی است؟</a:t>
            </a:r>
            <a:endParaRPr lang="en-US" sz="2000" dirty="0">
              <a:cs typeface="B Nazanin" panose="00000400000000000000" pitchFamily="2" charset="-78"/>
            </a:endParaRPr>
          </a:p>
          <a:p>
            <a:pPr algn="just" rtl="1"/>
            <a:r>
              <a:rPr lang="fa-IR" sz="2000" dirty="0">
                <a:cs typeface="B Nazanin" panose="00000400000000000000" pitchFamily="2" charset="-78"/>
              </a:rPr>
              <a:t>- فرد از اشتغال به چه کارها و پرداختن به چه موضوعاتی خسته نمی شود؟</a:t>
            </a:r>
            <a:endParaRPr lang="en-US" sz="2000" dirty="0">
              <a:cs typeface="B Nazanin" panose="00000400000000000000" pitchFamily="2" charset="-78"/>
            </a:endParaRPr>
          </a:p>
          <a:p>
            <a:pPr algn="just" rtl="1"/>
            <a:r>
              <a:rPr lang="fa-IR" sz="2000" dirty="0">
                <a:cs typeface="B Nazanin" panose="00000400000000000000" pitchFamily="2" charset="-78"/>
              </a:rPr>
              <a:t>- صرف کردن وقت در چه حوزه ها و چه موضوعاتی برای فرد لذت بخش و یا ضروری است؟</a:t>
            </a:r>
            <a:endParaRPr lang="en-US" sz="2000" dirty="0">
              <a:cs typeface="B Nazanin" panose="00000400000000000000" pitchFamily="2" charset="-78"/>
            </a:endParaRPr>
          </a:p>
        </p:txBody>
      </p:sp>
    </p:spTree>
    <p:extLst>
      <p:ext uri="{BB962C8B-B14F-4D97-AF65-F5344CB8AC3E}">
        <p14:creationId xmlns:p14="http://schemas.microsoft.com/office/powerpoint/2010/main" val="27030393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p:cTn id="13"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1">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11">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p:cTn id="19"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11">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p:cTn id="25" dur="10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1">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11">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11">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p:cTn id="31"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3129"/>
            <a:ext cx="10515600" cy="4581867"/>
          </a:xfrm>
        </p:spPr>
        <p:txBody>
          <a:bodyPr>
            <a:normAutofit/>
          </a:bodyPr>
          <a:lstStyle/>
          <a:p>
            <a:pPr marL="0" indent="0" algn="ctr" rtl="1">
              <a:buNone/>
            </a:pPr>
            <a:r>
              <a:rPr lang="fa-IR" sz="2400" dirty="0" smtClean="0">
                <a:cs typeface="B Titr" panose="00000700000000000000" pitchFamily="2" charset="-78"/>
              </a:rPr>
              <a:t>تأثیرگذاری و تأثیرپذیری انسان ها بر یکدیگر </a:t>
            </a:r>
            <a:endParaRPr lang="en-US" sz="2400" dirty="0">
              <a:cs typeface="B Titr" panose="00000700000000000000" pitchFamily="2" charset="-78"/>
            </a:endParaRPr>
          </a:p>
        </p:txBody>
      </p:sp>
      <p:sp>
        <p:nvSpPr>
          <p:cNvPr id="8" name="Rounded Rectangle 7"/>
          <p:cNvSpPr/>
          <p:nvPr/>
        </p:nvSpPr>
        <p:spPr>
          <a:xfrm>
            <a:off x="2723097" y="4202179"/>
            <a:ext cx="9118242" cy="991673"/>
          </a:xfrm>
          <a:prstGeom prst="round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just" rtl="1"/>
            <a:r>
              <a:rPr lang="fa-IR" b="1" dirty="0" smtClean="0">
                <a:cs typeface="B Nazanin" panose="00000400000000000000" pitchFamily="2" charset="-78"/>
              </a:rPr>
              <a:t>زمینه </a:t>
            </a:r>
            <a:r>
              <a:rPr lang="fa-IR" b="1" dirty="0">
                <a:cs typeface="B Nazanin" panose="00000400000000000000" pitchFamily="2" charset="-78"/>
              </a:rPr>
              <a:t>سازی و اجرا: </a:t>
            </a:r>
            <a:r>
              <a:rPr lang="fa-IR" dirty="0">
                <a:cs typeface="B Nazanin" panose="00000400000000000000" pitchFamily="2" charset="-78"/>
              </a:rPr>
              <a:t>افراد می توانند نسبت به مقصد واحد با یکدیگر شفع شوند. در این صورت برخی در زمینه سازی کارها و برخی در اجرای کارها قوی ترند. خصوصیات مربوط به توان زمینه سازی در تمایل برای اعمال نهفته و زمینه ساز و خصوصیات مربوط به توان اجرا در تمایل برای اعمال آشکار ظاهر می شود. </a:t>
            </a:r>
            <a:endParaRPr lang="en-US" dirty="0">
              <a:cs typeface="B Nazanin" panose="00000400000000000000" pitchFamily="2" charset="-78"/>
            </a:endParaRPr>
          </a:p>
        </p:txBody>
      </p:sp>
      <p:sp>
        <p:nvSpPr>
          <p:cNvPr id="9" name="Rounded Rectangle 8"/>
          <p:cNvSpPr/>
          <p:nvPr/>
        </p:nvSpPr>
        <p:spPr>
          <a:xfrm>
            <a:off x="634323" y="5415819"/>
            <a:ext cx="9118242" cy="991673"/>
          </a:xfrm>
          <a:prstGeom prst="round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just" rtl="1"/>
            <a:r>
              <a:rPr lang="fa-IR" b="1" dirty="0">
                <a:cs typeface="B Nazanin" panose="00000400000000000000" pitchFamily="2" charset="-78"/>
              </a:rPr>
              <a:t>رهبری و پیروی: </a:t>
            </a:r>
            <a:r>
              <a:rPr lang="fa-IR" dirty="0">
                <a:cs typeface="B Nazanin" panose="00000400000000000000" pitchFamily="2" charset="-78"/>
              </a:rPr>
              <a:t>برخی افراد زمینه رهبری قوی تری دارند. در این صورت میل به تأثیرپذیری در آنها مخفی است. برخی افراد زمینه پیروی قوی تری دارند، در این صورت میل به تأثیرگذاری در آنها مخفی است. </a:t>
            </a:r>
            <a:endParaRPr lang="en-US" dirty="0">
              <a:cs typeface="B Nazanin" panose="00000400000000000000" pitchFamily="2" charset="-78"/>
            </a:endParaRPr>
          </a:p>
        </p:txBody>
      </p:sp>
      <p:sp>
        <p:nvSpPr>
          <p:cNvPr id="11" name="Oval 10"/>
          <p:cNvSpPr/>
          <p:nvPr/>
        </p:nvSpPr>
        <p:spPr>
          <a:xfrm>
            <a:off x="9752565" y="201674"/>
            <a:ext cx="1387022" cy="117145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fa-IR" b="1" dirty="0" smtClean="0">
                <a:solidFill>
                  <a:schemeClr val="bg1"/>
                </a:solidFill>
                <a:cs typeface="B Nazanin" panose="00000400000000000000" pitchFamily="2" charset="-78"/>
              </a:rPr>
              <a:t>تأثیرگذاری و تأثیر پذیری</a:t>
            </a:r>
            <a:endParaRPr lang="en-US" b="1" dirty="0">
              <a:solidFill>
                <a:schemeClr val="bg1"/>
              </a:solidFill>
              <a:cs typeface="B Nazanin" panose="00000400000000000000" pitchFamily="2" charset="-78"/>
            </a:endParaRPr>
          </a:p>
        </p:txBody>
      </p:sp>
      <p:sp>
        <p:nvSpPr>
          <p:cNvPr id="2" name="Rectangle 1"/>
          <p:cNvSpPr/>
          <p:nvPr/>
        </p:nvSpPr>
        <p:spPr>
          <a:xfrm>
            <a:off x="3076434" y="2245057"/>
            <a:ext cx="1610436" cy="66874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p:cNvSpPr/>
          <p:nvPr/>
        </p:nvSpPr>
        <p:spPr>
          <a:xfrm>
            <a:off x="6812508" y="2245057"/>
            <a:ext cx="1610436" cy="66874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TextBox 3"/>
          <p:cNvSpPr txBox="1"/>
          <p:nvPr/>
        </p:nvSpPr>
        <p:spPr>
          <a:xfrm>
            <a:off x="6845490" y="2365341"/>
            <a:ext cx="1544472" cy="400110"/>
          </a:xfrm>
          <a:prstGeom prst="rect">
            <a:avLst/>
          </a:prstGeom>
          <a:noFill/>
        </p:spPr>
        <p:txBody>
          <a:bodyPr wrap="square" rtlCol="0">
            <a:spAutoFit/>
          </a:bodyPr>
          <a:lstStyle/>
          <a:p>
            <a:r>
              <a:rPr lang="fa-IR" sz="2000" dirty="0" smtClean="0">
                <a:cs typeface="B Nazanin" panose="00000400000000000000" pitchFamily="2" charset="-78"/>
              </a:rPr>
              <a:t>تأثیرگذاری صرف</a:t>
            </a:r>
            <a:endParaRPr lang="en-US" sz="2000" dirty="0">
              <a:cs typeface="B Nazanin" panose="00000400000000000000" pitchFamily="2" charset="-78"/>
            </a:endParaRPr>
          </a:p>
        </p:txBody>
      </p:sp>
      <p:sp>
        <p:nvSpPr>
          <p:cNvPr id="10" name="TextBox 9"/>
          <p:cNvSpPr txBox="1"/>
          <p:nvPr/>
        </p:nvSpPr>
        <p:spPr>
          <a:xfrm>
            <a:off x="3109416" y="2365341"/>
            <a:ext cx="1544472" cy="400110"/>
          </a:xfrm>
          <a:prstGeom prst="rect">
            <a:avLst/>
          </a:prstGeom>
          <a:noFill/>
        </p:spPr>
        <p:txBody>
          <a:bodyPr wrap="square" rtlCol="0">
            <a:spAutoFit/>
          </a:bodyPr>
          <a:lstStyle/>
          <a:p>
            <a:r>
              <a:rPr lang="fa-IR" sz="2000" dirty="0" smtClean="0">
                <a:cs typeface="B Nazanin" panose="00000400000000000000" pitchFamily="2" charset="-78"/>
              </a:rPr>
              <a:t>تأثیرپذیری صرف</a:t>
            </a:r>
            <a:endParaRPr lang="en-US" sz="2000" dirty="0">
              <a:cs typeface="B Nazanin" panose="00000400000000000000" pitchFamily="2" charset="-78"/>
            </a:endParaRPr>
          </a:p>
        </p:txBody>
      </p:sp>
      <p:cxnSp>
        <p:nvCxnSpPr>
          <p:cNvPr id="6" name="Straight Arrow Connector 5"/>
          <p:cNvCxnSpPr/>
          <p:nvPr/>
        </p:nvCxnSpPr>
        <p:spPr>
          <a:xfrm flipH="1" flipV="1">
            <a:off x="3534485" y="3350781"/>
            <a:ext cx="4285399" cy="3319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5" name="Straight Connector 14"/>
          <p:cNvCxnSpPr>
            <a:stCxn id="2" idx="2"/>
          </p:cNvCxnSpPr>
          <p:nvPr/>
        </p:nvCxnSpPr>
        <p:spPr>
          <a:xfrm flipH="1">
            <a:off x="3534485" y="2913797"/>
            <a:ext cx="347167" cy="436984"/>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flipV="1">
            <a:off x="7453100" y="2942221"/>
            <a:ext cx="329252" cy="45225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33769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2000"/>
                                        <p:tgtEl>
                                          <p:spTgt spid="10"/>
                                        </p:tgtEl>
                                      </p:cBhvr>
                                    </p:animEffect>
                                  </p:childTnLst>
                                </p:cTn>
                              </p:par>
                              <p:par>
                                <p:cTn id="11" presetID="4"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2000"/>
                                        <p:tgtEl>
                                          <p:spTgt spid="15"/>
                                        </p:tgtEl>
                                      </p:cBhvr>
                                    </p:animEffect>
                                  </p:childTnLst>
                                </p:cTn>
                              </p:par>
                              <p:par>
                                <p:cTn id="14" presetID="4"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2000"/>
                                        <p:tgtEl>
                                          <p:spTgt spid="6"/>
                                        </p:tgtEl>
                                      </p:cBhvr>
                                    </p:animEffect>
                                  </p:childTnLst>
                                </p:cTn>
                              </p:par>
                              <p:par>
                                <p:cTn id="17" presetID="4"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ox(in)">
                                      <p:cBhvr>
                                        <p:cTn id="19" dur="2000"/>
                                        <p:tgtEl>
                                          <p:spTgt spid="17"/>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 calcmode="lin" valueType="num">
                                      <p:cBhvr>
                                        <p:cTn id="38" dur="1000" fill="hold"/>
                                        <p:tgtEl>
                                          <p:spTgt spid="9"/>
                                        </p:tgtEl>
                                        <p:attrNameLst>
                                          <p:attrName>style.rotation</p:attrName>
                                        </p:attrNameLst>
                                      </p:cBhvr>
                                      <p:tavLst>
                                        <p:tav tm="0">
                                          <p:val>
                                            <p:fltVal val="90"/>
                                          </p:val>
                                        </p:tav>
                                        <p:tav tm="100000">
                                          <p:val>
                                            <p:fltVal val="0"/>
                                          </p:val>
                                        </p:tav>
                                      </p:tavLst>
                                    </p:anim>
                                    <p:animEffect transition="in" filter="fade">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animBg="1"/>
      <p:bldP spid="7" grpId="0" animBg="1"/>
      <p:bldP spid="4"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buNone/>
            </a:pPr>
            <a:r>
              <a:rPr lang="fa-IR" sz="2400" dirty="0">
                <a:cs typeface="B Nazanin" panose="00000400000000000000" pitchFamily="2" charset="-78"/>
              </a:rPr>
              <a:t>اصلی ترین عنصر تمایز دهنده میان شاکله ها جهت است. جهت از برایند افکار، باورها، گرایش ها و اعمال به دست می آید. در صورتی که فرد در همه این موارد تبعیت از خدا و ولایت الله را محور توجه خود قرار دهد، جهت رو به </a:t>
            </a:r>
            <a:r>
              <a:rPr lang="fa-IR" sz="2400" dirty="0" smtClean="0">
                <a:cs typeface="B Nazanin" panose="00000400000000000000" pitchFamily="2" charset="-78"/>
              </a:rPr>
              <a:t>نور(مثبت) </a:t>
            </a:r>
            <a:r>
              <a:rPr lang="fa-IR" sz="2400" dirty="0">
                <a:cs typeface="B Nazanin" panose="00000400000000000000" pitchFamily="2" charset="-78"/>
              </a:rPr>
              <a:t>دارد و در صورتی که تبعیت از غیر الله داشته باشد جهتی </a:t>
            </a:r>
            <a:r>
              <a:rPr lang="fa-IR" sz="2400" dirty="0" smtClean="0">
                <a:cs typeface="B Nazanin" panose="00000400000000000000" pitchFamily="2" charset="-78"/>
              </a:rPr>
              <a:t>ظلمانی(منفی) </a:t>
            </a:r>
            <a:r>
              <a:rPr lang="fa-IR" sz="2400" dirty="0">
                <a:cs typeface="B Nazanin" panose="00000400000000000000" pitchFamily="2" charset="-78"/>
              </a:rPr>
              <a:t>دارد. </a:t>
            </a:r>
            <a:endParaRPr lang="en-US" sz="2400" dirty="0">
              <a:cs typeface="B Nazanin" panose="00000400000000000000" pitchFamily="2" charset="-78"/>
            </a:endParaRPr>
          </a:p>
        </p:txBody>
      </p:sp>
      <p:sp>
        <p:nvSpPr>
          <p:cNvPr id="4" name="Oval 3"/>
          <p:cNvSpPr/>
          <p:nvPr/>
        </p:nvSpPr>
        <p:spPr>
          <a:xfrm>
            <a:off x="9783916" y="438144"/>
            <a:ext cx="1387022" cy="117145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b="1" dirty="0" smtClean="0">
                <a:cs typeface="B Nazanin" panose="00000400000000000000" pitchFamily="2" charset="-78"/>
              </a:rPr>
              <a:t>سیر و صیروریت</a:t>
            </a:r>
            <a:endParaRPr lang="en-US" b="1" dirty="0">
              <a:cs typeface="B Nazanin" panose="00000400000000000000" pitchFamily="2" charset="-78"/>
            </a:endParaRPr>
          </a:p>
        </p:txBody>
      </p:sp>
      <p:sp>
        <p:nvSpPr>
          <p:cNvPr id="6" name="Oval 5"/>
          <p:cNvSpPr/>
          <p:nvPr/>
        </p:nvSpPr>
        <p:spPr>
          <a:xfrm>
            <a:off x="8397025" y="3090930"/>
            <a:ext cx="2080402" cy="100455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b="1" dirty="0" smtClean="0">
                <a:cs typeface="B Nazanin" panose="00000400000000000000" pitchFamily="2" charset="-78"/>
              </a:rPr>
              <a:t>ملاک های صیر</a:t>
            </a:r>
            <a:endParaRPr lang="en-US" b="1" dirty="0">
              <a:cs typeface="B Nazanin" panose="00000400000000000000" pitchFamily="2" charset="-78"/>
            </a:endParaRPr>
          </a:p>
        </p:txBody>
      </p:sp>
      <p:sp>
        <p:nvSpPr>
          <p:cNvPr id="7" name="Oval 6"/>
          <p:cNvSpPr/>
          <p:nvPr/>
        </p:nvSpPr>
        <p:spPr>
          <a:xfrm>
            <a:off x="5060324" y="3099515"/>
            <a:ext cx="2080402" cy="100455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b="1" dirty="0" smtClean="0">
                <a:cs typeface="B Nazanin" panose="00000400000000000000" pitchFamily="2" charset="-78"/>
              </a:rPr>
              <a:t>اعتدال قوا و توان کنترل آنها</a:t>
            </a:r>
            <a:endParaRPr lang="en-US" b="1" dirty="0">
              <a:cs typeface="B Nazanin" panose="00000400000000000000" pitchFamily="2" charset="-78"/>
            </a:endParaRPr>
          </a:p>
        </p:txBody>
      </p:sp>
      <p:sp>
        <p:nvSpPr>
          <p:cNvPr id="8" name="Oval 7"/>
          <p:cNvSpPr/>
          <p:nvPr/>
        </p:nvSpPr>
        <p:spPr>
          <a:xfrm>
            <a:off x="1723623" y="3090930"/>
            <a:ext cx="2080402" cy="100455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b="1" dirty="0" smtClean="0">
                <a:cs typeface="B Nazanin" panose="00000400000000000000" pitchFamily="2" charset="-78"/>
              </a:rPr>
              <a:t>مراحل بلوغ یا عدم آن</a:t>
            </a:r>
            <a:endParaRPr lang="en-US" b="1" dirty="0">
              <a:cs typeface="B Nazanin" panose="00000400000000000000" pitchFamily="2" charset="-78"/>
            </a:endParaRPr>
          </a:p>
        </p:txBody>
      </p:sp>
      <p:sp>
        <p:nvSpPr>
          <p:cNvPr id="9" name="Rounded Rectangle 8"/>
          <p:cNvSpPr/>
          <p:nvPr/>
        </p:nvSpPr>
        <p:spPr>
          <a:xfrm>
            <a:off x="8622867" y="4185635"/>
            <a:ext cx="1674254" cy="221516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cs typeface="B Nazanin" panose="00000400000000000000" pitchFamily="2" charset="-78"/>
              </a:rPr>
              <a:t>ملاک های مبتنی بر قرآن و روایات</a:t>
            </a:r>
            <a:endParaRPr lang="en-US" dirty="0">
              <a:cs typeface="B Nazanin" panose="00000400000000000000" pitchFamily="2" charset="-78"/>
            </a:endParaRPr>
          </a:p>
        </p:txBody>
      </p:sp>
      <p:sp>
        <p:nvSpPr>
          <p:cNvPr id="10" name="Rounded Rectangle 9"/>
          <p:cNvSpPr/>
          <p:nvPr/>
        </p:nvSpPr>
        <p:spPr>
          <a:xfrm>
            <a:off x="5249442" y="4209247"/>
            <a:ext cx="1674254" cy="221516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rtl="1"/>
            <a:r>
              <a:rPr lang="fa-IR" b="1" dirty="0" smtClean="0">
                <a:cs typeface="B Nazanin" panose="00000400000000000000" pitchFamily="2" charset="-78"/>
              </a:rPr>
              <a:t>توانمندی در کنترل </a:t>
            </a:r>
          </a:p>
          <a:p>
            <a:pPr algn="ctr" rtl="1"/>
            <a:r>
              <a:rPr lang="fa-IR" dirty="0" smtClean="0">
                <a:cs typeface="B Nazanin" panose="00000400000000000000" pitchFamily="2" charset="-78"/>
              </a:rPr>
              <a:t>- قوه شهویه</a:t>
            </a:r>
          </a:p>
          <a:p>
            <a:pPr algn="ctr" rtl="1"/>
            <a:r>
              <a:rPr lang="fa-IR" dirty="0" smtClean="0">
                <a:cs typeface="B Nazanin" panose="00000400000000000000" pitchFamily="2" charset="-78"/>
              </a:rPr>
              <a:t>- قوای غضبیه</a:t>
            </a:r>
          </a:p>
          <a:p>
            <a:pPr algn="ctr" rtl="1"/>
            <a:r>
              <a:rPr lang="fa-IR" dirty="0" smtClean="0">
                <a:cs typeface="B Nazanin" panose="00000400000000000000" pitchFamily="2" charset="-78"/>
              </a:rPr>
              <a:t>- قوای فکریه</a:t>
            </a:r>
            <a:endParaRPr lang="en-US" dirty="0">
              <a:cs typeface="B Nazanin" panose="00000400000000000000" pitchFamily="2" charset="-78"/>
            </a:endParaRPr>
          </a:p>
        </p:txBody>
      </p:sp>
      <p:sp>
        <p:nvSpPr>
          <p:cNvPr id="11" name="Rounded Rectangle 10"/>
          <p:cNvSpPr/>
          <p:nvPr/>
        </p:nvSpPr>
        <p:spPr>
          <a:xfrm>
            <a:off x="1860153" y="4194220"/>
            <a:ext cx="1674254" cy="221516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rtl="1"/>
            <a:r>
              <a:rPr lang="fa-IR" b="1" dirty="0" smtClean="0">
                <a:cs typeface="B Nazanin" panose="00000400000000000000" pitchFamily="2" charset="-78"/>
              </a:rPr>
              <a:t>وجود نقص در مراحل رشد</a:t>
            </a:r>
          </a:p>
          <a:p>
            <a:pPr algn="ctr" rtl="1"/>
            <a:r>
              <a:rPr lang="fa-IR" dirty="0" smtClean="0">
                <a:cs typeface="B Nazanin" panose="00000400000000000000" pitchFamily="2" charset="-78"/>
              </a:rPr>
              <a:t>- لهو و لعب</a:t>
            </a:r>
          </a:p>
          <a:p>
            <a:pPr algn="ctr" rtl="1"/>
            <a:r>
              <a:rPr lang="fa-IR" dirty="0" smtClean="0">
                <a:cs typeface="B Nazanin" panose="00000400000000000000" pitchFamily="2" charset="-78"/>
              </a:rPr>
              <a:t>- زینت و تفاخر</a:t>
            </a:r>
          </a:p>
          <a:p>
            <a:pPr algn="ctr" rtl="1"/>
            <a:r>
              <a:rPr lang="fa-IR" dirty="0" smtClean="0">
                <a:cs typeface="B Nazanin" panose="00000400000000000000" pitchFamily="2" charset="-78"/>
              </a:rPr>
              <a:t>- تفاخر و تکاثر</a:t>
            </a:r>
          </a:p>
        </p:txBody>
      </p:sp>
      <p:sp>
        <p:nvSpPr>
          <p:cNvPr id="12" name="Oval 11"/>
          <p:cNvSpPr/>
          <p:nvPr/>
        </p:nvSpPr>
        <p:spPr>
          <a:xfrm>
            <a:off x="8397025" y="3099515"/>
            <a:ext cx="2080402" cy="100455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b="1" dirty="0" smtClean="0">
                <a:cs typeface="B Nazanin" panose="00000400000000000000" pitchFamily="2" charset="-78"/>
              </a:rPr>
              <a:t>ملاک های صیر</a:t>
            </a:r>
            <a:endParaRPr lang="en-US" b="1" dirty="0">
              <a:cs typeface="B Nazanin" panose="00000400000000000000" pitchFamily="2" charset="-78"/>
            </a:endParaRPr>
          </a:p>
        </p:txBody>
      </p:sp>
      <p:sp>
        <p:nvSpPr>
          <p:cNvPr id="13" name="Rounded Rectangle 12"/>
          <p:cNvSpPr/>
          <p:nvPr/>
        </p:nvSpPr>
        <p:spPr>
          <a:xfrm>
            <a:off x="8622867" y="4194220"/>
            <a:ext cx="1674254" cy="221516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cs typeface="B Nazanin" panose="00000400000000000000" pitchFamily="2" charset="-78"/>
              </a:rPr>
              <a:t>ملاک های مبتنی بر قرآن و روایات</a:t>
            </a:r>
            <a:endParaRPr lang="en-US" dirty="0">
              <a:cs typeface="B Nazanin" panose="00000400000000000000" pitchFamily="2" charset="-78"/>
            </a:endParaRPr>
          </a:p>
        </p:txBody>
      </p:sp>
    </p:spTree>
    <p:extLst>
      <p:ext uri="{BB962C8B-B14F-4D97-AF65-F5344CB8AC3E}">
        <p14:creationId xmlns:p14="http://schemas.microsoft.com/office/powerpoint/2010/main" val="144607470"/>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4697" y="1425797"/>
            <a:ext cx="4082605" cy="4082605"/>
          </a:xfrm>
          <a:prstGeom prst="ellipse">
            <a:avLst/>
          </a:prstGeom>
          <a:ln>
            <a:noFill/>
          </a:ln>
          <a:effectLst>
            <a:softEdge rad="112500"/>
          </a:effectLst>
        </p:spPr>
      </p:pic>
      <p:sp>
        <p:nvSpPr>
          <p:cNvPr id="2" name="Title 1"/>
          <p:cNvSpPr>
            <a:spLocks noGrp="1"/>
          </p:cNvSpPr>
          <p:nvPr>
            <p:ph type="title"/>
          </p:nvPr>
        </p:nvSpPr>
        <p:spPr>
          <a:xfrm>
            <a:off x="3862317" y="2221973"/>
            <a:ext cx="3098042" cy="862422"/>
          </a:xfrm>
        </p:spPr>
        <p:txBody>
          <a:bodyPr>
            <a:normAutofit/>
          </a:bodyPr>
          <a:lstStyle/>
          <a:p>
            <a:pPr algn="ctr" rtl="1"/>
            <a:r>
              <a:rPr lang="fa-IR" sz="3600" dirty="0" smtClean="0">
                <a:cs typeface="B Titr" panose="00000700000000000000" pitchFamily="2" charset="-78"/>
              </a:rPr>
              <a:t>شاکله نفس</a:t>
            </a:r>
            <a:endParaRPr lang="en-US" sz="3600" dirty="0">
              <a:cs typeface="B Titr" panose="00000700000000000000" pitchFamily="2" charset="-78"/>
            </a:endParaRPr>
          </a:p>
        </p:txBody>
      </p:sp>
    </p:spTree>
    <p:extLst>
      <p:ext uri="{BB962C8B-B14F-4D97-AF65-F5344CB8AC3E}">
        <p14:creationId xmlns:p14="http://schemas.microsoft.com/office/powerpoint/2010/main" val="458950608"/>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dirty="0" smtClean="0">
                <a:cs typeface="B Titr" panose="00000700000000000000" pitchFamily="2" charset="-78"/>
              </a:rPr>
              <a:t>مدیریت شاکله صفات </a:t>
            </a:r>
            <a:endParaRPr lang="en-US" sz="2800" dirty="0">
              <a:cs typeface="B Titr" panose="00000700000000000000" pitchFamily="2" charset="-78"/>
            </a:endParaRPr>
          </a:p>
        </p:txBody>
      </p:sp>
      <p:sp>
        <p:nvSpPr>
          <p:cNvPr id="3" name="Content Placeholder 2"/>
          <p:cNvSpPr>
            <a:spLocks noGrp="1"/>
          </p:cNvSpPr>
          <p:nvPr>
            <p:ph idx="1"/>
          </p:nvPr>
        </p:nvSpPr>
        <p:spPr>
          <a:xfrm>
            <a:off x="838200" y="1413164"/>
            <a:ext cx="10515600" cy="5444836"/>
          </a:xfrm>
        </p:spPr>
        <p:txBody>
          <a:bodyPr>
            <a:normAutofit/>
          </a:bodyPr>
          <a:lstStyle/>
          <a:p>
            <a:pPr algn="just" rtl="1">
              <a:buFont typeface="Wingdings" panose="05000000000000000000" pitchFamily="2" charset="2"/>
              <a:buChar char="Ø"/>
            </a:pPr>
            <a:r>
              <a:rPr lang="fa-IR" sz="2400" b="1" dirty="0" smtClean="0">
                <a:solidFill>
                  <a:srgbClr val="C00000"/>
                </a:solidFill>
                <a:cs typeface="B Nazanin" panose="00000400000000000000" pitchFamily="2" charset="-78"/>
              </a:rPr>
              <a:t>خویشتنداری: </a:t>
            </a:r>
            <a:r>
              <a:rPr lang="fa-IR" sz="2400" dirty="0">
                <a:cs typeface="B Nazanin" panose="00000400000000000000" pitchFamily="2" charset="-78"/>
              </a:rPr>
              <a:t>توان مدیریتی انسان برای نظارت بر شکل گیری </a:t>
            </a:r>
            <a:r>
              <a:rPr lang="fa-IR" sz="2400" b="1" dirty="0">
                <a:cs typeface="B Nazanin" panose="00000400000000000000" pitchFamily="2" charset="-78"/>
              </a:rPr>
              <a:t>تدریجی</a:t>
            </a:r>
            <a:r>
              <a:rPr lang="fa-IR" sz="2400" dirty="0">
                <a:cs typeface="B Nazanin" panose="00000400000000000000" pitchFamily="2" charset="-78"/>
              </a:rPr>
              <a:t> شاکله است. این موضوع در عرف روایات با نام </a:t>
            </a:r>
            <a:r>
              <a:rPr lang="fa-IR" sz="2400" b="1" dirty="0">
                <a:solidFill>
                  <a:srgbClr val="C00000"/>
                </a:solidFill>
                <a:cs typeface="B Nazanin" panose="00000400000000000000" pitchFamily="2" charset="-78"/>
              </a:rPr>
              <a:t>کف نفس </a:t>
            </a:r>
            <a:r>
              <a:rPr lang="fa-IR" sz="2400" dirty="0">
                <a:cs typeface="B Nazanin" panose="00000400000000000000" pitchFamily="2" charset="-78"/>
              </a:rPr>
              <a:t>قابل پیگیری است. </a:t>
            </a:r>
            <a:r>
              <a:rPr lang="fa-IR" sz="2400" dirty="0" smtClean="0">
                <a:cs typeface="B Nazanin" panose="00000400000000000000" pitchFamily="2" charset="-78"/>
              </a:rPr>
              <a:t>قدرت خویشتنداری انسان با افزایش توان شاکله فرد نسبت به امور و بالارفت توان خویشتنداری قابل ارزیابی است. زیرا طریقه سکوت، کلام، نظر و مشی به میزان درک حضور خداوند است. </a:t>
            </a:r>
          </a:p>
          <a:p>
            <a:pPr marL="0" indent="0" algn="ctr" rtl="1">
              <a:buNone/>
            </a:pPr>
            <a:r>
              <a:rPr lang="fa-IR" sz="2400" b="1" dirty="0" smtClean="0">
                <a:cs typeface="B Nazanin" panose="00000400000000000000" pitchFamily="2" charset="-78"/>
              </a:rPr>
              <a:t>ارزیابی توان خویشتنداری از طریق</a:t>
            </a:r>
            <a:endParaRPr lang="en-US" sz="2400" b="1" dirty="0">
              <a:cs typeface="B Nazanin" panose="00000400000000000000" pitchFamily="2" charset="-78"/>
            </a:endParaRPr>
          </a:p>
          <a:p>
            <a:pPr algn="just" rtl="1">
              <a:buFont typeface="Wingdings" panose="05000000000000000000" pitchFamily="2" charset="2"/>
              <a:buChar char="Ø"/>
            </a:pPr>
            <a:endParaRPr lang="en-US" sz="2400"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623" y="3580423"/>
            <a:ext cx="259080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186" y="3580423"/>
            <a:ext cx="228600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9694" y="3580423"/>
            <a:ext cx="2318196" cy="23181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ounded Rectangle 6"/>
          <p:cNvSpPr/>
          <p:nvPr/>
        </p:nvSpPr>
        <p:spPr>
          <a:xfrm>
            <a:off x="1966623" y="6149758"/>
            <a:ext cx="2590800" cy="42500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cs typeface="B Titr" panose="00000700000000000000" pitchFamily="2" charset="-78"/>
              </a:rPr>
              <a:t>کنترل خوردن</a:t>
            </a:r>
            <a:endParaRPr lang="en-US" dirty="0">
              <a:cs typeface="B Titr" panose="00000700000000000000" pitchFamily="2" charset="-78"/>
            </a:endParaRPr>
          </a:p>
        </p:txBody>
      </p:sp>
      <p:sp>
        <p:nvSpPr>
          <p:cNvPr id="8" name="Rounded Rectangle 7"/>
          <p:cNvSpPr/>
          <p:nvPr/>
        </p:nvSpPr>
        <p:spPr>
          <a:xfrm>
            <a:off x="4861149" y="6149758"/>
            <a:ext cx="2590800" cy="42500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cs typeface="B Titr" panose="00000700000000000000" pitchFamily="2" charset="-78"/>
              </a:rPr>
              <a:t>کنترل زبان</a:t>
            </a:r>
            <a:endParaRPr lang="en-US" dirty="0">
              <a:cs typeface="B Titr" panose="00000700000000000000" pitchFamily="2" charset="-78"/>
            </a:endParaRPr>
          </a:p>
        </p:txBody>
      </p:sp>
      <p:sp>
        <p:nvSpPr>
          <p:cNvPr id="9" name="Rounded Rectangle 8"/>
          <p:cNvSpPr/>
          <p:nvPr/>
        </p:nvSpPr>
        <p:spPr>
          <a:xfrm>
            <a:off x="7747089" y="6149758"/>
            <a:ext cx="2771105" cy="42500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cs typeface="B Titr" panose="00000700000000000000" pitchFamily="2" charset="-78"/>
              </a:rPr>
              <a:t>کنترل بدی ها و داشتن چارچوب</a:t>
            </a:r>
            <a:endParaRPr lang="en-US" dirty="0">
              <a:cs typeface="B Titr" panose="00000700000000000000" pitchFamily="2" charset="-78"/>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566" y="3580423"/>
            <a:ext cx="259080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9666967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322998" y="1474527"/>
            <a:ext cx="11300346" cy="47366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rtl="1"/>
            <a:r>
              <a:rPr lang="fa-IR" sz="2800" dirty="0">
                <a:cs typeface="B Titr" panose="00000700000000000000" pitchFamily="2" charset="-78"/>
              </a:rPr>
              <a:t>مدیریت شاکله صفات </a:t>
            </a:r>
            <a:endParaRPr lang="en-US" sz="2800" dirty="0">
              <a:cs typeface="B Titr" panose="00000700000000000000" pitchFamily="2" charset="-78"/>
            </a:endParaRPr>
          </a:p>
        </p:txBody>
      </p:sp>
      <p:sp>
        <p:nvSpPr>
          <p:cNvPr id="3" name="Content Placeholder 2"/>
          <p:cNvSpPr>
            <a:spLocks noGrp="1"/>
          </p:cNvSpPr>
          <p:nvPr>
            <p:ph idx="1"/>
          </p:nvPr>
        </p:nvSpPr>
        <p:spPr>
          <a:xfrm>
            <a:off x="715371" y="1690688"/>
            <a:ext cx="10515600" cy="4520483"/>
          </a:xfrm>
        </p:spPr>
        <p:txBody>
          <a:bodyPr>
            <a:noAutofit/>
          </a:bodyPr>
          <a:lstStyle/>
          <a:p>
            <a:pPr marL="0" indent="0" algn="just" rtl="1">
              <a:buNone/>
            </a:pPr>
            <a:r>
              <a:rPr lang="fa-IR" sz="2400" b="1" dirty="0" smtClean="0">
                <a:cs typeface="B Nazanin" panose="00000400000000000000" pitchFamily="2" charset="-78"/>
              </a:rPr>
              <a:t>اعمال</a:t>
            </a:r>
            <a:r>
              <a:rPr lang="fa-IR" sz="2400" dirty="0" smtClean="0">
                <a:cs typeface="B Nazanin" panose="00000400000000000000" pitchFamily="2" charset="-78"/>
              </a:rPr>
              <a:t> مهم ترین عنصر در مدیریت شاکله صفات است. </a:t>
            </a:r>
            <a:r>
              <a:rPr lang="fa-IR" sz="2400" dirty="0">
                <a:cs typeface="B Nazanin" panose="00000400000000000000" pitchFamily="2" charset="-78"/>
              </a:rPr>
              <a:t>زیرا انجام عمل به ظاهر امری جزئی و مقطعی به نظر می رسد اما تأثیرات آن بر شاکله عمقی و ماندگار </a:t>
            </a:r>
            <a:r>
              <a:rPr lang="fa-IR" sz="2400" dirty="0" smtClean="0">
                <a:cs typeface="B Nazanin" panose="00000400000000000000" pitchFamily="2" charset="-78"/>
              </a:rPr>
              <a:t>است. </a:t>
            </a:r>
          </a:p>
          <a:p>
            <a:pPr marL="0" indent="0" algn="just" rtl="1">
              <a:buNone/>
            </a:pPr>
            <a:endParaRPr lang="fa-IR" sz="2400" dirty="0" smtClean="0">
              <a:cs typeface="B Nazanin" panose="00000400000000000000" pitchFamily="2" charset="-78"/>
            </a:endParaRPr>
          </a:p>
          <a:p>
            <a:pPr marL="0" indent="0" algn="just" rtl="1">
              <a:buNone/>
            </a:pPr>
            <a:r>
              <a:rPr lang="fa-IR" sz="2400" dirty="0">
                <a:cs typeface="B Nazanin" panose="00000400000000000000" pitchFamily="2" charset="-78"/>
              </a:rPr>
              <a:t>ب</a:t>
            </a:r>
            <a:r>
              <a:rPr lang="fa-IR" sz="2400" dirty="0" smtClean="0">
                <a:cs typeface="B Nazanin" panose="00000400000000000000" pitchFamily="2" charset="-78"/>
              </a:rPr>
              <a:t>نابراین بایستی موارد زیر را در نظر گرفت:</a:t>
            </a:r>
          </a:p>
          <a:p>
            <a:pPr lvl="0" algn="just" rtl="1"/>
            <a:r>
              <a:rPr lang="fa-IR" sz="2000" dirty="0">
                <a:cs typeface="B Nazanin" panose="00000400000000000000" pitchFamily="2" charset="-78"/>
              </a:rPr>
              <a:t>هر شاکله ای اعمال هم سنخ با خود را می طلبد. بنابراین مبادرت به انجام هر عملی، تغییر در شاکله به صورت تشدیدی یا تضعیفی است. </a:t>
            </a:r>
            <a:endParaRPr lang="en-US" sz="2000" dirty="0">
              <a:cs typeface="B Nazanin" panose="00000400000000000000" pitchFamily="2" charset="-78"/>
            </a:endParaRPr>
          </a:p>
          <a:p>
            <a:pPr lvl="0" algn="just" rtl="1"/>
            <a:r>
              <a:rPr lang="fa-IR" sz="2000" dirty="0">
                <a:cs typeface="B Nazanin" panose="00000400000000000000" pitchFamily="2" charset="-78"/>
              </a:rPr>
              <a:t>لازم است اعمال شاخص مربوط به شاکله های شاخص را شناخت. با انجام یا احتراز از آنها به این شاکله ها شبیه شد یا از آنها فرق یافت. </a:t>
            </a:r>
            <a:endParaRPr lang="en-US" sz="2000" dirty="0">
              <a:cs typeface="B Nazanin" panose="00000400000000000000" pitchFamily="2" charset="-78"/>
            </a:endParaRPr>
          </a:p>
          <a:p>
            <a:pPr lvl="0" algn="just" rtl="1"/>
            <a:r>
              <a:rPr lang="fa-IR" sz="2000" dirty="0">
                <a:cs typeface="B Nazanin" panose="00000400000000000000" pitchFamily="2" charset="-78"/>
              </a:rPr>
              <a:t>برخی عمل ها هستند که مربوط به فعلیت انسان نیستند، اما در صورت بروز بر شاکله صفات بسیار اثرگذار هستند. </a:t>
            </a:r>
            <a:endParaRPr lang="en-US" sz="2000" dirty="0">
              <a:cs typeface="B Nazanin" panose="00000400000000000000" pitchFamily="2" charset="-78"/>
            </a:endParaRPr>
          </a:p>
          <a:p>
            <a:pPr lvl="0" algn="just" rtl="1"/>
            <a:r>
              <a:rPr lang="fa-IR" sz="2000" dirty="0">
                <a:cs typeface="B Nazanin" panose="00000400000000000000" pitchFamily="2" charset="-78"/>
              </a:rPr>
              <a:t>اثر عمل بر شاکله صفات به صورت تدریجی ظهور می کند. </a:t>
            </a:r>
            <a:endParaRPr lang="en-US" sz="2000" dirty="0">
              <a:cs typeface="B Nazanin" panose="00000400000000000000" pitchFamily="2" charset="-78"/>
            </a:endParaRPr>
          </a:p>
          <a:p>
            <a:pPr algn="just" rtl="1"/>
            <a:r>
              <a:rPr lang="fa-IR" sz="2000" dirty="0">
                <a:cs typeface="B Nazanin" panose="00000400000000000000" pitchFamily="2" charset="-78"/>
              </a:rPr>
              <a:t>اعمالی که از شاکله های ایمانی بروز می یابد کاملاً مدیریت شده و آگاهانه، به دور از عادت و تکرار، برخاسته از تفکر و تعقل است. </a:t>
            </a:r>
            <a:endParaRPr lang="en-US" sz="2000" dirty="0">
              <a:cs typeface="B Nazanin" panose="00000400000000000000" pitchFamily="2" charset="-78"/>
            </a:endParaRPr>
          </a:p>
        </p:txBody>
      </p:sp>
    </p:spTree>
    <p:extLst>
      <p:ext uri="{BB962C8B-B14F-4D97-AF65-F5344CB8AC3E}">
        <p14:creationId xmlns:p14="http://schemas.microsoft.com/office/powerpoint/2010/main" val="34674058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602776" y="1690688"/>
            <a:ext cx="10986448" cy="38759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rtl="1"/>
            <a:r>
              <a:rPr lang="fa-IR" sz="2800" dirty="0">
                <a:cs typeface="B Titr" panose="00000700000000000000" pitchFamily="2" charset="-78"/>
              </a:rPr>
              <a:t>مدیریت شاکله صفات </a:t>
            </a:r>
            <a:endParaRPr lang="en-US" sz="2800" dirty="0"/>
          </a:p>
        </p:txBody>
      </p:sp>
      <p:sp>
        <p:nvSpPr>
          <p:cNvPr id="3" name="Content Placeholder 2"/>
          <p:cNvSpPr>
            <a:spLocks noGrp="1"/>
          </p:cNvSpPr>
          <p:nvPr>
            <p:ph idx="1"/>
          </p:nvPr>
        </p:nvSpPr>
        <p:spPr>
          <a:xfrm>
            <a:off x="838200" y="2139523"/>
            <a:ext cx="10515600" cy="4351338"/>
          </a:xfrm>
        </p:spPr>
        <p:txBody>
          <a:bodyPr>
            <a:normAutofit/>
          </a:bodyPr>
          <a:lstStyle/>
          <a:p>
            <a:pPr marL="0" indent="0" algn="justLow" rtl="1">
              <a:buNone/>
            </a:pPr>
            <a:r>
              <a:rPr lang="fa-IR" sz="2400" dirty="0">
                <a:solidFill>
                  <a:srgbClr val="C00000"/>
                </a:solidFill>
                <a:cs typeface="B Nazanin" panose="00000400000000000000" pitchFamily="2" charset="-78"/>
              </a:rPr>
              <a:t>توجهات</a:t>
            </a:r>
            <a:r>
              <a:rPr lang="fa-IR" sz="2400" dirty="0">
                <a:cs typeface="B Nazanin" panose="00000400000000000000" pitchFamily="2" charset="-78"/>
              </a:rPr>
              <a:t>، شکل دهنده به صفات: توجه نفس اثرگذاری سریع بر صفات دارد. </a:t>
            </a:r>
            <a:r>
              <a:rPr lang="fa-IR" sz="2400" dirty="0" smtClean="0">
                <a:cs typeface="B Nazanin" panose="00000400000000000000" pitchFamily="2" charset="-78"/>
              </a:rPr>
              <a:t>هر </a:t>
            </a:r>
            <a:r>
              <a:rPr lang="fa-IR" sz="2400" dirty="0">
                <a:cs typeface="B Nazanin" panose="00000400000000000000" pitchFamily="2" charset="-78"/>
              </a:rPr>
              <a:t>صفتی در ایجاد توجه نقش دارد و نیز توجه، خود عامل تولید کننده صفات است. </a:t>
            </a:r>
            <a:endParaRPr lang="fa-IR" sz="2400" dirty="0" smtClean="0">
              <a:cs typeface="B Nazanin" panose="00000400000000000000" pitchFamily="2" charset="-78"/>
            </a:endParaRPr>
          </a:p>
          <a:p>
            <a:pPr marL="0" indent="0" algn="justLow" rtl="1">
              <a:buNone/>
            </a:pPr>
            <a:endParaRPr lang="fa-IR" sz="2400" dirty="0" smtClean="0">
              <a:cs typeface="B Nazanin" panose="00000400000000000000" pitchFamily="2" charset="-78"/>
            </a:endParaRPr>
          </a:p>
          <a:p>
            <a:pPr lvl="0" algn="justLow" rtl="1"/>
            <a:r>
              <a:rPr lang="fa-IR" sz="2000" dirty="0" smtClean="0">
                <a:cs typeface="B Nazanin" panose="00000400000000000000" pitchFamily="2" charset="-78"/>
              </a:rPr>
              <a:t>گرایش به دنیاکه صفات پستی را شکل می دهد از سه ناحیه گرایش به غرائز، گرایش به مسکرات و گرایش به مال اندوزی وارد می شود. </a:t>
            </a:r>
            <a:endParaRPr lang="en-US" sz="2000" dirty="0" smtClean="0">
              <a:cs typeface="B Nazanin" panose="00000400000000000000" pitchFamily="2" charset="-78"/>
            </a:endParaRPr>
          </a:p>
          <a:p>
            <a:pPr lvl="0" algn="justLow" rtl="1"/>
            <a:r>
              <a:rPr lang="fa-IR" sz="2000" dirty="0" smtClean="0">
                <a:cs typeface="B Nazanin" panose="00000400000000000000" pitchFamily="2" charset="-78"/>
              </a:rPr>
              <a:t>تعلق </a:t>
            </a:r>
            <a:r>
              <a:rPr lang="fa-IR" sz="2000" dirty="0">
                <a:cs typeface="B Nazanin" panose="00000400000000000000" pitchFamily="2" charset="-78"/>
              </a:rPr>
              <a:t>و توجه به دنیا خاستگاه صفاتی است که ویژگی های دنیا را دارند یعنی ایجاد کننده مشغولیت های بی نتیجه، ناکامی و ناپایداری هستند. </a:t>
            </a:r>
            <a:endParaRPr lang="en-US" sz="2000" dirty="0">
              <a:cs typeface="B Nazanin" panose="00000400000000000000" pitchFamily="2" charset="-78"/>
            </a:endParaRPr>
          </a:p>
          <a:p>
            <a:pPr lvl="0" algn="justLow" rtl="1"/>
            <a:r>
              <a:rPr lang="fa-IR" sz="2000" dirty="0" smtClean="0">
                <a:cs typeface="B Nazanin" panose="00000400000000000000" pitchFamily="2" charset="-78"/>
              </a:rPr>
              <a:t>توجه به اجل و دوره عمر یکی از مواردی است که لازم است پیوسته در توجهات فرد قرار داشته باشد. این توجه منجر به تغییر بسیاری از صفات می شود. </a:t>
            </a:r>
            <a:endParaRPr lang="en-US" sz="2000" dirty="0" smtClean="0">
              <a:cs typeface="B Nazanin" panose="00000400000000000000" pitchFamily="2" charset="-78"/>
            </a:endParaRPr>
          </a:p>
          <a:p>
            <a:pPr algn="justLow" rtl="1"/>
            <a:endParaRPr lang="en-US" sz="2400" dirty="0">
              <a:cs typeface="B Nazanin" panose="00000400000000000000" pitchFamily="2" charset="-78"/>
            </a:endParaRPr>
          </a:p>
        </p:txBody>
      </p:sp>
    </p:spTree>
    <p:extLst>
      <p:ext uri="{BB962C8B-B14F-4D97-AF65-F5344CB8AC3E}">
        <p14:creationId xmlns:p14="http://schemas.microsoft.com/office/powerpoint/2010/main" val="40092374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77672" y="1787857"/>
            <a:ext cx="11163868" cy="39442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rtl="1"/>
            <a:r>
              <a:rPr lang="fa-IR" sz="2800" dirty="0">
                <a:cs typeface="B Titr" panose="00000700000000000000" pitchFamily="2" charset="-78"/>
              </a:rPr>
              <a:t>مدیریت شاکله صفات </a:t>
            </a:r>
            <a:endParaRPr lang="en-US" sz="2800" dirty="0"/>
          </a:p>
        </p:txBody>
      </p:sp>
      <p:sp>
        <p:nvSpPr>
          <p:cNvPr id="3" name="Content Placeholder 2"/>
          <p:cNvSpPr>
            <a:spLocks noGrp="1"/>
          </p:cNvSpPr>
          <p:nvPr>
            <p:ph idx="1"/>
          </p:nvPr>
        </p:nvSpPr>
        <p:spPr>
          <a:xfrm>
            <a:off x="838200" y="2194115"/>
            <a:ext cx="10515600" cy="4351338"/>
          </a:xfrm>
        </p:spPr>
        <p:txBody>
          <a:bodyPr>
            <a:normAutofit/>
          </a:bodyPr>
          <a:lstStyle/>
          <a:p>
            <a:pPr marL="0" indent="0" algn="just" rtl="1">
              <a:buNone/>
            </a:pPr>
            <a:r>
              <a:rPr lang="fa-IR" sz="2400" dirty="0">
                <a:solidFill>
                  <a:srgbClr val="C00000"/>
                </a:solidFill>
                <a:cs typeface="B Nazanin" panose="00000400000000000000" pitchFamily="2" charset="-78"/>
              </a:rPr>
              <a:t>علم؛</a:t>
            </a:r>
            <a:r>
              <a:rPr lang="fa-IR" sz="2400" dirty="0">
                <a:cs typeface="B Nazanin" panose="00000400000000000000" pitchFamily="2" charset="-78"/>
              </a:rPr>
              <a:t> منشأ صفات الهی: علم می تواند شاکله انسان را ربانی کند و اعراض از آن نیز شاکله انسان را شیطانی می کند. بنابراین هر کس در هر وضعیتی که قرار دارد در صورتی که به سوی علم گام بردارد به سوی نجات سیر نموده است. </a:t>
            </a:r>
            <a:endParaRPr lang="fa-IR" sz="2400" dirty="0" smtClean="0">
              <a:cs typeface="B Nazanin" panose="00000400000000000000" pitchFamily="2" charset="-78"/>
            </a:endParaRPr>
          </a:p>
          <a:p>
            <a:pPr marL="0" indent="0" algn="just" rtl="1">
              <a:buNone/>
            </a:pPr>
            <a:endParaRPr lang="en-US" sz="2400" dirty="0">
              <a:cs typeface="B Nazanin" panose="00000400000000000000" pitchFamily="2" charset="-78"/>
            </a:endParaRPr>
          </a:p>
          <a:p>
            <a:pPr lvl="0" algn="just" rtl="1"/>
            <a:r>
              <a:rPr lang="fa-IR" sz="2000" dirty="0" smtClean="0">
                <a:cs typeface="B Nazanin" panose="00000400000000000000" pitchFamily="2" charset="-78"/>
              </a:rPr>
              <a:t>علم </a:t>
            </a:r>
            <a:r>
              <a:rPr lang="fa-IR" sz="2000" dirty="0">
                <a:cs typeface="B Nazanin" panose="00000400000000000000" pitchFamily="2" charset="-78"/>
              </a:rPr>
              <a:t>طلبی بر پایه </a:t>
            </a:r>
            <a:r>
              <a:rPr lang="fa-IR" sz="2000" dirty="0" smtClean="0">
                <a:cs typeface="B Nazanin" panose="00000400000000000000" pitchFamily="2" charset="-78"/>
              </a:rPr>
              <a:t>دنیا </a:t>
            </a:r>
            <a:r>
              <a:rPr lang="fa-IR" sz="2000" dirty="0">
                <a:cs typeface="B Nazanin" panose="00000400000000000000" pitchFamily="2" charset="-78"/>
              </a:rPr>
              <a:t>خواهی منجر به پدیداری خود بزرگ بینی خویش، فخر فروشی در مواجهه با مردم و غرور </a:t>
            </a:r>
            <a:r>
              <a:rPr lang="fa-IR" sz="2000" dirty="0" smtClean="0">
                <a:cs typeface="B Nazanin" panose="00000400000000000000" pitchFamily="2" charset="-78"/>
              </a:rPr>
              <a:t>کاذب </a:t>
            </a:r>
            <a:r>
              <a:rPr lang="fa-IR" sz="2000" dirty="0">
                <a:cs typeface="B Nazanin" panose="00000400000000000000" pitchFamily="2" charset="-78"/>
              </a:rPr>
              <a:t>در برابر خداوند متعال می شود و در نهایت به خواری و ندامت کشیده می شود. </a:t>
            </a:r>
            <a:endParaRPr lang="en-US" sz="2000" dirty="0">
              <a:cs typeface="B Nazanin" panose="00000400000000000000" pitchFamily="2" charset="-78"/>
            </a:endParaRPr>
          </a:p>
          <a:p>
            <a:pPr lvl="0" algn="just" rtl="1"/>
            <a:r>
              <a:rPr lang="fa-IR" sz="2000" dirty="0">
                <a:cs typeface="B Nazanin" panose="00000400000000000000" pitchFamily="2" charset="-78"/>
              </a:rPr>
              <a:t>علم </a:t>
            </a:r>
            <a:r>
              <a:rPr lang="fa-IR" sz="2000" dirty="0" smtClean="0">
                <a:cs typeface="B Nazanin" panose="00000400000000000000" pitchFamily="2" charset="-78"/>
              </a:rPr>
              <a:t>طلبی </a:t>
            </a:r>
            <a:r>
              <a:rPr lang="fa-IR" sz="2000" dirty="0">
                <a:cs typeface="B Nazanin" panose="00000400000000000000" pitchFamily="2" charset="-78"/>
              </a:rPr>
              <a:t>در صورتی که بر پایه آخرت گرایی باشد بر نرمی درونی انسان می افزاید و او را در مقابل دیگران متواضع می کند و بر خوف او از خدا و جهادش در راه دین می افزاید. چنین کسی از علم بهره مند می شود و به دیگران نیز بهره های آن را می رساند. </a:t>
            </a:r>
            <a:endParaRPr lang="en-US" sz="2000" dirty="0">
              <a:cs typeface="B Nazanin" panose="00000400000000000000" pitchFamily="2" charset="-78"/>
            </a:endParaRPr>
          </a:p>
          <a:p>
            <a:pPr algn="just" rtl="1"/>
            <a:endParaRPr lang="en-US" sz="2400" dirty="0">
              <a:cs typeface="B Nazanin" panose="00000400000000000000" pitchFamily="2" charset="-78"/>
            </a:endParaRPr>
          </a:p>
        </p:txBody>
      </p:sp>
    </p:spTree>
    <p:extLst>
      <p:ext uri="{BB962C8B-B14F-4D97-AF65-F5344CB8AC3E}">
        <p14:creationId xmlns:p14="http://schemas.microsoft.com/office/powerpoint/2010/main" val="18104938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smtClean="0">
                <a:cs typeface="B Titr" panose="00000700000000000000" pitchFamily="2" charset="-78"/>
              </a:rPr>
              <a:t>شخصیت؛ شاکله آسیب زا </a:t>
            </a:r>
            <a:endParaRPr lang="en-US" sz="2800" dirty="0">
              <a:cs typeface="B Titr" panose="00000700000000000000" pitchFamily="2" charset="-78"/>
            </a:endParaRPr>
          </a:p>
        </p:txBody>
      </p:sp>
      <p:sp>
        <p:nvSpPr>
          <p:cNvPr id="3" name="Content Placeholder 2"/>
          <p:cNvSpPr>
            <a:spLocks noGrp="1"/>
          </p:cNvSpPr>
          <p:nvPr>
            <p:ph idx="1"/>
          </p:nvPr>
        </p:nvSpPr>
        <p:spPr>
          <a:xfrm>
            <a:off x="838200" y="1351128"/>
            <a:ext cx="10515600" cy="4825835"/>
          </a:xfrm>
        </p:spPr>
        <p:txBody>
          <a:bodyPr>
            <a:normAutofit/>
          </a:bodyPr>
          <a:lstStyle/>
          <a:p>
            <a:pPr marL="0" indent="0" algn="just" rtl="1">
              <a:buNone/>
            </a:pPr>
            <a:r>
              <a:rPr lang="fa-IR" sz="2400" dirty="0">
                <a:cs typeface="B Nazanin" panose="00000400000000000000" pitchFamily="2" charset="-78"/>
              </a:rPr>
              <a:t>شخصیت یافتن شاکله اگر به معنای از دست دادن قدرت انعطاف نفس در برابر تغییرات مثبت و تحولات تکاملی باشد، مهمترین آسیب شاکله است. در این صورت نفس به وضعیت پایداری می رسد که روزمرگی او را فرا گرفته و گذران عمر در او ارتقایی ایجاد نمی کند. از این موضوع در قرآن و روایات با کلماتی چون </a:t>
            </a:r>
            <a:r>
              <a:rPr lang="fa-IR" sz="2400" dirty="0">
                <a:solidFill>
                  <a:srgbClr val="C00000"/>
                </a:solidFill>
                <a:effectLst>
                  <a:outerShdw blurRad="38100" dist="38100" dir="2700000" algn="tl">
                    <a:srgbClr val="000000">
                      <a:alpha val="43137"/>
                    </a:srgbClr>
                  </a:outerShdw>
                </a:effectLst>
                <a:cs typeface="B Nazanin" panose="00000400000000000000" pitchFamily="2" charset="-78"/>
              </a:rPr>
              <a:t>قساوت قلب، طبع و ختم </a:t>
            </a:r>
            <a:r>
              <a:rPr lang="fa-IR" sz="2400" dirty="0" smtClean="0">
                <a:solidFill>
                  <a:srgbClr val="C00000"/>
                </a:solidFill>
                <a:effectLst>
                  <a:outerShdw blurRad="38100" dist="38100" dir="2700000" algn="tl">
                    <a:srgbClr val="000000">
                      <a:alpha val="43137"/>
                    </a:srgbClr>
                  </a:outerShdw>
                </a:effectLst>
                <a:cs typeface="B Nazanin" panose="00000400000000000000" pitchFamily="2" charset="-78"/>
              </a:rPr>
              <a:t>قلب</a:t>
            </a:r>
            <a:r>
              <a:rPr lang="fa-IR" sz="2400" b="1" dirty="0" smtClean="0">
                <a:cs typeface="B Nazanin" panose="00000400000000000000" pitchFamily="2" charset="-78"/>
              </a:rPr>
              <a:t> </a:t>
            </a:r>
            <a:r>
              <a:rPr lang="fa-IR" sz="2400" dirty="0">
                <a:cs typeface="B Nazanin" panose="00000400000000000000" pitchFamily="2" charset="-78"/>
              </a:rPr>
              <a:t>یاد شده است. </a:t>
            </a:r>
            <a:endParaRPr lang="en-US" sz="2400" dirty="0">
              <a:cs typeface="B Nazanin" panose="00000400000000000000" pitchFamily="2" charset="-78"/>
            </a:endParaRPr>
          </a:p>
          <a:p>
            <a:pPr marL="0" indent="0" algn="r" rtl="1">
              <a:buNone/>
            </a:pPr>
            <a:endParaRPr lang="en-US" sz="2400" dirty="0">
              <a:cs typeface="B Nazanin" panose="00000400000000000000" pitchFamily="2" charset="-78"/>
            </a:endParaRPr>
          </a:p>
        </p:txBody>
      </p:sp>
      <p:sp>
        <p:nvSpPr>
          <p:cNvPr id="4" name="Rounded Rectangle 3"/>
          <p:cNvSpPr/>
          <p:nvPr/>
        </p:nvSpPr>
        <p:spPr>
          <a:xfrm>
            <a:off x="9567081" y="3136248"/>
            <a:ext cx="1405719" cy="125559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cs typeface="B Nazanin" panose="00000400000000000000" pitchFamily="2" charset="-78"/>
              </a:rPr>
              <a:t>شاکله مؤمن</a:t>
            </a:r>
            <a:endParaRPr lang="en-US" sz="2000" dirty="0">
              <a:cs typeface="B Nazanin" panose="00000400000000000000" pitchFamily="2" charset="-78"/>
            </a:endParaRPr>
          </a:p>
        </p:txBody>
      </p:sp>
      <p:sp>
        <p:nvSpPr>
          <p:cNvPr id="5" name="Rounded Rectangle 4"/>
          <p:cNvSpPr/>
          <p:nvPr/>
        </p:nvSpPr>
        <p:spPr>
          <a:xfrm>
            <a:off x="9567081" y="5232531"/>
            <a:ext cx="1405719" cy="12555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000" dirty="0" smtClean="0">
                <a:cs typeface="B Nazanin" panose="00000400000000000000" pitchFamily="2" charset="-78"/>
              </a:rPr>
              <a:t>شاکله کافر</a:t>
            </a:r>
            <a:endParaRPr lang="en-US" sz="2000" dirty="0">
              <a:cs typeface="B Nazanin" panose="00000400000000000000" pitchFamily="2" charset="-78"/>
            </a:endParaRPr>
          </a:p>
        </p:txBody>
      </p:sp>
      <p:sp>
        <p:nvSpPr>
          <p:cNvPr id="6" name="Rounded Rectangle 5"/>
          <p:cNvSpPr/>
          <p:nvPr/>
        </p:nvSpPr>
        <p:spPr>
          <a:xfrm>
            <a:off x="1210670" y="3043451"/>
            <a:ext cx="7983941" cy="1567763"/>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marL="342900" indent="-342900" algn="just" rtl="1">
              <a:buFont typeface="Arial" panose="020B0604020202020204" pitchFamily="34" charset="0"/>
              <a:buChar char="•"/>
            </a:pPr>
            <a:r>
              <a:rPr lang="fa-IR" sz="2000" dirty="0">
                <a:cs typeface="B Nazanin" panose="00000400000000000000" pitchFamily="2" charset="-78"/>
              </a:rPr>
              <a:t>به امر و حکم الهی </a:t>
            </a:r>
            <a:r>
              <a:rPr lang="fa-IR" sz="2000" dirty="0" smtClean="0">
                <a:cs typeface="B Nazanin" panose="00000400000000000000" pitchFamily="2" charset="-78"/>
              </a:rPr>
              <a:t>هوشیارند.</a:t>
            </a:r>
          </a:p>
          <a:p>
            <a:pPr marL="342900" indent="-342900" algn="just" rtl="1">
              <a:buFont typeface="Arial" panose="020B0604020202020204" pitchFamily="34" charset="0"/>
              <a:buChar char="•"/>
            </a:pPr>
            <a:r>
              <a:rPr lang="fa-IR" sz="2000" dirty="0" smtClean="0">
                <a:cs typeface="B Nazanin" panose="00000400000000000000" pitchFamily="2" charset="-78"/>
              </a:rPr>
              <a:t> </a:t>
            </a:r>
            <a:r>
              <a:rPr lang="fa-IR" sz="2000" dirty="0">
                <a:cs typeface="B Nazanin" panose="00000400000000000000" pitchFamily="2" charset="-78"/>
              </a:rPr>
              <a:t>در اثر مواجهه با آیات و ابتلائات هر روز در حال شدن و صیروریتی جدید هستند. لذا حالات و اعمال آنها قابل </a:t>
            </a:r>
            <a:r>
              <a:rPr lang="fa-IR" sz="2000" dirty="0" smtClean="0">
                <a:cs typeface="B Nazanin" panose="00000400000000000000" pitchFamily="2" charset="-78"/>
              </a:rPr>
              <a:t>پیش </a:t>
            </a:r>
            <a:r>
              <a:rPr lang="fa-IR" sz="2000" dirty="0">
                <a:cs typeface="B Nazanin" panose="00000400000000000000" pitchFamily="2" charset="-78"/>
              </a:rPr>
              <a:t>بینی نبوده و زندگی رو به رشد دارند. </a:t>
            </a:r>
            <a:endParaRPr lang="fa-IR" sz="2000" dirty="0" smtClean="0">
              <a:cs typeface="B Nazanin" panose="00000400000000000000" pitchFamily="2" charset="-78"/>
            </a:endParaRPr>
          </a:p>
          <a:p>
            <a:pPr marL="342900" indent="-342900" algn="just" rtl="1">
              <a:buFont typeface="Arial" panose="020B0604020202020204" pitchFamily="34" charset="0"/>
              <a:buChar char="•"/>
            </a:pPr>
            <a:r>
              <a:rPr lang="fa-IR" sz="2000" dirty="0" smtClean="0">
                <a:cs typeface="B Nazanin" panose="00000400000000000000" pitchFamily="2" charset="-78"/>
              </a:rPr>
              <a:t>از </a:t>
            </a:r>
            <a:r>
              <a:rPr lang="fa-IR" sz="2000" dirty="0">
                <a:cs typeface="B Nazanin" panose="00000400000000000000" pitchFamily="2" charset="-78"/>
              </a:rPr>
              <a:t>انذار و نصیحت به شدت استقبال کرده و آن را عامل حیات خود می </a:t>
            </a:r>
            <a:r>
              <a:rPr lang="fa-IR" sz="2000" dirty="0" smtClean="0">
                <a:cs typeface="B Nazanin" panose="00000400000000000000" pitchFamily="2" charset="-78"/>
              </a:rPr>
              <a:t>دانند. </a:t>
            </a:r>
          </a:p>
          <a:p>
            <a:pPr marL="342900" indent="-342900" algn="just" rtl="1">
              <a:buFont typeface="Arial" panose="020B0604020202020204" pitchFamily="34" charset="0"/>
              <a:buChar char="•"/>
            </a:pPr>
            <a:r>
              <a:rPr lang="fa-IR" sz="2000" dirty="0" smtClean="0">
                <a:cs typeface="B Nazanin" panose="00000400000000000000" pitchFamily="2" charset="-78"/>
              </a:rPr>
              <a:t> </a:t>
            </a:r>
            <a:r>
              <a:rPr lang="fa-IR" sz="2000" dirty="0">
                <a:cs typeface="B Nazanin" panose="00000400000000000000" pitchFamily="2" charset="-78"/>
              </a:rPr>
              <a:t>در صدد برطرف کردن عیوب خود هستند. </a:t>
            </a:r>
            <a:endParaRPr lang="en-US" sz="2000" dirty="0">
              <a:cs typeface="B Nazanin" panose="00000400000000000000" pitchFamily="2" charset="-78"/>
            </a:endParaRPr>
          </a:p>
        </p:txBody>
      </p:sp>
      <p:sp>
        <p:nvSpPr>
          <p:cNvPr id="7" name="Rounded Rectangle 6"/>
          <p:cNvSpPr/>
          <p:nvPr/>
        </p:nvSpPr>
        <p:spPr>
          <a:xfrm>
            <a:off x="1210670" y="5076446"/>
            <a:ext cx="7983941" cy="1567763"/>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marL="342900" indent="-342900" algn="just" rtl="1">
              <a:buFont typeface="Arial" panose="020B0604020202020204" pitchFamily="34" charset="0"/>
              <a:buChar char="•"/>
            </a:pPr>
            <a:r>
              <a:rPr lang="fa-IR" sz="2000" dirty="0">
                <a:cs typeface="B Nazanin" panose="00000400000000000000" pitchFamily="2" charset="-78"/>
              </a:rPr>
              <a:t>در اثر ابتلائات شکننده هستند و به شدت تحت تأثیر قرار می گیرند اما در مواجهه با آیات تحت تأثیر قرار نمی گیرند و با بی اعتنایی برخورد می کنند. </a:t>
            </a:r>
            <a:endParaRPr lang="fa-IR" sz="2000" dirty="0" smtClean="0">
              <a:cs typeface="B Nazanin" panose="00000400000000000000" pitchFamily="2" charset="-78"/>
            </a:endParaRPr>
          </a:p>
          <a:p>
            <a:pPr marL="342900" indent="-342900" algn="just" rtl="1">
              <a:buFont typeface="Arial" panose="020B0604020202020204" pitchFamily="34" charset="0"/>
              <a:buChar char="•"/>
            </a:pPr>
            <a:r>
              <a:rPr lang="fa-IR" sz="2000" dirty="0" smtClean="0">
                <a:cs typeface="B Nazanin" panose="00000400000000000000" pitchFamily="2" charset="-78"/>
              </a:rPr>
              <a:t>برخوردها </a:t>
            </a:r>
            <a:r>
              <a:rPr lang="fa-IR" sz="2000" dirty="0">
                <a:cs typeface="B Nazanin" panose="00000400000000000000" pitchFamily="2" charset="-78"/>
              </a:rPr>
              <a:t>و رفتارهای این شاکله ها به دلیل محدودیتی که دارند قابل پیش بینی است. </a:t>
            </a:r>
            <a:endParaRPr lang="fa-IR" sz="2000" dirty="0" smtClean="0">
              <a:cs typeface="B Nazanin" panose="00000400000000000000" pitchFamily="2" charset="-78"/>
            </a:endParaRPr>
          </a:p>
          <a:p>
            <a:pPr marL="342900" indent="-342900" algn="just" rtl="1">
              <a:buFont typeface="Arial" panose="020B0604020202020204" pitchFamily="34" charset="0"/>
              <a:buChar char="•"/>
            </a:pPr>
            <a:r>
              <a:rPr lang="fa-IR" sz="2000" dirty="0" smtClean="0">
                <a:cs typeface="B Nazanin" panose="00000400000000000000" pitchFamily="2" charset="-78"/>
              </a:rPr>
              <a:t>انذار </a:t>
            </a:r>
            <a:r>
              <a:rPr lang="fa-IR" sz="2000" dirty="0">
                <a:cs typeface="B Nazanin" panose="00000400000000000000" pitchFamily="2" charset="-78"/>
              </a:rPr>
              <a:t>پذیری خود را از دست می دهند و از شنیدن نصیحت گریزان می شوند. </a:t>
            </a:r>
            <a:endParaRPr lang="fa-IR" sz="2000" dirty="0" smtClean="0">
              <a:cs typeface="B Nazanin" panose="00000400000000000000" pitchFamily="2" charset="-78"/>
            </a:endParaRPr>
          </a:p>
          <a:p>
            <a:pPr marL="342900" indent="-342900" algn="just" rtl="1">
              <a:buFont typeface="Arial" panose="020B0604020202020204" pitchFamily="34" charset="0"/>
              <a:buChar char="•"/>
            </a:pPr>
            <a:r>
              <a:rPr lang="fa-IR" sz="2000" dirty="0" smtClean="0">
                <a:cs typeface="B Nazanin" panose="00000400000000000000" pitchFamily="2" charset="-78"/>
              </a:rPr>
              <a:t>پیوسته </a:t>
            </a:r>
            <a:r>
              <a:rPr lang="fa-IR" sz="2000" dirty="0">
                <a:cs typeface="B Nazanin" panose="00000400000000000000" pitchFamily="2" charset="-78"/>
              </a:rPr>
              <a:t>در صدد پیدا کردن عیب های دیگران هستند.</a:t>
            </a:r>
            <a:endParaRPr lang="en-US" sz="2000" dirty="0">
              <a:cs typeface="B Nazanin" panose="00000400000000000000" pitchFamily="2" charset="-78"/>
            </a:endParaRPr>
          </a:p>
        </p:txBody>
      </p:sp>
    </p:spTree>
    <p:extLst>
      <p:ext uri="{BB962C8B-B14F-4D97-AF65-F5344CB8AC3E}">
        <p14:creationId xmlns:p14="http://schemas.microsoft.com/office/powerpoint/2010/main" val="149102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dirty="0" smtClean="0">
                <a:cs typeface="B Titr" panose="00000700000000000000" pitchFamily="2" charset="-78"/>
              </a:rPr>
              <a:t>خطبه 157 امیر المؤمنین علی علیه السلام</a:t>
            </a:r>
            <a:endParaRPr lang="en-US" sz="2800" dirty="0">
              <a:cs typeface="B Titr" panose="00000700000000000000" pitchFamily="2" charset="-78"/>
            </a:endParaRPr>
          </a:p>
        </p:txBody>
      </p:sp>
      <p:sp>
        <p:nvSpPr>
          <p:cNvPr id="6" name="Oval 5"/>
          <p:cNvSpPr/>
          <p:nvPr/>
        </p:nvSpPr>
        <p:spPr>
          <a:xfrm>
            <a:off x="5115267" y="2906006"/>
            <a:ext cx="1975833" cy="1528033"/>
          </a:xfrm>
          <a:prstGeom prst="ellipse">
            <a:avLst/>
          </a:prstGeom>
        </p:spPr>
        <p:style>
          <a:lnRef idx="2">
            <a:schemeClr val="accent6">
              <a:shade val="50000"/>
            </a:schemeClr>
          </a:lnRef>
          <a:fillRef idx="1002">
            <a:schemeClr val="dk1"/>
          </a:fillRef>
          <a:effectRef idx="0">
            <a:schemeClr val="accent6"/>
          </a:effectRef>
          <a:fontRef idx="minor">
            <a:schemeClr val="lt1"/>
          </a:fontRef>
        </p:style>
        <p:txBody>
          <a:bodyPr rtlCol="0" anchor="ctr"/>
          <a:lstStyle/>
          <a:p>
            <a:pPr algn="ctr"/>
            <a:r>
              <a:rPr lang="fa-IR" sz="2400" b="1" dirty="0" smtClean="0">
                <a:cs typeface="B Nazanin" panose="00000400000000000000" pitchFamily="2" charset="-78"/>
              </a:rPr>
              <a:t>انواع آسیب های شاکله</a:t>
            </a:r>
            <a:endParaRPr lang="en-US" sz="2400" b="1" dirty="0">
              <a:cs typeface="B Nazanin" panose="00000400000000000000" pitchFamily="2" charset="-78"/>
            </a:endParaRPr>
          </a:p>
        </p:txBody>
      </p:sp>
      <p:sp>
        <p:nvSpPr>
          <p:cNvPr id="7" name="Rounded Rectangle 6"/>
          <p:cNvSpPr/>
          <p:nvPr/>
        </p:nvSpPr>
        <p:spPr>
          <a:xfrm>
            <a:off x="7197142" y="3657469"/>
            <a:ext cx="1339403" cy="4378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solidFill>
                  <a:schemeClr val="tx1"/>
                </a:solidFill>
                <a:cs typeface="B Nazanin" panose="00000400000000000000" pitchFamily="2" charset="-78"/>
              </a:rPr>
              <a:t>اعراض</a:t>
            </a:r>
            <a:endParaRPr lang="en-US" dirty="0">
              <a:solidFill>
                <a:schemeClr val="tx1"/>
              </a:solidFill>
              <a:cs typeface="B Nazanin" panose="00000400000000000000" pitchFamily="2" charset="-78"/>
            </a:endParaRPr>
          </a:p>
        </p:txBody>
      </p:sp>
      <p:sp>
        <p:nvSpPr>
          <p:cNvPr id="8" name="Rounded Rectangle 7"/>
          <p:cNvSpPr/>
          <p:nvPr/>
        </p:nvSpPr>
        <p:spPr>
          <a:xfrm>
            <a:off x="7197143" y="2936122"/>
            <a:ext cx="1339403" cy="4378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solidFill>
                  <a:schemeClr val="tx1"/>
                </a:solidFill>
                <a:cs typeface="B Nazanin" panose="00000400000000000000" pitchFamily="2" charset="-78"/>
              </a:rPr>
              <a:t>عاهات</a:t>
            </a:r>
            <a:endParaRPr lang="en-US" dirty="0">
              <a:solidFill>
                <a:schemeClr val="tx1"/>
              </a:solidFill>
              <a:cs typeface="B Nazanin" panose="00000400000000000000" pitchFamily="2" charset="-78"/>
            </a:endParaRPr>
          </a:p>
        </p:txBody>
      </p:sp>
      <p:sp>
        <p:nvSpPr>
          <p:cNvPr id="10" name="Rounded Rectangle 9"/>
          <p:cNvSpPr/>
          <p:nvPr/>
        </p:nvSpPr>
        <p:spPr>
          <a:xfrm>
            <a:off x="7197141" y="4299136"/>
            <a:ext cx="1339403" cy="4378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solidFill>
                  <a:schemeClr val="tx1"/>
                </a:solidFill>
                <a:cs typeface="B Nazanin" panose="00000400000000000000" pitchFamily="2" charset="-78"/>
              </a:rPr>
              <a:t>امراض</a:t>
            </a:r>
            <a:endParaRPr lang="en-US" dirty="0">
              <a:solidFill>
                <a:schemeClr val="tx1"/>
              </a:solidFill>
              <a:cs typeface="B Nazanin" panose="00000400000000000000" pitchFamily="2" charset="-78"/>
            </a:endParaRPr>
          </a:p>
        </p:txBody>
      </p:sp>
      <p:sp>
        <p:nvSpPr>
          <p:cNvPr id="11" name="Rounded Rectangle 10"/>
          <p:cNvSpPr/>
          <p:nvPr/>
        </p:nvSpPr>
        <p:spPr>
          <a:xfrm>
            <a:off x="3709114" y="4232595"/>
            <a:ext cx="1339403" cy="4378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solidFill>
                  <a:schemeClr val="tx1"/>
                </a:solidFill>
                <a:cs typeface="B Nazanin" panose="00000400000000000000" pitchFamily="2" charset="-78"/>
              </a:rPr>
              <a:t>شک</a:t>
            </a:r>
            <a:endParaRPr lang="en-US" dirty="0">
              <a:solidFill>
                <a:schemeClr val="tx1"/>
              </a:solidFill>
              <a:cs typeface="B Nazanin" panose="00000400000000000000" pitchFamily="2" charset="-78"/>
            </a:endParaRPr>
          </a:p>
        </p:txBody>
      </p:sp>
      <p:sp>
        <p:nvSpPr>
          <p:cNvPr id="13" name="Rounded Rectangle 12"/>
          <p:cNvSpPr/>
          <p:nvPr/>
        </p:nvSpPr>
        <p:spPr>
          <a:xfrm>
            <a:off x="3709115" y="3629303"/>
            <a:ext cx="1339403" cy="4378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solidFill>
                  <a:schemeClr val="tx1"/>
                </a:solidFill>
                <a:cs typeface="B Nazanin" panose="00000400000000000000" pitchFamily="2" charset="-78"/>
              </a:rPr>
              <a:t>شرک</a:t>
            </a:r>
            <a:endParaRPr lang="en-US" dirty="0">
              <a:solidFill>
                <a:schemeClr val="tx1"/>
              </a:solidFill>
              <a:cs typeface="B Nazanin" panose="00000400000000000000" pitchFamily="2" charset="-78"/>
            </a:endParaRPr>
          </a:p>
        </p:txBody>
      </p:sp>
      <p:sp>
        <p:nvSpPr>
          <p:cNvPr id="15" name="Rounded Rectangle 14"/>
          <p:cNvSpPr/>
          <p:nvPr/>
        </p:nvSpPr>
        <p:spPr>
          <a:xfrm>
            <a:off x="7197140" y="2304795"/>
            <a:ext cx="1339403" cy="4378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solidFill>
                  <a:schemeClr val="tx1"/>
                </a:solidFill>
                <a:cs typeface="B Nazanin" panose="00000400000000000000" pitchFamily="2" charset="-78"/>
              </a:rPr>
              <a:t>آفت ها</a:t>
            </a:r>
            <a:endParaRPr lang="en-US" dirty="0">
              <a:solidFill>
                <a:schemeClr val="tx1"/>
              </a:solidFill>
              <a:cs typeface="B Nazanin" panose="00000400000000000000" pitchFamily="2" charset="-78"/>
            </a:endParaRPr>
          </a:p>
        </p:txBody>
      </p:sp>
      <p:sp>
        <p:nvSpPr>
          <p:cNvPr id="16" name="Rounded Rectangle 15"/>
          <p:cNvSpPr/>
          <p:nvPr/>
        </p:nvSpPr>
        <p:spPr>
          <a:xfrm>
            <a:off x="6527442" y="5028678"/>
            <a:ext cx="1339403" cy="4378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solidFill>
                  <a:schemeClr val="tx1"/>
                </a:solidFill>
                <a:cs typeface="B Nazanin" panose="00000400000000000000" pitchFamily="2" charset="-78"/>
              </a:rPr>
              <a:t>خطایا</a:t>
            </a:r>
            <a:endParaRPr lang="en-US" dirty="0">
              <a:solidFill>
                <a:schemeClr val="tx1"/>
              </a:solidFill>
              <a:cs typeface="B Nazanin" panose="00000400000000000000" pitchFamily="2" charset="-78"/>
            </a:endParaRPr>
          </a:p>
        </p:txBody>
      </p:sp>
      <p:sp>
        <p:nvSpPr>
          <p:cNvPr id="18" name="Rounded Rectangle 17"/>
          <p:cNvSpPr/>
          <p:nvPr/>
        </p:nvSpPr>
        <p:spPr>
          <a:xfrm>
            <a:off x="9206248" y="3021718"/>
            <a:ext cx="1339403" cy="4378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solidFill>
                  <a:schemeClr val="tx1"/>
                </a:solidFill>
                <a:cs typeface="B Nazanin" panose="00000400000000000000" pitchFamily="2" charset="-78"/>
              </a:rPr>
              <a:t>ضلالت</a:t>
            </a:r>
            <a:endParaRPr lang="en-US" dirty="0">
              <a:solidFill>
                <a:schemeClr val="tx1"/>
              </a:solidFill>
              <a:cs typeface="B Nazanin" panose="00000400000000000000" pitchFamily="2" charset="-78"/>
            </a:endParaRPr>
          </a:p>
        </p:txBody>
      </p:sp>
      <p:sp>
        <p:nvSpPr>
          <p:cNvPr id="19" name="Rounded Rectangle 18"/>
          <p:cNvSpPr/>
          <p:nvPr/>
        </p:nvSpPr>
        <p:spPr>
          <a:xfrm>
            <a:off x="9088193" y="3737857"/>
            <a:ext cx="1339403" cy="4378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solidFill>
                  <a:schemeClr val="tx1"/>
                </a:solidFill>
                <a:cs typeface="B Nazanin" panose="00000400000000000000" pitchFamily="2" charset="-78"/>
              </a:rPr>
              <a:t>جهل</a:t>
            </a:r>
            <a:endParaRPr lang="en-US" dirty="0">
              <a:solidFill>
                <a:schemeClr val="tx1"/>
              </a:solidFill>
              <a:cs typeface="B Nazanin" panose="00000400000000000000" pitchFamily="2" charset="-78"/>
            </a:endParaRPr>
          </a:p>
        </p:txBody>
      </p:sp>
      <p:sp>
        <p:nvSpPr>
          <p:cNvPr id="20" name="Rounded Rectangle 19"/>
          <p:cNvSpPr/>
          <p:nvPr/>
        </p:nvSpPr>
        <p:spPr>
          <a:xfrm>
            <a:off x="8871397" y="4449128"/>
            <a:ext cx="1339403" cy="4378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solidFill>
                  <a:schemeClr val="tx1"/>
                </a:solidFill>
                <a:cs typeface="B Nazanin" panose="00000400000000000000" pitchFamily="2" charset="-78"/>
              </a:rPr>
              <a:t>مقت</a:t>
            </a:r>
            <a:endParaRPr lang="en-US" dirty="0">
              <a:solidFill>
                <a:schemeClr val="tx1"/>
              </a:solidFill>
              <a:cs typeface="B Nazanin" panose="00000400000000000000" pitchFamily="2" charset="-78"/>
            </a:endParaRPr>
          </a:p>
        </p:txBody>
      </p:sp>
      <p:sp>
        <p:nvSpPr>
          <p:cNvPr id="21" name="Rounded Rectangle 20"/>
          <p:cNvSpPr/>
          <p:nvPr/>
        </p:nvSpPr>
        <p:spPr>
          <a:xfrm>
            <a:off x="8536547" y="5015538"/>
            <a:ext cx="1339403" cy="4378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solidFill>
                  <a:schemeClr val="tx1"/>
                </a:solidFill>
                <a:cs typeface="B Nazanin" panose="00000400000000000000" pitchFamily="2" charset="-78"/>
              </a:rPr>
              <a:t>غضب</a:t>
            </a:r>
            <a:endParaRPr lang="en-US" dirty="0">
              <a:solidFill>
                <a:schemeClr val="tx1"/>
              </a:solidFill>
              <a:cs typeface="B Nazanin" panose="00000400000000000000" pitchFamily="2" charset="-78"/>
            </a:endParaRPr>
          </a:p>
        </p:txBody>
      </p:sp>
      <p:sp>
        <p:nvSpPr>
          <p:cNvPr id="22" name="Rounded Rectangle 21"/>
          <p:cNvSpPr/>
          <p:nvPr/>
        </p:nvSpPr>
        <p:spPr>
          <a:xfrm>
            <a:off x="1762260" y="3021718"/>
            <a:ext cx="1339403" cy="4378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solidFill>
                  <a:schemeClr val="tx1"/>
                </a:solidFill>
                <a:cs typeface="B Nazanin" panose="00000400000000000000" pitchFamily="2" charset="-78"/>
              </a:rPr>
              <a:t>شماتت اعداء</a:t>
            </a:r>
            <a:endParaRPr lang="en-US" dirty="0">
              <a:solidFill>
                <a:schemeClr val="tx1"/>
              </a:solidFill>
              <a:cs typeface="B Nazanin" panose="00000400000000000000" pitchFamily="2" charset="-78"/>
            </a:endParaRPr>
          </a:p>
        </p:txBody>
      </p:sp>
      <p:sp>
        <p:nvSpPr>
          <p:cNvPr id="23" name="Rounded Rectangle 22"/>
          <p:cNvSpPr/>
          <p:nvPr/>
        </p:nvSpPr>
        <p:spPr>
          <a:xfrm>
            <a:off x="1891048" y="3737857"/>
            <a:ext cx="1339403" cy="4378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solidFill>
                  <a:schemeClr val="tx1"/>
                </a:solidFill>
                <a:cs typeface="B Nazanin" panose="00000400000000000000" pitchFamily="2" charset="-78"/>
              </a:rPr>
              <a:t>حلول نقمت</a:t>
            </a:r>
            <a:endParaRPr lang="en-US" dirty="0">
              <a:solidFill>
                <a:schemeClr val="tx1"/>
              </a:solidFill>
              <a:cs typeface="B Nazanin" panose="00000400000000000000" pitchFamily="2" charset="-78"/>
            </a:endParaRPr>
          </a:p>
        </p:txBody>
      </p:sp>
      <p:sp>
        <p:nvSpPr>
          <p:cNvPr id="25" name="Rounded Rectangle 24"/>
          <p:cNvSpPr/>
          <p:nvPr/>
        </p:nvSpPr>
        <p:spPr>
          <a:xfrm>
            <a:off x="2560749" y="5047997"/>
            <a:ext cx="1339403" cy="4378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solidFill>
                  <a:schemeClr val="tx1"/>
                </a:solidFill>
                <a:cs typeface="B Nazanin" panose="00000400000000000000" pitchFamily="2" charset="-78"/>
              </a:rPr>
              <a:t>ضیق</a:t>
            </a:r>
            <a:endParaRPr lang="en-US" dirty="0">
              <a:solidFill>
                <a:schemeClr val="tx1"/>
              </a:solidFill>
              <a:cs typeface="B Nazanin" panose="00000400000000000000" pitchFamily="2" charset="-78"/>
            </a:endParaRPr>
          </a:p>
        </p:txBody>
      </p:sp>
      <p:sp>
        <p:nvSpPr>
          <p:cNvPr id="26" name="Rounded Rectangle 25"/>
          <p:cNvSpPr/>
          <p:nvPr/>
        </p:nvSpPr>
        <p:spPr>
          <a:xfrm>
            <a:off x="3683358" y="2304795"/>
            <a:ext cx="1339403" cy="4378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solidFill>
                  <a:schemeClr val="tx1"/>
                </a:solidFill>
                <a:cs typeface="B Nazanin" panose="00000400000000000000" pitchFamily="2" charset="-78"/>
              </a:rPr>
              <a:t>شقاق</a:t>
            </a:r>
            <a:endParaRPr lang="en-US" dirty="0">
              <a:solidFill>
                <a:schemeClr val="tx1"/>
              </a:solidFill>
              <a:cs typeface="B Nazanin" panose="00000400000000000000" pitchFamily="2" charset="-78"/>
            </a:endParaRPr>
          </a:p>
        </p:txBody>
      </p:sp>
      <p:sp>
        <p:nvSpPr>
          <p:cNvPr id="27" name="Rounded Rectangle 26"/>
          <p:cNvSpPr/>
          <p:nvPr/>
        </p:nvSpPr>
        <p:spPr>
          <a:xfrm>
            <a:off x="1721474" y="2420444"/>
            <a:ext cx="1339403" cy="4378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solidFill>
                  <a:schemeClr val="tx1"/>
                </a:solidFill>
                <a:cs typeface="B Nazanin" panose="00000400000000000000" pitchFamily="2" charset="-78"/>
              </a:rPr>
              <a:t>غلبه رجال</a:t>
            </a:r>
            <a:endParaRPr lang="en-US" dirty="0">
              <a:solidFill>
                <a:schemeClr val="tx1"/>
              </a:solidFill>
              <a:cs typeface="B Nazanin" panose="00000400000000000000" pitchFamily="2" charset="-78"/>
            </a:endParaRPr>
          </a:p>
        </p:txBody>
      </p:sp>
      <p:sp>
        <p:nvSpPr>
          <p:cNvPr id="28" name="Rounded Rectangle 27"/>
          <p:cNvSpPr/>
          <p:nvPr/>
        </p:nvSpPr>
        <p:spPr>
          <a:xfrm>
            <a:off x="9206248" y="2420444"/>
            <a:ext cx="1339403" cy="4378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solidFill>
                  <a:schemeClr val="tx1"/>
                </a:solidFill>
                <a:cs typeface="B Nazanin" panose="00000400000000000000" pitchFamily="2" charset="-78"/>
              </a:rPr>
              <a:t>نفاق</a:t>
            </a:r>
            <a:endParaRPr lang="en-US" dirty="0">
              <a:solidFill>
                <a:schemeClr val="tx1"/>
              </a:solidFill>
              <a:cs typeface="B Nazanin" panose="00000400000000000000" pitchFamily="2" charset="-78"/>
            </a:endParaRPr>
          </a:p>
        </p:txBody>
      </p:sp>
      <p:sp>
        <p:nvSpPr>
          <p:cNvPr id="33" name="Rounded Rectangle 32"/>
          <p:cNvSpPr/>
          <p:nvPr/>
        </p:nvSpPr>
        <p:spPr>
          <a:xfrm>
            <a:off x="4576292" y="5082761"/>
            <a:ext cx="1339403" cy="4378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solidFill>
                  <a:schemeClr val="tx1"/>
                </a:solidFill>
                <a:cs typeface="B Nazanin" panose="00000400000000000000" pitchFamily="2" charset="-78"/>
              </a:rPr>
              <a:t>ذنوب</a:t>
            </a:r>
            <a:endParaRPr lang="en-US" dirty="0">
              <a:solidFill>
                <a:schemeClr val="tx1"/>
              </a:solidFill>
              <a:cs typeface="B Nazanin" panose="00000400000000000000" pitchFamily="2" charset="-78"/>
            </a:endParaRPr>
          </a:p>
        </p:txBody>
      </p:sp>
      <p:sp>
        <p:nvSpPr>
          <p:cNvPr id="35" name="Rounded Rectangle 34"/>
          <p:cNvSpPr/>
          <p:nvPr/>
        </p:nvSpPr>
        <p:spPr>
          <a:xfrm>
            <a:off x="3709112" y="2977065"/>
            <a:ext cx="1339403" cy="4378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solidFill>
                  <a:schemeClr val="tx1"/>
                </a:solidFill>
                <a:cs typeface="B Nazanin" panose="00000400000000000000" pitchFamily="2" charset="-78"/>
              </a:rPr>
              <a:t>کفر</a:t>
            </a:r>
            <a:endParaRPr lang="en-US" dirty="0">
              <a:solidFill>
                <a:schemeClr val="tx1"/>
              </a:solidFill>
              <a:cs typeface="B Nazanin" panose="00000400000000000000" pitchFamily="2" charset="-78"/>
            </a:endParaRPr>
          </a:p>
        </p:txBody>
      </p:sp>
      <p:sp>
        <p:nvSpPr>
          <p:cNvPr id="44" name="Rounded Rectangle 43"/>
          <p:cNvSpPr/>
          <p:nvPr/>
        </p:nvSpPr>
        <p:spPr>
          <a:xfrm>
            <a:off x="2135744" y="4432378"/>
            <a:ext cx="1339403" cy="4378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solidFill>
                  <a:schemeClr val="tx1"/>
                </a:solidFill>
                <a:cs typeface="B Nazanin" panose="00000400000000000000" pitchFamily="2" charset="-78"/>
              </a:rPr>
              <a:t>فساد ضمیر</a:t>
            </a:r>
            <a:endParaRPr lang="en-US" dirty="0">
              <a:solidFill>
                <a:schemeClr val="tx1"/>
              </a:solidFill>
              <a:cs typeface="B Nazanin" panose="00000400000000000000" pitchFamily="2" charset="-78"/>
            </a:endParaRPr>
          </a:p>
        </p:txBody>
      </p:sp>
      <p:sp>
        <p:nvSpPr>
          <p:cNvPr id="49" name="Rounded Rectangle 48"/>
          <p:cNvSpPr/>
          <p:nvPr/>
        </p:nvSpPr>
        <p:spPr>
          <a:xfrm>
            <a:off x="5357610" y="5758116"/>
            <a:ext cx="1339403" cy="4378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solidFill>
                  <a:schemeClr val="tx1"/>
                </a:solidFill>
                <a:cs typeface="B Nazanin" panose="00000400000000000000" pitchFamily="2" charset="-78"/>
              </a:rPr>
              <a:t>عسر</a:t>
            </a:r>
            <a:endParaRPr lang="en-US" dirty="0">
              <a:solidFill>
                <a:schemeClr val="tx1"/>
              </a:solidFill>
              <a:cs typeface="B Nazanin" panose="00000400000000000000" pitchFamily="2" charset="-78"/>
            </a:endParaRPr>
          </a:p>
        </p:txBody>
      </p:sp>
    </p:spTree>
    <p:extLst>
      <p:ext uri="{BB962C8B-B14F-4D97-AF65-F5344CB8AC3E}">
        <p14:creationId xmlns:p14="http://schemas.microsoft.com/office/powerpoint/2010/main" val="4058975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1000"/>
                                        <p:tgtEl>
                                          <p:spTgt spid="33"/>
                                        </p:tgtEl>
                                      </p:cBhvr>
                                    </p:animEffect>
                                    <p:anim calcmode="lin" valueType="num">
                                      <p:cBhvr>
                                        <p:cTn id="65" dur="1000" fill="hold"/>
                                        <p:tgtEl>
                                          <p:spTgt spid="33"/>
                                        </p:tgtEl>
                                        <p:attrNameLst>
                                          <p:attrName>ppt_x</p:attrName>
                                        </p:attrNameLst>
                                      </p:cBhvr>
                                      <p:tavLst>
                                        <p:tav tm="0">
                                          <p:val>
                                            <p:strVal val="#ppt_x"/>
                                          </p:val>
                                        </p:tav>
                                        <p:tav tm="100000">
                                          <p:val>
                                            <p:strVal val="#ppt_x"/>
                                          </p:val>
                                        </p:tav>
                                      </p:tavLst>
                                    </p:anim>
                                    <p:anim calcmode="lin" valueType="num">
                                      <p:cBhvr>
                                        <p:cTn id="66" dur="1000" fill="hold"/>
                                        <p:tgtEl>
                                          <p:spTgt spid="33"/>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1000"/>
                                        <p:tgtEl>
                                          <p:spTgt spid="49"/>
                                        </p:tgtEl>
                                      </p:cBhvr>
                                    </p:animEffect>
                                    <p:anim calcmode="lin" valueType="num">
                                      <p:cBhvr>
                                        <p:cTn id="70" dur="1000" fill="hold"/>
                                        <p:tgtEl>
                                          <p:spTgt spid="49"/>
                                        </p:tgtEl>
                                        <p:attrNameLst>
                                          <p:attrName>ppt_x</p:attrName>
                                        </p:attrNameLst>
                                      </p:cBhvr>
                                      <p:tavLst>
                                        <p:tav tm="0">
                                          <p:val>
                                            <p:strVal val="#ppt_x"/>
                                          </p:val>
                                        </p:tav>
                                        <p:tav tm="100000">
                                          <p:val>
                                            <p:strVal val="#ppt_x"/>
                                          </p:val>
                                        </p:tav>
                                      </p:tavLst>
                                    </p:anim>
                                    <p:anim calcmode="lin" valueType="num">
                                      <p:cBhvr>
                                        <p:cTn id="71" dur="1000" fill="hold"/>
                                        <p:tgtEl>
                                          <p:spTgt spid="4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1000"/>
                                        <p:tgtEl>
                                          <p:spTgt spid="25"/>
                                        </p:tgtEl>
                                      </p:cBhvr>
                                    </p:animEffect>
                                    <p:anim calcmode="lin" valueType="num">
                                      <p:cBhvr>
                                        <p:cTn id="75" dur="1000" fill="hold"/>
                                        <p:tgtEl>
                                          <p:spTgt spid="25"/>
                                        </p:tgtEl>
                                        <p:attrNameLst>
                                          <p:attrName>ppt_x</p:attrName>
                                        </p:attrNameLst>
                                      </p:cBhvr>
                                      <p:tavLst>
                                        <p:tav tm="0">
                                          <p:val>
                                            <p:strVal val="#ppt_x"/>
                                          </p:val>
                                        </p:tav>
                                        <p:tav tm="100000">
                                          <p:val>
                                            <p:strVal val="#ppt_x"/>
                                          </p:val>
                                        </p:tav>
                                      </p:tavLst>
                                    </p:anim>
                                    <p:anim calcmode="lin" valueType="num">
                                      <p:cBhvr>
                                        <p:cTn id="76" dur="1000" fill="hold"/>
                                        <p:tgtEl>
                                          <p:spTgt spid="25"/>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1000"/>
                                        <p:tgtEl>
                                          <p:spTgt spid="11"/>
                                        </p:tgtEl>
                                      </p:cBhvr>
                                    </p:animEffect>
                                    <p:anim calcmode="lin" valueType="num">
                                      <p:cBhvr>
                                        <p:cTn id="80" dur="1000" fill="hold"/>
                                        <p:tgtEl>
                                          <p:spTgt spid="11"/>
                                        </p:tgtEl>
                                        <p:attrNameLst>
                                          <p:attrName>ppt_x</p:attrName>
                                        </p:attrNameLst>
                                      </p:cBhvr>
                                      <p:tavLst>
                                        <p:tav tm="0">
                                          <p:val>
                                            <p:strVal val="#ppt_x"/>
                                          </p:val>
                                        </p:tav>
                                        <p:tav tm="100000">
                                          <p:val>
                                            <p:strVal val="#ppt_x"/>
                                          </p:val>
                                        </p:tav>
                                      </p:tavLst>
                                    </p:anim>
                                    <p:anim calcmode="lin" valueType="num">
                                      <p:cBhvr>
                                        <p:cTn id="81" dur="1000" fill="hold"/>
                                        <p:tgtEl>
                                          <p:spTgt spid="11"/>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1000"/>
                                        <p:tgtEl>
                                          <p:spTgt spid="13"/>
                                        </p:tgtEl>
                                      </p:cBhvr>
                                    </p:animEffect>
                                    <p:anim calcmode="lin" valueType="num">
                                      <p:cBhvr>
                                        <p:cTn id="85" dur="1000" fill="hold"/>
                                        <p:tgtEl>
                                          <p:spTgt spid="13"/>
                                        </p:tgtEl>
                                        <p:attrNameLst>
                                          <p:attrName>ppt_x</p:attrName>
                                        </p:attrNameLst>
                                      </p:cBhvr>
                                      <p:tavLst>
                                        <p:tav tm="0">
                                          <p:val>
                                            <p:strVal val="#ppt_x"/>
                                          </p:val>
                                        </p:tav>
                                        <p:tav tm="100000">
                                          <p:val>
                                            <p:strVal val="#ppt_x"/>
                                          </p:val>
                                        </p:tav>
                                      </p:tavLst>
                                    </p:anim>
                                    <p:anim calcmode="lin" valueType="num">
                                      <p:cBhvr>
                                        <p:cTn id="86" dur="1000" fill="hold"/>
                                        <p:tgtEl>
                                          <p:spTgt spid="13"/>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1000"/>
                                        <p:tgtEl>
                                          <p:spTgt spid="35"/>
                                        </p:tgtEl>
                                      </p:cBhvr>
                                    </p:animEffect>
                                    <p:anim calcmode="lin" valueType="num">
                                      <p:cBhvr>
                                        <p:cTn id="90" dur="1000" fill="hold"/>
                                        <p:tgtEl>
                                          <p:spTgt spid="35"/>
                                        </p:tgtEl>
                                        <p:attrNameLst>
                                          <p:attrName>ppt_x</p:attrName>
                                        </p:attrNameLst>
                                      </p:cBhvr>
                                      <p:tavLst>
                                        <p:tav tm="0">
                                          <p:val>
                                            <p:strVal val="#ppt_x"/>
                                          </p:val>
                                        </p:tav>
                                        <p:tav tm="100000">
                                          <p:val>
                                            <p:strVal val="#ppt_x"/>
                                          </p:val>
                                        </p:tav>
                                      </p:tavLst>
                                    </p:anim>
                                    <p:anim calcmode="lin" valueType="num">
                                      <p:cBhvr>
                                        <p:cTn id="91" dur="1000" fill="hold"/>
                                        <p:tgtEl>
                                          <p:spTgt spid="35"/>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strVal val="#ppt_x"/>
                                          </p:val>
                                        </p:tav>
                                        <p:tav tm="100000">
                                          <p:val>
                                            <p:strVal val="#ppt_x"/>
                                          </p:val>
                                        </p:tav>
                                      </p:tavLst>
                                    </p:anim>
                                    <p:anim calcmode="lin" valueType="num">
                                      <p:cBhvr>
                                        <p:cTn id="96" dur="1000" fill="hold"/>
                                        <p:tgtEl>
                                          <p:spTgt spid="26"/>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1000"/>
                                        <p:tgtEl>
                                          <p:spTgt spid="27"/>
                                        </p:tgtEl>
                                      </p:cBhvr>
                                    </p:animEffect>
                                    <p:anim calcmode="lin" valueType="num">
                                      <p:cBhvr>
                                        <p:cTn id="100" dur="1000" fill="hold"/>
                                        <p:tgtEl>
                                          <p:spTgt spid="27"/>
                                        </p:tgtEl>
                                        <p:attrNameLst>
                                          <p:attrName>ppt_x</p:attrName>
                                        </p:attrNameLst>
                                      </p:cBhvr>
                                      <p:tavLst>
                                        <p:tav tm="0">
                                          <p:val>
                                            <p:strVal val="#ppt_x"/>
                                          </p:val>
                                        </p:tav>
                                        <p:tav tm="100000">
                                          <p:val>
                                            <p:strVal val="#ppt_x"/>
                                          </p:val>
                                        </p:tav>
                                      </p:tavLst>
                                    </p:anim>
                                    <p:anim calcmode="lin" valueType="num">
                                      <p:cBhvr>
                                        <p:cTn id="101" dur="1000" fill="hold"/>
                                        <p:tgtEl>
                                          <p:spTgt spid="27"/>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1000"/>
                                        <p:tgtEl>
                                          <p:spTgt spid="22"/>
                                        </p:tgtEl>
                                      </p:cBhvr>
                                    </p:animEffect>
                                    <p:anim calcmode="lin" valueType="num">
                                      <p:cBhvr>
                                        <p:cTn id="105" dur="1000" fill="hold"/>
                                        <p:tgtEl>
                                          <p:spTgt spid="22"/>
                                        </p:tgtEl>
                                        <p:attrNameLst>
                                          <p:attrName>ppt_x</p:attrName>
                                        </p:attrNameLst>
                                      </p:cBhvr>
                                      <p:tavLst>
                                        <p:tav tm="0">
                                          <p:val>
                                            <p:strVal val="#ppt_x"/>
                                          </p:val>
                                        </p:tav>
                                        <p:tav tm="100000">
                                          <p:val>
                                            <p:strVal val="#ppt_x"/>
                                          </p:val>
                                        </p:tav>
                                      </p:tavLst>
                                    </p:anim>
                                    <p:anim calcmode="lin" valueType="num">
                                      <p:cBhvr>
                                        <p:cTn id="106" dur="1000" fill="hold"/>
                                        <p:tgtEl>
                                          <p:spTgt spid="22"/>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strVal val="#ppt_x"/>
                                          </p:val>
                                        </p:tav>
                                        <p:tav tm="100000">
                                          <p:val>
                                            <p:strVal val="#ppt_x"/>
                                          </p:val>
                                        </p:tav>
                                      </p:tavLst>
                                    </p:anim>
                                    <p:anim calcmode="lin" valueType="num">
                                      <p:cBhvr>
                                        <p:cTn id="111" dur="1000" fill="hold"/>
                                        <p:tgtEl>
                                          <p:spTgt spid="23"/>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fade">
                                      <p:cBhvr>
                                        <p:cTn id="114" dur="1000"/>
                                        <p:tgtEl>
                                          <p:spTgt spid="44"/>
                                        </p:tgtEl>
                                      </p:cBhvr>
                                    </p:animEffect>
                                    <p:anim calcmode="lin" valueType="num">
                                      <p:cBhvr>
                                        <p:cTn id="115" dur="1000" fill="hold"/>
                                        <p:tgtEl>
                                          <p:spTgt spid="44"/>
                                        </p:tgtEl>
                                        <p:attrNameLst>
                                          <p:attrName>ppt_x</p:attrName>
                                        </p:attrNameLst>
                                      </p:cBhvr>
                                      <p:tavLst>
                                        <p:tav tm="0">
                                          <p:val>
                                            <p:strVal val="#ppt_x"/>
                                          </p:val>
                                        </p:tav>
                                        <p:tav tm="100000">
                                          <p:val>
                                            <p:strVal val="#ppt_x"/>
                                          </p:val>
                                        </p:tav>
                                      </p:tavLst>
                                    </p:anim>
                                    <p:anim calcmode="lin" valueType="num">
                                      <p:cBhvr>
                                        <p:cTn id="1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3" grpId="0" animBg="1"/>
      <p:bldP spid="15" grpId="0" animBg="1"/>
      <p:bldP spid="16" grpId="0" animBg="1"/>
      <p:bldP spid="18" grpId="0" animBg="1"/>
      <p:bldP spid="19" grpId="0" animBg="1"/>
      <p:bldP spid="20" grpId="0" animBg="1"/>
      <p:bldP spid="21" grpId="0" animBg="1"/>
      <p:bldP spid="22" grpId="0" animBg="1"/>
      <p:bldP spid="23" grpId="0" animBg="1"/>
      <p:bldP spid="25" grpId="0" animBg="1"/>
      <p:bldP spid="26" grpId="0" animBg="1"/>
      <p:bldP spid="27" grpId="0" animBg="1"/>
      <p:bldP spid="28" grpId="0" animBg="1"/>
      <p:bldP spid="33" grpId="0" animBg="1"/>
      <p:bldP spid="35" grpId="0" animBg="1"/>
      <p:bldP spid="44" grpId="0" animBg="1"/>
      <p:bldP spid="4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400" dirty="0" smtClean="0">
                <a:cs typeface="B Titr" panose="00000700000000000000" pitchFamily="2" charset="-78"/>
              </a:rPr>
              <a:t>شاکله های خاص</a:t>
            </a:r>
            <a:endParaRPr lang="en-US" sz="2400" dirty="0">
              <a:cs typeface="B Titr" panose="00000700000000000000" pitchFamily="2" charset="-78"/>
            </a:endParaRPr>
          </a:p>
        </p:txBody>
      </p:sp>
      <p:sp>
        <p:nvSpPr>
          <p:cNvPr id="4" name="Rounded Rectangle 3"/>
          <p:cNvSpPr/>
          <p:nvPr/>
        </p:nvSpPr>
        <p:spPr>
          <a:xfrm>
            <a:off x="5885645" y="2356834"/>
            <a:ext cx="5267459" cy="417275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5" name="Rounded Rectangle 4"/>
          <p:cNvSpPr/>
          <p:nvPr/>
        </p:nvSpPr>
        <p:spPr>
          <a:xfrm>
            <a:off x="422856" y="2356834"/>
            <a:ext cx="5267459" cy="4172754"/>
          </a:xfrm>
          <a:prstGeom prst="roundRect">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51873421"/>
              </p:ext>
            </p:extLst>
          </p:nvPr>
        </p:nvGraphicFramePr>
        <p:xfrm>
          <a:off x="6027313" y="2690396"/>
          <a:ext cx="4906849" cy="3657600"/>
        </p:xfrm>
        <a:graphic>
          <a:graphicData uri="http://schemas.openxmlformats.org/drawingml/2006/table">
            <a:tbl>
              <a:tblPr firstRow="1" bandRow="1">
                <a:tableStyleId>{2D5ABB26-0587-4C30-8999-92F81FD0307C}</a:tableStyleId>
              </a:tblPr>
              <a:tblGrid>
                <a:gridCol w="1931831">
                  <a:extLst>
                    <a:ext uri="{9D8B030D-6E8A-4147-A177-3AD203B41FA5}">
                      <a16:colId xmlns:a16="http://schemas.microsoft.com/office/drawing/2014/main" val="20000"/>
                    </a:ext>
                  </a:extLst>
                </a:gridCol>
                <a:gridCol w="1236371">
                  <a:extLst>
                    <a:ext uri="{9D8B030D-6E8A-4147-A177-3AD203B41FA5}">
                      <a16:colId xmlns:a16="http://schemas.microsoft.com/office/drawing/2014/main" val="20001"/>
                    </a:ext>
                  </a:extLst>
                </a:gridCol>
                <a:gridCol w="1738647">
                  <a:extLst>
                    <a:ext uri="{9D8B030D-6E8A-4147-A177-3AD203B41FA5}">
                      <a16:colId xmlns:a16="http://schemas.microsoft.com/office/drawing/2014/main" val="20002"/>
                    </a:ext>
                  </a:extLst>
                </a:gridCol>
              </a:tblGrid>
              <a:tr h="0">
                <a:tc>
                  <a:txBody>
                    <a:bodyPr/>
                    <a:lstStyle/>
                    <a:p>
                      <a:pPr algn="just" rtl="1"/>
                      <a:r>
                        <a:rPr lang="fa-IR" dirty="0" smtClean="0">
                          <a:cs typeface="B Nazanin" panose="00000400000000000000" pitchFamily="2" charset="-78"/>
                        </a:rPr>
                        <a:t>اصحاب الجنه</a:t>
                      </a:r>
                      <a:endParaRPr lang="en-US" dirty="0">
                        <a:solidFill>
                          <a:schemeClr val="tx1"/>
                        </a:solidFill>
                        <a:cs typeface="B Nazanin" panose="00000400000000000000" pitchFamily="2" charset="-78"/>
                      </a:endParaRPr>
                    </a:p>
                  </a:txBody>
                  <a:tcPr/>
                </a:tc>
                <a:tc>
                  <a:txBody>
                    <a:bodyPr/>
                    <a:lstStyle/>
                    <a:p>
                      <a:pPr algn="just" rtl="1"/>
                      <a:r>
                        <a:rPr lang="fa-IR" dirty="0" smtClean="0">
                          <a:cs typeface="B Nazanin" panose="00000400000000000000" pitchFamily="2" charset="-78"/>
                        </a:rPr>
                        <a:t>ابرار</a:t>
                      </a:r>
                      <a:endParaRPr lang="en-US" dirty="0">
                        <a:solidFill>
                          <a:schemeClr val="tx1"/>
                        </a:solidFill>
                        <a:cs typeface="B Nazanin" panose="00000400000000000000" pitchFamily="2" charset="-78"/>
                      </a:endParaRPr>
                    </a:p>
                  </a:txBody>
                  <a:tcPr/>
                </a:tc>
                <a:tc>
                  <a:txBody>
                    <a:bodyPr/>
                    <a:lstStyle/>
                    <a:p>
                      <a:pPr algn="just" rtl="1"/>
                      <a:r>
                        <a:rPr lang="fa-IR" dirty="0" smtClean="0">
                          <a:cs typeface="B Nazanin" panose="00000400000000000000" pitchFamily="2" charset="-78"/>
                        </a:rPr>
                        <a:t>اولوالالباب</a:t>
                      </a:r>
                      <a:endParaRPr lang="en-US" dirty="0">
                        <a:solidFill>
                          <a:schemeClr val="tx1"/>
                        </a:solidFill>
                        <a:cs typeface="B Nazanin" panose="00000400000000000000" pitchFamily="2" charset="-78"/>
                      </a:endParaRPr>
                    </a:p>
                  </a:txBody>
                  <a:tcPr/>
                </a:tc>
                <a:extLst>
                  <a:ext uri="{0D108BD9-81ED-4DB2-BD59-A6C34878D82A}">
                    <a16:rowId xmlns:a16="http://schemas.microsoft.com/office/drawing/2014/main" val="10000"/>
                  </a:ext>
                </a:extLst>
              </a:tr>
              <a:tr h="325570">
                <a:tc>
                  <a:txBody>
                    <a:bodyPr/>
                    <a:lstStyle/>
                    <a:p>
                      <a:pPr algn="just" rtl="1"/>
                      <a:r>
                        <a:rPr lang="fa-IR" dirty="0" smtClean="0">
                          <a:cs typeface="B Nazanin" panose="00000400000000000000" pitchFamily="2" charset="-78"/>
                        </a:rPr>
                        <a:t>حزب الله</a:t>
                      </a:r>
                      <a:endParaRPr lang="en-US" dirty="0">
                        <a:solidFill>
                          <a:schemeClr val="tx1"/>
                        </a:solidFill>
                        <a:cs typeface="B Nazanin" panose="00000400000000000000" pitchFamily="2" charset="-78"/>
                      </a:endParaRPr>
                    </a:p>
                  </a:txBody>
                  <a:tcPr/>
                </a:tc>
                <a:tc>
                  <a:txBody>
                    <a:bodyPr/>
                    <a:lstStyle/>
                    <a:p>
                      <a:pPr algn="just" rtl="1"/>
                      <a:r>
                        <a:rPr lang="fa-IR" dirty="0" smtClean="0">
                          <a:cs typeface="B Nazanin" panose="00000400000000000000" pitchFamily="2" charset="-78"/>
                        </a:rPr>
                        <a:t>اواب</a:t>
                      </a:r>
                      <a:r>
                        <a:rPr lang="fa-IR" baseline="0" dirty="0" smtClean="0">
                          <a:cs typeface="B Nazanin" panose="00000400000000000000" pitchFamily="2" charset="-78"/>
                        </a:rPr>
                        <a:t> حفیظ</a:t>
                      </a:r>
                      <a:endParaRPr lang="en-US" dirty="0">
                        <a:solidFill>
                          <a:schemeClr val="tx1"/>
                        </a:solidFill>
                        <a:cs typeface="B Nazanin" panose="00000400000000000000" pitchFamily="2" charset="-78"/>
                      </a:endParaRPr>
                    </a:p>
                  </a:txBody>
                  <a:tcPr/>
                </a:tc>
                <a:tc>
                  <a:txBody>
                    <a:bodyPr/>
                    <a:lstStyle/>
                    <a:p>
                      <a:pPr algn="just" rtl="1"/>
                      <a:r>
                        <a:rPr lang="fa-IR" dirty="0" smtClean="0">
                          <a:cs typeface="B Nazanin" panose="00000400000000000000" pitchFamily="2" charset="-78"/>
                        </a:rPr>
                        <a:t>اصحاب المیمنه</a:t>
                      </a:r>
                      <a:endParaRPr lang="en-US" dirty="0">
                        <a:solidFill>
                          <a:schemeClr val="tx1"/>
                        </a:solidFill>
                        <a:cs typeface="B Nazanin" panose="00000400000000000000" pitchFamily="2" charset="-78"/>
                      </a:endParaRPr>
                    </a:p>
                  </a:txBody>
                  <a:tcPr/>
                </a:tc>
                <a:extLst>
                  <a:ext uri="{0D108BD9-81ED-4DB2-BD59-A6C34878D82A}">
                    <a16:rowId xmlns:a16="http://schemas.microsoft.com/office/drawing/2014/main" val="10001"/>
                  </a:ext>
                </a:extLst>
              </a:tr>
              <a:tr h="325570">
                <a:tc>
                  <a:txBody>
                    <a:bodyPr/>
                    <a:lstStyle/>
                    <a:p>
                      <a:pPr algn="just" rtl="1"/>
                      <a:r>
                        <a:rPr lang="fa-IR" dirty="0" smtClean="0">
                          <a:cs typeface="B Nazanin" panose="00000400000000000000" pitchFamily="2" charset="-78"/>
                        </a:rPr>
                        <a:t>صابرین</a:t>
                      </a:r>
                      <a:endParaRPr lang="en-US" dirty="0">
                        <a:solidFill>
                          <a:schemeClr val="tx1"/>
                        </a:solidFill>
                        <a:cs typeface="B Nazanin" panose="00000400000000000000" pitchFamily="2" charset="-78"/>
                      </a:endParaRPr>
                    </a:p>
                  </a:txBody>
                  <a:tcPr/>
                </a:tc>
                <a:tc>
                  <a:txBody>
                    <a:bodyPr/>
                    <a:lstStyle/>
                    <a:p>
                      <a:pPr algn="just" rtl="1"/>
                      <a:r>
                        <a:rPr lang="fa-IR" dirty="0" smtClean="0">
                          <a:cs typeface="B Nazanin" panose="00000400000000000000" pitchFamily="2" charset="-78"/>
                        </a:rPr>
                        <a:t>خیر البریه</a:t>
                      </a:r>
                      <a:endParaRPr lang="en-US" dirty="0">
                        <a:solidFill>
                          <a:schemeClr val="tx1"/>
                        </a:solidFill>
                        <a:cs typeface="B Nazanin" panose="00000400000000000000" pitchFamily="2" charset="-78"/>
                      </a:endParaRPr>
                    </a:p>
                  </a:txBody>
                  <a:tcPr/>
                </a:tc>
                <a:tc>
                  <a:txBody>
                    <a:bodyPr/>
                    <a:lstStyle/>
                    <a:p>
                      <a:pPr algn="just" rtl="1"/>
                      <a:r>
                        <a:rPr lang="fa-IR" dirty="0" smtClean="0">
                          <a:cs typeface="B Nazanin" panose="00000400000000000000" pitchFamily="2" charset="-78"/>
                        </a:rPr>
                        <a:t>خاشعین</a:t>
                      </a:r>
                      <a:endParaRPr lang="en-US" dirty="0">
                        <a:solidFill>
                          <a:schemeClr val="tx1"/>
                        </a:solidFill>
                        <a:cs typeface="B Nazanin" panose="00000400000000000000" pitchFamily="2" charset="-78"/>
                      </a:endParaRPr>
                    </a:p>
                  </a:txBody>
                  <a:tcPr/>
                </a:tc>
                <a:extLst>
                  <a:ext uri="{0D108BD9-81ED-4DB2-BD59-A6C34878D82A}">
                    <a16:rowId xmlns:a16="http://schemas.microsoft.com/office/drawing/2014/main" val="10002"/>
                  </a:ext>
                </a:extLst>
              </a:tr>
              <a:tr h="325570">
                <a:tc>
                  <a:txBody>
                    <a:bodyPr/>
                    <a:lstStyle/>
                    <a:p>
                      <a:pPr algn="just" rtl="1"/>
                      <a:r>
                        <a:rPr lang="fa-IR" dirty="0" smtClean="0">
                          <a:cs typeface="B Nazanin" panose="00000400000000000000" pitchFamily="2" charset="-78"/>
                        </a:rPr>
                        <a:t>عباد الرحمان</a:t>
                      </a:r>
                      <a:endParaRPr lang="en-US" dirty="0">
                        <a:solidFill>
                          <a:schemeClr val="tx1"/>
                        </a:solidFill>
                        <a:cs typeface="B Nazanin" panose="00000400000000000000" pitchFamily="2" charset="-78"/>
                      </a:endParaRPr>
                    </a:p>
                  </a:txBody>
                  <a:tcPr/>
                </a:tc>
                <a:tc>
                  <a:txBody>
                    <a:bodyPr/>
                    <a:lstStyle/>
                    <a:p>
                      <a:pPr algn="just" rtl="1"/>
                      <a:r>
                        <a:rPr lang="fa-IR" dirty="0" smtClean="0">
                          <a:cs typeface="B Nazanin" panose="00000400000000000000" pitchFamily="2" charset="-78"/>
                        </a:rPr>
                        <a:t>صالحین</a:t>
                      </a:r>
                      <a:endParaRPr lang="en-US" dirty="0">
                        <a:solidFill>
                          <a:schemeClr val="tx1"/>
                        </a:solidFill>
                        <a:cs typeface="B Nazanin" panose="00000400000000000000" pitchFamily="2" charset="-78"/>
                      </a:endParaRPr>
                    </a:p>
                  </a:txBody>
                  <a:tcPr/>
                </a:tc>
                <a:tc>
                  <a:txBody>
                    <a:bodyPr/>
                    <a:lstStyle/>
                    <a:p>
                      <a:pPr algn="just" rtl="1"/>
                      <a:r>
                        <a:rPr lang="fa-IR" dirty="0" smtClean="0">
                          <a:cs typeface="B Nazanin" panose="00000400000000000000" pitchFamily="2" charset="-78"/>
                        </a:rPr>
                        <a:t>صادقین</a:t>
                      </a:r>
                      <a:endParaRPr lang="en-US" dirty="0">
                        <a:solidFill>
                          <a:schemeClr val="tx1"/>
                        </a:solidFill>
                        <a:cs typeface="B Nazanin" panose="00000400000000000000" pitchFamily="2" charset="-78"/>
                      </a:endParaRPr>
                    </a:p>
                  </a:txBody>
                  <a:tcPr/>
                </a:tc>
                <a:extLst>
                  <a:ext uri="{0D108BD9-81ED-4DB2-BD59-A6C34878D82A}">
                    <a16:rowId xmlns:a16="http://schemas.microsoft.com/office/drawing/2014/main" val="10003"/>
                  </a:ext>
                </a:extLst>
              </a:tr>
              <a:tr h="325570">
                <a:tc>
                  <a:txBody>
                    <a:bodyPr/>
                    <a:lstStyle/>
                    <a:p>
                      <a:pPr algn="just" rtl="1"/>
                      <a:r>
                        <a:rPr lang="fa-IR" dirty="0" smtClean="0">
                          <a:cs typeface="B Nazanin" panose="00000400000000000000" pitchFamily="2" charset="-78"/>
                        </a:rPr>
                        <a:t>متقین</a:t>
                      </a:r>
                      <a:endParaRPr lang="en-US" dirty="0">
                        <a:solidFill>
                          <a:schemeClr val="tx1"/>
                        </a:solidFill>
                        <a:cs typeface="B Nazanin" panose="00000400000000000000" pitchFamily="2" charset="-78"/>
                      </a:endParaRPr>
                    </a:p>
                  </a:txBody>
                  <a:tcPr/>
                </a:tc>
                <a:tc>
                  <a:txBody>
                    <a:bodyPr/>
                    <a:lstStyle/>
                    <a:p>
                      <a:pPr algn="just" rtl="1"/>
                      <a:r>
                        <a:rPr lang="fa-IR" dirty="0" smtClean="0">
                          <a:cs typeface="B Nazanin" panose="00000400000000000000" pitchFamily="2" charset="-78"/>
                        </a:rPr>
                        <a:t>فائزون</a:t>
                      </a:r>
                      <a:endParaRPr lang="en-US" dirty="0">
                        <a:solidFill>
                          <a:schemeClr val="tx1"/>
                        </a:solidFill>
                        <a:cs typeface="B Nazanin" panose="00000400000000000000" pitchFamily="2" charset="-78"/>
                      </a:endParaRPr>
                    </a:p>
                  </a:txBody>
                  <a:tcPr/>
                </a:tc>
                <a:tc>
                  <a:txBody>
                    <a:bodyPr/>
                    <a:lstStyle/>
                    <a:p>
                      <a:pPr algn="just" rtl="1"/>
                      <a:r>
                        <a:rPr lang="fa-IR" dirty="0" smtClean="0">
                          <a:cs typeface="B Nazanin" panose="00000400000000000000" pitchFamily="2" charset="-78"/>
                        </a:rPr>
                        <a:t>عاملین</a:t>
                      </a:r>
                      <a:endParaRPr lang="en-US" dirty="0">
                        <a:solidFill>
                          <a:schemeClr val="tx1"/>
                        </a:solidFill>
                        <a:cs typeface="B Nazanin" panose="00000400000000000000" pitchFamily="2" charset="-78"/>
                      </a:endParaRPr>
                    </a:p>
                  </a:txBody>
                  <a:tcPr/>
                </a:tc>
                <a:extLst>
                  <a:ext uri="{0D108BD9-81ED-4DB2-BD59-A6C34878D82A}">
                    <a16:rowId xmlns:a16="http://schemas.microsoft.com/office/drawing/2014/main" val="10004"/>
                  </a:ext>
                </a:extLst>
              </a:tr>
              <a:tr h="325570">
                <a:tc>
                  <a:txBody>
                    <a:bodyPr/>
                    <a:lstStyle/>
                    <a:p>
                      <a:pPr algn="just" rtl="1"/>
                      <a:r>
                        <a:rPr lang="fa-IR" dirty="0" smtClean="0">
                          <a:cs typeface="B Nazanin" panose="00000400000000000000" pitchFamily="2" charset="-78"/>
                        </a:rPr>
                        <a:t>مصلحین</a:t>
                      </a:r>
                      <a:endParaRPr lang="en-US" dirty="0">
                        <a:solidFill>
                          <a:schemeClr val="tx1"/>
                        </a:solidFill>
                        <a:cs typeface="B Nazanin" panose="00000400000000000000" pitchFamily="2" charset="-78"/>
                      </a:endParaRPr>
                    </a:p>
                  </a:txBody>
                  <a:tcPr/>
                </a:tc>
                <a:tc>
                  <a:txBody>
                    <a:bodyPr/>
                    <a:lstStyle/>
                    <a:p>
                      <a:pPr algn="just" rtl="1"/>
                      <a:r>
                        <a:rPr lang="fa-IR" dirty="0" smtClean="0">
                          <a:cs typeface="B Nazanin" panose="00000400000000000000" pitchFamily="2" charset="-78"/>
                        </a:rPr>
                        <a:t>مخبتین</a:t>
                      </a:r>
                      <a:endParaRPr lang="en-US" dirty="0">
                        <a:solidFill>
                          <a:schemeClr val="tx1"/>
                        </a:solidFill>
                        <a:cs typeface="B Nazanin" panose="00000400000000000000" pitchFamily="2" charset="-78"/>
                      </a:endParaRPr>
                    </a:p>
                  </a:txBody>
                  <a:tcPr/>
                </a:tc>
                <a:tc>
                  <a:txBody>
                    <a:bodyPr/>
                    <a:lstStyle/>
                    <a:p>
                      <a:pPr algn="just" rtl="1"/>
                      <a:r>
                        <a:rPr lang="fa-IR" dirty="0" smtClean="0">
                          <a:cs typeface="B Nazanin" panose="00000400000000000000" pitchFamily="2" charset="-78"/>
                        </a:rPr>
                        <a:t>محسنین</a:t>
                      </a:r>
                      <a:endParaRPr lang="en-US" dirty="0">
                        <a:solidFill>
                          <a:schemeClr val="tx1"/>
                        </a:solidFill>
                        <a:cs typeface="B Nazanin" panose="00000400000000000000" pitchFamily="2" charset="-78"/>
                      </a:endParaRPr>
                    </a:p>
                  </a:txBody>
                  <a:tcPr/>
                </a:tc>
                <a:extLst>
                  <a:ext uri="{0D108BD9-81ED-4DB2-BD59-A6C34878D82A}">
                    <a16:rowId xmlns:a16="http://schemas.microsoft.com/office/drawing/2014/main" val="10005"/>
                  </a:ext>
                </a:extLst>
              </a:tr>
              <a:tr h="325570">
                <a:tc>
                  <a:txBody>
                    <a:bodyPr/>
                    <a:lstStyle/>
                    <a:p>
                      <a:pPr algn="just" rtl="1"/>
                      <a:r>
                        <a:rPr lang="fa-IR" dirty="0" smtClean="0">
                          <a:cs typeface="B Nazanin" panose="00000400000000000000" pitchFamily="2" charset="-78"/>
                        </a:rPr>
                        <a:t>مفلحون</a:t>
                      </a:r>
                      <a:endParaRPr lang="en-US" dirty="0">
                        <a:solidFill>
                          <a:schemeClr val="tx1"/>
                        </a:solidFill>
                        <a:cs typeface="B Nazanin" panose="00000400000000000000" pitchFamily="2" charset="-78"/>
                      </a:endParaRPr>
                    </a:p>
                  </a:txBody>
                  <a:tcPr/>
                </a:tc>
                <a:tc>
                  <a:txBody>
                    <a:bodyPr/>
                    <a:lstStyle/>
                    <a:p>
                      <a:pPr algn="just" rtl="1"/>
                      <a:r>
                        <a:rPr lang="fa-IR" dirty="0" smtClean="0">
                          <a:cs typeface="B Nazanin" panose="00000400000000000000" pitchFamily="2" charset="-78"/>
                        </a:rPr>
                        <a:t>مضعفون</a:t>
                      </a:r>
                      <a:endParaRPr lang="en-US" dirty="0">
                        <a:solidFill>
                          <a:schemeClr val="tx1"/>
                        </a:solidFill>
                        <a:cs typeface="B Nazanin" panose="00000400000000000000" pitchFamily="2" charset="-78"/>
                      </a:endParaRPr>
                    </a:p>
                  </a:txBody>
                  <a:tcPr/>
                </a:tc>
                <a:tc>
                  <a:txBody>
                    <a:bodyPr/>
                    <a:lstStyle/>
                    <a:p>
                      <a:pPr algn="just" rtl="1"/>
                      <a:r>
                        <a:rPr lang="fa-IR" dirty="0" smtClean="0">
                          <a:cs typeface="B Nazanin" panose="00000400000000000000" pitchFamily="2" charset="-78"/>
                        </a:rPr>
                        <a:t>مصلّین</a:t>
                      </a:r>
                      <a:endParaRPr lang="en-US" dirty="0">
                        <a:solidFill>
                          <a:schemeClr val="tx1"/>
                        </a:solidFill>
                        <a:cs typeface="B Nazanin" panose="00000400000000000000" pitchFamily="2" charset="-78"/>
                      </a:endParaRPr>
                    </a:p>
                  </a:txBody>
                  <a:tcPr/>
                </a:tc>
                <a:extLst>
                  <a:ext uri="{0D108BD9-81ED-4DB2-BD59-A6C34878D82A}">
                    <a16:rowId xmlns:a16="http://schemas.microsoft.com/office/drawing/2014/main" val="10006"/>
                  </a:ext>
                </a:extLst>
              </a:tr>
              <a:tr h="325570">
                <a:tc>
                  <a:txBody>
                    <a:bodyPr/>
                    <a:lstStyle/>
                    <a:p>
                      <a:pPr algn="just" rtl="1"/>
                      <a:r>
                        <a:rPr lang="fa-IR" dirty="0" smtClean="0">
                          <a:cs typeface="B Nazanin" panose="00000400000000000000" pitchFamily="2" charset="-78"/>
                        </a:rPr>
                        <a:t>یرجون رحمت الله</a:t>
                      </a:r>
                      <a:endParaRPr lang="en-US" dirty="0">
                        <a:solidFill>
                          <a:schemeClr val="tx1"/>
                        </a:solidFill>
                        <a:cs typeface="B Nazanin" panose="00000400000000000000" pitchFamily="2" charset="-78"/>
                      </a:endParaRPr>
                    </a:p>
                  </a:txBody>
                  <a:tcPr/>
                </a:tc>
                <a:tc>
                  <a:txBody>
                    <a:bodyPr/>
                    <a:lstStyle/>
                    <a:p>
                      <a:pPr algn="just" rtl="1"/>
                      <a:r>
                        <a:rPr lang="fa-IR" dirty="0" smtClean="0">
                          <a:cs typeface="B Nazanin" panose="00000400000000000000" pitchFamily="2" charset="-78"/>
                        </a:rPr>
                        <a:t>مخبتین</a:t>
                      </a:r>
                      <a:endParaRPr lang="en-US" dirty="0">
                        <a:solidFill>
                          <a:schemeClr val="tx1"/>
                        </a:solidFill>
                        <a:cs typeface="B Nazanin" panose="00000400000000000000" pitchFamily="2" charset="-78"/>
                      </a:endParaRPr>
                    </a:p>
                  </a:txBody>
                  <a:tcPr/>
                </a:tc>
                <a:tc>
                  <a:txBody>
                    <a:bodyPr/>
                    <a:lstStyle/>
                    <a:p>
                      <a:pPr algn="just" rtl="1"/>
                      <a:r>
                        <a:rPr lang="fa-IR" dirty="0" smtClean="0">
                          <a:cs typeface="B Nazanin" panose="00000400000000000000" pitchFamily="2" charset="-78"/>
                        </a:rPr>
                        <a:t>مقتسمین</a:t>
                      </a:r>
                      <a:endParaRPr lang="en-US" dirty="0">
                        <a:solidFill>
                          <a:schemeClr val="tx1"/>
                        </a:solidFill>
                        <a:cs typeface="B Nazanin" panose="00000400000000000000" pitchFamily="2" charset="-78"/>
                      </a:endParaRPr>
                    </a:p>
                  </a:txBody>
                  <a:tcPr/>
                </a:tc>
                <a:extLst>
                  <a:ext uri="{0D108BD9-81ED-4DB2-BD59-A6C34878D82A}">
                    <a16:rowId xmlns:a16="http://schemas.microsoft.com/office/drawing/2014/main" val="10007"/>
                  </a:ext>
                </a:extLst>
              </a:tr>
              <a:tr h="325570">
                <a:tc>
                  <a:txBody>
                    <a:bodyPr/>
                    <a:lstStyle/>
                    <a:p>
                      <a:pPr algn="just" rtl="1"/>
                      <a:r>
                        <a:rPr lang="fa-IR" dirty="0" smtClean="0">
                          <a:cs typeface="B Nazanin" panose="00000400000000000000" pitchFamily="2" charset="-78"/>
                        </a:rPr>
                        <a:t>من ینصره</a:t>
                      </a:r>
                      <a:endParaRPr lang="en-US" dirty="0">
                        <a:solidFill>
                          <a:schemeClr val="tx1"/>
                        </a:solidFill>
                        <a:cs typeface="B Nazanin" panose="00000400000000000000" pitchFamily="2" charset="-78"/>
                      </a:endParaRPr>
                    </a:p>
                  </a:txBody>
                  <a:tcPr/>
                </a:tc>
                <a:tc>
                  <a:txBody>
                    <a:bodyPr/>
                    <a:lstStyle/>
                    <a:p>
                      <a:pPr algn="just" rtl="1"/>
                      <a:r>
                        <a:rPr lang="fa-IR" dirty="0" smtClean="0">
                          <a:cs typeface="B Nazanin" panose="00000400000000000000" pitchFamily="2" charset="-78"/>
                        </a:rPr>
                        <a:t>مضعفون</a:t>
                      </a:r>
                      <a:endParaRPr lang="en-US" dirty="0">
                        <a:solidFill>
                          <a:schemeClr val="tx1"/>
                        </a:solidFill>
                        <a:cs typeface="B Nazanin" panose="00000400000000000000" pitchFamily="2" charset="-78"/>
                      </a:endParaRPr>
                    </a:p>
                  </a:txBody>
                  <a:tcPr/>
                </a:tc>
                <a:tc>
                  <a:txBody>
                    <a:bodyPr/>
                    <a:lstStyle/>
                    <a:p>
                      <a:pPr algn="just" rtl="1"/>
                      <a:r>
                        <a:rPr lang="fa-IR" dirty="0" smtClean="0">
                          <a:cs typeface="B Nazanin" panose="00000400000000000000" pitchFamily="2" charset="-78"/>
                        </a:rPr>
                        <a:t>مؤمنون</a:t>
                      </a:r>
                      <a:endParaRPr lang="en-US" dirty="0">
                        <a:solidFill>
                          <a:schemeClr val="tx1"/>
                        </a:solidFill>
                        <a:cs typeface="B Nazanin" panose="00000400000000000000" pitchFamily="2" charset="-78"/>
                      </a:endParaRPr>
                    </a:p>
                  </a:txBody>
                  <a:tcPr/>
                </a:tc>
                <a:extLst>
                  <a:ext uri="{0D108BD9-81ED-4DB2-BD59-A6C34878D82A}">
                    <a16:rowId xmlns:a16="http://schemas.microsoft.com/office/drawing/2014/main" val="10008"/>
                  </a:ext>
                </a:extLst>
              </a:tr>
              <a:tr h="325570">
                <a:tc>
                  <a:txBody>
                    <a:bodyPr/>
                    <a:lstStyle/>
                    <a:p>
                      <a:pPr algn="just" rtl="1"/>
                      <a:r>
                        <a:rPr lang="fa-IR" dirty="0" smtClean="0">
                          <a:cs typeface="B Nazanin" panose="00000400000000000000" pitchFamily="2" charset="-78"/>
                        </a:rPr>
                        <a:t>من تُنذِر</a:t>
                      </a:r>
                      <a:endParaRPr lang="en-US" dirty="0">
                        <a:solidFill>
                          <a:schemeClr val="tx1"/>
                        </a:solidFill>
                        <a:cs typeface="B Nazanin" panose="00000400000000000000" pitchFamily="2" charset="-78"/>
                      </a:endParaRPr>
                    </a:p>
                  </a:txBody>
                  <a:tcPr/>
                </a:tc>
                <a:tc>
                  <a:txBody>
                    <a:bodyPr/>
                    <a:lstStyle/>
                    <a:p>
                      <a:pPr algn="just" rtl="1"/>
                      <a:r>
                        <a:rPr lang="fa-IR" dirty="0" smtClean="0">
                          <a:cs typeface="B Nazanin" panose="00000400000000000000" pitchFamily="2" charset="-78"/>
                        </a:rPr>
                        <a:t>مهتدون</a:t>
                      </a:r>
                      <a:endParaRPr lang="en-US" dirty="0">
                        <a:solidFill>
                          <a:schemeClr val="tx1"/>
                        </a:solidFill>
                        <a:cs typeface="B Nazanin" panose="00000400000000000000" pitchFamily="2" charset="-78"/>
                      </a:endParaRPr>
                    </a:p>
                  </a:txBody>
                  <a:tcPr/>
                </a:tc>
                <a:tc>
                  <a:txBody>
                    <a:bodyPr/>
                    <a:lstStyle/>
                    <a:p>
                      <a:pPr algn="just" rtl="1"/>
                      <a:r>
                        <a:rPr lang="fa-IR" dirty="0" smtClean="0">
                          <a:cs typeface="B Nazanin" panose="00000400000000000000" pitchFamily="2" charset="-78"/>
                        </a:rPr>
                        <a:t>یسارعون</a:t>
                      </a:r>
                      <a:r>
                        <a:rPr lang="fa-IR" baseline="0" dirty="0" smtClean="0">
                          <a:cs typeface="B Nazanin" panose="00000400000000000000" pitchFamily="2" charset="-78"/>
                        </a:rPr>
                        <a:t> فی الخیرات</a:t>
                      </a:r>
                      <a:endParaRPr lang="en-US" dirty="0">
                        <a:solidFill>
                          <a:schemeClr val="tx1"/>
                        </a:solidFill>
                        <a:cs typeface="B Nazanin" panose="00000400000000000000" pitchFamily="2" charset="-78"/>
                      </a:endParaRPr>
                    </a:p>
                  </a:txBody>
                  <a:tcPr/>
                </a:tc>
                <a:extLst>
                  <a:ext uri="{0D108BD9-81ED-4DB2-BD59-A6C34878D82A}">
                    <a16:rowId xmlns:a16="http://schemas.microsoft.com/office/drawing/2014/main" val="1000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66128320"/>
              </p:ext>
            </p:extLst>
          </p:nvPr>
        </p:nvGraphicFramePr>
        <p:xfrm>
          <a:off x="603160" y="2614411"/>
          <a:ext cx="4906849" cy="3657600"/>
        </p:xfrm>
        <a:graphic>
          <a:graphicData uri="http://schemas.openxmlformats.org/drawingml/2006/table">
            <a:tbl>
              <a:tblPr firstRow="1" bandRow="1">
                <a:tableStyleId>{2D5ABB26-0587-4C30-8999-92F81FD0307C}</a:tableStyleId>
              </a:tblPr>
              <a:tblGrid>
                <a:gridCol w="1277155">
                  <a:extLst>
                    <a:ext uri="{9D8B030D-6E8A-4147-A177-3AD203B41FA5}">
                      <a16:colId xmlns:a16="http://schemas.microsoft.com/office/drawing/2014/main" val="20000"/>
                    </a:ext>
                  </a:extLst>
                </a:gridCol>
                <a:gridCol w="1891047">
                  <a:extLst>
                    <a:ext uri="{9D8B030D-6E8A-4147-A177-3AD203B41FA5}">
                      <a16:colId xmlns:a16="http://schemas.microsoft.com/office/drawing/2014/main" val="20001"/>
                    </a:ext>
                  </a:extLst>
                </a:gridCol>
                <a:gridCol w="1738647">
                  <a:extLst>
                    <a:ext uri="{9D8B030D-6E8A-4147-A177-3AD203B41FA5}">
                      <a16:colId xmlns:a16="http://schemas.microsoft.com/office/drawing/2014/main" val="20002"/>
                    </a:ext>
                  </a:extLst>
                </a:gridCol>
              </a:tblGrid>
              <a:tr h="0">
                <a:tc>
                  <a:txBody>
                    <a:bodyPr/>
                    <a:lstStyle/>
                    <a:p>
                      <a:pPr algn="just" rtl="1"/>
                      <a:r>
                        <a:rPr lang="fa-IR" dirty="0" smtClean="0">
                          <a:solidFill>
                            <a:schemeClr val="tx1"/>
                          </a:solidFill>
                          <a:cs typeface="B Nazanin" panose="00000400000000000000" pitchFamily="2" charset="-78"/>
                        </a:rPr>
                        <a:t>مستکبر</a:t>
                      </a:r>
                      <a:endParaRPr lang="en-US" dirty="0">
                        <a:solidFill>
                          <a:schemeClr val="tx1"/>
                        </a:solidFill>
                        <a:cs typeface="B Nazanin" panose="00000400000000000000" pitchFamily="2" charset="-78"/>
                      </a:endParaRPr>
                    </a:p>
                  </a:txBody>
                  <a:tcPr/>
                </a:tc>
                <a:tc>
                  <a:txBody>
                    <a:bodyPr/>
                    <a:lstStyle/>
                    <a:p>
                      <a:pPr algn="just" rtl="1"/>
                      <a:r>
                        <a:rPr lang="fa-IR" dirty="0" smtClean="0">
                          <a:solidFill>
                            <a:schemeClr val="tx1"/>
                          </a:solidFill>
                          <a:cs typeface="B Nazanin" panose="00000400000000000000" pitchFamily="2" charset="-78"/>
                        </a:rPr>
                        <a:t>مترف</a:t>
                      </a:r>
                      <a:endParaRPr lang="en-US" dirty="0">
                        <a:solidFill>
                          <a:schemeClr val="tx1"/>
                        </a:solidFill>
                        <a:cs typeface="B Nazanin" panose="00000400000000000000" pitchFamily="2" charset="-78"/>
                      </a:endParaRPr>
                    </a:p>
                  </a:txBody>
                  <a:tcPr/>
                </a:tc>
                <a:tc>
                  <a:txBody>
                    <a:bodyPr/>
                    <a:lstStyle/>
                    <a:p>
                      <a:pPr algn="just" rtl="1"/>
                      <a:r>
                        <a:rPr lang="fa-IR" dirty="0" smtClean="0">
                          <a:cs typeface="B Nazanin" panose="00000400000000000000" pitchFamily="2" charset="-78"/>
                        </a:rPr>
                        <a:t>ملأ</a:t>
                      </a:r>
                      <a:endParaRPr lang="en-US" dirty="0">
                        <a:solidFill>
                          <a:schemeClr val="tx1"/>
                        </a:solidFill>
                        <a:cs typeface="B Nazanin" panose="00000400000000000000" pitchFamily="2" charset="-78"/>
                      </a:endParaRPr>
                    </a:p>
                  </a:txBody>
                  <a:tcPr/>
                </a:tc>
                <a:extLst>
                  <a:ext uri="{0D108BD9-81ED-4DB2-BD59-A6C34878D82A}">
                    <a16:rowId xmlns:a16="http://schemas.microsoft.com/office/drawing/2014/main" val="10000"/>
                  </a:ext>
                </a:extLst>
              </a:tr>
              <a:tr h="325570">
                <a:tc>
                  <a:txBody>
                    <a:bodyPr/>
                    <a:lstStyle/>
                    <a:p>
                      <a:pPr algn="just" rtl="1"/>
                      <a:r>
                        <a:rPr lang="fa-IR" dirty="0" smtClean="0">
                          <a:solidFill>
                            <a:schemeClr val="tx1"/>
                          </a:solidFill>
                          <a:cs typeface="B Nazanin" panose="00000400000000000000" pitchFamily="2" charset="-78"/>
                        </a:rPr>
                        <a:t>اصحاب</a:t>
                      </a:r>
                      <a:r>
                        <a:rPr lang="fa-IR" baseline="0" dirty="0" smtClean="0">
                          <a:solidFill>
                            <a:schemeClr val="tx1"/>
                          </a:solidFill>
                          <a:cs typeface="B Nazanin" panose="00000400000000000000" pitchFamily="2" charset="-78"/>
                        </a:rPr>
                        <a:t> النار</a:t>
                      </a:r>
                      <a:endParaRPr lang="en-US" dirty="0">
                        <a:solidFill>
                          <a:schemeClr val="tx1"/>
                        </a:solidFill>
                        <a:cs typeface="B Nazanin" panose="00000400000000000000" pitchFamily="2" charset="-78"/>
                      </a:endParaRPr>
                    </a:p>
                  </a:txBody>
                  <a:tcPr/>
                </a:tc>
                <a:tc>
                  <a:txBody>
                    <a:bodyPr/>
                    <a:lstStyle/>
                    <a:p>
                      <a:pPr algn="just" rtl="1"/>
                      <a:r>
                        <a:rPr lang="fa-IR" dirty="0" smtClean="0">
                          <a:solidFill>
                            <a:schemeClr val="tx1"/>
                          </a:solidFill>
                          <a:cs typeface="B Nazanin" panose="00000400000000000000" pitchFamily="2" charset="-78"/>
                        </a:rPr>
                        <a:t>اصحاب الجحیم</a:t>
                      </a:r>
                      <a:endParaRPr lang="en-US" dirty="0">
                        <a:solidFill>
                          <a:schemeClr val="tx1"/>
                        </a:solidFill>
                        <a:cs typeface="B Nazanin" panose="00000400000000000000" pitchFamily="2" charset="-78"/>
                      </a:endParaRPr>
                    </a:p>
                  </a:txBody>
                  <a:tcPr/>
                </a:tc>
                <a:tc>
                  <a:txBody>
                    <a:bodyPr/>
                    <a:lstStyle/>
                    <a:p>
                      <a:pPr algn="just" rtl="1"/>
                      <a:r>
                        <a:rPr lang="fa-IR" dirty="0" smtClean="0">
                          <a:solidFill>
                            <a:schemeClr val="tx1"/>
                          </a:solidFill>
                          <a:cs typeface="B Nazanin" panose="00000400000000000000" pitchFamily="2" charset="-78"/>
                        </a:rPr>
                        <a:t>مستضعف</a:t>
                      </a:r>
                      <a:endParaRPr lang="en-US" dirty="0">
                        <a:solidFill>
                          <a:schemeClr val="tx1"/>
                        </a:solidFill>
                        <a:cs typeface="B Nazanin" panose="00000400000000000000" pitchFamily="2" charset="-78"/>
                      </a:endParaRPr>
                    </a:p>
                  </a:txBody>
                  <a:tcPr/>
                </a:tc>
                <a:extLst>
                  <a:ext uri="{0D108BD9-81ED-4DB2-BD59-A6C34878D82A}">
                    <a16:rowId xmlns:a16="http://schemas.microsoft.com/office/drawing/2014/main" val="10001"/>
                  </a:ext>
                </a:extLst>
              </a:tr>
              <a:tr h="325570">
                <a:tc>
                  <a:txBody>
                    <a:bodyPr/>
                    <a:lstStyle/>
                    <a:p>
                      <a:pPr algn="just" rtl="1"/>
                      <a:r>
                        <a:rPr lang="fa-IR" dirty="0" smtClean="0">
                          <a:solidFill>
                            <a:schemeClr val="tx1"/>
                          </a:solidFill>
                          <a:cs typeface="B Nazanin" panose="00000400000000000000" pitchFamily="2" charset="-78"/>
                        </a:rPr>
                        <a:t>خاسرون</a:t>
                      </a:r>
                      <a:endParaRPr lang="en-US" dirty="0">
                        <a:solidFill>
                          <a:schemeClr val="tx1"/>
                        </a:solidFill>
                        <a:cs typeface="B Nazanin" panose="00000400000000000000" pitchFamily="2" charset="-78"/>
                      </a:endParaRPr>
                    </a:p>
                  </a:txBody>
                  <a:tcPr/>
                </a:tc>
                <a:tc>
                  <a:txBody>
                    <a:bodyPr/>
                    <a:lstStyle/>
                    <a:p>
                      <a:pPr algn="just" rtl="1"/>
                      <a:r>
                        <a:rPr lang="fa-IR" dirty="0" smtClean="0">
                          <a:solidFill>
                            <a:schemeClr val="tx1"/>
                          </a:solidFill>
                          <a:cs typeface="B Nazanin" panose="00000400000000000000" pitchFamily="2" charset="-78"/>
                        </a:rPr>
                        <a:t>حزب الشیطان</a:t>
                      </a:r>
                      <a:endParaRPr lang="en-US" dirty="0">
                        <a:solidFill>
                          <a:schemeClr val="tx1"/>
                        </a:solidFill>
                        <a:cs typeface="B Nazanin" panose="00000400000000000000" pitchFamily="2" charset="-78"/>
                      </a:endParaRPr>
                    </a:p>
                  </a:txBody>
                  <a:tcPr/>
                </a:tc>
                <a:tc>
                  <a:txBody>
                    <a:bodyPr/>
                    <a:lstStyle/>
                    <a:p>
                      <a:pPr algn="just" rtl="1"/>
                      <a:r>
                        <a:rPr lang="fa-IR" dirty="0" smtClean="0">
                          <a:solidFill>
                            <a:schemeClr val="tx1"/>
                          </a:solidFill>
                          <a:cs typeface="B Nazanin" panose="00000400000000000000" pitchFamily="2" charset="-78"/>
                        </a:rPr>
                        <a:t>الدّ</a:t>
                      </a:r>
                      <a:r>
                        <a:rPr lang="fa-IR" baseline="0" dirty="0" smtClean="0">
                          <a:solidFill>
                            <a:schemeClr val="tx1"/>
                          </a:solidFill>
                          <a:cs typeface="B Nazanin" panose="00000400000000000000" pitchFamily="2" charset="-78"/>
                        </a:rPr>
                        <a:t> الخصام</a:t>
                      </a:r>
                      <a:endParaRPr lang="en-US" dirty="0">
                        <a:solidFill>
                          <a:schemeClr val="tx1"/>
                        </a:solidFill>
                        <a:cs typeface="B Nazanin" panose="00000400000000000000" pitchFamily="2" charset="-78"/>
                      </a:endParaRPr>
                    </a:p>
                  </a:txBody>
                  <a:tcPr/>
                </a:tc>
                <a:extLst>
                  <a:ext uri="{0D108BD9-81ED-4DB2-BD59-A6C34878D82A}">
                    <a16:rowId xmlns:a16="http://schemas.microsoft.com/office/drawing/2014/main" val="10002"/>
                  </a:ext>
                </a:extLst>
              </a:tr>
              <a:tr h="325570">
                <a:tc>
                  <a:txBody>
                    <a:bodyPr/>
                    <a:lstStyle/>
                    <a:p>
                      <a:pPr algn="just" rtl="1"/>
                      <a:r>
                        <a:rPr lang="fa-IR" dirty="0" smtClean="0">
                          <a:solidFill>
                            <a:schemeClr val="tx1"/>
                          </a:solidFill>
                          <a:cs typeface="B Nazanin" panose="00000400000000000000" pitchFamily="2" charset="-78"/>
                        </a:rPr>
                        <a:t>سفهاء</a:t>
                      </a:r>
                      <a:endParaRPr lang="en-US" dirty="0">
                        <a:solidFill>
                          <a:schemeClr val="tx1"/>
                        </a:solidFill>
                        <a:cs typeface="B Nazanin" panose="00000400000000000000" pitchFamily="2" charset="-78"/>
                      </a:endParaRPr>
                    </a:p>
                  </a:txBody>
                  <a:tcPr/>
                </a:tc>
                <a:tc>
                  <a:txBody>
                    <a:bodyPr/>
                    <a:lstStyle/>
                    <a:p>
                      <a:pPr algn="just" rtl="1"/>
                      <a:r>
                        <a:rPr lang="fa-IR" dirty="0" smtClean="0">
                          <a:solidFill>
                            <a:schemeClr val="tx1"/>
                          </a:solidFill>
                          <a:cs typeface="B Nazanin" panose="00000400000000000000" pitchFamily="2" charset="-78"/>
                        </a:rPr>
                        <a:t>خرّاصون</a:t>
                      </a:r>
                      <a:endParaRPr lang="en-US" dirty="0">
                        <a:solidFill>
                          <a:schemeClr val="tx1"/>
                        </a:solidFill>
                        <a:cs typeface="B Nazanin" panose="00000400000000000000" pitchFamily="2" charset="-78"/>
                      </a:endParaRPr>
                    </a:p>
                  </a:txBody>
                  <a:tcPr/>
                </a:tc>
                <a:tc>
                  <a:txBody>
                    <a:bodyPr/>
                    <a:lstStyle/>
                    <a:p>
                      <a:pPr algn="just" rtl="1"/>
                      <a:r>
                        <a:rPr lang="fa-IR" dirty="0" smtClean="0">
                          <a:solidFill>
                            <a:schemeClr val="tx1"/>
                          </a:solidFill>
                          <a:cs typeface="B Nazanin" panose="00000400000000000000" pitchFamily="2" charset="-78"/>
                        </a:rPr>
                        <a:t>اخسرین</a:t>
                      </a:r>
                      <a:endParaRPr lang="en-US" dirty="0">
                        <a:solidFill>
                          <a:schemeClr val="tx1"/>
                        </a:solidFill>
                        <a:cs typeface="B Nazanin" panose="00000400000000000000" pitchFamily="2" charset="-78"/>
                      </a:endParaRPr>
                    </a:p>
                  </a:txBody>
                  <a:tcPr/>
                </a:tc>
                <a:extLst>
                  <a:ext uri="{0D108BD9-81ED-4DB2-BD59-A6C34878D82A}">
                    <a16:rowId xmlns:a16="http://schemas.microsoft.com/office/drawing/2014/main" val="10003"/>
                  </a:ext>
                </a:extLst>
              </a:tr>
              <a:tr h="325570">
                <a:tc>
                  <a:txBody>
                    <a:bodyPr/>
                    <a:lstStyle/>
                    <a:p>
                      <a:pPr algn="just" rtl="1"/>
                      <a:r>
                        <a:rPr lang="fa-IR" dirty="0" smtClean="0">
                          <a:solidFill>
                            <a:schemeClr val="tx1"/>
                          </a:solidFill>
                          <a:cs typeface="B Nazanin" panose="00000400000000000000" pitchFamily="2" charset="-78"/>
                        </a:rPr>
                        <a:t>ضالّون</a:t>
                      </a:r>
                      <a:endParaRPr lang="en-US" dirty="0">
                        <a:solidFill>
                          <a:schemeClr val="tx1"/>
                        </a:solidFill>
                        <a:cs typeface="B Nazanin" panose="00000400000000000000" pitchFamily="2" charset="-78"/>
                      </a:endParaRPr>
                    </a:p>
                  </a:txBody>
                  <a:tcPr/>
                </a:tc>
                <a:tc>
                  <a:txBody>
                    <a:bodyPr/>
                    <a:lstStyle/>
                    <a:p>
                      <a:pPr algn="just" rtl="1"/>
                      <a:r>
                        <a:rPr lang="fa-IR" dirty="0" smtClean="0">
                          <a:solidFill>
                            <a:schemeClr val="tx1"/>
                          </a:solidFill>
                          <a:cs typeface="B Nazanin" panose="00000400000000000000" pitchFamily="2" charset="-78"/>
                        </a:rPr>
                        <a:t>شرّ الدواب</a:t>
                      </a:r>
                      <a:endParaRPr lang="en-US" dirty="0">
                        <a:solidFill>
                          <a:schemeClr val="tx1"/>
                        </a:solidFill>
                        <a:cs typeface="B Nazanin" panose="00000400000000000000" pitchFamily="2" charset="-78"/>
                      </a:endParaRPr>
                    </a:p>
                  </a:txBody>
                  <a:tcPr/>
                </a:tc>
                <a:tc>
                  <a:txBody>
                    <a:bodyPr/>
                    <a:lstStyle/>
                    <a:p>
                      <a:pPr algn="just" rtl="1"/>
                      <a:r>
                        <a:rPr lang="fa-IR" dirty="0" smtClean="0">
                          <a:solidFill>
                            <a:schemeClr val="tx1"/>
                          </a:solidFill>
                          <a:cs typeface="B Nazanin" panose="00000400000000000000" pitchFamily="2" charset="-78"/>
                        </a:rPr>
                        <a:t>ظالمون</a:t>
                      </a:r>
                      <a:endParaRPr lang="en-US" dirty="0">
                        <a:solidFill>
                          <a:schemeClr val="tx1"/>
                        </a:solidFill>
                        <a:cs typeface="B Nazanin" panose="00000400000000000000" pitchFamily="2" charset="-78"/>
                      </a:endParaRPr>
                    </a:p>
                  </a:txBody>
                  <a:tcPr/>
                </a:tc>
                <a:extLst>
                  <a:ext uri="{0D108BD9-81ED-4DB2-BD59-A6C34878D82A}">
                    <a16:rowId xmlns:a16="http://schemas.microsoft.com/office/drawing/2014/main" val="10004"/>
                  </a:ext>
                </a:extLst>
              </a:tr>
              <a:tr h="325570">
                <a:tc>
                  <a:txBody>
                    <a:bodyPr/>
                    <a:lstStyle/>
                    <a:p>
                      <a:pPr algn="just" rtl="1"/>
                      <a:r>
                        <a:rPr lang="fa-IR" dirty="0" smtClean="0">
                          <a:solidFill>
                            <a:schemeClr val="tx1"/>
                          </a:solidFill>
                          <a:cs typeface="B Nazanin" panose="00000400000000000000" pitchFamily="2" charset="-78"/>
                        </a:rPr>
                        <a:t>غافلین</a:t>
                      </a:r>
                      <a:endParaRPr lang="en-US" dirty="0">
                        <a:solidFill>
                          <a:schemeClr val="tx1"/>
                        </a:solidFill>
                        <a:cs typeface="B Nazanin" panose="00000400000000000000" pitchFamily="2" charset="-78"/>
                      </a:endParaRPr>
                    </a:p>
                  </a:txBody>
                  <a:tcPr/>
                </a:tc>
                <a:tc>
                  <a:txBody>
                    <a:bodyPr/>
                    <a:lstStyle/>
                    <a:p>
                      <a:pPr algn="just" rtl="1"/>
                      <a:r>
                        <a:rPr lang="fa-IR" dirty="0" smtClean="0">
                          <a:solidFill>
                            <a:schemeClr val="tx1"/>
                          </a:solidFill>
                          <a:cs typeface="B Nazanin" panose="00000400000000000000" pitchFamily="2" charset="-78"/>
                        </a:rPr>
                        <a:t>عادون</a:t>
                      </a:r>
                      <a:endParaRPr lang="en-US" dirty="0">
                        <a:solidFill>
                          <a:schemeClr val="tx1"/>
                        </a:solidFill>
                        <a:cs typeface="B Nazanin" panose="00000400000000000000" pitchFamily="2" charset="-78"/>
                      </a:endParaRPr>
                    </a:p>
                  </a:txBody>
                  <a:tcPr/>
                </a:tc>
                <a:tc>
                  <a:txBody>
                    <a:bodyPr/>
                    <a:lstStyle/>
                    <a:p>
                      <a:pPr algn="just" rtl="1"/>
                      <a:r>
                        <a:rPr lang="fa-IR" dirty="0" smtClean="0">
                          <a:solidFill>
                            <a:schemeClr val="tx1"/>
                          </a:solidFill>
                          <a:cs typeface="B Nazanin" panose="00000400000000000000" pitchFamily="2" charset="-78"/>
                        </a:rPr>
                        <a:t>فاسقین</a:t>
                      </a:r>
                      <a:endParaRPr lang="en-US" dirty="0">
                        <a:solidFill>
                          <a:schemeClr val="tx1"/>
                        </a:solidFill>
                        <a:cs typeface="B Nazanin" panose="00000400000000000000" pitchFamily="2" charset="-78"/>
                      </a:endParaRPr>
                    </a:p>
                  </a:txBody>
                  <a:tcPr/>
                </a:tc>
                <a:extLst>
                  <a:ext uri="{0D108BD9-81ED-4DB2-BD59-A6C34878D82A}">
                    <a16:rowId xmlns:a16="http://schemas.microsoft.com/office/drawing/2014/main" val="10005"/>
                  </a:ext>
                </a:extLst>
              </a:tr>
              <a:tr h="325570">
                <a:tc>
                  <a:txBody>
                    <a:bodyPr/>
                    <a:lstStyle/>
                    <a:p>
                      <a:pPr algn="just" rtl="1"/>
                      <a:r>
                        <a:rPr lang="fa-IR" dirty="0" smtClean="0">
                          <a:solidFill>
                            <a:schemeClr val="tx1"/>
                          </a:solidFill>
                          <a:cs typeface="B Nazanin" panose="00000400000000000000" pitchFamily="2" charset="-78"/>
                        </a:rPr>
                        <a:t>کافرون</a:t>
                      </a:r>
                      <a:endParaRPr lang="en-US" dirty="0">
                        <a:solidFill>
                          <a:schemeClr val="tx1"/>
                        </a:solidFill>
                        <a:cs typeface="B Nazanin" panose="00000400000000000000" pitchFamily="2" charset="-78"/>
                      </a:endParaRPr>
                    </a:p>
                  </a:txBody>
                  <a:tcPr/>
                </a:tc>
                <a:tc>
                  <a:txBody>
                    <a:bodyPr/>
                    <a:lstStyle/>
                    <a:p>
                      <a:pPr algn="just" rtl="1"/>
                      <a:r>
                        <a:rPr lang="fa-IR" dirty="0" smtClean="0">
                          <a:solidFill>
                            <a:schemeClr val="tx1"/>
                          </a:solidFill>
                          <a:cs typeface="B Nazanin" panose="00000400000000000000" pitchFamily="2" charset="-78"/>
                        </a:rPr>
                        <a:t>کاذبین</a:t>
                      </a:r>
                      <a:endParaRPr lang="en-US" dirty="0">
                        <a:solidFill>
                          <a:schemeClr val="tx1"/>
                        </a:solidFill>
                        <a:cs typeface="B Nazanin" panose="00000400000000000000" pitchFamily="2" charset="-78"/>
                      </a:endParaRPr>
                    </a:p>
                  </a:txBody>
                  <a:tcPr/>
                </a:tc>
                <a:tc>
                  <a:txBody>
                    <a:bodyPr/>
                    <a:lstStyle/>
                    <a:p>
                      <a:pPr algn="just" rtl="1"/>
                      <a:r>
                        <a:rPr lang="fa-IR" dirty="0" smtClean="0">
                          <a:solidFill>
                            <a:schemeClr val="tx1"/>
                          </a:solidFill>
                          <a:cs typeface="B Nazanin" panose="00000400000000000000" pitchFamily="2" charset="-78"/>
                        </a:rPr>
                        <a:t>متکبرین</a:t>
                      </a:r>
                      <a:endParaRPr lang="en-US" dirty="0">
                        <a:solidFill>
                          <a:schemeClr val="tx1"/>
                        </a:solidFill>
                        <a:cs typeface="B Nazanin" panose="00000400000000000000" pitchFamily="2" charset="-78"/>
                      </a:endParaRPr>
                    </a:p>
                  </a:txBody>
                  <a:tcPr/>
                </a:tc>
                <a:extLst>
                  <a:ext uri="{0D108BD9-81ED-4DB2-BD59-A6C34878D82A}">
                    <a16:rowId xmlns:a16="http://schemas.microsoft.com/office/drawing/2014/main" val="10006"/>
                  </a:ext>
                </a:extLst>
              </a:tr>
              <a:tr h="325570">
                <a:tc>
                  <a:txBody>
                    <a:bodyPr/>
                    <a:lstStyle/>
                    <a:p>
                      <a:pPr algn="just" rtl="1"/>
                      <a:r>
                        <a:rPr lang="fa-IR" dirty="0" smtClean="0">
                          <a:solidFill>
                            <a:schemeClr val="tx1"/>
                          </a:solidFill>
                          <a:cs typeface="B Nazanin" panose="00000400000000000000" pitchFamily="2" charset="-78"/>
                        </a:rPr>
                        <a:t>مختال فخور</a:t>
                      </a:r>
                      <a:endParaRPr lang="en-US" dirty="0">
                        <a:solidFill>
                          <a:schemeClr val="tx1"/>
                        </a:solidFill>
                        <a:cs typeface="B Nazanin" panose="00000400000000000000" pitchFamily="2" charset="-78"/>
                      </a:endParaRPr>
                    </a:p>
                  </a:txBody>
                  <a:tcPr/>
                </a:tc>
                <a:tc>
                  <a:txBody>
                    <a:bodyPr/>
                    <a:lstStyle/>
                    <a:p>
                      <a:pPr algn="just" rtl="1"/>
                      <a:r>
                        <a:rPr lang="fa-IR" dirty="0" smtClean="0">
                          <a:solidFill>
                            <a:schemeClr val="tx1"/>
                          </a:solidFill>
                          <a:cs typeface="B Nazanin" panose="00000400000000000000" pitchFamily="2" charset="-78"/>
                        </a:rPr>
                        <a:t>مجرمین</a:t>
                      </a:r>
                      <a:endParaRPr lang="en-US" dirty="0">
                        <a:solidFill>
                          <a:schemeClr val="tx1"/>
                        </a:solidFill>
                        <a:cs typeface="B Nazanin" panose="00000400000000000000" pitchFamily="2" charset="-78"/>
                      </a:endParaRPr>
                    </a:p>
                  </a:txBody>
                  <a:tcPr/>
                </a:tc>
                <a:tc>
                  <a:txBody>
                    <a:bodyPr/>
                    <a:lstStyle/>
                    <a:p>
                      <a:pPr algn="just" rtl="1"/>
                      <a:r>
                        <a:rPr lang="fa-IR" dirty="0" smtClean="0">
                          <a:solidFill>
                            <a:schemeClr val="tx1"/>
                          </a:solidFill>
                          <a:cs typeface="B Nazanin" panose="00000400000000000000" pitchFamily="2" charset="-78"/>
                        </a:rPr>
                        <a:t>مشرکین</a:t>
                      </a:r>
                      <a:endParaRPr lang="en-US" dirty="0">
                        <a:solidFill>
                          <a:schemeClr val="tx1"/>
                        </a:solidFill>
                        <a:cs typeface="B Nazanin" panose="00000400000000000000" pitchFamily="2" charset="-78"/>
                      </a:endParaRPr>
                    </a:p>
                  </a:txBody>
                  <a:tcPr/>
                </a:tc>
                <a:extLst>
                  <a:ext uri="{0D108BD9-81ED-4DB2-BD59-A6C34878D82A}">
                    <a16:rowId xmlns:a16="http://schemas.microsoft.com/office/drawing/2014/main" val="10007"/>
                  </a:ext>
                </a:extLst>
              </a:tr>
              <a:tr h="325570">
                <a:tc>
                  <a:txBody>
                    <a:bodyPr/>
                    <a:lstStyle/>
                    <a:p>
                      <a:pPr algn="just" rtl="1"/>
                      <a:r>
                        <a:rPr lang="fa-IR" dirty="0" smtClean="0">
                          <a:solidFill>
                            <a:schemeClr val="tx1"/>
                          </a:solidFill>
                          <a:cs typeface="B Nazanin" panose="00000400000000000000" pitchFamily="2" charset="-78"/>
                        </a:rPr>
                        <a:t>مفسدون</a:t>
                      </a:r>
                      <a:endParaRPr lang="en-US" dirty="0">
                        <a:solidFill>
                          <a:schemeClr val="tx1"/>
                        </a:solidFill>
                        <a:cs typeface="B Nazanin" panose="00000400000000000000" pitchFamily="2" charset="-78"/>
                      </a:endParaRPr>
                    </a:p>
                  </a:txBody>
                  <a:tcPr/>
                </a:tc>
                <a:tc>
                  <a:txBody>
                    <a:bodyPr/>
                    <a:lstStyle/>
                    <a:p>
                      <a:pPr algn="just" rtl="1"/>
                      <a:r>
                        <a:rPr lang="fa-IR" dirty="0" smtClean="0">
                          <a:solidFill>
                            <a:schemeClr val="tx1"/>
                          </a:solidFill>
                          <a:cs typeface="B Nazanin" panose="00000400000000000000" pitchFamily="2" charset="-78"/>
                        </a:rPr>
                        <a:t>معتدون</a:t>
                      </a:r>
                      <a:endParaRPr lang="en-US" dirty="0">
                        <a:solidFill>
                          <a:schemeClr val="tx1"/>
                        </a:solidFill>
                        <a:cs typeface="B Nazanin" panose="00000400000000000000" pitchFamily="2" charset="-78"/>
                      </a:endParaRPr>
                    </a:p>
                  </a:txBody>
                  <a:tcPr/>
                </a:tc>
                <a:tc>
                  <a:txBody>
                    <a:bodyPr/>
                    <a:lstStyle/>
                    <a:p>
                      <a:pPr algn="just" rtl="1"/>
                      <a:r>
                        <a:rPr lang="fa-IR" dirty="0" smtClean="0">
                          <a:solidFill>
                            <a:schemeClr val="tx1"/>
                          </a:solidFill>
                          <a:cs typeface="B Nazanin" panose="00000400000000000000" pitchFamily="2" charset="-78"/>
                        </a:rPr>
                        <a:t>منافقین</a:t>
                      </a:r>
                      <a:endParaRPr lang="en-US" dirty="0">
                        <a:solidFill>
                          <a:schemeClr val="tx1"/>
                        </a:solidFill>
                        <a:cs typeface="B Nazanin" panose="00000400000000000000" pitchFamily="2" charset="-78"/>
                      </a:endParaRPr>
                    </a:p>
                  </a:txBody>
                  <a:tcPr/>
                </a:tc>
                <a:extLst>
                  <a:ext uri="{0D108BD9-81ED-4DB2-BD59-A6C34878D82A}">
                    <a16:rowId xmlns:a16="http://schemas.microsoft.com/office/drawing/2014/main" val="10008"/>
                  </a:ext>
                </a:extLst>
              </a:tr>
              <a:tr h="325570">
                <a:tc gridSpan="2">
                  <a:txBody>
                    <a:bodyPr/>
                    <a:lstStyle/>
                    <a:p>
                      <a:pPr algn="just" rtl="1"/>
                      <a:r>
                        <a:rPr lang="fa-IR" dirty="0" smtClean="0">
                          <a:solidFill>
                            <a:schemeClr val="tx1"/>
                          </a:solidFill>
                          <a:cs typeface="B Nazanin" panose="00000400000000000000" pitchFamily="2" charset="-78"/>
                        </a:rPr>
                        <a:t>من اوتی</a:t>
                      </a:r>
                      <a:r>
                        <a:rPr lang="fa-IR" baseline="0" dirty="0" smtClean="0">
                          <a:solidFill>
                            <a:schemeClr val="tx1"/>
                          </a:solidFill>
                          <a:cs typeface="B Nazanin" panose="00000400000000000000" pitchFamily="2" charset="-78"/>
                        </a:rPr>
                        <a:t> کتاب بشماله</a:t>
                      </a:r>
                      <a:endParaRPr lang="en-US" dirty="0">
                        <a:solidFill>
                          <a:schemeClr val="tx1"/>
                        </a:solidFill>
                        <a:cs typeface="B Nazanin" panose="00000400000000000000" pitchFamily="2" charset="-78"/>
                      </a:endParaRPr>
                    </a:p>
                  </a:txBody>
                  <a:tcPr/>
                </a:tc>
                <a:tc hMerge="1">
                  <a:txBody>
                    <a:bodyPr/>
                    <a:lstStyle/>
                    <a:p>
                      <a:pPr algn="just" rtl="1"/>
                      <a:endParaRPr lang="en-US" dirty="0">
                        <a:solidFill>
                          <a:schemeClr val="tx1"/>
                        </a:solidFill>
                        <a:cs typeface="B Nazanin" panose="00000400000000000000" pitchFamily="2" charset="-78"/>
                      </a:endParaRPr>
                    </a:p>
                  </a:txBody>
                  <a:tcPr/>
                </a:tc>
                <a:tc>
                  <a:txBody>
                    <a:bodyPr/>
                    <a:lstStyle/>
                    <a:p>
                      <a:pPr algn="just" rtl="1"/>
                      <a:r>
                        <a:rPr lang="fa-IR" dirty="0" smtClean="0">
                          <a:solidFill>
                            <a:schemeClr val="tx1"/>
                          </a:solidFill>
                          <a:cs typeface="B Nazanin" panose="00000400000000000000" pitchFamily="2" charset="-78"/>
                        </a:rPr>
                        <a:t>همزه لمزه</a:t>
                      </a:r>
                      <a:endParaRPr lang="en-US" dirty="0">
                        <a:solidFill>
                          <a:schemeClr val="tx1"/>
                        </a:solidFill>
                        <a:cs typeface="B Nazanin" panose="00000400000000000000" pitchFamily="2" charset="-78"/>
                      </a:endParaRPr>
                    </a:p>
                  </a:txBody>
                  <a:tcPr/>
                </a:tc>
                <a:extLst>
                  <a:ext uri="{0D108BD9-81ED-4DB2-BD59-A6C34878D82A}">
                    <a16:rowId xmlns:a16="http://schemas.microsoft.com/office/drawing/2014/main" val="10009"/>
                  </a:ext>
                </a:extLst>
              </a:tr>
            </a:tbl>
          </a:graphicData>
        </a:graphic>
      </p:graphicFrame>
      <p:sp>
        <p:nvSpPr>
          <p:cNvPr id="8" name="TextBox 7"/>
          <p:cNvSpPr txBox="1"/>
          <p:nvPr/>
        </p:nvSpPr>
        <p:spPr>
          <a:xfrm>
            <a:off x="2121712" y="1506618"/>
            <a:ext cx="1869743" cy="461665"/>
          </a:xfrm>
          <a:prstGeom prst="rect">
            <a:avLst/>
          </a:prstGeom>
          <a:noFill/>
        </p:spPr>
        <p:txBody>
          <a:bodyPr wrap="square" rtlCol="0">
            <a:spAutoFit/>
          </a:bodyPr>
          <a:lstStyle/>
          <a:p>
            <a:r>
              <a:rPr lang="fa-IR" sz="2400" b="1" dirty="0" smtClean="0">
                <a:cs typeface="B Nazanin" panose="00000400000000000000" pitchFamily="2" charset="-78"/>
              </a:rPr>
              <a:t>شاکله های باطل</a:t>
            </a:r>
            <a:endParaRPr lang="en-US" sz="2400" b="1" dirty="0">
              <a:cs typeface="B Nazanin" panose="00000400000000000000" pitchFamily="2" charset="-78"/>
            </a:endParaRPr>
          </a:p>
        </p:txBody>
      </p:sp>
      <p:sp>
        <p:nvSpPr>
          <p:cNvPr id="9" name="TextBox 8"/>
          <p:cNvSpPr txBox="1"/>
          <p:nvPr/>
        </p:nvSpPr>
        <p:spPr>
          <a:xfrm>
            <a:off x="7545865" y="1545372"/>
            <a:ext cx="1869743" cy="461665"/>
          </a:xfrm>
          <a:prstGeom prst="rect">
            <a:avLst/>
          </a:prstGeom>
          <a:noFill/>
        </p:spPr>
        <p:txBody>
          <a:bodyPr wrap="square" rtlCol="0">
            <a:spAutoFit/>
          </a:bodyPr>
          <a:lstStyle/>
          <a:p>
            <a:r>
              <a:rPr lang="fa-IR" sz="2400" b="1" dirty="0" smtClean="0">
                <a:cs typeface="B Nazanin" panose="00000400000000000000" pitchFamily="2" charset="-78"/>
              </a:rPr>
              <a:t>شاکله های حق</a:t>
            </a:r>
            <a:endParaRPr lang="en-US" sz="2400" b="1" dirty="0">
              <a:cs typeface="B Nazanin" panose="00000400000000000000" pitchFamily="2" charset="-78"/>
            </a:endParaRPr>
          </a:p>
        </p:txBody>
      </p:sp>
    </p:spTree>
    <p:extLst>
      <p:ext uri="{BB962C8B-B14F-4D97-AF65-F5344CB8AC3E}">
        <p14:creationId xmlns:p14="http://schemas.microsoft.com/office/powerpoint/2010/main" val="93293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9397"/>
            <a:ext cx="10515600" cy="5687566"/>
          </a:xfrm>
        </p:spPr>
        <p:txBody>
          <a:bodyPr>
            <a:normAutofit/>
          </a:bodyPr>
          <a:lstStyle/>
          <a:p>
            <a:pPr marL="0" indent="0" algn="just" rtl="1">
              <a:buNone/>
            </a:pPr>
            <a:r>
              <a:rPr lang="fa-IR" sz="2400" dirty="0" smtClean="0">
                <a:solidFill>
                  <a:srgbClr val="C00000"/>
                </a:solidFill>
                <a:effectLst>
                  <a:outerShdw blurRad="38100" dist="38100" dir="2700000" algn="tl">
                    <a:srgbClr val="000000">
                      <a:alpha val="43137"/>
                    </a:srgbClr>
                  </a:outerShdw>
                </a:effectLst>
                <a:cs typeface="B Nazanin" panose="00000400000000000000" pitchFamily="2" charset="-78"/>
              </a:rPr>
              <a:t>موضوع شخصیت: </a:t>
            </a:r>
            <a:r>
              <a:rPr lang="fa-IR" sz="2400" dirty="0" smtClean="0">
                <a:cs typeface="B Nazanin" panose="00000400000000000000" pitchFamily="2" charset="-78"/>
              </a:rPr>
              <a:t>از موضوعات مهمی که همواره ذهن بشر را نسبت به خود معطوف ساخته است، پرداختن به صفات نهادینه شده اشخاص و بررسی علت رفتارهای آنه است. </a:t>
            </a:r>
          </a:p>
          <a:p>
            <a:pPr marL="0" indent="0" algn="just" rtl="1">
              <a:buNone/>
            </a:pPr>
            <a:endParaRPr lang="fa-IR" sz="2400" dirty="0" smtClean="0">
              <a:cs typeface="B Nazanin" panose="00000400000000000000" pitchFamily="2" charset="-78"/>
            </a:endParaRPr>
          </a:p>
          <a:p>
            <a:pPr marL="0" indent="0" algn="just" rtl="1">
              <a:buNone/>
            </a:pPr>
            <a:r>
              <a:rPr lang="fa-IR" sz="2400" dirty="0" smtClean="0">
                <a:cs typeface="B Nazanin" panose="00000400000000000000" pitchFamily="2" charset="-78"/>
              </a:rPr>
              <a:t>رویکردهای جاری در حوزه شخصیت، مفهوم آن را با محدودیت در صفات یا شاکله مرتبط می نماید، زیرا وقتی صحبت از شخصیت می شود به نوعی از محدودیت های رفتاری او سخن به میان می آید. به همین دلیل موضوع شخصیت هم در عرف علمی و هم در معنای عامیانه با کلمه و موضوع شاکله در قرآن قابل بررسی و پژوهش است. </a:t>
            </a:r>
          </a:p>
          <a:p>
            <a:pPr marL="0" indent="0" algn="just" rtl="1">
              <a:buNone/>
            </a:pPr>
            <a:endParaRPr lang="fa-IR" sz="2400" dirty="0" smtClean="0">
              <a:cs typeface="B Nazanin" panose="00000400000000000000" pitchFamily="2" charset="-78"/>
            </a:endParaRPr>
          </a:p>
          <a:p>
            <a:pPr marL="0" indent="0" algn="just" rtl="1">
              <a:buNone/>
            </a:pPr>
            <a:r>
              <a:rPr lang="fa-IR" sz="2400" dirty="0" smtClean="0">
                <a:cs typeface="B Nazanin" panose="00000400000000000000" pitchFamily="2" charset="-78"/>
              </a:rPr>
              <a:t>مقدمه موضوع شخصیت، موضوع </a:t>
            </a:r>
            <a:r>
              <a:rPr lang="fa-IR" sz="2400" dirty="0" smtClean="0">
                <a:solidFill>
                  <a:srgbClr val="C00000"/>
                </a:solidFill>
                <a:effectLst>
                  <a:outerShdw blurRad="38100" dist="38100" dir="2700000" algn="tl">
                    <a:srgbClr val="000000">
                      <a:alpha val="43137"/>
                    </a:srgbClr>
                  </a:outerShdw>
                </a:effectLst>
                <a:cs typeface="B Nazanin" panose="00000400000000000000" pitchFamily="2" charset="-78"/>
              </a:rPr>
              <a:t>شاکله</a:t>
            </a:r>
            <a:r>
              <a:rPr lang="fa-IR" sz="2400" dirty="0" smtClean="0">
                <a:cs typeface="B Nazanin" panose="00000400000000000000" pitchFamily="2" charset="-78"/>
              </a:rPr>
              <a:t> و مقدمه موضوع شاکله، موضوع</a:t>
            </a:r>
            <a:r>
              <a:rPr lang="fa-IR" sz="2400" dirty="0" smtClean="0">
                <a:solidFill>
                  <a:srgbClr val="FF0000"/>
                </a:solidFill>
                <a:cs typeface="B Nazanin" panose="00000400000000000000" pitchFamily="2" charset="-78"/>
              </a:rPr>
              <a:t> </a:t>
            </a:r>
            <a:r>
              <a:rPr lang="fa-IR" sz="2400" dirty="0" smtClean="0">
                <a:solidFill>
                  <a:srgbClr val="C00000"/>
                </a:solidFill>
                <a:effectLst>
                  <a:outerShdw blurRad="38100" dist="38100" dir="2700000" algn="tl">
                    <a:srgbClr val="000000">
                      <a:alpha val="43137"/>
                    </a:srgbClr>
                  </a:outerShdw>
                </a:effectLst>
                <a:cs typeface="B Nazanin" panose="00000400000000000000" pitchFamily="2" charset="-78"/>
              </a:rPr>
              <a:t>صفت</a:t>
            </a:r>
            <a:r>
              <a:rPr lang="fa-IR" sz="2400" dirty="0" smtClean="0">
                <a:solidFill>
                  <a:srgbClr val="FF0000"/>
                </a:solidFill>
                <a:cs typeface="B Nazanin" panose="00000400000000000000" pitchFamily="2" charset="-78"/>
              </a:rPr>
              <a:t> </a:t>
            </a:r>
            <a:r>
              <a:rPr lang="fa-IR" sz="2400" dirty="0" smtClean="0">
                <a:cs typeface="B Nazanin" panose="00000400000000000000" pitchFamily="2" charset="-78"/>
              </a:rPr>
              <a:t>است. </a:t>
            </a:r>
          </a:p>
          <a:p>
            <a:pPr marL="0" indent="0" algn="ctr" rtl="1">
              <a:buNone/>
            </a:pPr>
            <a:endParaRPr lang="fa-IR" sz="2000" b="1" i="1" dirty="0" smtClean="0">
              <a:cs typeface="B Nazanin" panose="00000400000000000000" pitchFamily="2" charset="-78"/>
            </a:endParaRPr>
          </a:p>
          <a:p>
            <a:pPr marL="0" indent="0" algn="ctr" rtl="1">
              <a:buNone/>
            </a:pPr>
            <a:endParaRPr lang="fa-IR" sz="2000" b="1" i="1" dirty="0">
              <a:cs typeface="B Nazanin" panose="00000400000000000000" pitchFamily="2" charset="-78"/>
            </a:endParaRPr>
          </a:p>
          <a:p>
            <a:pPr marL="0" indent="0" algn="ctr" rtl="1">
              <a:buNone/>
            </a:pPr>
            <a:r>
              <a:rPr lang="fa-IR" sz="2000" b="1" i="1" dirty="0" smtClean="0">
                <a:cs typeface="B Nazanin" panose="00000400000000000000" pitchFamily="2" charset="-78"/>
              </a:rPr>
              <a:t>از منظر وحی و کلام الهی</a:t>
            </a:r>
          </a:p>
          <a:p>
            <a:pPr marL="0" indent="0" algn="ctr" rtl="1">
              <a:buNone/>
            </a:pPr>
            <a:r>
              <a:rPr lang="fa-IR" sz="2000" dirty="0" smtClean="0">
                <a:cs typeface="B Nazanin" panose="00000400000000000000" pitchFamily="2" charset="-78"/>
              </a:rPr>
              <a:t>در آیات قرآن از کلمه شخصیت در اشاره به انسان هیچ گاه استفاده</a:t>
            </a:r>
          </a:p>
          <a:p>
            <a:pPr marL="0" indent="0" algn="ctr" rtl="1">
              <a:buNone/>
            </a:pPr>
            <a:r>
              <a:rPr lang="fa-IR" sz="2000" dirty="0" smtClean="0">
                <a:cs typeface="B Nazanin" panose="00000400000000000000" pitchFamily="2" charset="-78"/>
              </a:rPr>
              <a:t> نشده است. صفات انسان موحد هیچ حد و حصری ندارد، زیرا بر </a:t>
            </a:r>
          </a:p>
          <a:p>
            <a:pPr marL="0" indent="0" algn="ctr" rtl="1">
              <a:buNone/>
            </a:pPr>
            <a:r>
              <a:rPr lang="fa-IR" sz="2000" dirty="0" smtClean="0">
                <a:cs typeface="B Nazanin" panose="00000400000000000000" pitchFamily="2" charset="-78"/>
              </a:rPr>
              <a:t>جلوه های حسن حدی وجود ندارد. </a:t>
            </a:r>
          </a:p>
          <a:p>
            <a:pPr marL="457200" indent="-457200" algn="just" rtl="1">
              <a:buAutoNum type="arabicPeriod"/>
            </a:pPr>
            <a:endParaRPr lang="fa-IR" sz="2400" dirty="0" smtClean="0">
              <a:cs typeface="B Nazanin" panose="00000400000000000000" pitchFamily="2" charset="-78"/>
            </a:endParaRPr>
          </a:p>
          <a:p>
            <a:pPr algn="just" rtl="1"/>
            <a:endParaRPr lang="en-US" sz="2400" dirty="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46" y="3490175"/>
            <a:ext cx="3181083" cy="3039413"/>
          </a:xfrm>
          <a:prstGeom prst="rect">
            <a:avLst/>
          </a:prstGeom>
        </p:spPr>
      </p:pic>
    </p:spTree>
    <p:extLst>
      <p:ext uri="{BB962C8B-B14F-4D97-AF65-F5344CB8AC3E}">
        <p14:creationId xmlns:p14="http://schemas.microsoft.com/office/powerpoint/2010/main" val="3346866887"/>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8397025" y="3296992"/>
            <a:ext cx="3000778" cy="47651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rtl="1"/>
            <a:r>
              <a:rPr lang="fa-IR" sz="2800" dirty="0" smtClean="0">
                <a:cs typeface="B Titr" panose="00000700000000000000" pitchFamily="2" charset="-78"/>
              </a:rPr>
              <a:t>شاکله نفس</a:t>
            </a:r>
            <a:endParaRPr lang="en-US" sz="2800" dirty="0">
              <a:cs typeface="B Titr" panose="00000700000000000000" pitchFamily="2" charset="-78"/>
            </a:endParaRPr>
          </a:p>
        </p:txBody>
      </p:sp>
      <p:sp>
        <p:nvSpPr>
          <p:cNvPr id="3" name="Content Placeholder 2"/>
          <p:cNvSpPr>
            <a:spLocks noGrp="1"/>
          </p:cNvSpPr>
          <p:nvPr>
            <p:ph idx="1"/>
          </p:nvPr>
        </p:nvSpPr>
        <p:spPr>
          <a:xfrm>
            <a:off x="838200" y="1416676"/>
            <a:ext cx="10515600" cy="5138670"/>
          </a:xfrm>
        </p:spPr>
        <p:txBody>
          <a:bodyPr>
            <a:noAutofit/>
          </a:bodyPr>
          <a:lstStyle/>
          <a:p>
            <a:pPr marL="0" indent="0" algn="just" rtl="1">
              <a:buNone/>
            </a:pPr>
            <a:r>
              <a:rPr lang="fa-IR" sz="2400" dirty="0">
                <a:cs typeface="B Nazanin" panose="00000400000000000000" pitchFamily="2" charset="-78"/>
              </a:rPr>
              <a:t>معرفی هر فردی به واسطه </a:t>
            </a:r>
            <a:r>
              <a:rPr lang="fa-IR" sz="2400" dirty="0">
                <a:solidFill>
                  <a:srgbClr val="C00000"/>
                </a:solidFill>
                <a:effectLst>
                  <a:outerShdw blurRad="38100" dist="38100" dir="2700000" algn="tl">
                    <a:srgbClr val="000000">
                      <a:alpha val="43137"/>
                    </a:srgbClr>
                  </a:outerShdw>
                </a:effectLst>
                <a:cs typeface="B Nazanin" panose="00000400000000000000" pitchFamily="2" charset="-78"/>
              </a:rPr>
              <a:t>شاکله نفس </a:t>
            </a:r>
            <a:r>
              <a:rPr lang="fa-IR" sz="2400" dirty="0">
                <a:cs typeface="B Nazanin" panose="00000400000000000000" pitchFamily="2" charset="-78"/>
              </a:rPr>
              <a:t>صورت می گیرد. بنابراین شاکله نفس معرف تشخص هر انسانی است که در اثر برایند صفاتش به وجود می آید. انسان ها خود و دیگران را غالباً به جای فهرست کردن مجموعه ای از صفات متعدد، به برایند صفاتشان می شناسند. بنابراین در معرفی تنها به صفات خاصی اشاره می شود که حالت جامعیت داشته و فرد را به صورت کلی و جامع نمایان می کند. </a:t>
            </a:r>
            <a:endParaRPr lang="fa-IR" sz="2400" dirty="0" smtClean="0">
              <a:cs typeface="B Nazanin" panose="00000400000000000000" pitchFamily="2" charset="-78"/>
            </a:endParaRPr>
          </a:p>
          <a:p>
            <a:pPr marL="0" indent="0" algn="just" rtl="1">
              <a:buNone/>
            </a:pPr>
            <a:endParaRPr lang="en-US" sz="2600" dirty="0">
              <a:cs typeface="B Nazanin" panose="00000400000000000000" pitchFamily="2" charset="-78"/>
            </a:endParaRPr>
          </a:p>
          <a:p>
            <a:pPr marL="0" indent="0" algn="just" rtl="1">
              <a:buNone/>
            </a:pPr>
            <a:r>
              <a:rPr lang="fa-IR" sz="2400" b="1" dirty="0">
                <a:cs typeface="B Nazanin" panose="00000400000000000000" pitchFamily="2" charset="-78"/>
              </a:rPr>
              <a:t>اصول مهم در برایند صفات </a:t>
            </a:r>
            <a:endParaRPr lang="en-US" sz="2400" b="1" dirty="0">
              <a:cs typeface="B Nazanin" panose="00000400000000000000" pitchFamily="2" charset="-78"/>
            </a:endParaRPr>
          </a:p>
          <a:p>
            <a:pPr lvl="0" algn="just" rtl="1">
              <a:buFont typeface="Wingdings" panose="05000000000000000000" pitchFamily="2" charset="2"/>
              <a:buChar char="Ø"/>
            </a:pPr>
            <a:r>
              <a:rPr lang="fa-IR" sz="2000" dirty="0">
                <a:cs typeface="B Nazanin" panose="00000400000000000000" pitchFamily="2" charset="-78"/>
              </a:rPr>
              <a:t>رشد یا فقدان رشد: رشد تعیین کننده جهت برایند صفات است. در قرآن از برایند صفات وقتی در جهت هدایت و نور قرار دارد با تعبیر رشد و در صورت فقدان هدایت با تعبیر به غیّ یاد شده است. </a:t>
            </a:r>
            <a:endParaRPr lang="en-US" sz="2000" dirty="0">
              <a:cs typeface="B Nazanin" panose="00000400000000000000" pitchFamily="2" charset="-78"/>
            </a:endParaRPr>
          </a:p>
          <a:p>
            <a:pPr lvl="0" algn="just" rtl="1">
              <a:buFont typeface="Wingdings" panose="05000000000000000000" pitchFamily="2" charset="2"/>
              <a:buChar char="Ø"/>
            </a:pPr>
            <a:r>
              <a:rPr lang="fa-IR" sz="2000" dirty="0">
                <a:cs typeface="B Nazanin" panose="00000400000000000000" pitchFamily="2" charset="-78"/>
              </a:rPr>
              <a:t>مراحل بلوغ: به طور طبیعی انسان قبل از رسیدن به دوره ای، صفاتی از او به شکوفایی نرسیده است و بعد از طی مراحل به دوره ای خواهد رسید که صفاتی در او شکوفا می شود. </a:t>
            </a:r>
            <a:endParaRPr lang="en-US" sz="2000" dirty="0">
              <a:cs typeface="B Nazanin" panose="00000400000000000000" pitchFamily="2" charset="-78"/>
            </a:endParaRPr>
          </a:p>
          <a:p>
            <a:pPr algn="just" rtl="1"/>
            <a:endParaRPr lang="en-US" sz="2600" dirty="0">
              <a:cs typeface="B Nazanin" panose="00000400000000000000" pitchFamily="2" charset="-78"/>
            </a:endParaRPr>
          </a:p>
        </p:txBody>
      </p:sp>
    </p:spTree>
    <p:extLst>
      <p:ext uri="{BB962C8B-B14F-4D97-AF65-F5344CB8AC3E}">
        <p14:creationId xmlns:p14="http://schemas.microsoft.com/office/powerpoint/2010/main" val="4128389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68490" y="2552131"/>
            <a:ext cx="11341289" cy="3848669"/>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838200" y="447012"/>
            <a:ext cx="10515600" cy="576571"/>
          </a:xfrm>
        </p:spPr>
        <p:txBody>
          <a:bodyPr>
            <a:normAutofit/>
          </a:bodyPr>
          <a:lstStyle/>
          <a:p>
            <a:pPr algn="ctr" rtl="1"/>
            <a:r>
              <a:rPr lang="fa-IR" sz="2800" dirty="0" smtClean="0">
                <a:cs typeface="B Titr" panose="00000700000000000000" pitchFamily="2" charset="-78"/>
              </a:rPr>
              <a:t>برایند صفات</a:t>
            </a:r>
            <a:endParaRPr lang="en-US" sz="2800" dirty="0">
              <a:cs typeface="B Titr" panose="00000700000000000000" pitchFamily="2" charset="-78"/>
            </a:endParaRPr>
          </a:p>
        </p:txBody>
      </p:sp>
      <p:sp>
        <p:nvSpPr>
          <p:cNvPr id="3" name="Content Placeholder 2"/>
          <p:cNvSpPr>
            <a:spLocks noGrp="1"/>
          </p:cNvSpPr>
          <p:nvPr>
            <p:ph idx="1"/>
          </p:nvPr>
        </p:nvSpPr>
        <p:spPr>
          <a:xfrm>
            <a:off x="838200" y="1296537"/>
            <a:ext cx="10515600" cy="1091822"/>
          </a:xfrm>
        </p:spPr>
        <p:txBody>
          <a:bodyPr>
            <a:normAutofit/>
          </a:bodyPr>
          <a:lstStyle/>
          <a:p>
            <a:pPr marL="0" indent="0" algn="just" rtl="1">
              <a:buNone/>
            </a:pPr>
            <a:r>
              <a:rPr lang="fa-IR" sz="2400" dirty="0" smtClean="0">
                <a:cs typeface="B Nazanin" panose="00000400000000000000" pitchFamily="2" charset="-78"/>
              </a:rPr>
              <a:t>منظور از برایند صفات، </a:t>
            </a:r>
            <a:r>
              <a:rPr lang="ar-SA" sz="2400" dirty="0" smtClean="0">
                <a:cs typeface="B Nazanin" panose="00000400000000000000" pitchFamily="2" charset="-78"/>
              </a:rPr>
              <a:t>برهم </a:t>
            </a:r>
            <a:r>
              <a:rPr lang="ar-SA" sz="2400" dirty="0">
                <a:cs typeface="B Nazanin" panose="00000400000000000000" pitchFamily="2" charset="-78"/>
              </a:rPr>
              <a:t>کنش صفات مختلف و بروز نتیجه همه آنها در قالب صفاتی مشخص است. این صفات مشخص ممکن است از حیث جهت گیری کلی در نظر گرفته شده باشند یا از جهت غلبه و یا... به این </a:t>
            </a:r>
            <a:r>
              <a:rPr lang="ar-SA" sz="2400" dirty="0" smtClean="0">
                <a:cs typeface="B Nazanin" panose="00000400000000000000" pitchFamily="2" charset="-78"/>
              </a:rPr>
              <a:t>ترتیب </a:t>
            </a:r>
            <a:r>
              <a:rPr lang="ar-SA" sz="2400" dirty="0">
                <a:cs typeface="B Nazanin" panose="00000400000000000000" pitchFamily="2" charset="-78"/>
              </a:rPr>
              <a:t>هر یکی از انواعی که </a:t>
            </a:r>
            <a:r>
              <a:rPr lang="fa-IR" sz="2400" dirty="0" smtClean="0">
                <a:cs typeface="B Nazanin" panose="00000400000000000000" pitchFamily="2" charset="-78"/>
              </a:rPr>
              <a:t>در زیر به آن اشاره می شود، </a:t>
            </a:r>
            <a:r>
              <a:rPr lang="ar-SA" sz="2400" dirty="0" smtClean="0">
                <a:cs typeface="B Nazanin" panose="00000400000000000000" pitchFamily="2" charset="-78"/>
              </a:rPr>
              <a:t>به </a:t>
            </a:r>
            <a:r>
              <a:rPr lang="ar-SA" sz="2400" dirty="0">
                <a:cs typeface="B Nazanin" panose="00000400000000000000" pitchFamily="2" charset="-78"/>
              </a:rPr>
              <a:t>نوعی برایند صفات را نشان می دهند. </a:t>
            </a:r>
            <a:endParaRPr lang="fa-IR" sz="2400" dirty="0" smtClean="0">
              <a:cs typeface="B Nazanin" panose="00000400000000000000" pitchFamily="2" charset="-78"/>
            </a:endParaRPr>
          </a:p>
          <a:p>
            <a:pPr marL="0" indent="0" algn="just" rtl="1">
              <a:buNone/>
            </a:pPr>
            <a:endParaRPr lang="fa-IR" sz="2400" dirty="0" smtClean="0">
              <a:cs typeface="B Nazanin" panose="00000400000000000000" pitchFamily="2" charset="-78"/>
            </a:endParaRPr>
          </a:p>
          <a:p>
            <a:pPr marL="0" indent="0" algn="just" rtl="1">
              <a:buNone/>
            </a:pPr>
            <a:endParaRPr lang="en-US" sz="2400" dirty="0">
              <a:cs typeface="B Nazanin" panose="00000400000000000000" pitchFamily="2" charset="-78"/>
            </a:endParaRPr>
          </a:p>
        </p:txBody>
      </p:sp>
      <p:sp>
        <p:nvSpPr>
          <p:cNvPr id="9" name="Rounded Rectangle 8"/>
          <p:cNvSpPr/>
          <p:nvPr/>
        </p:nvSpPr>
        <p:spPr>
          <a:xfrm>
            <a:off x="1119116" y="2975212"/>
            <a:ext cx="10058400" cy="31526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400" dirty="0">
                <a:solidFill>
                  <a:srgbClr val="C00000"/>
                </a:solidFill>
                <a:effectLst>
                  <a:outerShdw blurRad="38100" dist="38100" dir="2700000" algn="tl">
                    <a:srgbClr val="000000">
                      <a:alpha val="43137"/>
                    </a:srgbClr>
                  </a:outerShdw>
                </a:effectLst>
                <a:cs typeface="B Nazanin" panose="00000400000000000000" pitchFamily="2" charset="-78"/>
              </a:rPr>
              <a:t>صفات کلی</a:t>
            </a:r>
            <a:r>
              <a:rPr lang="fa-IR" sz="2400" dirty="0">
                <a:solidFill>
                  <a:srgbClr val="C00000"/>
                </a:solidFill>
                <a:effectLst>
                  <a:outerShdw blurRad="38100" dist="38100" dir="2700000" algn="tl">
                    <a:srgbClr val="000000">
                      <a:alpha val="43137"/>
                    </a:srgbClr>
                  </a:outerShdw>
                </a:effectLst>
                <a:cs typeface="B Nazanin" panose="00000400000000000000" pitchFamily="2" charset="-78"/>
              </a:rPr>
              <a:t>:</a:t>
            </a:r>
            <a:r>
              <a:rPr lang="ar-SA" sz="2400" dirty="0">
                <a:solidFill>
                  <a:srgbClr val="C00000"/>
                </a:solidFill>
                <a:effectLst>
                  <a:outerShdw blurRad="38100" dist="38100" dir="2700000" algn="tl">
                    <a:srgbClr val="000000">
                      <a:alpha val="43137"/>
                    </a:srgbClr>
                  </a:outerShdw>
                </a:effectLst>
                <a:cs typeface="B Nazanin" panose="00000400000000000000" pitchFamily="2" charset="-78"/>
              </a:rPr>
              <a:t> </a:t>
            </a:r>
            <a:r>
              <a:rPr lang="ar-SA" sz="2400" dirty="0">
                <a:solidFill>
                  <a:schemeClr val="tx1"/>
                </a:solidFill>
                <a:cs typeface="B Nazanin" panose="00000400000000000000" pitchFamily="2" charset="-78"/>
              </a:rPr>
              <a:t>برایند صفات را از حیث جهت نشان می دهند. </a:t>
            </a:r>
            <a:endParaRPr lang="en-US" sz="2400" dirty="0">
              <a:solidFill>
                <a:schemeClr val="tx1"/>
              </a:solidFill>
              <a:cs typeface="B Nazanin" panose="00000400000000000000" pitchFamily="2" charset="-78"/>
            </a:endParaRPr>
          </a:p>
          <a:p>
            <a:pPr algn="just" rtl="1"/>
            <a:r>
              <a:rPr lang="ar-SA" sz="2400" dirty="0">
                <a:solidFill>
                  <a:srgbClr val="C00000"/>
                </a:solidFill>
                <a:effectLst>
                  <a:outerShdw blurRad="38100" dist="38100" dir="2700000" algn="tl">
                    <a:srgbClr val="000000">
                      <a:alpha val="43137"/>
                    </a:srgbClr>
                  </a:outerShdw>
                </a:effectLst>
                <a:cs typeface="B Nazanin" panose="00000400000000000000" pitchFamily="2" charset="-78"/>
              </a:rPr>
              <a:t>صفات منشأ</a:t>
            </a:r>
            <a:r>
              <a:rPr lang="fa-IR" sz="2400" dirty="0">
                <a:solidFill>
                  <a:srgbClr val="C00000"/>
                </a:solidFill>
                <a:effectLst>
                  <a:outerShdw blurRad="38100" dist="38100" dir="2700000" algn="tl">
                    <a:srgbClr val="000000">
                      <a:alpha val="43137"/>
                    </a:srgbClr>
                  </a:outerShdw>
                </a:effectLst>
                <a:cs typeface="B Nazanin" panose="00000400000000000000" pitchFamily="2" charset="-78"/>
              </a:rPr>
              <a:t>:</a:t>
            </a:r>
            <a:r>
              <a:rPr lang="ar-SA" sz="2400" dirty="0">
                <a:solidFill>
                  <a:srgbClr val="C00000"/>
                </a:solidFill>
                <a:effectLst>
                  <a:outerShdw blurRad="38100" dist="38100" dir="2700000" algn="tl">
                    <a:srgbClr val="000000">
                      <a:alpha val="43137"/>
                    </a:srgbClr>
                  </a:outerShdw>
                </a:effectLst>
                <a:cs typeface="B Nazanin" panose="00000400000000000000" pitchFamily="2" charset="-78"/>
              </a:rPr>
              <a:t> </a:t>
            </a:r>
            <a:r>
              <a:rPr lang="ar-SA" sz="2400" dirty="0">
                <a:solidFill>
                  <a:schemeClr val="tx1"/>
                </a:solidFill>
                <a:cs typeface="B Nazanin" panose="00000400000000000000" pitchFamily="2" charset="-78"/>
              </a:rPr>
              <a:t>برایند صفات را از حیث نحوه تأثیر آنها در بروز افعال و اعمال نشان می دهد.</a:t>
            </a:r>
            <a:endParaRPr lang="en-US" sz="2400" dirty="0">
              <a:solidFill>
                <a:schemeClr val="tx1"/>
              </a:solidFill>
              <a:cs typeface="B Nazanin" panose="00000400000000000000" pitchFamily="2" charset="-78"/>
            </a:endParaRPr>
          </a:p>
          <a:p>
            <a:pPr algn="just" rtl="1"/>
            <a:r>
              <a:rPr lang="ar-SA" sz="2400" dirty="0">
                <a:solidFill>
                  <a:srgbClr val="C00000"/>
                </a:solidFill>
                <a:effectLst>
                  <a:outerShdw blurRad="38100" dist="38100" dir="2700000" algn="tl">
                    <a:srgbClr val="000000">
                      <a:alpha val="43137"/>
                    </a:srgbClr>
                  </a:outerShdw>
                </a:effectLst>
                <a:cs typeface="B Nazanin" panose="00000400000000000000" pitchFamily="2" charset="-78"/>
              </a:rPr>
              <a:t>صفات غالب</a:t>
            </a:r>
            <a:r>
              <a:rPr lang="fa-IR" sz="2400" dirty="0">
                <a:solidFill>
                  <a:srgbClr val="C00000"/>
                </a:solidFill>
                <a:effectLst>
                  <a:outerShdw blurRad="38100" dist="38100" dir="2700000" algn="tl">
                    <a:srgbClr val="000000">
                      <a:alpha val="43137"/>
                    </a:srgbClr>
                  </a:outerShdw>
                </a:effectLst>
                <a:cs typeface="B Nazanin" panose="00000400000000000000" pitchFamily="2" charset="-78"/>
              </a:rPr>
              <a:t>:</a:t>
            </a:r>
            <a:r>
              <a:rPr lang="ar-SA" sz="2400" dirty="0">
                <a:solidFill>
                  <a:srgbClr val="C00000"/>
                </a:solidFill>
                <a:effectLst>
                  <a:outerShdw blurRad="38100" dist="38100" dir="2700000" algn="tl">
                    <a:srgbClr val="000000">
                      <a:alpha val="43137"/>
                    </a:srgbClr>
                  </a:outerShdw>
                </a:effectLst>
                <a:cs typeface="B Nazanin" panose="00000400000000000000" pitchFamily="2" charset="-78"/>
              </a:rPr>
              <a:t> </a:t>
            </a:r>
            <a:r>
              <a:rPr lang="ar-SA" sz="2400" dirty="0">
                <a:solidFill>
                  <a:schemeClr val="tx1"/>
                </a:solidFill>
                <a:cs typeface="B Nazanin" panose="00000400000000000000" pitchFamily="2" charset="-78"/>
              </a:rPr>
              <a:t>برایند صفات را از جهت کلی نشان می دهد که به نوع حیات و شیوه زندگی انسان اشاره می کند.</a:t>
            </a:r>
            <a:endParaRPr lang="en-US" sz="2400" dirty="0">
              <a:solidFill>
                <a:schemeClr val="tx1"/>
              </a:solidFill>
              <a:cs typeface="B Nazanin" panose="00000400000000000000" pitchFamily="2" charset="-78"/>
            </a:endParaRPr>
          </a:p>
          <a:p>
            <a:pPr algn="just" rtl="1"/>
            <a:r>
              <a:rPr lang="ar-SA" sz="2400" dirty="0">
                <a:solidFill>
                  <a:srgbClr val="C00000"/>
                </a:solidFill>
                <a:effectLst>
                  <a:outerShdw blurRad="38100" dist="38100" dir="2700000" algn="tl">
                    <a:srgbClr val="000000">
                      <a:alpha val="43137"/>
                    </a:srgbClr>
                  </a:outerShdw>
                </a:effectLst>
                <a:cs typeface="B Nazanin" panose="00000400000000000000" pitchFamily="2" charset="-78"/>
              </a:rPr>
              <a:t>صفات نشانه ای</a:t>
            </a:r>
            <a:r>
              <a:rPr lang="fa-IR" sz="2400" dirty="0">
                <a:solidFill>
                  <a:srgbClr val="C00000"/>
                </a:solidFill>
                <a:effectLst>
                  <a:outerShdw blurRad="38100" dist="38100" dir="2700000" algn="tl">
                    <a:srgbClr val="000000">
                      <a:alpha val="43137"/>
                    </a:srgbClr>
                  </a:outerShdw>
                </a:effectLst>
                <a:cs typeface="B Nazanin" panose="00000400000000000000" pitchFamily="2" charset="-78"/>
              </a:rPr>
              <a:t>:</a:t>
            </a:r>
            <a:r>
              <a:rPr lang="ar-SA" sz="2400" dirty="0">
                <a:solidFill>
                  <a:srgbClr val="C00000"/>
                </a:solidFill>
                <a:effectLst>
                  <a:outerShdw blurRad="38100" dist="38100" dir="2700000" algn="tl">
                    <a:srgbClr val="000000">
                      <a:alpha val="43137"/>
                    </a:srgbClr>
                  </a:outerShdw>
                </a:effectLst>
                <a:cs typeface="B Nazanin" panose="00000400000000000000" pitchFamily="2" charset="-78"/>
              </a:rPr>
              <a:t> </a:t>
            </a:r>
            <a:r>
              <a:rPr lang="ar-SA" sz="2400" dirty="0">
                <a:solidFill>
                  <a:schemeClr val="tx1"/>
                </a:solidFill>
                <a:cs typeface="B Nazanin" panose="00000400000000000000" pitchFamily="2" charset="-78"/>
              </a:rPr>
              <a:t>برایند صفات از جهت بروزهای بیرونی نشان می دهد. </a:t>
            </a:r>
            <a:endParaRPr lang="en-US" sz="2400" dirty="0">
              <a:solidFill>
                <a:schemeClr val="tx1"/>
              </a:solidFill>
              <a:cs typeface="B Nazanin" panose="00000400000000000000" pitchFamily="2" charset="-78"/>
            </a:endParaRPr>
          </a:p>
          <a:p>
            <a:pPr algn="just" rtl="1"/>
            <a:r>
              <a:rPr lang="ar-SA" sz="2400" dirty="0">
                <a:solidFill>
                  <a:srgbClr val="C00000"/>
                </a:solidFill>
                <a:effectLst>
                  <a:outerShdw blurRad="38100" dist="38100" dir="2700000" algn="tl">
                    <a:srgbClr val="000000">
                      <a:alpha val="43137"/>
                    </a:srgbClr>
                  </a:outerShdw>
                </a:effectLst>
                <a:cs typeface="B Nazanin" panose="00000400000000000000" pitchFamily="2" charset="-78"/>
              </a:rPr>
              <a:t>صفات مربوط به سیر نجات یا هلاک</a:t>
            </a:r>
            <a:r>
              <a:rPr lang="fa-IR" sz="2400" dirty="0">
                <a:solidFill>
                  <a:srgbClr val="C00000"/>
                </a:solidFill>
                <a:effectLst>
                  <a:outerShdw blurRad="38100" dist="38100" dir="2700000" algn="tl">
                    <a:srgbClr val="000000">
                      <a:alpha val="43137"/>
                    </a:srgbClr>
                  </a:outerShdw>
                </a:effectLst>
                <a:cs typeface="B Nazanin" panose="00000400000000000000" pitchFamily="2" charset="-78"/>
              </a:rPr>
              <a:t>:</a:t>
            </a:r>
            <a:r>
              <a:rPr lang="ar-SA" sz="2400" dirty="0">
                <a:solidFill>
                  <a:srgbClr val="C00000"/>
                </a:solidFill>
                <a:effectLst>
                  <a:outerShdw blurRad="38100" dist="38100" dir="2700000" algn="tl">
                    <a:srgbClr val="000000">
                      <a:alpha val="43137"/>
                    </a:srgbClr>
                  </a:outerShdw>
                </a:effectLst>
                <a:cs typeface="B Nazanin" panose="00000400000000000000" pitchFamily="2" charset="-78"/>
              </a:rPr>
              <a:t> </a:t>
            </a:r>
            <a:r>
              <a:rPr lang="ar-SA" sz="2400" dirty="0">
                <a:solidFill>
                  <a:schemeClr val="tx1"/>
                </a:solidFill>
                <a:cs typeface="B Nazanin" panose="00000400000000000000" pitchFamily="2" charset="-78"/>
              </a:rPr>
              <a:t>برایند صفات را از جهت نیل به کمال یا زوال نشان می دهد. </a:t>
            </a:r>
            <a:endParaRPr lang="en-US" sz="2400" dirty="0">
              <a:solidFill>
                <a:schemeClr val="tx1"/>
              </a:solidFill>
              <a:cs typeface="B Nazanin" panose="00000400000000000000" pitchFamily="2" charset="-78"/>
            </a:endParaRPr>
          </a:p>
          <a:p>
            <a:pPr algn="just" rtl="1"/>
            <a:r>
              <a:rPr lang="ar-SA" sz="2400" dirty="0">
                <a:solidFill>
                  <a:srgbClr val="C00000"/>
                </a:solidFill>
                <a:effectLst>
                  <a:outerShdw blurRad="38100" dist="38100" dir="2700000" algn="tl">
                    <a:srgbClr val="000000">
                      <a:alpha val="43137"/>
                    </a:srgbClr>
                  </a:outerShdw>
                </a:effectLst>
                <a:cs typeface="B Nazanin" panose="00000400000000000000" pitchFamily="2" charset="-78"/>
              </a:rPr>
              <a:t>صفات </a:t>
            </a:r>
            <a:r>
              <a:rPr lang="ar-SA" sz="2400" dirty="0" smtClean="0">
                <a:solidFill>
                  <a:srgbClr val="C00000"/>
                </a:solidFill>
                <a:effectLst>
                  <a:outerShdw blurRad="38100" dist="38100" dir="2700000" algn="tl">
                    <a:srgbClr val="000000">
                      <a:alpha val="43137"/>
                    </a:srgbClr>
                  </a:outerShdw>
                </a:effectLst>
                <a:cs typeface="B Nazanin" panose="00000400000000000000" pitchFamily="2" charset="-78"/>
              </a:rPr>
              <a:t>تفصیلی</a:t>
            </a:r>
            <a:r>
              <a:rPr lang="fa-IR" sz="2400" dirty="0" smtClean="0">
                <a:solidFill>
                  <a:srgbClr val="C00000"/>
                </a:solidFill>
                <a:effectLst>
                  <a:outerShdw blurRad="38100" dist="38100" dir="2700000" algn="tl">
                    <a:srgbClr val="000000">
                      <a:alpha val="43137"/>
                    </a:srgbClr>
                  </a:outerShdw>
                </a:effectLst>
                <a:cs typeface="B Nazanin" panose="00000400000000000000" pitchFamily="2" charset="-78"/>
              </a:rPr>
              <a:t>:</a:t>
            </a:r>
            <a:r>
              <a:rPr lang="ar-SA" sz="2400" dirty="0" smtClean="0">
                <a:solidFill>
                  <a:srgbClr val="C00000"/>
                </a:solidFill>
                <a:effectLst>
                  <a:outerShdw blurRad="38100" dist="38100" dir="2700000" algn="tl">
                    <a:srgbClr val="000000">
                      <a:alpha val="43137"/>
                    </a:srgbClr>
                  </a:outerShdw>
                </a:effectLst>
                <a:cs typeface="B Nazanin" panose="00000400000000000000" pitchFamily="2" charset="-78"/>
              </a:rPr>
              <a:t> </a:t>
            </a:r>
            <a:r>
              <a:rPr lang="ar-SA" sz="2400" dirty="0">
                <a:solidFill>
                  <a:schemeClr val="tx1"/>
                </a:solidFill>
                <a:cs typeface="B Nazanin" panose="00000400000000000000" pitchFamily="2" charset="-78"/>
              </a:rPr>
              <a:t>برایند صفات را از جهت تأثیرگذاری همه جانبه آن بر ابعاد مختلف فردی و اجتماعی و بر قوای مختلف شناختی، عاطفی و عملی انسان نشان می دهند. </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235741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534"/>
            <a:ext cx="10515600" cy="830666"/>
          </a:xfrm>
        </p:spPr>
        <p:txBody>
          <a:bodyPr>
            <a:normAutofit/>
          </a:bodyPr>
          <a:lstStyle/>
          <a:p>
            <a:pPr algn="ctr" rtl="1"/>
            <a:r>
              <a:rPr lang="fa-IR" sz="2700" dirty="0" smtClean="0">
                <a:cs typeface="B Titr" panose="00000700000000000000" pitchFamily="2" charset="-78"/>
              </a:rPr>
              <a:t>انواع شاکله نفس بر اساس معرفی انواع صفات</a:t>
            </a:r>
            <a:endParaRPr lang="en-US" sz="2700" dirty="0">
              <a:cs typeface="B Titr" panose="00000700000000000000" pitchFamily="2" charset="-78"/>
            </a:endParaRPr>
          </a:p>
        </p:txBody>
      </p:sp>
      <p:sp>
        <p:nvSpPr>
          <p:cNvPr id="4" name="Oval 3"/>
          <p:cNvSpPr/>
          <p:nvPr/>
        </p:nvSpPr>
        <p:spPr>
          <a:xfrm>
            <a:off x="9952062" y="965007"/>
            <a:ext cx="1198159" cy="1078465"/>
          </a:xfrm>
          <a:prstGeom prst="ellipse">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400" dirty="0" smtClean="0">
                <a:cs typeface="B Titr" panose="00000700000000000000" pitchFamily="2" charset="-78"/>
              </a:rPr>
              <a:t>شاکله کلی نفس</a:t>
            </a:r>
            <a:endParaRPr lang="en-US" sz="1400" dirty="0">
              <a:cs typeface="B Titr" panose="00000700000000000000" pitchFamily="2" charset="-78"/>
            </a:endParaRPr>
          </a:p>
        </p:txBody>
      </p:sp>
      <p:sp>
        <p:nvSpPr>
          <p:cNvPr id="6" name="Rectangle 5"/>
          <p:cNvSpPr/>
          <p:nvPr/>
        </p:nvSpPr>
        <p:spPr>
          <a:xfrm>
            <a:off x="838201" y="1129430"/>
            <a:ext cx="9113862" cy="750627"/>
          </a:xfrm>
          <a:prstGeom prst="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algn="just" rtl="1"/>
            <a:r>
              <a:rPr lang="fa-IR" sz="2000" dirty="0" smtClean="0">
                <a:solidFill>
                  <a:schemeClr val="tx1"/>
                </a:solidFill>
                <a:cs typeface="B Nazanin" panose="00000400000000000000" pitchFamily="2" charset="-78"/>
              </a:rPr>
              <a:t>انسان در مواجهه با امور، کدامیک از حق یا باطل را مورد توجه قرار می دهد و بر اساس آن معیارهای فعل و عمل خود را بر می گزیند. نمونه ها: مؤمن و کافر، ابرار و فجار، مؤمن و فاسق، شاکر و کافر</a:t>
            </a:r>
            <a:endParaRPr lang="en-US" sz="2000" dirty="0">
              <a:solidFill>
                <a:schemeClr val="tx1"/>
              </a:solidFill>
              <a:cs typeface="B Nazanin" panose="00000400000000000000" pitchFamily="2" charset="-78"/>
            </a:endParaRPr>
          </a:p>
        </p:txBody>
      </p:sp>
      <p:sp>
        <p:nvSpPr>
          <p:cNvPr id="7" name="Oval 6"/>
          <p:cNvSpPr/>
          <p:nvPr/>
        </p:nvSpPr>
        <p:spPr>
          <a:xfrm>
            <a:off x="9901025" y="2112239"/>
            <a:ext cx="1309048" cy="1077084"/>
          </a:xfrm>
          <a:prstGeom prst="ellipse">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400" dirty="0" smtClean="0">
                <a:cs typeface="B Titr" panose="00000700000000000000" pitchFamily="2" charset="-78"/>
              </a:rPr>
              <a:t>شاکله غالب نفس</a:t>
            </a:r>
            <a:endParaRPr lang="en-US" sz="1400" dirty="0">
              <a:cs typeface="B Titr" panose="00000700000000000000" pitchFamily="2" charset="-78"/>
            </a:endParaRPr>
          </a:p>
        </p:txBody>
      </p:sp>
      <p:sp>
        <p:nvSpPr>
          <p:cNvPr id="10" name="Rectangle 9"/>
          <p:cNvSpPr/>
          <p:nvPr/>
        </p:nvSpPr>
        <p:spPr>
          <a:xfrm>
            <a:off x="892612" y="2185712"/>
            <a:ext cx="9021171" cy="973655"/>
          </a:xfrm>
          <a:prstGeom prst="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algn="just" rtl="1"/>
            <a:r>
              <a:rPr lang="fa-IR" sz="2000" dirty="0" smtClean="0">
                <a:solidFill>
                  <a:schemeClr val="tx1"/>
                </a:solidFill>
                <a:cs typeface="B Nazanin" panose="00000400000000000000" pitchFamily="2" charset="-78"/>
              </a:rPr>
              <a:t>شاکله انسان را از جهت شیوه عینی زندگی نشان می دهد. صفات غالب به علت قابلیت مشاهده آن و دریافت های دیگر انسان ها از آن نسبت به دیگر صفات متمایزترند. صفات غالب منفی فرد را به عنوان نمادی از آن صفت قرار می دهد. </a:t>
            </a:r>
            <a:endParaRPr lang="en-US" sz="2000" dirty="0">
              <a:solidFill>
                <a:schemeClr val="tx1"/>
              </a:solidFill>
              <a:cs typeface="B Nazanin" panose="00000400000000000000" pitchFamily="2" charset="-78"/>
            </a:endParaRPr>
          </a:p>
        </p:txBody>
      </p:sp>
      <p:sp>
        <p:nvSpPr>
          <p:cNvPr id="11" name="Oval 10"/>
          <p:cNvSpPr/>
          <p:nvPr/>
        </p:nvSpPr>
        <p:spPr>
          <a:xfrm>
            <a:off x="9947370" y="3238936"/>
            <a:ext cx="1262703" cy="997874"/>
          </a:xfrm>
          <a:prstGeom prst="ellipse">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400" dirty="0" smtClean="0">
                <a:cs typeface="B Titr" panose="00000700000000000000" pitchFamily="2" charset="-78"/>
              </a:rPr>
              <a:t>معرفی شاکله به صفات منشأ</a:t>
            </a:r>
            <a:endParaRPr lang="en-US" sz="1400" dirty="0">
              <a:cs typeface="B Titr" panose="00000700000000000000" pitchFamily="2" charset="-78"/>
            </a:endParaRPr>
          </a:p>
        </p:txBody>
      </p:sp>
      <p:sp>
        <p:nvSpPr>
          <p:cNvPr id="12" name="Rectangle 11"/>
          <p:cNvSpPr/>
          <p:nvPr/>
        </p:nvSpPr>
        <p:spPr>
          <a:xfrm>
            <a:off x="879855" y="3326716"/>
            <a:ext cx="9072208" cy="750627"/>
          </a:xfrm>
          <a:prstGeom prst="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algn="just" rtl="1"/>
            <a:r>
              <a:rPr lang="fa-IR" sz="2000" dirty="0" smtClean="0">
                <a:solidFill>
                  <a:schemeClr val="tx1"/>
                </a:solidFill>
                <a:cs typeface="B Nazanin" panose="00000400000000000000" pitchFamily="2" charset="-78"/>
              </a:rPr>
              <a:t>معرفی شاکله از این طریق، دقیق ترین راه های شناخت شاکله است، زیرا هسته شکل گیری چنین شاکله ای را نشان می دهد، در نتیجه مسیر ایجاد تغییرات بنیادی در فرد را نیز نشان می دهد. </a:t>
            </a:r>
            <a:endParaRPr lang="en-US" sz="2000" dirty="0">
              <a:solidFill>
                <a:schemeClr val="tx1"/>
              </a:solidFill>
              <a:cs typeface="B Nazanin" panose="00000400000000000000" pitchFamily="2" charset="-78"/>
            </a:endParaRPr>
          </a:p>
        </p:txBody>
      </p:sp>
      <p:sp>
        <p:nvSpPr>
          <p:cNvPr id="13" name="Rectangle 12"/>
          <p:cNvSpPr/>
          <p:nvPr/>
        </p:nvSpPr>
        <p:spPr>
          <a:xfrm>
            <a:off x="879854" y="4412041"/>
            <a:ext cx="9046689" cy="750627"/>
          </a:xfrm>
          <a:prstGeom prst="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algn="just" rtl="1"/>
            <a:r>
              <a:rPr lang="fa-IR" sz="2000" dirty="0" smtClean="0">
                <a:solidFill>
                  <a:schemeClr val="tx1"/>
                </a:solidFill>
                <a:cs typeface="B Nazanin" panose="00000400000000000000" pitchFamily="2" charset="-78"/>
              </a:rPr>
              <a:t>شاکله نفس در برخورد و سلوک با دیگران به دلیل کنش و واکنش های با آنان، نشانه هایی را از خود بروز می دهد. با شناخت ارتباط کنش ها و واکنش ها با صفات منشأ یا غالب می توان به ابعادی از شاکله نفس پی برد. </a:t>
            </a:r>
            <a:endParaRPr lang="en-US" sz="2000" dirty="0">
              <a:solidFill>
                <a:schemeClr val="tx1"/>
              </a:solidFill>
              <a:cs typeface="B Nazanin" panose="00000400000000000000" pitchFamily="2" charset="-78"/>
            </a:endParaRPr>
          </a:p>
        </p:txBody>
      </p:sp>
      <p:sp>
        <p:nvSpPr>
          <p:cNvPr id="14" name="Oval 13"/>
          <p:cNvSpPr/>
          <p:nvPr/>
        </p:nvSpPr>
        <p:spPr>
          <a:xfrm>
            <a:off x="9939302" y="4285937"/>
            <a:ext cx="1223678" cy="1114364"/>
          </a:xfrm>
          <a:prstGeom prst="ellipse">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400" dirty="0" smtClean="0">
                <a:cs typeface="B Titr" panose="00000700000000000000" pitchFamily="2" charset="-78"/>
              </a:rPr>
              <a:t>معرفی شاکله به نشانه ها</a:t>
            </a:r>
            <a:endParaRPr lang="en-US" sz="1400" dirty="0">
              <a:cs typeface="B Titr" panose="00000700000000000000" pitchFamily="2" charset="-78"/>
            </a:endParaRPr>
          </a:p>
        </p:txBody>
      </p:sp>
      <p:sp>
        <p:nvSpPr>
          <p:cNvPr id="15" name="Oval 14"/>
          <p:cNvSpPr/>
          <p:nvPr/>
        </p:nvSpPr>
        <p:spPr>
          <a:xfrm>
            <a:off x="9926543" y="5439765"/>
            <a:ext cx="1253604" cy="1166880"/>
          </a:xfrm>
          <a:prstGeom prst="ellipse">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400" dirty="0" smtClean="0">
                <a:cs typeface="B Titr" panose="00000700000000000000" pitchFamily="2" charset="-78"/>
              </a:rPr>
              <a:t>معرفی شاکله به علم و قدرت</a:t>
            </a:r>
            <a:endParaRPr lang="en-US" sz="1400" dirty="0">
              <a:cs typeface="B Titr" panose="00000700000000000000" pitchFamily="2" charset="-78"/>
            </a:endParaRPr>
          </a:p>
        </p:txBody>
      </p:sp>
      <p:sp>
        <p:nvSpPr>
          <p:cNvPr id="17" name="Rectangle 16"/>
          <p:cNvSpPr/>
          <p:nvPr/>
        </p:nvSpPr>
        <p:spPr>
          <a:xfrm>
            <a:off x="879854" y="5579389"/>
            <a:ext cx="9020461" cy="750627"/>
          </a:xfrm>
          <a:prstGeom prst="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algn="just" rtl="1"/>
            <a:r>
              <a:rPr lang="fa-IR" sz="2000" dirty="0" smtClean="0">
                <a:solidFill>
                  <a:schemeClr val="tx1"/>
                </a:solidFill>
                <a:cs typeface="B Nazanin" panose="00000400000000000000" pitchFamily="2" charset="-78"/>
              </a:rPr>
              <a:t>در بین صفات انسان، علم و قدرت به عنوان غرر سایر صفات اند، زیرا سایر صفات را می توان وجهی از علم و قدرت دانست. ارزیابی هر شاکله بر اساس علم و توان انجام امور، یکی از راههای سریع شناخت شاکله است. </a:t>
            </a:r>
            <a:endParaRPr lang="en-US" sz="20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57651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circle(in)">
                                      <p:cBhvr>
                                        <p:cTn id="39" dur="2000"/>
                                        <p:tgtEl>
                                          <p:spTgt spid="1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10" grpId="0"/>
      <p:bldP spid="11" grpId="0" animBg="1"/>
      <p:bldP spid="12" grpId="0"/>
      <p:bldP spid="13" grpId="0"/>
      <p:bldP spid="14" grpId="0" animBg="1"/>
      <p:bldP spid="15"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800" b="1" dirty="0">
                <a:cs typeface="B Titr" panose="00000700000000000000" pitchFamily="2" charset="-78"/>
              </a:rPr>
              <a:t>طیفی از برایند </a:t>
            </a:r>
            <a:r>
              <a:rPr lang="fa-IR" sz="2800" b="1" dirty="0" smtClean="0">
                <a:cs typeface="B Titr" panose="00000700000000000000" pitchFamily="2" charset="-78"/>
              </a:rPr>
              <a:t>صفات</a:t>
            </a:r>
            <a:endParaRPr lang="en-US" sz="2800" b="1" dirty="0">
              <a:cs typeface="B Titr" panose="00000700000000000000" pitchFamily="2" charset="-78"/>
            </a:endParaRPr>
          </a:p>
        </p:txBody>
      </p:sp>
      <p:sp>
        <p:nvSpPr>
          <p:cNvPr id="3" name="Content Placeholder 2"/>
          <p:cNvSpPr>
            <a:spLocks noGrp="1"/>
          </p:cNvSpPr>
          <p:nvPr>
            <p:ph idx="1"/>
          </p:nvPr>
        </p:nvSpPr>
        <p:spPr>
          <a:xfrm>
            <a:off x="838200" y="1351128"/>
            <a:ext cx="10515600" cy="4825835"/>
          </a:xfrm>
        </p:spPr>
        <p:txBody>
          <a:bodyPr>
            <a:normAutofit/>
          </a:bodyPr>
          <a:lstStyle/>
          <a:p>
            <a:pPr algn="just" rtl="1"/>
            <a:endParaRPr lang="fa-IR" sz="2600" dirty="0" smtClean="0">
              <a:cs typeface="B Nazanin" panose="00000400000000000000" pitchFamily="2" charset="-78"/>
            </a:endParaRPr>
          </a:p>
          <a:p>
            <a:pPr marL="0" indent="0" algn="just" rtl="1">
              <a:buNone/>
            </a:pPr>
            <a:r>
              <a:rPr lang="fa-IR" sz="2400" dirty="0" smtClean="0">
                <a:cs typeface="B Nazanin" panose="00000400000000000000" pitchFamily="2" charset="-78"/>
              </a:rPr>
              <a:t>آیات مختلف با توجه به کلمات و قالب بیان کننده صفات، شدت تثبیت صفت را در درجات مختلفی به مخاطب می فهماند. </a:t>
            </a:r>
          </a:p>
        </p:txBody>
      </p:sp>
      <p:sp>
        <p:nvSpPr>
          <p:cNvPr id="5" name="Rounded Rectangle 4"/>
          <p:cNvSpPr/>
          <p:nvPr/>
        </p:nvSpPr>
        <p:spPr>
          <a:xfrm>
            <a:off x="4743718" y="2647643"/>
            <a:ext cx="2704563" cy="50227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b="1" dirty="0" smtClean="0">
                <a:cs typeface="B Nazanin" panose="00000400000000000000" pitchFamily="2" charset="-78"/>
              </a:rPr>
              <a:t>الذین آمنوا</a:t>
            </a:r>
            <a:endParaRPr lang="en-US" b="1" dirty="0">
              <a:cs typeface="B Nazanin" panose="00000400000000000000" pitchFamily="2" charset="-78"/>
            </a:endParaRPr>
          </a:p>
        </p:txBody>
      </p:sp>
      <p:sp>
        <p:nvSpPr>
          <p:cNvPr id="6" name="Rounded Rectangle 5"/>
          <p:cNvSpPr/>
          <p:nvPr/>
        </p:nvSpPr>
        <p:spPr>
          <a:xfrm>
            <a:off x="4743717" y="3544673"/>
            <a:ext cx="2704563" cy="50227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b="1" dirty="0" smtClean="0">
                <a:cs typeface="B Nazanin" panose="00000400000000000000" pitchFamily="2" charset="-78"/>
              </a:rPr>
              <a:t>یا ایها الذین آمنوا</a:t>
            </a:r>
            <a:endParaRPr lang="en-US" b="1" dirty="0">
              <a:cs typeface="B Nazanin" panose="00000400000000000000" pitchFamily="2" charset="-78"/>
            </a:endParaRPr>
          </a:p>
        </p:txBody>
      </p:sp>
      <p:sp>
        <p:nvSpPr>
          <p:cNvPr id="7" name="Rounded Rectangle 6"/>
          <p:cNvSpPr/>
          <p:nvPr/>
        </p:nvSpPr>
        <p:spPr>
          <a:xfrm>
            <a:off x="4743716" y="4385306"/>
            <a:ext cx="2704563" cy="50227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b="1" dirty="0" smtClean="0">
                <a:cs typeface="B Nazanin" panose="00000400000000000000" pitchFamily="2" charset="-78"/>
              </a:rPr>
              <a:t>مؤمنین</a:t>
            </a:r>
            <a:endParaRPr lang="en-US" b="1" dirty="0">
              <a:cs typeface="B Nazanin" panose="00000400000000000000" pitchFamily="2" charset="-78"/>
            </a:endParaRPr>
          </a:p>
        </p:txBody>
      </p:sp>
      <p:sp>
        <p:nvSpPr>
          <p:cNvPr id="21" name="Left Arrow 20"/>
          <p:cNvSpPr/>
          <p:nvPr/>
        </p:nvSpPr>
        <p:spPr>
          <a:xfrm rot="5400000">
            <a:off x="6898976" y="3358294"/>
            <a:ext cx="2305445" cy="837128"/>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2" name="TextBox 21"/>
          <p:cNvSpPr txBox="1"/>
          <p:nvPr/>
        </p:nvSpPr>
        <p:spPr>
          <a:xfrm rot="5400000">
            <a:off x="6961981" y="3796372"/>
            <a:ext cx="2179432" cy="369332"/>
          </a:xfrm>
          <a:prstGeom prst="rect">
            <a:avLst/>
          </a:prstGeom>
          <a:noFill/>
        </p:spPr>
        <p:txBody>
          <a:bodyPr wrap="square" rtlCol="0">
            <a:spAutoFit/>
          </a:bodyPr>
          <a:lstStyle/>
          <a:p>
            <a:r>
              <a:rPr lang="fa-IR" dirty="0" smtClean="0">
                <a:cs typeface="B Nazanin" panose="00000400000000000000" pitchFamily="2" charset="-78"/>
              </a:rPr>
              <a:t>تفاوت درجه در صفت ایمان</a:t>
            </a:r>
            <a:endParaRPr lang="en-US" dirty="0">
              <a:cs typeface="B Nazanin" panose="00000400000000000000" pitchFamily="2" charset="-78"/>
            </a:endParaRPr>
          </a:p>
        </p:txBody>
      </p:sp>
      <p:sp>
        <p:nvSpPr>
          <p:cNvPr id="4" name="Rounded Rectangle 3"/>
          <p:cNvSpPr/>
          <p:nvPr/>
        </p:nvSpPr>
        <p:spPr>
          <a:xfrm>
            <a:off x="838200" y="4980396"/>
            <a:ext cx="10515600" cy="16933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707" y="5155871"/>
            <a:ext cx="9949218" cy="1569660"/>
          </a:xfrm>
          <a:prstGeom prst="rect">
            <a:avLst/>
          </a:prstGeom>
          <a:noFill/>
          <a:ln>
            <a:noFill/>
          </a:ln>
        </p:spPr>
        <p:txBody>
          <a:bodyPr wrap="square" rtlCol="0">
            <a:spAutoFit/>
          </a:bodyPr>
          <a:lstStyle/>
          <a:p>
            <a:pPr algn="just" rtl="1"/>
            <a:r>
              <a:rPr lang="fa-IR" sz="2400" dirty="0">
                <a:cs typeface="B Nazanin" panose="00000400000000000000" pitchFamily="2" charset="-78"/>
              </a:rPr>
              <a:t>قرآن در معرفی صفات، نهایت درجه ظهور صفت را بیان می کند. در این صورت انسان ها به میزان دوری یا نزدیکی از اوصاف بیان شده در دارا بودن این صفات دارای شدت و ضعف هستند. بنابراین در آیات از حیث جهت و هم از جهت شدت، صفات قابل درجه بندی هستند. </a:t>
            </a:r>
          </a:p>
          <a:p>
            <a:pPr algn="just" rtl="1"/>
            <a:endParaRPr lang="en-US" sz="2400" dirty="0">
              <a:cs typeface="B Nazanin" panose="00000400000000000000" pitchFamily="2" charset="-78"/>
            </a:endParaRPr>
          </a:p>
        </p:txBody>
      </p:sp>
    </p:spTree>
    <p:extLst>
      <p:ext uri="{BB962C8B-B14F-4D97-AF65-F5344CB8AC3E}">
        <p14:creationId xmlns:p14="http://schemas.microsoft.com/office/powerpoint/2010/main" val="372850806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427"/>
            <a:ext cx="10515600" cy="1549020"/>
          </a:xfrm>
        </p:spPr>
        <p:txBody>
          <a:bodyPr>
            <a:normAutofit/>
          </a:bodyPr>
          <a:lstStyle/>
          <a:p>
            <a:pPr algn="ctr" rtl="1"/>
            <a:r>
              <a:rPr lang="fa-IR" sz="2800" dirty="0">
                <a:cs typeface="B Titr" panose="00000700000000000000" pitchFamily="2" charset="-78"/>
              </a:rPr>
              <a:t>شکل گیری صفات در انسان </a:t>
            </a:r>
            <a:endParaRPr lang="en-US" sz="2800" dirty="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5346630"/>
              </p:ext>
            </p:extLst>
          </p:nvPr>
        </p:nvGraphicFramePr>
        <p:xfrm>
          <a:off x="605643" y="1056068"/>
          <a:ext cx="10998222" cy="5547360"/>
        </p:xfrm>
        <a:graphic>
          <a:graphicData uri="http://schemas.openxmlformats.org/drawingml/2006/table">
            <a:tbl>
              <a:tblPr firstRow="1" bandRow="1">
                <a:tableStyleId>{5C22544A-7EE6-4342-B048-85BDC9FD1C3A}</a:tableStyleId>
              </a:tblPr>
              <a:tblGrid>
                <a:gridCol w="2718118">
                  <a:extLst>
                    <a:ext uri="{9D8B030D-6E8A-4147-A177-3AD203B41FA5}">
                      <a16:colId xmlns:a16="http://schemas.microsoft.com/office/drawing/2014/main" val="20000"/>
                    </a:ext>
                  </a:extLst>
                </a:gridCol>
                <a:gridCol w="2673668">
                  <a:extLst>
                    <a:ext uri="{9D8B030D-6E8A-4147-A177-3AD203B41FA5}">
                      <a16:colId xmlns:a16="http://schemas.microsoft.com/office/drawing/2014/main" val="20001"/>
                    </a:ext>
                  </a:extLst>
                </a:gridCol>
                <a:gridCol w="3246755">
                  <a:extLst>
                    <a:ext uri="{9D8B030D-6E8A-4147-A177-3AD203B41FA5}">
                      <a16:colId xmlns:a16="http://schemas.microsoft.com/office/drawing/2014/main" val="20002"/>
                    </a:ext>
                  </a:extLst>
                </a:gridCol>
                <a:gridCol w="2359681">
                  <a:extLst>
                    <a:ext uri="{9D8B030D-6E8A-4147-A177-3AD203B41FA5}">
                      <a16:colId xmlns:a16="http://schemas.microsoft.com/office/drawing/2014/main" val="20003"/>
                    </a:ext>
                  </a:extLst>
                </a:gridCol>
              </a:tblGrid>
              <a:tr h="223181">
                <a:tc>
                  <a:txBody>
                    <a:bodyPr/>
                    <a:lstStyle/>
                    <a:p>
                      <a:pPr algn="ctr"/>
                      <a:r>
                        <a:rPr lang="fa-IR" sz="1600" b="1" kern="1200" dirty="0" smtClean="0">
                          <a:solidFill>
                            <a:schemeClr val="tx1"/>
                          </a:solidFill>
                          <a:effectLst/>
                          <a:latin typeface="+mn-lt"/>
                          <a:ea typeface="+mn-ea"/>
                          <a:cs typeface="B Nazanin" panose="00000400000000000000" pitchFamily="2" charset="-78"/>
                        </a:rPr>
                        <a:t>ضرورت توجه به طبیعت و طینت</a:t>
                      </a:r>
                      <a:endParaRPr lang="en-US" sz="1600" b="1" dirty="0">
                        <a:solidFill>
                          <a:schemeClr val="tx1"/>
                        </a:solidFill>
                        <a:effectLst/>
                        <a:cs typeface="B Nazanin" panose="00000400000000000000" pitchFamily="2" charset="-78"/>
                      </a:endParaRPr>
                    </a:p>
                  </a:txBody>
                  <a:tcP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rtl="1"/>
                      <a:r>
                        <a:rPr lang="fa-IR" sz="1600" b="1" kern="1200" dirty="0" smtClean="0">
                          <a:solidFill>
                            <a:schemeClr val="tx1"/>
                          </a:solidFill>
                          <a:effectLst/>
                          <a:latin typeface="+mn-lt"/>
                          <a:ea typeface="+mn-ea"/>
                          <a:cs typeface="B Nazanin" panose="00000400000000000000" pitchFamily="2" charset="-78"/>
                        </a:rPr>
                        <a:t>ظهور طبیعت و طینت در انسان </a:t>
                      </a:r>
                      <a:endParaRPr lang="en-US" sz="1600" b="1" dirty="0">
                        <a:solidFill>
                          <a:schemeClr val="tx1"/>
                        </a:solidFill>
                        <a:effectLst/>
                        <a:cs typeface="B Nazanin" panose="00000400000000000000" pitchFamily="2" charset="-78"/>
                      </a:endParaRPr>
                    </a:p>
                  </a:txBody>
                  <a:tcP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fa-IR" sz="1600" b="1" kern="1200" dirty="0" smtClean="0">
                          <a:solidFill>
                            <a:schemeClr val="tx1"/>
                          </a:solidFill>
                          <a:effectLst/>
                          <a:latin typeface="+mn-lt"/>
                          <a:ea typeface="+mn-ea"/>
                          <a:cs typeface="B Nazanin" panose="00000400000000000000" pitchFamily="2" charset="-78"/>
                        </a:rPr>
                        <a:t>ویژگی های انسان از نظر صورت و شکل</a:t>
                      </a:r>
                      <a:endParaRPr lang="en-US" sz="1600" b="1" dirty="0">
                        <a:solidFill>
                          <a:schemeClr val="tx1"/>
                        </a:solidFill>
                        <a:effectLst/>
                        <a:cs typeface="B Nazanin" panose="00000400000000000000" pitchFamily="2" charset="-78"/>
                      </a:endParaRPr>
                    </a:p>
                  </a:txBody>
                  <a:tcP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fa-IR" sz="1600" b="1" kern="1200" dirty="0" smtClean="0">
                          <a:solidFill>
                            <a:schemeClr val="tx1"/>
                          </a:solidFill>
                          <a:effectLst/>
                          <a:latin typeface="+mn-lt"/>
                          <a:ea typeface="+mn-ea"/>
                          <a:cs typeface="B Nazanin" panose="00000400000000000000" pitchFamily="2" charset="-78"/>
                        </a:rPr>
                        <a:t>ویژگی های خلقت انسان</a:t>
                      </a:r>
                      <a:endParaRPr lang="en-US" sz="1600" b="1" dirty="0">
                        <a:solidFill>
                          <a:schemeClr val="tx1"/>
                        </a:solidFill>
                        <a:effectLst/>
                        <a:cs typeface="B Nazanin" panose="00000400000000000000" pitchFamily="2" charset="-78"/>
                      </a:endParaRPr>
                    </a:p>
                  </a:txBody>
                  <a:tcP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88465">
                <a:tc>
                  <a:txBody>
                    <a:bodyPr/>
                    <a:lstStyle/>
                    <a:p>
                      <a:pPr marL="285750" marR="0" indent="-285750" algn="just"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a-IR" sz="1600" kern="1200" dirty="0" smtClean="0">
                          <a:solidFill>
                            <a:schemeClr val="dk1"/>
                          </a:solidFill>
                          <a:effectLst/>
                          <a:latin typeface="+mn-lt"/>
                          <a:ea typeface="+mn-ea"/>
                          <a:cs typeface="B Nazanin" panose="00000400000000000000" pitchFamily="2" charset="-78"/>
                        </a:rPr>
                        <a:t>با توجه به آیات و روایاتی که در زمینه خلقت، طبیعت و طینت انسان آمده است، توجه به طیب ولادت و طیب بودن نسل و برنامه ریزی برای بهبود و ارتقای آن ضروری است. </a:t>
                      </a:r>
                      <a:endParaRPr lang="en-US" sz="1600" kern="1200" dirty="0" smtClean="0">
                        <a:solidFill>
                          <a:schemeClr val="dk1"/>
                        </a:solidFill>
                        <a:effectLst/>
                        <a:latin typeface="+mn-lt"/>
                        <a:ea typeface="+mn-ea"/>
                        <a:cs typeface="B Nazanin" panose="00000400000000000000" pitchFamily="2" charset="-78"/>
                      </a:endParaRPr>
                    </a:p>
                    <a:p>
                      <a:pPr algn="just" rtl="1"/>
                      <a:endParaRPr lang="en-US" sz="1600" b="0" dirty="0">
                        <a:solidFill>
                          <a:schemeClr val="tx1"/>
                        </a:solidFill>
                        <a:effectLst/>
                        <a:cs typeface="B Nazanin" panose="00000400000000000000" pitchFamily="2" charset="-78"/>
                      </a:endParaRPr>
                    </a:p>
                  </a:txBody>
                  <a:tcP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lgn="just" defTabSz="914400" rtl="1" eaLnBrk="1" latinLnBrk="0" hangingPunct="1">
                        <a:buFont typeface="Wingdings" panose="05000000000000000000" pitchFamily="2" charset="2"/>
                        <a:buChar char="Ø"/>
                      </a:pPr>
                      <a:r>
                        <a:rPr lang="fa-IR" sz="1600" b="1" kern="1200" dirty="0" smtClean="0">
                          <a:solidFill>
                            <a:schemeClr val="dk1"/>
                          </a:solidFill>
                          <a:effectLst/>
                          <a:latin typeface="+mn-lt"/>
                          <a:ea typeface="+mn-ea"/>
                          <a:cs typeface="B Nazanin" panose="00000400000000000000" pitchFamily="2" charset="-78"/>
                        </a:rPr>
                        <a:t>تعریف طبیعت: </a:t>
                      </a:r>
                      <a:r>
                        <a:rPr lang="fa-IR" sz="1600" kern="1200" dirty="0" smtClean="0">
                          <a:solidFill>
                            <a:schemeClr val="dk1"/>
                          </a:solidFill>
                          <a:effectLst/>
                          <a:latin typeface="+mn-lt"/>
                          <a:ea typeface="+mn-ea"/>
                          <a:cs typeface="B Nazanin" panose="00000400000000000000" pitchFamily="2" charset="-78"/>
                        </a:rPr>
                        <a:t>مجموعه ویژگی هایی که فرد با محوریت جسم و کالبد او قابل بررسی است .</a:t>
                      </a:r>
                    </a:p>
                    <a:p>
                      <a:pPr marL="285750" lvl="0" indent="-285750" algn="just" defTabSz="914400" rtl="1" eaLnBrk="1" latinLnBrk="0" hangingPunct="1">
                        <a:buFont typeface="Wingdings" panose="05000000000000000000" pitchFamily="2" charset="2"/>
                        <a:buChar char="Ø"/>
                      </a:pPr>
                      <a:r>
                        <a:rPr lang="fa-IR" sz="1600" b="1" kern="1200" dirty="0" smtClean="0">
                          <a:solidFill>
                            <a:schemeClr val="dk1"/>
                          </a:solidFill>
                          <a:effectLst/>
                          <a:latin typeface="+mn-lt"/>
                          <a:ea typeface="+mn-ea"/>
                          <a:cs typeface="B Nazanin" panose="00000400000000000000" pitchFamily="2" charset="-78"/>
                        </a:rPr>
                        <a:t>تعریف طینت: </a:t>
                      </a:r>
                      <a:r>
                        <a:rPr lang="fa-IR" sz="1600" kern="1200" dirty="0" smtClean="0">
                          <a:solidFill>
                            <a:schemeClr val="dk1"/>
                          </a:solidFill>
                          <a:effectLst/>
                          <a:latin typeface="+mn-lt"/>
                          <a:ea typeface="+mn-ea"/>
                          <a:cs typeface="B Nazanin" panose="00000400000000000000" pitchFamily="2" charset="-78"/>
                        </a:rPr>
                        <a:t>مجموعه ویژگی هایی که مربوط به سعادت فرد است </a:t>
                      </a:r>
                    </a:p>
                    <a:p>
                      <a:pPr marL="0" lvl="0" algn="just" defTabSz="914400" rtl="1" eaLnBrk="1" latinLnBrk="0" hangingPunct="1"/>
                      <a:endParaRPr lang="fa-IR" sz="1600" kern="1200" dirty="0" smtClean="0">
                        <a:solidFill>
                          <a:schemeClr val="dk1"/>
                        </a:solidFill>
                        <a:effectLst/>
                        <a:latin typeface="+mn-lt"/>
                        <a:ea typeface="+mn-ea"/>
                        <a:cs typeface="B Nazanin" panose="00000400000000000000" pitchFamily="2" charset="-78"/>
                      </a:endParaRPr>
                    </a:p>
                    <a:p>
                      <a:pPr marL="285750" lvl="0" indent="-285750" algn="just" defTabSz="914400" rtl="1" eaLnBrk="1" latinLnBrk="0" hangingPunct="1">
                        <a:buFont typeface="Wingdings" panose="05000000000000000000" pitchFamily="2" charset="2"/>
                        <a:buChar char="Ø"/>
                      </a:pPr>
                      <a:r>
                        <a:rPr lang="fa-IR" sz="1600" kern="1200" dirty="0" smtClean="0">
                          <a:solidFill>
                            <a:schemeClr val="dk1"/>
                          </a:solidFill>
                          <a:effectLst/>
                          <a:latin typeface="+mn-lt"/>
                          <a:ea typeface="+mn-ea"/>
                          <a:cs typeface="B Nazanin" panose="00000400000000000000" pitchFamily="2" charset="-78"/>
                        </a:rPr>
                        <a:t>طینت در انسان حالت فعلیت یافته ای است که مسیر کلی زندگی فرد را رقم می زند. </a:t>
                      </a:r>
                    </a:p>
                    <a:p>
                      <a:pPr marL="285750" lvl="0" indent="-285750" algn="just" defTabSz="914400" rtl="1" eaLnBrk="1" latinLnBrk="0" hangingPunct="1">
                        <a:buFont typeface="Wingdings" panose="05000000000000000000" pitchFamily="2" charset="2"/>
                        <a:buChar char="Ø"/>
                      </a:pPr>
                      <a:r>
                        <a:rPr lang="fa-IR" sz="1600" kern="1200" dirty="0" smtClean="0">
                          <a:solidFill>
                            <a:schemeClr val="dk1"/>
                          </a:solidFill>
                          <a:effectLst/>
                          <a:latin typeface="+mn-lt"/>
                          <a:ea typeface="+mn-ea"/>
                          <a:cs typeface="B Nazanin" panose="00000400000000000000" pitchFamily="2" charset="-78"/>
                        </a:rPr>
                        <a:t>انسان دارای طینت است و طینت او از نظر نورانیت دارای طیف های مختلفی است. </a:t>
                      </a:r>
                    </a:p>
                    <a:p>
                      <a:pPr marL="285750" lvl="0" indent="-285750" algn="just" defTabSz="914400" rtl="1" eaLnBrk="1" latinLnBrk="0" hangingPunct="1">
                        <a:buFont typeface="Wingdings" panose="05000000000000000000" pitchFamily="2" charset="2"/>
                        <a:buChar char="Ø"/>
                      </a:pPr>
                      <a:r>
                        <a:rPr lang="fa-IR" sz="1600" kern="1200" dirty="0" smtClean="0">
                          <a:solidFill>
                            <a:schemeClr val="dk1"/>
                          </a:solidFill>
                          <a:effectLst/>
                          <a:latin typeface="+mn-lt"/>
                          <a:ea typeface="+mn-ea"/>
                          <a:cs typeface="B Nazanin" panose="00000400000000000000" pitchFamily="2" charset="-78"/>
                        </a:rPr>
                        <a:t>طینت انسان ناظر به فعلیت هدایت در انسان است و به شکل گیری صفات در او اشاره دارد. </a:t>
                      </a:r>
                    </a:p>
                    <a:p>
                      <a:pPr marL="285750" lvl="0" indent="-285750" algn="just" defTabSz="914400" rtl="1" eaLnBrk="1" latinLnBrk="0" hangingPunct="1">
                        <a:buFont typeface="Wingdings" panose="05000000000000000000" pitchFamily="2" charset="2"/>
                        <a:buChar char="Ø"/>
                      </a:pPr>
                      <a:r>
                        <a:rPr lang="fa-IR" sz="1600" kern="1200" dirty="0" smtClean="0">
                          <a:solidFill>
                            <a:schemeClr val="dk1"/>
                          </a:solidFill>
                          <a:effectLst/>
                          <a:latin typeface="+mn-lt"/>
                          <a:ea typeface="+mn-ea"/>
                          <a:cs typeface="B Nazanin" panose="00000400000000000000" pitchFamily="2" charset="-78"/>
                        </a:rPr>
                        <a:t>طینت مجموعه اقتضائاتی است که از نظر دریافت هدایت در فرد وجود دارد. این اقتضا به تدریج در زندگی انسان آشکار می شود. </a:t>
                      </a:r>
                      <a:endParaRPr lang="en-US" sz="1600" kern="1200" dirty="0" smtClean="0">
                        <a:solidFill>
                          <a:schemeClr val="dk1"/>
                        </a:solidFill>
                        <a:effectLst/>
                        <a:latin typeface="+mn-lt"/>
                        <a:ea typeface="+mn-ea"/>
                        <a:cs typeface="B Nazanin" panose="00000400000000000000" pitchFamily="2" charset="-78"/>
                      </a:endParaRPr>
                    </a:p>
                    <a:p>
                      <a:pPr lvl="0" rtl="1"/>
                      <a:r>
                        <a:rPr lang="fa-IR" sz="1600" kern="1200" dirty="0" smtClean="0">
                          <a:solidFill>
                            <a:schemeClr val="dk1"/>
                          </a:solidFill>
                          <a:effectLst/>
                          <a:latin typeface="+mn-lt"/>
                          <a:ea typeface="+mn-ea"/>
                          <a:cs typeface="B Nazanin" panose="00000400000000000000" pitchFamily="2" charset="-78"/>
                        </a:rPr>
                        <a:t> </a:t>
                      </a:r>
                      <a:endParaRPr lang="en-US" sz="1600" kern="1200" dirty="0" smtClean="0">
                        <a:solidFill>
                          <a:schemeClr val="dk1"/>
                        </a:solidFill>
                        <a:effectLst/>
                        <a:latin typeface="+mn-lt"/>
                        <a:ea typeface="+mn-ea"/>
                        <a:cs typeface="B Nazanin" panose="00000400000000000000" pitchFamily="2" charset="-78"/>
                      </a:endParaRPr>
                    </a:p>
                    <a:p>
                      <a:pPr algn="just" rtl="1"/>
                      <a:endParaRPr lang="en-US" sz="1600" b="0" kern="1200" dirty="0">
                        <a:solidFill>
                          <a:schemeClr val="tx1"/>
                        </a:solidFill>
                        <a:effectLst/>
                        <a:latin typeface="+mn-lt"/>
                        <a:ea typeface="+mn-ea"/>
                        <a:cs typeface="B Nazanin" panose="00000400000000000000" pitchFamily="2" charset="-78"/>
                      </a:endParaRPr>
                    </a:p>
                  </a:txBody>
                  <a:tcP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just" rtl="1">
                        <a:buFont typeface="Wingdings" panose="05000000000000000000" pitchFamily="2" charset="2"/>
                        <a:buChar char="Ø"/>
                      </a:pPr>
                      <a:r>
                        <a:rPr lang="fa-IR" sz="1600" b="0" kern="1200" dirty="0" smtClean="0">
                          <a:solidFill>
                            <a:schemeClr val="tx1"/>
                          </a:solidFill>
                          <a:effectLst/>
                          <a:latin typeface="+mn-lt"/>
                          <a:ea typeface="+mn-ea"/>
                          <a:cs typeface="B Nazanin" panose="00000400000000000000" pitchFamily="2" charset="-78"/>
                        </a:rPr>
                        <a:t>اولین جلوه های صورت انسان در حضرت آدم علیه السلام است.</a:t>
                      </a:r>
                      <a:endParaRPr lang="en-US" sz="1600" b="0" kern="1200" dirty="0">
                        <a:solidFill>
                          <a:schemeClr val="tx1"/>
                        </a:solidFill>
                        <a:effectLst/>
                        <a:latin typeface="+mn-lt"/>
                        <a:ea typeface="+mn-ea"/>
                        <a:cs typeface="B Nazanin" panose="00000400000000000000" pitchFamily="2" charset="-78"/>
                      </a:endParaRPr>
                    </a:p>
                    <a:p>
                      <a:pPr marL="285750" lvl="0" indent="-285750" algn="just" rtl="1">
                        <a:buFont typeface="Wingdings" panose="05000000000000000000" pitchFamily="2" charset="2"/>
                        <a:buChar char="Ø"/>
                      </a:pPr>
                      <a:r>
                        <a:rPr lang="fa-IR" sz="1600" kern="1200" dirty="0" smtClean="0">
                          <a:solidFill>
                            <a:schemeClr val="dk1"/>
                          </a:solidFill>
                          <a:effectLst/>
                          <a:latin typeface="+mn-lt"/>
                          <a:ea typeface="+mn-ea"/>
                          <a:cs typeface="B Nazanin" panose="00000400000000000000" pitchFamily="2" charset="-78"/>
                        </a:rPr>
                        <a:t>اولین جلوه های صورت و شکل در انسان</a:t>
                      </a:r>
                    </a:p>
                    <a:p>
                      <a:pPr lvl="0" algn="just" rtl="1"/>
                      <a:r>
                        <a:rPr lang="fa-IR" sz="1600" kern="1200" dirty="0" smtClean="0">
                          <a:solidFill>
                            <a:schemeClr val="dk1"/>
                          </a:solidFill>
                          <a:effectLst/>
                          <a:latin typeface="+mn-lt"/>
                          <a:ea typeface="+mn-ea"/>
                          <a:cs typeface="B Nazanin" panose="00000400000000000000" pitchFamily="2" charset="-78"/>
                        </a:rPr>
                        <a:t>- دارا بودن قابلیت علم به اسماء الهی</a:t>
                      </a:r>
                      <a:endParaRPr lang="en-US" sz="1600" kern="1200" dirty="0" smtClean="0">
                        <a:solidFill>
                          <a:schemeClr val="dk1"/>
                        </a:solidFill>
                        <a:effectLst/>
                        <a:latin typeface="+mn-lt"/>
                        <a:ea typeface="+mn-ea"/>
                        <a:cs typeface="B Nazanin" panose="00000400000000000000" pitchFamily="2" charset="-78"/>
                      </a:endParaRPr>
                    </a:p>
                    <a:p>
                      <a:pPr lvl="0" algn="just" rtl="1"/>
                      <a:r>
                        <a:rPr lang="fa-IR" sz="1600" kern="1200" dirty="0" smtClean="0">
                          <a:solidFill>
                            <a:schemeClr val="dk1"/>
                          </a:solidFill>
                          <a:effectLst/>
                          <a:latin typeface="+mn-lt"/>
                          <a:ea typeface="+mn-ea"/>
                          <a:cs typeface="B Nazanin" panose="00000400000000000000" pitchFamily="2" charset="-78"/>
                        </a:rPr>
                        <a:t>- اهمیت و ضروری بودن پوشش برای او</a:t>
                      </a:r>
                    </a:p>
                    <a:p>
                      <a:pPr lvl="0" algn="just" rtl="1"/>
                      <a:r>
                        <a:rPr lang="fa-IR" sz="1600" kern="1200" dirty="0" smtClean="0">
                          <a:solidFill>
                            <a:schemeClr val="dk1"/>
                          </a:solidFill>
                          <a:effectLst/>
                          <a:latin typeface="+mn-lt"/>
                          <a:ea typeface="+mn-ea"/>
                          <a:cs typeface="B Nazanin" panose="00000400000000000000" pitchFamily="2" charset="-78"/>
                        </a:rPr>
                        <a:t>- زوجیت و ضرورت زندگی توأم با روابط را برایش آشکار می سازد. </a:t>
                      </a:r>
                      <a:endParaRPr lang="en-US" sz="1600" kern="1200" dirty="0" smtClean="0">
                        <a:solidFill>
                          <a:schemeClr val="dk1"/>
                        </a:solidFill>
                        <a:effectLst/>
                        <a:latin typeface="+mn-lt"/>
                        <a:ea typeface="+mn-ea"/>
                        <a:cs typeface="B Nazanin" panose="00000400000000000000" pitchFamily="2" charset="-78"/>
                      </a:endParaRPr>
                    </a:p>
                    <a:p>
                      <a:pPr lvl="0" algn="just" rtl="1"/>
                      <a:r>
                        <a:rPr lang="fa-IR" sz="1600" kern="1200" dirty="0" smtClean="0">
                          <a:solidFill>
                            <a:schemeClr val="dk1"/>
                          </a:solidFill>
                          <a:effectLst/>
                          <a:latin typeface="+mn-lt"/>
                          <a:ea typeface="+mn-ea"/>
                          <a:cs typeface="B Nazanin" panose="00000400000000000000" pitchFamily="2" charset="-78"/>
                        </a:rPr>
                        <a:t>- اکل و طعام (به معنای خوردن چیزی همراه با تبدیل آن) تعیین کننده نوع زندگی انسان.</a:t>
                      </a:r>
                      <a:endParaRPr lang="en-US" sz="1600" kern="1200" dirty="0" smtClean="0">
                        <a:solidFill>
                          <a:schemeClr val="dk1"/>
                        </a:solidFill>
                        <a:effectLst/>
                        <a:latin typeface="+mn-lt"/>
                        <a:ea typeface="+mn-ea"/>
                        <a:cs typeface="B Nazanin" panose="00000400000000000000" pitchFamily="2" charset="-78"/>
                      </a:endParaRPr>
                    </a:p>
                    <a:p>
                      <a:pPr lvl="0" algn="just" rtl="1"/>
                      <a:r>
                        <a:rPr lang="fa-IR" sz="1600" kern="1200" dirty="0" smtClean="0">
                          <a:solidFill>
                            <a:schemeClr val="dk1"/>
                          </a:solidFill>
                          <a:effectLst/>
                          <a:latin typeface="+mn-lt"/>
                          <a:ea typeface="+mn-ea"/>
                          <a:cs typeface="B Nazanin" panose="00000400000000000000" pitchFamily="2" charset="-78"/>
                        </a:rPr>
                        <a:t>- دشمن بودن ابلیس و شیاطین برای انسان و اثر این تقابل در شکل صفات او </a:t>
                      </a:r>
                    </a:p>
                    <a:p>
                      <a:pPr lvl="0" algn="just" rtl="1"/>
                      <a:r>
                        <a:rPr lang="fa-IR" sz="1600" kern="1200" dirty="0" smtClean="0">
                          <a:solidFill>
                            <a:schemeClr val="dk1"/>
                          </a:solidFill>
                          <a:effectLst/>
                          <a:latin typeface="+mn-lt"/>
                          <a:ea typeface="+mn-ea"/>
                          <a:cs typeface="B Nazanin" panose="00000400000000000000" pitchFamily="2" charset="-78"/>
                        </a:rPr>
                        <a:t>- بازگشت و رجوع از اشتباه از یک سو و دستیابی به راههای جبران از سوی دیگر یکی از ویژگی های مهم صورت بندی انسان است. </a:t>
                      </a:r>
                    </a:p>
                    <a:p>
                      <a:pPr marL="285750" lvl="0" indent="-285750" algn="just" rtl="1">
                        <a:buFont typeface="Wingdings" panose="05000000000000000000" pitchFamily="2" charset="2"/>
                        <a:buChar char="Ø"/>
                      </a:pPr>
                      <a:r>
                        <a:rPr lang="fa-IR" sz="1600" i="0" kern="1200" dirty="0" smtClean="0">
                          <a:solidFill>
                            <a:schemeClr val="dk1"/>
                          </a:solidFill>
                          <a:effectLst/>
                          <a:latin typeface="+mn-lt"/>
                          <a:ea typeface="+mn-ea"/>
                          <a:cs typeface="B Nazanin" panose="00000400000000000000" pitchFamily="2" charset="-78"/>
                        </a:rPr>
                        <a:t>شکل گیری صفات انسان در مواجهه با حیات دنیا </a:t>
                      </a:r>
                    </a:p>
                    <a:p>
                      <a:pPr marL="0" lvl="0" indent="0" algn="just" rtl="1">
                        <a:buFont typeface="Wingdings" panose="05000000000000000000" pitchFamily="2" charset="2"/>
                        <a:buNone/>
                      </a:pPr>
                      <a:r>
                        <a:rPr lang="fa-IR" sz="1600" b="0" i="0" kern="1200" dirty="0" smtClean="0">
                          <a:solidFill>
                            <a:schemeClr val="dk1"/>
                          </a:solidFill>
                          <a:effectLst/>
                          <a:latin typeface="+mn-lt"/>
                          <a:ea typeface="+mn-ea"/>
                          <a:cs typeface="B Nazanin" panose="00000400000000000000" pitchFamily="2" charset="-78"/>
                        </a:rPr>
                        <a:t>ویژگی های دنیا: </a:t>
                      </a:r>
                      <a:r>
                        <a:rPr lang="fa-IR" sz="1600" b="1" i="0" kern="1200" dirty="0" smtClean="0">
                          <a:solidFill>
                            <a:schemeClr val="dk1"/>
                          </a:solidFill>
                          <a:effectLst/>
                          <a:latin typeface="+mn-lt"/>
                          <a:ea typeface="+mn-ea"/>
                          <a:cs typeface="B Nazanin" panose="00000400000000000000" pitchFamily="2" charset="-78"/>
                        </a:rPr>
                        <a:t>حرکت و سیر، فنا و زوال و تحول و تغییر</a:t>
                      </a:r>
                      <a:endParaRPr lang="en-US" sz="1600" b="1" i="0" kern="1200" dirty="0" smtClean="0">
                        <a:solidFill>
                          <a:schemeClr val="dk1"/>
                        </a:solidFill>
                        <a:effectLst/>
                        <a:latin typeface="+mn-lt"/>
                        <a:ea typeface="+mn-ea"/>
                        <a:cs typeface="B Nazanin" panose="00000400000000000000" pitchFamily="2" charset="-78"/>
                      </a:endParaRPr>
                    </a:p>
                    <a:p>
                      <a:pPr algn="just" rtl="1"/>
                      <a:endParaRPr lang="en-US" sz="1600" kern="1200" dirty="0">
                        <a:solidFill>
                          <a:schemeClr val="dk1"/>
                        </a:solidFill>
                        <a:effectLst/>
                        <a:latin typeface="+mn-lt"/>
                        <a:ea typeface="+mn-ea"/>
                        <a:cs typeface="B Nazanin" panose="00000400000000000000" pitchFamily="2" charset="-78"/>
                      </a:endParaRPr>
                    </a:p>
                  </a:txBody>
                  <a:tcP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just" rtl="1">
                        <a:buFont typeface="Wingdings" panose="05000000000000000000" pitchFamily="2" charset="2"/>
                        <a:buChar char="Ø"/>
                      </a:pPr>
                      <a:r>
                        <a:rPr lang="fa-IR" sz="1600" b="0" dirty="0" smtClean="0">
                          <a:solidFill>
                            <a:schemeClr val="tx1"/>
                          </a:solidFill>
                          <a:effectLst/>
                          <a:cs typeface="B Nazanin" panose="00000400000000000000" pitchFamily="2" charset="-78"/>
                        </a:rPr>
                        <a:t>خلقت انسان مانند نباتات است.</a:t>
                      </a:r>
                      <a:endParaRPr lang="en-US" sz="1600" b="0" dirty="0">
                        <a:solidFill>
                          <a:schemeClr val="tx1"/>
                        </a:solidFill>
                        <a:effectLst/>
                        <a:cs typeface="B Nazanin" panose="00000400000000000000" pitchFamily="2" charset="-78"/>
                      </a:endParaRPr>
                    </a:p>
                    <a:p>
                      <a:pPr marL="285750" indent="-285750" algn="just" rtl="1">
                        <a:buFont typeface="Wingdings" panose="05000000000000000000" pitchFamily="2" charset="2"/>
                        <a:buChar char="Ø"/>
                      </a:pPr>
                      <a:r>
                        <a:rPr lang="fa-IR" sz="1600" kern="1200" dirty="0" smtClean="0">
                          <a:solidFill>
                            <a:schemeClr val="dk1"/>
                          </a:solidFill>
                          <a:effectLst/>
                          <a:latin typeface="+mn-lt"/>
                          <a:ea typeface="+mn-ea"/>
                          <a:cs typeface="B Nazanin" panose="00000400000000000000" pitchFamily="2" charset="-78"/>
                        </a:rPr>
                        <a:t>عناصر ترکیب دهنده انسان</a:t>
                      </a:r>
                    </a:p>
                    <a:p>
                      <a:pPr algn="just" rtl="1"/>
                      <a:r>
                        <a:rPr lang="fa-IR" sz="1600" kern="1200" dirty="0" smtClean="0">
                          <a:solidFill>
                            <a:schemeClr val="dk1"/>
                          </a:solidFill>
                          <a:effectLst/>
                          <a:latin typeface="+mn-lt"/>
                          <a:ea typeface="+mn-ea"/>
                          <a:cs typeface="B Nazanin" panose="00000400000000000000" pitchFamily="2" charset="-78"/>
                        </a:rPr>
                        <a:t>خاک: توان های زمینه ای</a:t>
                      </a:r>
                    </a:p>
                    <a:p>
                      <a:pPr algn="just" rtl="1"/>
                      <a:r>
                        <a:rPr lang="fa-IR" sz="1600" kern="1200" dirty="0" smtClean="0">
                          <a:solidFill>
                            <a:schemeClr val="dk1"/>
                          </a:solidFill>
                          <a:effectLst/>
                          <a:latin typeface="+mn-lt"/>
                          <a:ea typeface="+mn-ea"/>
                          <a:cs typeface="B Nazanin" panose="00000400000000000000" pitchFamily="2" charset="-78"/>
                        </a:rPr>
                        <a:t>آب: مبدأ حیات</a:t>
                      </a:r>
                    </a:p>
                    <a:p>
                      <a:pPr algn="just" rtl="1"/>
                      <a:r>
                        <a:rPr lang="fa-IR" sz="1600" kern="1200" dirty="0" smtClean="0">
                          <a:solidFill>
                            <a:schemeClr val="dk1"/>
                          </a:solidFill>
                          <a:effectLst/>
                          <a:latin typeface="+mn-lt"/>
                          <a:ea typeface="+mn-ea"/>
                          <a:cs typeface="B Nazanin" panose="00000400000000000000" pitchFamily="2" charset="-78"/>
                        </a:rPr>
                        <a:t>هوا: داد و ستد و تبادلات در بستر زمان</a:t>
                      </a:r>
                    </a:p>
                    <a:p>
                      <a:pPr algn="just" rtl="1"/>
                      <a:r>
                        <a:rPr lang="fa-IR" sz="1600" kern="1200" dirty="0" smtClean="0">
                          <a:solidFill>
                            <a:schemeClr val="dk1"/>
                          </a:solidFill>
                          <a:effectLst/>
                          <a:latin typeface="+mn-lt"/>
                          <a:ea typeface="+mn-ea"/>
                          <a:cs typeface="B Nazanin" panose="00000400000000000000" pitchFamily="2" charset="-78"/>
                        </a:rPr>
                        <a:t>حرارت: قوام دهنده و عامل ترکیب اجزاء با هم</a:t>
                      </a:r>
                    </a:p>
                    <a:p>
                      <a:pPr algn="just" rtl="1"/>
                      <a:endParaRPr lang="fa-IR" sz="1600" kern="1200" dirty="0" smtClean="0">
                        <a:solidFill>
                          <a:schemeClr val="dk1"/>
                        </a:solidFill>
                        <a:effectLst/>
                        <a:latin typeface="+mn-lt"/>
                        <a:ea typeface="+mn-ea"/>
                        <a:cs typeface="B Nazanin" panose="00000400000000000000" pitchFamily="2" charset="-78"/>
                      </a:endParaRPr>
                    </a:p>
                    <a:p>
                      <a:pPr marL="285750" marR="0" indent="-285750" algn="just"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a-IR" sz="1600" kern="1200" dirty="0" smtClean="0">
                          <a:solidFill>
                            <a:schemeClr val="dk1"/>
                          </a:solidFill>
                          <a:effectLst/>
                          <a:latin typeface="+mn-lt"/>
                          <a:ea typeface="+mn-ea"/>
                          <a:cs typeface="B Nazanin" panose="00000400000000000000" pitchFamily="2" charset="-78"/>
                        </a:rPr>
                        <a:t>ترکیب کلی انسان او را از سایر موجودات متمایز ساخته است. </a:t>
                      </a:r>
                      <a:endParaRPr lang="en-US" sz="1600" kern="1200" dirty="0" smtClean="0">
                        <a:solidFill>
                          <a:schemeClr val="dk1"/>
                        </a:solidFill>
                        <a:effectLst/>
                        <a:latin typeface="+mn-lt"/>
                        <a:ea typeface="+mn-ea"/>
                        <a:cs typeface="B Nazanin" panose="00000400000000000000" pitchFamily="2" charset="-78"/>
                      </a:endParaRPr>
                    </a:p>
                    <a:p>
                      <a:pPr algn="just" rtl="1"/>
                      <a:endParaRPr lang="fa-IR" sz="1600" kern="1200" dirty="0" smtClean="0">
                        <a:solidFill>
                          <a:schemeClr val="dk1"/>
                        </a:solidFill>
                        <a:effectLst/>
                        <a:latin typeface="+mn-lt"/>
                        <a:ea typeface="+mn-ea"/>
                        <a:cs typeface="B Nazanin" panose="00000400000000000000" pitchFamily="2" charset="-78"/>
                      </a:endParaRPr>
                    </a:p>
                    <a:p>
                      <a:pPr algn="just" rtl="1"/>
                      <a:endParaRPr lang="fa-IR" sz="1600" kern="1200" dirty="0" smtClean="0">
                        <a:solidFill>
                          <a:schemeClr val="dk1"/>
                        </a:solidFill>
                        <a:effectLst/>
                        <a:latin typeface="+mn-lt"/>
                        <a:ea typeface="+mn-ea"/>
                        <a:cs typeface="B Nazanin" panose="00000400000000000000" pitchFamily="2" charset="-78"/>
                      </a:endParaRPr>
                    </a:p>
                    <a:p>
                      <a:pPr algn="just" rtl="1"/>
                      <a:endParaRPr lang="fa-IR" sz="1600" kern="1200" dirty="0" smtClean="0">
                        <a:solidFill>
                          <a:schemeClr val="dk1"/>
                        </a:solidFill>
                        <a:effectLst/>
                        <a:latin typeface="+mn-lt"/>
                        <a:ea typeface="+mn-ea"/>
                        <a:cs typeface="B Nazanin" panose="00000400000000000000" pitchFamily="2" charset="-78"/>
                      </a:endParaRPr>
                    </a:p>
                    <a:p>
                      <a:pPr algn="just" rtl="1"/>
                      <a:endParaRPr lang="fa-IR" sz="1600" kern="1200" dirty="0" smtClean="0">
                        <a:solidFill>
                          <a:schemeClr val="dk1"/>
                        </a:solidFill>
                        <a:effectLst/>
                        <a:latin typeface="+mn-lt"/>
                        <a:ea typeface="+mn-ea"/>
                        <a:cs typeface="B Nazanin" panose="00000400000000000000" pitchFamily="2" charset="-78"/>
                      </a:endParaRPr>
                    </a:p>
                    <a:p>
                      <a:pPr algn="ctr" rtl="1"/>
                      <a:endParaRPr lang="en-US" sz="1600" kern="1200" dirty="0">
                        <a:solidFill>
                          <a:schemeClr val="dk1"/>
                        </a:solidFill>
                        <a:effectLst/>
                        <a:latin typeface="+mn-lt"/>
                        <a:ea typeface="+mn-ea"/>
                        <a:cs typeface="B Nazanin" panose="00000400000000000000" pitchFamily="2" charset="-78"/>
                      </a:endParaRPr>
                    </a:p>
                  </a:txBody>
                  <a:tcP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5" name="Rounded Rectangle 4"/>
          <p:cNvSpPr/>
          <p:nvPr/>
        </p:nvSpPr>
        <p:spPr>
          <a:xfrm>
            <a:off x="746978" y="6156101"/>
            <a:ext cx="10380372" cy="7018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fa-IR" dirty="0">
                <a:solidFill>
                  <a:srgbClr val="C00000"/>
                </a:solidFill>
                <a:cs typeface="B Nazanin" panose="00000400000000000000" pitchFamily="2" charset="-78"/>
              </a:rPr>
              <a:t>سیر اتفاقاتی که در زندگی انسان می افتد، تدریجی است و توان های او نیز به تدریج رخ می دهد. گاهی بر اثر تکرار عمل و گاهی بر اثر القائات بیرونی و گاهی بر اثر انگیزه و توجهات درونی به تدریج به وضعیت های پایدار در او ظاهر می </a:t>
            </a:r>
            <a:r>
              <a:rPr lang="fa-IR" dirty="0" smtClean="0">
                <a:solidFill>
                  <a:srgbClr val="C00000"/>
                </a:solidFill>
                <a:cs typeface="B Nazanin" panose="00000400000000000000" pitchFamily="2" charset="-78"/>
              </a:rPr>
              <a:t>شود.</a:t>
            </a:r>
            <a:endParaRPr lang="en-US" dirty="0">
              <a:solidFill>
                <a:srgbClr val="C00000"/>
              </a:solidFill>
              <a:cs typeface="B Nazanin" panose="00000400000000000000" pitchFamily="2" charset="-78"/>
            </a:endParaRPr>
          </a:p>
        </p:txBody>
      </p:sp>
    </p:spTree>
    <p:extLst>
      <p:ext uri="{BB962C8B-B14F-4D97-AF65-F5344CB8AC3E}">
        <p14:creationId xmlns:p14="http://schemas.microsoft.com/office/powerpoint/2010/main" val="389464935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a:xfrm>
            <a:off x="5286777" y="2756081"/>
            <a:ext cx="1558344" cy="145531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b="1" dirty="0" smtClean="0">
                <a:cs typeface="B Nazanin" panose="00000400000000000000" pitchFamily="2" charset="-78"/>
              </a:rPr>
              <a:t>مؤلفه های شاکله نفس</a:t>
            </a:r>
            <a:endParaRPr lang="en-US" b="1" dirty="0">
              <a:cs typeface="B Nazanin" panose="00000400000000000000" pitchFamily="2" charset="-78"/>
            </a:endParaRPr>
          </a:p>
        </p:txBody>
      </p:sp>
      <p:sp>
        <p:nvSpPr>
          <p:cNvPr id="5" name="Up Arrow 4"/>
          <p:cNvSpPr/>
          <p:nvPr/>
        </p:nvSpPr>
        <p:spPr>
          <a:xfrm rot="1194067">
            <a:off x="6075783" y="2125184"/>
            <a:ext cx="547352" cy="57955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Up Arrow 5"/>
          <p:cNvSpPr/>
          <p:nvPr/>
        </p:nvSpPr>
        <p:spPr>
          <a:xfrm rot="18230678">
            <a:off x="4716887" y="2513874"/>
            <a:ext cx="547352" cy="57955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Up Arrow 6"/>
          <p:cNvSpPr/>
          <p:nvPr/>
        </p:nvSpPr>
        <p:spPr>
          <a:xfrm rot="5400000">
            <a:off x="7102286" y="3159174"/>
            <a:ext cx="547352" cy="57955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Up Arrow 7"/>
          <p:cNvSpPr/>
          <p:nvPr/>
        </p:nvSpPr>
        <p:spPr>
          <a:xfrm rot="14230660">
            <a:off x="4666322" y="3672306"/>
            <a:ext cx="547352" cy="57955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Up Arrow 8"/>
          <p:cNvSpPr/>
          <p:nvPr/>
        </p:nvSpPr>
        <p:spPr>
          <a:xfrm rot="9495017">
            <a:off x="6197918" y="4258034"/>
            <a:ext cx="547352" cy="57955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Oval 11"/>
          <p:cNvSpPr/>
          <p:nvPr/>
        </p:nvSpPr>
        <p:spPr>
          <a:xfrm>
            <a:off x="3300598" y="3948942"/>
            <a:ext cx="1387022" cy="117145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b="1" dirty="0" smtClean="0">
                <a:cs typeface="B Nazanin" panose="00000400000000000000" pitchFamily="2" charset="-78"/>
              </a:rPr>
              <a:t>دارایی ها و امکانات</a:t>
            </a:r>
            <a:endParaRPr lang="en-US" b="1" dirty="0">
              <a:cs typeface="B Nazanin" panose="00000400000000000000" pitchFamily="2" charset="-78"/>
            </a:endParaRPr>
          </a:p>
        </p:txBody>
      </p:sp>
      <p:sp>
        <p:nvSpPr>
          <p:cNvPr id="14" name="Oval 13"/>
          <p:cNvSpPr/>
          <p:nvPr/>
        </p:nvSpPr>
        <p:spPr>
          <a:xfrm>
            <a:off x="5953298" y="928494"/>
            <a:ext cx="1387022" cy="1171455"/>
          </a:xfrm>
          <a:prstGeom prst="ellipse">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b="1" dirty="0" smtClean="0">
                <a:cs typeface="B Nazanin" panose="00000400000000000000" pitchFamily="2" charset="-78"/>
              </a:rPr>
              <a:t>برایند صفات</a:t>
            </a:r>
            <a:endParaRPr lang="en-US" b="1" dirty="0">
              <a:cs typeface="B Nazanin" panose="00000400000000000000" pitchFamily="2" charset="-78"/>
            </a:endParaRPr>
          </a:p>
        </p:txBody>
      </p:sp>
      <p:sp>
        <p:nvSpPr>
          <p:cNvPr id="15" name="Oval 14"/>
          <p:cNvSpPr/>
          <p:nvPr/>
        </p:nvSpPr>
        <p:spPr>
          <a:xfrm>
            <a:off x="3210446" y="1726554"/>
            <a:ext cx="1387022" cy="11714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b="1" dirty="0" smtClean="0">
                <a:cs typeface="B Nazanin" panose="00000400000000000000" pitchFamily="2" charset="-78"/>
              </a:rPr>
              <a:t>ارتباط با دیگران</a:t>
            </a:r>
            <a:endParaRPr lang="en-US" b="1" dirty="0">
              <a:cs typeface="B Nazanin" panose="00000400000000000000" pitchFamily="2" charset="-78"/>
            </a:endParaRPr>
          </a:p>
        </p:txBody>
      </p:sp>
      <p:sp>
        <p:nvSpPr>
          <p:cNvPr id="16" name="Oval 15"/>
          <p:cNvSpPr/>
          <p:nvPr/>
        </p:nvSpPr>
        <p:spPr>
          <a:xfrm>
            <a:off x="5953298" y="4918367"/>
            <a:ext cx="1387022" cy="117145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fa-IR" b="1" dirty="0" smtClean="0">
                <a:solidFill>
                  <a:schemeClr val="bg1"/>
                </a:solidFill>
                <a:cs typeface="B Nazanin" panose="00000400000000000000" pitchFamily="2" charset="-78"/>
              </a:rPr>
              <a:t>تأثیرگذاری و تأثیر پذیری</a:t>
            </a:r>
            <a:endParaRPr lang="en-US" b="1" dirty="0">
              <a:solidFill>
                <a:schemeClr val="bg1"/>
              </a:solidFill>
              <a:cs typeface="B Nazanin" panose="00000400000000000000" pitchFamily="2" charset="-78"/>
            </a:endParaRPr>
          </a:p>
        </p:txBody>
      </p:sp>
      <p:sp>
        <p:nvSpPr>
          <p:cNvPr id="17" name="Oval 16"/>
          <p:cNvSpPr/>
          <p:nvPr/>
        </p:nvSpPr>
        <p:spPr>
          <a:xfrm>
            <a:off x="7890720" y="2898009"/>
            <a:ext cx="1387022" cy="117145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b="1" dirty="0" smtClean="0">
                <a:cs typeface="B Nazanin" panose="00000400000000000000" pitchFamily="2" charset="-78"/>
              </a:rPr>
              <a:t>سیر و صیروریت</a:t>
            </a:r>
            <a:endParaRPr lang="en-US" b="1" dirty="0">
              <a:cs typeface="B Nazanin" panose="00000400000000000000" pitchFamily="2" charset="-78"/>
            </a:endParaRPr>
          </a:p>
        </p:txBody>
      </p:sp>
    </p:spTree>
    <p:extLst>
      <p:ext uri="{BB962C8B-B14F-4D97-AF65-F5344CB8AC3E}">
        <p14:creationId xmlns:p14="http://schemas.microsoft.com/office/powerpoint/2010/main" val="337514021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2000"/>
                                        <p:tgtEl>
                                          <p:spTgt spid="16"/>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ircle(in)">
                                      <p:cBhvr>
                                        <p:cTn id="44" dur="2000"/>
                                        <p:tgtEl>
                                          <p:spTgt spid="7"/>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4" grpId="0" animBg="1"/>
      <p:bldP spid="15" grpId="0" animBg="1"/>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921</TotalTime>
  <Words>3160</Words>
  <Application>Microsoft Office PowerPoint</Application>
  <PresentationFormat>Widescreen</PresentationFormat>
  <Paragraphs>316</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B Nazanin</vt:lpstr>
      <vt:lpstr>B Titr</vt:lpstr>
      <vt:lpstr>Calibri</vt:lpstr>
      <vt:lpstr>Calibri Light</vt:lpstr>
      <vt:lpstr>Wingdings</vt:lpstr>
      <vt:lpstr>Office Theme</vt:lpstr>
      <vt:lpstr>PowerPoint Presentation</vt:lpstr>
      <vt:lpstr>شاکله نفس</vt:lpstr>
      <vt:lpstr>PowerPoint Presentation</vt:lpstr>
      <vt:lpstr>شاکله نفس</vt:lpstr>
      <vt:lpstr>برایند صفات</vt:lpstr>
      <vt:lpstr>انواع شاکله نفس بر اساس معرفی انواع صفات</vt:lpstr>
      <vt:lpstr>طیفی از برایند صفات</vt:lpstr>
      <vt:lpstr>شکل گیری صفات در انسان </vt:lpstr>
      <vt:lpstr>PowerPoint Presentation</vt:lpstr>
      <vt:lpstr>نقش مؤلفه های شاکله در شناخت شاکله  </vt:lpstr>
      <vt:lpstr>PowerPoint Presentation</vt:lpstr>
      <vt:lpstr>PowerPoint Presentation</vt:lpstr>
      <vt:lpstr>PowerPoint Presentation</vt:lpstr>
      <vt:lpstr>برایند صفات</vt:lpstr>
      <vt:lpstr>برایند صفات</vt:lpstr>
      <vt:lpstr>PowerPoint Presentation</vt:lpstr>
      <vt:lpstr>PowerPoint Presentation</vt:lpstr>
      <vt:lpstr>PowerPoint Presentation</vt:lpstr>
      <vt:lpstr>PowerPoint Presentation</vt:lpstr>
      <vt:lpstr>مدیریت شاکله صفات </vt:lpstr>
      <vt:lpstr>مدیریت شاکله صفات </vt:lpstr>
      <vt:lpstr>مدیریت شاکله صفات </vt:lpstr>
      <vt:lpstr>مدیریت شاکله صفات </vt:lpstr>
      <vt:lpstr>شخصیت؛ شاکله آسیب زا </vt:lpstr>
      <vt:lpstr>خطبه 157 امیر المؤمنین علی علیه السلام</vt:lpstr>
      <vt:lpstr>شاکله های خاص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elmo</dc:creator>
  <cp:lastModifiedBy>elmo</cp:lastModifiedBy>
  <cp:revision>128</cp:revision>
  <dcterms:created xsi:type="dcterms:W3CDTF">2019-03-16T03:34:53Z</dcterms:created>
  <dcterms:modified xsi:type="dcterms:W3CDTF">2019-06-26T09:46:17Z</dcterms:modified>
</cp:coreProperties>
</file>