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60" r:id="rId3"/>
    <p:sldId id="257" r:id="rId4"/>
    <p:sldId id="261" r:id="rId5"/>
    <p:sldId id="344" r:id="rId6"/>
    <p:sldId id="324" r:id="rId7"/>
    <p:sldId id="269" r:id="rId8"/>
    <p:sldId id="265" r:id="rId9"/>
    <p:sldId id="258" r:id="rId10"/>
    <p:sldId id="332" r:id="rId11"/>
    <p:sldId id="333" r:id="rId12"/>
    <p:sldId id="320" r:id="rId13"/>
    <p:sldId id="309" r:id="rId14"/>
    <p:sldId id="321" r:id="rId15"/>
    <p:sldId id="270" r:id="rId16"/>
    <p:sldId id="272" r:id="rId17"/>
    <p:sldId id="294" r:id="rId18"/>
    <p:sldId id="346" r:id="rId19"/>
    <p:sldId id="325" r:id="rId20"/>
    <p:sldId id="299" r:id="rId21"/>
    <p:sldId id="259" r:id="rId22"/>
    <p:sldId id="278" r:id="rId23"/>
    <p:sldId id="291" r:id="rId24"/>
    <p:sldId id="290" r:id="rId25"/>
    <p:sldId id="297" r:id="rId26"/>
    <p:sldId id="296" r:id="rId27"/>
    <p:sldId id="293" r:id="rId28"/>
    <p:sldId id="310" r:id="rId29"/>
    <p:sldId id="308" r:id="rId30"/>
    <p:sldId id="283" r:id="rId31"/>
    <p:sldId id="300" r:id="rId32"/>
    <p:sldId id="277" r:id="rId33"/>
    <p:sldId id="301" r:id="rId34"/>
    <p:sldId id="304" r:id="rId35"/>
    <p:sldId id="307" r:id="rId36"/>
    <p:sldId id="305" r:id="rId37"/>
    <p:sldId id="306" r:id="rId38"/>
    <p:sldId id="276" r:id="rId39"/>
    <p:sldId id="302" r:id="rId40"/>
    <p:sldId id="311" r:id="rId41"/>
    <p:sldId id="351" r:id="rId42"/>
    <p:sldId id="282" r:id="rId43"/>
    <p:sldId id="313" r:id="rId44"/>
    <p:sldId id="285" r:id="rId45"/>
    <p:sldId id="314" r:id="rId46"/>
    <p:sldId id="323" r:id="rId47"/>
    <p:sldId id="312" r:id="rId48"/>
    <p:sldId id="328" r:id="rId49"/>
    <p:sldId id="287" r:id="rId50"/>
    <p:sldId id="289" r:id="rId51"/>
    <p:sldId id="315" r:id="rId52"/>
    <p:sldId id="317" r:id="rId53"/>
    <p:sldId id="326" r:id="rId54"/>
    <p:sldId id="316" r:id="rId55"/>
    <p:sldId id="284" r:id="rId56"/>
    <p:sldId id="274" r:id="rId57"/>
    <p:sldId id="327" r:id="rId58"/>
    <p:sldId id="322" r:id="rId59"/>
    <p:sldId id="348" r:id="rId60"/>
    <p:sldId id="349" r:id="rId61"/>
    <p:sldId id="329" r:id="rId62"/>
    <p:sldId id="334" r:id="rId63"/>
    <p:sldId id="330" r:id="rId64"/>
    <p:sldId id="331" r:id="rId65"/>
    <p:sldId id="337" r:id="rId66"/>
    <p:sldId id="338" r:id="rId67"/>
    <p:sldId id="339" r:id="rId68"/>
    <p:sldId id="340" r:id="rId69"/>
    <p:sldId id="341" r:id="rId70"/>
    <p:sldId id="342" r:id="rId71"/>
    <p:sldId id="335" r:id="rId72"/>
    <p:sldId id="350" r:id="rId73"/>
    <p:sldId id="336" r:id="rId7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5A0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379" autoAdjust="0"/>
  </p:normalViewPr>
  <p:slideViewPr>
    <p:cSldViewPr>
      <p:cViewPr varScale="1">
        <p:scale>
          <a:sx n="76" d="100"/>
          <a:sy n="76" d="100"/>
        </p:scale>
        <p:origin x="12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088FE-9DF1-480B-93A9-EFD40CAD4ADC}" type="datetimeFigureOut">
              <a:rPr lang="en-US" smtClean="0"/>
              <a:t>8/9/2018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DDF25-EF54-48A3-A87C-46174DFB2DEB}" type="slidenum">
              <a:rPr lang="en-US" smtClean="0"/>
              <a:t>‹#›</a:t>
            </a:fld>
            <a:endParaRPr lang="en-US"/>
          </a:p>
        </p:txBody>
      </p:sp>
    </p:spTree>
    <p:extLst>
      <p:ext uri="{BB962C8B-B14F-4D97-AF65-F5344CB8AC3E}">
        <p14:creationId xmlns:p14="http://schemas.microsoft.com/office/powerpoint/2010/main" val="1163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sychologytoday.com/intl/blog/high-octane-women/201311/the-tell-tale-signs-burnout-do-you-have-the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imam-khomeini.ir/fa/C207_43357/_%D9%BE%DB%8C%D8%B4%D8%AA%D8%A7%D8%B2%DB%8C_%D9%85%D8%AD%D8%B1%D9%88%D9%85%D8%A7%D9%86_%D8%AF%D8%B1_%D8%A7%D9%86%D9%82%D9%84%D8%A7%D8%A8_%D9%80_%D8%AA%D9%82%D8%AF%DB%8C%D8%B1_%D8%A7%D8%B2_%D9%81%D8%AF%D8%A7%DA%A9%D8%A7%D8%B1%DB%8C_%D8%AE%D9%84%D8%A8%D8%A7%D9%86%D8%A7%D9%86_%D9%86%DB%8C%D8%B1%D9%88%DB%8C_%D9%87%D9%88%D8%A7%DB%8C%DB%8C#page26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1</a:t>
            </a:fld>
            <a:endParaRPr lang="en-US"/>
          </a:p>
        </p:txBody>
      </p:sp>
    </p:spTree>
    <p:extLst>
      <p:ext uri="{BB962C8B-B14F-4D97-AF65-F5344CB8AC3E}">
        <p14:creationId xmlns:p14="http://schemas.microsoft.com/office/powerpoint/2010/main" val="98745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شادکامی</a:t>
            </a:r>
            <a:r>
              <a:rPr lang="fa-IR" baseline="0" dirty="0" smtClean="0"/>
              <a:t> لزوما به صورت مستقیم به ارضاء نیازهای خاصی وابسته نیست. ادراک فرد از رضایت، ادراکش از نیازهاش و باورهایش در مورد اینکه چه چیزی نیاز واقعی است بر شادکامی اش تاثیر میگذاره حالا می تواند این باورها منطبق با حقیقت باشه یا نباشه.  </a:t>
            </a:r>
            <a:endParaRPr lang="fa-IR"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10</a:t>
            </a:fld>
            <a:endParaRPr lang="en-US"/>
          </a:p>
        </p:txBody>
      </p:sp>
    </p:spTree>
    <p:extLst>
      <p:ext uri="{BB962C8B-B14F-4D97-AF65-F5344CB8AC3E}">
        <p14:creationId xmlns:p14="http://schemas.microsoft.com/office/powerpoint/2010/main" val="94676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شناخت</a:t>
            </a:r>
            <a:r>
              <a:rPr lang="fa-IR" baseline="0" dirty="0" smtClean="0"/>
              <a:t> ها و رفتارهای خاصی با شادزیستن مرتبطند. شادکامی یک لبخند صرف نیست!</a:t>
            </a:r>
          </a:p>
          <a:p>
            <a:pPr algn="r" rtl="1"/>
            <a:r>
              <a:rPr lang="fa-IR" baseline="0" dirty="0" smtClean="0"/>
              <a:t>برخی شادی ها </a:t>
            </a:r>
            <a:r>
              <a:rPr lang="en-US" baseline="0" dirty="0" smtClean="0"/>
              <a:t>fake</a:t>
            </a:r>
            <a:r>
              <a:rPr lang="fa-IR" baseline="0" dirty="0" smtClean="0"/>
              <a:t> هستند و حقیقی نیستند یک یاز تشخیص افتراقی های شادکامی حیقیقی با غیر حقیقی این است که در حقیقی عمل و سعی و حرکت سریع تر است و رکود ندارد. شادی همراه با تنبلی، وادادگی، لهوگرایی، و بی هدفی و سستی </a:t>
            </a:r>
          </a:p>
          <a:p>
            <a:pPr algn="r" rtl="1"/>
            <a:r>
              <a:rPr lang="fa-IR" baseline="0" dirty="0" smtClean="0"/>
              <a:t>در مطالعات تجربی دیدند که تجربه هیجانات مثبت و منفی با هم در تناقض نیستند و می توانند در یک مقطع  هم تجربه شوند.  کار سخته ولی رضایت داره و خوشحاله. برای مادرش داره تلاش می کنه...  یک مسولیتی داره در حینش ممکنه با چالش رو به رو بشه.. در کل شادمانه و راضیه.. </a:t>
            </a:r>
            <a:r>
              <a:rPr lang="fa-IR" dirty="0" smtClean="0">
                <a:solidFill>
                  <a:schemeClr val="tx1">
                    <a:lumMod val="75000"/>
                    <a:lumOff val="25000"/>
                  </a:schemeClr>
                </a:solidFill>
              </a:rPr>
              <a:t>در مطالعات تجربی هیجان غم و شادی رابطه معناداری با یکدیگر نداشته و مستقل از یکدیگر بوده اند. </a:t>
            </a:r>
          </a:p>
          <a:p>
            <a:pPr algn="r" rtl="1"/>
            <a:r>
              <a:rPr lang="fa-IR" dirty="0" smtClean="0">
                <a:solidFill>
                  <a:schemeClr val="tx1">
                    <a:lumMod val="75000"/>
                    <a:lumOff val="25000"/>
                  </a:schemeClr>
                </a:solidFill>
              </a:rPr>
              <a:t>از جهتی خوشحاله و از جهتی ناراحت. به عکس پدر نگاه می کنه و یاد خاطرات خوش با او می افته و همزمان غم و شادی را تجربه می کند. مهم اینه</a:t>
            </a:r>
            <a:r>
              <a:rPr lang="fa-IR" baseline="0" dirty="0" smtClean="0">
                <a:solidFill>
                  <a:schemeClr val="tx1">
                    <a:lumMod val="75000"/>
                    <a:lumOff val="25000"/>
                  </a:schemeClr>
                </a:solidFill>
              </a:rPr>
              <a:t> که برایند این مواجهه مثبته یا منفی او نسبت به مرگ پدر سازگاری داره و رضایت داره و از خدا شاکره یا نه!</a:t>
            </a:r>
          </a:p>
          <a:p>
            <a:pPr algn="r" rtl="1"/>
            <a:endParaRPr lang="fa-IR" baseline="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11</a:t>
            </a:fld>
            <a:endParaRPr lang="en-US"/>
          </a:p>
        </p:txBody>
      </p:sp>
    </p:spTree>
    <p:extLst>
      <p:ext uri="{BB962C8B-B14F-4D97-AF65-F5344CB8AC3E}">
        <p14:creationId xmlns:p14="http://schemas.microsoft.com/office/powerpoint/2010/main" val="292457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solidFill>
                  <a:schemeClr val="tx1">
                    <a:lumMod val="75000"/>
                    <a:lumOff val="25000"/>
                  </a:schemeClr>
                </a:solidFill>
              </a:rPr>
              <a:t>ما ممکنه فکر کنیم چیزی برای ما شادی می آورد.... در حالی که اینطور نیست! </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solidFill>
                  <a:schemeClr val="tx1">
                    <a:lumMod val="75000"/>
                    <a:lumOff val="25000"/>
                  </a:schemeClr>
                </a:solidFill>
              </a:rPr>
              <a:t>مثلا فکر م یکنیم گوش دادن به آهنگ یا فلان کلاس، جراحی بینی و زیبایی، خریدن یک خانه یا ماشین لوکس...باعث شادکامی ما  می شود. </a:t>
            </a: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lumMod val="75000"/>
                    <a:lumOff val="25000"/>
                  </a:schemeClr>
                </a:solidFill>
              </a:rPr>
              <a:t>شادی های غیر حقیقی یا مروط به دنیا ناپایدارند دچار فرایند عادی سازی می شوند خیلی از این ها و یا تبدیل به غم می</a:t>
            </a:r>
            <a:r>
              <a:rPr lang="fa-IR" baseline="0" dirty="0" smtClean="0">
                <a:solidFill>
                  <a:schemeClr val="tx1">
                    <a:lumMod val="75000"/>
                    <a:lumOff val="25000"/>
                  </a:schemeClr>
                </a:solidFill>
              </a:rPr>
              <a:t> شوند: مطالعه کردند دیدند برندگان قمارهای بزرگ بعد از یکسال از نظر شادی با افراد کنترل تفاوتی نداشتند. </a:t>
            </a:r>
            <a:endParaRPr lang="fa-IR" dirty="0" smtClean="0">
              <a:solidFill>
                <a:schemeClr val="tx1">
                  <a:lumMod val="75000"/>
                  <a:lumOff val="25000"/>
                </a:schemeClr>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lumMod val="75000"/>
                    <a:lumOff val="25000"/>
                  </a:schemeClr>
                </a:solidFill>
              </a:rPr>
              <a:t>چیزهایی</a:t>
            </a:r>
            <a:r>
              <a:rPr lang="fa-IR" baseline="0" dirty="0" smtClean="0">
                <a:solidFill>
                  <a:schemeClr val="tx1">
                    <a:lumMod val="75000"/>
                    <a:lumOff val="25000"/>
                  </a:schemeClr>
                </a:solidFill>
              </a:rPr>
              <a:t> برای انسان زینت داده می شوند مثلا ازدواج، رابطه با زنان، شهوات، میل به کثرت گرایی، ثروت ، ... یا دنیا فریب می ده... مغرور می کنه..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اللَّهُ يَبْسُطُ الرِّزْقَ لِمَنْ يَشاءُ وَ يَقْدِرُ وَ فَرِحُوا بِالْحَياةِ الدُّنْيا وَ مَا الْحَياةُ الدُّنْيا فِي الْآخِرَةِ إِلاَّ مَتاعٌ (26)</a:t>
            </a:r>
            <a:r>
              <a:rPr lang="fa-IR" sz="1200" kern="1200" baseline="0" dirty="0" smtClean="0">
                <a:solidFill>
                  <a:schemeClr val="tx1"/>
                </a:solidFill>
                <a:effectLst/>
                <a:latin typeface="+mn-lt"/>
                <a:ea typeface="+mn-ea"/>
                <a:cs typeface="+mn-cs"/>
              </a:rPr>
              <a:t> سوره رعد</a:t>
            </a:r>
            <a:endParaRPr lang="en-US" sz="1200" kern="1200" baseline="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إِنَّ الَّذينَ لا يَرْجُونَ لِقاءَنا وَ رَضُوا بِالْحَياةِ الدُّنْيا وَ اطْمَأَنُّوا بِها وَ الَّذينَ هُمْ عَنْ آياتِنا غافِلُونَ (7)</a:t>
            </a:r>
            <a:r>
              <a:rPr lang="fa-IR" sz="1200" kern="1200" baseline="0" dirty="0" smtClean="0">
                <a:solidFill>
                  <a:schemeClr val="tx1"/>
                </a:solidFill>
                <a:effectLst/>
                <a:latin typeface="+mn-lt"/>
                <a:ea typeface="+mn-ea"/>
                <a:cs typeface="+mn-cs"/>
              </a:rPr>
              <a:t> رضایت دادند به زندگی دنیا و آرامش و اطمینان در برابر آن پیدا کردند. </a:t>
            </a:r>
            <a:r>
              <a:rPr lang="fa-IR" sz="1200" kern="1200" dirty="0" smtClean="0">
                <a:solidFill>
                  <a:schemeClr val="tx1"/>
                </a:solidFill>
                <a:effectLst/>
                <a:latin typeface="+mn-lt"/>
                <a:ea typeface="+mn-ea"/>
                <a:cs typeface="+mn-cs"/>
              </a:rPr>
              <a:t/>
            </a:r>
            <a:br>
              <a:rPr lang="fa-IR" sz="1200" kern="1200" dirty="0" smtClean="0">
                <a:solidFill>
                  <a:schemeClr val="tx1"/>
                </a:solidFill>
                <a:effectLst/>
                <a:latin typeface="+mn-lt"/>
                <a:ea typeface="+mn-ea"/>
                <a:cs typeface="+mn-cs"/>
              </a:rPr>
            </a:br>
            <a:endParaRPr lang="fa-IR" dirty="0" smtClean="0">
              <a:solidFill>
                <a:schemeClr val="tx1">
                  <a:lumMod val="75000"/>
                  <a:lumOff val="25000"/>
                </a:schemeClr>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lumMod val="75000"/>
                    <a:lumOff val="25000"/>
                  </a:schemeClr>
                </a:solidFill>
              </a:rPr>
              <a:t>مصرف مواد، آزار رساندن به مردم، </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امام علی علی</a:t>
            </a:r>
            <a:r>
              <a:rPr lang="fa-IR" baseline="0" dirty="0" smtClean="0"/>
              <a:t>ه السلام: </a:t>
            </a:r>
            <a:r>
              <a:rPr lang="fa-IR" dirty="0" smtClean="0"/>
              <a:t> كم من فرح افضى به فرحه الى حزن مخلّد.</a:t>
            </a:r>
            <a:r>
              <a:rPr lang="en-US" dirty="0" smtClean="0"/>
              <a:t> </a:t>
            </a:r>
            <a:r>
              <a:rPr lang="fa-IR" dirty="0" smtClean="0"/>
              <a:t>بسا فرحناكى كه بكشاند او را فرح او بسوى اندوه پاينده، مثل فرحناكى كه فرح او باعث طغيان او و ارتكاب فسوق و فجور گردد.</a:t>
            </a:r>
            <a:r>
              <a:rPr lang="en-US" dirty="0" smtClean="0"/>
              <a:t> </a:t>
            </a:r>
            <a:r>
              <a:rPr lang="fa-IR" dirty="0" smtClean="0"/>
              <a:t>غرر الحکم</a:t>
            </a:r>
            <a:endParaRPr lang="fa-IR" dirty="0" smtClean="0">
              <a:solidFill>
                <a:schemeClr val="tx1">
                  <a:lumMod val="75000"/>
                  <a:lumOff val="25000"/>
                </a:schemeClr>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قرآن هست که افراد گناهکار مومنین را مسخره می کند و به آن ها می خندند و فکاهی می سازند و شادند. یا کسی که غیبتی می کند زیراب کسی را می زند! پول یتیمی را به ناحق بالا می کشد ممکن است ادراک شادکامی داشته باشد و احساس نشاط کند، در حالی که این نشاط </a:t>
            </a:r>
            <a:r>
              <a:rPr lang="en-US" baseline="0" dirty="0" smtClean="0"/>
              <a:t>fake</a:t>
            </a:r>
            <a:r>
              <a:rPr lang="fa-IR" baseline="0" dirty="0" smtClean="0"/>
              <a:t> است و دیر یا زود تبدیل به غم و اندوه می شود. </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شیطان اعمال انسان های بدکار را زینت می ده طرف خوشحاله و راضی در حقیقت در عذابه. </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إِنَّ قارُونَ كانَ مِنْ قَوْمِ مُوسى‏ فَبَغى‏ عَلَيْهِمْ وَ آتَيْناهُ مِنَ الْكُنُوزِ ما إِنَّ مَفاتِحَهُ لَتَنُوأُ بِالْعُصْبَةِ أُولِي الْقُوَّةِ إِذْ قالَ لَهُ قَوْمُهُ لا تَفْرَحْ إِنَّ اللَّهَ لا يُحِبُّ الْفَرِحينَ (76)</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وَ ابْتَغِ فيما آتاكَ اللَّهُ الدَّارَ الْآخِرَةَ وَ لا تَنْسَ نَصيبَكَ مِنَ الدُّنْيا وَ أَحْسِنْ كَما أَحْسَنَ اللَّهُ إِلَيْكَ وَ لا تَبْغِ الْفَسادَ فِي الْأَرْضِ إِنَّ اللَّهَ لا يُحِبُّ الْمُفْسِدينَ (77)</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قالَ إِنَّما أُوتيتُهُ عَلى‏ عِلْمٍ عِنْدي أَ وَ لَمْ يَعْلَمْ أَنَّ اللَّهَ قَدْ أَهْلَكَ مِنْ قَبْلِهِ مِنَ الْقُرُونِ مَنْ هُوَ أَشَدُّ مِنْهُ قُوَّةً وَ أَكْثَرُ جَمْعاً وَ لا يُسْئَلُ عَنْ ذُنُوبِهِمُ الْمُجْرِمُونَ (78)</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فَخَرَجَ عَلى‏ قَوْمِهِ في‏ زينَتِهِ قالَ الَّذينَ يُريدُونَ الْحَياةَ الدُّنْيا يا لَيْتَ لَنا مِثْلَ ما أُوتِيَ قارُونُ إِنَّهُ لَذُو حَظٍّ عَظيمٍ (79)</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وَ قالَ الَّذينَ أُوتُوا الْعِلْمَ وَيْلَكُمْ ثَوابُ اللَّهِ خَيْرٌ لِمَنْ آمَنَ وَ عَمِلَ صالِحاً وَ لا يُلَقَّاها إِلاَّ الصَّابِرُونَ (80)</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فَخَسَفْنا بِهِ وَ بِدارِهِ الْأَرْضَ فَما كانَ لَهُ مِنْ فِئَةٍ يَنْصُرُونَهُ مِنْ دُونِ اللَّهِ وَ ما كانَ مِنَ المُنْتَصِرينَ (81)</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وَ أَصْبَحَ الَّذينَ تَمَنَّوْا مَكانَهُ بِالْأَمْسِ يَقُولُونَ وَيْكَأَنَّ اللَّهَ يَبْسُطُ الرِّزْقَ لِمَنْ يَشاءُ مِنْ عِبادِهِ وَ يَقْدِرُ لَوْ لا أَنْ مَنَّ اللَّهُ عَلَيْنا لَخَسَفَ بِنا وَيْكَأَنَّهُ لا يُفْلِحُ الْكافِرُونَ (82)</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تِلْكَ الدَّارُ الْآخِرَةُ نَجْعَلُها لِلَّذينَ لا يُريدُونَ عُلُوًّا فِي الْأَرْضِ وَ لا فَساداً وَ الْعاقِبَةُ لِلْمُتَّقينَ (83)</a:t>
            </a:r>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algn="r" rtl="1"/>
            <a:endParaRPr lang="fa-IR"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12</a:t>
            </a:fld>
            <a:endParaRPr lang="en-US"/>
          </a:p>
        </p:txBody>
      </p:sp>
    </p:spTree>
    <p:extLst>
      <p:ext uri="{BB962C8B-B14F-4D97-AF65-F5344CB8AC3E}">
        <p14:creationId xmlns:p14="http://schemas.microsoft.com/office/powerpoint/2010/main" val="71404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نيست لذّتى با مكدّر كردن، مراد اينست كه لذّتهاى دنيوى كه غالب اينست كه آميخته بكدوراتند و عاقبت البتّه مكدّر و تيره ميشوند بزوال و مرگ‏ «1»، لذّتى نيست، لذّت لذّتهاى اخرويست كه آميخته بكدورات و تيرگى نيست و از عقب نيز كدورتى ندارند.</a:t>
            </a:r>
            <a:br>
              <a:rPr lang="fa-IR" sz="1200" kern="1200" dirty="0" smtClean="0">
                <a:solidFill>
                  <a:schemeClr val="tx1"/>
                </a:solidFill>
                <a:effectLst/>
                <a:latin typeface="+mn-lt"/>
                <a:ea typeface="+mn-ea"/>
                <a:cs typeface="+mn-cs"/>
              </a:rPr>
            </a:b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غم برای آخرت خوبه غم برای دنیا خوب نیست.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شادی های</a:t>
            </a:r>
            <a:r>
              <a:rPr lang="fa-IR" sz="1200" kern="1200" baseline="0" dirty="0" smtClean="0">
                <a:solidFill>
                  <a:schemeClr val="tx1"/>
                </a:solidFill>
                <a:effectLst/>
                <a:latin typeface="+mn-lt"/>
                <a:ea typeface="+mn-ea"/>
                <a:cs typeface="+mn-cs"/>
              </a:rPr>
              <a:t> دنیایی و به خاطر مادیات خوب نیست چون غم را در پی دارد اما شادی های دیگر لذت بخش است</a:t>
            </a:r>
            <a:r>
              <a:rPr lang="fa-IR" sz="1200" kern="1200" dirty="0" smtClean="0">
                <a:solidFill>
                  <a:schemeClr val="tx1"/>
                </a:solidFill>
                <a:effectLst/>
                <a:latin typeface="+mn-lt"/>
                <a:ea typeface="+mn-ea"/>
                <a:cs typeface="+mn-cs"/>
              </a:rPr>
              <a:t>بسا اندوهگينى كه وارد سازد او را اندوه او بر شادمانى دائمى، مثل اندوهگينى كه اندوه او از براى آخرت خود و انديشه آن باشد.</a:t>
            </a:r>
            <a:br>
              <a:rPr lang="fa-IR" sz="1200" kern="1200" dirty="0" smtClean="0">
                <a:solidFill>
                  <a:schemeClr val="tx1"/>
                </a:solidFill>
                <a:effectLst/>
                <a:latin typeface="+mn-lt"/>
                <a:ea typeface="+mn-ea"/>
                <a:cs typeface="+mn-cs"/>
              </a:rPr>
            </a:b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algn="r" rtl="1"/>
            <a:endParaRPr lang="fa-IR"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13</a:t>
            </a:fld>
            <a:endParaRPr lang="en-US"/>
          </a:p>
        </p:txBody>
      </p:sp>
    </p:spTree>
    <p:extLst>
      <p:ext uri="{BB962C8B-B14F-4D97-AF65-F5344CB8AC3E}">
        <p14:creationId xmlns:p14="http://schemas.microsoft.com/office/powerpoint/2010/main" val="398844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مصرف مواد</a:t>
            </a:r>
            <a:r>
              <a:rPr lang="fa-IR" baseline="0" dirty="0" smtClean="0"/>
              <a:t> مخدر...</a:t>
            </a:r>
          </a:p>
          <a:p>
            <a:pPr algn="r" rtl="1"/>
            <a:r>
              <a:rPr lang="fa-IR" baseline="0" dirty="0" smtClean="0"/>
              <a:t>عدم کنترل شهوات.. چه خوردن چه شهوات جنسی ... </a:t>
            </a:r>
          </a:p>
          <a:p>
            <a:pPr algn="r" rtl="1"/>
            <a:r>
              <a:rPr lang="fa-IR" baseline="0" dirty="0" smtClean="0"/>
              <a:t>کفر نمی تونه شادی بیاره. دلیلش خودشه</a:t>
            </a:r>
            <a:endParaRPr lang="fa-IR"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14</a:t>
            </a:fld>
            <a:endParaRPr lang="en-US"/>
          </a:p>
        </p:txBody>
      </p:sp>
    </p:spTree>
    <p:extLst>
      <p:ext uri="{BB962C8B-B14F-4D97-AF65-F5344CB8AC3E}">
        <p14:creationId xmlns:p14="http://schemas.microsoft.com/office/powerpoint/2010/main" val="317783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پس خشم و ترس و .. هیجان منفی نیستند بلکه خشم</a:t>
            </a:r>
            <a:r>
              <a:rPr lang="fa-IR" baseline="0" dirty="0" smtClean="0"/>
              <a:t> به خاطر خدا، شادی در راستای اطاعت خدا ... این ها هیجان مثبت و برعکس آن ها منفی می شوند.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15</a:t>
            </a:fld>
            <a:endParaRPr lang="en-US"/>
          </a:p>
        </p:txBody>
      </p:sp>
    </p:spTree>
    <p:extLst>
      <p:ext uri="{BB962C8B-B14F-4D97-AF65-F5344CB8AC3E}">
        <p14:creationId xmlns:p14="http://schemas.microsoft.com/office/powerpoint/2010/main" val="1441130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خودشان نشاط دارند و این نشاط</a:t>
            </a:r>
            <a:r>
              <a:rPr lang="fa-IR" baseline="0" dirty="0" smtClean="0"/>
              <a:t> را به دیگران منتقل می کنند. </a:t>
            </a:r>
          </a:p>
          <a:p>
            <a:pPr algn="r" rtl="1"/>
            <a:r>
              <a:rPr lang="fa-IR" baseline="0" dirty="0" smtClean="0"/>
              <a:t>نشاط حرکت است، حرکت مربوط به وجوده. وجود هم مربوط به رحمته</a:t>
            </a:r>
          </a:p>
        </p:txBody>
      </p:sp>
      <p:sp>
        <p:nvSpPr>
          <p:cNvPr id="4" name="Slide Number Placeholder 3"/>
          <p:cNvSpPr>
            <a:spLocks noGrp="1"/>
          </p:cNvSpPr>
          <p:nvPr>
            <p:ph type="sldNum" sz="quarter" idx="10"/>
          </p:nvPr>
        </p:nvSpPr>
        <p:spPr/>
        <p:txBody>
          <a:bodyPr/>
          <a:lstStyle/>
          <a:p>
            <a:fld id="{BFADDF25-EF54-48A3-A87C-46174DFB2DEB}" type="slidenum">
              <a:rPr lang="en-US" smtClean="0"/>
              <a:t>16</a:t>
            </a:fld>
            <a:endParaRPr lang="en-US"/>
          </a:p>
        </p:txBody>
      </p:sp>
    </p:spTree>
    <p:extLst>
      <p:ext uri="{BB962C8B-B14F-4D97-AF65-F5344CB8AC3E}">
        <p14:creationId xmlns:p14="http://schemas.microsoft.com/office/powerpoint/2010/main" val="515223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براساس پژوهش افسردگی است.</a:t>
            </a:r>
            <a:r>
              <a:rPr lang="fa-IR" baseline="0" dirty="0" smtClean="0"/>
              <a:t> شش سوره ای که برای افسردگی به دست آمد نقطه مقایل آن افراد شادی بودند و ویژگی هایی داشتند. حال به جای تمرکز بر افسردگی و افراد افسرده در سوره باید بر افراد شاد در سوره تمرکز داشت. </a:t>
            </a:r>
          </a:p>
          <a:p>
            <a:pPr algn="r" rtl="1"/>
            <a:r>
              <a:rPr lang="fa-IR" baseline="0" dirty="0" smtClean="0"/>
              <a:t>نمودهای ایمان و عمل صالح اند این شش نوع</a:t>
            </a:r>
          </a:p>
          <a:p>
            <a:pPr algn="r" rtl="1"/>
            <a:endParaRPr lang="fa-IR" dirty="0" smtClean="0"/>
          </a:p>
          <a:p>
            <a:pPr algn="r" rtl="1"/>
            <a:r>
              <a:rPr lang="fa-IR" dirty="0" smtClean="0"/>
              <a:t>نقظه مقابل افسردگی ها شادی می شود. انواع</a:t>
            </a:r>
            <a:r>
              <a:rPr lang="fa-IR" baseline="0" dirty="0" smtClean="0"/>
              <a:t> شادکامی ... واژگان شادکامی در سوره هم مشخص اند  ما تعریف میدهیم و بعد راهکار می دهیم/ </a:t>
            </a:r>
          </a:p>
          <a:p>
            <a:pPr algn="r" rtl="1"/>
            <a:r>
              <a:rPr lang="fa-IR" baseline="0" dirty="0" smtClean="0"/>
              <a:t>این جلسات خوب است به تدریج و در فواصل بیشتری انجام بشن که فرصت تمرین هم افراد داشته باشند.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17</a:t>
            </a:fld>
            <a:endParaRPr lang="en-US"/>
          </a:p>
        </p:txBody>
      </p:sp>
    </p:spTree>
    <p:extLst>
      <p:ext uri="{BB962C8B-B14F-4D97-AF65-F5344CB8AC3E}">
        <p14:creationId xmlns:p14="http://schemas.microsoft.com/office/powerpoint/2010/main" val="97581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aseline="0" dirty="0" smtClean="0"/>
              <a:t>معکوس ها: 2 و 3 و 6 و 9 و 10 و 11 و 14 و 15 و 17  و 20</a:t>
            </a:r>
          </a:p>
          <a:p>
            <a:pPr algn="r" rtl="1"/>
            <a:r>
              <a:rPr lang="fa-IR" baseline="0" dirty="0" smtClean="0"/>
              <a:t>نمره کامل: 100</a:t>
            </a:r>
          </a:p>
          <a:p>
            <a:pPr algn="r" rtl="1"/>
            <a:r>
              <a:rPr lang="fa-IR" baseline="0" dirty="0" smtClean="0"/>
              <a:t> تا 40 شادکامی پایین </a:t>
            </a:r>
          </a:p>
          <a:p>
            <a:pPr algn="r" rtl="1"/>
            <a:r>
              <a:rPr lang="fa-IR" baseline="0" dirty="0" smtClean="0"/>
              <a:t>40 تا 60 متوسط</a:t>
            </a:r>
          </a:p>
          <a:p>
            <a:pPr algn="r" rtl="1"/>
            <a:r>
              <a:rPr lang="fa-IR" baseline="0" dirty="0" smtClean="0"/>
              <a:t>60 تا 100 زیاد</a:t>
            </a:r>
          </a:p>
          <a:p>
            <a:pPr algn="r" rtl="1"/>
            <a:endParaRPr lang="fa-IR" baseline="0"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18</a:t>
            </a:fld>
            <a:endParaRPr lang="en-US"/>
          </a:p>
        </p:txBody>
      </p:sp>
    </p:spTree>
    <p:extLst>
      <p:ext uri="{BB962C8B-B14F-4D97-AF65-F5344CB8AC3E}">
        <p14:creationId xmlns:p14="http://schemas.microsoft.com/office/powerpoint/2010/main" val="268905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خیلی از مفاهیم را با ضدشون بهتر می شود شناخت. ماهم در ابتدای هر مدل از این شش نوع نمونه عینی از این ها را بیان می کنیم تا بهتر درک شود. </a:t>
            </a:r>
          </a:p>
          <a:p>
            <a:pPr algn="r" rtl="1"/>
            <a:r>
              <a:rPr lang="fa-IR" dirty="0" smtClean="0"/>
              <a:t>این ها مولفه های مهم شادکامی در زندگی هستند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19</a:t>
            </a:fld>
            <a:endParaRPr lang="en-US"/>
          </a:p>
        </p:txBody>
      </p:sp>
    </p:spTree>
    <p:extLst>
      <p:ext uri="{BB962C8B-B14F-4D97-AF65-F5344CB8AC3E}">
        <p14:creationId xmlns:p14="http://schemas.microsoft.com/office/powerpoint/2010/main" val="317365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این</a:t>
            </a:r>
            <a:r>
              <a:rPr lang="fa-IR" baseline="0" dirty="0" smtClean="0"/>
              <a:t> دوره براساس پژوهش افسردگی در قران نگاشته شده.. افرادی که کارگاه درمان افسردگی رو خوندند یا اینکه کتاب ها را مطالعه کرده اند خیلی خوب می توانند ارتباط برقرار کنند. </a:t>
            </a:r>
          </a:p>
          <a:p>
            <a:pPr algn="r" rtl="1"/>
            <a:r>
              <a:rPr lang="fa-IR" baseline="0" dirty="0" smtClean="0"/>
              <a:t>هدف اموزش مربیان است این یک بسته مهارتی در کنار ان تا سته مهارتی دیگر است که با توجه به سیل روز افزون بسته های مهارتی مبتین بر نظریات غربی می تونه یک جریان جدیدی را ایجاد کنه.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2</a:t>
            </a:fld>
            <a:endParaRPr lang="en-US"/>
          </a:p>
        </p:txBody>
      </p:sp>
    </p:spTree>
    <p:extLst>
      <p:ext uri="{BB962C8B-B14F-4D97-AF65-F5344CB8AC3E}">
        <p14:creationId xmlns:p14="http://schemas.microsoft.com/office/powerpoint/2010/main" val="3052676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خیلی از مفاهیم را با ضدشون بهتر می شود شناخت. ماهم در ابتدای هر مدل از این شش نوع نمونه عینی از این ها را بیان می کنیم تا بهتر درک شود. </a:t>
            </a:r>
          </a:p>
          <a:p>
            <a:pPr algn="r" rtl="1"/>
            <a:r>
              <a:rPr lang="fa-IR" dirty="0" smtClean="0"/>
              <a:t>یکی</a:t>
            </a:r>
            <a:r>
              <a:rPr lang="fa-IR" baseline="0" dirty="0" smtClean="0"/>
              <a:t> از عوامل مهم نارضایتی و عدم نشاط، رسیدن به این نقطه است که هر کاری می کنم فایده ای ندارد. عامله ناصبه شدن. احساس بیهودگی ... اینکه</a:t>
            </a:r>
          </a:p>
          <a:p>
            <a:pPr algn="r" rtl="1"/>
            <a:r>
              <a:rPr lang="fa-IR" baseline="0" dirty="0" smtClean="0"/>
              <a:t>کارهایی رو که باید انجام بدیم انجام نمی دیم و به جاش اوقاتمون پر از بیهودگی و اتلاف وقت و کارهای بیهوده و بی فایده می شه که وضعیت عامله ناصبه رو پیش می ا&lt;</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20</a:t>
            </a:fld>
            <a:endParaRPr lang="en-US"/>
          </a:p>
        </p:txBody>
      </p:sp>
    </p:spTree>
    <p:extLst>
      <p:ext uri="{BB962C8B-B14F-4D97-AF65-F5344CB8AC3E}">
        <p14:creationId xmlns:p14="http://schemas.microsoft.com/office/powerpoint/2010/main" val="2156586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21</a:t>
            </a:fld>
            <a:endParaRPr lang="en-US"/>
          </a:p>
        </p:txBody>
      </p:sp>
    </p:spTree>
    <p:extLst>
      <p:ext uri="{BB962C8B-B14F-4D97-AF65-F5344CB8AC3E}">
        <p14:creationId xmlns:p14="http://schemas.microsoft.com/office/powerpoint/2010/main" val="868593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دلیل اصلی بسیاری از ناراحتی ها و غمگینی ها، عدم پرداختن به آن چیزی است که مورد</a:t>
            </a:r>
            <a:r>
              <a:rPr lang="fa-IR" baseline="0" dirty="0" smtClean="0"/>
              <a:t> علاقه فرد و جزو اهداف اوست.  این وضعیت نیز می تواند چیزی شبیه به عامله ناصبه تولید کند رفتارهایی وجود دارد اما او را به رضایت نمی رساند. کفه علم و عمل توازن خود را از دست می دهد.  علمی که فرد  دارد به عمل تبدیل نمی شود. مثلا در اهدافش بوده که در زمینه موضوعی تدریس کند، یا می خواسته کلاس هایی را شرکت کند. یا هنر آشپزی داشته و می خواسته ازین راه کسب درآمد کند..  و در همه این ها علمش به عمل کشیده نشده.. یا حتی چیزهای ساده: می داند باید به مادر احترام و احسان کند نمی کند. می داند نباید در جمع دوستانی خاص حضور یابد لغو و لهو دارند اما حضور می یابد. </a:t>
            </a:r>
          </a:p>
          <a:p>
            <a:pPr algn="r" rtl="1"/>
            <a:r>
              <a:rPr lang="fa-IR" baseline="0" dirty="0" smtClean="0"/>
              <a:t>این ها موجی می شود فرد از کارهایش احساس لغو و لهو داشته باشد و عامله ناصبه شود رضایت را از بین می برد. </a:t>
            </a:r>
          </a:p>
        </p:txBody>
      </p:sp>
      <p:sp>
        <p:nvSpPr>
          <p:cNvPr id="4" name="Slide Number Placeholder 3"/>
          <p:cNvSpPr>
            <a:spLocks noGrp="1"/>
          </p:cNvSpPr>
          <p:nvPr>
            <p:ph type="sldNum" sz="quarter" idx="10"/>
          </p:nvPr>
        </p:nvSpPr>
        <p:spPr/>
        <p:txBody>
          <a:bodyPr/>
          <a:lstStyle/>
          <a:p>
            <a:fld id="{BFADDF25-EF54-48A3-A87C-46174DFB2DEB}" type="slidenum">
              <a:rPr lang="en-US" smtClean="0"/>
              <a:t>22</a:t>
            </a:fld>
            <a:endParaRPr lang="en-US"/>
          </a:p>
        </p:txBody>
      </p:sp>
    </p:spTree>
    <p:extLst>
      <p:ext uri="{BB962C8B-B14F-4D97-AF65-F5344CB8AC3E}">
        <p14:creationId xmlns:p14="http://schemas.microsoft.com/office/powerpoint/2010/main" val="81852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گاهی اصلا هدفی نداریم. یا اهداف خیلی ناپایدار اند. اهداف حوبی نیستند. .</a:t>
            </a:r>
          </a:p>
          <a:p>
            <a:pPr algn="r" rtl="1"/>
            <a:r>
              <a:rPr lang="fa-IR" dirty="0" smtClean="0"/>
              <a:t>هدف جنسش مهم است اما خود هدف داشتن حتی هدفی که دنیایی باشد، با هم یک نشاطی ولو موقت برای فرد می آورد. من مراجعینی داشتم که در زندگی هدفی نداشته اند این افراد معمولا چون برای اهدافی تلاش کرده اند و به هر دلیلی به نتیجه نرسیده اند نوعی احساس</a:t>
            </a:r>
            <a:r>
              <a:rPr lang="fa-IR" baseline="0" dirty="0" smtClean="0"/>
              <a:t> درماندگی می کنند... دختری که هیچ هدفی در زندگی نداشت.. در رابطه با پدرش همواره شکست خورده بود.. </a:t>
            </a:r>
            <a:endParaRPr lang="fa-IR" dirty="0" smtClean="0"/>
          </a:p>
          <a:p>
            <a:pPr algn="r" rtl="1"/>
            <a:r>
              <a:rPr lang="fa-IR" dirty="0" smtClean="0"/>
              <a:t>من هدفم اینه که رابطه مان قوی تر و صمیمی تر بشه. رابطه با بچه هام. آرزوم هست</a:t>
            </a:r>
            <a:r>
              <a:rPr lang="fa-IR" baseline="0" dirty="0" smtClean="0"/>
              <a:t> اما برنامه نداره. </a:t>
            </a:r>
          </a:p>
          <a:p>
            <a:pPr algn="r" rtl="1"/>
            <a:r>
              <a:rPr lang="fa-IR" dirty="0" smtClean="0"/>
              <a:t>می خواهد رابطه اش با همسرش خوب باشد اما بلد نیست راه حل های مختلفی را در نظر گیرد بهترین راه را انتخاب کند. می گوید لج در می آودر من هم باید لج او را در بیاورم.</a:t>
            </a:r>
            <a:r>
              <a:rPr lang="fa-IR" baseline="0" dirty="0" smtClean="0"/>
              <a:t> برای اینکه ناز من را بکشد به خانه پدرم م روم.. برای اینکه به من توجه کند در گروه های مجازی مختلط عضو می شوم... هدفش اینه که رابطه اش خوب بشه اما در عمل کاری می کنه که از فکر به دوره به نوعی مسیر رو هم اشتباه می ره. </a:t>
            </a:r>
            <a:endParaRPr lang="fa-IR" dirty="0" smtClean="0"/>
          </a:p>
          <a:p>
            <a:pPr algn="r" rtl="1"/>
            <a:r>
              <a:rPr lang="fa-IR" dirty="0" smtClean="0"/>
              <a:t>عجله</a:t>
            </a:r>
            <a:r>
              <a:rPr lang="fa-IR" baseline="0" dirty="0" smtClean="0"/>
              <a:t> یا کندی هم منجر به شکست می شود. مثلا می خواهد کاری راه بیاندازد عجله می کند...  این هم مشکل تفکر است. </a:t>
            </a:r>
          </a:p>
          <a:p>
            <a:pPr algn="r" rtl="1"/>
            <a:r>
              <a:rPr lang="fa-IR" baseline="0" dirty="0" smtClean="0"/>
              <a:t>اهداف ناپایدار منجر به غم زدگی می شود . نظریات غربی این بحث را دارند که اگر افرارد به اهدافشان در زندگی دست پیدا کنند دچار نشاط و </a:t>
            </a:r>
            <a:r>
              <a:rPr lang="en-US" baseline="0" dirty="0" smtClean="0"/>
              <a:t>HAPINESS</a:t>
            </a:r>
            <a:r>
              <a:rPr lang="fa-IR" baseline="0" dirty="0" smtClean="0"/>
              <a:t> می شوند اما واقعیت اینه که شادی آن ها دوامی نداره و زود به غم تبدیل می شه باید با نشاط دیگری آن را جایگزین کنند. </a:t>
            </a:r>
          </a:p>
          <a:p>
            <a:pPr algn="r" rtl="1"/>
            <a:r>
              <a:rPr lang="fa-IR" baseline="0" dirty="0" smtClean="0"/>
              <a:t>خیلی از اوقات ما تصور می کنیم که چیزی و هدفی ما را به نشاط می رساند حال آن که اینطور نیست.. آنقدر هدف کنکور را برای ما بلد کرده بودند که همه بچه می گفتند اگه کنکور قبول بشم دیگه هیچی از خدا نمی خوام.. اگه خونه بخریم دیگه غمی ندارم.. اگه حقوقم جور بشه.. ولی جالبه وقتی به آن نقطه یم رسند بعد از مدتی حس نشاط شون از بین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23</a:t>
            </a:fld>
            <a:endParaRPr lang="en-US"/>
          </a:p>
        </p:txBody>
      </p:sp>
    </p:spTree>
    <p:extLst>
      <p:ext uri="{BB962C8B-B14F-4D97-AF65-F5344CB8AC3E}">
        <p14:creationId xmlns:p14="http://schemas.microsoft.com/office/powerpoint/2010/main" val="282006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داشتن</a:t>
            </a:r>
            <a:r>
              <a:rPr lang="fa-IR" baseline="0" dirty="0" smtClean="0"/>
              <a:t> مقصد خوب، مقصدی که با هدف خلقت انسان در تناسب باشد، مقصد چیزیه که قصد می کنی.. نیاز اصلی ات هست.. اولویت اولویت هات هست.. برای چی در زندگی تلاش م یکنی؟ </a:t>
            </a:r>
          </a:p>
          <a:p>
            <a:pPr algn="r" rtl="1"/>
            <a:r>
              <a:rPr lang="fa-IR" baseline="0" dirty="0" smtClean="0"/>
              <a:t>در مورد مقصد صحبت می کنیم.!</a:t>
            </a:r>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24</a:t>
            </a:fld>
            <a:endParaRPr lang="en-US"/>
          </a:p>
        </p:txBody>
      </p:sp>
    </p:spTree>
    <p:extLst>
      <p:ext uri="{BB962C8B-B14F-4D97-AF65-F5344CB8AC3E}">
        <p14:creationId xmlns:p14="http://schemas.microsoft.com/office/powerpoint/2010/main" val="292976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25</a:t>
            </a:fld>
            <a:endParaRPr lang="en-US"/>
          </a:p>
        </p:txBody>
      </p:sp>
    </p:spTree>
    <p:extLst>
      <p:ext uri="{BB962C8B-B14F-4D97-AF65-F5344CB8AC3E}">
        <p14:creationId xmlns:p14="http://schemas.microsoft.com/office/powerpoint/2010/main" val="325343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مشکل ما این است که اهدفمان را مثلا امری دنیایی یا عینی یا مادی قرار می دهیم مثلا حتما کنکور قبول بشم.. حتما</a:t>
            </a:r>
            <a:r>
              <a:rPr lang="fa-IR" baseline="0" dirty="0" smtClean="0"/>
              <a:t> فرزندم در المپیاد قبول شود... حتما </a:t>
            </a:r>
          </a:p>
          <a:p>
            <a:pPr algn="r" rtl="1"/>
            <a:r>
              <a:rPr lang="fa-IR" baseline="0" dirty="0" smtClean="0"/>
              <a:t>این ها مقصد نیستند اعتباری است که ادم ها کرده اند. اصل مقصد این ها چیز دیگری است مثلا المپیاد برای چه؟ .. علم؟ خب علم را یاد بگیرد! .. از طرق دیگر./ کنوپکور برای چه؟ راه دیگری هم هست؟ خیلی از اوقات می توان به خاطر داشتن یک مقصد شما راه های دیگری را انتخاب کنید. مثلا هدف و مقصد من این است که کمک خرج خانواده باشم! همسرم را خوشحال کنم.. باری از دوشش بر دارم.. خب لزوما که یک راه وجود ندارد. شما می توانید مسیرهای مختلف را امتحان کنید. حتی اگر موفق نشوید در پیشگاه خدا به مقصد رسیده اید.. همین که نیت کرده اید و تلاش کرده اید برنده اید. </a:t>
            </a:r>
          </a:p>
          <a:p>
            <a:pPr algn="r" rtl="1"/>
            <a:r>
              <a:rPr lang="fa-IR" baseline="0" dirty="0" smtClean="0"/>
              <a:t>اگر مقصد و هدف را امری دنیایی و اعتباری انتخاب کرده ایم احتمال ناکامی زیاد است و ممکن است عامله ناصبه شویم. دنیا محل تزاحم هاست. محل نرسیدن هاست... </a:t>
            </a:r>
          </a:p>
          <a:p>
            <a:pPr algn="r" rtl="1"/>
            <a:r>
              <a:rPr lang="fa-IR" baseline="0" dirty="0" smtClean="0"/>
              <a:t>مقاصد در قرآن از جنس ایمان و عمل صالح و هدایت و رشد و .. است . به میزانی که برای آن ها تلاش کنیم به آن ها دست یافتهایم. این ها هم وابستگی به اعتباریات دنیایی ندارند. </a:t>
            </a:r>
          </a:p>
          <a:p>
            <a:pPr algn="r" rtl="1"/>
            <a:r>
              <a:rPr lang="fa-IR" baseline="0" dirty="0" smtClean="0"/>
              <a:t>مثلا هدف علم، دانشگاه یک بستره..ازدواج بستره. دکتر شدن بستره مقصد نیست....</a:t>
            </a:r>
            <a:endParaRPr lang="en-US"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26</a:t>
            </a:fld>
            <a:endParaRPr lang="en-US"/>
          </a:p>
        </p:txBody>
      </p:sp>
    </p:spTree>
    <p:extLst>
      <p:ext uri="{BB962C8B-B14F-4D97-AF65-F5344CB8AC3E}">
        <p14:creationId xmlns:p14="http://schemas.microsoft.com/office/powerpoint/2010/main" val="1122168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کمال طلبی و تنبلی ه ردو منجر به شکست و تجربه غمگینی می شوند. هر کس باید به خودش توجه کند.</a:t>
            </a:r>
            <a:r>
              <a:rPr lang="fa-IR" baseline="0" dirty="0" smtClean="0"/>
              <a:t> </a:t>
            </a:r>
          </a:p>
          <a:p>
            <a:pPr algn="r" rtl="1"/>
            <a:r>
              <a:rPr lang="fa-IR" baseline="0" dirty="0" smtClean="0"/>
              <a:t>خیلی از اوقات افرادی که فرزند دارند به بهانه اینکه ما دیگه بچه داریم از برنامه ریزی برای خودشان غافل می شوند. بعد از یک عمر می بیننند چیزی برای خودشان به دست نیارده اند... دچار غم مضاعف می شوند. در حالی که این نادیده گرفتن توان های شخصی و فردیه . انسان توان های زیادی داره. می توانه در همان حال که ظرف می شوره قرآن گوش بده، تفسیر گوش بده، در کلاسی شرکت کنه... فکر کنه... </a:t>
            </a:r>
          </a:p>
          <a:p>
            <a:pPr algn="r" rtl="1"/>
            <a:r>
              <a:rPr lang="fa-IR" baseline="0" dirty="0" smtClean="0"/>
              <a:t>یا حتی اینکه کسی برای خودش برنامه ای نداشته باشه و دچار تنبلی بشه منجر به این میشه که در کارهای دیگران دخالت کنه ... عیبهای دیگران را به حساب بیاره سرک بکشه/// مشغول فضای مجازی بشه.... </a:t>
            </a:r>
          </a:p>
          <a:p>
            <a:pPr algn="r" rtl="1"/>
            <a:r>
              <a:rPr lang="fa-IR" baseline="0" dirty="0" smtClean="0"/>
              <a:t>مقایسه با دیگران ضمن اینه موجب حسادت و مشغولی فکر و حسرت می شه منجر به این میشه که ما توانهای خودمان را نادیده بگیریم و به جای در نظر گرفتن مختصات خودمان، برای کسی دیگر برنامه ریزی کنیم. مثلا مادری که فرزندش تازه به دنیا آمده طبیعتا خودش را با دوستان دیگرش که بچه ندارند مقایسه می کنه و می گه وای من چقدر عقب افتاده ام. </a:t>
            </a:r>
          </a:p>
          <a:p>
            <a:pPr algn="r" rtl="1"/>
            <a:r>
              <a:rPr lang="fa-IR" baseline="0" dirty="0" smtClean="0"/>
              <a:t>یکی از دلائل اینکه برنامه ها تداوم ندارند این است وقتی که برنامه ای ریخته می شود و عمل نیمیشود افراد بهم می ریزند و دلسرد می شوند. و رها می کنند. </a:t>
            </a:r>
          </a:p>
          <a:p>
            <a:pPr algn="r" rtl="1"/>
            <a:r>
              <a:rPr lang="fa-IR" baseline="0" dirty="0" smtClean="0"/>
              <a:t>در صورتی که باید دلائل شکست بررسی شود و دوباره اصلاح شود و اقدام شود. </a:t>
            </a:r>
          </a:p>
          <a:p>
            <a:pPr algn="r" rtl="1"/>
            <a:r>
              <a:rPr lang="fa-IR" baseline="0" dirty="0" smtClean="0"/>
              <a:t>یک بنده خدایی بود یک طومای می نوشت روزی 20 تا کار و بعد نمی رسید انجام بده و رها می کرد. از خودش توقع بالایی داشت . </a:t>
            </a:r>
          </a:p>
          <a:p>
            <a:pPr algn="r" rtl="1"/>
            <a:r>
              <a:rPr lang="fa-IR" baseline="0" dirty="0" smtClean="0"/>
              <a:t>یکی از اختلالات رایج اختلال خستگی روانی یا فرسودگی شغلی است. برای افرادی که کارهای تکراری انجام می دهند. خاصیت کار تکراری عامله ناصبه شدن است. حس کنی هیچ فایده ای نداری. سودمند نیستی! این به دلیل این است که اهداف یا نیست یا به مرور بازبینی نویشه. مثلا برای درمان خستگی می گویند با دوستانتان رفت و آمد داشته باشد.. از کما طلبی دست بکش.. تغذیه و خوابت را تنظیم کن.. روابط اجتماعی ات را زیاد کن.  ارزش را در کاری که انجام می دهی پیدا کن. شما برای همه اهداف و برنامه های خود باید دلیل داشته باشی باید همراه با تفکر باشد.. </a:t>
            </a:r>
            <a:endParaRPr lang="en-US" baseline="0" dirty="0" smtClean="0"/>
          </a:p>
          <a:p>
            <a:r>
              <a:rPr lang="en-US" sz="1200" b="1" i="0" kern="1200" dirty="0" smtClean="0">
                <a:solidFill>
                  <a:schemeClr val="tx1"/>
                </a:solidFill>
                <a:effectLst/>
                <a:latin typeface="+mn-lt"/>
                <a:ea typeface="+mn-ea"/>
                <a:cs typeface="+mn-cs"/>
              </a:rPr>
              <a:t>Signs of physical and emotional exhaustion: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Chronic fatigue</a:t>
            </a:r>
            <a:r>
              <a:rPr lang="en-US" sz="1200" b="0" i="0" kern="1200" dirty="0" smtClean="0">
                <a:solidFill>
                  <a:schemeClr val="tx1"/>
                </a:solidFill>
                <a:effectLst/>
                <a:latin typeface="+mn-lt"/>
                <a:ea typeface="+mn-ea"/>
                <a:cs typeface="+mn-cs"/>
              </a:rPr>
              <a:t>. In the early stages, you may feel a lack energy and feel </a:t>
            </a:r>
            <a:r>
              <a:rPr lang="en-US" sz="1200" b="1" i="0" kern="1200" dirty="0" err="1" smtClean="0">
                <a:solidFill>
                  <a:schemeClr val="tx1"/>
                </a:solidFill>
                <a:effectLst/>
                <a:latin typeface="+mn-lt"/>
                <a:ea typeface="+mn-ea"/>
                <a:cs typeface="+mn-cs"/>
              </a:rPr>
              <a:t>tired</a:t>
            </a:r>
            <a:r>
              <a:rPr lang="en-US" sz="1200" b="0" i="0" kern="1200" dirty="0" err="1" smtClean="0">
                <a:solidFill>
                  <a:schemeClr val="tx1"/>
                </a:solidFill>
                <a:effectLst/>
                <a:latin typeface="+mn-lt"/>
                <a:ea typeface="+mn-ea"/>
                <a:cs typeface="+mn-cs"/>
              </a:rPr>
              <a:t>most</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days</a:t>
            </a:r>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Insomnia</a:t>
            </a:r>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Forgetfulness</a:t>
            </a:r>
            <a:r>
              <a:rPr lang="en-US" sz="1200" b="0" i="0" kern="1200" dirty="0" smtClean="0">
                <a:solidFill>
                  <a:schemeClr val="tx1"/>
                </a:solidFill>
                <a:effectLst/>
                <a:latin typeface="+mn-lt"/>
                <a:ea typeface="+mn-ea"/>
                <a:cs typeface="+mn-cs"/>
              </a:rPr>
              <a:t>/impaired concentration and attention. ...</a:t>
            </a:r>
          </a:p>
          <a:p>
            <a:r>
              <a:rPr lang="en-US" sz="1200" b="0" i="0" kern="1200" dirty="0" smtClean="0">
                <a:solidFill>
                  <a:schemeClr val="tx1"/>
                </a:solidFill>
                <a:effectLst/>
                <a:latin typeface="+mn-lt"/>
                <a:ea typeface="+mn-ea"/>
                <a:cs typeface="+mn-cs"/>
              </a:rPr>
              <a:t>Physical symptoms. ...</a:t>
            </a:r>
          </a:p>
          <a:p>
            <a:r>
              <a:rPr lang="en-US" sz="1200" b="1" i="0" kern="1200" dirty="0" smtClean="0">
                <a:solidFill>
                  <a:schemeClr val="tx1"/>
                </a:solidFill>
                <a:effectLst/>
                <a:latin typeface="+mn-lt"/>
                <a:ea typeface="+mn-ea"/>
                <a:cs typeface="+mn-cs"/>
              </a:rPr>
              <a:t>Increased</a:t>
            </a:r>
            <a:r>
              <a:rPr lang="en-US" sz="1200" b="0" i="0" kern="1200" dirty="0" smtClean="0">
                <a:solidFill>
                  <a:schemeClr val="tx1"/>
                </a:solidFill>
                <a:effectLst/>
                <a:latin typeface="+mn-lt"/>
                <a:ea typeface="+mn-ea"/>
                <a:cs typeface="+mn-cs"/>
              </a:rPr>
              <a:t> illness. ...</a:t>
            </a:r>
          </a:p>
          <a:p>
            <a:r>
              <a:rPr lang="en-US" sz="1200" b="1" i="0" kern="1200" dirty="0" smtClean="0">
                <a:solidFill>
                  <a:schemeClr val="tx1"/>
                </a:solidFill>
                <a:effectLst/>
                <a:latin typeface="+mn-lt"/>
                <a:ea typeface="+mn-ea"/>
                <a:cs typeface="+mn-cs"/>
              </a:rPr>
              <a:t>Loss of appetite</a:t>
            </a:r>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Anxiety</a:t>
            </a:r>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Depression</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3"/>
              </a:rPr>
              <a:t>More items...</a:t>
            </a:r>
            <a:endParaRPr lang="en-US" sz="1200" b="0" i="0" u="none" strike="noStrike" kern="1200" dirty="0" smtClean="0">
              <a:solidFill>
                <a:schemeClr val="tx1"/>
              </a:solidFill>
              <a:effectLst/>
              <a:latin typeface="+mn-lt"/>
              <a:ea typeface="+mn-ea"/>
              <a:cs typeface="+mn-cs"/>
            </a:endParaRPr>
          </a:p>
          <a:p>
            <a:r>
              <a:rPr lang="fa-IR" sz="1200" b="0" i="0" u="none" strike="noStrike" kern="1200" dirty="0" smtClean="0">
                <a:solidFill>
                  <a:schemeClr val="tx1"/>
                </a:solidFill>
                <a:effectLst/>
                <a:latin typeface="+mn-lt"/>
                <a:ea typeface="+mn-ea"/>
                <a:cs typeface="+mn-cs"/>
              </a:rPr>
              <a:t>دلایلش </a:t>
            </a:r>
          </a:p>
          <a:p>
            <a:r>
              <a:rPr lang="en-US" sz="1200" b="0" i="0" kern="1200" dirty="0" smtClean="0">
                <a:solidFill>
                  <a:schemeClr val="tx1"/>
                </a:solidFill>
                <a:effectLst/>
                <a:latin typeface="+mn-lt"/>
                <a:ea typeface="+mn-ea"/>
                <a:cs typeface="+mn-cs"/>
              </a:rPr>
              <a:t>Feeling like you have little or no control over your work</a:t>
            </a:r>
          </a:p>
          <a:p>
            <a:r>
              <a:rPr lang="en-US" sz="1200" b="0" i="0" kern="1200" dirty="0" smtClean="0">
                <a:solidFill>
                  <a:schemeClr val="tx1"/>
                </a:solidFill>
                <a:effectLst/>
                <a:latin typeface="+mn-lt"/>
                <a:ea typeface="+mn-ea"/>
                <a:cs typeface="+mn-cs"/>
              </a:rPr>
              <a:t>Lack of recognition or reward for good work</a:t>
            </a:r>
          </a:p>
          <a:p>
            <a:r>
              <a:rPr lang="en-US" sz="1200" b="0" i="0" kern="1200" dirty="0" smtClean="0">
                <a:solidFill>
                  <a:schemeClr val="tx1"/>
                </a:solidFill>
                <a:effectLst/>
                <a:latin typeface="+mn-lt"/>
                <a:ea typeface="+mn-ea"/>
                <a:cs typeface="+mn-cs"/>
              </a:rPr>
              <a:t>Unclear or overly demanding job expectations</a:t>
            </a:r>
          </a:p>
          <a:p>
            <a:r>
              <a:rPr lang="en-US" sz="1200" b="0" i="0" kern="1200" dirty="0" smtClean="0">
                <a:solidFill>
                  <a:schemeClr val="tx1"/>
                </a:solidFill>
                <a:effectLst/>
                <a:latin typeface="+mn-lt"/>
                <a:ea typeface="+mn-ea"/>
                <a:cs typeface="+mn-cs"/>
              </a:rPr>
              <a:t>Doing work that’s monotonous or unchallenging</a:t>
            </a:r>
          </a:p>
          <a:p>
            <a:r>
              <a:rPr lang="en-US" sz="1200" b="0" i="0" kern="1200" dirty="0" smtClean="0">
                <a:solidFill>
                  <a:schemeClr val="tx1"/>
                </a:solidFill>
                <a:effectLst/>
                <a:latin typeface="+mn-lt"/>
                <a:ea typeface="+mn-ea"/>
                <a:cs typeface="+mn-cs"/>
              </a:rPr>
              <a:t>Working in a chaotic or high-pressure environment</a:t>
            </a:r>
          </a:p>
          <a:p>
            <a:endParaRPr lang="en-US" sz="1200" b="0" i="0" kern="1200" dirty="0" smtClean="0">
              <a:solidFill>
                <a:schemeClr val="tx1"/>
              </a:solidFill>
              <a:effectLst/>
              <a:latin typeface="+mn-lt"/>
              <a:ea typeface="+mn-ea"/>
              <a:cs typeface="+mn-cs"/>
            </a:endParaRPr>
          </a:p>
          <a:p>
            <a:pPr algn="r" rtl="1"/>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الخصال</a:t>
            </a:r>
            <a:r>
              <a:rPr lang="fa-IR" sz="1200" kern="1200" baseline="0" dirty="0" smtClean="0">
                <a:solidFill>
                  <a:schemeClr val="tx1"/>
                </a:solidFill>
                <a:effectLst/>
                <a:latin typeface="+mn-lt"/>
                <a:ea typeface="+mn-ea"/>
                <a:cs typeface="+mn-cs"/>
              </a:rPr>
              <a:t> : پیامبر: </a:t>
            </a:r>
            <a:r>
              <a:rPr lang="fa-IR" sz="1200" kern="1200" dirty="0" smtClean="0">
                <a:solidFill>
                  <a:schemeClr val="tx1"/>
                </a:solidFill>
                <a:effectLst/>
                <a:latin typeface="+mn-lt"/>
                <a:ea typeface="+mn-ea"/>
                <a:cs typeface="+mn-cs"/>
              </a:rPr>
              <a:t>شخص عاقل اگر كار خود را از دست نداده و ميتواند بايد وقت خود را سه قسمت كند، دريك قسمت با خداى عز و جل راز و نياز كند و در يك قسمت خود را محاسبه و بازپرسى كند و دريك قسمت فكر كند در آنچه خدا آفريده ساعتى هم حظ خود را از حلال دريافت كند كه اين ساعت كمك ساعتهاى ديگر است و دل را خرم و آسوده ميكند و او را آماده مينمايد، شخص خردمند بايد بوضع زمان خود بينا باشد و موقعيت خود را در نظر داشته باشد و زبان خود را نگهدارد زيرا كسى كه كلام خود را از كردار خود بداند كم سخن گويد مگر در آنچه براى او فائده دارد،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بر خردمند است كه طالب يكى از سه چيز باشد يا ترميم معاش و زندگانى يا توشه بر داشتن قيامت و سراى جاودانى يا كاميابى از غير حرام.</a:t>
            </a:r>
            <a:br>
              <a:rPr lang="fa-IR" sz="1200" kern="1200" dirty="0" smtClean="0">
                <a:solidFill>
                  <a:schemeClr val="tx1"/>
                </a:solidFill>
                <a:effectLst/>
                <a:latin typeface="+mn-lt"/>
                <a:ea typeface="+mn-ea"/>
                <a:cs typeface="+mn-cs"/>
              </a:rPr>
            </a:br>
            <a:endParaRPr lang="fa-IR" dirty="0" smtClean="0"/>
          </a:p>
          <a:p>
            <a:pPr algn="r" rtl="1"/>
            <a:endParaRPr lang="fa-IR" b="1"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27</a:t>
            </a:fld>
            <a:endParaRPr lang="en-US"/>
          </a:p>
        </p:txBody>
      </p:sp>
    </p:spTree>
    <p:extLst>
      <p:ext uri="{BB962C8B-B14F-4D97-AF65-F5344CB8AC3E}">
        <p14:creationId xmlns:p14="http://schemas.microsoft.com/office/powerpoint/2010/main" val="2172267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از بچگی ما به فرزندانمون نمی آموزیم که راه حل های مختلفی برای مشکلات وجود دارد. تا به مشکلی بر می خوریم عقب می نشینیم...</a:t>
            </a:r>
            <a:endParaRPr lang="en-US" dirty="0" smtClean="0"/>
          </a:p>
          <a:p>
            <a:pPr algn="r" rtl="1"/>
            <a:r>
              <a:rPr lang="fa-IR" baseline="0" dirty="0" smtClean="0"/>
              <a:t> تربیت در 7 سال دوم روی این تاکید داره. توان تحلیل و تفکر و مقایسه و کودک را با محوریت انتخاب خیر ترغیب می کنه. تا بچه حرف می زه تو حرف نزن.. به نظراتش اهمیت نمی دیم. وقت ییه حرفی می زنه باهاش کل کل نمی کنیم. ازش سوال نمی پرسیم.. </a:t>
            </a:r>
            <a:endParaRPr lang="fa-IR" dirty="0" smtClean="0"/>
          </a:p>
          <a:p>
            <a:pPr algn="r" rtl="1"/>
            <a:r>
              <a:rPr lang="fa-IR" dirty="0" smtClean="0"/>
              <a:t>مثلا یک اختلاف خانوادگی به وجود امده... خب از مسیرهای مختلفی می توان آن را حل کرد... </a:t>
            </a:r>
          </a:p>
          <a:p>
            <a:pPr algn="r" rtl="1"/>
            <a:r>
              <a:rPr lang="fa-IR" dirty="0" smtClean="0"/>
              <a:t>با همسر مشکل داریم خب هر حرفی را هر موقعی</a:t>
            </a:r>
            <a:r>
              <a:rPr lang="fa-IR" baseline="0" dirty="0" smtClean="0"/>
              <a:t> نباید زد.. هر جایی نباید زد.. زمان های خاصی بهتر است.. روزهای خاصی هم بهرت است.. مقدمه هم می شود چید.. </a:t>
            </a:r>
          </a:p>
          <a:p>
            <a:pPr algn="r" rtl="1"/>
            <a:r>
              <a:rPr lang="fa-IR" baseline="0" dirty="0" smtClean="0"/>
              <a:t>می شود </a:t>
            </a:r>
          </a:p>
          <a:p>
            <a:pPr algn="r" rtl="1"/>
            <a:r>
              <a:rPr lang="fa-IR" baseline="0" dirty="0" smtClean="0"/>
              <a:t>مالعه تجربی کرد اند دیدند آنهایی که در زندگی نوسانانت نداشتند بیشتر شاد نبودند و افراد مقامی که درگیر نوسات زیاد مثل اخراج، مشکلات مالی، مرگ عزیران و .. بودند نیز ادم های شادی بودند. </a:t>
            </a:r>
            <a:endParaRPr lang="fa-IR"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28</a:t>
            </a:fld>
            <a:endParaRPr lang="en-US"/>
          </a:p>
        </p:txBody>
      </p:sp>
    </p:spTree>
    <p:extLst>
      <p:ext uri="{BB962C8B-B14F-4D97-AF65-F5344CB8AC3E}">
        <p14:creationId xmlns:p14="http://schemas.microsoft.com/office/powerpoint/2010/main" val="213827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یخلو</a:t>
            </a:r>
            <a:r>
              <a:rPr lang="fa-IR" baseline="0" dirty="0" smtClean="0"/>
              <a:t> ساعه یناجی</a:t>
            </a:r>
          </a:p>
          <a:p>
            <a:pPr algn="r" rtl="1"/>
            <a:r>
              <a:rPr lang="fa-IR" sz="1200" b="0" i="0" kern="1200" dirty="0" smtClean="0">
                <a:solidFill>
                  <a:schemeClr val="tx1"/>
                </a:solidFill>
                <a:effectLst/>
                <a:latin typeface="+mn-lt"/>
                <a:ea typeface="+mn-ea"/>
                <a:cs typeface="+mn-cs"/>
              </a:rPr>
              <a:t>ِ أَنْ يَكُونَ لَهُ سَاعَاتٌ سَاعَةٌ يُنَاجِي فِيهَا رَبَّهُ عَزَّ وَ جَلَّ وَ سَاعَةٌ يُحَاسِبُ نَفْسَهُ وَ سَاعَةٌ يَتَفَكَّرُ فِيمَا صَنَعَ اللَّهُ عَزَّ وَ جَلَّ إِلَيْهِ وَ سَاعَةٌ يَخْلُو فِيهَا بِحَظِّ نَفْسِهِ مِنَ الْحَلَالِ فَإِنَّ هَذِهِ السَّاعَةَ عَوْنٌ لِتِلْكَ السَّاعَاتِ وَ اسْتِجْمَامٌ لِلْقُلُوبِ وَ تَوْزِيعٌ لَهَا</a:t>
            </a:r>
            <a:endParaRPr lang="fa-IR"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29</a:t>
            </a:fld>
            <a:endParaRPr lang="en-US"/>
          </a:p>
        </p:txBody>
      </p:sp>
    </p:spTree>
    <p:extLst>
      <p:ext uri="{BB962C8B-B14F-4D97-AF65-F5344CB8AC3E}">
        <p14:creationId xmlns:p14="http://schemas.microsoft.com/office/powerpoint/2010/main" val="125479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تمرکز</a:t>
            </a:r>
            <a:r>
              <a:rPr lang="fa-IR" baseline="0" dirty="0" smtClean="0"/>
              <a:t> روانشناسان بر مداخلات مربوط مربوط به اختلالات و لزوم توجه به ارتقای سلامت روان و بیش از رفع اختلال</a:t>
            </a:r>
          </a:p>
          <a:p>
            <a:pPr algn="r" rtl="1"/>
            <a:r>
              <a:rPr lang="fa-IR" dirty="0" smtClean="0"/>
              <a:t>مادران به تبعش خانوده  چون یک سیستمه</a:t>
            </a:r>
          </a:p>
          <a:p>
            <a:pPr algn="r" rtl="1"/>
            <a:r>
              <a:rPr lang="fa-IR" dirty="0" smtClean="0"/>
              <a:t>الان نظریات غربی جولان می دهند. این یعنی ما هم محتوا داریم بنابراین ارائه کردن و خوب ارائه کردن کار اهمیت داره</a:t>
            </a:r>
          </a:p>
          <a:p>
            <a:pPr algn="r" rtl="1"/>
            <a:r>
              <a:rPr lang="fa-IR" dirty="0" smtClean="0"/>
              <a:t>مخاطبان : مادران دبیرستانی مخاطب</a:t>
            </a:r>
            <a:r>
              <a:rPr lang="fa-IR" baseline="0" dirty="0" smtClean="0"/>
              <a:t> اصلی اند که شما با واسطه به مربیان و مشاوران مدارس آموزش می دهید. </a:t>
            </a:r>
          </a:p>
          <a:p>
            <a:pPr algn="r" rtl="1"/>
            <a:r>
              <a:rPr lang="fa-IR" baseline="0" dirty="0" smtClean="0"/>
              <a:t>من سیری رو که م یگم به همین صورت شما می تونید اجرا کنید و آموزش بدین تا مربیان هم به مادران آموزش بدن.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a:t>
            </a:fld>
            <a:endParaRPr lang="en-US"/>
          </a:p>
        </p:txBody>
      </p:sp>
    </p:spTree>
    <p:extLst>
      <p:ext uri="{BB962C8B-B14F-4D97-AF65-F5344CB8AC3E}">
        <p14:creationId xmlns:p14="http://schemas.microsoft.com/office/powerpoint/2010/main" val="350528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ارتباط با طبیعت و دیدن سبزه در روحیه</a:t>
            </a:r>
            <a:r>
              <a:rPr lang="fa-IR" baseline="0" dirty="0" smtClean="0"/>
              <a:t> بسیار موثر است. </a:t>
            </a:r>
          </a:p>
          <a:p>
            <a:pPr algn="r" rtl="1"/>
            <a:r>
              <a:rPr lang="fa-IR" baseline="0" dirty="0" smtClean="0"/>
              <a:t>در سوره غاشیه امر به رویت و تعمق در پدیده های طبیعی و مخلوقاتی شده است. ابل، سماء ارض.... و محتویات ان</a:t>
            </a:r>
          </a:p>
          <a:p>
            <a:pPr algn="r" rtl="1"/>
            <a:r>
              <a:rPr lang="fa-IR" baseline="0" dirty="0" smtClean="0"/>
              <a:t>در روایات آمده که زمان هات رو تقسیم کن.. به ابعاد مختلف زندگی توجه شده تفریح/ سلامت، علم آموزی، کار ...</a:t>
            </a:r>
          </a:p>
          <a:p>
            <a:pPr algn="r" rtl="1"/>
            <a:r>
              <a:rPr lang="fa-IR" baseline="0" dirty="0" smtClean="0"/>
              <a:t>کلا آدم نمی تونه تک بعدی باشه. این تک بعدی شدن باعث میشه آدم از وظایف دیگه اش بمونه... مثلا اگه فقط خانه داری کنه! خب علم آموزی چه؟ اگه فقط روابط با دوستان باشه! اگه فقط دنبال تفریح باشه.. این عدم تعادل مشکل ساز می شه. حتی نمی تونه فقط عبادت کنه..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30</a:t>
            </a:fld>
            <a:endParaRPr lang="en-US"/>
          </a:p>
        </p:txBody>
      </p:sp>
    </p:spTree>
    <p:extLst>
      <p:ext uri="{BB962C8B-B14F-4D97-AF65-F5344CB8AC3E}">
        <p14:creationId xmlns:p14="http://schemas.microsoft.com/office/powerpoint/2010/main" val="435817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همه ارزشمندی های خود را وابسته به موضوعات بیرونی و رخدادهای بیرونی می داند و از درون خود را ضعیف، حقیر و شکست خورده توصیف می کند.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31</a:t>
            </a:fld>
            <a:endParaRPr lang="en-US"/>
          </a:p>
        </p:txBody>
      </p:sp>
    </p:spTree>
    <p:extLst>
      <p:ext uri="{BB962C8B-B14F-4D97-AF65-F5344CB8AC3E}">
        <p14:creationId xmlns:p14="http://schemas.microsoft.com/office/powerpoint/2010/main" val="2486823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مواجهه مسئله محور و هیجان محور</a:t>
            </a:r>
          </a:p>
          <a:p>
            <a:pPr algn="r" rtl="1"/>
            <a:r>
              <a:rPr lang="fa-IR" dirty="0" smtClean="0"/>
              <a:t>در این شرایط که فرد ارزشمندی خود را مبتنی بر</a:t>
            </a:r>
            <a:r>
              <a:rPr lang="fa-IR" baseline="0" dirty="0" smtClean="0"/>
              <a:t> عوامل بیرونی ببیند به سرعت با تهدید ارزشمندی، دچار نوسان خلق می شود و احساس  بیارزشی می کند  این منجر به واکنش های هیجانی به مسوله می شود به جای واکنش های مسئله محور</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32</a:t>
            </a:fld>
            <a:endParaRPr lang="en-US"/>
          </a:p>
        </p:txBody>
      </p:sp>
    </p:spTree>
    <p:extLst>
      <p:ext uri="{BB962C8B-B14F-4D97-AF65-F5344CB8AC3E}">
        <p14:creationId xmlns:p14="http://schemas.microsoft.com/office/powerpoint/2010/main" val="196774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همسرم در گفتگوها</a:t>
            </a:r>
            <a:r>
              <a:rPr lang="fa-IR" baseline="0" dirty="0" smtClean="0"/>
              <a:t> </a:t>
            </a:r>
          </a:p>
          <a:p>
            <a:pPr algn="r" rtl="1"/>
            <a:r>
              <a:rPr lang="fa-IR" dirty="0" smtClean="0"/>
              <a:t>خواهر شوهر آمده خانه مان می گوید</a:t>
            </a:r>
            <a:r>
              <a:rPr lang="fa-IR" baseline="0" dirty="0" smtClean="0"/>
              <a:t> این دفعه غذات مثل دفعه قبل نشده بود ها </a:t>
            </a:r>
          </a:p>
          <a:p>
            <a:pPr algn="r" rtl="1"/>
            <a:r>
              <a:rPr lang="fa-IR" baseline="0" dirty="0" smtClean="0"/>
              <a:t>مادر شوهر می گه فرهنگ خانواده شما با فرهنگ ما خیلی متفاوت بود و ما این رو دیر فهمیدیم...</a:t>
            </a:r>
          </a:p>
          <a:p>
            <a:pPr algn="r" rtl="1"/>
            <a:r>
              <a:rPr lang="fa-IR" baseline="0" dirty="0" smtClean="0"/>
              <a:t>در خیابان، به ناگاه ترمز می کنید و ماشین عقبی بد و بیراه می گوید...</a:t>
            </a:r>
          </a:p>
          <a:p>
            <a:pPr algn="r" rtl="1"/>
            <a:r>
              <a:rPr lang="fa-IR" baseline="0" dirty="0" smtClean="0"/>
              <a:t> مشکل اقتصادی پیش میاید و احساس م یکنیم دیگر زندگی ارزشی ندارد!  در برابر دیگران احساس حقارت می کنیم.  دیگر در جمع های فامیلی ارزش و احترامی ندارم.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33</a:t>
            </a:fld>
            <a:endParaRPr lang="en-US"/>
          </a:p>
        </p:txBody>
      </p:sp>
    </p:spTree>
    <p:extLst>
      <p:ext uri="{BB962C8B-B14F-4D97-AF65-F5344CB8AC3E}">
        <p14:creationId xmlns:p14="http://schemas.microsoft.com/office/powerpoint/2010/main" val="8570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این ها خودشان رضایتمندی واقعی ایجاد نمی کنند و بدتر از همه اینکه وقتی فرد مبنای ارزشمندی اش را این ها بداند، طبیعتا به هنگام از دست دادن آن ها به شدت ادراک بی ارزشی می کند. </a:t>
            </a:r>
          </a:p>
          <a:p>
            <a:pPr algn="r" rtl="1"/>
            <a:r>
              <a:rPr lang="fa-IR" dirty="0" smtClean="0"/>
              <a:t>در</a:t>
            </a:r>
            <a:r>
              <a:rPr lang="fa-IR" baseline="0" dirty="0" smtClean="0"/>
              <a:t> مقالات و پژوهش های روانشاسان مثبت در غرب، یک سری عوامل درونی و یک سری عوامل بیرونی در شادکامی مورد نظر است.  عوامل درونی البته می تواند بر عوامل بیرونی غلبه کنه مثل توان تاب آوری بالا و ... مثلا کشور هند هم شادکامی بالایی داره نسبت به دیگر کشورها. </a:t>
            </a:r>
          </a:p>
          <a:p>
            <a:pPr algn="r" rtl="1"/>
            <a:r>
              <a:rPr lang="fa-IR" baseline="0" dirty="0" smtClean="0"/>
              <a:t> اما رفاه اجتماعی، امنیت، اقتصاد .. هم از عوامل شادکامی هستند. نمیگوییم این ها بد هستند اما یک سوال مطرح است، اگر کسی شادکامی خود و آرامش خود را وابسته به شرایط آرام اقتصادی و اجتماعی بداند خب اگر روزی این ها بر هم بخودر مثلا جنگ شود، قحطی شود.. بیماری باید ... آیا این ها تبدیل نمی شوند به غمگین ترین آدم های روی زمین؟ این نوع شادکامی ها شادکامی های نوسانی هستند. ارزش را وقتی روی چیز پایین و دنیایی بگذاری طبیعتا آن ارزشمندی تو آسیب پذیر می شود. </a:t>
            </a:r>
          </a:p>
          <a:p>
            <a:pPr algn="r" rtl="1"/>
            <a:r>
              <a:rPr lang="fa-IR" baseline="0" dirty="0" smtClean="0"/>
              <a:t>شادکامی سوئد و اسکاندیناوی ها بالاست. شادکامی این ها نسبت به جاهای دیگر دنیا با مقیاس هایی که دارند بالاست </a:t>
            </a:r>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34</a:t>
            </a:fld>
            <a:endParaRPr lang="en-US"/>
          </a:p>
        </p:txBody>
      </p:sp>
    </p:spTree>
    <p:extLst>
      <p:ext uri="{BB962C8B-B14F-4D97-AF65-F5344CB8AC3E}">
        <p14:creationId xmlns:p14="http://schemas.microsoft.com/office/powerpoint/2010/main" val="452636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زمانی که فرد مبناهاش تقوا و عمل صالح باشه حتی اگه والدینش همیشه</a:t>
            </a:r>
            <a:r>
              <a:rPr lang="fa-IR" baseline="0" dirty="0" smtClean="0"/>
              <a:t> از دستش ناراحت باشند چون مبناش این است ناراحت نمی شود. همواره به دنبال خوب رفتار کردن است. </a:t>
            </a:r>
          </a:p>
          <a:p>
            <a:pPr algn="r" rtl="1"/>
            <a:r>
              <a:rPr lang="fa-IR" baseline="0" dirty="0" smtClean="0"/>
              <a:t>اگر دیگران به او انتقاد کنند خود را با مبناهایی که دارد مورد سنجش قرار می دهد واگر با آن ها زاویه داشت خود را اصلاح می کند. به جای غم و احساس تحقیر خود را تغییر م یدهد. </a:t>
            </a:r>
          </a:p>
          <a:p>
            <a:pPr algn="r" rtl="1"/>
            <a:r>
              <a:rPr lang="fa-IR" baseline="0" dirty="0" smtClean="0"/>
              <a:t>چون یکی دیگر از ملاک های ارزشمندی اش تغییر مثبت و سعی و تلاش است. </a:t>
            </a:r>
          </a:p>
          <a:p>
            <a:pPr algn="r" rtl="1"/>
            <a:r>
              <a:rPr lang="fa-IR" baseline="0" dirty="0" smtClean="0"/>
              <a:t>ابتلا دانستن رخدادهای منفی مثل مشکلات مالی، مشکلات مسکن، فرزند آوری، مسائل خانوادگی و ...  همه آنچه به انسان اصابت می کند نوعی ابتلا است. که خدا م یخواهد بداند چه کسی در بهتر عمل می کند.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35</a:t>
            </a:fld>
            <a:endParaRPr lang="en-US"/>
          </a:p>
        </p:txBody>
      </p:sp>
    </p:spTree>
    <p:extLst>
      <p:ext uri="{BB962C8B-B14F-4D97-AF65-F5344CB8AC3E}">
        <p14:creationId xmlns:p14="http://schemas.microsoft.com/office/powerpoint/2010/main" val="1528733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36</a:t>
            </a:fld>
            <a:endParaRPr lang="en-US"/>
          </a:p>
        </p:txBody>
      </p:sp>
    </p:spTree>
    <p:extLst>
      <p:ext uri="{BB962C8B-B14F-4D97-AF65-F5344CB8AC3E}">
        <p14:creationId xmlns:p14="http://schemas.microsoft.com/office/powerpoint/2010/main" val="2938585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37</a:t>
            </a:fld>
            <a:endParaRPr lang="en-US"/>
          </a:p>
        </p:txBody>
      </p:sp>
    </p:spTree>
    <p:extLst>
      <p:ext uri="{BB962C8B-B14F-4D97-AF65-F5344CB8AC3E}">
        <p14:creationId xmlns:p14="http://schemas.microsoft.com/office/powerpoint/2010/main" val="551077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انتظار نشاط هم در مطالعات</a:t>
            </a:r>
            <a:r>
              <a:rPr lang="fa-IR" baseline="0" dirty="0" smtClean="0"/>
              <a:t> نشاط آور است. اینکه می دانیم به زودی در نشاط دائمی و عمیق تری قرار می گیریم منجر به افزایش نشاط می شود حتی اگر در شرایط سختی قرار گیریم. </a:t>
            </a:r>
          </a:p>
          <a:p>
            <a:pPr algn="r" rtl="1"/>
            <a:r>
              <a:rPr lang="fa-IR" baseline="0" dirty="0" smtClean="0"/>
              <a:t>آنچه از زر و زیور دیگران دارند و آنچه من دارم: موجب غم و حسرت است </a:t>
            </a:r>
          </a:p>
          <a:p>
            <a:pPr algn="r" rtl="1"/>
            <a:r>
              <a:rPr lang="fa-IR" baseline="0" dirty="0" smtClean="0"/>
              <a:t>آنچه از زر و زیور دیگران دارند و مقایسه با رزق اخروی که در اندازه و طول مدت و عمق شادی قابل مقایسه نیست با آنچه در دنیا دیگران دارند. </a:t>
            </a:r>
          </a:p>
          <a:p>
            <a:pPr algn="r" rtl="1"/>
            <a:r>
              <a:rPr lang="fa-IR" baseline="0" dirty="0" smtClean="0"/>
              <a:t>فرعون به ساحران گفت: دست و پایهایتان را قطع می کنم تا بدانید عذاب من یا خدایتان شدیدتر و ماندگانتر است اینا اشد عذابا و ابقی</a:t>
            </a:r>
          </a:p>
          <a:p>
            <a:pPr algn="r" rtl="1"/>
            <a:r>
              <a:rPr lang="fa-IR" baseline="0" dirty="0" smtClean="0"/>
              <a:t>لذت های دنیایی هم لذت دارند و انسان احساس خوشی دارد اما این لذت ها درجه و سطحش و مرتبه اش بالاتر است. شما بستنی می خورید یک لذتی دارد، آن را با خواهر خود تقسیم می کنید لذت دیگری دارد، کل پول آن را به دخترک فقیری می دهید لذت دیگری دارد. </a:t>
            </a:r>
          </a:p>
          <a:p>
            <a:pPr algn="r" rtl="1"/>
            <a:r>
              <a:rPr lang="fa-IR" baseline="0" dirty="0" smtClean="0"/>
              <a:t>مصیبت ها در کتاب ثبت است آنچه مهم است واکنش ماست که نباید نه خیلی فرحناک باشد نه مایوس کننده.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38</a:t>
            </a:fld>
            <a:endParaRPr lang="en-US"/>
          </a:p>
        </p:txBody>
      </p:sp>
    </p:spTree>
    <p:extLst>
      <p:ext uri="{BB962C8B-B14F-4D97-AF65-F5344CB8AC3E}">
        <p14:creationId xmlns:p14="http://schemas.microsoft.com/office/powerpoint/2010/main" val="1269619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مثلا دختری که در مواجهه</a:t>
            </a:r>
            <a:r>
              <a:rPr lang="fa-IR" baseline="0" dirty="0" smtClean="0"/>
              <a:t> با اولین مشکل زندگی، مایوس شده و م یگوید طلاق ... انتظار خوشی داشتن انتظار همه چیز بر وفق مراد بودن آدم ها را لوس بار می آورد و در مواجهه با مشکلات آن ها را شکننده می کند. در مقابل برخی به دلیل عدم انتظار از این ماهیت ذات دنیا، سریع مایوس شده. </a:t>
            </a:r>
          </a:p>
          <a:p>
            <a:pPr algn="r" rtl="1"/>
            <a:r>
              <a:rPr lang="fa-IR" baseline="0" dirty="0" smtClean="0"/>
              <a:t>در روانشناسی الان برای خیلی از مشکلات برای افزایش نشاط و آرامش تمرین های مراقبه می دهند. تکرار یک واژه بی معنی و تمرکز و یا ارتباط با منبعی معنوی... </a:t>
            </a:r>
          </a:p>
          <a:p>
            <a:pPr algn="r" rtl="1"/>
            <a:r>
              <a:rPr lang="fa-IR" baseline="0" dirty="0" smtClean="0"/>
              <a:t>نماز شب: دنیا می خواهی نماز شب آخرت می خواهی نماز شب مرحوم قاضی به علامه طباطبایی گفتند... مطالعات زیادی در این زمینه هم شده . بهزیستی و نشاط افرادی که نماز می خوانند... اما قرآن به ما می گوید منجر به تجربه خوشبختی و نشاط در زندگی می شود.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39</a:t>
            </a:fld>
            <a:endParaRPr lang="en-US"/>
          </a:p>
        </p:txBody>
      </p:sp>
    </p:spTree>
    <p:extLst>
      <p:ext uri="{BB962C8B-B14F-4D97-AF65-F5344CB8AC3E}">
        <p14:creationId xmlns:p14="http://schemas.microsoft.com/office/powerpoint/2010/main" val="15574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برای خشم </a:t>
            </a:r>
            <a:r>
              <a:rPr lang="en-US" dirty="0" smtClean="0"/>
              <a:t>43</a:t>
            </a:r>
            <a:r>
              <a:rPr lang="fa-IR" dirty="0" smtClean="0"/>
              <a:t>ماهیچه و برای شادیحدود</a:t>
            </a:r>
            <a:r>
              <a:rPr lang="fa-IR" baseline="0" dirty="0" smtClean="0"/>
              <a:t> </a:t>
            </a:r>
            <a:r>
              <a:rPr lang="en-US" baseline="0" dirty="0" smtClean="0"/>
              <a:t>17</a:t>
            </a:r>
            <a:r>
              <a:rPr lang="fa-IR" baseline="0" dirty="0" smtClean="0"/>
              <a:t>ماهیچه درگیرند.. خندیدن راحت تر از خشمه</a:t>
            </a:r>
          </a:p>
          <a:p>
            <a:pPr marL="0" indent="0" algn="r" rtl="1" fontAlgn="auto">
              <a:spcAft>
                <a:spcPts val="0"/>
              </a:spcAft>
              <a:buNone/>
              <a:defRPr/>
            </a:pPr>
            <a:r>
              <a:rPr lang="fa-IR" dirty="0" smtClean="0">
                <a:solidFill>
                  <a:schemeClr val="tx1">
                    <a:lumMod val="75000"/>
                    <a:lumOff val="25000"/>
                  </a:schemeClr>
                </a:solidFill>
              </a:rPr>
              <a:t>یک هیجان است </a:t>
            </a:r>
          </a:p>
          <a:p>
            <a:pPr marL="0" indent="0" algn="r" rtl="1" fontAlgn="auto">
              <a:spcAft>
                <a:spcPts val="0"/>
              </a:spcAft>
              <a:buNone/>
              <a:defRPr/>
            </a:pPr>
            <a:r>
              <a:rPr lang="fa-IR" dirty="0" smtClean="0">
                <a:solidFill>
                  <a:schemeClr val="tx1">
                    <a:lumMod val="75000"/>
                    <a:lumOff val="25000"/>
                  </a:schemeClr>
                </a:solidFill>
              </a:rPr>
              <a:t>به معنای احساس خوب و حال خوش است</a:t>
            </a:r>
          </a:p>
          <a:p>
            <a:pPr marL="0" indent="0" algn="r" rtl="1" fontAlgn="auto">
              <a:spcAft>
                <a:spcPts val="0"/>
              </a:spcAft>
              <a:buNone/>
              <a:defRPr/>
            </a:pPr>
            <a:r>
              <a:rPr lang="fa-IR" dirty="0" smtClean="0">
                <a:solidFill>
                  <a:schemeClr val="tx1">
                    <a:lumMod val="75000"/>
                    <a:lumOff val="25000"/>
                  </a:schemeClr>
                </a:solidFill>
              </a:rPr>
              <a:t>چقدر احساس م یکنید در زندگی شاد هستید؟ چه نمره ای م یدهید؟</a:t>
            </a:r>
          </a:p>
          <a:p>
            <a:pPr algn="r" rtl="1"/>
            <a:endParaRPr lang="fa-IR" dirty="0" smtClean="0"/>
          </a:p>
          <a:p>
            <a:pPr algn="r" rtl="1"/>
            <a:r>
              <a:rPr lang="fa-IR" dirty="0" smtClean="0"/>
              <a:t>می تواند شادکامی لزوما معادل هیجان شادی نباشد. شادزیستن،</a:t>
            </a:r>
            <a:r>
              <a:rPr lang="fa-IR" baseline="0" dirty="0" smtClean="0"/>
              <a:t> نتیجه یک فرایند و سبک زندگی است که برآیند آن احساس رضایت، خشنودی و آرامش است. حال گاهی ممکن است هیجان های منفی هم تجربه شود اما در کل شما ادراک شادی دارید. </a:t>
            </a:r>
          </a:p>
          <a:p>
            <a:pPr algn="r" rtl="1"/>
            <a:r>
              <a:rPr lang="fa-IR" baseline="0" dirty="0" smtClean="0"/>
              <a:t>مثلا دارین به مادرتون خدمت می کنید و از این بایت رضایت دارید و خوشحالید اما طبیعتا هوا گرمه.. کار سخته.. اما شما در وضعیت نشاط قرار دارید. </a:t>
            </a:r>
          </a:p>
        </p:txBody>
      </p:sp>
      <p:sp>
        <p:nvSpPr>
          <p:cNvPr id="4" name="Slide Number Placeholder 3"/>
          <p:cNvSpPr>
            <a:spLocks noGrp="1"/>
          </p:cNvSpPr>
          <p:nvPr>
            <p:ph type="sldNum" sz="quarter" idx="10"/>
          </p:nvPr>
        </p:nvSpPr>
        <p:spPr/>
        <p:txBody>
          <a:bodyPr/>
          <a:lstStyle/>
          <a:p>
            <a:fld id="{BFADDF25-EF54-48A3-A87C-46174DFB2DEB}" type="slidenum">
              <a:rPr lang="en-US" smtClean="0"/>
              <a:t>4</a:t>
            </a:fld>
            <a:endParaRPr lang="en-US"/>
          </a:p>
        </p:txBody>
      </p:sp>
    </p:spTree>
    <p:extLst>
      <p:ext uri="{BB962C8B-B14F-4D97-AF65-F5344CB8AC3E}">
        <p14:creationId xmlns:p14="http://schemas.microsoft.com/office/powerpoint/2010/main" val="129756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40</a:t>
            </a:fld>
            <a:endParaRPr lang="en-US"/>
          </a:p>
        </p:txBody>
      </p:sp>
    </p:spTree>
    <p:extLst>
      <p:ext uri="{BB962C8B-B14F-4D97-AF65-F5344CB8AC3E}">
        <p14:creationId xmlns:p14="http://schemas.microsoft.com/office/powerpoint/2010/main" val="871672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ارتقای</a:t>
            </a:r>
            <a:r>
              <a:rPr lang="fa-IR" baseline="0" dirty="0" smtClean="0"/>
              <a:t> تعاریفس تعاریفش را ارتقا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41</a:t>
            </a:fld>
            <a:endParaRPr lang="en-US"/>
          </a:p>
        </p:txBody>
      </p:sp>
    </p:spTree>
    <p:extLst>
      <p:ext uri="{BB962C8B-B14F-4D97-AF65-F5344CB8AC3E}">
        <p14:creationId xmlns:p14="http://schemas.microsoft.com/office/powerpoint/2010/main" val="2832440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42</a:t>
            </a:fld>
            <a:endParaRPr lang="en-US"/>
          </a:p>
        </p:txBody>
      </p:sp>
    </p:spTree>
    <p:extLst>
      <p:ext uri="{BB962C8B-B14F-4D97-AF65-F5344CB8AC3E}">
        <p14:creationId xmlns:p14="http://schemas.microsoft.com/office/powerpoint/2010/main" val="2821304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خیلی از رواننشاسان شادی و خوشحالی را بر پایه این دو مولفه تعریف کرده اند یعنی</a:t>
            </a:r>
            <a:r>
              <a:rPr lang="fa-IR" baseline="0" dirty="0" smtClean="0"/>
              <a:t> نه فقط کم بودن تجربه منفی بلکه زیاد بودن تجربه مثبت.</a:t>
            </a:r>
          </a:p>
          <a:p>
            <a:pPr algn="r" rtl="1"/>
            <a:r>
              <a:rPr lang="fa-IR" baseline="0" dirty="0" smtClean="0"/>
              <a:t>مواجهه درست با رویدادهای منفی زندگی منجر به واکنش های عمل گرایانه می شود یعنی به سمتانتخاب بهترین عمل و احسن عمل می رود. </a:t>
            </a:r>
          </a:p>
          <a:p>
            <a:pPr algn="r" rtl="1"/>
            <a:r>
              <a:rPr lang="fa-IR" baseline="0" dirty="0" smtClean="0"/>
              <a:t>روانشناسان همه تلاش م یکنند تا از برخودرهای هیجانی فرد را برهانند. تا در مشکلات بتواند مسئله محور جلو برود. در این شرایط فرد به عمل خود فکر می کند نه به غم و غصه و ...معنای زندگی و اینکه رویدادها را چه جور معنی می کند!  مواجهه یک پراسسی هست و بعد واکنش هست.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43</a:t>
            </a:fld>
            <a:endParaRPr lang="en-US"/>
          </a:p>
        </p:txBody>
      </p:sp>
    </p:spTree>
    <p:extLst>
      <p:ext uri="{BB962C8B-B14F-4D97-AF65-F5344CB8AC3E}">
        <p14:creationId xmlns:p14="http://schemas.microsoft.com/office/powerpoint/2010/main" val="726067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میل</a:t>
            </a:r>
            <a:r>
              <a:rPr lang="fa-IR" baseline="0" dirty="0" smtClean="0"/>
              <a:t> به بازیگران، فوتبالیست ها، ادم ها مشهور، افراد موفق در زندگی نوعی گرایشات استغنایی است که</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lumMod val="75000"/>
                    <a:lumOff val="25000"/>
                  </a:schemeClr>
                </a:solidFill>
              </a:rPr>
              <a:t>میل به افراد توانگری که ادراک بی نیازی دارند، و نزدیکی به آن ها تجربه ناکامی های فرد را بیشتر می کند. </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افراد توانگر (مستغنی)معمولا از توان خود به دیگران چیزی نمی دهند یاد نمی دهند چون فکر</a:t>
            </a:r>
            <a:r>
              <a:rPr lang="fa-IR" baseline="0" dirty="0" smtClean="0"/>
              <a:t> می کنند از آن ها کم می شود. و یا اگر هم چیزی از آن ها به فرد برسد به جهت اینکه خود را با آن ها مقایسه می کنند باز هم احسس ناکامی دارند. </a:t>
            </a:r>
            <a:endParaRPr lang="en-US"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44</a:t>
            </a:fld>
            <a:endParaRPr lang="en-US"/>
          </a:p>
        </p:txBody>
      </p:sp>
    </p:spTree>
    <p:extLst>
      <p:ext uri="{BB962C8B-B14F-4D97-AF65-F5344CB8AC3E}">
        <p14:creationId xmlns:p14="http://schemas.microsoft.com/office/powerpoint/2010/main" val="315333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یکی از عوامل افسردگی</a:t>
            </a:r>
            <a:r>
              <a:rPr lang="fa-IR" baseline="0" dirty="0" smtClean="0"/>
              <a:t> حسادت و حسرت و مقایسه های فراوان با دیکران است چرا فلانی به این جا رسید من نرسیدم.. چرا خدا به فلانی این نعمت را داده به من نداده.. </a:t>
            </a:r>
          </a:p>
          <a:p>
            <a:pPr algn="r" rtl="1"/>
            <a:r>
              <a:rPr lang="fa-IR" baseline="0" dirty="0" smtClean="0"/>
              <a:t>چرا ..</a:t>
            </a:r>
          </a:p>
          <a:p>
            <a:pPr algn="r" rtl="1"/>
            <a:r>
              <a:rPr lang="fa-IR" baseline="0" dirty="0" smtClean="0"/>
              <a:t>ملاک برتری در پیشگاه خدا تزکیه یافتگی است ... سعی و تلاش است.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45</a:t>
            </a:fld>
            <a:endParaRPr lang="en-US"/>
          </a:p>
        </p:txBody>
      </p:sp>
    </p:spTree>
    <p:extLst>
      <p:ext uri="{BB962C8B-B14F-4D97-AF65-F5344CB8AC3E}">
        <p14:creationId xmlns:p14="http://schemas.microsoft.com/office/powerpoint/2010/main" val="1937437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جامعه مطلوب را امام خمینی و رهبری ترسیم کردند و می کنند اما این خود دولت ها و مردم هسند که باید همت</a:t>
            </a:r>
            <a:r>
              <a:rPr lang="fa-IR" baseline="0" dirty="0" smtClean="0"/>
              <a:t> کنند: امام خمینی فرمودند: </a:t>
            </a:r>
            <a:r>
              <a:rPr lang="fa-IR" sz="1200" b="0" i="0" kern="1200" dirty="0" smtClean="0">
                <a:solidFill>
                  <a:schemeClr val="tx1"/>
                </a:solidFill>
                <a:effectLst/>
                <a:latin typeface="+mn-lt"/>
                <a:ea typeface="+mn-ea"/>
                <a:cs typeface="+mn-cs"/>
              </a:rPr>
              <a:t>شما این انقلاب را به ثمر رساندید و گروههایی که در سرتاسر این کشور این انقلاب را به ثمر رساندند، همان زن و مرد محروم [بودند] و همانهایی که مستضعف هستند و کاخ‏نشینها آنها را استضعاف می‏کنند و اینها ثابت کردند که کاخ‏نشینها هستند که ضعیفند و پوسیده‏اند و برای این ملت هیچ کاری نکرده‏اند و نخواهند کرد » (</a:t>
            </a:r>
            <a:r>
              <a:rPr lang="fa-IR" sz="1200" b="0" i="0" u="none" strike="noStrike" kern="1200" dirty="0" smtClean="0">
                <a:solidFill>
                  <a:schemeClr val="tx1"/>
                </a:solidFill>
                <a:effectLst/>
                <a:latin typeface="+mn-lt"/>
                <a:ea typeface="+mn-ea"/>
                <a:cs typeface="+mn-cs"/>
                <a:hlinkClick r:id="rId3" tooltip="‏‏محرومان و مستضعفان، پیشتازان انقلاب"/>
              </a:rPr>
              <a:t>صحیفه امام، ج‏14، ص: 261</a:t>
            </a:r>
            <a:r>
              <a:rPr lang="fa-IR" sz="1200" b="0" i="0" kern="1200" dirty="0" smtClean="0">
                <a:solidFill>
                  <a:schemeClr val="tx1"/>
                </a:solidFill>
                <a:effectLst/>
                <a:latin typeface="+mn-lt"/>
                <a:ea typeface="+mn-ea"/>
                <a:cs typeface="+mn-cs"/>
              </a:rPr>
              <a:t>)</a:t>
            </a:r>
          </a:p>
          <a:p>
            <a:pPr algn="r" rtl="1"/>
            <a:r>
              <a:rPr lang="fa-IR" sz="1200" b="0" i="0" kern="1200" dirty="0" smtClean="0">
                <a:solidFill>
                  <a:schemeClr val="tx1"/>
                </a:solidFill>
                <a:effectLst/>
                <a:latin typeface="+mn-lt"/>
                <a:ea typeface="+mn-ea"/>
                <a:cs typeface="+mn-cs"/>
              </a:rPr>
              <a:t> ایشان خطاب به اعضای شورای نگهبان می فرماید: «شما بیایید احکام الهی را اجرا کنید. باید قوانین وضع بشود که حقوق محرومین و فقرا به آنها بازگردانده شود، این وظیفه شماست.» (صحیفه امام، ج ‏14، ص: 304)</a:t>
            </a:r>
          </a:p>
          <a:p>
            <a:pPr algn="r" rtl="1"/>
            <a:r>
              <a:rPr lang="fa-IR" sz="1200" b="0" i="0" kern="1200" dirty="0" smtClean="0">
                <a:solidFill>
                  <a:schemeClr val="tx1"/>
                </a:solidFill>
                <a:effectLst/>
                <a:latin typeface="+mn-lt"/>
                <a:ea typeface="+mn-ea"/>
                <a:cs typeface="+mn-cs"/>
              </a:rPr>
              <a:t> در جای دیگر می فرمایند: «خدا نیاورد آن روزی را که سیاست ما و سیاست مسئولین کشور ما پشت کردن به دفاع از محرومین و رو آوردن به حمایت از سرمایه دارها گردد و اغنیا و ثروتمندان از اعتبار و عنایت بیشتری برخوردار شوند. معاذ اللَّه که این با سیره و روش انبیا و امیر المؤمنین و ائمه معصومین- علیهم السلام- سازگار نیست.» (صحیفه امام، ج‏20، ص: 341)</a:t>
            </a:r>
          </a:p>
          <a:p>
            <a:pPr algn="r" rtl="1"/>
            <a:endParaRPr lang="fa-IR" dirty="0" smtClean="0"/>
          </a:p>
          <a:p>
            <a:pPr algn="r" rtl="1"/>
            <a:r>
              <a:rPr lang="fa-IR" dirty="0" smtClean="0"/>
              <a:t>آزمایشی</a:t>
            </a:r>
            <a:r>
              <a:rPr lang="fa-IR" baseline="0" dirty="0" smtClean="0"/>
              <a:t> کردند یک سری موش رو در شرایط کم غذایی و ... امکانات کم قرار دادند و سطح سلامت را بررسی کردند. بعد آن ها را در کنار موش هایی قرار دادند که غذاهای بهتر و امکانات بهرت داشتند سریع سرطان گرفتند مردند.  اما شما فرض کنید انسان که حیوان نیست. انسان یک توانی دارد به نام تفکر/ تعقل/  می تواند امکانات بالاتر را ببیند اما دچار حسرت نشود م یتواند تحت تاثیر القائات جامعه قرار گیرد اما تاثیر آن قرار نگیرد. مثل انسان های وارسته.. انسان های ساده زیست..</a:t>
            </a:r>
            <a:endParaRPr lang="fa-IR" baseline="0"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46</a:t>
            </a:fld>
            <a:endParaRPr lang="en-US"/>
          </a:p>
        </p:txBody>
      </p:sp>
    </p:spTree>
    <p:extLst>
      <p:ext uri="{BB962C8B-B14F-4D97-AF65-F5344CB8AC3E}">
        <p14:creationId xmlns:p14="http://schemas.microsoft.com/office/powerpoint/2010/main" val="995532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و ان تعدوا نعمه الله لاتحصوها..</a:t>
            </a:r>
            <a:r>
              <a:rPr lang="fa-IR" baseline="0" dirty="0" smtClean="0"/>
              <a:t> آسمان.. کوه ستاره... سبزه . خانواده .. توان های درونی توان های ظاهری ... همه نعمت اند. </a:t>
            </a:r>
          </a:p>
          <a:p>
            <a:pPr algn="r" rtl="1"/>
            <a:r>
              <a:rPr lang="fa-IR" baseline="0" dirty="0" smtClean="0"/>
              <a:t>دیدن منفی ها در زندگی خوش یکی از عواملی است که افراد نیمه خالی لیوان را می بینند و نگاهشان سوگیری دارد. </a:t>
            </a:r>
          </a:p>
          <a:p>
            <a:pPr algn="r" rtl="1"/>
            <a:r>
              <a:rPr lang="en-US" sz="1200" b="0" i="0" u="none" strike="noStrike" kern="1200" baseline="0" dirty="0" smtClean="0">
                <a:solidFill>
                  <a:schemeClr val="tx1"/>
                </a:solidFill>
                <a:latin typeface="+mn-lt"/>
                <a:ea typeface="+mn-ea"/>
                <a:cs typeface="+mn-cs"/>
              </a:rPr>
              <a:t>Grateful thinking</a:t>
            </a:r>
            <a:endParaRPr lang="fa-IR"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47</a:t>
            </a:fld>
            <a:endParaRPr lang="en-US"/>
          </a:p>
        </p:txBody>
      </p:sp>
    </p:spTree>
    <p:extLst>
      <p:ext uri="{BB962C8B-B14F-4D97-AF65-F5344CB8AC3E}">
        <p14:creationId xmlns:p14="http://schemas.microsoft.com/office/powerpoint/2010/main" val="3851489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48</a:t>
            </a:fld>
            <a:endParaRPr lang="en-US"/>
          </a:p>
        </p:txBody>
      </p:sp>
    </p:spTree>
    <p:extLst>
      <p:ext uri="{BB962C8B-B14F-4D97-AF65-F5344CB8AC3E}">
        <p14:creationId xmlns:p14="http://schemas.microsoft.com/office/powerpoint/2010/main" val="1333160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افراد شاد در این رویکرد</a:t>
            </a:r>
            <a:r>
              <a:rPr lang="fa-IR" baseline="0" dirty="0" smtClean="0"/>
              <a:t> با افرادی که طرحواره ایثار دارند و به خاطر بارهای تثبیت شده به صورت ناآگاهانه خود را مجبور به پذیرش خواسته های دیگران می دانند متفاوت اند.. </a:t>
            </a:r>
          </a:p>
          <a:p>
            <a:pPr algn="r" rtl="1"/>
            <a:r>
              <a:rPr lang="fa-IR" baseline="0" dirty="0" smtClean="0"/>
              <a:t>یتغامزون و یضحکون و فکهین مربوط به افراد مقابل ابرار هست آن ها که خودجانبدار هم هستند خنده و شادی دارند اما ناپایداره و تبدیل به غم و غصه می شه. </a:t>
            </a:r>
          </a:p>
          <a:p>
            <a:pPr algn="r" rtl="1"/>
            <a:r>
              <a:rPr lang="fa-IR" baseline="0" dirty="0" smtClean="0"/>
              <a:t>این شادزیستن به ما می گه ما نیاز داریم برای تجربه شادکامی در اجتماع زندگی کنیم. زندگی اجتماعی لازمه تجربه شادی در مراتب بالاتره. </a:t>
            </a:r>
          </a:p>
          <a:p>
            <a:pPr algn="r" rtl="1"/>
            <a:r>
              <a:rPr lang="fa-IR" baseline="0" dirty="0" smtClean="0"/>
              <a:t>برون گرایی با شادکامی مرتبطه </a:t>
            </a:r>
            <a:endParaRPr lang="en-US" baseline="0" dirty="0" smtClean="0"/>
          </a:p>
          <a:p>
            <a:r>
              <a:rPr lang="en-US" sz="1200" b="0" i="0" u="none" strike="noStrike" kern="1200" baseline="0" dirty="0" smtClean="0">
                <a:solidFill>
                  <a:schemeClr val="tx1"/>
                </a:solidFill>
                <a:latin typeface="+mn-lt"/>
                <a:ea typeface="+mn-ea"/>
                <a:cs typeface="+mn-cs"/>
              </a:rPr>
              <a:t>For instance, Harlow and Cantor (1996) found that social participation was a strong predictor of life satisfaction for retired elders. Sheldon, Ryan, and Reis (1996) found that people were happiest on days when they engaged in activities for intrinsic reasons (because of the fun and enjoyment). Goal researchers (e.g., Emmons, 1986; Little,</a:t>
            </a:r>
          </a:p>
          <a:p>
            <a:r>
              <a:rPr lang="en-US" sz="1200" b="0" i="0" u="none" strike="noStrike" kern="1200" baseline="0" dirty="0" smtClean="0">
                <a:solidFill>
                  <a:schemeClr val="tx1"/>
                </a:solidFill>
                <a:latin typeface="+mn-lt"/>
                <a:ea typeface="+mn-ea"/>
                <a:cs typeface="+mn-cs"/>
              </a:rPr>
              <a:t>1989) agree that having important goals and pursuing them are reliable indicators of wellbeing, and therefore goal theories can combine the elements of tension reduction and pleasurable activity in explaining subjective well-being. People who have important goals tend to be more energetic, experience more positive emotions, and feel that life is meaningful (e.g., McGregor &amp; Little, 1998).</a:t>
            </a:r>
          </a:p>
          <a:p>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49</a:t>
            </a:fld>
            <a:endParaRPr lang="en-US"/>
          </a:p>
        </p:txBody>
      </p:sp>
    </p:spTree>
    <p:extLst>
      <p:ext uri="{BB962C8B-B14F-4D97-AF65-F5344CB8AC3E}">
        <p14:creationId xmlns:p14="http://schemas.microsoft.com/office/powerpoint/2010/main" val="75494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appiness</a:t>
            </a:r>
            <a:r>
              <a:rPr lang="en-US" sz="1200" b="0" i="0" u="none" strike="noStrike" kern="1200" baseline="0" dirty="0" smtClean="0">
                <a:solidFill>
                  <a:schemeClr val="tx1"/>
                </a:solidFill>
                <a:latin typeface="+mn-lt"/>
                <a:ea typeface="+mn-ea"/>
                <a:cs typeface="+mn-cs"/>
              </a:rPr>
              <a:t>, long-term balance of positive and negative affect,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life satisfaction (</a:t>
            </a:r>
            <a:r>
              <a:rPr lang="en-US" sz="1200" b="0" i="0" u="none" strike="noStrike" kern="1200" baseline="0" dirty="0" err="1" smtClean="0">
                <a:solidFill>
                  <a:schemeClr val="tx1"/>
                </a:solidFill>
                <a:latin typeface="+mn-lt"/>
                <a:ea typeface="+mn-ea"/>
                <a:cs typeface="+mn-cs"/>
              </a:rPr>
              <a:t>Diener</a:t>
            </a:r>
            <a:r>
              <a:rPr lang="en-US" sz="1200" b="0" i="0" u="none" strike="noStrike" kern="1200" baseline="0" dirty="0" smtClean="0">
                <a:solidFill>
                  <a:schemeClr val="tx1"/>
                </a:solidFill>
                <a:latin typeface="+mn-lt"/>
                <a:ea typeface="+mn-ea"/>
                <a:cs typeface="+mn-cs"/>
              </a:rPr>
              <a:t>, 1984; </a:t>
            </a:r>
            <a:r>
              <a:rPr lang="en-US" sz="1200" b="0" i="0" u="none" strike="noStrike" kern="1200" baseline="0" dirty="0" err="1" smtClean="0">
                <a:solidFill>
                  <a:schemeClr val="tx1"/>
                </a:solidFill>
                <a:latin typeface="+mn-lt"/>
                <a:ea typeface="+mn-ea"/>
                <a:cs typeface="+mn-cs"/>
              </a:rPr>
              <a:t>Lyubomirsky</a:t>
            </a:r>
            <a:r>
              <a:rPr lang="en-US" sz="1200" b="0" i="0" u="none" strike="noStrike" kern="1200" baseline="0" dirty="0" smtClean="0">
                <a:solidFill>
                  <a:schemeClr val="tx1"/>
                </a:solidFill>
                <a:latin typeface="+mn-lt"/>
                <a:ea typeface="+mn-ea"/>
                <a:cs typeface="+mn-cs"/>
              </a:rPr>
              <a:t>, 2001).</a:t>
            </a:r>
            <a:endParaRPr lang="fa-IR" sz="1200" b="0" i="0" u="none" strike="noStrike" kern="1200" baseline="0" dirty="0" smtClean="0">
              <a:solidFill>
                <a:schemeClr val="tx1"/>
              </a:solidFill>
              <a:latin typeface="+mn-lt"/>
              <a:ea typeface="+mn-ea"/>
              <a:cs typeface="+mn-cs"/>
            </a:endParaRPr>
          </a:p>
          <a:p>
            <a:r>
              <a:rPr lang="fa-IR" sz="1200" b="0" i="0" u="none" strike="noStrike" kern="1200" baseline="0" dirty="0" smtClean="0">
                <a:solidFill>
                  <a:schemeClr val="tx1"/>
                </a:solidFill>
                <a:latin typeface="+mn-lt"/>
                <a:ea typeface="+mn-ea"/>
                <a:cs typeface="+mn-cs"/>
              </a:rPr>
              <a:t>این مفاهیم ذهنی هستند برای همین از خودگزارش دهی برای سنجش آنها استفاده می شود. </a:t>
            </a:r>
          </a:p>
          <a:p>
            <a:pPr algn="r" rtl="1"/>
            <a:r>
              <a:rPr lang="fa-IR" sz="1200" b="0" i="0" u="none" strike="noStrike" kern="1200" baseline="0" dirty="0" smtClean="0">
                <a:solidFill>
                  <a:schemeClr val="tx1"/>
                </a:solidFill>
                <a:latin typeface="+mn-lt"/>
                <a:ea typeface="+mn-ea"/>
                <a:cs typeface="+mn-cs"/>
              </a:rPr>
              <a:t>لزوما رفاه اجتماعی با شادکامی مرتبط نیست. کشورهای اروپایی نرخ خودکشی بالایی دارند. هلند و بلژیک و آلمان. بالا هستند.  کشورهای بسیار فقیر و .. هستند که نرخ خوکشی پایین دارند و در عین حال شاد هستند مثل هند. حالا مقیاس هایی که بر اساس آن می سنجند را کاری نداریم. صرفا یک گزارش می دهیم.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1969, </a:t>
            </a:r>
            <a:r>
              <a:rPr lang="en-US" sz="1200" b="0" i="0" u="none" strike="noStrike" kern="1200" baseline="0" dirty="0" err="1" smtClean="0">
                <a:solidFill>
                  <a:schemeClr val="tx1"/>
                </a:solidFill>
                <a:latin typeface="+mn-lt"/>
                <a:ea typeface="+mn-ea"/>
                <a:cs typeface="+mn-cs"/>
              </a:rPr>
              <a:t>forexample</a:t>
            </a:r>
            <a:r>
              <a:rPr lang="en-US" sz="1200" b="0" i="0" u="none" strike="noStrike" kern="1200" baseline="0" dirty="0" smtClean="0">
                <a:solidFill>
                  <a:schemeClr val="tx1"/>
                </a:solidFill>
                <a:latin typeface="+mn-lt"/>
                <a:ea typeface="+mn-ea"/>
                <a:cs typeface="+mn-cs"/>
              </a:rPr>
              <a:t>, Norman </a:t>
            </a:r>
            <a:r>
              <a:rPr lang="en-US" sz="1200" b="0" i="0" u="none" strike="noStrike" kern="1200" baseline="0" dirty="0" err="1" smtClean="0">
                <a:solidFill>
                  <a:schemeClr val="tx1"/>
                </a:solidFill>
                <a:latin typeface="+mn-lt"/>
                <a:ea typeface="+mn-ea"/>
                <a:cs typeface="+mn-cs"/>
              </a:rPr>
              <a:t>Bradburn</a:t>
            </a:r>
            <a:r>
              <a:rPr lang="en-US" sz="1200" b="0" i="0" u="none" strike="noStrike" kern="1200" baseline="0" dirty="0" smtClean="0">
                <a:solidFill>
                  <a:schemeClr val="tx1"/>
                </a:solidFill>
                <a:latin typeface="+mn-lt"/>
                <a:ea typeface="+mn-ea"/>
                <a:cs typeface="+mn-cs"/>
              </a:rPr>
              <a:t> showed that pleasant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unpleasant affect are somewhat independent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have different correlates—they are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 simply opposites of one another.</a:t>
            </a:r>
            <a:r>
              <a:rPr lang="fa-IR" sz="1200" b="0"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theories of happiness have been proposed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since Aristotle’s brilliant insights. These </a:t>
            </a:r>
            <a:r>
              <a:rPr lang="en-US" sz="1200" b="0" i="0" u="none" strike="noStrike" kern="1200" baseline="0" dirty="0" err="1" smtClean="0">
                <a:solidFill>
                  <a:schemeClr val="tx1"/>
                </a:solidFill>
                <a:latin typeface="+mn-lt"/>
                <a:ea typeface="+mn-ea"/>
                <a:cs typeface="+mn-cs"/>
              </a:rPr>
              <a:t>thories</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 be categorized into three groups: (1)</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need and goal satisfaction theories, (2) process</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activity theories, and (3) genetic and personality</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predisposition theories.</a:t>
            </a:r>
            <a:endParaRPr lang="fa-IR" sz="1200" b="0" i="0" u="none" strike="noStrike" kern="1200" baseline="0" dirty="0" smtClean="0">
              <a:solidFill>
                <a:schemeClr val="tx1"/>
              </a:solidFill>
              <a:latin typeface="+mn-lt"/>
              <a:ea typeface="+mn-ea"/>
              <a:cs typeface="+mn-cs"/>
            </a:endParaRPr>
          </a:p>
          <a:p>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Likewise, Higgins(1987) posited that discrepancies from one’s “ideal self” and one’s “ought self” lead the experiences of negative emotions. Need and goal satisfaction theorists argue that the reduction of tension and satisfaction of biological and psychological needs and goals will cause happiness.</a:t>
            </a:r>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results have led some theorists to suggest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although life events can influence subjective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well-being, people eventually adapt to</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these changes and return to biologically determined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“set points” or “adaptation levels” (e.g.,</a:t>
            </a:r>
            <a:r>
              <a:rPr lang="en-US" sz="1200" b="0" i="0" u="none" strike="noStrike" kern="1200" baseline="0" dirty="0" err="1" smtClean="0">
                <a:solidFill>
                  <a:schemeClr val="tx1"/>
                </a:solidFill>
                <a:latin typeface="+mn-lt"/>
                <a:ea typeface="+mn-ea"/>
                <a:cs typeface="+mn-cs"/>
              </a:rPr>
              <a:t>Headey</a:t>
            </a:r>
            <a:r>
              <a:rPr lang="en-US" sz="1200" b="0" i="0" u="none" strike="noStrike" kern="1200" baseline="0" dirty="0" smtClean="0">
                <a:solidFill>
                  <a:schemeClr val="tx1"/>
                </a:solidFill>
                <a:latin typeface="+mn-lt"/>
                <a:ea typeface="+mn-ea"/>
                <a:cs typeface="+mn-cs"/>
              </a:rPr>
              <a:t> &amp; Wearing, 1992). For instance, </a:t>
            </a:r>
            <a:r>
              <a:rPr lang="en-US" sz="1200" b="0" i="0" u="none" strike="noStrike" kern="1200" baseline="0" dirty="0" err="1" smtClean="0">
                <a:solidFill>
                  <a:schemeClr val="tx1"/>
                </a:solidFill>
                <a:latin typeface="+mn-lt"/>
                <a:ea typeface="+mn-ea"/>
                <a:cs typeface="+mn-cs"/>
              </a:rPr>
              <a:t>Diener</a:t>
            </a:r>
            <a:r>
              <a:rPr lang="en-US" sz="1200" b="0" i="0" u="none" strike="noStrike" kern="1200" baseline="0" dirty="0" smtClean="0">
                <a:solidFill>
                  <a:schemeClr val="tx1"/>
                </a:solidFill>
                <a:latin typeface="+mn-lt"/>
                <a:ea typeface="+mn-ea"/>
                <a:cs typeface="+mn-cs"/>
              </a:rPr>
              <a:t>,</a:t>
            </a:r>
            <a:r>
              <a:rPr lang="fa-I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Sandvik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Seidlitz</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Diener</a:t>
            </a:r>
            <a:r>
              <a:rPr lang="en-US" sz="1200" b="0" i="0" u="none" strike="noStrike" kern="1200" baseline="0" dirty="0" smtClean="0">
                <a:solidFill>
                  <a:schemeClr val="tx1"/>
                </a:solidFill>
                <a:latin typeface="+mn-lt"/>
                <a:ea typeface="+mn-ea"/>
                <a:cs typeface="+mn-cs"/>
              </a:rPr>
              <a:t> (1993) found that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stability in subjective well-being was comparable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among people whose income went up, down,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stayed the same over 10 years. </a:t>
            </a:r>
            <a:r>
              <a:rPr lang="en-US" sz="1200" b="0" i="0" u="none" strike="noStrike" kern="1200" baseline="0" dirty="0" err="1" smtClean="0">
                <a:solidFill>
                  <a:schemeClr val="tx1"/>
                </a:solidFill>
                <a:latin typeface="+mn-lt"/>
                <a:ea typeface="+mn-ea"/>
                <a:cs typeface="+mn-cs"/>
              </a:rPr>
              <a:t>Similarly,Costa</a:t>
            </a:r>
            <a:r>
              <a:rPr lang="en-US" sz="1200" b="0" i="0" u="none" strike="noStrike" kern="1200" baseline="0" dirty="0" smtClean="0">
                <a:solidFill>
                  <a:schemeClr val="tx1"/>
                </a:solidFill>
                <a:latin typeface="+mn-lt"/>
                <a:ea typeface="+mn-ea"/>
                <a:cs typeface="+mn-cs"/>
              </a:rPr>
              <a:t>, McCrae, and </a:t>
            </a:r>
            <a:r>
              <a:rPr lang="en-US" sz="1200" b="0" i="0" u="none" strike="noStrike" kern="1200" baseline="0" dirty="0" err="1" smtClean="0">
                <a:solidFill>
                  <a:schemeClr val="tx1"/>
                </a:solidFill>
                <a:latin typeface="+mn-lt"/>
                <a:ea typeface="+mn-ea"/>
                <a:cs typeface="+mn-cs"/>
              </a:rPr>
              <a:t>Zonderman</a:t>
            </a:r>
            <a:r>
              <a:rPr lang="en-US" sz="1200" b="0" i="0" u="none" strike="noStrike" kern="1200" baseline="0" dirty="0" smtClean="0">
                <a:solidFill>
                  <a:schemeClr val="tx1"/>
                </a:solidFill>
                <a:latin typeface="+mn-lt"/>
                <a:ea typeface="+mn-ea"/>
                <a:cs typeface="+mn-cs"/>
              </a:rPr>
              <a:t> (1987) reported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people who lived in stable circumstances</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were no more stable than people who experienced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major life changes (e.g., divorce, widowhood,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job loss).</a:t>
            </a:r>
          </a:p>
          <a:p>
            <a:r>
              <a:rPr lang="en-US" sz="1200" b="0" i="0" u="none" strike="noStrike" kern="1200" baseline="0" dirty="0" smtClean="0">
                <a:solidFill>
                  <a:schemeClr val="tx1"/>
                </a:solidFill>
                <a:latin typeface="+mn-lt"/>
                <a:ea typeface="+mn-ea"/>
                <a:cs typeface="+mn-cs"/>
              </a:rPr>
              <a:t>One reason for the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Campbell, Converse, and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Rodgers (1976) studied the well-being of Americans</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found that demographic variables such</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age, income, and education did not account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much variance in reports of well-being,</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echoing earlier findings by </a:t>
            </a:r>
            <a:r>
              <a:rPr lang="en-US" sz="1200" b="0" i="0" u="none" strike="noStrike" kern="1200" baseline="0" dirty="0" err="1" smtClean="0">
                <a:solidFill>
                  <a:schemeClr val="tx1"/>
                </a:solidFill>
                <a:latin typeface="+mn-lt"/>
                <a:ea typeface="+mn-ea"/>
                <a:cs typeface="+mn-cs"/>
              </a:rPr>
              <a:t>Bradburn</a:t>
            </a:r>
            <a:r>
              <a:rPr lang="en-US" sz="1200" b="0" i="0" u="none" strike="noStrike" kern="1200" baseline="0" dirty="0" smtClean="0">
                <a:solidFill>
                  <a:schemeClr val="tx1"/>
                </a:solidFill>
                <a:latin typeface="+mn-lt"/>
                <a:ea typeface="+mn-ea"/>
                <a:cs typeface="+mn-cs"/>
              </a:rPr>
              <a:t> (1969) and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others.</a:t>
            </a:r>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Resilience plays an important role in mental fitness: people who are able to cope with</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stress and setbacks are better able to deal with problems than people who are knocked off</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course by stress and setbacks (</a:t>
            </a:r>
            <a:r>
              <a:rPr lang="en-US" sz="1200" b="0" i="0" u="none" strike="noStrike" kern="1200" baseline="0" dirty="0" err="1" smtClean="0">
                <a:solidFill>
                  <a:schemeClr val="tx1"/>
                </a:solidFill>
                <a:latin typeface="+mn-lt"/>
                <a:ea typeface="+mn-ea"/>
                <a:cs typeface="+mn-cs"/>
              </a:rPr>
              <a:t>Walburg</a:t>
            </a:r>
            <a:r>
              <a:rPr lang="en-US" sz="1200" b="0" i="0" u="none" strike="noStrike" kern="1200" baseline="0" dirty="0" smtClean="0">
                <a:solidFill>
                  <a:schemeClr val="tx1"/>
                </a:solidFill>
                <a:latin typeface="+mn-lt"/>
                <a:ea typeface="+mn-ea"/>
                <a:cs typeface="+mn-cs"/>
              </a:rPr>
              <a:t> 2008).</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a:t>
            </a:fld>
            <a:endParaRPr lang="en-US"/>
          </a:p>
        </p:txBody>
      </p:sp>
    </p:spTree>
    <p:extLst>
      <p:ext uri="{BB962C8B-B14F-4D97-AF65-F5344CB8AC3E}">
        <p14:creationId xmlns:p14="http://schemas.microsoft.com/office/powerpoint/2010/main" val="3678376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50</a:t>
            </a:fld>
            <a:endParaRPr lang="en-US"/>
          </a:p>
        </p:txBody>
      </p:sp>
    </p:spTree>
    <p:extLst>
      <p:ext uri="{BB962C8B-B14F-4D97-AF65-F5344CB8AC3E}">
        <p14:creationId xmlns:p14="http://schemas.microsoft.com/office/powerpoint/2010/main" val="2513263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مثلا برای هدایت، برای رفع نیازی خاص، برای </a:t>
            </a:r>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51</a:t>
            </a:fld>
            <a:endParaRPr lang="en-US"/>
          </a:p>
        </p:txBody>
      </p:sp>
    </p:spTree>
    <p:extLst>
      <p:ext uri="{BB962C8B-B14F-4D97-AF65-F5344CB8AC3E}">
        <p14:creationId xmlns:p14="http://schemas.microsoft.com/office/powerpoint/2010/main" val="24222594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مثلا برای هدایت، برای رفع نیازی خاص، برای </a:t>
            </a:r>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52</a:t>
            </a:fld>
            <a:endParaRPr lang="en-US"/>
          </a:p>
        </p:txBody>
      </p:sp>
    </p:spTree>
    <p:extLst>
      <p:ext uri="{BB962C8B-B14F-4D97-AF65-F5344CB8AC3E}">
        <p14:creationId xmlns:p14="http://schemas.microsoft.com/office/powerpoint/2010/main" val="2161711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53</a:t>
            </a:fld>
            <a:endParaRPr lang="en-US"/>
          </a:p>
        </p:txBody>
      </p:sp>
    </p:spTree>
    <p:extLst>
      <p:ext uri="{BB962C8B-B14F-4D97-AF65-F5344CB8AC3E}">
        <p14:creationId xmlns:p14="http://schemas.microsoft.com/office/powerpoint/2010/main" val="3128693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رفتن به خانه خانواده</a:t>
            </a:r>
            <a:r>
              <a:rPr lang="fa-IR" baseline="0" dirty="0" smtClean="0"/>
              <a:t> او و برخورد خوب با خانواده اش!</a:t>
            </a:r>
          </a:p>
          <a:p>
            <a:pPr algn="r" rtl="1"/>
            <a:r>
              <a:rPr lang="fa-IR" baseline="0" dirty="0" smtClean="0"/>
              <a:t>هیجان خشم در نتیجه حق به جانبی و خودجانبداری اتفاق می افتد.  معولا وقتی عیوب دیگران را می بینیم عیوب خود را نمی بینیم.  در حدیث است که اگر کسی عیوب دیگران را بد بداند و بشمارد از دیدن عیوب خودش عاجز می شه. این باعث عقب گرد این افراد می شه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54</a:t>
            </a:fld>
            <a:endParaRPr lang="en-US"/>
          </a:p>
        </p:txBody>
      </p:sp>
    </p:spTree>
    <p:extLst>
      <p:ext uri="{BB962C8B-B14F-4D97-AF65-F5344CB8AC3E}">
        <p14:creationId xmlns:p14="http://schemas.microsoft.com/office/powerpoint/2010/main" val="1936310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لَيْسَ الْبِرَّ أَنْ تُوَلُّوا وُجُوهَكُمْ قِبَلَ الْمَشْرِقِ وَ الْمَغْرِبِ وَ لكِنَّ الْبِرَّ مَنْ آمَنَ بِاللَّهِ وَ الْيَوْمِ الْآخِرِ وَ الْمَلائِكَةِ وَ الْكِتابِ وَ النَّبِيِّينَ وَ آتَى الْمالَ عَلى‏ حُبِّهِ ذَوِي الْقُرْبى‏ وَ الْيَتامى‏ وَ الْمَساكينَ وَ ابْنَ السَّبيلِ وَ السَّائِلينَ وَ فِي الرِّقابِ وَ أَقامَ الصَّلاةَ وَ آتَى الزَّكاةَ وَ الْمُوفُونَ بِعَهْدِهِمْ إِذا عاهَدُوا وَ الصَّابِرينَ فِي الْبَأْساءِ وَ الضَّرَّاءِ وَ حينَ الْبَأْسِ أُولئِكَ الَّذينَ صَدَقُوا وَ أُولئِكَ هُمُ الْمُتَّقُونَ (177)</a:t>
            </a:r>
            <a:br>
              <a:rPr lang="fa-IR" sz="1200" kern="1200" dirty="0" smtClean="0">
                <a:solidFill>
                  <a:schemeClr val="tx1"/>
                </a:solidFill>
                <a:effectLst/>
                <a:latin typeface="+mn-lt"/>
                <a:ea typeface="+mn-ea"/>
                <a:cs typeface="+mn-cs"/>
              </a:rPr>
            </a:b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لَنْ تَنالُوا الْبِرَّ حَتَّى تُنْفِقُوا مِمَّا تُحِبُّونَ وَ ما تُنْفِقُوا مِنْ شَيْ‏ءٍ فَإِنَّ اللَّهَ بِهِ عَليمٌ (92)</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متاهل ها شادترند. در مطالعات تجربی. ثابت شده. دلیل کلیش اینه که مسولیت پذیری و عشق ورزیدن خودش سبب بروز</a:t>
            </a:r>
            <a:r>
              <a:rPr lang="fa-IR" sz="1200" kern="1200" baseline="0" dirty="0" smtClean="0">
                <a:solidFill>
                  <a:schemeClr val="tx1"/>
                </a:solidFill>
                <a:effectLst/>
                <a:latin typeface="+mn-lt"/>
                <a:ea typeface="+mn-ea"/>
                <a:cs typeface="+mn-cs"/>
              </a:rPr>
              <a:t> صفات انسانی میشه. حداعلی اش اینه که هیچ توقعی هم نداشته باشی. فقط و فقط برای خدا و برای بروز صفات انسانی.. فداکاری... قوام بودن.. احسان کردن.. اکرام کردن و ...امداد داشتن ..</a:t>
            </a:r>
            <a:r>
              <a:rPr lang="fa-IR" sz="1200" kern="1200" dirty="0" smtClean="0">
                <a:solidFill>
                  <a:schemeClr val="tx1"/>
                </a:solidFill>
                <a:effectLst/>
                <a:latin typeface="+mn-lt"/>
                <a:ea typeface="+mn-ea"/>
                <a:cs typeface="+mn-cs"/>
              </a:rPr>
              <a:t> دلیلش چیه؟ </a:t>
            </a:r>
            <a:br>
              <a:rPr lang="fa-IR" sz="1200" kern="1200" dirty="0" smtClean="0">
                <a:solidFill>
                  <a:schemeClr val="tx1"/>
                </a:solidFill>
                <a:effectLst/>
                <a:latin typeface="+mn-lt"/>
                <a:ea typeface="+mn-ea"/>
                <a:cs typeface="+mn-cs"/>
              </a:rPr>
            </a:b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55</a:t>
            </a:fld>
            <a:endParaRPr lang="en-US"/>
          </a:p>
        </p:txBody>
      </p:sp>
    </p:spTree>
    <p:extLst>
      <p:ext uri="{BB962C8B-B14F-4D97-AF65-F5344CB8AC3E}">
        <p14:creationId xmlns:p14="http://schemas.microsoft.com/office/powerpoint/2010/main" val="5079785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56</a:t>
            </a:fld>
            <a:endParaRPr lang="en-US"/>
          </a:p>
        </p:txBody>
      </p:sp>
    </p:spTree>
    <p:extLst>
      <p:ext uri="{BB962C8B-B14F-4D97-AF65-F5344CB8AC3E}">
        <p14:creationId xmlns:p14="http://schemas.microsoft.com/office/powerpoint/2010/main" val="3374262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57</a:t>
            </a:fld>
            <a:endParaRPr lang="en-US"/>
          </a:p>
        </p:txBody>
      </p:sp>
    </p:spTree>
    <p:extLst>
      <p:ext uri="{BB962C8B-B14F-4D97-AF65-F5344CB8AC3E}">
        <p14:creationId xmlns:p14="http://schemas.microsoft.com/office/powerpoint/2010/main" val="1918709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لَيْسَ الْبِرَّ أَنْ تُوَلُّوا وُجُوهَكُمْ قِبَلَ الْمَشْرِقِ وَ الْمَغْرِبِ وَ لكِنَّ الْبِرَّ مَنْ آمَنَ بِاللَّهِ وَ الْيَوْمِ الْآخِرِ وَ الْمَلائِكَةِ وَ الْكِتابِ وَ النَّبِيِّينَ وَ آتَى الْمالَ عَلى‏ حُبِّهِ ذَوِي الْقُرْبى‏ وَ الْيَتامى‏ وَ الْمَساكينَ وَ ابْنَ السَّبيلِ وَ السَّائِلينَ وَ فِي الرِّقابِ وَ أَقامَ الصَّلاةَ وَ آتَى الزَّكاةَ وَ الْمُوفُونَ بِعَهْدِهِمْ إِذا عاهَدُوا وَ الصَّابِرينَ فِي الْبَأْساءِ وَ الضَّرَّاءِ وَ حينَ الْبَأْسِ أُولئِكَ الَّذينَ صَدَقُوا وَ أُولئِكَ هُمُ الْمُتَّقُونَ (177)</a:t>
            </a:r>
            <a:br>
              <a:rPr lang="fa-IR" sz="1200" kern="1200" dirty="0" smtClean="0">
                <a:solidFill>
                  <a:schemeClr val="tx1"/>
                </a:solidFill>
                <a:effectLst/>
                <a:latin typeface="+mn-lt"/>
                <a:ea typeface="+mn-ea"/>
                <a:cs typeface="+mn-cs"/>
              </a:rPr>
            </a:b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لَنْ تَنالُوا الْبِرَّ حَتَّى تُنْفِقُوا مِمَّا تُحِبُّونَ وَ ما تُنْفِقُوا مِنْ شَيْ‏ءٍ فَإِنَّ اللَّهَ بِهِ عَليمٌ (92)</a:t>
            </a:r>
            <a:br>
              <a:rPr lang="fa-IR" sz="1200" kern="1200" dirty="0" smtClean="0">
                <a:solidFill>
                  <a:schemeClr val="tx1"/>
                </a:solidFill>
                <a:effectLst/>
                <a:latin typeface="+mn-lt"/>
                <a:ea typeface="+mn-ea"/>
                <a:cs typeface="+mn-cs"/>
              </a:rPr>
            </a:b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58</a:t>
            </a:fld>
            <a:endParaRPr lang="en-US"/>
          </a:p>
        </p:txBody>
      </p:sp>
    </p:spTree>
    <p:extLst>
      <p:ext uri="{BB962C8B-B14F-4D97-AF65-F5344CB8AC3E}">
        <p14:creationId xmlns:p14="http://schemas.microsoft.com/office/powerpoint/2010/main" val="2953981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no experimental tests of the associations</a:t>
            </a:r>
          </a:p>
          <a:p>
            <a:r>
              <a:rPr lang="en-US" sz="1200" b="0" i="0" u="none" strike="noStrike" kern="1200" baseline="0" dirty="0" smtClean="0">
                <a:solidFill>
                  <a:schemeClr val="tx1"/>
                </a:solidFill>
                <a:latin typeface="+mn-lt"/>
                <a:ea typeface="+mn-ea"/>
                <a:cs typeface="+mn-cs"/>
              </a:rPr>
              <a:t>between happiness and generosity are available, acts of kindness can conceivably</a:t>
            </a:r>
          </a:p>
          <a:p>
            <a:r>
              <a:rPr lang="en-US" sz="1200" b="0" i="0" u="none" strike="noStrike" kern="1200" baseline="0" dirty="0" smtClean="0">
                <a:solidFill>
                  <a:schemeClr val="tx1"/>
                </a:solidFill>
                <a:latin typeface="+mn-lt"/>
                <a:ea typeface="+mn-ea"/>
                <a:cs typeface="+mn-cs"/>
              </a:rPr>
              <a:t>boost happiness in a variety of ways. Such acts may promote a charitable</a:t>
            </a:r>
          </a:p>
          <a:p>
            <a:r>
              <a:rPr lang="en-US" sz="1200" b="0" i="0" u="none" strike="noStrike" kern="1200" baseline="0" dirty="0" smtClean="0">
                <a:solidFill>
                  <a:schemeClr val="tx1"/>
                </a:solidFill>
                <a:latin typeface="+mn-lt"/>
                <a:ea typeface="+mn-ea"/>
                <a:cs typeface="+mn-cs"/>
              </a:rPr>
              <a:t>perception of other people and a person’s social community, a heightened sense</a:t>
            </a:r>
          </a:p>
          <a:p>
            <a:r>
              <a:rPr lang="en-US" sz="1200" b="0" i="0" u="none" strike="noStrike" kern="1200" baseline="0" dirty="0" smtClean="0">
                <a:solidFill>
                  <a:schemeClr val="tx1"/>
                </a:solidFill>
                <a:latin typeface="+mn-lt"/>
                <a:ea typeface="+mn-ea"/>
                <a:cs typeface="+mn-cs"/>
              </a:rPr>
              <a:t>of interdependence and cooperation, and a perception of good fortune.</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59</a:t>
            </a:fld>
            <a:endParaRPr lang="en-US"/>
          </a:p>
        </p:txBody>
      </p:sp>
    </p:spTree>
    <p:extLst>
      <p:ext uri="{BB962C8B-B14F-4D97-AF65-F5344CB8AC3E}">
        <p14:creationId xmlns:p14="http://schemas.microsoft.com/office/powerpoint/2010/main" val="416445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lumMod val="75000"/>
                    <a:lumOff val="25000"/>
                  </a:schemeClr>
                </a:solidFill>
              </a:rPr>
              <a:t>نقد: برخی از مولفه ها به نظر می رسد از آن جا که مولفه عرفی مهمی است، بر فرد القای شادکامی می کند مانند ازدواج. نرم های هر جامعه بر ادراک شادکامی تاثیر دارد. </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lumMod val="75000"/>
                    <a:lumOff val="25000"/>
                  </a:schemeClr>
                </a:solidFill>
              </a:rPr>
              <a:t>یکی از نقدهایی که وارده اینه که این ها بر اساس آن چه که باید باشد و آنچه حقیقتا باعث خوشحالی می شود بحث</a:t>
            </a:r>
            <a:r>
              <a:rPr lang="fa-IR" baseline="0" dirty="0" smtClean="0">
                <a:solidFill>
                  <a:schemeClr val="tx1">
                    <a:lumMod val="75000"/>
                    <a:lumOff val="25000"/>
                  </a:schemeClr>
                </a:solidFill>
              </a:rPr>
              <a:t> نکرده اند. خیلی از مطالعات به این سمت و سو رفته که آدم های شاد چه ویژگی هایی دارند. و مثلا دیدند ادم هایی که سلامتی دارند یا رفاه اجتماعی دارند یا شخصیت برونگرایی دارند بیشتر شاد هستند... </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solidFill>
                <a:schemeClr val="tx1">
                  <a:lumMod val="75000"/>
                  <a:lumOff val="25000"/>
                </a:schemeClr>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solidFill>
                  <a:schemeClr val="tx1">
                    <a:lumMod val="75000"/>
                    <a:lumOff val="25000"/>
                  </a:schemeClr>
                </a:solidFill>
              </a:rPr>
              <a:t>در مطالعه دیگری شادکامی با سن، جنسیت و درآمد هیچ ارتباطی نداشت. </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solidFill>
                <a:schemeClr val="tx1">
                  <a:lumMod val="75000"/>
                  <a:lumOff val="25000"/>
                </a:schemeClr>
              </a:solidFill>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solidFill>
                <a:schemeClr val="tx1">
                  <a:lumMod val="75000"/>
                  <a:lumOff val="25000"/>
                </a:schemeClr>
              </a:solidFill>
            </a:endParaRPr>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6</a:t>
            </a:fld>
            <a:endParaRPr lang="en-US"/>
          </a:p>
        </p:txBody>
      </p:sp>
    </p:spTree>
    <p:extLst>
      <p:ext uri="{BB962C8B-B14F-4D97-AF65-F5344CB8AC3E}">
        <p14:creationId xmlns:p14="http://schemas.microsoft.com/office/powerpoint/2010/main" val="36777825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Such acts were described as behaviors that benefit others or</a:t>
            </a:r>
          </a:p>
          <a:p>
            <a:r>
              <a:rPr lang="en-US" sz="1200" b="0" i="0" u="none" strike="noStrike" kern="1200" baseline="0" dirty="0" smtClean="0">
                <a:solidFill>
                  <a:schemeClr val="tx1"/>
                </a:solidFill>
                <a:latin typeface="+mn-lt"/>
                <a:ea typeface="+mn-ea"/>
                <a:cs typeface="+mn-cs"/>
              </a:rPr>
              <a:t>make others happy, typically at some cost to themselves (e.g., dropping coins into</a:t>
            </a:r>
          </a:p>
          <a:p>
            <a:r>
              <a:rPr lang="en-US" sz="1200" b="0" i="0" u="none" strike="noStrike" kern="1200" baseline="0" dirty="0" smtClean="0">
                <a:solidFill>
                  <a:schemeClr val="tx1"/>
                </a:solidFill>
                <a:latin typeface="+mn-lt"/>
                <a:ea typeface="+mn-ea"/>
                <a:cs typeface="+mn-cs"/>
              </a:rPr>
              <a:t>a stranger’s parking meter, donating blood, helping a friend with a problem</a:t>
            </a:r>
          </a:p>
          <a:p>
            <a:r>
              <a:rPr lang="en-US" sz="1200" b="0" i="0" u="none" strike="noStrike" kern="1200" baseline="0" dirty="0" smtClean="0">
                <a:solidFill>
                  <a:schemeClr val="tx1"/>
                </a:solidFill>
                <a:latin typeface="+mn-lt"/>
                <a:ea typeface="+mn-ea"/>
                <a:cs typeface="+mn-cs"/>
              </a:rPr>
              <a:t>set, visiting a sick relative, or writing a thank-you note to a former teacher).</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60</a:t>
            </a:fld>
            <a:endParaRPr lang="en-US"/>
          </a:p>
        </p:txBody>
      </p:sp>
    </p:spTree>
    <p:extLst>
      <p:ext uri="{BB962C8B-B14F-4D97-AF65-F5344CB8AC3E}">
        <p14:creationId xmlns:p14="http://schemas.microsoft.com/office/powerpoint/2010/main" val="3001112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Resilience plays an important role in mental fitness: people who are able to cope with</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stress and setbacks are better able to deal with problems than people who are knocked off</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course by stress and setbacks (</a:t>
            </a:r>
            <a:r>
              <a:rPr lang="en-US" sz="1200" b="0" i="0" u="none" strike="noStrike" kern="1200" baseline="0" dirty="0" err="1" smtClean="0">
                <a:solidFill>
                  <a:schemeClr val="tx1"/>
                </a:solidFill>
                <a:latin typeface="+mn-lt"/>
                <a:ea typeface="+mn-ea"/>
                <a:cs typeface="+mn-cs"/>
              </a:rPr>
              <a:t>Walburg</a:t>
            </a:r>
            <a:r>
              <a:rPr lang="en-US" sz="1200" b="0" i="0" u="none" strike="noStrike" kern="1200" baseline="0" dirty="0" smtClean="0">
                <a:solidFill>
                  <a:schemeClr val="tx1"/>
                </a:solidFill>
                <a:latin typeface="+mn-lt"/>
                <a:ea typeface="+mn-ea"/>
                <a:cs typeface="+mn-cs"/>
              </a:rPr>
              <a:t> 2008).</a:t>
            </a:r>
            <a:endParaRPr lang="en-US" dirty="0" smtClean="0"/>
          </a:p>
          <a:p>
            <a:endParaRPr lang="fa-IR" dirty="0" smtClean="0"/>
          </a:p>
          <a:p>
            <a:pPr algn="r" rtl="1"/>
            <a:r>
              <a:rPr lang="fa-IR" dirty="0" smtClean="0"/>
              <a:t>تثبیت قدم، اطمینان، حال خوش، عدم حس</a:t>
            </a:r>
            <a:r>
              <a:rPr lang="fa-IR" baseline="0" dirty="0" smtClean="0"/>
              <a:t> تنهایی،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61</a:t>
            </a:fld>
            <a:endParaRPr lang="en-US"/>
          </a:p>
        </p:txBody>
      </p:sp>
    </p:spTree>
    <p:extLst>
      <p:ext uri="{BB962C8B-B14F-4D97-AF65-F5344CB8AC3E}">
        <p14:creationId xmlns:p14="http://schemas.microsoft.com/office/powerpoint/2010/main" val="16443948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Resilience plays an important role in mental fitness: people who are able to cope with</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stress and setbacks are better able to deal with problems than people who are knocked off</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course by stress and setbacks (</a:t>
            </a:r>
            <a:r>
              <a:rPr lang="en-US" sz="1200" b="0" i="0" u="none" strike="noStrike" kern="1200" baseline="0" dirty="0" err="1" smtClean="0">
                <a:solidFill>
                  <a:schemeClr val="tx1"/>
                </a:solidFill>
                <a:latin typeface="+mn-lt"/>
                <a:ea typeface="+mn-ea"/>
                <a:cs typeface="+mn-cs"/>
              </a:rPr>
              <a:t>Walburg</a:t>
            </a:r>
            <a:r>
              <a:rPr lang="en-US" sz="1200" b="0" i="0" u="none" strike="noStrike" kern="1200" baseline="0" dirty="0" smtClean="0">
                <a:solidFill>
                  <a:schemeClr val="tx1"/>
                </a:solidFill>
                <a:latin typeface="+mn-lt"/>
                <a:ea typeface="+mn-ea"/>
                <a:cs typeface="+mn-cs"/>
              </a:rPr>
              <a:t> 2008).</a:t>
            </a:r>
            <a:endParaRPr lang="en-US" dirty="0" smtClean="0"/>
          </a:p>
          <a:p>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62</a:t>
            </a:fld>
            <a:endParaRPr lang="en-US"/>
          </a:p>
        </p:txBody>
      </p:sp>
    </p:spTree>
    <p:extLst>
      <p:ext uri="{BB962C8B-B14F-4D97-AF65-F5344CB8AC3E}">
        <p14:creationId xmlns:p14="http://schemas.microsoft.com/office/powerpoint/2010/main" val="31251027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مثلا مسائل اجتماعی</a:t>
            </a:r>
          </a:p>
          <a:p>
            <a:pPr algn="r" rtl="1"/>
            <a:r>
              <a:rPr lang="fa-IR" dirty="0" smtClean="0"/>
              <a:t>مثلا روزه</a:t>
            </a:r>
            <a:r>
              <a:rPr lang="fa-IR" baseline="0" dirty="0" smtClean="0"/>
              <a:t> های مستحبی.. نخورن چیزهایی که دوست داری... صبر در ناملایمان</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64</a:t>
            </a:fld>
            <a:endParaRPr lang="en-US"/>
          </a:p>
        </p:txBody>
      </p:sp>
    </p:spTree>
    <p:extLst>
      <p:ext uri="{BB962C8B-B14F-4D97-AF65-F5344CB8AC3E}">
        <p14:creationId xmlns:p14="http://schemas.microsoft.com/office/powerpoint/2010/main" val="29992055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u="none" strike="noStrike" kern="1200" dirty="0">
              <a:solidFill>
                <a:schemeClr val="accent4">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65</a:t>
            </a:fld>
            <a:endParaRPr lang="en-US"/>
          </a:p>
        </p:txBody>
      </p:sp>
    </p:spTree>
    <p:extLst>
      <p:ext uri="{BB962C8B-B14F-4D97-AF65-F5344CB8AC3E}">
        <p14:creationId xmlns:p14="http://schemas.microsoft.com/office/powerpoint/2010/main" val="8339012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u="none" strike="noStrike" kern="1200" dirty="0">
              <a:solidFill>
                <a:schemeClr val="accent4">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66</a:t>
            </a:fld>
            <a:endParaRPr lang="en-US"/>
          </a:p>
        </p:txBody>
      </p:sp>
    </p:spTree>
    <p:extLst>
      <p:ext uri="{BB962C8B-B14F-4D97-AF65-F5344CB8AC3E}">
        <p14:creationId xmlns:p14="http://schemas.microsoft.com/office/powerpoint/2010/main" val="9212177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u="none" strike="noStrike" kern="1200" dirty="0">
              <a:solidFill>
                <a:schemeClr val="accent4">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67</a:t>
            </a:fld>
            <a:endParaRPr lang="en-US"/>
          </a:p>
        </p:txBody>
      </p:sp>
    </p:spTree>
    <p:extLst>
      <p:ext uri="{BB962C8B-B14F-4D97-AF65-F5344CB8AC3E}">
        <p14:creationId xmlns:p14="http://schemas.microsoft.com/office/powerpoint/2010/main" val="28835912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u="none" strike="noStrike" kern="1200" dirty="0">
              <a:solidFill>
                <a:schemeClr val="accent4">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68</a:t>
            </a:fld>
            <a:endParaRPr lang="en-US"/>
          </a:p>
        </p:txBody>
      </p:sp>
    </p:spTree>
    <p:extLst>
      <p:ext uri="{BB962C8B-B14F-4D97-AF65-F5344CB8AC3E}">
        <p14:creationId xmlns:p14="http://schemas.microsoft.com/office/powerpoint/2010/main" val="992967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u="none" strike="noStrike" kern="1200" dirty="0">
              <a:solidFill>
                <a:schemeClr val="accent4">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69</a:t>
            </a:fld>
            <a:endParaRPr lang="en-US"/>
          </a:p>
        </p:txBody>
      </p:sp>
    </p:spTree>
    <p:extLst>
      <p:ext uri="{BB962C8B-B14F-4D97-AF65-F5344CB8AC3E}">
        <p14:creationId xmlns:p14="http://schemas.microsoft.com/office/powerpoint/2010/main" val="6717120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sz="1200" b="0" i="0" u="none" strike="noStrike" kern="1200" dirty="0">
              <a:solidFill>
                <a:schemeClr val="accent4">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ADDF25-EF54-48A3-A87C-46174DFB2DEB}" type="slidenum">
              <a:rPr lang="en-US" smtClean="0"/>
              <a:t>70</a:t>
            </a:fld>
            <a:endParaRPr lang="en-US"/>
          </a:p>
        </p:txBody>
      </p:sp>
    </p:spTree>
    <p:extLst>
      <p:ext uri="{BB962C8B-B14F-4D97-AF65-F5344CB8AC3E}">
        <p14:creationId xmlns:p14="http://schemas.microsoft.com/office/powerpoint/2010/main" val="166089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خب حالا سوال ما</a:t>
            </a:r>
            <a:r>
              <a:rPr lang="fa-IR" baseline="0" dirty="0" smtClean="0"/>
              <a:t> این است که حقیقتا شادی و شادکامی به چه معناست؟ ...</a:t>
            </a:r>
          </a:p>
          <a:p>
            <a:pPr algn="r" rtl="1"/>
            <a:r>
              <a:rPr lang="fa-IR" baseline="0" dirty="0" smtClean="0"/>
              <a:t>به چه عواملی وابسته است! ... </a:t>
            </a:r>
          </a:p>
          <a:p>
            <a:pPr algn="r" rtl="1"/>
            <a:r>
              <a:rPr lang="fa-IR" baseline="0" dirty="0" smtClean="0"/>
              <a:t>برای این کار لازمه هیجانات و خصوصا واژه های مربوط به نشاط در قرآن بررسی بشه و مفهوم آن دربیاد. .. که</a:t>
            </a:r>
          </a:p>
          <a:p>
            <a:pPr algn="r" rtl="1"/>
            <a:r>
              <a:rPr lang="fa-IR" baseline="0" dirty="0" smtClean="0"/>
              <a:t>براساس واژگانی که این جا می بینید میشه پژوهش در مورد هیجان ها رو انجام داد. .. هیجان های اصلی .... اولیه، غم و .. واژه های نمونه در مقابلش نوشته شده. </a:t>
            </a:r>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7</a:t>
            </a:fld>
            <a:endParaRPr lang="en-US"/>
          </a:p>
        </p:txBody>
      </p:sp>
    </p:spTree>
    <p:extLst>
      <p:ext uri="{BB962C8B-B14F-4D97-AF65-F5344CB8AC3E}">
        <p14:creationId xmlns:p14="http://schemas.microsoft.com/office/powerpoint/2010/main" val="39877709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مثلا مسائل اجتماعی</a:t>
            </a:r>
          </a:p>
          <a:p>
            <a:pPr algn="r" rtl="1"/>
            <a:r>
              <a:rPr lang="fa-IR" dirty="0" smtClean="0"/>
              <a:t>مثلا روزه</a:t>
            </a:r>
            <a:r>
              <a:rPr lang="fa-IR" baseline="0" dirty="0" smtClean="0"/>
              <a:t> های مستحبی.. نخورن چیزهایی که دوست داری... </a:t>
            </a:r>
            <a:r>
              <a:rPr lang="fa-IR" baseline="0" smtClean="0"/>
              <a:t>صبر در ناملایمان</a:t>
            </a:r>
            <a:endParaRPr lang="en-US"/>
          </a:p>
        </p:txBody>
      </p:sp>
      <p:sp>
        <p:nvSpPr>
          <p:cNvPr id="4" name="Slide Number Placeholder 3"/>
          <p:cNvSpPr>
            <a:spLocks noGrp="1"/>
          </p:cNvSpPr>
          <p:nvPr>
            <p:ph type="sldNum" sz="quarter" idx="10"/>
          </p:nvPr>
        </p:nvSpPr>
        <p:spPr/>
        <p:txBody>
          <a:bodyPr/>
          <a:lstStyle/>
          <a:p>
            <a:fld id="{BFADDF25-EF54-48A3-A87C-46174DFB2DEB}" type="slidenum">
              <a:rPr lang="en-US" smtClean="0"/>
              <a:t>71</a:t>
            </a:fld>
            <a:endParaRPr lang="en-US"/>
          </a:p>
        </p:txBody>
      </p:sp>
    </p:spTree>
    <p:extLst>
      <p:ext uri="{BB962C8B-B14F-4D97-AF65-F5344CB8AC3E}">
        <p14:creationId xmlns:p14="http://schemas.microsoft.com/office/powerpoint/2010/main" val="975456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aseline="0" dirty="0" smtClean="0"/>
              <a:t>معکوس ها: 2 و 3 و 6 و 9 و 10 و 11 و 14 و 15 و 17  و 20</a:t>
            </a:r>
          </a:p>
          <a:p>
            <a:pPr algn="r" rtl="1"/>
            <a:r>
              <a:rPr lang="fa-IR" baseline="0" dirty="0" smtClean="0"/>
              <a:t>نمره کامل: 100</a:t>
            </a:r>
          </a:p>
          <a:p>
            <a:pPr algn="r" rtl="1"/>
            <a:r>
              <a:rPr lang="fa-IR" baseline="0" dirty="0" smtClean="0"/>
              <a:t>20 تا 40 شادکامی پایین </a:t>
            </a:r>
          </a:p>
          <a:p>
            <a:pPr algn="r" rtl="1"/>
            <a:r>
              <a:rPr lang="fa-IR" baseline="0" dirty="0" smtClean="0"/>
              <a:t>40 تا 60 متوسط</a:t>
            </a:r>
          </a:p>
          <a:p>
            <a:pPr algn="r" rtl="1"/>
            <a:r>
              <a:rPr lang="fa-IR" baseline="0" dirty="0" smtClean="0"/>
              <a:t>60 تا 100 زیاد</a:t>
            </a:r>
          </a:p>
        </p:txBody>
      </p:sp>
      <p:sp>
        <p:nvSpPr>
          <p:cNvPr id="4" name="Slide Number Placeholder 3"/>
          <p:cNvSpPr>
            <a:spLocks noGrp="1"/>
          </p:cNvSpPr>
          <p:nvPr>
            <p:ph type="sldNum" sz="quarter" idx="10"/>
          </p:nvPr>
        </p:nvSpPr>
        <p:spPr/>
        <p:txBody>
          <a:bodyPr/>
          <a:lstStyle/>
          <a:p>
            <a:fld id="{BFADDF25-EF54-48A3-A87C-46174DFB2DEB}" type="slidenum">
              <a:rPr lang="en-US" smtClean="0"/>
              <a:t>72</a:t>
            </a:fld>
            <a:endParaRPr lang="en-US"/>
          </a:p>
        </p:txBody>
      </p:sp>
    </p:spTree>
    <p:extLst>
      <p:ext uri="{BB962C8B-B14F-4D97-AF65-F5344CB8AC3E}">
        <p14:creationId xmlns:p14="http://schemas.microsoft.com/office/powerpoint/2010/main" val="31269474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مثلا مسائل اجتماعی</a:t>
            </a:r>
          </a:p>
          <a:p>
            <a:pPr algn="r" rtl="1"/>
            <a:r>
              <a:rPr lang="fa-IR" dirty="0" smtClean="0"/>
              <a:t>مثلا روزه</a:t>
            </a:r>
            <a:r>
              <a:rPr lang="fa-IR" baseline="0" dirty="0" smtClean="0"/>
              <a:t> های مستحبی.. نخورن چیزهایی که دوست داری... </a:t>
            </a:r>
            <a:r>
              <a:rPr lang="fa-IR" baseline="0" smtClean="0"/>
              <a:t>صبر در ناملایمان</a:t>
            </a:r>
            <a:endParaRPr lang="en-US"/>
          </a:p>
        </p:txBody>
      </p:sp>
      <p:sp>
        <p:nvSpPr>
          <p:cNvPr id="4" name="Slide Number Placeholder 3"/>
          <p:cNvSpPr>
            <a:spLocks noGrp="1"/>
          </p:cNvSpPr>
          <p:nvPr>
            <p:ph type="sldNum" sz="quarter" idx="10"/>
          </p:nvPr>
        </p:nvSpPr>
        <p:spPr/>
        <p:txBody>
          <a:bodyPr/>
          <a:lstStyle/>
          <a:p>
            <a:fld id="{BFADDF25-EF54-48A3-A87C-46174DFB2DEB}" type="slidenum">
              <a:rPr lang="en-US" smtClean="0"/>
              <a:t>73</a:t>
            </a:fld>
            <a:endParaRPr lang="en-US"/>
          </a:p>
        </p:txBody>
      </p:sp>
    </p:spTree>
    <p:extLst>
      <p:ext uri="{BB962C8B-B14F-4D97-AF65-F5344CB8AC3E}">
        <p14:creationId xmlns:p14="http://schemas.microsoft.com/office/powerpoint/2010/main" val="389630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یعنی هدف این نیست که ما به هر قیمتی شادی را تجربه کنیم بلکه به معنی این</a:t>
            </a:r>
            <a:r>
              <a:rPr lang="fa-IR" baseline="0" dirty="0" smtClean="0"/>
              <a:t> است که اعمالی را انجام دهیم، باورهایی را داشته باشیم ، به صفاتی متخلق بشیم که همگی ما را در مسیر رشدمان و قرب مان به خیر مطلق پیش می برد و نتیجه طبیعی این مسیر، نشاط، آرامش و شادزیستن است. افراد باید به اعمال و باورهایی مزین باشند که نشانه ایمان است آن وقت خوف و حزن هم پیدا نمی کنند. اما این درست نیست که ما بیایم مثلا </a:t>
            </a:r>
            <a:r>
              <a:rPr lang="fa-IR" u="sng" baseline="0" dirty="0" smtClean="0"/>
              <a:t>انجمن خنده </a:t>
            </a:r>
            <a:r>
              <a:rPr lang="fa-IR" baseline="0" dirty="0" smtClean="0"/>
              <a:t>بزنیم افراد نیم ساعت جلوی آینه بایستند و قهقهه بزنند تا احساس شادی کنند.  بله نشاط زودگذری می دهد اما چرا پایدار نیست؟ به خاطر سبک زندگی و جهت آن است! برای همین می گوییم  هیجان هدف نیست. خودش نتیجه است. در حالی که برخی این را هدف گرفته اند. </a:t>
            </a:r>
          </a:p>
          <a:p>
            <a:pPr algn="r" rtl="1"/>
            <a:r>
              <a:rPr lang="fa-IR" baseline="0" dirty="0" smtClean="0"/>
              <a:t>اعمال نسبت به یکدیگر سطح پیدا می کنند. مثلا اعمالی که ناظر به رفع غم و حل مشکلات مومنین اند از برخی رفتارها و عبادت های فردی بالاتر می شوند. </a:t>
            </a:r>
          </a:p>
          <a:p>
            <a:pPr algn="r" rtl="1"/>
            <a:endParaRPr lang="fa-IR" baseline="0" dirty="0" smtClean="0"/>
          </a:p>
          <a:p>
            <a:pPr algn="r" rtl="1"/>
            <a:r>
              <a:rPr lang="fa-IR" baseline="0" dirty="0" smtClean="0"/>
              <a:t>تدبر در قرآن از قرائت آن بهتر است. </a:t>
            </a:r>
            <a:r>
              <a:rPr lang="en-US" baseline="0" dirty="0" smtClean="0"/>
              <a:t> </a:t>
            </a:r>
            <a:r>
              <a:rPr lang="fa-IR" baseline="0" dirty="0" smtClean="0"/>
              <a:t>رویاات زیادی داریم مبنی بر اینکه بهترین اعمال چه هستند. مثلا شان جهاد در بین اعمال از همه بالاتر است. اصحاب امام حسین که شب شهادتش بذله می گفت.. رزمندگان ما که اونجا خلق گشاده داشتند.. </a:t>
            </a:r>
          </a:p>
          <a:p>
            <a:pPr algn="r" rtl="1"/>
            <a:r>
              <a:rPr lang="fa-IR" baseline="0" dirty="0" smtClean="0"/>
              <a:t>در بدی ها هم داریم. گناه بهتر از وضعیتی است که فرد دچار عجب و خوشیفتگی هم باشه. </a:t>
            </a:r>
            <a:endParaRPr lang="en-US"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قَالَ النَّبِيُّ ص‏ مَنْ تَعَلَّمَ بَاباً مِنَ الْعِلْمِ عَمِلَ بِهِ أَوْ لَمْ يَعْمَلْ كَانَ أَفْضَلَ‏ مِنْ‏ أَنْ يُصَلِّيَ أَلْفَ رَكْعَةٍ تَطَوُّعاً.</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وَ عَنْهُ ع أَيْضاً الْعِلْمُ أَفْضَلُ‏ مِنَ‏ الْمَالِ بِسَبْعَةٍ الْأَوَّلُ أَنَّهُ مِيرَاثُ الْأَنْبِيَاءِ وَ الْمَالَ مِيرَاثُ الْفَرَاعِنَةِ الثَّانِي الْعِلْمُ لَا يَنْقُصُ بِالنَّفَقَةِ وَ الْمَالُ يَنْقُصُ بِهَا الثَّالِثُ يَحْتَاجُ الْمَالُ إِلَى الْحَافِظِ وَ الْعِلْمُ يَحْفَظُ صَاحِبَهُ الرَّابِعُ الْعِلْمُ يَدْخُلُ فِي الْكَفَنِ وَ يَبْقَى الْمَالُ الْخَامِسُ الْمَالُ يَحْصُلُ لِلْمُؤْمِنِ وَ الْكَافِرِ وَ الْعِلْمُ لَا يَحْصُلُ إِلَّا لِلْمُؤْمِنِ خَاصَّةً السَّادِسُ جَمِيعُ النَّاسِ يَحْتَاجُونَ إِلَى صَاحِبِ الْعِلْمِ فِي أَمْرِ دِينِهِمْ وَ لَا يَحْتَاجُونَ إِلَى صَاحِبِ الْمَالِ السَّابِعُ الْعِلْمُ يُقَوِّي الرَّجُلَ عَلَى الْمُرُورِ عَلَى الصِّرَاطِ وَ الْمَالُ يَمْنَعُهُ.</a:t>
            </a:r>
            <a:br>
              <a:rPr lang="fa-IR" sz="1200" kern="1200" dirty="0" smtClean="0">
                <a:solidFill>
                  <a:schemeClr val="tx1"/>
                </a:solidFill>
                <a:effectLst/>
                <a:latin typeface="+mn-lt"/>
                <a:ea typeface="+mn-ea"/>
                <a:cs typeface="+mn-cs"/>
              </a:rPr>
            </a:b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
            </a:r>
            <a:br>
              <a:rPr lang="fa-IR" sz="1200" kern="1200" dirty="0" smtClean="0">
                <a:solidFill>
                  <a:schemeClr val="tx1"/>
                </a:solidFill>
                <a:effectLst/>
                <a:latin typeface="+mn-lt"/>
                <a:ea typeface="+mn-ea"/>
                <a:cs typeface="+mn-cs"/>
              </a:rPr>
            </a:b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
            </a:r>
            <a:br>
              <a:rPr lang="fa-IR" sz="1200" kern="1200" dirty="0" smtClean="0">
                <a:solidFill>
                  <a:schemeClr val="tx1"/>
                </a:solidFill>
                <a:effectLst/>
                <a:latin typeface="+mn-lt"/>
                <a:ea typeface="+mn-ea"/>
                <a:cs typeface="+mn-cs"/>
              </a:rPr>
            </a:br>
            <a:endParaRPr lang="fa-IR" dirty="0" smtClean="0"/>
          </a:p>
          <a:p>
            <a:pPr algn="r" rtl="1"/>
            <a:endParaRPr lang="fa-IR" baseline="0" dirty="0" smtClean="0"/>
          </a:p>
          <a:p>
            <a:pPr algn="r" rtl="1"/>
            <a:endParaRPr lang="en-US" baseline="0" dirty="0" smtClean="0"/>
          </a:p>
          <a:p>
            <a:pPr algn="r" rtl="1"/>
            <a:endParaRPr lang="fa-IR" baseline="0" dirty="0" smtClean="0"/>
          </a:p>
          <a:p>
            <a:pPr algn="r" rtl="1"/>
            <a:endParaRPr lang="fa-IR" baseline="0" dirty="0" smtClean="0"/>
          </a:p>
        </p:txBody>
      </p:sp>
      <p:sp>
        <p:nvSpPr>
          <p:cNvPr id="4" name="Slide Number Placeholder 3"/>
          <p:cNvSpPr>
            <a:spLocks noGrp="1"/>
          </p:cNvSpPr>
          <p:nvPr>
            <p:ph type="sldNum" sz="quarter" idx="10"/>
          </p:nvPr>
        </p:nvSpPr>
        <p:spPr/>
        <p:txBody>
          <a:bodyPr/>
          <a:lstStyle/>
          <a:p>
            <a:fld id="{BFADDF25-EF54-48A3-A87C-46174DFB2DEB}" type="slidenum">
              <a:rPr lang="en-US" smtClean="0"/>
              <a:t>8</a:t>
            </a:fld>
            <a:endParaRPr lang="en-US"/>
          </a:p>
        </p:txBody>
      </p:sp>
    </p:spTree>
    <p:extLst>
      <p:ext uri="{BB962C8B-B14F-4D97-AF65-F5344CB8AC3E}">
        <p14:creationId xmlns:p14="http://schemas.microsoft.com/office/powerpoint/2010/main" val="304826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نشاط  و شادی حاصل از هر یک از این ها با دیگری متفاوت است. </a:t>
            </a:r>
          </a:p>
          <a:p>
            <a:pPr algn="r" rtl="1"/>
            <a:r>
              <a:rPr lang="fa-IR" dirty="0" smtClean="0"/>
              <a:t>از</a:t>
            </a:r>
            <a:r>
              <a:rPr lang="fa-IR" baseline="0" dirty="0" smtClean="0"/>
              <a:t> برخی موقعیت ها باید خوشحال و شاد شویم اگر نمی شویم باید ببینیم اشکال در کجاست؟ آیا دچار غفلت شده ایم؟ </a:t>
            </a:r>
          </a:p>
          <a:p>
            <a:pPr algn="r" rtl="1"/>
            <a:r>
              <a:rPr lang="fa-IR" baseline="0" dirty="0" smtClean="0"/>
              <a:t>حالا در روایات برخی کارها را بر برخی دیگر اولویت داده اند که ما باید میزان نشاط  و شادمانی مان با آنچه که گفته شده هماهنگ بشه... مثلا از  آموزش یک علم بهدیگران لذت بیشتری ببریم تا اینکه قطعه طلایمان پیدا شود.!</a:t>
            </a:r>
            <a:endParaRPr lang="en-US" baseline="0" dirty="0" smtClean="0"/>
          </a:p>
          <a:p>
            <a:pPr algn="r" rtl="1"/>
            <a:r>
              <a:rPr lang="fa-IR" sz="1200" kern="1200" dirty="0" smtClean="0">
                <a:solidFill>
                  <a:schemeClr val="tx1"/>
                </a:solidFill>
                <a:effectLst/>
                <a:latin typeface="+mn-lt"/>
                <a:ea typeface="+mn-ea"/>
                <a:cs typeface="+mn-cs"/>
              </a:rPr>
              <a:t>عَنْ أَبِي جَعْفَرٍ ع قَالَ: عَالِمٌ يُنْتَفَعُ بِعِلْمِهِ أَفْضَلُ‏ مِنْ‏ عِبَادَةِ سَبْعِينَ أَلْفَ عَابِدٍ.</a:t>
            </a:r>
            <a:r>
              <a:rPr lang="en-US" sz="1200" kern="1200" dirty="0" smtClean="0">
                <a:solidFill>
                  <a:schemeClr val="tx1"/>
                </a:solidFill>
                <a:effectLst/>
                <a:latin typeface="+mn-lt"/>
                <a:ea typeface="+mn-ea"/>
                <a:cs typeface="+mn-cs"/>
              </a:rPr>
              <a:t> </a:t>
            </a:r>
            <a:r>
              <a:rPr lang="fa-IR" sz="1200" kern="1200" baseline="0" dirty="0" smtClean="0">
                <a:solidFill>
                  <a:schemeClr val="tx1"/>
                </a:solidFill>
                <a:effectLst/>
                <a:latin typeface="+mn-lt"/>
                <a:ea typeface="+mn-ea"/>
                <a:cs typeface="+mn-cs"/>
              </a:rPr>
              <a:t>  هفتاد هزار عابد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ْبَاقِرُ ع وَ الصَّادِقُ ع‏ صَلَاةُ رَكْعَتَيْنِ بِالسِّوَاكِ أَفْضَلُ‏ مِنْ‏ سَبْعِينَ رَكْعَةً بِغَيْرِ سِوَاكٍ.</a:t>
            </a:r>
          </a:p>
          <a:p>
            <a:pPr algn="r" rtl="1"/>
            <a:r>
              <a:rPr lang="fa-IR" sz="1200" kern="1200" dirty="0" smtClean="0">
                <a:solidFill>
                  <a:schemeClr val="tx1"/>
                </a:solidFill>
                <a:effectLst/>
                <a:latin typeface="+mn-lt"/>
                <a:ea typeface="+mn-ea"/>
                <a:cs typeface="+mn-cs"/>
              </a:rPr>
              <a:t>النبی: يَا عَلِيُّ نَوْمُ الْعَالِمِ أَفْضَلُ‏ مِنْ‏ عِبَادَةِ الْعَابِدِ الْجَاهِلِ‏</a:t>
            </a:r>
            <a:br>
              <a:rPr lang="fa-IR" sz="1200" kern="1200" dirty="0" smtClean="0">
                <a:solidFill>
                  <a:schemeClr val="tx1"/>
                </a:solidFill>
                <a:effectLst/>
                <a:latin typeface="+mn-lt"/>
                <a:ea typeface="+mn-ea"/>
                <a:cs typeface="+mn-cs"/>
              </a:rPr>
            </a:br>
            <a:r>
              <a:rPr lang="fa-IR" sz="1200" kern="1200" dirty="0" smtClean="0">
                <a:solidFill>
                  <a:schemeClr val="tx1"/>
                </a:solidFill>
                <a:effectLst/>
                <a:latin typeface="+mn-lt"/>
                <a:ea typeface="+mn-ea"/>
                <a:cs typeface="+mn-cs"/>
              </a:rPr>
              <a:t>يَا عَلِيُّ رَكْعَتَانِ يُصَلِّيهِمَا الْعَالِمُ أَفْضَلُ‏ مِنْ‏ أَلْفِ رَكْعَةٍ يُصَلِّيهَا الْعَابِد</a:t>
            </a:r>
            <a:br>
              <a:rPr lang="fa-IR" sz="1200" kern="1200" dirty="0" smtClean="0">
                <a:solidFill>
                  <a:schemeClr val="tx1"/>
                </a:solidFill>
                <a:effectLst/>
                <a:latin typeface="+mn-lt"/>
                <a:ea typeface="+mn-ea"/>
                <a:cs typeface="+mn-cs"/>
              </a:rPr>
            </a:br>
            <a:r>
              <a:rPr lang="fa-IR" sz="1200" kern="1200" dirty="0" smtClean="0">
                <a:solidFill>
                  <a:schemeClr val="tx1"/>
                </a:solidFill>
                <a:effectLst/>
                <a:latin typeface="+mn-lt"/>
                <a:ea typeface="+mn-ea"/>
                <a:cs typeface="+mn-cs"/>
              </a:rPr>
              <a:t/>
            </a:r>
            <a:br>
              <a:rPr lang="fa-IR" sz="1200" kern="1200" dirty="0" smtClean="0">
                <a:solidFill>
                  <a:schemeClr val="tx1"/>
                </a:solidFill>
                <a:effectLst/>
                <a:latin typeface="+mn-lt"/>
                <a:ea typeface="+mn-ea"/>
                <a:cs typeface="+mn-cs"/>
              </a:rPr>
            </a:br>
            <a:endParaRPr lang="fa-IR" dirty="0" smtClean="0"/>
          </a:p>
          <a:p>
            <a:pPr algn="r" rtl="1"/>
            <a:endParaRPr lang="fa-IR" baseline="0" dirty="0" smtClean="0"/>
          </a:p>
          <a:p>
            <a:pPr algn="r" rtl="1"/>
            <a:endParaRPr lang="en-US" dirty="0"/>
          </a:p>
        </p:txBody>
      </p:sp>
      <p:sp>
        <p:nvSpPr>
          <p:cNvPr id="4" name="Slide Number Placeholder 3"/>
          <p:cNvSpPr>
            <a:spLocks noGrp="1"/>
          </p:cNvSpPr>
          <p:nvPr>
            <p:ph type="sldNum" sz="quarter" idx="10"/>
          </p:nvPr>
        </p:nvSpPr>
        <p:spPr/>
        <p:txBody>
          <a:bodyPr/>
          <a:lstStyle/>
          <a:p>
            <a:fld id="{BFADDF25-EF54-48A3-A87C-46174DFB2DEB}" type="slidenum">
              <a:rPr lang="en-US" smtClean="0"/>
              <a:t>9</a:t>
            </a:fld>
            <a:endParaRPr lang="en-US"/>
          </a:p>
        </p:txBody>
      </p:sp>
    </p:spTree>
    <p:extLst>
      <p:ext uri="{BB962C8B-B14F-4D97-AF65-F5344CB8AC3E}">
        <p14:creationId xmlns:p14="http://schemas.microsoft.com/office/powerpoint/2010/main" val="66184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lvl1pPr>
              <a:defRPr sz="3600">
                <a:cs typeface="B Lotus" panose="00000400000000000000" pitchFamily="2" charset="-78"/>
              </a:defRPr>
            </a:lvl1pPr>
          </a:lstStyle>
          <a:p>
            <a:r>
              <a:rPr lang="en-US" dirty="0" smtClean="0"/>
              <a:t>Click to edit Master title style</a:t>
            </a:r>
            <a:endParaRPr lang="en-US"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cs typeface="B Lotus" panose="00000400000000000000"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Espace réservé de la date 3"/>
          <p:cNvSpPr>
            <a:spLocks noGrp="1"/>
          </p:cNvSpPr>
          <p:nvPr>
            <p:ph type="dt" sz="half" idx="10"/>
          </p:nvPr>
        </p:nvSpPr>
        <p:spPr/>
        <p:txBody>
          <a:bodyPr/>
          <a:lstStyle>
            <a:lvl1pPr>
              <a:defRPr/>
            </a:lvl1pPr>
          </a:lstStyle>
          <a:p>
            <a:pPr>
              <a:defRPr/>
            </a:pPr>
            <a:fld id="{ACAF3E19-9C0B-4E6F-92D2-2071C3CA89CC}" type="datetimeFigureOut">
              <a:rPr lang="en-US"/>
              <a:pPr>
                <a:defRPr/>
              </a:pPr>
              <a:t>8/9/2018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5326FA7F-A1D2-469A-8D9F-898FC532E71A}" type="slidenum">
              <a:rPr lang="en-US" altLang="en-US"/>
              <a:pPr/>
              <a:t>‹#›</a:t>
            </a:fld>
            <a:endParaRPr lang="en-US" altLang="en-US"/>
          </a:p>
        </p:txBody>
      </p:sp>
    </p:spTree>
    <p:extLst>
      <p:ext uri="{BB962C8B-B14F-4D97-AF65-F5344CB8AC3E}">
        <p14:creationId xmlns:p14="http://schemas.microsoft.com/office/powerpoint/2010/main" val="89488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fld id="{C490A78B-21BC-4399-A592-9289F56A09A2}" type="datetimeFigureOut">
              <a:rPr lang="en-US"/>
              <a:pPr>
                <a:defRPr/>
              </a:pPr>
              <a:t>8/9/2018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505662D1-C303-4CA8-A9FB-9D956D8BCB65}" type="slidenum">
              <a:rPr lang="en-US" altLang="en-US"/>
              <a:pPr/>
              <a:t>‹#›</a:t>
            </a:fld>
            <a:endParaRPr lang="en-US" altLang="en-US"/>
          </a:p>
        </p:txBody>
      </p:sp>
    </p:spTree>
    <p:extLst>
      <p:ext uri="{BB962C8B-B14F-4D97-AF65-F5344CB8AC3E}">
        <p14:creationId xmlns:p14="http://schemas.microsoft.com/office/powerpoint/2010/main" val="415349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rtl="1">
              <a:defRPr sz="3200">
                <a:cs typeface="B Lotus" panose="00000400000000000000" pitchFamily="2" charset="-78"/>
              </a:defRPr>
            </a:lvl1pPr>
          </a:lstStyle>
          <a:p>
            <a:r>
              <a:rPr lang="en-US" dirty="0" smtClean="0"/>
              <a:t>Click to edit Master title style</a:t>
            </a:r>
            <a:endParaRPr lang="en-US" dirty="0"/>
          </a:p>
        </p:txBody>
      </p:sp>
      <p:sp>
        <p:nvSpPr>
          <p:cNvPr id="3" name="Espace réservé du contenu 2"/>
          <p:cNvSpPr>
            <a:spLocks noGrp="1"/>
          </p:cNvSpPr>
          <p:nvPr>
            <p:ph idx="1"/>
          </p:nvPr>
        </p:nvSpPr>
        <p:spPr/>
        <p:txBody>
          <a:bodyPr/>
          <a:lstStyle>
            <a:lvl1pPr marL="457200" indent="-457200" algn="r" rtl="1">
              <a:buFont typeface="Wingdings" panose="05000000000000000000" pitchFamily="2" charset="2"/>
              <a:buChar char="q"/>
              <a:defRPr sz="2600">
                <a:cs typeface="B Nazanin" panose="00000400000000000000" pitchFamily="2" charset="-78"/>
              </a:defRPr>
            </a:lvl1pPr>
            <a:lvl2pPr algn="r" rtl="1">
              <a:defRPr sz="2600">
                <a:cs typeface="B Lotus" panose="00000400000000000000" pitchFamily="2" charset="-78"/>
              </a:defRPr>
            </a:lvl2pPr>
            <a:lvl3pPr algn="r" rtl="1">
              <a:defRPr sz="2600">
                <a:cs typeface="B Lotus" panose="00000400000000000000" pitchFamily="2" charset="-78"/>
              </a:defRPr>
            </a:lvl3pPr>
            <a:lvl4pPr algn="r" rtl="1">
              <a:defRPr sz="2600">
                <a:cs typeface="B Lotus" panose="00000400000000000000" pitchFamily="2" charset="-78"/>
              </a:defRPr>
            </a:lvl4pPr>
            <a:lvl5pPr algn="r" rtl="1">
              <a:defRPr sz="2600">
                <a:cs typeface="B Lotus" panose="00000400000000000000" pitchFamily="2" charset="-78"/>
              </a:defRPr>
            </a:lvl5pPr>
          </a:lstStyle>
          <a:p>
            <a:pPr lvl="0"/>
            <a:endParaRPr lang="en-US" dirty="0"/>
          </a:p>
        </p:txBody>
      </p:sp>
      <p:sp>
        <p:nvSpPr>
          <p:cNvPr id="4" name="Espace réservé de la date 3"/>
          <p:cNvSpPr>
            <a:spLocks noGrp="1"/>
          </p:cNvSpPr>
          <p:nvPr>
            <p:ph type="dt" sz="half" idx="10"/>
          </p:nvPr>
        </p:nvSpPr>
        <p:spPr/>
        <p:txBody>
          <a:bodyPr/>
          <a:lstStyle>
            <a:lvl1pPr>
              <a:defRPr/>
            </a:lvl1pPr>
          </a:lstStyle>
          <a:p>
            <a:pPr>
              <a:defRPr/>
            </a:pPr>
            <a:fld id="{89B4475C-99F0-4754-ABA5-A3B4D89022FB}" type="datetimeFigureOut">
              <a:rPr lang="en-US"/>
              <a:pPr>
                <a:defRPr/>
              </a:pPr>
              <a:t>8/9/2018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A28C8EEF-A964-4EA0-9C4F-A10CE1283E18}" type="slidenum">
              <a:rPr lang="en-US" altLang="en-US"/>
              <a:pPr/>
              <a:t>‹#›</a:t>
            </a:fld>
            <a:endParaRPr lang="en-US" altLang="en-US"/>
          </a:p>
        </p:txBody>
      </p:sp>
    </p:spTree>
    <p:extLst>
      <p:ext uri="{BB962C8B-B14F-4D97-AF65-F5344CB8AC3E}">
        <p14:creationId xmlns:p14="http://schemas.microsoft.com/office/powerpoint/2010/main" val="101255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6FB01821-76F5-4010-A9C0-8D3722AD020F}" type="datetimeFigureOut">
              <a:rPr lang="en-US"/>
              <a:pPr>
                <a:defRPr/>
              </a:pPr>
              <a:t>8/9/2018</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fld id="{B8A3D76B-52A7-47C9-A216-083CA2CF85C8}" type="slidenum">
              <a:rPr lang="en-US" altLang="en-US"/>
              <a:pPr/>
              <a:t>‹#›</a:t>
            </a:fld>
            <a:endParaRPr lang="en-US" altLang="en-US"/>
          </a:p>
        </p:txBody>
      </p:sp>
    </p:spTree>
    <p:extLst>
      <p:ext uri="{BB962C8B-B14F-4D97-AF65-F5344CB8AC3E}">
        <p14:creationId xmlns:p14="http://schemas.microsoft.com/office/powerpoint/2010/main" val="292057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Click to edit Master title style</a:t>
            </a:r>
            <a:endParaRPr lang="en-US" dirty="0"/>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3"/>
          <p:cNvSpPr>
            <a:spLocks noGrp="1"/>
          </p:cNvSpPr>
          <p:nvPr>
            <p:ph type="dt" sz="half" idx="10"/>
          </p:nvPr>
        </p:nvSpPr>
        <p:spPr/>
        <p:txBody>
          <a:bodyPr/>
          <a:lstStyle>
            <a:lvl1pPr>
              <a:defRPr/>
            </a:lvl1pPr>
          </a:lstStyle>
          <a:p>
            <a:pPr>
              <a:defRPr/>
            </a:pPr>
            <a:fld id="{9CCB8FBC-20F2-4396-8234-723D97E13193}" type="datetimeFigureOut">
              <a:rPr lang="en-US"/>
              <a:pPr>
                <a:defRPr/>
              </a:pPr>
              <a:t>8/9/2018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fld id="{74C04835-E1FF-4122-AB91-6FBE6370DD08}" type="slidenum">
              <a:rPr lang="en-US" altLang="en-US"/>
              <a:pPr/>
              <a:t>‹#›</a:t>
            </a:fld>
            <a:endParaRPr lang="en-US" altLang="en-US"/>
          </a:p>
        </p:txBody>
      </p:sp>
    </p:spTree>
    <p:extLst>
      <p:ext uri="{BB962C8B-B14F-4D97-AF65-F5344CB8AC3E}">
        <p14:creationId xmlns:p14="http://schemas.microsoft.com/office/powerpoint/2010/main" val="404553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Espace réservé de la date 3"/>
          <p:cNvSpPr>
            <a:spLocks noGrp="1"/>
          </p:cNvSpPr>
          <p:nvPr>
            <p:ph type="dt" sz="half" idx="10"/>
          </p:nvPr>
        </p:nvSpPr>
        <p:spPr/>
        <p:txBody>
          <a:bodyPr/>
          <a:lstStyle>
            <a:lvl1pPr>
              <a:defRPr/>
            </a:lvl1pPr>
          </a:lstStyle>
          <a:p>
            <a:pPr>
              <a:defRPr/>
            </a:pPr>
            <a:fld id="{BA9756B4-1191-4FDE-A2B1-82C7E4E798D4}" type="datetimeFigureOut">
              <a:rPr lang="en-US"/>
              <a:pPr>
                <a:defRPr/>
              </a:pPr>
              <a:t>8/9/2018</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fld id="{6C054599-FAEA-4183-901E-A9F5A13AC611}" type="slidenum">
              <a:rPr lang="en-US" altLang="en-US"/>
              <a:pPr/>
              <a:t>‹#›</a:t>
            </a:fld>
            <a:endParaRPr lang="en-US" altLang="en-US"/>
          </a:p>
        </p:txBody>
      </p:sp>
    </p:spTree>
    <p:extLst>
      <p:ext uri="{BB962C8B-B14F-4D97-AF65-F5344CB8AC3E}">
        <p14:creationId xmlns:p14="http://schemas.microsoft.com/office/powerpoint/2010/main" val="67856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e la date 3"/>
          <p:cNvSpPr>
            <a:spLocks noGrp="1"/>
          </p:cNvSpPr>
          <p:nvPr>
            <p:ph type="dt" sz="half" idx="10"/>
          </p:nvPr>
        </p:nvSpPr>
        <p:spPr/>
        <p:txBody>
          <a:bodyPr/>
          <a:lstStyle>
            <a:lvl1pPr>
              <a:defRPr/>
            </a:lvl1pPr>
          </a:lstStyle>
          <a:p>
            <a:pPr>
              <a:defRPr/>
            </a:pPr>
            <a:fld id="{F33C151C-8165-4331-93E1-61B705D1BFBA}" type="datetimeFigureOut">
              <a:rPr lang="en-US"/>
              <a:pPr>
                <a:defRPr/>
              </a:pPr>
              <a:t>8/9/2018</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fld id="{60C31AE6-B4C0-4E55-9D50-F72D37D84015}" type="slidenum">
              <a:rPr lang="en-US" altLang="en-US"/>
              <a:pPr/>
              <a:t>‹#›</a:t>
            </a:fld>
            <a:endParaRPr lang="en-US" altLang="en-US"/>
          </a:p>
        </p:txBody>
      </p:sp>
    </p:spTree>
    <p:extLst>
      <p:ext uri="{BB962C8B-B14F-4D97-AF65-F5344CB8AC3E}">
        <p14:creationId xmlns:p14="http://schemas.microsoft.com/office/powerpoint/2010/main" val="258480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96E0A1E-2D3D-481B-8E86-4EF9366C6D1B}" type="datetimeFigureOut">
              <a:rPr lang="en-US"/>
              <a:pPr>
                <a:defRPr/>
              </a:pPr>
              <a:t>8/9/2018</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fld id="{7A10E086-3D0B-4036-AE0D-C6A7B90F5DEC}" type="slidenum">
              <a:rPr lang="en-US" altLang="en-US"/>
              <a:pPr/>
              <a:t>‹#›</a:t>
            </a:fld>
            <a:endParaRPr lang="en-US" altLang="en-US"/>
          </a:p>
        </p:txBody>
      </p:sp>
    </p:spTree>
    <p:extLst>
      <p:ext uri="{BB962C8B-B14F-4D97-AF65-F5344CB8AC3E}">
        <p14:creationId xmlns:p14="http://schemas.microsoft.com/office/powerpoint/2010/main" val="93919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20D27BE-C270-45F3-81B3-6D3748DD6AB0}" type="datetimeFigureOut">
              <a:rPr lang="en-US"/>
              <a:pPr>
                <a:defRPr/>
              </a:pPr>
              <a:t>8/9/2018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fld id="{A0A00BB7-6337-46CC-BB49-41CC61F26C7B}" type="slidenum">
              <a:rPr lang="en-US" altLang="en-US"/>
              <a:pPr/>
              <a:t>‹#›</a:t>
            </a:fld>
            <a:endParaRPr lang="en-US" altLang="en-US"/>
          </a:p>
        </p:txBody>
      </p:sp>
    </p:spTree>
    <p:extLst>
      <p:ext uri="{BB962C8B-B14F-4D97-AF65-F5344CB8AC3E}">
        <p14:creationId xmlns:p14="http://schemas.microsoft.com/office/powerpoint/2010/main" val="262436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BB45F629-A152-405A-BB12-600F5C021DDA}" type="datetimeFigureOut">
              <a:rPr lang="en-US"/>
              <a:pPr>
                <a:defRPr/>
              </a:pPr>
              <a:t>8/9/2018</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fld id="{122348F1-BE61-499C-969C-19923B951BD8}" type="slidenum">
              <a:rPr lang="en-US" altLang="en-US"/>
              <a:pPr/>
              <a:t>‹#›</a:t>
            </a:fld>
            <a:endParaRPr lang="en-US" altLang="en-US"/>
          </a:p>
        </p:txBody>
      </p:sp>
    </p:spTree>
    <p:extLst>
      <p:ext uri="{BB962C8B-B14F-4D97-AF65-F5344CB8AC3E}">
        <p14:creationId xmlns:p14="http://schemas.microsoft.com/office/powerpoint/2010/main" val="424449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en-US" altLang="en-US" smtClean="0"/>
          </a:p>
        </p:txBody>
      </p:sp>
      <p:sp>
        <p:nvSpPr>
          <p:cNvPr id="1027" name="Espace réservé du texte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19D1F9A-C3D1-4BA0-B359-2F2E4162276F}" type="datetimeFigureOut">
              <a:rPr lang="en-US"/>
              <a:pPr>
                <a:defRPr/>
              </a:pPr>
              <a:t>8/9/2018</a:t>
            </a:fld>
            <a:endParaRPr lang="en-US"/>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23259EC-B379-4FB9-BCC0-1790F85E58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36.xml"/><Relationship Id="rId7" Type="http://schemas.openxmlformats.org/officeDocument/2006/relationships/package" Target="../embeddings/Microsoft_Visio_Drawing2.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Visio_Drawing1.vsdx"/><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95400" y="1885950"/>
            <a:ext cx="7772400" cy="830263"/>
          </a:xfrm>
        </p:spPr>
        <p:txBody>
          <a:bodyPr rtlCol="0">
            <a:noAutofit/>
          </a:bodyPr>
          <a:lstStyle/>
          <a:p>
            <a:pPr fontAlgn="auto">
              <a:spcAft>
                <a:spcPts val="0"/>
              </a:spcAft>
              <a:defRPr/>
            </a:pPr>
            <a:r>
              <a:rPr lang="fa-IR" sz="8000" b="1" dirty="0" smtClean="0">
                <a:solidFill>
                  <a:schemeClr val="tx1">
                    <a:lumMod val="75000"/>
                    <a:lumOff val="25000"/>
                  </a:schemeClr>
                </a:solidFill>
                <a:latin typeface="IranNastaliq" panose="02020505000000020003" pitchFamily="18" charset="0"/>
                <a:cs typeface="IranNastaliq" panose="02020505000000020003" pitchFamily="18" charset="0"/>
              </a:rPr>
              <a:t>بسم الله الرحمن الرحمن الرحیم</a:t>
            </a:r>
            <a:endParaRPr lang="en-US" sz="8000" b="1" dirty="0" smtClean="0">
              <a:solidFill>
                <a:schemeClr val="tx1">
                  <a:lumMod val="75000"/>
                  <a:lumOff val="25000"/>
                </a:schemeClr>
              </a:solidFill>
              <a:latin typeface="IranNastaliq" panose="02020505000000020003" pitchFamily="18" charset="0"/>
              <a:cs typeface="IranNastaliq" panose="02020505000000020003" pitchFamily="18" charset="0"/>
            </a:endParaRPr>
          </a:p>
        </p:txBody>
      </p:sp>
      <p:sp>
        <p:nvSpPr>
          <p:cNvPr id="3" name="Sous-titre 2"/>
          <p:cNvSpPr>
            <a:spLocks noGrp="1"/>
          </p:cNvSpPr>
          <p:nvPr>
            <p:ph type="subTitle" idx="1"/>
          </p:nvPr>
        </p:nvSpPr>
        <p:spPr>
          <a:xfrm>
            <a:off x="1371600" y="3671888"/>
            <a:ext cx="6400800" cy="500062"/>
          </a:xfrm>
        </p:spPr>
        <p:txBody>
          <a:bodyPr rtlCol="0">
            <a:noAutofit/>
          </a:bodyPr>
          <a:lstStyle/>
          <a:p>
            <a:pPr fontAlgn="auto">
              <a:spcAft>
                <a:spcPts val="0"/>
              </a:spcAft>
              <a:defRPr/>
            </a:pPr>
            <a:r>
              <a:rPr lang="fa-IR" sz="2300" b="1" dirty="0" smtClean="0">
                <a:solidFill>
                  <a:schemeClr val="tx1">
                    <a:lumMod val="75000"/>
                    <a:lumOff val="25000"/>
                  </a:schemeClr>
                </a:solidFill>
                <a:latin typeface="IranNastaliq" panose="02020505000000020003" pitchFamily="18" charset="0"/>
                <a:cs typeface="IranNastaliq" panose="02020505000000020003" pitchFamily="18" charset="0"/>
              </a:rPr>
              <a:t>تقدیم به ساحت مطهر  امام حسین علیه السلام</a:t>
            </a:r>
          </a:p>
          <a:p>
            <a:pPr fontAlgn="auto">
              <a:spcAft>
                <a:spcPts val="0"/>
              </a:spcAft>
              <a:defRPr/>
            </a:pPr>
            <a:r>
              <a:rPr lang="fa-IR" sz="2300" b="1" dirty="0" smtClean="0">
                <a:solidFill>
                  <a:schemeClr val="tx1">
                    <a:lumMod val="75000"/>
                    <a:lumOff val="25000"/>
                  </a:schemeClr>
                </a:solidFill>
                <a:latin typeface="IranNastaliq" panose="02020505000000020003" pitchFamily="18" charset="0"/>
                <a:cs typeface="IranNastaliq" panose="02020505000000020003" pitchFamily="18" charset="0"/>
              </a:rPr>
              <a:t>مصداق </a:t>
            </a:r>
            <a:r>
              <a:rPr lang="fa-IR" sz="2300" b="1" dirty="0">
                <a:solidFill>
                  <a:schemeClr val="tx1">
                    <a:lumMod val="75000"/>
                    <a:lumOff val="25000"/>
                  </a:schemeClr>
                </a:solidFill>
                <a:latin typeface="IranNastaliq" panose="02020505000000020003" pitchFamily="18" charset="0"/>
                <a:cs typeface="IranNastaliq" panose="02020505000000020003" pitchFamily="18" charset="0"/>
              </a:rPr>
              <a:t> </a:t>
            </a:r>
            <a:r>
              <a:rPr lang="fa-IR" sz="2300" b="1" dirty="0" smtClean="0">
                <a:solidFill>
                  <a:schemeClr val="tx1">
                    <a:lumMod val="75000"/>
                    <a:lumOff val="25000"/>
                  </a:schemeClr>
                </a:solidFill>
                <a:latin typeface="IranNastaliq" panose="02020505000000020003" pitchFamily="18" charset="0"/>
                <a:cs typeface="IranNastaliq" panose="02020505000000020003" pitchFamily="18" charset="0"/>
              </a:rPr>
              <a:t>اتّم راضیه مرضیه قرآن </a:t>
            </a:r>
            <a:endParaRPr lang="en-US" sz="2300" b="1" dirty="0" smtClean="0">
              <a:solidFill>
                <a:schemeClr val="tx1">
                  <a:lumMod val="75000"/>
                  <a:lumOff val="25000"/>
                </a:schemeClr>
              </a:solidFill>
              <a:latin typeface="IranNastaliq" panose="02020505000000020003" pitchFamily="18" charset="0"/>
              <a:cs typeface="IranNastaliq" panose="020205050000000200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38100"/>
            <a:ext cx="8229600" cy="857250"/>
          </a:xfrm>
        </p:spPr>
        <p:txBody>
          <a:bodyPr rtlCol="0">
            <a:normAutofit fontScale="90000"/>
          </a:bodyPr>
          <a:lstStyle/>
          <a:p>
            <a:pPr fontAlgn="auto">
              <a:spcAft>
                <a:spcPts val="0"/>
              </a:spcAft>
              <a:defRPr/>
            </a:pPr>
            <a:r>
              <a:rPr lang="fa-IR" dirty="0" smtClean="0">
                <a:solidFill>
                  <a:schemeClr val="tx1">
                    <a:lumMod val="75000"/>
                    <a:lumOff val="25000"/>
                  </a:schemeClr>
                </a:solidFill>
              </a:rPr>
              <a:t>جرعه ای روایت </a:t>
            </a:r>
            <a:br>
              <a:rPr lang="fa-IR" dirty="0" smtClean="0">
                <a:solidFill>
                  <a:schemeClr val="tx1">
                    <a:lumMod val="75000"/>
                    <a:lumOff val="25000"/>
                  </a:schemeClr>
                </a:solidFill>
              </a:rPr>
            </a:br>
            <a:r>
              <a:rPr lang="fa-IR" dirty="0" smtClean="0">
                <a:solidFill>
                  <a:schemeClr val="tx1">
                    <a:lumMod val="75000"/>
                    <a:lumOff val="25000"/>
                  </a:schemeClr>
                </a:solidFill>
              </a:rPr>
              <a:t>مراتب ثواب و مراتب شادکامی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152400" y="895350"/>
            <a:ext cx="8839200" cy="4224361"/>
          </a:xfrm>
        </p:spPr>
        <p:txBody>
          <a:bodyPr rtlCol="0">
            <a:normAutofit fontScale="85000" lnSpcReduction="20000"/>
          </a:bodyPr>
          <a:lstStyle/>
          <a:p>
            <a:pPr fontAlgn="auto">
              <a:spcAft>
                <a:spcPts val="0"/>
              </a:spcAft>
              <a:defRPr/>
            </a:pPr>
            <a:r>
              <a:rPr lang="fa-IR" dirty="0" smtClean="0">
                <a:cs typeface="B Lotus" panose="00000400000000000000" pitchFamily="2" charset="-78"/>
              </a:rPr>
              <a:t>امام </a:t>
            </a:r>
            <a:r>
              <a:rPr lang="fa-IR" dirty="0">
                <a:cs typeface="B Lotus" panose="00000400000000000000" pitchFamily="2" charset="-78"/>
              </a:rPr>
              <a:t>صادق (ع) فرمود: از جمله واجبات بر هر مؤمنى كه پيرو ما باشد اين است كه در شب جمعه [در نماز خود] سوره جمعه و سبّح اسم ربّك الأعلى، و در نماز ظهر سوره جمعه و منافقون را بخواند، كه اگر چنين كند گويى عمل‏ پيامبر خدا (ص) را انجام داده است، و ثواب‏ و پاداشش بهشت است كه آن بر عهده خداست</a:t>
            </a:r>
            <a:r>
              <a:rPr lang="fa-IR" dirty="0" smtClean="0">
                <a:cs typeface="B Lotus" panose="00000400000000000000" pitchFamily="2" charset="-78"/>
              </a:rPr>
              <a:t>.</a:t>
            </a:r>
          </a:p>
          <a:p>
            <a:pPr fontAlgn="auto">
              <a:spcAft>
                <a:spcPts val="0"/>
              </a:spcAft>
              <a:defRPr/>
            </a:pPr>
            <a:endParaRPr lang="fa-IR" dirty="0" smtClean="0">
              <a:cs typeface="B Lotus" panose="00000400000000000000" pitchFamily="2" charset="-78"/>
            </a:endParaRPr>
          </a:p>
          <a:p>
            <a:pPr fontAlgn="auto">
              <a:spcAft>
                <a:spcPts val="0"/>
              </a:spcAft>
              <a:defRPr/>
            </a:pPr>
            <a:r>
              <a:rPr lang="fa-IR" dirty="0">
                <a:cs typeface="B Lotus" panose="00000400000000000000" pitchFamily="2" charset="-78"/>
              </a:rPr>
              <a:t>امام صادق عليه السّلام فرمود: هر مؤمنى در غير روز عيد حسين عليه السّلام را زيارت كند و عارف بحقّ آن حضرت باشد در نامه عمل‏ او ثواب‏ بيست حجّ و بيست عمره صحيح و پذيرفته شده ثبت شود، و ثواب بيست جهاد كه در ركاب پيامبرى مرسل يا امامى عادل و معصوم بجهاد رود.</a:t>
            </a:r>
            <a:br>
              <a:rPr lang="fa-IR" dirty="0">
                <a:cs typeface="B Lotus" panose="00000400000000000000" pitchFamily="2" charset="-78"/>
              </a:rPr>
            </a:br>
            <a:endParaRPr lang="fa-IR" dirty="0">
              <a:cs typeface="B Lotus" panose="00000400000000000000" pitchFamily="2" charset="-78"/>
            </a:endParaRPr>
          </a:p>
          <a:p>
            <a:pPr fontAlgn="auto">
              <a:spcAft>
                <a:spcPts val="0"/>
              </a:spcAft>
              <a:defRPr/>
            </a:pPr>
            <a:r>
              <a:rPr lang="fa-IR" dirty="0">
                <a:cs typeface="B Lotus" panose="00000400000000000000" pitchFamily="2" charset="-78"/>
              </a:rPr>
              <a:t>امام صادق عليه السّلام فرمود: هر كس راجع بعمل‏ نيكى ثوابى بشنود و بخاطر و تمنّاى آن ثواب‏ آن عمل‏ خير را بجا آورد، آن ثواب‏ را بدو خواهند داد اگر چه پيغمبر هم آن ثواب‏ را براى آن عمل‏ نگفته باشد، و از قول او دروغ نقل كرده باشند (يعنى هر چند حديث ثواب ساختگى و جعل باشد</a:t>
            </a:r>
            <a:r>
              <a:rPr lang="fa-IR" dirty="0" smtClean="0">
                <a:cs typeface="B Lotus" panose="00000400000000000000" pitchFamily="2" charset="-78"/>
              </a:rPr>
              <a:t>).</a:t>
            </a:r>
            <a:endParaRPr lang="fa-IR" dirty="0">
              <a:cs typeface="B Lotus" panose="00000400000000000000" pitchFamily="2" charset="-78"/>
            </a:endParaRPr>
          </a:p>
          <a:p>
            <a:pPr fontAlgn="auto">
              <a:spcAft>
                <a:spcPts val="0"/>
              </a:spcAft>
              <a:defRPr/>
            </a:pPr>
            <a:endParaRPr lang="fa-IR" dirty="0" smtClean="0">
              <a:solidFill>
                <a:schemeClr val="tx1">
                  <a:lumMod val="75000"/>
                  <a:lumOff val="25000"/>
                </a:schemeClr>
              </a:solidFill>
              <a:cs typeface="B Lotus" panose="00000400000000000000" pitchFamily="2" charset="-78"/>
            </a:endParaRPr>
          </a:p>
        </p:txBody>
      </p:sp>
    </p:spTree>
    <p:extLst>
      <p:ext uri="{BB962C8B-B14F-4D97-AF65-F5344CB8AC3E}">
        <p14:creationId xmlns:p14="http://schemas.microsoft.com/office/powerpoint/2010/main" val="1574277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38100"/>
            <a:ext cx="8229600" cy="857250"/>
          </a:xfrm>
        </p:spPr>
        <p:txBody>
          <a:bodyPr rtlCol="0">
            <a:normAutofit/>
          </a:bodyPr>
          <a:lstStyle/>
          <a:p>
            <a:pPr algn="r" fontAlgn="auto">
              <a:spcAft>
                <a:spcPts val="0"/>
              </a:spcAft>
              <a:defRPr/>
            </a:pPr>
            <a:r>
              <a:rPr lang="en-US" dirty="0" smtClean="0">
                <a:solidFill>
                  <a:schemeClr val="tx1">
                    <a:lumMod val="75000"/>
                    <a:lumOff val="25000"/>
                  </a:schemeClr>
                </a:solidFill>
              </a:rPr>
              <a:t>           </a:t>
            </a:r>
            <a:r>
              <a:rPr lang="fa-IR" dirty="0" smtClean="0">
                <a:solidFill>
                  <a:schemeClr val="tx1">
                    <a:lumMod val="75000"/>
                    <a:lumOff val="25000"/>
                  </a:schemeClr>
                </a:solidFill>
              </a:rPr>
              <a:t>شادکامی و </a:t>
            </a:r>
            <a:r>
              <a:rPr lang="fa-IR" dirty="0">
                <a:solidFill>
                  <a:schemeClr val="tx1">
                    <a:lumMod val="75000"/>
                    <a:lumOff val="25000"/>
                  </a:schemeClr>
                </a:solidFill>
              </a:rPr>
              <a:t>شاد زیستن در قرآن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304800" y="1428750"/>
            <a:ext cx="8458200" cy="3690961"/>
          </a:xfrm>
        </p:spPr>
        <p:txBody>
          <a:bodyPr rtlCol="0">
            <a:normAutofit/>
          </a:bodyPr>
          <a:lstStyle/>
          <a:p>
            <a:pPr fontAlgn="auto">
              <a:spcAft>
                <a:spcPts val="0"/>
              </a:spcAft>
              <a:defRPr/>
            </a:pPr>
            <a:r>
              <a:rPr lang="fa-IR" dirty="0" smtClean="0">
                <a:solidFill>
                  <a:schemeClr val="tx1">
                    <a:lumMod val="75000"/>
                    <a:lumOff val="25000"/>
                  </a:schemeClr>
                </a:solidFill>
              </a:rPr>
              <a:t>شادکامی یک تجربه هیجانی و لحظه ای صرف نیست بلکه با ابعاد شناخت و رفتار در ارتباط تنگاتنگ قرار دارد. </a:t>
            </a:r>
          </a:p>
          <a:p>
            <a:pPr fontAlgn="auto">
              <a:spcAft>
                <a:spcPts val="0"/>
              </a:spcAft>
              <a:defRPr/>
            </a:pPr>
            <a:r>
              <a:rPr lang="fa-IR" dirty="0" smtClean="0">
                <a:solidFill>
                  <a:schemeClr val="tx1">
                    <a:lumMod val="75000"/>
                    <a:lumOff val="25000"/>
                  </a:schemeClr>
                </a:solidFill>
              </a:rPr>
              <a:t>شادکامی در نتیجه فرایندهای شناختی و رفتاری حاصل می شود و نتیجه شادکامی مطلوب رضایت و نشاطی است که منجر به پویایی، حرکت و رشد گردد نه رکود و کسالت. </a:t>
            </a:r>
            <a:endParaRPr lang="en-US"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تجربه هیجانات منفی مقطعی مانند خشم، ترس، غم لزوما به معنای کاهش یا فقدان شادکامی نیست. انسان می تواند از جهت غمگین و از جهتی شاد باشد؛ مهم این است که مرتبه و اهمیت کدام یک بیشتر است.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1026">
            <a:off x="15308" y="-129393"/>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4580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571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شادکامی و </a:t>
            </a:r>
            <a:r>
              <a:rPr lang="fa-IR" dirty="0">
                <a:solidFill>
                  <a:schemeClr val="tx1">
                    <a:lumMod val="75000"/>
                    <a:lumOff val="25000"/>
                  </a:schemeClr>
                </a:solidFill>
              </a:rPr>
              <a:t>شاد </a:t>
            </a:r>
            <a:r>
              <a:rPr lang="fa-IR" dirty="0" smtClean="0">
                <a:solidFill>
                  <a:schemeClr val="tx1">
                    <a:lumMod val="75000"/>
                    <a:lumOff val="25000"/>
                  </a:schemeClr>
                </a:solidFill>
              </a:rPr>
              <a:t>زیستن</a:t>
            </a:r>
            <a:r>
              <a:rPr lang="en-US" dirty="0" smtClean="0">
                <a:solidFill>
                  <a:schemeClr val="tx1">
                    <a:lumMod val="75000"/>
                    <a:lumOff val="25000"/>
                  </a:schemeClr>
                </a:solidFill>
              </a:rPr>
              <a:t> </a:t>
            </a:r>
            <a:r>
              <a:rPr lang="fa-IR" dirty="0" smtClean="0">
                <a:solidFill>
                  <a:schemeClr val="tx1">
                    <a:lumMod val="75000"/>
                    <a:lumOff val="25000"/>
                  </a:schemeClr>
                </a:solidFill>
              </a:rPr>
              <a:t> نامطلوب </a:t>
            </a:r>
            <a:r>
              <a:rPr lang="fa-IR" dirty="0">
                <a:solidFill>
                  <a:schemeClr val="tx1">
                    <a:lumMod val="75000"/>
                    <a:lumOff val="25000"/>
                  </a:schemeClr>
                </a:solidFill>
              </a:rPr>
              <a:t>در قرآن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152400" y="1143000"/>
            <a:ext cx="8686800" cy="3943350"/>
          </a:xfrm>
        </p:spPr>
        <p:txBody>
          <a:bodyPr rtlCol="0">
            <a:normAutofit fontScale="92500" lnSpcReduction="20000"/>
          </a:bodyPr>
          <a:lstStyle/>
          <a:p>
            <a:pPr fontAlgn="auto">
              <a:spcAft>
                <a:spcPts val="0"/>
              </a:spcAft>
              <a:defRPr/>
            </a:pPr>
            <a:r>
              <a:rPr lang="fa-IR" dirty="0" smtClean="0">
                <a:solidFill>
                  <a:schemeClr val="tx1">
                    <a:lumMod val="75000"/>
                    <a:lumOff val="25000"/>
                  </a:schemeClr>
                </a:solidFill>
              </a:rPr>
              <a:t>هر نوع شادکامی و رضایت در دنیا لزوما مطلوب نیست . </a:t>
            </a:r>
          </a:p>
          <a:p>
            <a:pPr fontAlgn="auto">
              <a:spcAft>
                <a:spcPts val="0"/>
              </a:spcAft>
              <a:defRPr/>
            </a:pPr>
            <a:r>
              <a:rPr lang="fa-IR" dirty="0" smtClean="0">
                <a:solidFill>
                  <a:schemeClr val="tx1">
                    <a:lumMod val="75000"/>
                    <a:lumOff val="25000"/>
                  </a:schemeClr>
                </a:solidFill>
              </a:rPr>
              <a:t>شادکامی از منظر قرآن، به دو نوع کلی حقیقی و غیر حقیقی تفکیک می شود. شادکامی حقیقی با ساختار رشدی انسان هماهنگ است اما شادکامی غیرحقیقی، مصداقی از نافرمانی خداوند و غفلت است اگرچه ظاهر آن رضایت و خوشی باشد. </a:t>
            </a:r>
          </a:p>
          <a:p>
            <a:pPr fontAlgn="auto">
              <a:spcAft>
                <a:spcPts val="0"/>
              </a:spcAft>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سبک غیرحقیقی </a:t>
            </a:r>
            <a:r>
              <a:rPr lang="fa-IR" dirty="0">
                <a:solidFill>
                  <a:schemeClr val="tx1">
                    <a:lumMod val="75000"/>
                    <a:lumOff val="25000"/>
                  </a:schemeClr>
                </a:solidFill>
              </a:rPr>
              <a:t>از </a:t>
            </a:r>
            <a:r>
              <a:rPr lang="fa-IR" dirty="0" smtClean="0">
                <a:solidFill>
                  <a:schemeClr val="tx1">
                    <a:lumMod val="75000"/>
                    <a:lumOff val="25000"/>
                  </a:schemeClr>
                </a:solidFill>
              </a:rPr>
              <a:t>شادکامی، مورد رضایت </a:t>
            </a:r>
            <a:r>
              <a:rPr lang="fa-IR" dirty="0">
                <a:solidFill>
                  <a:schemeClr val="tx1">
                    <a:lumMod val="75000"/>
                    <a:lumOff val="25000"/>
                  </a:schemeClr>
                </a:solidFill>
              </a:rPr>
              <a:t>خداوند نیست و در نتیجه رفتارها و گفتارها، باورها و نیّات </a:t>
            </a:r>
            <a:r>
              <a:rPr lang="fa-IR" dirty="0" smtClean="0">
                <a:solidFill>
                  <a:schemeClr val="tx1">
                    <a:lumMod val="75000"/>
                    <a:lumOff val="25000"/>
                  </a:schemeClr>
                </a:solidFill>
              </a:rPr>
              <a:t>غیرالهی ایجاد می شود.</a:t>
            </a:r>
          </a:p>
          <a:p>
            <a:pPr fontAlgn="auto">
              <a:spcAft>
                <a:spcPts val="0"/>
              </a:spcAft>
              <a:defRPr/>
            </a:pPr>
            <a:r>
              <a:rPr lang="fa-IR" dirty="0" smtClean="0">
                <a:solidFill>
                  <a:schemeClr val="tx1">
                    <a:lumMod val="75000"/>
                    <a:lumOff val="25000"/>
                  </a:schemeClr>
                </a:solidFill>
              </a:rPr>
              <a:t>این </a:t>
            </a:r>
            <a:r>
              <a:rPr lang="fa-IR" dirty="0">
                <a:solidFill>
                  <a:schemeClr val="tx1">
                    <a:lumMod val="75000"/>
                    <a:lumOff val="25000"/>
                  </a:schemeClr>
                </a:solidFill>
              </a:rPr>
              <a:t>نوع شادکامی سطحی و ناپایدار است و باید مراقب افتادن در دام آن بود. </a:t>
            </a: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مثال:</a:t>
            </a:r>
          </a:p>
          <a:p>
            <a:pPr fontAlgn="auto">
              <a:spcAft>
                <a:spcPts val="0"/>
              </a:spcAft>
              <a:defRPr/>
            </a:pPr>
            <a:r>
              <a:rPr lang="fa-IR" dirty="0" smtClean="0">
                <a:solidFill>
                  <a:schemeClr val="tx1">
                    <a:lumMod val="75000"/>
                    <a:lumOff val="25000"/>
                  </a:schemeClr>
                </a:solidFill>
              </a:rPr>
              <a:t> شادی قارونی؛</a:t>
            </a:r>
            <a:r>
              <a:rPr lang="en-US" dirty="0" smtClean="0">
                <a:solidFill>
                  <a:schemeClr val="tx1">
                    <a:lumMod val="75000"/>
                    <a:lumOff val="25000"/>
                  </a:schemeClr>
                </a:solidFill>
              </a:rPr>
              <a:t> </a:t>
            </a:r>
            <a:r>
              <a:rPr lang="fa-IR" dirty="0" smtClean="0">
                <a:solidFill>
                  <a:schemeClr val="tx1">
                    <a:lumMod val="75000"/>
                    <a:lumOff val="25000"/>
                  </a:schemeClr>
                </a:solidFill>
              </a:rPr>
              <a:t>سوره قصص</a:t>
            </a:r>
          </a:p>
          <a:p>
            <a:pPr fontAlgn="auto">
              <a:spcAft>
                <a:spcPts val="0"/>
              </a:spcAft>
              <a:defRPr/>
            </a:pPr>
            <a:r>
              <a:rPr lang="fa-IR" dirty="0" smtClean="0">
                <a:solidFill>
                  <a:schemeClr val="tx1">
                    <a:lumMod val="75000"/>
                    <a:lumOff val="25000"/>
                  </a:schemeClr>
                </a:solidFill>
              </a:rPr>
              <a:t>شادی افراد بدکار در سوره مطففین</a:t>
            </a:r>
            <a:endParaRPr lang="en-US" dirty="0">
              <a:solidFill>
                <a:schemeClr val="tx1">
                  <a:lumMod val="75000"/>
                  <a:lumOff val="25000"/>
                </a:schemeClr>
              </a:solidFill>
            </a:endParaRPr>
          </a:p>
          <a:p>
            <a:pPr fontAlgn="auto">
              <a:spcAft>
                <a:spcPts val="0"/>
              </a:spcAft>
              <a:defRPr/>
            </a:pPr>
            <a:endParaRPr lang="en-US" dirty="0">
              <a:solidFill>
                <a:schemeClr val="tx1">
                  <a:lumMod val="75000"/>
                  <a:lumOff val="25000"/>
                </a:schemeClr>
              </a:solidFill>
            </a:endParaRPr>
          </a:p>
          <a:p>
            <a:pPr fontAlgn="auto">
              <a:spcAft>
                <a:spcPts val="0"/>
              </a:spcAft>
              <a:defRPr/>
            </a:pPr>
            <a:endParaRPr lang="en-US" dirty="0" smtClean="0">
              <a:solidFill>
                <a:schemeClr val="tx1">
                  <a:lumMod val="75000"/>
                  <a:lumOff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7625"/>
            <a:ext cx="2101150" cy="1304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8413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38100"/>
            <a:ext cx="8229600" cy="857250"/>
          </a:xfrm>
        </p:spPr>
        <p:txBody>
          <a:bodyPr rtlCol="0">
            <a:normAutofit/>
          </a:bodyPr>
          <a:lstStyle/>
          <a:p>
            <a:pPr fontAlgn="auto">
              <a:spcAft>
                <a:spcPts val="0"/>
              </a:spcAft>
              <a:defRPr/>
            </a:pPr>
            <a:r>
              <a:rPr lang="en-US" dirty="0" smtClean="0">
                <a:solidFill>
                  <a:schemeClr val="tx1">
                    <a:lumMod val="75000"/>
                    <a:lumOff val="25000"/>
                  </a:schemeClr>
                </a:solidFill>
              </a:rPr>
              <a:t>     </a:t>
            </a:r>
            <a:r>
              <a:rPr lang="fa-IR" dirty="0" smtClean="0">
                <a:solidFill>
                  <a:schemeClr val="tx1">
                    <a:lumMod val="75000"/>
                    <a:lumOff val="25000"/>
                  </a:schemeClr>
                </a:solidFill>
              </a:rPr>
              <a:t>چند روایت از امیرالمومنین</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304800" y="895350"/>
            <a:ext cx="8458200" cy="4224361"/>
          </a:xfrm>
        </p:spPr>
        <p:txBody>
          <a:bodyPr rtlCol="0">
            <a:normAutofit fontScale="92500" lnSpcReduction="20000"/>
          </a:bodyPr>
          <a:lstStyle/>
          <a:p>
            <a:pPr marL="0" indent="0" fontAlgn="auto">
              <a:spcAft>
                <a:spcPts val="0"/>
              </a:spcAft>
              <a:buNone/>
              <a:defRPr/>
            </a:pPr>
            <a:endParaRPr lang="fa-IR" dirty="0" smtClean="0"/>
          </a:p>
          <a:p>
            <a:r>
              <a:rPr lang="fa-IR" u="sng" dirty="0" smtClean="0">
                <a:solidFill>
                  <a:schemeClr val="accent4">
                    <a:lumMod val="50000"/>
                  </a:schemeClr>
                </a:solidFill>
              </a:rPr>
              <a:t>غم و شادی انواعی دارد و هر یک می توانند از نوع مطلوب و نامطلوب باشند. </a:t>
            </a:r>
          </a:p>
          <a:p>
            <a:endParaRPr lang="fa-IR" dirty="0"/>
          </a:p>
          <a:p>
            <a:pPr fontAlgn="auto">
              <a:spcAft>
                <a:spcPts val="0"/>
              </a:spcAft>
              <a:defRPr/>
            </a:pPr>
            <a:r>
              <a:rPr lang="fa-IR" dirty="0"/>
              <a:t>لَا لَذَّةَ بِتَنْقِيصٍ</a:t>
            </a:r>
            <a:r>
              <a:rPr lang="fa-IR" dirty="0" smtClean="0"/>
              <a:t>‏: لذتی برای نقص و زوال نیست</a:t>
            </a:r>
          </a:p>
          <a:p>
            <a:pPr fontAlgn="auto">
              <a:spcAft>
                <a:spcPts val="0"/>
              </a:spcAft>
              <a:defRPr/>
            </a:pPr>
            <a:endParaRPr lang="fa-IR" dirty="0"/>
          </a:p>
          <a:p>
            <a:r>
              <a:rPr lang="fa-IR" dirty="0"/>
              <a:t>الْغَمُّ مَرَضُ النَّفْسِ</a:t>
            </a:r>
            <a:r>
              <a:rPr lang="fa-IR" dirty="0" smtClean="0"/>
              <a:t>‏: غم، مرض نفس است. </a:t>
            </a:r>
          </a:p>
          <a:p>
            <a:endParaRPr lang="fa-IR" dirty="0"/>
          </a:p>
          <a:p>
            <a:r>
              <a:rPr lang="fa-IR" dirty="0"/>
              <a:t>الْحُزْنُ يَهْدِمُ الْجَسَدَ </a:t>
            </a:r>
            <a:r>
              <a:rPr lang="fa-IR" dirty="0" smtClean="0"/>
              <a:t>: حزن، جسم را نابود می کند. </a:t>
            </a:r>
          </a:p>
          <a:p>
            <a:endParaRPr lang="fa-IR" dirty="0"/>
          </a:p>
          <a:p>
            <a:r>
              <a:rPr lang="fa-IR" dirty="0"/>
              <a:t>كَمْ مِنْ حَزِينٍ وَفَدَ بِهِ حُزْنُهُ عَلَى سُرُورِ الْأَبَدِ </a:t>
            </a:r>
            <a:r>
              <a:rPr lang="fa-IR" dirty="0" smtClean="0"/>
              <a:t>: چه بسیار غمناکی که غمناکی اش او را به شادمانی دائمی بکشاند.</a:t>
            </a:r>
            <a:endParaRPr lang="fa-IR" dirty="0"/>
          </a:p>
          <a:p>
            <a:pPr marL="0" indent="0" fontAlgn="auto">
              <a:spcAft>
                <a:spcPts val="0"/>
              </a:spcAft>
              <a:buNone/>
              <a:defRPr/>
            </a:pPr>
            <a:endParaRPr lang="fa-IR" dirty="0" smtClean="0">
              <a:solidFill>
                <a:schemeClr val="tx1">
                  <a:lumMod val="75000"/>
                  <a:lumOff val="25000"/>
                </a:schemeClr>
              </a:solidFill>
            </a:endParaRPr>
          </a:p>
        </p:txBody>
      </p:sp>
    </p:spTree>
    <p:extLst>
      <p:ext uri="{BB962C8B-B14F-4D97-AF65-F5344CB8AC3E}">
        <p14:creationId xmlns:p14="http://schemas.microsoft.com/office/powerpoint/2010/main" val="147308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marL="0" indent="0" fontAlgn="auto">
              <a:spcAft>
                <a:spcPts val="0"/>
              </a:spcAft>
              <a:buNone/>
              <a:defRPr/>
            </a:pPr>
            <a:endParaRPr lang="en-US" dirty="0" smtClean="0">
              <a:solidFill>
                <a:schemeClr val="tx1">
                  <a:lumMod val="75000"/>
                  <a:lumOff val="25000"/>
                </a:schemeClr>
              </a:solidFill>
            </a:endParaRPr>
          </a:p>
        </p:txBody>
      </p:sp>
      <p:sp>
        <p:nvSpPr>
          <p:cNvPr id="6" name="Horizontal Scroll 5"/>
          <p:cNvSpPr/>
          <p:nvPr/>
        </p:nvSpPr>
        <p:spPr>
          <a:xfrm>
            <a:off x="3810000" y="-144462"/>
            <a:ext cx="5257800" cy="34290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6000" dirty="0" smtClean="0">
                <a:latin typeface="IranNastaliq" panose="02020505000000020003" pitchFamily="18" charset="0"/>
                <a:cs typeface="IranNastaliq" panose="02020505000000020003" pitchFamily="18" charset="0"/>
              </a:rPr>
              <a:t>چه بسیار فرحناکی که فرحش،</a:t>
            </a:r>
            <a:endParaRPr lang="en-US" sz="6000" dirty="0" smtClean="0">
              <a:latin typeface="IranNastaliq" panose="02020505000000020003" pitchFamily="18" charset="0"/>
              <a:cs typeface="IranNastaliq" panose="02020505000000020003" pitchFamily="18" charset="0"/>
            </a:endParaRPr>
          </a:p>
          <a:p>
            <a:pPr algn="ctr"/>
            <a:r>
              <a:rPr lang="fa-IR" sz="6000" dirty="0" smtClean="0">
                <a:latin typeface="IranNastaliq" panose="02020505000000020003" pitchFamily="18" charset="0"/>
                <a:cs typeface="IranNastaliq" panose="02020505000000020003" pitchFamily="18" charset="0"/>
              </a:rPr>
              <a:t> او را به سمت اندوه پایدار بکشاند</a:t>
            </a:r>
            <a:endParaRPr lang="en-US" sz="6000" dirty="0" smtClean="0">
              <a:latin typeface="IranNastaliq" panose="02020505000000020003" pitchFamily="18" charset="0"/>
              <a:cs typeface="IranNastaliq" panose="02020505000000020003" pitchFamily="18" charset="0"/>
            </a:endParaRPr>
          </a:p>
          <a:p>
            <a:pPr algn="ctr"/>
            <a:r>
              <a:rPr lang="fa-IR" sz="3000" dirty="0" smtClean="0">
                <a:latin typeface="IranNastaliq" panose="02020505000000020003" pitchFamily="18" charset="0"/>
                <a:cs typeface="IranNastaliq" panose="02020505000000020003" pitchFamily="18" charset="0"/>
              </a:rPr>
              <a:t>امام علی علیه السلام</a:t>
            </a:r>
            <a:endParaRPr lang="en-US" sz="3000" dirty="0">
              <a:latin typeface="IranNastaliq" panose="02020505000000020003" pitchFamily="18" charset="0"/>
              <a:cs typeface="IranNastaliq" panose="02020505000000020003" pitchFamily="18" charset="0"/>
            </a:endParaRPr>
          </a:p>
        </p:txBody>
      </p:sp>
      <p:sp>
        <p:nvSpPr>
          <p:cNvPr id="7" name="&quot;No&quot; Symbol 6"/>
          <p:cNvSpPr/>
          <p:nvPr/>
        </p:nvSpPr>
        <p:spPr>
          <a:xfrm>
            <a:off x="215900" y="2343150"/>
            <a:ext cx="3581400" cy="280035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b="1" dirty="0" smtClean="0">
                <a:ln w="0"/>
                <a:solidFill>
                  <a:schemeClr val="tx1"/>
                </a:solidFill>
                <a:effectLst>
                  <a:outerShdw blurRad="38100" dist="19050" dir="2700000" algn="tl" rotWithShape="0">
                    <a:schemeClr val="dk1">
                      <a:alpha val="40000"/>
                    </a:schemeClr>
                  </a:outerShdw>
                </a:effectLst>
                <a:latin typeface="IranNastaliq" panose="02020505000000020003" pitchFamily="18" charset="0"/>
                <a:cs typeface="IranNastaliq" panose="02020505000000020003" pitchFamily="18" charset="0"/>
              </a:rPr>
              <a:t>شادی به هر قیمتی نه!</a:t>
            </a:r>
            <a:endParaRPr lang="en-US" sz="6000" b="1" dirty="0">
              <a:ln w="0"/>
              <a:solidFill>
                <a:schemeClr val="tx1"/>
              </a:solidFill>
              <a:effectLst>
                <a:outerShdw blurRad="38100" dist="19050" dir="2700000" algn="tl" rotWithShape="0">
                  <a:schemeClr val="dk1">
                    <a:alpha val="40000"/>
                  </a:scheme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288196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 </a:t>
            </a:r>
            <a:endParaRPr lang="en-US" dirty="0" smtClean="0">
              <a:solidFill>
                <a:schemeClr val="tx1">
                  <a:lumMod val="75000"/>
                  <a:lumOff val="25000"/>
                </a:schemeClr>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78992"/>
            <a:ext cx="2476500" cy="1695450"/>
          </a:xfrm>
          <a:effectLst>
            <a:glow rad="228600">
              <a:schemeClr val="accent2">
                <a:satMod val="175000"/>
                <a:alpha val="40000"/>
              </a:schemeClr>
            </a:glow>
          </a:effectLst>
        </p:spPr>
      </p:pic>
      <p:pic>
        <p:nvPicPr>
          <p:cNvPr id="2" name="Picture 1"/>
          <p:cNvPicPr>
            <a:picLocks noChangeAspect="1"/>
          </p:cNvPicPr>
          <p:nvPr/>
        </p:nvPicPr>
        <p:blipFill>
          <a:blip r:embed="rId4"/>
          <a:stretch>
            <a:fillRect/>
          </a:stretch>
        </p:blipFill>
        <p:spPr>
          <a:xfrm>
            <a:off x="4495800" y="59942"/>
            <a:ext cx="4225290" cy="2629807"/>
          </a:xfrm>
          <a:prstGeom prst="rect">
            <a:avLst/>
          </a:prstGeom>
        </p:spPr>
      </p:pic>
      <p:pic>
        <p:nvPicPr>
          <p:cNvPr id="7" name="Picture 6"/>
          <p:cNvPicPr>
            <a:picLocks noChangeAspect="1"/>
          </p:cNvPicPr>
          <p:nvPr/>
        </p:nvPicPr>
        <p:blipFill>
          <a:blip r:embed="rId5"/>
          <a:stretch>
            <a:fillRect/>
          </a:stretch>
        </p:blipFill>
        <p:spPr>
          <a:xfrm>
            <a:off x="228600" y="1885950"/>
            <a:ext cx="4038600" cy="3063155"/>
          </a:xfrm>
          <a:prstGeom prst="rect">
            <a:avLst/>
          </a:prstGeom>
        </p:spPr>
      </p:pic>
      <p:sp>
        <p:nvSpPr>
          <p:cNvPr id="6" name="TextBox 5"/>
          <p:cNvSpPr txBox="1"/>
          <p:nvPr/>
        </p:nvSpPr>
        <p:spPr>
          <a:xfrm rot="20882883">
            <a:off x="3880602" y="3379482"/>
            <a:ext cx="4953000" cy="1200329"/>
          </a:xfrm>
          <a:prstGeom prst="rect">
            <a:avLst/>
          </a:prstGeom>
          <a:noFill/>
        </p:spPr>
        <p:txBody>
          <a:bodyPr wrap="square" rtlCol="0">
            <a:spAutoFit/>
          </a:bodyPr>
          <a:lstStyle/>
          <a:p>
            <a:pPr algn="r" rtl="1"/>
            <a:r>
              <a:rPr lang="fa-IR" sz="2400" dirty="0" smtClean="0">
                <a:cs typeface="B Nazanin" panose="00000400000000000000" pitchFamily="2" charset="-78"/>
              </a:rPr>
              <a:t>مبنای هیجان های مثبت و منفی متفاوت می شود و مثلا شادزیستنی که در مدار اطاعت خداوند نباشد، به عنوان هیجان منفی تعریف می شود. </a:t>
            </a:r>
            <a:endParaRPr lang="en-US" sz="2400" dirty="0">
              <a:cs typeface="B Nazanin" panose="00000400000000000000" pitchFamily="2" charset="-78"/>
            </a:endParaRPr>
          </a:p>
        </p:txBody>
      </p:sp>
    </p:spTree>
    <p:extLst>
      <p:ext uri="{BB962C8B-B14F-4D97-AF65-F5344CB8AC3E}">
        <p14:creationId xmlns:p14="http://schemas.microsoft.com/office/powerpoint/2010/main" val="4018769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لزوم شناخت محسنین در قرآن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152400" y="1200150"/>
            <a:ext cx="8534400" cy="3733800"/>
          </a:xfrm>
        </p:spPr>
        <p:txBody>
          <a:bodyPr rtlCol="0">
            <a:normAutofit/>
          </a:bodyPr>
          <a:lstStyle/>
          <a:p>
            <a:pPr fontAlgn="auto">
              <a:spcAft>
                <a:spcPts val="0"/>
              </a:spcAft>
              <a:defRPr/>
            </a:pPr>
            <a:r>
              <a:rPr lang="fa-IR" dirty="0" smtClean="0">
                <a:solidFill>
                  <a:schemeClr val="tx1">
                    <a:lumMod val="75000"/>
                    <a:lumOff val="25000"/>
                  </a:schemeClr>
                </a:solidFill>
              </a:rPr>
              <a:t>مصداق کامل افراد با نشاط در قرآن کریم، محسنین هستند.</a:t>
            </a:r>
          </a:p>
          <a:p>
            <a:pPr fontAlgn="auto">
              <a:spcAft>
                <a:spcPts val="0"/>
              </a:spcAft>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محسنین در ارتباط با دیگران فعال اند، بروزی شایسته و زیبا در ارتباط با دیگران دارند و جریانی از خیررسانی را ایجاد می کنند. محسنین به رحمت خداوند نزدیک اند.</a:t>
            </a:r>
          </a:p>
          <a:p>
            <a:pPr fontAlgn="auto">
              <a:spcAft>
                <a:spcPts val="0"/>
              </a:spcAft>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محسنین آن هایی هستند که هدایت یافته اند. آیات مربوط به هدایت یافتگی با رضایت، ایمان و احساس امنیت و آرامش و رشدیافتگی مرتبط است. </a:t>
            </a:r>
            <a:endParaRPr lang="fa-IR" dirty="0">
              <a:solidFill>
                <a:schemeClr val="tx1">
                  <a:lumMod val="75000"/>
                  <a:lumOff val="25000"/>
                </a:schemeClr>
              </a:solidFill>
            </a:endParaRPr>
          </a:p>
        </p:txBody>
      </p:sp>
    </p:spTree>
    <p:extLst>
      <p:ext uri="{BB962C8B-B14F-4D97-AF65-F5344CB8AC3E}">
        <p14:creationId xmlns:p14="http://schemas.microsoft.com/office/powerpoint/2010/main" val="1219957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16775" y="438151"/>
            <a:ext cx="8229600" cy="4338138"/>
          </a:xfrm>
        </p:spPr>
        <p:txBody>
          <a:bodyPr rtlCol="0">
            <a:normAutofit fontScale="90000"/>
          </a:bodyPr>
          <a:lstStyle/>
          <a:p>
            <a:pPr fontAlgn="auto">
              <a:spcAft>
                <a:spcPts val="0"/>
              </a:spcAft>
              <a:defRPr/>
            </a:pPr>
            <a:r>
              <a:rPr lang="fa-IR" b="1" dirty="0" smtClean="0">
                <a:solidFill>
                  <a:schemeClr val="tx1">
                    <a:lumMod val="75000"/>
                    <a:lumOff val="25000"/>
                  </a:schemeClr>
                </a:solidFill>
              </a:rPr>
              <a:t>آشنایی با 6 سبک شادزیستن بر اساس آموزه های قرآنی</a:t>
            </a:r>
            <a:br>
              <a:rPr lang="fa-IR" b="1" dirty="0" smtClean="0">
                <a:solidFill>
                  <a:schemeClr val="tx1">
                    <a:lumMod val="75000"/>
                    <a:lumOff val="25000"/>
                  </a:schemeClr>
                </a:solidFill>
              </a:rPr>
            </a:br>
            <a:r>
              <a:rPr lang="fa-IR" b="1" dirty="0" smtClean="0">
                <a:solidFill>
                  <a:schemeClr val="tx1">
                    <a:lumMod val="75000"/>
                    <a:lumOff val="25000"/>
                  </a:schemeClr>
                </a:solidFill>
              </a:rPr>
              <a:t>و تلاش برای تجربه آن ها </a:t>
            </a:r>
            <a:r>
              <a:rPr lang="fa-IR" b="1" dirty="0">
                <a:solidFill>
                  <a:schemeClr val="tx1">
                    <a:lumMod val="75000"/>
                    <a:lumOff val="25000"/>
                  </a:schemeClr>
                </a:solidFill>
              </a:rPr>
              <a:t/>
            </a:r>
            <a:br>
              <a:rPr lang="fa-IR" b="1" dirty="0">
                <a:solidFill>
                  <a:schemeClr val="tx1">
                    <a:lumMod val="75000"/>
                    <a:lumOff val="25000"/>
                  </a:schemeClr>
                </a:solidFill>
              </a:rPr>
            </a:br>
            <a:r>
              <a:rPr lang="fa-IR" b="1" dirty="0" smtClean="0">
                <a:solidFill>
                  <a:schemeClr val="tx1">
                    <a:lumMod val="75000"/>
                    <a:lumOff val="25000"/>
                  </a:schemeClr>
                </a:solidFill>
              </a:rPr>
              <a:t/>
            </a:r>
            <a:br>
              <a:rPr lang="fa-IR" b="1" dirty="0" smtClean="0">
                <a:solidFill>
                  <a:schemeClr val="tx1">
                    <a:lumMod val="75000"/>
                    <a:lumOff val="25000"/>
                  </a:schemeClr>
                </a:solidFill>
              </a:rPr>
            </a:br>
            <a:r>
              <a:rPr lang="fa-IR" b="1" dirty="0" smtClean="0">
                <a:solidFill>
                  <a:schemeClr val="tx1">
                    <a:lumMod val="75000"/>
                    <a:lumOff val="25000"/>
                  </a:schemeClr>
                </a:solidFill>
              </a:rPr>
              <a:t/>
            </a:r>
            <a:br>
              <a:rPr lang="fa-IR" b="1" dirty="0" smtClean="0">
                <a:solidFill>
                  <a:schemeClr val="tx1">
                    <a:lumMod val="75000"/>
                    <a:lumOff val="25000"/>
                  </a:schemeClr>
                </a:solidFill>
              </a:rPr>
            </a:br>
            <a:r>
              <a:rPr lang="fa-IR" b="1" dirty="0" smtClean="0">
                <a:solidFill>
                  <a:schemeClr val="tx1">
                    <a:lumMod val="75000"/>
                    <a:lumOff val="25000"/>
                  </a:schemeClr>
                </a:solidFill>
              </a:rPr>
              <a:t>1. رابطه با خود</a:t>
            </a:r>
            <a:br>
              <a:rPr lang="fa-IR" b="1" dirty="0" smtClean="0">
                <a:solidFill>
                  <a:schemeClr val="tx1">
                    <a:lumMod val="75000"/>
                    <a:lumOff val="25000"/>
                  </a:schemeClr>
                </a:solidFill>
              </a:rPr>
            </a:br>
            <a:r>
              <a:rPr lang="fa-IR" b="1" dirty="0" smtClean="0">
                <a:solidFill>
                  <a:schemeClr val="tx1">
                    <a:lumMod val="75000"/>
                    <a:lumOff val="25000"/>
                  </a:schemeClr>
                </a:solidFill>
              </a:rPr>
              <a:t>2. رابطه با پدیده ها و رخدادها</a:t>
            </a:r>
            <a:br>
              <a:rPr lang="fa-IR" b="1" dirty="0" smtClean="0">
                <a:solidFill>
                  <a:schemeClr val="tx1">
                    <a:lumMod val="75000"/>
                    <a:lumOff val="25000"/>
                  </a:schemeClr>
                </a:solidFill>
              </a:rPr>
            </a:br>
            <a:r>
              <a:rPr lang="fa-IR" b="1" dirty="0" smtClean="0">
                <a:solidFill>
                  <a:schemeClr val="tx1">
                    <a:lumMod val="75000"/>
                    <a:lumOff val="25000"/>
                  </a:schemeClr>
                </a:solidFill>
              </a:rPr>
              <a:t>3. رابطه با خدا</a:t>
            </a:r>
            <a:br>
              <a:rPr lang="fa-IR" b="1" dirty="0" smtClean="0">
                <a:solidFill>
                  <a:schemeClr val="tx1">
                    <a:lumMod val="75000"/>
                    <a:lumOff val="25000"/>
                  </a:schemeClr>
                </a:solidFill>
              </a:rPr>
            </a:br>
            <a:r>
              <a:rPr lang="fa-IR" b="1" dirty="0" smtClean="0">
                <a:solidFill>
                  <a:schemeClr val="tx1">
                    <a:lumMod val="75000"/>
                    <a:lumOff val="25000"/>
                  </a:schemeClr>
                </a:solidFill>
              </a:rPr>
              <a:t>4. رابطه با دوستان </a:t>
            </a:r>
            <a:br>
              <a:rPr lang="fa-IR" b="1" dirty="0" smtClean="0">
                <a:solidFill>
                  <a:schemeClr val="tx1">
                    <a:lumMod val="75000"/>
                    <a:lumOff val="25000"/>
                  </a:schemeClr>
                </a:solidFill>
              </a:rPr>
            </a:br>
            <a:r>
              <a:rPr lang="fa-IR" b="1" dirty="0" smtClean="0">
                <a:solidFill>
                  <a:schemeClr val="tx1">
                    <a:lumMod val="75000"/>
                    <a:lumOff val="25000"/>
                  </a:schemeClr>
                </a:solidFill>
              </a:rPr>
              <a:t>5. رابطه با افراد دارای حق</a:t>
            </a:r>
            <a:br>
              <a:rPr lang="fa-IR" b="1" dirty="0" smtClean="0">
                <a:solidFill>
                  <a:schemeClr val="tx1">
                    <a:lumMod val="75000"/>
                    <a:lumOff val="25000"/>
                  </a:schemeClr>
                </a:solidFill>
              </a:rPr>
            </a:br>
            <a:r>
              <a:rPr lang="fa-IR" b="1" dirty="0" smtClean="0">
                <a:solidFill>
                  <a:schemeClr val="tx1">
                    <a:lumMod val="75000"/>
                    <a:lumOff val="25000"/>
                  </a:schemeClr>
                </a:solidFill>
              </a:rPr>
              <a:t>6. رابطه با ولیّ</a:t>
            </a:r>
            <a:endParaRPr lang="en-US" b="1" dirty="0" smtClean="0">
              <a:solidFill>
                <a:schemeClr val="tx1">
                  <a:lumMod val="75000"/>
                  <a:lumOff val="25000"/>
                </a:schemeClr>
              </a:solidFill>
            </a:endParaRPr>
          </a:p>
        </p:txBody>
      </p:sp>
      <p:sp>
        <p:nvSpPr>
          <p:cNvPr id="2" name="Explosion 1 1"/>
          <p:cNvSpPr/>
          <p:nvPr/>
        </p:nvSpPr>
        <p:spPr>
          <a:xfrm>
            <a:off x="3327400" y="-1633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 5"/>
          <p:cNvSpPr/>
          <p:nvPr/>
        </p:nvSpPr>
        <p:spPr>
          <a:xfrm>
            <a:off x="8357125" y="2142309"/>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7772400" y="11620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826226" y="9715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p:cNvSpPr/>
          <p:nvPr/>
        </p:nvSpPr>
        <p:spPr>
          <a:xfrm>
            <a:off x="6388422" y="318770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a:off x="838200" y="30289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a:off x="2324100" y="12001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5515793" y="4653643"/>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6359618" y="2061936"/>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900248" y="4272643"/>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2133600" y="3833586"/>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a:off x="4164875" y="1513659"/>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a:off x="8034746" y="4220936"/>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a:off x="4969693" y="204651"/>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a:off x="8279675" y="181791"/>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1 19"/>
          <p:cNvSpPr/>
          <p:nvPr/>
        </p:nvSpPr>
        <p:spPr>
          <a:xfrm>
            <a:off x="465909" y="2095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1 20"/>
          <p:cNvSpPr/>
          <p:nvPr/>
        </p:nvSpPr>
        <p:spPr>
          <a:xfrm>
            <a:off x="345077" y="2106386"/>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449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04800" y="-171450"/>
            <a:ext cx="8229600" cy="762000"/>
          </a:xfrm>
        </p:spPr>
        <p:txBody>
          <a:bodyPr rtlCol="0">
            <a:normAutofit/>
          </a:bodyPr>
          <a:lstStyle/>
          <a:p>
            <a:pPr fontAlgn="auto">
              <a:spcAft>
                <a:spcPts val="0"/>
              </a:spcAft>
              <a:defRPr/>
            </a:pPr>
            <a:r>
              <a:rPr lang="fa-IR" sz="2000" b="1" dirty="0" smtClean="0">
                <a:solidFill>
                  <a:schemeClr val="tx1">
                    <a:lumMod val="75000"/>
                    <a:lumOff val="25000"/>
                  </a:schemeClr>
                </a:solidFill>
              </a:rPr>
              <a:t>خودارزیابی:  خیلی زیاد 5 ، زیاد 4، متوسط3، کم 2، به ندرت 1</a:t>
            </a:r>
            <a:endParaRPr lang="en-US" sz="2000" b="1" dirty="0" smtClean="0">
              <a:solidFill>
                <a:schemeClr val="tx1">
                  <a:lumMod val="75000"/>
                  <a:lumOff val="25000"/>
                </a:schemeClr>
              </a:solidFill>
            </a:endParaRPr>
          </a:p>
        </p:txBody>
      </p:sp>
      <p:sp>
        <p:nvSpPr>
          <p:cNvPr id="5" name="Espace réservé du contenu 4"/>
          <p:cNvSpPr>
            <a:spLocks noGrp="1"/>
          </p:cNvSpPr>
          <p:nvPr>
            <p:ph idx="1"/>
          </p:nvPr>
        </p:nvSpPr>
        <p:spPr>
          <a:xfrm>
            <a:off x="4419600" y="514350"/>
            <a:ext cx="4724400" cy="4629150"/>
          </a:xfrm>
          <a:solidFill>
            <a:srgbClr val="FFCCFF"/>
          </a:solidFill>
        </p:spPr>
        <p:txBody>
          <a:bodyPr rtlCol="0">
            <a:noAutofit/>
          </a:bodyPr>
          <a:lstStyle/>
          <a:p>
            <a:pPr marL="0" indent="0" fontAlgn="auto">
              <a:spcAft>
                <a:spcPts val="0"/>
              </a:spcAft>
              <a:buNone/>
              <a:defRPr/>
            </a:pPr>
            <a:r>
              <a:rPr lang="fa-IR" sz="1900" dirty="0" smtClean="0">
                <a:solidFill>
                  <a:schemeClr val="tx1">
                    <a:lumMod val="75000"/>
                    <a:lumOff val="25000"/>
                  </a:schemeClr>
                </a:solidFill>
              </a:rPr>
              <a:t>1. از زندگی خود احساس رضایت دارم. </a:t>
            </a:r>
          </a:p>
          <a:p>
            <a:pPr marL="0" indent="0" fontAlgn="auto">
              <a:spcAft>
                <a:spcPts val="0"/>
              </a:spcAft>
              <a:buNone/>
              <a:defRPr/>
            </a:pPr>
            <a:r>
              <a:rPr lang="fa-IR" sz="1900" dirty="0" smtClean="0">
                <a:solidFill>
                  <a:schemeClr val="tx1">
                    <a:lumMod val="75000"/>
                    <a:lumOff val="25000"/>
                  </a:schemeClr>
                </a:solidFill>
              </a:rPr>
              <a:t>2. </a:t>
            </a:r>
            <a:r>
              <a:rPr lang="fa-IR" sz="2000" dirty="0"/>
              <a:t>شادی های من به سرعت به غم تبدیل می </a:t>
            </a:r>
            <a:r>
              <a:rPr lang="fa-IR" sz="2000" dirty="0" smtClean="0"/>
              <a:t>شود.</a:t>
            </a:r>
          </a:p>
          <a:p>
            <a:pPr marL="0" indent="0" fontAlgn="auto">
              <a:spcAft>
                <a:spcPts val="0"/>
              </a:spcAft>
              <a:buNone/>
              <a:defRPr/>
            </a:pPr>
            <a:r>
              <a:rPr lang="fa-IR" sz="2000" dirty="0" smtClean="0">
                <a:solidFill>
                  <a:schemeClr val="tx1">
                    <a:lumMod val="75000"/>
                    <a:lumOff val="25000"/>
                  </a:schemeClr>
                </a:solidFill>
              </a:rPr>
              <a:t>3.</a:t>
            </a:r>
            <a:r>
              <a:rPr lang="fa-IR" sz="1900" dirty="0" smtClean="0">
                <a:solidFill>
                  <a:schemeClr val="tx1">
                    <a:lumMod val="75000"/>
                    <a:lumOff val="25000"/>
                  </a:schemeClr>
                </a:solidFill>
              </a:rPr>
              <a:t> از کارهایی که انجام می دهم احساس بیهودگی دارم. </a:t>
            </a:r>
          </a:p>
          <a:p>
            <a:pPr marL="0" indent="0" fontAlgn="auto">
              <a:spcAft>
                <a:spcPts val="0"/>
              </a:spcAft>
              <a:buNone/>
              <a:defRPr/>
            </a:pPr>
            <a:r>
              <a:rPr lang="fa-IR" sz="1900" dirty="0" smtClean="0">
                <a:solidFill>
                  <a:schemeClr val="tx1">
                    <a:lumMod val="75000"/>
                    <a:lumOff val="25000"/>
                  </a:schemeClr>
                </a:solidFill>
              </a:rPr>
              <a:t>4. برای زندگی ام برنامه های بلندمدت دارم. </a:t>
            </a:r>
          </a:p>
          <a:p>
            <a:pPr marL="0" indent="0" fontAlgn="auto">
              <a:spcAft>
                <a:spcPts val="0"/>
              </a:spcAft>
              <a:buNone/>
              <a:defRPr/>
            </a:pPr>
            <a:r>
              <a:rPr lang="fa-IR" sz="1900" dirty="0" smtClean="0">
                <a:solidFill>
                  <a:schemeClr val="tx1">
                    <a:lumMod val="75000"/>
                    <a:lumOff val="25000"/>
                  </a:schemeClr>
                </a:solidFill>
              </a:rPr>
              <a:t>5. هنگامی که از دیگران بی احترامی ببینم غمگین نمی شوم. </a:t>
            </a:r>
          </a:p>
          <a:p>
            <a:pPr marL="0" indent="0" fontAlgn="auto">
              <a:spcAft>
                <a:spcPts val="0"/>
              </a:spcAft>
              <a:buNone/>
              <a:defRPr/>
            </a:pPr>
            <a:r>
              <a:rPr lang="fa-IR" sz="1900" dirty="0" smtClean="0">
                <a:solidFill>
                  <a:schemeClr val="tx1">
                    <a:lumMod val="75000"/>
                    <a:lumOff val="25000"/>
                  </a:schemeClr>
                </a:solidFill>
              </a:rPr>
              <a:t>6. اینکه دیگران در مورد من چه فکر می کنند برایم اهمیت زیادی دارد. </a:t>
            </a:r>
          </a:p>
          <a:p>
            <a:pPr marL="0" indent="0" fontAlgn="auto">
              <a:spcAft>
                <a:spcPts val="0"/>
              </a:spcAft>
              <a:buNone/>
              <a:defRPr/>
            </a:pPr>
            <a:r>
              <a:rPr lang="fa-IR" sz="1900" dirty="0" smtClean="0">
                <a:solidFill>
                  <a:schemeClr val="tx1">
                    <a:lumMod val="75000"/>
                    <a:lumOff val="25000"/>
                  </a:schemeClr>
                </a:solidFill>
              </a:rPr>
              <a:t>7. در نمازم حضور قلب دارم. </a:t>
            </a:r>
          </a:p>
          <a:p>
            <a:pPr marL="0" indent="0" fontAlgn="auto">
              <a:spcAft>
                <a:spcPts val="0"/>
              </a:spcAft>
              <a:buNone/>
              <a:defRPr/>
            </a:pPr>
            <a:r>
              <a:rPr lang="fa-IR" sz="1900" dirty="0" smtClean="0">
                <a:solidFill>
                  <a:schemeClr val="tx1">
                    <a:lumMod val="75000"/>
                    <a:lumOff val="25000"/>
                  </a:schemeClr>
                </a:solidFill>
              </a:rPr>
              <a:t>8. به نماز اول وقت پایبندم. </a:t>
            </a:r>
          </a:p>
          <a:p>
            <a:pPr marL="0" indent="0" fontAlgn="auto">
              <a:spcAft>
                <a:spcPts val="0"/>
              </a:spcAft>
              <a:buNone/>
              <a:defRPr/>
            </a:pPr>
            <a:r>
              <a:rPr lang="fa-IR" sz="1900" dirty="0" smtClean="0">
                <a:solidFill>
                  <a:schemeClr val="tx1">
                    <a:lumMod val="75000"/>
                    <a:lumOff val="25000"/>
                  </a:schemeClr>
                </a:solidFill>
              </a:rPr>
              <a:t>9. رابطه خوبی با خدا ندارم. </a:t>
            </a:r>
          </a:p>
          <a:p>
            <a:pPr marL="0" indent="0" fontAlgn="auto">
              <a:spcAft>
                <a:spcPts val="0"/>
              </a:spcAft>
              <a:buNone/>
              <a:defRPr/>
            </a:pPr>
            <a:r>
              <a:rPr lang="fa-IR" sz="1900" dirty="0" smtClean="0">
                <a:solidFill>
                  <a:schemeClr val="tx1">
                    <a:lumMod val="75000"/>
                    <a:lumOff val="25000"/>
                  </a:schemeClr>
                </a:solidFill>
              </a:rPr>
              <a:t>10. نسبت به برخی افراد حسادت می کنم. </a:t>
            </a:r>
          </a:p>
          <a:p>
            <a:pPr marL="0" indent="0" fontAlgn="auto">
              <a:spcAft>
                <a:spcPts val="0"/>
              </a:spcAft>
              <a:buNone/>
              <a:defRPr/>
            </a:pPr>
            <a:r>
              <a:rPr lang="fa-IR" sz="1900" dirty="0" smtClean="0">
                <a:solidFill>
                  <a:schemeClr val="tx1">
                    <a:lumMod val="75000"/>
                    <a:lumOff val="25000"/>
                  </a:schemeClr>
                </a:solidFill>
              </a:rPr>
              <a:t>11. به نظر من هر کسی پول بیشتر و اعتبار بیشتری در جامعه داشته باشد خوشبخت تر است. </a:t>
            </a:r>
          </a:p>
        </p:txBody>
      </p:sp>
      <p:sp>
        <p:nvSpPr>
          <p:cNvPr id="6" name="Espace réservé du contenu 4"/>
          <p:cNvSpPr txBox="1">
            <a:spLocks/>
          </p:cNvSpPr>
          <p:nvPr/>
        </p:nvSpPr>
        <p:spPr bwMode="auto">
          <a:xfrm>
            <a:off x="0" y="514350"/>
            <a:ext cx="4419600" cy="4629150"/>
          </a:xfrm>
          <a:prstGeom prst="rect">
            <a:avLst/>
          </a:prstGeom>
          <a:solidFill>
            <a:srgbClr val="FFCCFF"/>
          </a:solidFill>
          <a:ln>
            <a:noFill/>
          </a:ln>
          <a:extLst/>
        </p:spPr>
        <p:txBody>
          <a:bodyPr vert="horz" wrap="square" lIns="91440" tIns="45720" rIns="91440" bIns="45720" numCol="1" rtlCol="0" anchor="t" anchorCtr="0" compatLnSpc="1">
            <a:prstTxWarp prst="textNoShape">
              <a:avLst/>
            </a:prstTxWarp>
            <a:noAutofit/>
          </a:bodyPr>
          <a:lstStyle>
            <a:lvl1pPr marL="457200" indent="-457200" algn="r" rtl="1" eaLnBrk="1" fontAlgn="base" hangingPunct="1">
              <a:spcBef>
                <a:spcPct val="20000"/>
              </a:spcBef>
              <a:spcAft>
                <a:spcPct val="0"/>
              </a:spcAft>
              <a:buFont typeface="Wingdings" panose="05000000000000000000" pitchFamily="2" charset="2"/>
              <a:buChar char="q"/>
              <a:defRPr sz="2600" kern="1200">
                <a:solidFill>
                  <a:schemeClr val="tx1"/>
                </a:solidFill>
                <a:latin typeface="+mn-lt"/>
                <a:ea typeface="+mn-ea"/>
                <a:cs typeface="B Nazanin" panose="00000400000000000000" pitchFamily="2" charset="-78"/>
              </a:defRPr>
            </a:lvl1pPr>
            <a:lvl2pPr marL="742950" indent="-28575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2pPr>
            <a:lvl3pPr marL="1143000" indent="-22860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3pPr>
            <a:lvl4pPr marL="1600200" indent="-22860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4pPr>
            <a:lvl5pPr marL="2057400" indent="-22860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fa-IR" sz="1900" dirty="0" smtClean="0">
                <a:solidFill>
                  <a:schemeClr val="tx1">
                    <a:lumMod val="75000"/>
                    <a:lumOff val="25000"/>
                  </a:schemeClr>
                </a:solidFill>
              </a:rPr>
              <a:t>12. ارتباط </a:t>
            </a:r>
            <a:r>
              <a:rPr lang="fa-IR" sz="1900" dirty="0">
                <a:solidFill>
                  <a:schemeClr val="tx1">
                    <a:lumMod val="75000"/>
                    <a:lumOff val="25000"/>
                  </a:schemeClr>
                </a:solidFill>
              </a:rPr>
              <a:t>با </a:t>
            </a:r>
            <a:r>
              <a:rPr lang="fa-IR" sz="1900" dirty="0" smtClean="0">
                <a:solidFill>
                  <a:schemeClr val="tx1">
                    <a:lumMod val="75000"/>
                    <a:lumOff val="25000"/>
                  </a:schemeClr>
                </a:solidFill>
              </a:rPr>
              <a:t>دوستانی که دارم، </a:t>
            </a:r>
            <a:r>
              <a:rPr lang="fa-IR" sz="1900" dirty="0">
                <a:solidFill>
                  <a:schemeClr val="tx1">
                    <a:lumMod val="75000"/>
                    <a:lumOff val="25000"/>
                  </a:schemeClr>
                </a:solidFill>
              </a:rPr>
              <a:t>من را به خداوند بیشتر نزدیک می کند. </a:t>
            </a:r>
          </a:p>
          <a:p>
            <a:pPr marL="0" indent="0" fontAlgn="auto">
              <a:spcAft>
                <a:spcPts val="0"/>
              </a:spcAft>
              <a:buNone/>
              <a:defRPr/>
            </a:pPr>
            <a:r>
              <a:rPr lang="fa-IR" sz="1900" dirty="0" smtClean="0">
                <a:solidFill>
                  <a:schemeClr val="tx1">
                    <a:lumMod val="75000"/>
                    <a:lumOff val="25000"/>
                  </a:schemeClr>
                </a:solidFill>
              </a:rPr>
              <a:t>13. رفع عیبهایی </a:t>
            </a:r>
            <a:r>
              <a:rPr lang="fa-IR" sz="1900" dirty="0">
                <a:solidFill>
                  <a:schemeClr val="tx1">
                    <a:lumMod val="75000"/>
                    <a:lumOff val="25000"/>
                  </a:schemeClr>
                </a:solidFill>
              </a:rPr>
              <a:t>که دارم از </a:t>
            </a:r>
            <a:r>
              <a:rPr lang="fa-IR" sz="1900" dirty="0" smtClean="0">
                <a:solidFill>
                  <a:schemeClr val="tx1">
                    <a:lumMod val="75000"/>
                    <a:lumOff val="25000"/>
                  </a:schemeClr>
                </a:solidFill>
              </a:rPr>
              <a:t>اولویتهای </a:t>
            </a:r>
            <a:r>
              <a:rPr lang="fa-IR" sz="1900" dirty="0">
                <a:solidFill>
                  <a:schemeClr val="tx1">
                    <a:lumMod val="75000"/>
                    <a:lumOff val="25000"/>
                  </a:schemeClr>
                </a:solidFill>
              </a:rPr>
              <a:t>من در زندگی است. </a:t>
            </a:r>
          </a:p>
          <a:p>
            <a:pPr marL="0" indent="0" fontAlgn="auto">
              <a:spcAft>
                <a:spcPts val="0"/>
              </a:spcAft>
              <a:buNone/>
              <a:defRPr/>
            </a:pPr>
            <a:r>
              <a:rPr lang="fa-IR" sz="1900" dirty="0" smtClean="0">
                <a:solidFill>
                  <a:schemeClr val="tx1">
                    <a:lumMod val="75000"/>
                    <a:lumOff val="25000"/>
                  </a:schemeClr>
                </a:solidFill>
              </a:rPr>
              <a:t>14. نسبت </a:t>
            </a:r>
            <a:r>
              <a:rPr lang="fa-IR" sz="1900" dirty="0">
                <a:solidFill>
                  <a:schemeClr val="tx1">
                    <a:lumMod val="75000"/>
                    <a:lumOff val="25000"/>
                  </a:schemeClr>
                </a:solidFill>
              </a:rPr>
              <a:t>به </a:t>
            </a:r>
            <a:r>
              <a:rPr lang="fa-IR" sz="1900" dirty="0" smtClean="0">
                <a:solidFill>
                  <a:schemeClr val="tx1">
                    <a:lumMod val="75000"/>
                    <a:lumOff val="25000"/>
                  </a:schemeClr>
                </a:solidFill>
              </a:rPr>
              <a:t>اتفاقات </a:t>
            </a:r>
            <a:r>
              <a:rPr lang="fa-IR" sz="1900" dirty="0">
                <a:solidFill>
                  <a:schemeClr val="tx1">
                    <a:lumMod val="75000"/>
                    <a:lumOff val="25000"/>
                  </a:schemeClr>
                </a:solidFill>
              </a:rPr>
              <a:t>زندگی زیاد حسرت می خورم. </a:t>
            </a:r>
          </a:p>
          <a:p>
            <a:pPr marL="0" indent="0" fontAlgn="auto">
              <a:spcAft>
                <a:spcPts val="0"/>
              </a:spcAft>
              <a:buNone/>
              <a:defRPr/>
            </a:pPr>
            <a:r>
              <a:rPr lang="fa-IR" sz="1900" dirty="0" smtClean="0">
                <a:solidFill>
                  <a:schemeClr val="tx1">
                    <a:lumMod val="75000"/>
                    <a:lumOff val="25000"/>
                  </a:schemeClr>
                </a:solidFill>
              </a:rPr>
              <a:t>15. هنگامی </a:t>
            </a:r>
            <a:r>
              <a:rPr lang="fa-IR" sz="1900" dirty="0">
                <a:solidFill>
                  <a:schemeClr val="tx1">
                    <a:lumMod val="75000"/>
                    <a:lumOff val="25000"/>
                  </a:schemeClr>
                </a:solidFill>
              </a:rPr>
              <a:t>که اعضای خانواده حقوق من را رعایت نکنند برآشفته و خشمگین می شوم. </a:t>
            </a:r>
          </a:p>
          <a:p>
            <a:pPr marL="0" indent="0" fontAlgn="auto">
              <a:spcAft>
                <a:spcPts val="0"/>
              </a:spcAft>
              <a:buNone/>
              <a:defRPr/>
            </a:pPr>
            <a:r>
              <a:rPr lang="fa-IR" sz="1900" dirty="0" smtClean="0">
                <a:solidFill>
                  <a:schemeClr val="tx1">
                    <a:lumMod val="75000"/>
                    <a:lumOff val="25000"/>
                  </a:schemeClr>
                </a:solidFill>
              </a:rPr>
              <a:t>16. اینکه </a:t>
            </a:r>
            <a:r>
              <a:rPr lang="fa-IR" sz="1900" dirty="0">
                <a:solidFill>
                  <a:schemeClr val="tx1">
                    <a:lumMod val="75000"/>
                    <a:lumOff val="25000"/>
                  </a:schemeClr>
                </a:solidFill>
              </a:rPr>
              <a:t>خواسته های افراد دور و برم را براورده کنم، برایم </a:t>
            </a:r>
            <a:r>
              <a:rPr lang="fa-IR" sz="1900" dirty="0" smtClean="0">
                <a:solidFill>
                  <a:schemeClr val="tx1">
                    <a:lumMod val="75000"/>
                    <a:lumOff val="25000"/>
                  </a:schemeClr>
                </a:solidFill>
              </a:rPr>
              <a:t>اهمیت دارد</a:t>
            </a:r>
            <a:r>
              <a:rPr lang="fa-IR" sz="1900" dirty="0">
                <a:solidFill>
                  <a:schemeClr val="tx1">
                    <a:lumMod val="75000"/>
                    <a:lumOff val="25000"/>
                  </a:schemeClr>
                </a:solidFill>
              </a:rPr>
              <a:t>. </a:t>
            </a:r>
          </a:p>
          <a:p>
            <a:pPr marL="0" indent="0" fontAlgn="auto">
              <a:spcAft>
                <a:spcPts val="0"/>
              </a:spcAft>
              <a:buNone/>
              <a:defRPr/>
            </a:pPr>
            <a:r>
              <a:rPr lang="fa-IR" sz="1900" dirty="0" smtClean="0">
                <a:solidFill>
                  <a:schemeClr val="tx1">
                    <a:lumMod val="75000"/>
                    <a:lumOff val="25000"/>
                  </a:schemeClr>
                </a:solidFill>
              </a:rPr>
              <a:t>17. بیشتر </a:t>
            </a:r>
            <a:r>
              <a:rPr lang="fa-IR" sz="1900" dirty="0">
                <a:solidFill>
                  <a:schemeClr val="tx1">
                    <a:lumMod val="75000"/>
                    <a:lumOff val="25000"/>
                  </a:schemeClr>
                </a:solidFill>
              </a:rPr>
              <a:t>از اینکه به نیازهای دیگران توجه داشته باشم، نیازها خودم برایم اولویت دارد.</a:t>
            </a:r>
          </a:p>
          <a:p>
            <a:pPr marL="0" indent="0" fontAlgn="auto">
              <a:spcAft>
                <a:spcPts val="0"/>
              </a:spcAft>
              <a:buNone/>
              <a:defRPr/>
            </a:pPr>
            <a:r>
              <a:rPr lang="fa-IR" sz="1900" dirty="0" smtClean="0">
                <a:solidFill>
                  <a:schemeClr val="tx1">
                    <a:lumMod val="75000"/>
                    <a:lumOff val="25000"/>
                  </a:schemeClr>
                </a:solidFill>
              </a:rPr>
              <a:t>18. اطاعت </a:t>
            </a:r>
            <a:r>
              <a:rPr lang="fa-IR" sz="1900" dirty="0">
                <a:solidFill>
                  <a:schemeClr val="tx1">
                    <a:lumMod val="75000"/>
                    <a:lumOff val="25000"/>
                  </a:schemeClr>
                </a:solidFill>
              </a:rPr>
              <a:t>از خدا برایم </a:t>
            </a:r>
            <a:r>
              <a:rPr lang="fa-IR" sz="1900" dirty="0" smtClean="0">
                <a:solidFill>
                  <a:schemeClr val="tx1">
                    <a:lumMod val="75000"/>
                    <a:lumOff val="25000"/>
                  </a:schemeClr>
                </a:solidFill>
              </a:rPr>
              <a:t>اولویت </a:t>
            </a:r>
            <a:r>
              <a:rPr lang="fa-IR" sz="1900" dirty="0">
                <a:solidFill>
                  <a:schemeClr val="tx1">
                    <a:lumMod val="75000"/>
                    <a:lumOff val="25000"/>
                  </a:schemeClr>
                </a:solidFill>
              </a:rPr>
              <a:t>دارد. </a:t>
            </a:r>
          </a:p>
          <a:p>
            <a:pPr marL="0" indent="0" fontAlgn="auto">
              <a:spcAft>
                <a:spcPts val="0"/>
              </a:spcAft>
              <a:buNone/>
              <a:defRPr/>
            </a:pPr>
            <a:r>
              <a:rPr lang="fa-IR" sz="1900" dirty="0" smtClean="0">
                <a:solidFill>
                  <a:schemeClr val="tx1">
                    <a:lumMod val="75000"/>
                    <a:lumOff val="25000"/>
                  </a:schemeClr>
                </a:solidFill>
              </a:rPr>
              <a:t>19. </a:t>
            </a:r>
            <a:r>
              <a:rPr lang="fa-IR" sz="2000" dirty="0"/>
              <a:t>به دلیل مقاومتی که </a:t>
            </a:r>
            <a:r>
              <a:rPr lang="fa-IR" sz="2000" dirty="0" smtClean="0"/>
              <a:t>در مواجهه با سختی ها در </a:t>
            </a:r>
            <a:r>
              <a:rPr lang="fa-IR" sz="2000" dirty="0"/>
              <a:t>زندگی دارم خرسندم </a:t>
            </a:r>
            <a:r>
              <a:rPr lang="fa-IR" sz="2000" dirty="0" smtClean="0"/>
              <a:t>.</a:t>
            </a:r>
          </a:p>
          <a:p>
            <a:pPr marL="0" indent="0" fontAlgn="auto">
              <a:spcAft>
                <a:spcPts val="0"/>
              </a:spcAft>
              <a:buNone/>
              <a:defRPr/>
            </a:pPr>
            <a:r>
              <a:rPr lang="fa-IR" sz="1900" dirty="0" smtClean="0">
                <a:solidFill>
                  <a:schemeClr val="tx1">
                    <a:lumMod val="75000"/>
                    <a:lumOff val="25000"/>
                  </a:schemeClr>
                </a:solidFill>
              </a:rPr>
              <a:t>20. قدرت </a:t>
            </a:r>
            <a:r>
              <a:rPr lang="fa-IR" sz="1900" dirty="0">
                <a:solidFill>
                  <a:schemeClr val="tx1">
                    <a:lumMod val="75000"/>
                    <a:lumOff val="25000"/>
                  </a:schemeClr>
                </a:solidFill>
              </a:rPr>
              <a:t>تحلیل فتنه های اجتماعی را ندارم.   </a:t>
            </a:r>
          </a:p>
        </p:txBody>
      </p:sp>
      <p:sp>
        <p:nvSpPr>
          <p:cNvPr id="7" name="Cloud 6"/>
          <p:cNvSpPr/>
          <p:nvPr/>
        </p:nvSpPr>
        <p:spPr>
          <a:xfrm>
            <a:off x="3200400" y="1495425"/>
            <a:ext cx="2819400" cy="137160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700" b="1" dirty="0" smtClean="0">
                <a:solidFill>
                  <a:schemeClr val="accent4">
                    <a:lumMod val="50000"/>
                  </a:schemeClr>
                </a:solidFill>
                <a:cs typeface="B Lotus" panose="00000400000000000000" pitchFamily="2" charset="-78"/>
              </a:rPr>
              <a:t>نمره شما؟ </a:t>
            </a:r>
            <a:endParaRPr lang="en-US" sz="2700" b="1" dirty="0">
              <a:solidFill>
                <a:schemeClr val="accent4">
                  <a:lumMod val="50000"/>
                </a:schemeClr>
              </a:solidFill>
              <a:cs typeface="B Lotus" panose="00000400000000000000" pitchFamily="2" charset="-78"/>
            </a:endParaRPr>
          </a:p>
        </p:txBody>
      </p:sp>
    </p:spTree>
    <p:extLst>
      <p:ext uri="{BB962C8B-B14F-4D97-AF65-F5344CB8AC3E}">
        <p14:creationId xmlns:p14="http://schemas.microsoft.com/office/powerpoint/2010/main" val="488314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52400" y="-171450"/>
            <a:ext cx="8991600" cy="5105400"/>
          </a:xfrm>
        </p:spPr>
        <p:txBody>
          <a:bodyPr rtlCol="0">
            <a:normAutofit fontScale="90000"/>
          </a:bodyPr>
          <a:lstStyle/>
          <a:p>
            <a:pPr algn="r" fontAlgn="auto">
              <a:spcAft>
                <a:spcPts val="0"/>
              </a:spcAft>
              <a:defRPr/>
            </a:pPr>
            <a:r>
              <a:rPr lang="fa-IR" dirty="0" smtClean="0">
                <a:solidFill>
                  <a:schemeClr val="tx1">
                    <a:lumMod val="75000"/>
                    <a:lumOff val="25000"/>
                  </a:schemeClr>
                </a:solidFill>
              </a:rPr>
              <a:t/>
            </a:r>
            <a:br>
              <a:rPr lang="fa-IR" dirty="0" smtClean="0">
                <a:solidFill>
                  <a:schemeClr val="tx1">
                    <a:lumMod val="75000"/>
                    <a:lumOff val="25000"/>
                  </a:schemeClr>
                </a:solidFill>
              </a:rPr>
            </a:br>
            <a:r>
              <a:rPr lang="fa-IR" dirty="0" smtClean="0">
                <a:solidFill>
                  <a:schemeClr val="tx1">
                    <a:lumMod val="75000"/>
                    <a:lumOff val="25000"/>
                  </a:schemeClr>
                </a:solidFill>
              </a:rPr>
              <a:t>		انواع </a:t>
            </a:r>
            <a:r>
              <a:rPr lang="fa-IR" dirty="0" smtClean="0">
                <a:solidFill>
                  <a:schemeClr val="tx1">
                    <a:lumMod val="75000"/>
                    <a:lumOff val="25000"/>
                  </a:schemeClr>
                </a:solidFill>
              </a:rPr>
              <a:t>مختلف شادکامی را در زندگی تجربه کنیم</a:t>
            </a:r>
            <a:r>
              <a:rPr lang="fa-IR" dirty="0" smtClean="0">
                <a:solidFill>
                  <a:schemeClr val="tx1">
                    <a:lumMod val="75000"/>
                    <a:lumOff val="25000"/>
                  </a:schemeClr>
                </a:solidFill>
              </a:rPr>
              <a:t>!</a:t>
            </a:r>
            <a:br>
              <a:rPr lang="fa-IR" dirty="0" smtClean="0">
                <a:solidFill>
                  <a:schemeClr val="tx1">
                    <a:lumMod val="75000"/>
                    <a:lumOff val="25000"/>
                  </a:schemeClr>
                </a:solidFill>
              </a:rPr>
            </a:br>
            <a:r>
              <a:rPr lang="fa-IR" dirty="0" smtClean="0">
                <a:solidFill>
                  <a:schemeClr val="tx1">
                    <a:lumMod val="75000"/>
                    <a:lumOff val="25000"/>
                  </a:schemeClr>
                </a:solidFill>
              </a:rPr>
              <a:t>		</a:t>
            </a:r>
            <a:r>
              <a:rPr lang="fa-IR" dirty="0" smtClean="0">
                <a:solidFill>
                  <a:schemeClr val="tx1">
                    <a:lumMod val="75000"/>
                    <a:lumOff val="25000"/>
                  </a:schemeClr>
                </a:solidFill>
              </a:rPr>
              <a:t>به عبارت دیگر، میزان شادکامی خود را ارتقا دهیم!</a:t>
            </a:r>
            <a:r>
              <a:rPr lang="fa-IR" dirty="0" smtClean="0">
                <a:solidFill>
                  <a:schemeClr val="tx1">
                    <a:lumMod val="75000"/>
                    <a:lumOff val="25000"/>
                  </a:schemeClr>
                </a:solidFill>
              </a:rPr>
              <a:t/>
            </a:r>
            <a:br>
              <a:rPr lang="fa-IR" dirty="0" smtClean="0">
                <a:solidFill>
                  <a:schemeClr val="tx1">
                    <a:lumMod val="75000"/>
                    <a:lumOff val="25000"/>
                  </a:schemeClr>
                </a:solidFill>
              </a:rPr>
            </a:br>
            <a:r>
              <a:rPr lang="fa-IR" dirty="0">
                <a:solidFill>
                  <a:schemeClr val="tx1">
                    <a:lumMod val="75000"/>
                    <a:lumOff val="25000"/>
                  </a:schemeClr>
                </a:solidFill>
              </a:rPr>
              <a:t/>
            </a:r>
            <a:br>
              <a:rPr lang="fa-IR" dirty="0">
                <a:solidFill>
                  <a:schemeClr val="tx1">
                    <a:lumMod val="75000"/>
                    <a:lumOff val="25000"/>
                  </a:schemeClr>
                </a:solidFill>
              </a:rPr>
            </a:br>
            <a:r>
              <a:rPr lang="fa-IR" dirty="0" smtClean="0">
                <a:solidFill>
                  <a:schemeClr val="tx1">
                    <a:lumMod val="75000"/>
                    <a:lumOff val="25000"/>
                  </a:schemeClr>
                </a:solidFill>
              </a:rPr>
              <a:t>1- شادکامی به دلیل دستیابی به منفعت؛ شادکامی سودمندانه (سوره غاشیه)  </a:t>
            </a:r>
            <a:br>
              <a:rPr lang="fa-IR" dirty="0" smtClean="0">
                <a:solidFill>
                  <a:schemeClr val="tx1">
                    <a:lumMod val="75000"/>
                    <a:lumOff val="25000"/>
                  </a:schemeClr>
                </a:solidFill>
              </a:rPr>
            </a:br>
            <a:r>
              <a:rPr lang="fa-IR" dirty="0" smtClean="0">
                <a:solidFill>
                  <a:schemeClr val="tx1">
                    <a:lumMod val="75000"/>
                    <a:lumOff val="25000"/>
                  </a:schemeClr>
                </a:solidFill>
              </a:rPr>
              <a:t>2- شاکامی به دلیل دستیابی به رضایت: شادکامی ارزشمندانه (سوره فجر)</a:t>
            </a:r>
            <a:br>
              <a:rPr lang="fa-IR" dirty="0" smtClean="0">
                <a:solidFill>
                  <a:schemeClr val="tx1">
                    <a:lumMod val="75000"/>
                    <a:lumOff val="25000"/>
                  </a:schemeClr>
                </a:solidFill>
              </a:rPr>
            </a:br>
            <a:r>
              <a:rPr lang="fa-IR" dirty="0" smtClean="0">
                <a:solidFill>
                  <a:schemeClr val="tx1">
                    <a:lumMod val="75000"/>
                    <a:lumOff val="25000"/>
                  </a:schemeClr>
                </a:solidFill>
              </a:rPr>
              <a:t>3- شادکامی به دلیل دستیابی به رزق ماندگار: شادکامی ماندگار(سوره طه)</a:t>
            </a:r>
            <a:br>
              <a:rPr lang="fa-IR" dirty="0" smtClean="0">
                <a:solidFill>
                  <a:schemeClr val="tx1">
                    <a:lumMod val="75000"/>
                    <a:lumOff val="25000"/>
                  </a:schemeClr>
                </a:solidFill>
              </a:rPr>
            </a:br>
            <a:r>
              <a:rPr lang="fa-IR" dirty="0" smtClean="0">
                <a:solidFill>
                  <a:schemeClr val="tx1">
                    <a:lumMod val="75000"/>
                    <a:lumOff val="25000"/>
                  </a:schemeClr>
                </a:solidFill>
              </a:rPr>
              <a:t>4- شادکامی به دلیل دستیابی به پاکی: شادکامی اصلاح گرایانه(سوره عبس)</a:t>
            </a:r>
            <a:br>
              <a:rPr lang="fa-IR" dirty="0" smtClean="0">
                <a:solidFill>
                  <a:schemeClr val="tx1">
                    <a:lumMod val="75000"/>
                    <a:lumOff val="25000"/>
                  </a:schemeClr>
                </a:solidFill>
              </a:rPr>
            </a:br>
            <a:r>
              <a:rPr lang="fa-IR" dirty="0" smtClean="0">
                <a:solidFill>
                  <a:schemeClr val="tx1">
                    <a:lumMod val="75000"/>
                    <a:lumOff val="25000"/>
                  </a:schemeClr>
                </a:solidFill>
              </a:rPr>
              <a:t>5- شادکامی به دلیل دستیابی به نشاط نعمت: شادکامی دیگرخواهانه</a:t>
            </a:r>
            <a:br>
              <a:rPr lang="fa-IR" dirty="0" smtClean="0">
                <a:solidFill>
                  <a:schemeClr val="tx1">
                    <a:lumMod val="75000"/>
                    <a:lumOff val="25000"/>
                  </a:schemeClr>
                </a:solidFill>
              </a:rPr>
            </a:br>
            <a:r>
              <a:rPr lang="fa-IR" dirty="0" smtClean="0">
                <a:solidFill>
                  <a:schemeClr val="tx1">
                    <a:lumMod val="75000"/>
                    <a:lumOff val="25000"/>
                  </a:schemeClr>
                </a:solidFill>
              </a:rPr>
              <a:t> (سوره مطففین)</a:t>
            </a:r>
            <a:br>
              <a:rPr lang="fa-IR" dirty="0" smtClean="0">
                <a:solidFill>
                  <a:schemeClr val="tx1">
                    <a:lumMod val="75000"/>
                    <a:lumOff val="25000"/>
                  </a:schemeClr>
                </a:solidFill>
              </a:rPr>
            </a:br>
            <a:r>
              <a:rPr lang="fa-IR" dirty="0" smtClean="0">
                <a:solidFill>
                  <a:schemeClr val="tx1">
                    <a:lumMod val="75000"/>
                    <a:lumOff val="25000"/>
                  </a:schemeClr>
                </a:solidFill>
              </a:rPr>
              <a:t>6- شادکامی به دلیل دست یابی به امنیت و حال خوش: </a:t>
            </a:r>
            <a:br>
              <a:rPr lang="fa-IR" dirty="0" smtClean="0">
                <a:solidFill>
                  <a:schemeClr val="tx1">
                    <a:lumMod val="75000"/>
                    <a:lumOff val="25000"/>
                  </a:schemeClr>
                </a:solidFill>
              </a:rPr>
            </a:br>
            <a:r>
              <a:rPr lang="fa-IR" dirty="0" smtClean="0">
                <a:solidFill>
                  <a:schemeClr val="tx1">
                    <a:lumMod val="75000"/>
                    <a:lumOff val="25000"/>
                  </a:schemeClr>
                </a:solidFill>
              </a:rPr>
              <a:t>شادکامی اطاعت پذیرانه (سوره محمد </a:t>
            </a:r>
            <a:r>
              <a:rPr lang="fa-IR" sz="1100" dirty="0" smtClean="0">
                <a:solidFill>
                  <a:schemeClr val="tx1">
                    <a:lumMod val="75000"/>
                    <a:lumOff val="25000"/>
                  </a:schemeClr>
                </a:solidFill>
              </a:rPr>
              <a:t>صلی الله علیه و آله</a:t>
            </a:r>
            <a:r>
              <a:rPr lang="fa-IR" dirty="0" smtClean="0">
                <a:solidFill>
                  <a:schemeClr val="tx1">
                    <a:lumMod val="75000"/>
                    <a:lumOff val="25000"/>
                  </a:schemeClr>
                </a:solidFill>
              </a:rPr>
              <a:t>)</a:t>
            </a:r>
            <a:endParaRPr lang="en-US" dirty="0" smtClean="0">
              <a:solidFill>
                <a:schemeClr val="tx1">
                  <a:lumMod val="75000"/>
                  <a:lumOff val="25000"/>
                </a:schemeClr>
              </a:solidFill>
            </a:endParaRPr>
          </a:p>
        </p:txBody>
      </p:sp>
      <p:sp>
        <p:nvSpPr>
          <p:cNvPr id="2" name="Explosion 1 1"/>
          <p:cNvSpPr/>
          <p:nvPr/>
        </p:nvSpPr>
        <p:spPr>
          <a:xfrm>
            <a:off x="5969000" y="3876222"/>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 5"/>
          <p:cNvSpPr/>
          <p:nvPr/>
        </p:nvSpPr>
        <p:spPr>
          <a:xfrm>
            <a:off x="8686800" y="2142309"/>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130991" y="16573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p:cNvSpPr/>
          <p:nvPr/>
        </p:nvSpPr>
        <p:spPr>
          <a:xfrm>
            <a:off x="740591" y="33845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a:off x="-76200" y="30289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a:off x="1376318" y="190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342900" y="445770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2057400" y="47434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415109" y="4258129"/>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3810000" y="3609522"/>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a:off x="6082785" y="922112"/>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a:off x="2044700" y="4145643"/>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a:off x="3162300" y="11620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a:off x="8382000" y="85843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1 19"/>
          <p:cNvSpPr/>
          <p:nvPr/>
        </p:nvSpPr>
        <p:spPr>
          <a:xfrm>
            <a:off x="465909" y="209550"/>
            <a:ext cx="533400" cy="3810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26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95400" y="1885950"/>
            <a:ext cx="7772400" cy="830263"/>
          </a:xfrm>
        </p:spPr>
        <p:txBody>
          <a:bodyPr rtlCol="0">
            <a:noAutofit/>
          </a:bodyPr>
          <a:lstStyle/>
          <a:p>
            <a:pPr fontAlgn="auto">
              <a:spcAft>
                <a:spcPts val="0"/>
              </a:spcAft>
              <a:defRPr/>
            </a:pPr>
            <a:r>
              <a:rPr lang="fa-IR" sz="8000" b="1" dirty="0" smtClean="0">
                <a:solidFill>
                  <a:schemeClr val="tx1">
                    <a:lumMod val="75000"/>
                    <a:lumOff val="25000"/>
                  </a:schemeClr>
                </a:solidFill>
                <a:latin typeface="IranNastaliq" panose="02020505000000020003" pitchFamily="18" charset="0"/>
                <a:cs typeface="IranNastaliq" panose="02020505000000020003" pitchFamily="18" charset="0"/>
              </a:rPr>
              <a:t>مهارتهای شاد زیستن (شادکامی)مبتنی بر قرآن </a:t>
            </a:r>
            <a:endParaRPr lang="en-US" sz="8000" b="1" dirty="0" smtClean="0">
              <a:solidFill>
                <a:schemeClr val="tx1">
                  <a:lumMod val="75000"/>
                  <a:lumOff val="25000"/>
                </a:schemeClr>
              </a:solidFill>
              <a:latin typeface="IranNastaliq" panose="02020505000000020003" pitchFamily="18" charset="0"/>
              <a:cs typeface="IranNastaliq" panose="02020505000000020003" pitchFamily="18" charset="0"/>
            </a:endParaRPr>
          </a:p>
        </p:txBody>
      </p:sp>
      <p:sp>
        <p:nvSpPr>
          <p:cNvPr id="3" name="Sous-titre 2"/>
          <p:cNvSpPr>
            <a:spLocks noGrp="1"/>
          </p:cNvSpPr>
          <p:nvPr>
            <p:ph type="subTitle" idx="1"/>
          </p:nvPr>
        </p:nvSpPr>
        <p:spPr>
          <a:xfrm>
            <a:off x="1371600" y="3671888"/>
            <a:ext cx="6400800" cy="500062"/>
          </a:xfrm>
        </p:spPr>
        <p:txBody>
          <a:bodyPr rtlCol="0">
            <a:noAutofit/>
          </a:bodyPr>
          <a:lstStyle/>
          <a:p>
            <a:pPr fontAlgn="auto">
              <a:spcAft>
                <a:spcPts val="0"/>
              </a:spcAft>
              <a:defRPr/>
            </a:pPr>
            <a:r>
              <a:rPr lang="fa-IR" sz="2300" b="1" dirty="0" smtClean="0">
                <a:solidFill>
                  <a:schemeClr val="tx1">
                    <a:lumMod val="75000"/>
                    <a:lumOff val="25000"/>
                  </a:schemeClr>
                </a:solidFill>
                <a:latin typeface="IranNastaliq" panose="02020505000000020003" pitchFamily="18" charset="0"/>
                <a:cs typeface="B Nazanin" panose="00000400000000000000" pitchFamily="2" charset="-78"/>
              </a:rPr>
              <a:t>دوره تربیت مربی منظقه 14 آموزش و پرورش</a:t>
            </a:r>
          </a:p>
          <a:p>
            <a:pPr fontAlgn="auto">
              <a:spcAft>
                <a:spcPts val="0"/>
              </a:spcAft>
              <a:defRPr/>
            </a:pPr>
            <a:r>
              <a:rPr lang="fa-IR" sz="2300" b="1" dirty="0" smtClean="0">
                <a:solidFill>
                  <a:schemeClr val="tx1">
                    <a:lumMod val="75000"/>
                    <a:lumOff val="25000"/>
                  </a:schemeClr>
                </a:solidFill>
                <a:latin typeface="IranNastaliq" panose="02020505000000020003" pitchFamily="18" charset="0"/>
                <a:cs typeface="B Nazanin" panose="00000400000000000000" pitchFamily="2" charset="-78"/>
              </a:rPr>
              <a:t>تابستان 97</a:t>
            </a:r>
          </a:p>
          <a:p>
            <a:pPr fontAlgn="auto">
              <a:spcAft>
                <a:spcPts val="0"/>
              </a:spcAft>
              <a:defRPr/>
            </a:pPr>
            <a:endParaRPr lang="en-US" sz="2300" b="1" dirty="0" smtClean="0">
              <a:solidFill>
                <a:schemeClr val="tx1">
                  <a:lumMod val="75000"/>
                  <a:lumOff val="25000"/>
                </a:schemeClr>
              </a:solidFill>
              <a:latin typeface="IranNastaliq" panose="02020505000000020003" pitchFamily="18" charset="0"/>
              <a:cs typeface="B Nazanin" panose="00000400000000000000" pitchFamily="2" charset="-78"/>
            </a:endParaRPr>
          </a:p>
        </p:txBody>
      </p:sp>
    </p:spTree>
    <p:extLst>
      <p:ext uri="{BB962C8B-B14F-4D97-AF65-F5344CB8AC3E}">
        <p14:creationId xmlns:p14="http://schemas.microsoft.com/office/powerpoint/2010/main" val="269118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571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مشکل کجاست؟</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742950"/>
            <a:ext cx="8229600" cy="3851276"/>
          </a:xfrm>
        </p:spPr>
        <p:txBody>
          <a:bodyPr rtlCol="0">
            <a:normAutofit fontScale="92500"/>
          </a:bodyPr>
          <a:lstStyle/>
          <a:p>
            <a:pPr marL="0" indent="0" fontAlgn="auto">
              <a:spcAft>
                <a:spcPts val="0"/>
              </a:spcAft>
              <a:buNone/>
              <a:defRPr/>
            </a:pPr>
            <a:r>
              <a:rPr lang="fa-IR" dirty="0" smtClean="0">
                <a:solidFill>
                  <a:schemeClr val="tx1">
                    <a:lumMod val="75000"/>
                    <a:lumOff val="25000"/>
                  </a:schemeClr>
                </a:solidFill>
              </a:rPr>
              <a:t>زینت، 54 ساله متاهل و دارای دو فرزند دختر 16 ساله و 22 ساله است. چندین سال است که انگیزه و انرژی اش در زندگی بسیار کم شده تا جاییکه کارهای روزمره مانند نظافت منزل را هم به سختی انجام می دهد. او از رابطه با همسر خود نیز بسیار گله مند است. از نظر او همسرش مردی مغرور، خودرای و خسیس است که در زندگی با سخت گیری های خود مانع رشد و شکوفایی او شده است. او همواره در برابر رفتارهای همسرش دو راه مقابله ای را در پیش گرفته؛ تسلیم و فرمانبرداری و یا مقابله و مخالفت صریح! نوع رابطه پراسترس او با همسر مانع از توجه او به اهداف و برنامه های فردی او در زندگی شده است حتی خیاطی کردن را که یکی از تفریحات مورد علاقه او بوده است، ماه ها قبل کنار گذاشته است. به نظر می رسد که غباری از حسرت ها و خاطره های منفی بر روی چهره غمزده و مایوس زینت نقش بسته است!</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3333891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شادکامی سودمندانه</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971550"/>
            <a:ext cx="8229600" cy="3622675"/>
          </a:xfrm>
        </p:spPr>
        <p:txBody>
          <a:bodyPr rtlCol="0">
            <a:normAutofit/>
          </a:bodyPr>
          <a:lstStyle/>
          <a:p>
            <a:pPr marL="0" indent="0" algn="just" fontAlgn="auto">
              <a:spcAft>
                <a:spcPts val="0"/>
              </a:spcAft>
              <a:buNone/>
              <a:defRPr/>
            </a:pPr>
            <a:r>
              <a:rPr lang="fa-IR" dirty="0" smtClean="0">
                <a:solidFill>
                  <a:schemeClr val="tx1">
                    <a:lumMod val="75000"/>
                    <a:lumOff val="25000"/>
                  </a:schemeClr>
                </a:solidFill>
              </a:rPr>
              <a:t>شادکامی سودمندانه نتیجه نوعی از سبک زندگی است که در آن فرد دارای مقاصد پایدار</a:t>
            </a:r>
            <a:r>
              <a:rPr lang="en-US" dirty="0" smtClean="0">
                <a:solidFill>
                  <a:schemeClr val="tx1">
                    <a:lumMod val="75000"/>
                    <a:lumOff val="25000"/>
                  </a:schemeClr>
                </a:solidFill>
              </a:rPr>
              <a:t> </a:t>
            </a:r>
            <a:r>
              <a:rPr lang="fa-IR" dirty="0" smtClean="0">
                <a:solidFill>
                  <a:schemeClr val="tx1">
                    <a:lumMod val="75000"/>
                    <a:lumOff val="25000"/>
                  </a:schemeClr>
                </a:solidFill>
              </a:rPr>
              <a:t>و حقیقی، تفکر فعال و خلاق و همین طور رفتارهای هدفمند است و در نتیجه رضایت وصف ناپذیری را تجربه کرده و از سعی و تلاش خود در زندگی راضی است. این رضایت در چهره فرد خود را نشان می دهد.</a:t>
            </a:r>
          </a:p>
          <a:p>
            <a:pPr marL="0" indent="0" algn="just" fontAlgn="auto">
              <a:spcAft>
                <a:spcPts val="0"/>
              </a:spcAft>
              <a:buNone/>
              <a:defRPr/>
            </a:pPr>
            <a:endParaRPr lang="fa-IR" dirty="0">
              <a:solidFill>
                <a:schemeClr val="tx1">
                  <a:lumMod val="75000"/>
                  <a:lumOff val="25000"/>
                </a:schemeClr>
              </a:solidFill>
            </a:endParaRPr>
          </a:p>
          <a:p>
            <a:pPr marL="0" indent="0" algn="just" fontAlgn="auto">
              <a:spcAft>
                <a:spcPts val="0"/>
              </a:spcAft>
              <a:buNone/>
              <a:defRPr/>
            </a:pPr>
            <a:r>
              <a:rPr lang="fa-IR" dirty="0" smtClean="0">
                <a:solidFill>
                  <a:schemeClr val="tx1">
                    <a:lumMod val="75000"/>
                    <a:lumOff val="25000"/>
                  </a:schemeClr>
                </a:solidFill>
              </a:rPr>
              <a:t>واژگان شادی و نشاط در سوره مبارکه غاشیه: </a:t>
            </a:r>
          </a:p>
          <a:p>
            <a:pPr marL="0" indent="0" algn="just" fontAlgn="auto">
              <a:spcAft>
                <a:spcPts val="0"/>
              </a:spcAft>
              <a:buNone/>
              <a:defRPr/>
            </a:pPr>
            <a:endParaRPr lang="en-US" dirty="0" smtClean="0">
              <a:solidFill>
                <a:schemeClr val="tx1">
                  <a:lumMod val="75000"/>
                  <a:lumOff val="25000"/>
                </a:schemeClr>
              </a:solidFill>
            </a:endParaRPr>
          </a:p>
        </p:txBody>
      </p:sp>
      <p:sp>
        <p:nvSpPr>
          <p:cNvPr id="2" name="Oval 1"/>
          <p:cNvSpPr/>
          <p:nvPr/>
        </p:nvSpPr>
        <p:spPr>
          <a:xfrm>
            <a:off x="2362200" y="30289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ناعمه</a:t>
            </a:r>
            <a:endParaRPr lang="en-US" sz="2400" b="1" dirty="0">
              <a:cs typeface="B Lotus" panose="00000400000000000000" pitchFamily="2" charset="-78"/>
            </a:endParaRPr>
          </a:p>
        </p:txBody>
      </p:sp>
      <p:sp>
        <p:nvSpPr>
          <p:cNvPr id="6" name="Oval 5"/>
          <p:cNvSpPr/>
          <p:nvPr/>
        </p:nvSpPr>
        <p:spPr>
          <a:xfrm>
            <a:off x="800100" y="34099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لسعیها راضیه</a:t>
            </a:r>
            <a:endParaRPr lang="en-US" sz="2400" b="1" dirty="0">
              <a:cs typeface="B Lotus"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206374"/>
            <a:ext cx="8229600" cy="1069975"/>
          </a:xfrm>
        </p:spPr>
        <p:txBody>
          <a:bodyPr rtlCol="0">
            <a:normAutofit/>
          </a:bodyPr>
          <a:lstStyle/>
          <a:p>
            <a:pPr fontAlgn="auto">
              <a:spcAft>
                <a:spcPts val="0"/>
              </a:spcAft>
              <a:defRPr/>
            </a:pPr>
            <a:r>
              <a:rPr lang="fa-IR" dirty="0" smtClean="0">
                <a:solidFill>
                  <a:schemeClr val="tx1">
                    <a:lumMod val="75000"/>
                    <a:lumOff val="25000"/>
                  </a:schemeClr>
                </a:solidFill>
              </a:rPr>
              <a:t>فعالیت؛ </a:t>
            </a:r>
            <a:br>
              <a:rPr lang="fa-IR" dirty="0" smtClean="0">
                <a:solidFill>
                  <a:schemeClr val="tx1">
                    <a:lumMod val="75000"/>
                    <a:lumOff val="25000"/>
                  </a:schemeClr>
                </a:solidFill>
              </a:rPr>
            </a:br>
            <a:r>
              <a:rPr lang="fa-IR" dirty="0" smtClean="0">
                <a:solidFill>
                  <a:schemeClr val="tx1">
                    <a:lumMod val="75000"/>
                    <a:lumOff val="25000"/>
                  </a:schemeClr>
                </a:solidFill>
              </a:rPr>
              <a:t>ارزیابی از خود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463675"/>
            <a:ext cx="8229600" cy="3394075"/>
          </a:xfrm>
        </p:spPr>
        <p:txBody>
          <a:bodyPr rtlCol="0">
            <a:normAutofit fontScale="92500"/>
          </a:bodyPr>
          <a:lstStyle/>
          <a:p>
            <a:pPr fontAlgn="auto">
              <a:spcAft>
                <a:spcPts val="0"/>
              </a:spcAft>
              <a:defRPr/>
            </a:pPr>
            <a:r>
              <a:rPr lang="fa-IR" dirty="0" smtClean="0">
                <a:solidFill>
                  <a:schemeClr val="tx1">
                    <a:lumMod val="75000"/>
                    <a:lumOff val="25000"/>
                  </a:schemeClr>
                </a:solidFill>
              </a:rPr>
              <a:t>چند مورد از اهداف و برنامه های اولویت دار خود را بر روی برگه ای یادداشت کنید. </a:t>
            </a:r>
          </a:p>
          <a:p>
            <a:pPr fontAlgn="auto">
              <a:spcAft>
                <a:spcPts val="0"/>
              </a:spcAft>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آن ها را اولویت بندی کنید. </a:t>
            </a:r>
          </a:p>
          <a:p>
            <a:pPr fontAlgn="auto">
              <a:spcAft>
                <a:spcPts val="0"/>
              </a:spcAft>
              <a:defRPr/>
            </a:pPr>
            <a:endParaRPr lang="fa-IR" dirty="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اکنون بگویید برای هر یک از آن ها در هفته چقدر وقت می گذارید؟ </a:t>
            </a:r>
          </a:p>
          <a:p>
            <a:pPr fontAlgn="auto">
              <a:spcAft>
                <a:spcPts val="0"/>
              </a:spcAft>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آیا برای برنامه های دارای اولویت خود وقت کافی می گذارید؟ </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990838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دلائل غم زدگی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fontAlgn="auto">
              <a:spcAft>
                <a:spcPts val="0"/>
              </a:spcAft>
              <a:defRPr/>
            </a:pPr>
            <a:r>
              <a:rPr lang="fa-IR" dirty="0" smtClean="0">
                <a:solidFill>
                  <a:schemeClr val="tx1">
                    <a:lumMod val="75000"/>
                    <a:lumOff val="25000"/>
                  </a:schemeClr>
                </a:solidFill>
              </a:rPr>
              <a:t>عده ای هدف ندارند (هدف)</a:t>
            </a:r>
          </a:p>
          <a:p>
            <a:pPr marL="0" indent="0" fontAlgn="auto">
              <a:spcAft>
                <a:spcPts val="0"/>
              </a:spcAft>
              <a:buNone/>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عده ای برای اهداف خود برنامه ای ندارند (مسیر) </a:t>
            </a:r>
          </a:p>
          <a:p>
            <a:pPr marL="0" indent="0" fontAlgn="auto">
              <a:spcAft>
                <a:spcPts val="0"/>
              </a:spcAft>
              <a:buNone/>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عده ای در برنامه های خود شکست میخورند و در تفکر مشکل دارند (تفکر)</a:t>
            </a:r>
          </a:p>
          <a:p>
            <a:pPr marL="0" indent="0" fontAlgn="auto">
              <a:spcAft>
                <a:spcPts val="0"/>
              </a:spcAft>
              <a:buNone/>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عده ای اهداف ناپایداری را در زندگی انتخاب کرده اند</a:t>
            </a:r>
            <a:r>
              <a:rPr lang="en-US" dirty="0" smtClean="0">
                <a:solidFill>
                  <a:schemeClr val="tx1">
                    <a:lumMod val="75000"/>
                    <a:lumOff val="25000"/>
                  </a:schemeClr>
                </a:solidFill>
              </a:rPr>
              <a:t> </a:t>
            </a:r>
            <a:r>
              <a:rPr lang="fa-IR" dirty="0" smtClean="0">
                <a:solidFill>
                  <a:schemeClr val="tx1">
                    <a:lumMod val="75000"/>
                    <a:lumOff val="25000"/>
                  </a:schemeClr>
                </a:solidFill>
              </a:rPr>
              <a:t>(مقصد)</a:t>
            </a:r>
            <a:endParaRPr lang="en-US" dirty="0" smtClean="0">
              <a:solidFill>
                <a:schemeClr val="tx1">
                  <a:lumMod val="75000"/>
                  <a:lumOff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146050"/>
            <a:ext cx="2425700" cy="2425700"/>
          </a:xfrm>
          <a:prstGeom prst="rect">
            <a:avLst/>
          </a:prstGeom>
          <a:effectLst>
            <a:softEdge rad="127000"/>
          </a:effectLst>
        </p:spPr>
      </p:pic>
    </p:spTree>
    <p:extLst>
      <p:ext uri="{BB962C8B-B14F-4D97-AF65-F5344CB8AC3E}">
        <p14:creationId xmlns:p14="http://schemas.microsoft.com/office/powerpoint/2010/main" val="4278922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algn="r" fontAlgn="auto">
              <a:spcAft>
                <a:spcPts val="0"/>
              </a:spcAft>
              <a:defRPr/>
            </a:pPr>
            <a:r>
              <a:rPr lang="fa-IR" dirty="0" smtClean="0">
                <a:solidFill>
                  <a:schemeClr val="tx1">
                    <a:lumMod val="75000"/>
                    <a:lumOff val="25000"/>
                  </a:schemeClr>
                </a:solidFill>
              </a:rPr>
              <a:t>پیش به سوی تجربه شادمانی و نشاط سودمندانه!</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533400" y="1504950"/>
            <a:ext cx="8229600" cy="3943350"/>
          </a:xfrm>
        </p:spPr>
        <p:txBody>
          <a:bodyPr rtlCol="0">
            <a:normAutofit/>
          </a:bodyPr>
          <a:lstStyle/>
          <a:p>
            <a:pPr fontAlgn="auto">
              <a:spcAft>
                <a:spcPts val="0"/>
              </a:spcAft>
              <a:defRPr/>
            </a:pPr>
            <a:r>
              <a:rPr lang="fa-IR" dirty="0" smtClean="0">
                <a:solidFill>
                  <a:schemeClr val="tx1">
                    <a:lumMod val="75000"/>
                    <a:lumOff val="25000"/>
                  </a:schemeClr>
                </a:solidFill>
              </a:rPr>
              <a:t>اهداف کلی خود را در ابعاد مختلف سلامت، معنوی، علمی، اجتماعی، خانوادگی، شغلی و .... لیست کنید و برای هر بُعد یک عبارت به عنوان هدف کلی یادداشت کنید. </a:t>
            </a:r>
          </a:p>
          <a:p>
            <a:pPr fontAlgn="auto">
              <a:spcAft>
                <a:spcPts val="0"/>
              </a:spcAft>
              <a:defRPr/>
            </a:pPr>
            <a:r>
              <a:rPr lang="fa-IR" dirty="0" smtClean="0">
                <a:solidFill>
                  <a:schemeClr val="tx1">
                    <a:lumMod val="75000"/>
                    <a:lumOff val="25000"/>
                  </a:schemeClr>
                </a:solidFill>
              </a:rPr>
              <a:t>اولویت اهداف کلی را با گذاشتن عدد در کنار آن ها مشخص کنید. </a:t>
            </a:r>
          </a:p>
          <a:p>
            <a:pPr fontAlgn="auto">
              <a:spcAft>
                <a:spcPts val="0"/>
              </a:spcAft>
              <a:defRPr/>
            </a:pPr>
            <a:r>
              <a:rPr lang="fa-IR" dirty="0" smtClean="0">
                <a:solidFill>
                  <a:schemeClr val="tx1">
                    <a:lumMod val="75000"/>
                    <a:lumOff val="25000"/>
                  </a:schemeClr>
                </a:solidFill>
              </a:rPr>
              <a:t>حالا برنامه های عملی و عینی مربوط به اهداف را در مقابل آن ها بنویسید و آن ها را نیز اولویت بندی کنید. </a:t>
            </a:r>
          </a:p>
          <a:p>
            <a:pPr fontAlgn="auto">
              <a:spcAft>
                <a:spcPts val="0"/>
              </a:spcAft>
              <a:defRPr/>
            </a:pPr>
            <a:r>
              <a:rPr lang="fa-IR" dirty="0" smtClean="0">
                <a:solidFill>
                  <a:schemeClr val="tx1">
                    <a:lumMod val="75000"/>
                    <a:lumOff val="25000"/>
                  </a:schemeClr>
                </a:solidFill>
              </a:rPr>
              <a:t>براساس اولویت های خود، برنامه هفتگی تنظیم کنید. </a:t>
            </a:r>
          </a:p>
          <a:p>
            <a:pPr marL="0" indent="0" fontAlgn="auto">
              <a:spcAft>
                <a:spcPts val="0"/>
              </a:spcAft>
              <a:buNone/>
              <a:defRPr/>
            </a:pPr>
            <a:endParaRPr lang="en-US" dirty="0" smtClean="0">
              <a:solidFill>
                <a:schemeClr val="tx1">
                  <a:lumMod val="75000"/>
                  <a:lumOff val="25000"/>
                </a:schemeClr>
              </a:solidFill>
            </a:endParaRPr>
          </a:p>
        </p:txBody>
      </p:sp>
      <p:sp>
        <p:nvSpPr>
          <p:cNvPr id="2" name="Cloud 1"/>
          <p:cNvSpPr/>
          <p:nvPr/>
        </p:nvSpPr>
        <p:spPr>
          <a:xfrm>
            <a:off x="1752600" y="1651000"/>
            <a:ext cx="5410200" cy="2514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200" b="1" dirty="0" smtClean="0">
                <a:cs typeface="B Lotus" panose="00000400000000000000" pitchFamily="2" charset="-78"/>
              </a:rPr>
              <a:t>مقصد کلی شما در زندگی چیست؟</a:t>
            </a:r>
            <a:endParaRPr lang="en-US" sz="2200" b="1" dirty="0">
              <a:cs typeface="B Lotus" panose="00000400000000000000" pitchFamily="2"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2219587" cy="1274763"/>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2389991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anim calcmode="lin" valueType="num">
                                      <p:cBhvr>
                                        <p:cTn id="35" dur="2000" fill="hold"/>
                                        <p:tgtEl>
                                          <p:spTgt spid="2"/>
                                        </p:tgtEl>
                                        <p:attrNameLst>
                                          <p:attrName>ppt_w</p:attrName>
                                        </p:attrNameLst>
                                      </p:cBhvr>
                                      <p:tavLst>
                                        <p:tav tm="0" fmla="#ppt_w*sin(2.5*pi*$)">
                                          <p:val>
                                            <p:fltVal val="0"/>
                                          </p:val>
                                        </p:tav>
                                        <p:tav tm="100000">
                                          <p:val>
                                            <p:fltVal val="1"/>
                                          </p:val>
                                        </p:tav>
                                      </p:tavLst>
                                    </p:anim>
                                    <p:anim calcmode="lin" valueType="num">
                                      <p:cBhvr>
                                        <p:cTn id="3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fontAlgn="auto">
              <a:spcAft>
                <a:spcPts val="0"/>
              </a:spcAft>
              <a:defRPr/>
            </a:pPr>
            <a:r>
              <a:rPr lang="fa-IR" dirty="0" smtClean="0">
                <a:solidFill>
                  <a:schemeClr val="tx1">
                    <a:lumMod val="75000"/>
                    <a:lumOff val="25000"/>
                  </a:schemeClr>
                </a:solidFill>
              </a:rPr>
              <a:t>کیفیت اهداف و مقاصد</a:t>
            </a:r>
            <a:br>
              <a:rPr lang="fa-IR" dirty="0" smtClean="0">
                <a:solidFill>
                  <a:schemeClr val="tx1">
                    <a:lumMod val="75000"/>
                    <a:lumOff val="25000"/>
                  </a:schemeClr>
                </a:solidFill>
              </a:rPr>
            </a:br>
            <a:r>
              <a:rPr lang="fa-IR" dirty="0" smtClean="0">
                <a:solidFill>
                  <a:schemeClr val="tx1">
                    <a:lumMod val="75000"/>
                    <a:lumOff val="25000"/>
                  </a:schemeClr>
                </a:solidFill>
              </a:rPr>
              <a:t>مقاصد و اهداف خود را ارزیابی کنید!</a:t>
            </a:r>
            <a:br>
              <a:rPr lang="fa-IR" dirty="0" smtClean="0">
                <a:solidFill>
                  <a:schemeClr val="tx1">
                    <a:lumMod val="75000"/>
                    <a:lumOff val="25000"/>
                  </a:schemeClr>
                </a:solidFill>
              </a:rPr>
            </a:b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200150"/>
            <a:ext cx="8229600" cy="3943350"/>
          </a:xfrm>
        </p:spPr>
        <p:txBody>
          <a:bodyPr rtlCol="0">
            <a:normAutofit/>
          </a:bodyPr>
          <a:lstStyle/>
          <a:p>
            <a:pPr fontAlgn="auto">
              <a:spcAft>
                <a:spcPts val="0"/>
              </a:spcAft>
              <a:defRPr/>
            </a:pPr>
            <a:r>
              <a:rPr lang="fa-IR" dirty="0">
                <a:solidFill>
                  <a:schemeClr val="tx1">
                    <a:lumMod val="75000"/>
                    <a:lumOff val="25000"/>
                  </a:schemeClr>
                </a:solidFill>
              </a:rPr>
              <a:t>مقصد امری است که انسان آن را قصد می کند </a:t>
            </a:r>
            <a:r>
              <a:rPr lang="fa-IR" dirty="0" smtClean="0">
                <a:solidFill>
                  <a:schemeClr val="tx1">
                    <a:lumMod val="75000"/>
                    <a:lumOff val="25000"/>
                  </a:schemeClr>
                </a:solidFill>
              </a:rPr>
              <a:t>و برای آن تلاش می کند. </a:t>
            </a:r>
          </a:p>
          <a:p>
            <a:pPr fontAlgn="auto">
              <a:spcAft>
                <a:spcPts val="0"/>
              </a:spcAft>
              <a:defRPr/>
            </a:pPr>
            <a:r>
              <a:rPr lang="fa-IR" dirty="0" smtClean="0">
                <a:solidFill>
                  <a:schemeClr val="tx1">
                    <a:lumMod val="75000"/>
                    <a:lumOff val="25000"/>
                  </a:schemeClr>
                </a:solidFill>
              </a:rPr>
              <a:t>طبق آیات قرآن کریم، جزا و پاداش بدون درنگ به نیت ها، قصدها و رفتارها تعلق می گیرد و وضعیت رشدی فرد را تعیین می کند. مقاصد چیزی جدا و دور از عمل نیستند.</a:t>
            </a:r>
          </a:p>
          <a:p>
            <a:pPr fontAlgn="auto">
              <a:spcAft>
                <a:spcPts val="0"/>
              </a:spcAft>
              <a:defRPr/>
            </a:pPr>
            <a:r>
              <a:rPr lang="fa-IR" dirty="0" smtClean="0">
                <a:solidFill>
                  <a:schemeClr val="tx1">
                    <a:lumMod val="75000"/>
                    <a:lumOff val="25000"/>
                  </a:schemeClr>
                </a:solidFill>
              </a:rPr>
              <a:t>در صورتی که انسان بر مبنای مسوولیتی که دارد عمل کرده و در آن مسیر، خالصانه سعی کند، به مقصد رسیده است. مقاصد از جنس دست یافتن های مادی نیستند. از جنس علم، نور، هدایت، رشد و ... اند. مانند مجاهدی که در میدان رزم می جنگد و چه پیروز شود و چه شهید شود، به مقصد خود رسیده است. </a:t>
            </a:r>
          </a:p>
        </p:txBody>
      </p:sp>
    </p:spTree>
    <p:extLst>
      <p:ext uri="{BB962C8B-B14F-4D97-AF65-F5344CB8AC3E}">
        <p14:creationId xmlns:p14="http://schemas.microsoft.com/office/powerpoint/2010/main" val="1450276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کدام مقصد؟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200150"/>
            <a:ext cx="8229600" cy="3733800"/>
          </a:xfrm>
        </p:spPr>
        <p:txBody>
          <a:bodyPr rtlCol="0">
            <a:normAutofit lnSpcReduction="10000"/>
          </a:bodyPr>
          <a:lstStyle/>
          <a:p>
            <a:pPr fontAlgn="auto">
              <a:spcAft>
                <a:spcPts val="0"/>
              </a:spcAft>
              <a:defRPr/>
            </a:pPr>
            <a:r>
              <a:rPr lang="fa-IR" dirty="0" smtClean="0">
                <a:solidFill>
                  <a:schemeClr val="tx1">
                    <a:lumMod val="75000"/>
                    <a:lumOff val="25000"/>
                  </a:schemeClr>
                </a:solidFill>
              </a:rPr>
              <a:t>انتخاب اهداف و مقاصد دنیایی احتمال شکست را بالا می برند. </a:t>
            </a:r>
          </a:p>
          <a:p>
            <a:pPr fontAlgn="auto">
              <a:spcAft>
                <a:spcPts val="0"/>
              </a:spcAft>
              <a:defRPr/>
            </a:pPr>
            <a:r>
              <a:rPr lang="fa-IR" dirty="0" smtClean="0">
                <a:solidFill>
                  <a:schemeClr val="tx1">
                    <a:lumMod val="75000"/>
                    <a:lumOff val="25000"/>
                  </a:schemeClr>
                </a:solidFill>
              </a:rPr>
              <a:t>انتخاب اهداف اعتباری به معنای فاصله دار کردن سعی و تلاش با رسیدن به مقصد است. </a:t>
            </a:r>
          </a:p>
          <a:p>
            <a:pPr fontAlgn="auto">
              <a:spcAft>
                <a:spcPts val="0"/>
              </a:spcAft>
              <a:defRPr/>
            </a:pPr>
            <a:r>
              <a:rPr lang="fa-IR" dirty="0" smtClean="0">
                <a:solidFill>
                  <a:schemeClr val="tx1">
                    <a:lumMod val="75000"/>
                    <a:lumOff val="25000"/>
                  </a:schemeClr>
                </a:solidFill>
              </a:rPr>
              <a:t>انتخاب مقاصد غیرمادی و غیر اعتباری مانند علم، رشد، تزکیه، خدمت به مردم و مانند آن فاصله نیت و عزم تا مقصد را به صفر می رسانند. دست یابی به مقاصد دارای درجه و سطوح مختلف است و به میزان سعی وابسته است نه نتیجه ظاهری!</a:t>
            </a:r>
          </a:p>
          <a:p>
            <a:pPr fontAlgn="auto">
              <a:spcAft>
                <a:spcPts val="0"/>
              </a:spcAft>
              <a:defRPr/>
            </a:pPr>
            <a:r>
              <a:rPr lang="fa-IR" dirty="0" smtClean="0">
                <a:solidFill>
                  <a:schemeClr val="tx1">
                    <a:lumMod val="75000"/>
                    <a:lumOff val="25000"/>
                  </a:schemeClr>
                </a:solidFill>
              </a:rPr>
              <a:t>شکست ظاهری در فرایند تلاش برای مقاصد پایدار، منجر به انتخاب مسیرهای دیگر می گردد و راه دست یابی به مقاصد پایدار بسته نیست. </a:t>
            </a:r>
            <a:endParaRPr lang="en-US" dirty="0" smtClean="0">
              <a:solidFill>
                <a:schemeClr val="tx1">
                  <a:lumMod val="75000"/>
                  <a:lumOff val="25000"/>
                </a:schemeClr>
              </a:solidFill>
            </a:endParaRPr>
          </a:p>
        </p:txBody>
      </p:sp>
      <p:sp>
        <p:nvSpPr>
          <p:cNvPr id="2" name="Flowchart: Connector 1"/>
          <p:cNvSpPr/>
          <p:nvPr/>
        </p:nvSpPr>
        <p:spPr>
          <a:xfrm>
            <a:off x="1143000" y="57150"/>
            <a:ext cx="1676400" cy="9906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cs typeface="B Lotus" panose="00000400000000000000" pitchFamily="2" charset="-78"/>
              </a:rPr>
              <a:t>مقصد من</a:t>
            </a:r>
            <a:endParaRPr lang="en-US" sz="2400" b="1" dirty="0">
              <a:cs typeface="B Lotus" panose="00000400000000000000" pitchFamily="2" charset="-78"/>
            </a:endParaRPr>
          </a:p>
        </p:txBody>
      </p:sp>
      <p:cxnSp>
        <p:nvCxnSpPr>
          <p:cNvPr id="6" name="Straight Arrow Connector 5"/>
          <p:cNvCxnSpPr/>
          <p:nvPr/>
        </p:nvCxnSpPr>
        <p:spPr>
          <a:xfrm flipV="1">
            <a:off x="609600" y="742950"/>
            <a:ext cx="914400" cy="7191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Smiley Face 6"/>
          <p:cNvSpPr/>
          <p:nvPr/>
        </p:nvSpPr>
        <p:spPr>
          <a:xfrm>
            <a:off x="228600" y="1235075"/>
            <a:ext cx="609600" cy="498475"/>
          </a:xfrm>
          <a:prstGeom prst="smileyFac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29748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چند نکته مهم در برنامه ریزی هفتگی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200150"/>
            <a:ext cx="8229600" cy="3733800"/>
          </a:xfrm>
        </p:spPr>
        <p:txBody>
          <a:bodyPr rtlCol="0">
            <a:normAutofit fontScale="92500"/>
          </a:bodyPr>
          <a:lstStyle/>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توجه داشته باشید که به اندازه توان خود برنامه ریزی کنید! کمال طلبی و یا تنبلی ممنوع!!</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هیچ گاه در برنامه ریزی خود را با دیگران مقایسه نکنید!</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در صورتی که در برنامه ریزی دچار شکست یا وقفه شدید، دوباره شروع کنید. </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برنامه های خود را هرچند وقت یک بار بازنویسی کنید. </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برنامه های جدید را با برنامه های به اتمام رسیده جایگزین کنید. </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تعادل در همه جنبه های زندگی را در برنامه های خود در نظر داشته باشید.</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گشت و گزار در طبیعت و مشاهده و ارتباط با آن را در برنامه های خود قرار دهید.  </a:t>
            </a:r>
          </a:p>
          <a:p>
            <a:pPr marL="0" indent="0" fontAlgn="auto">
              <a:spcAft>
                <a:spcPts val="0"/>
              </a:spcAft>
              <a:buNone/>
              <a:defRPr/>
            </a:pPr>
            <a:endParaRPr lang="en-US" dirty="0" smtClean="0">
              <a:solidFill>
                <a:schemeClr val="tx1">
                  <a:lumMod val="75000"/>
                  <a:lumOff val="25000"/>
                </a:schemeClr>
              </a:solidFill>
            </a:endParaRPr>
          </a:p>
        </p:txBody>
      </p:sp>
      <p:sp>
        <p:nvSpPr>
          <p:cNvPr id="3" name="Horizontal Scroll 2"/>
          <p:cNvSpPr/>
          <p:nvPr/>
        </p:nvSpPr>
        <p:spPr>
          <a:xfrm>
            <a:off x="2286000" y="1200150"/>
            <a:ext cx="4953000" cy="26670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4000" dirty="0" smtClean="0">
                <a:latin typeface="IranNastaliq" panose="02020505000000020003" pitchFamily="18" charset="0"/>
                <a:cs typeface="IranNastaliq" panose="02020505000000020003" pitchFamily="18" charset="0"/>
              </a:rPr>
              <a:t>تاکید روایات بر تقسیم </a:t>
            </a:r>
            <a:r>
              <a:rPr lang="fa-IR" sz="4000" dirty="0">
                <a:latin typeface="IranNastaliq" panose="02020505000000020003" pitchFamily="18" charset="0"/>
                <a:cs typeface="IranNastaliq" panose="02020505000000020003" pitchFamily="18" charset="0"/>
              </a:rPr>
              <a:t>ایام شبانه </a:t>
            </a:r>
            <a:r>
              <a:rPr lang="fa-IR" sz="4000" dirty="0" smtClean="0">
                <a:latin typeface="IranNastaliq" panose="02020505000000020003" pitchFamily="18" charset="0"/>
                <a:cs typeface="IranNastaliq" panose="02020505000000020003" pitchFamily="18" charset="0"/>
              </a:rPr>
              <a:t>روز:</a:t>
            </a:r>
          </a:p>
          <a:p>
            <a:pPr algn="ctr"/>
            <a:r>
              <a:rPr lang="fa-IR" sz="4000" dirty="0" smtClean="0">
                <a:latin typeface="IranNastaliq" panose="02020505000000020003" pitchFamily="18" charset="0"/>
                <a:cs typeface="IranNastaliq" panose="02020505000000020003" pitchFamily="18" charset="0"/>
              </a:rPr>
              <a:t> </a:t>
            </a:r>
            <a:r>
              <a:rPr lang="fa-IR" sz="4000" dirty="0">
                <a:latin typeface="IranNastaliq" panose="02020505000000020003" pitchFamily="18" charset="0"/>
                <a:cs typeface="IranNastaliq" panose="02020505000000020003" pitchFamily="18" charset="0"/>
              </a:rPr>
              <a:t>برای کار، </a:t>
            </a:r>
            <a:r>
              <a:rPr lang="fa-IR" sz="4000" dirty="0" smtClean="0">
                <a:latin typeface="IranNastaliq" panose="02020505000000020003" pitchFamily="18" charset="0"/>
                <a:cs typeface="IranNastaliq" panose="02020505000000020003" pitchFamily="18" charset="0"/>
              </a:rPr>
              <a:t>عبادت، تفریح، علم آموزی،تفکر، توشه برای آخرت، رفع حاجت دیگران و ...</a:t>
            </a:r>
            <a:endParaRPr lang="en-US" sz="40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72791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چند نکته مهم در برنامه ریزی هفتگی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200150"/>
            <a:ext cx="8229600" cy="3733800"/>
          </a:xfrm>
        </p:spPr>
        <p:txBody>
          <a:bodyPr rtlCol="0">
            <a:normAutofit/>
          </a:bodyPr>
          <a:lstStyle/>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در راستای انجام دادن برنامه هایی که دوست دارید، اگر با مشکل و مانع مواجه شدید، فکر کنید، راه حل های مختلف را در نظر بگیرید و یا تغییر مسیر بدهید. </a:t>
            </a:r>
          </a:p>
          <a:p>
            <a:pPr fontAlgn="auto">
              <a:spcAft>
                <a:spcPts val="0"/>
              </a:spcAft>
              <a:buFont typeface="Wingdings" panose="05000000000000000000" pitchFamily="2" charset="2"/>
              <a:buChar char="Ø"/>
              <a:defRPr/>
            </a:pPr>
            <a:endParaRPr lang="fa-IR" dirty="0" smtClean="0">
              <a:solidFill>
                <a:schemeClr val="tx1">
                  <a:lumMod val="75000"/>
                  <a:lumOff val="25000"/>
                </a:schemeClr>
              </a:solidFill>
            </a:endParaRP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از مشکلات نترسید بلکه آن ها را بهانه ای برای رشد کردن و بزرگ شدن در نظر بگیرید با این تغییر نگرش، به جای رکود و غم، شادی و حرکت را تجربه خواهید کرد. </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76087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200150"/>
            <a:ext cx="8229600" cy="3733800"/>
          </a:xfrm>
        </p:spPr>
        <p:txBody>
          <a:bodyPr rtlCol="0">
            <a:normAutofit/>
          </a:bodyPr>
          <a:lstStyle/>
          <a:p>
            <a:pPr marL="0" indent="0" fontAlgn="auto">
              <a:spcAft>
                <a:spcPts val="0"/>
              </a:spcAft>
              <a:buNone/>
              <a:defRPr/>
            </a:pPr>
            <a:endParaRPr lang="en-US" dirty="0" smtClean="0">
              <a:solidFill>
                <a:schemeClr val="tx1">
                  <a:lumMod val="75000"/>
                  <a:lumOff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31572701"/>
              </p:ext>
            </p:extLst>
          </p:nvPr>
        </p:nvGraphicFramePr>
        <p:xfrm>
          <a:off x="0" y="-19050"/>
          <a:ext cx="9144000" cy="5162551"/>
        </p:xfrm>
        <a:graphic>
          <a:graphicData uri="http://schemas.openxmlformats.org/drawingml/2006/table">
            <a:tbl>
              <a:tblPr rtl="1" firstRow="1" firstCol="1" bandRow="1">
                <a:tableStyleId>{21E4AEA4-8DFA-4A89-87EB-49C32662AFE0}</a:tableStyleId>
              </a:tblPr>
              <a:tblGrid>
                <a:gridCol w="1720791"/>
                <a:gridCol w="1069865"/>
                <a:gridCol w="987566"/>
                <a:gridCol w="987566"/>
                <a:gridCol w="1094553"/>
                <a:gridCol w="1094553"/>
                <a:gridCol w="1094553"/>
                <a:gridCol w="1094553"/>
              </a:tblGrid>
              <a:tr h="1877290">
                <a:tc>
                  <a:txBody>
                    <a:bodyPr/>
                    <a:lstStyle/>
                    <a:p>
                      <a:pPr marL="0" marR="0" algn="ctr" rtl="0">
                        <a:lnSpc>
                          <a:spcPct val="115000"/>
                        </a:lnSpc>
                        <a:spcBef>
                          <a:spcPts val="0"/>
                        </a:spcBef>
                        <a:spcAft>
                          <a:spcPts val="0"/>
                        </a:spcAft>
                      </a:pPr>
                      <a:r>
                        <a:rPr lang="fa-IR" sz="2400" dirty="0" smtClean="0">
                          <a:solidFill>
                            <a:schemeClr val="bg1"/>
                          </a:solidFill>
                          <a:effectLst/>
                          <a:cs typeface="B Lotus" panose="00000400000000000000" pitchFamily="2" charset="-78"/>
                        </a:rPr>
                        <a:t>ساعت</a:t>
                      </a:r>
                      <a:r>
                        <a:rPr lang="fa-IR" sz="2400" baseline="0" dirty="0" smtClean="0">
                          <a:solidFill>
                            <a:schemeClr val="bg1"/>
                          </a:solidFill>
                          <a:effectLst/>
                          <a:cs typeface="B Lotus" panose="00000400000000000000" pitchFamily="2" charset="-78"/>
                        </a:rPr>
                        <a:t> یا فعالیت</a:t>
                      </a:r>
                      <a:endParaRPr lang="fa-IR" sz="2400" dirty="0" smtClean="0">
                        <a:solidFill>
                          <a:schemeClr val="bg1"/>
                        </a:solidFill>
                        <a:effectLst/>
                        <a:cs typeface="B Lotus" panose="00000400000000000000" pitchFamily="2" charset="-78"/>
                      </a:endParaRPr>
                    </a:p>
                    <a:p>
                      <a:pPr marL="0" marR="0" algn="ctr" rtl="0">
                        <a:lnSpc>
                          <a:spcPct val="115000"/>
                        </a:lnSpc>
                        <a:spcBef>
                          <a:spcPts val="0"/>
                        </a:spcBef>
                        <a:spcAft>
                          <a:spcPts val="0"/>
                        </a:spcAft>
                      </a:pPr>
                      <a:endParaRPr lang="en-US" sz="2400" dirty="0">
                        <a:solidFill>
                          <a:schemeClr val="bg1"/>
                        </a:solidFill>
                        <a:effectLst/>
                        <a:cs typeface="B Lotus" panose="00000400000000000000" pitchFamily="2" charset="-78"/>
                      </a:endParaRPr>
                    </a:p>
                    <a:p>
                      <a:pPr marL="0" marR="0" algn="ctr" rtl="0">
                        <a:lnSpc>
                          <a:spcPct val="115000"/>
                        </a:lnSpc>
                        <a:spcBef>
                          <a:spcPts val="0"/>
                        </a:spcBef>
                        <a:spcAft>
                          <a:spcPts val="0"/>
                        </a:spcAft>
                      </a:pPr>
                      <a:r>
                        <a:rPr lang="fa-IR" sz="2400" dirty="0">
                          <a:solidFill>
                            <a:schemeClr val="bg1"/>
                          </a:solidFill>
                          <a:effectLst/>
                          <a:cs typeface="B Lotus" panose="00000400000000000000" pitchFamily="2" charset="-78"/>
                        </a:rPr>
                        <a:t>روزهای </a:t>
                      </a:r>
                      <a:r>
                        <a:rPr lang="fa-IR" sz="2400" dirty="0" smtClean="0">
                          <a:solidFill>
                            <a:schemeClr val="bg1"/>
                          </a:solidFill>
                          <a:effectLst/>
                          <a:cs typeface="B Lotus" panose="00000400000000000000" pitchFamily="2" charset="-78"/>
                        </a:rPr>
                        <a:t>هفته</a:t>
                      </a: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r h="469323">
                <a:tc>
                  <a:txBody>
                    <a:bodyPr/>
                    <a:lstStyle/>
                    <a:p>
                      <a:pPr marL="0" marR="0" algn="ctr" rtl="0">
                        <a:lnSpc>
                          <a:spcPct val="115000"/>
                        </a:lnSpc>
                        <a:spcBef>
                          <a:spcPts val="0"/>
                        </a:spcBef>
                        <a:spcAft>
                          <a:spcPts val="0"/>
                        </a:spcAft>
                      </a:pPr>
                      <a:r>
                        <a:rPr lang="fa-IR" sz="2400">
                          <a:solidFill>
                            <a:schemeClr val="bg1"/>
                          </a:solidFill>
                          <a:effectLst/>
                          <a:cs typeface="B Lotus" panose="00000400000000000000" pitchFamily="2" charset="-78"/>
                        </a:rPr>
                        <a:t>شنبه</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r h="469323">
                <a:tc>
                  <a:txBody>
                    <a:bodyPr/>
                    <a:lstStyle/>
                    <a:p>
                      <a:pPr marL="0" marR="0" algn="ctr" rtl="0">
                        <a:lnSpc>
                          <a:spcPct val="115000"/>
                        </a:lnSpc>
                        <a:spcBef>
                          <a:spcPts val="0"/>
                        </a:spcBef>
                        <a:spcAft>
                          <a:spcPts val="0"/>
                        </a:spcAft>
                      </a:pPr>
                      <a:r>
                        <a:rPr lang="fa-IR" sz="2400">
                          <a:solidFill>
                            <a:schemeClr val="bg1"/>
                          </a:solidFill>
                          <a:effectLst/>
                          <a:cs typeface="B Lotus" panose="00000400000000000000" pitchFamily="2" charset="-78"/>
                        </a:rPr>
                        <a:t>یکشنبه</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r h="469323">
                <a:tc>
                  <a:txBody>
                    <a:bodyPr/>
                    <a:lstStyle/>
                    <a:p>
                      <a:pPr marL="0" marR="0" algn="ctr" rtl="0">
                        <a:lnSpc>
                          <a:spcPct val="115000"/>
                        </a:lnSpc>
                        <a:spcBef>
                          <a:spcPts val="0"/>
                        </a:spcBef>
                        <a:spcAft>
                          <a:spcPts val="0"/>
                        </a:spcAft>
                      </a:pPr>
                      <a:r>
                        <a:rPr lang="fa-IR" sz="2400">
                          <a:solidFill>
                            <a:schemeClr val="bg1"/>
                          </a:solidFill>
                          <a:effectLst/>
                          <a:cs typeface="B Lotus" panose="00000400000000000000" pitchFamily="2" charset="-78"/>
                        </a:rPr>
                        <a:t>دوشنبه</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r h="469323">
                <a:tc>
                  <a:txBody>
                    <a:bodyPr/>
                    <a:lstStyle/>
                    <a:p>
                      <a:pPr marL="0" marR="0" algn="ctr" rtl="0">
                        <a:lnSpc>
                          <a:spcPct val="115000"/>
                        </a:lnSpc>
                        <a:spcBef>
                          <a:spcPts val="0"/>
                        </a:spcBef>
                        <a:spcAft>
                          <a:spcPts val="0"/>
                        </a:spcAft>
                      </a:pPr>
                      <a:r>
                        <a:rPr lang="fa-IR" sz="2400" dirty="0">
                          <a:solidFill>
                            <a:schemeClr val="bg1"/>
                          </a:solidFill>
                          <a:effectLst/>
                          <a:cs typeface="B Lotus" panose="00000400000000000000" pitchFamily="2" charset="-78"/>
                        </a:rPr>
                        <a:t>سه شنبه</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r h="469323">
                <a:tc>
                  <a:txBody>
                    <a:bodyPr/>
                    <a:lstStyle/>
                    <a:p>
                      <a:pPr marL="0" marR="0" algn="ctr" rtl="0">
                        <a:lnSpc>
                          <a:spcPct val="115000"/>
                        </a:lnSpc>
                        <a:spcBef>
                          <a:spcPts val="0"/>
                        </a:spcBef>
                        <a:spcAft>
                          <a:spcPts val="0"/>
                        </a:spcAft>
                      </a:pPr>
                      <a:r>
                        <a:rPr lang="fa-IR" sz="2400">
                          <a:solidFill>
                            <a:schemeClr val="bg1"/>
                          </a:solidFill>
                          <a:effectLst/>
                          <a:cs typeface="B Lotus" panose="00000400000000000000" pitchFamily="2" charset="-78"/>
                        </a:rPr>
                        <a:t>چهارشنبه</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r h="469323">
                <a:tc>
                  <a:txBody>
                    <a:bodyPr/>
                    <a:lstStyle/>
                    <a:p>
                      <a:pPr marL="0" marR="0" algn="ctr" rtl="0">
                        <a:lnSpc>
                          <a:spcPct val="115000"/>
                        </a:lnSpc>
                        <a:spcBef>
                          <a:spcPts val="0"/>
                        </a:spcBef>
                        <a:spcAft>
                          <a:spcPts val="0"/>
                        </a:spcAft>
                      </a:pPr>
                      <a:r>
                        <a:rPr lang="fa-IR" sz="2400">
                          <a:solidFill>
                            <a:schemeClr val="bg1"/>
                          </a:solidFill>
                          <a:effectLst/>
                          <a:cs typeface="B Lotus" panose="00000400000000000000" pitchFamily="2" charset="-78"/>
                        </a:rPr>
                        <a:t>پنج­شنبه</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r h="469323">
                <a:tc>
                  <a:txBody>
                    <a:bodyPr/>
                    <a:lstStyle/>
                    <a:p>
                      <a:pPr marL="0" marR="0" algn="ctr" rtl="0">
                        <a:lnSpc>
                          <a:spcPct val="115000"/>
                        </a:lnSpc>
                        <a:spcBef>
                          <a:spcPts val="0"/>
                        </a:spcBef>
                        <a:spcAft>
                          <a:spcPts val="0"/>
                        </a:spcAft>
                      </a:pPr>
                      <a:r>
                        <a:rPr lang="fa-IR" sz="2400">
                          <a:solidFill>
                            <a:schemeClr val="bg1"/>
                          </a:solidFill>
                          <a:effectLst/>
                          <a:cs typeface="B Lotus" panose="00000400000000000000" pitchFamily="2" charset="-78"/>
                        </a:rPr>
                        <a:t>جمعه</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a:solidFill>
                            <a:schemeClr val="bg1"/>
                          </a:solidFill>
                          <a:effectLst/>
                          <a:cs typeface="B Lotus" panose="00000400000000000000" pitchFamily="2" charset="-78"/>
                        </a:rPr>
                        <a:t> </a:t>
                      </a:r>
                      <a:endParaRPr lang="en-US" sz="240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c>
                  <a:txBody>
                    <a:bodyPr/>
                    <a:lstStyle/>
                    <a:p>
                      <a:pPr marL="0" marR="0" rtl="0">
                        <a:lnSpc>
                          <a:spcPct val="115000"/>
                        </a:lnSpc>
                        <a:spcBef>
                          <a:spcPts val="0"/>
                        </a:spcBef>
                        <a:spcAft>
                          <a:spcPts val="0"/>
                        </a:spcAft>
                      </a:pPr>
                      <a:r>
                        <a:rPr lang="fa-IR" sz="2400" dirty="0">
                          <a:solidFill>
                            <a:schemeClr val="bg1"/>
                          </a:solidFill>
                          <a:effectLst/>
                          <a:cs typeface="B Lotus"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a:txBody>
                  <a:tcPr marL="68590" marR="68590" marT="0" marB="0"/>
                </a:tc>
              </a:tr>
            </a:tbl>
          </a:graphicData>
        </a:graphic>
      </p:graphicFrame>
    </p:spTree>
    <p:extLst>
      <p:ext uri="{BB962C8B-B14F-4D97-AF65-F5344CB8AC3E}">
        <p14:creationId xmlns:p14="http://schemas.microsoft.com/office/powerpoint/2010/main" val="2676327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سخنی با مربیان محترم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76200" y="1200150"/>
            <a:ext cx="8610600" cy="3733800"/>
          </a:xfrm>
        </p:spPr>
        <p:txBody>
          <a:bodyPr rtlCol="0">
            <a:normAutofit fontScale="92500"/>
          </a:bodyPr>
          <a:lstStyle/>
          <a:p>
            <a:pPr fontAlgn="auto">
              <a:spcAft>
                <a:spcPts val="0"/>
              </a:spcAft>
              <a:defRPr/>
            </a:pPr>
            <a:r>
              <a:rPr lang="fa-IR" dirty="0" smtClean="0">
                <a:solidFill>
                  <a:schemeClr val="tx1">
                    <a:lumMod val="75000"/>
                    <a:lumOff val="25000"/>
                  </a:schemeClr>
                </a:solidFill>
              </a:rPr>
              <a:t>اهداف دوره: </a:t>
            </a:r>
          </a:p>
          <a:p>
            <a:pPr fontAlgn="auto">
              <a:spcAft>
                <a:spcPts val="0"/>
              </a:spcAft>
              <a:buFontTx/>
              <a:buChar char="-"/>
              <a:defRPr/>
            </a:pPr>
            <a:r>
              <a:rPr lang="fa-IR" dirty="0" smtClean="0">
                <a:solidFill>
                  <a:schemeClr val="tx1">
                    <a:lumMod val="75000"/>
                    <a:lumOff val="25000"/>
                  </a:schemeClr>
                </a:solidFill>
              </a:rPr>
              <a:t>ارتقای سطح شادکامی و رضایتمندی در بین مادران و خانواده ها</a:t>
            </a:r>
          </a:p>
          <a:p>
            <a:pPr fontAlgn="auto">
              <a:spcAft>
                <a:spcPts val="0"/>
              </a:spcAft>
              <a:buFontTx/>
              <a:buChar char="-"/>
              <a:defRPr/>
            </a:pPr>
            <a:r>
              <a:rPr lang="fa-IR" dirty="0" smtClean="0">
                <a:solidFill>
                  <a:schemeClr val="tx1">
                    <a:lumMod val="75000"/>
                    <a:lumOff val="25000"/>
                  </a:schemeClr>
                </a:solidFill>
              </a:rPr>
              <a:t>ارائه مبانی و مهارتهای قرآنی در زمینه سبک زندگی سالم </a:t>
            </a:r>
          </a:p>
          <a:p>
            <a:pPr fontAlgn="auto">
              <a:spcAft>
                <a:spcPts val="0"/>
              </a:spcAft>
              <a:buFontTx/>
              <a:buChar char="-"/>
              <a:defRPr/>
            </a:pPr>
            <a:r>
              <a:rPr lang="fa-IR" dirty="0" smtClean="0">
                <a:solidFill>
                  <a:schemeClr val="tx1">
                    <a:lumMod val="75000"/>
                    <a:lumOff val="25000"/>
                  </a:schemeClr>
                </a:solidFill>
              </a:rPr>
              <a:t>معرفی 6 مدل شادزیستن مبتنی بر قرآن و آموزش راهکارهای عملیاتی برای تحقق آن </a:t>
            </a:r>
          </a:p>
          <a:p>
            <a:pPr fontAlgn="auto">
              <a:spcAft>
                <a:spcPts val="0"/>
              </a:spcAft>
              <a:buFontTx/>
              <a:buChar char="-"/>
              <a:defRPr/>
            </a:pPr>
            <a:endParaRPr lang="fa-IR" dirty="0" smtClean="0">
              <a:solidFill>
                <a:schemeClr val="tx1">
                  <a:lumMod val="75000"/>
                  <a:lumOff val="25000"/>
                </a:schemeClr>
              </a:solidFill>
            </a:endParaRPr>
          </a:p>
          <a:p>
            <a:pPr fontAlgn="auto">
              <a:spcAft>
                <a:spcPts val="0"/>
              </a:spcAft>
              <a:buFont typeface="Wingdings" panose="05000000000000000000" pitchFamily="2" charset="2"/>
              <a:buChar char="ü"/>
              <a:defRPr/>
            </a:pPr>
            <a:r>
              <a:rPr lang="fa-IR" dirty="0" smtClean="0">
                <a:solidFill>
                  <a:schemeClr val="tx1">
                    <a:lumMod val="75000"/>
                    <a:lumOff val="25000"/>
                  </a:schemeClr>
                </a:solidFill>
              </a:rPr>
              <a:t>چند ملاحظه:</a:t>
            </a:r>
          </a:p>
          <a:p>
            <a:pPr fontAlgn="auto">
              <a:spcAft>
                <a:spcPts val="0"/>
              </a:spcAft>
              <a:buFontTx/>
              <a:buChar char="-"/>
              <a:defRPr/>
            </a:pPr>
            <a:r>
              <a:rPr lang="fa-IR" dirty="0" smtClean="0">
                <a:solidFill>
                  <a:schemeClr val="tx1">
                    <a:lumMod val="75000"/>
                    <a:lumOff val="25000"/>
                  </a:schemeClr>
                </a:solidFill>
              </a:rPr>
              <a:t>لزوم در نظر داشتن ویژگی های مخاطبان این کارگاه</a:t>
            </a:r>
          </a:p>
          <a:p>
            <a:pPr fontAlgn="auto">
              <a:spcAft>
                <a:spcPts val="0"/>
              </a:spcAft>
              <a:buFontTx/>
              <a:buChar char="-"/>
              <a:defRPr/>
            </a:pPr>
            <a:r>
              <a:rPr lang="fa-IR" dirty="0" smtClean="0">
                <a:solidFill>
                  <a:schemeClr val="tx1">
                    <a:lumMod val="75000"/>
                    <a:lumOff val="25000"/>
                  </a:schemeClr>
                </a:solidFill>
              </a:rPr>
              <a:t>داشتن انعطاف در برنامه ریزی برای تعداد جلسات کارگاه </a:t>
            </a:r>
            <a:endParaRPr lang="fa-IR" dirty="0">
              <a:solidFill>
                <a:schemeClr val="tx1">
                  <a:lumMod val="75000"/>
                  <a:lumOff val="25000"/>
                </a:schemeClr>
              </a:solidFill>
            </a:endParaRPr>
          </a:p>
          <a:p>
            <a:pPr fontAlgn="auto">
              <a:spcAft>
                <a:spcPts val="0"/>
              </a:spcAft>
              <a:buFontTx/>
              <a:buChar char="-"/>
              <a:defRPr/>
            </a:pPr>
            <a:endParaRPr lang="fa-IR" dirty="0" smtClean="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circle(in)">
                                      <p:cBhvr>
                                        <p:cTn id="7" dur="2000"/>
                                        <p:tgtEl>
                                          <p:spTgt spid="5">
                                            <p:txEl>
                                              <p:pRg st="5" end="5"/>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circle(in)">
                                      <p:cBhvr>
                                        <p:cTn id="10" dur="2000"/>
                                        <p:tgtEl>
                                          <p:spTgt spid="5">
                                            <p:txEl>
                                              <p:pRg st="6" end="6"/>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circle(in)">
                                      <p:cBhvr>
                                        <p:cTn id="1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fontAlgn="auto">
              <a:spcAft>
                <a:spcPts val="0"/>
              </a:spcAft>
              <a:defRPr/>
            </a:pPr>
            <a:r>
              <a:rPr lang="fa-IR" dirty="0">
                <a:solidFill>
                  <a:schemeClr val="tx1">
                    <a:lumMod val="75000"/>
                    <a:lumOff val="25000"/>
                  </a:schemeClr>
                </a:solidFill>
              </a:rPr>
              <a:t>تعادل در برنامه ها </a:t>
            </a:r>
            <a:r>
              <a:rPr lang="fa-IR" dirty="0" smtClean="0">
                <a:solidFill>
                  <a:schemeClr val="tx1">
                    <a:lumMod val="75000"/>
                    <a:lumOff val="25000"/>
                  </a:schemeClr>
                </a:solidFill>
              </a:rPr>
              <a:t/>
            </a:r>
            <a:br>
              <a:rPr lang="fa-IR" dirty="0" smtClean="0">
                <a:solidFill>
                  <a:schemeClr val="tx1">
                    <a:lumMod val="75000"/>
                    <a:lumOff val="25000"/>
                  </a:schemeClr>
                </a:solidFill>
              </a:rPr>
            </a:br>
            <a:r>
              <a:rPr lang="fa-IR" dirty="0" smtClean="0">
                <a:solidFill>
                  <a:schemeClr val="tx1">
                    <a:lumMod val="75000"/>
                    <a:lumOff val="25000"/>
                  </a:schemeClr>
                </a:solidFill>
              </a:rPr>
              <a:t>به پرسش های زیر پاسخ دهید:</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fontAlgn="auto">
              <a:spcAft>
                <a:spcPts val="0"/>
              </a:spcAft>
              <a:defRPr/>
            </a:pPr>
            <a:endParaRPr lang="fa-IR" dirty="0" smtClean="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با توجه به برنامه ای که تنظیم کرده اید بگویید آیا توازن بین ابعاد مختلف زندگی رعایت شده است؟ (روابط دوستی، علم آموزی، معنویت، خانواده، فرزندان، والدین، تفریح، سفر و رسیدگی به وضعیت سلامت و ...)</a:t>
            </a:r>
          </a:p>
          <a:p>
            <a:pPr marL="0" indent="0" fontAlgn="auto">
              <a:spcAft>
                <a:spcPts val="0"/>
              </a:spcAft>
              <a:buNone/>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4257590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952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مشکل کجاست؟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76200" y="590550"/>
            <a:ext cx="8686800" cy="4552950"/>
          </a:xfrm>
        </p:spPr>
        <p:txBody>
          <a:bodyPr rtlCol="0">
            <a:normAutofit fontScale="92500" lnSpcReduction="10000"/>
          </a:bodyPr>
          <a:lstStyle/>
          <a:p>
            <a:pPr marL="0" indent="0">
              <a:buNone/>
            </a:pPr>
            <a:r>
              <a:rPr lang="fa-IR" dirty="0" smtClean="0"/>
              <a:t>سمانه 26 ساله، مجرد و دانشجوی ارشد ریاضی است و چند ماهی است که از لحاظ روحی اصلا </a:t>
            </a:r>
            <a:r>
              <a:rPr lang="fa-IR" dirty="0"/>
              <a:t>آرامش ندارد. </a:t>
            </a:r>
            <a:r>
              <a:rPr lang="fa-IR" dirty="0" smtClean="0"/>
              <a:t>علاقه </a:t>
            </a:r>
            <a:r>
              <a:rPr lang="fa-IR" dirty="0"/>
              <a:t>ای </a:t>
            </a:r>
            <a:r>
              <a:rPr lang="fa-IR" dirty="0" smtClean="0"/>
              <a:t>به </a:t>
            </a:r>
            <a:r>
              <a:rPr lang="fa-IR" dirty="0"/>
              <a:t>بلند شدن از خواب </a:t>
            </a:r>
            <a:r>
              <a:rPr lang="fa-IR" dirty="0" smtClean="0"/>
              <a:t>نداشته و </a:t>
            </a:r>
            <a:r>
              <a:rPr lang="fa-IR" dirty="0"/>
              <a:t>کلاس های دانشگاه را یکی در میان شرکت می </a:t>
            </a:r>
            <a:r>
              <a:rPr lang="fa-IR" dirty="0" smtClean="0"/>
              <a:t>کند</a:t>
            </a:r>
            <a:r>
              <a:rPr lang="fa-IR" dirty="0"/>
              <a:t> </a:t>
            </a:r>
            <a:r>
              <a:rPr lang="fa-IR" dirty="0" smtClean="0"/>
              <a:t>و متاسفانه با این شرایط در مرز مشروطی قرار دارد.</a:t>
            </a:r>
          </a:p>
          <a:p>
            <a:pPr marL="0" indent="0">
              <a:buNone/>
            </a:pPr>
            <a:r>
              <a:rPr lang="fa-IR" dirty="0" smtClean="0"/>
              <a:t>او </a:t>
            </a:r>
            <a:r>
              <a:rPr lang="fa-IR" dirty="0"/>
              <a:t>به شدت به تایید اطرافیانش نیاز دارد. حتی موقع رانندگی از فرد همراهش می پرسد که ایا دنده خوب است؟ خوب رانندگی می </a:t>
            </a:r>
            <a:r>
              <a:rPr lang="fa-IR" dirty="0" smtClean="0"/>
              <a:t>کند یا نه! </a:t>
            </a:r>
            <a:r>
              <a:rPr lang="fa-IR" dirty="0"/>
              <a:t>دائم خودش را با دیگران چک می کند. هرکاری را می خواهد انجام دهد اول فکر می کند بقیه چه فکر می کنند؟ حتی در تاکسی استرس دارد </a:t>
            </a:r>
            <a:r>
              <a:rPr lang="fa-IR" dirty="0" smtClean="0"/>
              <a:t>و اگر </a:t>
            </a:r>
            <a:r>
              <a:rPr lang="fa-IR" dirty="0"/>
              <a:t>پول خورد بدهد احساس شرمندگی می کند. </a:t>
            </a:r>
            <a:r>
              <a:rPr lang="fa-IR" dirty="0" smtClean="0"/>
              <a:t>در </a:t>
            </a:r>
            <a:r>
              <a:rPr lang="fa-IR" dirty="0"/>
              <a:t>جمع های دوستی به شدت آسیب پذیر است. (بااینکه قد متوسطی دارد) هنگامی که در جمع دوستان، کسی قد یا ظاهر او را مسخره می کند، به شدت احساس حقارت می کند و تا روزها ذهنش درگیر حرف های دیگران می شود. نوع عطر و ادکلنی که می خرد بسیار برایش اهمیت دارد. اگر کمتر از </a:t>
            </a:r>
            <a:r>
              <a:rPr lang="fa-IR" dirty="0" smtClean="0"/>
              <a:t>قیمت خاصی باشد، آن را دور </a:t>
            </a:r>
            <a:r>
              <a:rPr lang="fa-IR" dirty="0"/>
              <a:t>از شان خود می داند و مارک لباس و کفش هم برایش ارزش است. </a:t>
            </a:r>
            <a:r>
              <a:rPr lang="fa-IR" dirty="0" smtClean="0"/>
              <a:t>سمانه </a:t>
            </a:r>
            <a:r>
              <a:rPr lang="fa-IR" dirty="0"/>
              <a:t>به گفته خود، برای رها شدن از خفّتِ لیسانس برای فوق هم خوانده وگرنه علاقه ای به درس ندارد. </a:t>
            </a:r>
            <a:r>
              <a:rPr lang="fa-IR" dirty="0" smtClean="0"/>
              <a:t>او نام </a:t>
            </a:r>
            <a:r>
              <a:rPr lang="fa-IR" dirty="0"/>
              <a:t>دانشگاه را یکی از عوامل عزت و احساس ارزشمندی خود می داند. </a:t>
            </a:r>
            <a:r>
              <a:rPr lang="fa-IR" dirty="0" smtClean="0">
                <a:solidFill>
                  <a:schemeClr val="tx1">
                    <a:lumMod val="75000"/>
                    <a:lumOff val="25000"/>
                  </a:schemeClr>
                </a:solidFill>
              </a:rPr>
              <a:t> </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18115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شادکامی ارزشمندانه</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152400" y="1063626"/>
            <a:ext cx="8534400" cy="3530600"/>
          </a:xfrm>
        </p:spPr>
        <p:txBody>
          <a:bodyPr rtlCol="0">
            <a:normAutofit/>
          </a:bodyPr>
          <a:lstStyle/>
          <a:p>
            <a:pPr marL="0" indent="0" algn="just" fontAlgn="auto">
              <a:spcAft>
                <a:spcPts val="0"/>
              </a:spcAft>
              <a:buNone/>
              <a:defRPr/>
            </a:pPr>
            <a:r>
              <a:rPr lang="fa-IR" dirty="0" smtClean="0">
                <a:solidFill>
                  <a:schemeClr val="tx1">
                    <a:lumMod val="75000"/>
                    <a:lumOff val="25000"/>
                  </a:schemeClr>
                </a:solidFill>
              </a:rPr>
              <a:t>شادکامی ارزشمندانه، نتیجه نوعی از سبک زندگی است که در آن فرد ارزشمندی خود را با ملاک های دُرُست درونی ارزیابی کرده و هیچ گاه آن را تحت تاثیر نظرات دیگران، رخدادهای زندگی و موقعیت های اجتماعی قرار نمی دهد.</a:t>
            </a:r>
          </a:p>
          <a:p>
            <a:pPr marL="0" indent="0" algn="just" fontAlgn="auto">
              <a:spcAft>
                <a:spcPts val="0"/>
              </a:spcAft>
              <a:buNone/>
              <a:defRPr/>
            </a:pPr>
            <a:r>
              <a:rPr lang="fa-IR" dirty="0" smtClean="0">
                <a:solidFill>
                  <a:schemeClr val="tx1">
                    <a:lumMod val="75000"/>
                    <a:lumOff val="25000"/>
                  </a:schemeClr>
                </a:solidFill>
              </a:rPr>
              <a:t>در این سبک از زندگی رضایت و ارزشمندی درونی بالایی وجود دارد و با بالا و پایین شدن زندگی و شرایط آن فرد دچار نوسان در ادراک ارزشمندی و پاسخدهی هیجانی به رویدادها نمی شود. </a:t>
            </a:r>
          </a:p>
          <a:p>
            <a:pPr marL="0" indent="0" algn="just" fontAlgn="auto">
              <a:spcAft>
                <a:spcPts val="0"/>
              </a:spcAft>
              <a:buNone/>
              <a:defRPr/>
            </a:pPr>
            <a:r>
              <a:rPr lang="fa-IR" dirty="0" smtClean="0">
                <a:solidFill>
                  <a:schemeClr val="tx1">
                    <a:lumMod val="75000"/>
                    <a:lumOff val="25000"/>
                  </a:schemeClr>
                </a:solidFill>
              </a:rPr>
              <a:t>واژگان شادی در سوره مبارکه فجر: </a:t>
            </a:r>
          </a:p>
        </p:txBody>
      </p:sp>
      <p:sp>
        <p:nvSpPr>
          <p:cNvPr id="6" name="Oval 5"/>
          <p:cNvSpPr/>
          <p:nvPr/>
        </p:nvSpPr>
        <p:spPr>
          <a:xfrm>
            <a:off x="2819400" y="32575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راضیه</a:t>
            </a:r>
            <a:endParaRPr lang="en-US" sz="2400" b="1" dirty="0">
              <a:cs typeface="B Lotus" panose="00000400000000000000" pitchFamily="2" charset="-78"/>
            </a:endParaRPr>
          </a:p>
        </p:txBody>
      </p:sp>
      <p:sp>
        <p:nvSpPr>
          <p:cNvPr id="7" name="Oval 6"/>
          <p:cNvSpPr/>
          <p:nvPr/>
        </p:nvSpPr>
        <p:spPr>
          <a:xfrm>
            <a:off x="1143000" y="32575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مرضیه</a:t>
            </a:r>
            <a:endParaRPr lang="en-US" sz="2400" b="1" dirty="0">
              <a:cs typeface="B Lotus" panose="00000400000000000000" pitchFamily="2" charset="-78"/>
            </a:endParaRPr>
          </a:p>
        </p:txBody>
      </p:sp>
      <p:sp>
        <p:nvSpPr>
          <p:cNvPr id="8" name="Oval 7"/>
          <p:cNvSpPr/>
          <p:nvPr/>
        </p:nvSpPr>
        <p:spPr>
          <a:xfrm>
            <a:off x="1902823" y="4137025"/>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مطمئنه</a:t>
            </a:r>
            <a:endParaRPr lang="en-US" sz="2400" b="1" dirty="0">
              <a:cs typeface="B Lotus" panose="00000400000000000000" pitchFamily="2" charset="-78"/>
            </a:endParaRPr>
          </a:p>
        </p:txBody>
      </p:sp>
    </p:spTree>
    <p:extLst>
      <p:ext uri="{BB962C8B-B14F-4D97-AF65-F5344CB8AC3E}">
        <p14:creationId xmlns:p14="http://schemas.microsoft.com/office/powerpoint/2010/main" val="3738420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مبناهای ارزشمندی خود را ارزیابی کنید.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381000" y="1200150"/>
            <a:ext cx="8458200" cy="3394075"/>
          </a:xfrm>
        </p:spPr>
        <p:txBody>
          <a:bodyPr rtlCol="0">
            <a:normAutofit/>
          </a:bodyPr>
          <a:lstStyle/>
          <a:p>
            <a:pPr marL="0" indent="0" fontAlgn="auto">
              <a:spcAft>
                <a:spcPts val="0"/>
              </a:spcAft>
              <a:buNone/>
              <a:defRPr/>
            </a:pPr>
            <a:r>
              <a:rPr lang="fa-IR" dirty="0">
                <a:solidFill>
                  <a:schemeClr val="tx1">
                    <a:lumMod val="75000"/>
                    <a:lumOff val="25000"/>
                  </a:schemeClr>
                </a:solidFill>
              </a:rPr>
              <a:t>مبناهای ارزشمندی خود را یادداشت </a:t>
            </a:r>
            <a:r>
              <a:rPr lang="fa-IR" dirty="0" smtClean="0">
                <a:solidFill>
                  <a:schemeClr val="tx1">
                    <a:lumMod val="75000"/>
                    <a:lumOff val="25000"/>
                  </a:schemeClr>
                </a:solidFill>
              </a:rPr>
              <a:t>کنید! </a:t>
            </a:r>
          </a:p>
          <a:p>
            <a:pPr marL="0" indent="0" fontAlgn="auto">
              <a:spcAft>
                <a:spcPts val="0"/>
              </a:spcAft>
              <a:buNone/>
              <a:defRPr/>
            </a:pPr>
            <a:r>
              <a:rPr lang="fa-IR" dirty="0" smtClean="0">
                <a:solidFill>
                  <a:schemeClr val="tx1">
                    <a:lumMod val="75000"/>
                    <a:lumOff val="25000"/>
                  </a:schemeClr>
                </a:solidFill>
              </a:rPr>
              <a:t>در چه صورت خود را ارزشمندی میدانید؟</a:t>
            </a:r>
          </a:p>
          <a:p>
            <a:pPr marL="0" indent="0" fontAlgn="auto">
              <a:spcAft>
                <a:spcPts val="0"/>
              </a:spcAft>
              <a:buNone/>
              <a:defRPr/>
            </a:pPr>
            <a:r>
              <a:rPr lang="fa-IR" dirty="0" smtClean="0">
                <a:solidFill>
                  <a:schemeClr val="tx1">
                    <a:lumMod val="75000"/>
                    <a:lumOff val="25000"/>
                  </a:schemeClr>
                </a:solidFill>
              </a:rPr>
              <a:t>آیا این مبناها در گذر زمان پایدارند یا دچار نوسان و تغییر می شوند؟</a:t>
            </a:r>
          </a:p>
          <a:p>
            <a:pPr marL="0" indent="0" fontAlgn="auto">
              <a:spcAft>
                <a:spcPts val="0"/>
              </a:spcAft>
              <a:buNone/>
              <a:defRPr/>
            </a:pPr>
            <a:r>
              <a:rPr lang="fa-IR" dirty="0" smtClean="0">
                <a:solidFill>
                  <a:schemeClr val="tx1">
                    <a:lumMod val="75000"/>
                    <a:lumOff val="25000"/>
                  </a:schemeClr>
                </a:solidFill>
              </a:rPr>
              <a:t> </a:t>
            </a:r>
          </a:p>
        </p:txBody>
      </p:sp>
      <p:sp>
        <p:nvSpPr>
          <p:cNvPr id="2" name="Rectangle 1"/>
          <p:cNvSpPr/>
          <p:nvPr/>
        </p:nvSpPr>
        <p:spPr>
          <a:xfrm>
            <a:off x="1371600" y="2897187"/>
            <a:ext cx="6477000" cy="2082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4000" b="1" dirty="0" smtClean="0">
                <a:latin typeface="IranNastaliq" panose="02020505000000020003" pitchFamily="18" charset="0"/>
                <a:cs typeface="IranNastaliq" panose="02020505000000020003" pitchFamily="18" charset="0"/>
              </a:rPr>
              <a:t>مبناهای ارزشمندی پوشالی نوسان شدید خلق  را در پی دارند و</a:t>
            </a:r>
            <a:endParaRPr lang="en-US" sz="4000" b="1" dirty="0" smtClean="0">
              <a:latin typeface="IranNastaliq" panose="02020505000000020003" pitchFamily="18" charset="0"/>
              <a:cs typeface="IranNastaliq" panose="02020505000000020003" pitchFamily="18" charset="0"/>
            </a:endParaRPr>
          </a:p>
          <a:p>
            <a:pPr algn="ctr"/>
            <a:r>
              <a:rPr lang="fa-IR" sz="4000" b="1" dirty="0" smtClean="0">
                <a:latin typeface="IranNastaliq" panose="02020505000000020003" pitchFamily="18" charset="0"/>
                <a:cs typeface="IranNastaliq" panose="02020505000000020003" pitchFamily="18" charset="0"/>
              </a:rPr>
              <a:t> در مقابل انتخاب  مبناهای ارزشمندی حقیقی و الهی منجر به تجربه نشاط پایدار می گردند .</a:t>
            </a:r>
            <a:endParaRPr lang="en-US" sz="4000" b="1"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13074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anim calcmode="lin" valueType="num">
                                      <p:cBhvr>
                                        <p:cTn id="27" dur="2000" fill="hold"/>
                                        <p:tgtEl>
                                          <p:spTgt spid="2"/>
                                        </p:tgtEl>
                                        <p:attrNameLst>
                                          <p:attrName>ppt_w</p:attrName>
                                        </p:attrNameLst>
                                      </p:cBhvr>
                                      <p:tavLst>
                                        <p:tav tm="0" fmla="#ppt_w*sin(2.5*pi*$)">
                                          <p:val>
                                            <p:fltVal val="0"/>
                                          </p:val>
                                        </p:tav>
                                        <p:tav tm="100000">
                                          <p:val>
                                            <p:fltVal val="1"/>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مبناهای ارزشمندی پوشالی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marL="0" indent="0" fontAlgn="auto">
              <a:spcAft>
                <a:spcPts val="0"/>
              </a:spcAft>
              <a:buNone/>
              <a:defRPr/>
            </a:pPr>
            <a:endParaRPr lang="fa-IR" dirty="0" smtClean="0">
              <a:solidFill>
                <a:schemeClr val="tx1">
                  <a:lumMod val="75000"/>
                  <a:lumOff val="25000"/>
                </a:schemeClr>
              </a:solidFill>
            </a:endParaRPr>
          </a:p>
        </p:txBody>
      </p:sp>
      <p:sp>
        <p:nvSpPr>
          <p:cNvPr id="2" name="Oval 1"/>
          <p:cNvSpPr/>
          <p:nvPr/>
        </p:nvSpPr>
        <p:spPr>
          <a:xfrm>
            <a:off x="7467600" y="3435350"/>
            <a:ext cx="1447800" cy="1295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شان اجتماعی</a:t>
            </a:r>
            <a:endParaRPr lang="en-US" sz="3300" b="1" dirty="0">
              <a:latin typeface="IranNastaliq" panose="02020505000000020003" pitchFamily="18" charset="0"/>
              <a:cs typeface="IranNastaliq" panose="02020505000000020003" pitchFamily="18" charset="0"/>
            </a:endParaRPr>
          </a:p>
        </p:txBody>
      </p:sp>
      <p:sp>
        <p:nvSpPr>
          <p:cNvPr id="6" name="Oval 5"/>
          <p:cNvSpPr/>
          <p:nvPr/>
        </p:nvSpPr>
        <p:spPr>
          <a:xfrm>
            <a:off x="6713220" y="1342889"/>
            <a:ext cx="1447800" cy="1295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ثروت</a:t>
            </a:r>
            <a:endParaRPr lang="en-US" sz="3300" b="1" dirty="0">
              <a:latin typeface="IranNastaliq" panose="02020505000000020003" pitchFamily="18" charset="0"/>
              <a:cs typeface="IranNastaliq" panose="02020505000000020003" pitchFamily="18" charset="0"/>
            </a:endParaRPr>
          </a:p>
        </p:txBody>
      </p:sp>
      <p:sp>
        <p:nvSpPr>
          <p:cNvPr id="8" name="Oval 7"/>
          <p:cNvSpPr/>
          <p:nvPr/>
        </p:nvSpPr>
        <p:spPr>
          <a:xfrm>
            <a:off x="723900" y="2099311"/>
            <a:ext cx="1447800" cy="1295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تایید دیگران</a:t>
            </a:r>
            <a:endParaRPr lang="en-US" sz="3300" b="1" dirty="0">
              <a:latin typeface="IranNastaliq" panose="02020505000000020003" pitchFamily="18" charset="0"/>
              <a:cs typeface="IranNastaliq" panose="02020505000000020003" pitchFamily="18" charset="0"/>
            </a:endParaRPr>
          </a:p>
        </p:txBody>
      </p:sp>
      <p:sp>
        <p:nvSpPr>
          <p:cNvPr id="9" name="Oval 8"/>
          <p:cNvSpPr/>
          <p:nvPr/>
        </p:nvSpPr>
        <p:spPr>
          <a:xfrm>
            <a:off x="3885111" y="1229541"/>
            <a:ext cx="1447800" cy="1295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موقعیت شغلی</a:t>
            </a:r>
            <a:endParaRPr lang="en-US" sz="3300" b="1" dirty="0">
              <a:latin typeface="IranNastaliq" panose="02020505000000020003" pitchFamily="18" charset="0"/>
              <a:cs typeface="IranNastaliq" panose="02020505000000020003" pitchFamily="18" charset="0"/>
            </a:endParaRPr>
          </a:p>
        </p:txBody>
      </p:sp>
      <p:sp>
        <p:nvSpPr>
          <p:cNvPr id="12" name="Oval 11"/>
          <p:cNvSpPr/>
          <p:nvPr/>
        </p:nvSpPr>
        <p:spPr>
          <a:xfrm>
            <a:off x="3124200" y="3181350"/>
            <a:ext cx="1447800" cy="1295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رخدادهای موافق میل</a:t>
            </a:r>
            <a:endParaRPr lang="en-US" sz="3300" b="1" dirty="0">
              <a:latin typeface="IranNastaliq" panose="02020505000000020003" pitchFamily="18" charset="0"/>
              <a:cs typeface="IranNastaliq" panose="02020505000000020003" pitchFamily="18" charset="0"/>
            </a:endParaRPr>
          </a:p>
        </p:txBody>
      </p:sp>
      <p:cxnSp>
        <p:nvCxnSpPr>
          <p:cNvPr id="7" name="Straight Connector 6"/>
          <p:cNvCxnSpPr>
            <a:stCxn id="4" idx="1"/>
          </p:cNvCxnSpPr>
          <p:nvPr/>
        </p:nvCxnSpPr>
        <p:spPr>
          <a:xfrm>
            <a:off x="457200" y="635000"/>
            <a:ext cx="266700" cy="707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23900" y="0"/>
            <a:ext cx="190500" cy="1342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4400" y="0"/>
            <a:ext cx="152400" cy="1200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66800" y="206375"/>
            <a:ext cx="304800" cy="993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 y="206375"/>
            <a:ext cx="152400"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24000" y="0"/>
            <a:ext cx="152400" cy="63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76400" y="0"/>
            <a:ext cx="228600" cy="1200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905000" y="206375"/>
            <a:ext cx="152400" cy="993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57400" y="206375"/>
            <a:ext cx="114300"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171700" y="0"/>
            <a:ext cx="266700" cy="106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38400" y="0"/>
            <a:ext cx="304800" cy="106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 idx="1"/>
          </p:cNvCxnSpPr>
          <p:nvPr/>
        </p:nvCxnSpPr>
        <p:spPr>
          <a:xfrm flipH="1">
            <a:off x="381000" y="635000"/>
            <a:ext cx="76200" cy="4286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70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مبناهای ارزشمندی حقیقی</a:t>
            </a:r>
            <a:endParaRPr lang="en-US" dirty="0" smtClean="0">
              <a:solidFill>
                <a:schemeClr val="tx1">
                  <a:lumMod val="75000"/>
                  <a:lumOff val="25000"/>
                </a:schemeClr>
              </a:solidFill>
            </a:endParaRPr>
          </a:p>
        </p:txBody>
      </p:sp>
      <p:sp>
        <p:nvSpPr>
          <p:cNvPr id="2" name="Oval 1"/>
          <p:cNvSpPr/>
          <p:nvPr/>
        </p:nvSpPr>
        <p:spPr>
          <a:xfrm>
            <a:off x="7467600" y="3435350"/>
            <a:ext cx="1447800" cy="12954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سعی و تلاش</a:t>
            </a:r>
            <a:endParaRPr lang="en-US" sz="3300" b="1" dirty="0">
              <a:latin typeface="IranNastaliq" panose="02020505000000020003" pitchFamily="18" charset="0"/>
              <a:cs typeface="IranNastaliq" panose="02020505000000020003" pitchFamily="18" charset="0"/>
            </a:endParaRPr>
          </a:p>
        </p:txBody>
      </p:sp>
      <p:sp>
        <p:nvSpPr>
          <p:cNvPr id="6" name="Oval 5"/>
          <p:cNvSpPr/>
          <p:nvPr/>
        </p:nvSpPr>
        <p:spPr>
          <a:xfrm>
            <a:off x="6713220" y="1342889"/>
            <a:ext cx="1447800" cy="12954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عمل خداپسندانه</a:t>
            </a:r>
            <a:endParaRPr lang="en-US" sz="3300" b="1" dirty="0">
              <a:latin typeface="IranNastaliq" panose="02020505000000020003" pitchFamily="18" charset="0"/>
              <a:cs typeface="IranNastaliq" panose="02020505000000020003" pitchFamily="18" charset="0"/>
            </a:endParaRPr>
          </a:p>
        </p:txBody>
      </p:sp>
      <p:sp>
        <p:nvSpPr>
          <p:cNvPr id="8" name="Oval 7"/>
          <p:cNvSpPr/>
          <p:nvPr/>
        </p:nvSpPr>
        <p:spPr>
          <a:xfrm>
            <a:off x="723900" y="2099311"/>
            <a:ext cx="1447800" cy="12954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3000" b="1" dirty="0" smtClean="0">
                <a:latin typeface="IranNastaliq" panose="02020505000000020003" pitchFamily="18" charset="0"/>
                <a:cs typeface="IranNastaliq" panose="02020505000000020003" pitchFamily="18" charset="0"/>
              </a:rPr>
              <a:t>عمل بر اساس وسع و توان</a:t>
            </a:r>
            <a:endParaRPr lang="en-US" sz="3000" b="1" dirty="0">
              <a:latin typeface="IranNastaliq" panose="02020505000000020003" pitchFamily="18" charset="0"/>
              <a:cs typeface="IranNastaliq" panose="02020505000000020003" pitchFamily="18" charset="0"/>
            </a:endParaRPr>
          </a:p>
        </p:txBody>
      </p:sp>
      <p:sp>
        <p:nvSpPr>
          <p:cNvPr id="9" name="Oval 8"/>
          <p:cNvSpPr/>
          <p:nvPr/>
        </p:nvSpPr>
        <p:spPr>
          <a:xfrm>
            <a:off x="3885111" y="1229541"/>
            <a:ext cx="1447800" cy="12954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3300" b="1" dirty="0" smtClean="0">
                <a:latin typeface="IranNastaliq" panose="02020505000000020003" pitchFamily="18" charset="0"/>
                <a:cs typeface="IranNastaliq" panose="02020505000000020003" pitchFamily="18" charset="0"/>
              </a:rPr>
              <a:t>تقوا</a:t>
            </a:r>
            <a:endParaRPr lang="en-US" sz="3300" b="1" dirty="0">
              <a:latin typeface="IranNastaliq" panose="02020505000000020003" pitchFamily="18" charset="0"/>
              <a:cs typeface="IranNastaliq" panose="02020505000000020003" pitchFamily="18" charset="0"/>
            </a:endParaRPr>
          </a:p>
        </p:txBody>
      </p:sp>
      <p:sp>
        <p:nvSpPr>
          <p:cNvPr id="12" name="Oval 11"/>
          <p:cNvSpPr/>
          <p:nvPr/>
        </p:nvSpPr>
        <p:spPr>
          <a:xfrm>
            <a:off x="3124200" y="3181350"/>
            <a:ext cx="1447800" cy="12954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600" b="1" dirty="0" smtClean="0">
                <a:latin typeface="IranNastaliq" panose="02020505000000020003" pitchFamily="18" charset="0"/>
                <a:cs typeface="IranNastaliq" panose="02020505000000020003" pitchFamily="18" charset="0"/>
              </a:rPr>
              <a:t>موفقیت در امتحانات الهی</a:t>
            </a:r>
            <a:endParaRPr lang="en-US" sz="2600" b="1" dirty="0">
              <a:latin typeface="IranNastaliq" panose="02020505000000020003" pitchFamily="18" charset="0"/>
              <a:cs typeface="IranNastaliq" panose="02020505000000020003" pitchFamily="18" charset="0"/>
            </a:endParaRPr>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2682047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algn="r" fontAlgn="auto">
              <a:spcAft>
                <a:spcPts val="0"/>
              </a:spcAft>
              <a:defRPr/>
            </a:pP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marL="0" indent="0" fontAlgn="auto">
              <a:spcAft>
                <a:spcPts val="0"/>
              </a:spcAft>
              <a:buNone/>
              <a:defRPr/>
            </a:pPr>
            <a:endParaRPr lang="en-US" dirty="0" smtClean="0">
              <a:solidFill>
                <a:schemeClr val="tx1">
                  <a:lumMod val="75000"/>
                  <a:lumOff val="25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40291494"/>
              </p:ext>
            </p:extLst>
          </p:nvPr>
        </p:nvGraphicFramePr>
        <p:xfrm>
          <a:off x="-12700" y="-37307"/>
          <a:ext cx="4889500" cy="4827594"/>
        </p:xfrm>
        <a:graphic>
          <a:graphicData uri="http://schemas.openxmlformats.org/presentationml/2006/ole">
            <mc:AlternateContent xmlns:mc="http://schemas.openxmlformats.org/markup-compatibility/2006">
              <mc:Choice xmlns:v="urn:schemas-microsoft-com:vml" Requires="v">
                <p:oleObj spid="_x0000_s5659" name="Visio" r:id="rId5" imgW="8010497" imgH="5772404" progId="Visio.Drawing.15">
                  <p:embed/>
                </p:oleObj>
              </mc:Choice>
              <mc:Fallback>
                <p:oleObj name="Visio" r:id="rId5" imgW="8010497" imgH="5772404" progId="Visio.Drawing.15">
                  <p:embed/>
                  <p:pic>
                    <p:nvPicPr>
                      <p:cNvPr id="0" name=""/>
                      <p:cNvPicPr>
                        <a:picLocks noChangeAspect="1" noChangeArrowheads="1"/>
                      </p:cNvPicPr>
                      <p:nvPr/>
                    </p:nvPicPr>
                    <p:blipFill>
                      <a:blip r:embed="rId6"/>
                      <a:srcRect/>
                      <a:stretch>
                        <a:fillRect/>
                      </a:stretch>
                    </p:blipFill>
                    <p:spPr bwMode="auto">
                      <a:xfrm>
                        <a:off x="-12700" y="-37307"/>
                        <a:ext cx="4889500" cy="48275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12901831"/>
              </p:ext>
            </p:extLst>
          </p:nvPr>
        </p:nvGraphicFramePr>
        <p:xfrm>
          <a:off x="4724400" y="133350"/>
          <a:ext cx="4876800" cy="4577561"/>
        </p:xfrm>
        <a:graphic>
          <a:graphicData uri="http://schemas.openxmlformats.org/presentationml/2006/ole">
            <mc:AlternateContent xmlns:mc="http://schemas.openxmlformats.org/markup-compatibility/2006">
              <mc:Choice xmlns:v="urn:schemas-microsoft-com:vml" Requires="v">
                <p:oleObj spid="_x0000_s5660" name="Visio" r:id="rId7" imgW="4952877" imgH="4943348" progId="Visio.Drawing.15">
                  <p:embed/>
                </p:oleObj>
              </mc:Choice>
              <mc:Fallback>
                <p:oleObj name="Visio" r:id="rId7" imgW="4952877" imgH="4943348" progId="Visio.Drawing.15">
                  <p:embed/>
                  <p:pic>
                    <p:nvPicPr>
                      <p:cNvPr id="0" name=""/>
                      <p:cNvPicPr>
                        <a:picLocks noChangeAspect="1" noChangeArrowheads="1"/>
                      </p:cNvPicPr>
                      <p:nvPr/>
                    </p:nvPicPr>
                    <p:blipFill>
                      <a:blip r:embed="rId8"/>
                      <a:srcRect/>
                      <a:stretch>
                        <a:fillRect/>
                      </a:stretch>
                    </p:blipFill>
                    <p:spPr bwMode="auto">
                      <a:xfrm>
                        <a:off x="4724400" y="133350"/>
                        <a:ext cx="4876800" cy="4577561"/>
                      </a:xfrm>
                      <a:prstGeom prst="rect">
                        <a:avLst/>
                      </a:prstGeom>
                      <a:noFill/>
                      <a:ln>
                        <a:noFill/>
                      </a:ln>
                    </p:spPr>
                  </p:pic>
                </p:oleObj>
              </mc:Fallback>
            </mc:AlternateContent>
          </a:graphicData>
        </a:graphic>
      </p:graphicFrame>
      <p:sp>
        <p:nvSpPr>
          <p:cNvPr id="2" name="Folded Corner 1"/>
          <p:cNvSpPr/>
          <p:nvPr/>
        </p:nvSpPr>
        <p:spPr>
          <a:xfrm>
            <a:off x="6400800" y="-37308"/>
            <a:ext cx="914400" cy="55165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600" b="1" dirty="0" smtClean="0">
                <a:latin typeface="IranNastaliq" panose="02020505000000020003" pitchFamily="18" charset="0"/>
                <a:cs typeface="IranNastaliq" panose="02020505000000020003" pitchFamily="18" charset="0"/>
              </a:rPr>
              <a:t>نشاط پایدار</a:t>
            </a:r>
            <a:endParaRPr lang="en-US" sz="2600" b="1" dirty="0">
              <a:latin typeface="IranNastaliq" panose="02020505000000020003" pitchFamily="18" charset="0"/>
              <a:cs typeface="IranNastaliq" panose="02020505000000020003" pitchFamily="18" charset="0"/>
            </a:endParaRPr>
          </a:p>
        </p:txBody>
      </p:sp>
      <p:sp>
        <p:nvSpPr>
          <p:cNvPr id="9" name="Folded Corner 8"/>
          <p:cNvSpPr/>
          <p:nvPr/>
        </p:nvSpPr>
        <p:spPr>
          <a:xfrm>
            <a:off x="1857034" y="45242"/>
            <a:ext cx="914400" cy="55165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600" b="1" dirty="0" smtClean="0">
                <a:latin typeface="IranNastaliq" panose="02020505000000020003" pitchFamily="18" charset="0"/>
                <a:cs typeface="IranNastaliq" panose="02020505000000020003" pitchFamily="18" charset="0"/>
              </a:rPr>
              <a:t>نشاط ناپایدار</a:t>
            </a:r>
            <a:endParaRPr lang="en-US" sz="2600" b="1"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46084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714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تمرین در منزل: موقعیت های تجربه حقارت</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marL="0" indent="0" fontAlgn="auto">
              <a:spcAft>
                <a:spcPts val="0"/>
              </a:spcAft>
              <a:buNone/>
              <a:defRPr/>
            </a:pPr>
            <a:endParaRPr lang="en-US" dirty="0" smtClean="0">
              <a:solidFill>
                <a:schemeClr val="tx1">
                  <a:lumMod val="75000"/>
                  <a:lumOff val="25000"/>
                </a:schemeClr>
              </a:solidFill>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35000"/>
            <a:ext cx="9001125"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447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95250"/>
            <a:ext cx="8229600" cy="857250"/>
          </a:xfrm>
        </p:spPr>
        <p:txBody>
          <a:bodyPr rtlCol="0">
            <a:normAutofit/>
          </a:bodyPr>
          <a:lstStyle/>
          <a:p>
            <a:pPr fontAlgn="auto">
              <a:spcAft>
                <a:spcPts val="0"/>
              </a:spcAft>
              <a:defRPr/>
            </a:pPr>
            <a:r>
              <a:rPr lang="fa-IR" b="1" dirty="0" smtClean="0">
                <a:solidFill>
                  <a:schemeClr val="tx1">
                    <a:lumMod val="75000"/>
                    <a:lumOff val="25000"/>
                  </a:schemeClr>
                </a:solidFill>
              </a:rPr>
              <a:t>شادکامی ماندگار</a:t>
            </a:r>
            <a:endParaRPr lang="en-US" b="1" dirty="0" smtClean="0">
              <a:solidFill>
                <a:schemeClr val="tx1">
                  <a:lumMod val="75000"/>
                  <a:lumOff val="25000"/>
                </a:schemeClr>
              </a:solidFill>
            </a:endParaRPr>
          </a:p>
        </p:txBody>
      </p:sp>
      <p:sp>
        <p:nvSpPr>
          <p:cNvPr id="5" name="Espace réservé du contenu 4"/>
          <p:cNvSpPr>
            <a:spLocks noGrp="1"/>
          </p:cNvSpPr>
          <p:nvPr>
            <p:ph idx="1"/>
          </p:nvPr>
        </p:nvSpPr>
        <p:spPr>
          <a:xfrm>
            <a:off x="533400" y="666750"/>
            <a:ext cx="8458200" cy="4419600"/>
          </a:xfrm>
        </p:spPr>
        <p:txBody>
          <a:bodyPr rtlCol="0">
            <a:normAutofit fontScale="92500" lnSpcReduction="10000"/>
          </a:bodyPr>
          <a:lstStyle/>
          <a:p>
            <a:pPr marL="0" indent="0" fontAlgn="auto">
              <a:spcAft>
                <a:spcPts val="0"/>
              </a:spcAft>
              <a:buNone/>
              <a:defRPr/>
            </a:pPr>
            <a:r>
              <a:rPr lang="fa-IR" dirty="0" smtClean="0">
                <a:solidFill>
                  <a:schemeClr val="tx1">
                    <a:lumMod val="75000"/>
                    <a:lumOff val="25000"/>
                  </a:schemeClr>
                </a:solidFill>
              </a:rPr>
              <a:t>شادکامی ماندگارنوعی از سبک زندگی است که در آن رویدادهای ناگوار زندگی نوعی ابتلا و وسیله رشد و قرب تعریف می شوند. همچنین ذکر و توجه لحظه به لحظه به خدا مایه نشاط و آرامش و اطمینان فرد است. نماز به عنوان مصداق کامل ذکر در این سبک از زندگی اهمیت فراوانی دارد. </a:t>
            </a:r>
          </a:p>
          <a:p>
            <a:pPr marL="0" indent="0" fontAlgn="auto">
              <a:spcAft>
                <a:spcPts val="0"/>
              </a:spcAft>
              <a:buNone/>
              <a:defRPr/>
            </a:pPr>
            <a:r>
              <a:rPr lang="fa-IR" dirty="0" smtClean="0">
                <a:solidFill>
                  <a:schemeClr val="tx1">
                    <a:lumMod val="75000"/>
                    <a:lumOff val="25000"/>
                  </a:schemeClr>
                </a:solidFill>
              </a:rPr>
              <a:t>در این سبک از شادزیستن، انتخاب گری و مقایسه در زندگی اهمیت فراوانی دارد. افراد دارای این نوع از نشاط دست به انتخاب شادی های پایدار در برابر شادی های ناپایدار و شادی های عمیق در برابر شادی های سطحی می زنند و بر این اساس به رضایتمندی عمیق و دائمی دست پیدا می کنند. </a:t>
            </a:r>
            <a:endParaRPr lang="fa-IR" dirty="0">
              <a:solidFill>
                <a:schemeClr val="tx1">
                  <a:lumMod val="75000"/>
                  <a:lumOff val="25000"/>
                </a:schemeClr>
              </a:solidFill>
            </a:endParaRPr>
          </a:p>
          <a:p>
            <a:pPr fontAlgn="auto">
              <a:spcAft>
                <a:spcPts val="0"/>
              </a:spcAft>
              <a:buFont typeface="Wingdings" panose="05000000000000000000" pitchFamily="2" charset="2"/>
              <a:buChar char="v"/>
              <a:defRPr/>
            </a:pPr>
            <a:r>
              <a:rPr lang="fa-IR" b="1" dirty="0" smtClean="0">
                <a:solidFill>
                  <a:schemeClr val="tx1">
                    <a:lumMod val="75000"/>
                    <a:lumOff val="25000"/>
                  </a:schemeClr>
                </a:solidFill>
              </a:rPr>
              <a:t>تفکر مقایسه ای </a:t>
            </a:r>
            <a:r>
              <a:rPr lang="fa-IR" dirty="0" smtClean="0">
                <a:solidFill>
                  <a:schemeClr val="tx1">
                    <a:lumMod val="75000"/>
                    <a:lumOff val="25000"/>
                  </a:schemeClr>
                </a:solidFill>
              </a:rPr>
              <a:t>: 	کدام بهتر است؟ کیفیت و مدت؟</a:t>
            </a:r>
          </a:p>
          <a:p>
            <a:pPr marL="0" indent="0" algn="ctr" fontAlgn="auto">
              <a:spcAft>
                <a:spcPts val="0"/>
              </a:spcAft>
              <a:buNone/>
              <a:defRPr/>
            </a:pPr>
            <a:r>
              <a:rPr lang="fa-IR" dirty="0">
                <a:solidFill>
                  <a:schemeClr val="tx1">
                    <a:lumMod val="75000"/>
                    <a:lumOff val="25000"/>
                  </a:schemeClr>
                </a:solidFill>
              </a:rPr>
              <a:t>و</a:t>
            </a:r>
            <a:r>
              <a:rPr lang="fa-IR" dirty="0" smtClean="0">
                <a:solidFill>
                  <a:schemeClr val="tx1">
                    <a:lumMod val="75000"/>
                    <a:lumOff val="25000"/>
                  </a:schemeClr>
                </a:solidFill>
              </a:rPr>
              <a:t> الاخره خیر و ابقی</a:t>
            </a:r>
          </a:p>
          <a:p>
            <a:pPr marL="0" indent="0" algn="ctr" fontAlgn="auto">
              <a:spcAft>
                <a:spcPts val="0"/>
              </a:spcAft>
              <a:buNone/>
              <a:defRPr/>
            </a:pPr>
            <a:r>
              <a:rPr lang="fa-IR" dirty="0" smtClean="0">
                <a:solidFill>
                  <a:schemeClr val="tx1">
                    <a:lumMod val="75000"/>
                    <a:lumOff val="25000"/>
                  </a:schemeClr>
                </a:solidFill>
              </a:rPr>
              <a:t>و ماعندلله خیر و ابقی</a:t>
            </a:r>
          </a:p>
          <a:p>
            <a:pPr marL="0" indent="0" algn="ctr" fontAlgn="auto">
              <a:spcAft>
                <a:spcPts val="0"/>
              </a:spcAft>
              <a:buNone/>
              <a:defRPr/>
            </a:pPr>
            <a:r>
              <a:rPr lang="fa-IR" dirty="0" smtClean="0">
                <a:solidFill>
                  <a:schemeClr val="tx1">
                    <a:lumMod val="75000"/>
                    <a:lumOff val="25000"/>
                  </a:schemeClr>
                </a:solidFill>
              </a:rPr>
              <a:t>رزق ربک خیر و ابقی</a:t>
            </a:r>
          </a:p>
          <a:p>
            <a:pPr marL="0" indent="0" fontAlgn="auto">
              <a:spcAft>
                <a:spcPts val="0"/>
              </a:spcAft>
              <a:buNone/>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2722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algn="r" fontAlgn="auto">
              <a:spcAft>
                <a:spcPts val="0"/>
              </a:spcAft>
              <a:defRPr/>
            </a:pPr>
            <a:r>
              <a:rPr lang="fa-IR" b="1" dirty="0" smtClean="0">
                <a:solidFill>
                  <a:schemeClr val="tx1">
                    <a:lumMod val="75000"/>
                    <a:lumOff val="25000"/>
                  </a:schemeClr>
                </a:solidFill>
              </a:rPr>
              <a:t>حرکت به سوی تجربه شادی سوره مبارکه طه</a:t>
            </a:r>
            <a:endParaRPr lang="en-US" b="1" dirty="0" smtClean="0">
              <a:solidFill>
                <a:schemeClr val="tx1">
                  <a:lumMod val="75000"/>
                  <a:lumOff val="25000"/>
                </a:schemeClr>
              </a:solidFill>
            </a:endParaRPr>
          </a:p>
        </p:txBody>
      </p:sp>
      <p:sp>
        <p:nvSpPr>
          <p:cNvPr id="5" name="Espace réservé du contenu 4"/>
          <p:cNvSpPr>
            <a:spLocks noGrp="1"/>
          </p:cNvSpPr>
          <p:nvPr>
            <p:ph idx="1"/>
          </p:nvPr>
        </p:nvSpPr>
        <p:spPr>
          <a:xfrm>
            <a:off x="152400" y="1063626"/>
            <a:ext cx="8534400" cy="3870324"/>
          </a:xfrm>
        </p:spPr>
        <p:txBody>
          <a:bodyPr rtlCol="0">
            <a:normAutofit fontScale="92500" lnSpcReduction="10000"/>
          </a:bodyPr>
          <a:lstStyle/>
          <a:p>
            <a:pPr fontAlgn="auto">
              <a:spcAft>
                <a:spcPts val="0"/>
              </a:spcAft>
              <a:buFont typeface="Wingdings" panose="05000000000000000000" pitchFamily="2" charset="2"/>
              <a:buChar char="ü"/>
              <a:defRPr/>
            </a:pPr>
            <a:endParaRPr lang="en-US" dirty="0" smtClean="0">
              <a:solidFill>
                <a:schemeClr val="tx1">
                  <a:lumMod val="75000"/>
                  <a:lumOff val="25000"/>
                </a:schemeClr>
              </a:solidFill>
            </a:endParaRPr>
          </a:p>
          <a:p>
            <a:pPr fontAlgn="auto">
              <a:spcAft>
                <a:spcPts val="0"/>
              </a:spcAft>
              <a:buFont typeface="Wingdings" panose="05000000000000000000" pitchFamily="2" charset="2"/>
              <a:buChar char="ü"/>
              <a:defRPr/>
            </a:pPr>
            <a:endParaRPr lang="en-US" dirty="0">
              <a:solidFill>
                <a:schemeClr val="tx1">
                  <a:lumMod val="75000"/>
                  <a:lumOff val="25000"/>
                </a:schemeClr>
              </a:solidFill>
            </a:endParaRPr>
          </a:p>
          <a:p>
            <a:pPr fontAlgn="auto">
              <a:spcAft>
                <a:spcPts val="0"/>
              </a:spcAft>
              <a:buFont typeface="Wingdings" panose="05000000000000000000" pitchFamily="2" charset="2"/>
              <a:buChar char="ü"/>
              <a:defRPr/>
            </a:pPr>
            <a:r>
              <a:rPr lang="fa-IR" dirty="0" smtClean="0">
                <a:solidFill>
                  <a:schemeClr val="tx1">
                    <a:lumMod val="75000"/>
                    <a:lumOff val="25000"/>
                  </a:schemeClr>
                </a:solidFill>
              </a:rPr>
              <a:t>یکی از عوامل واکنش های منفی شدید در برابر رخدادهای منفی در زندگی، برخی تعریف های نادرست از ماهیت دنیاست که منجر به غمزدگی می شود. </a:t>
            </a:r>
          </a:p>
          <a:p>
            <a:pPr marL="0" indent="0" fontAlgn="auto">
              <a:spcAft>
                <a:spcPts val="0"/>
              </a:spcAft>
              <a:buNone/>
              <a:defRPr/>
            </a:pPr>
            <a:endParaRPr lang="fa-IR" dirty="0" smtClean="0">
              <a:solidFill>
                <a:schemeClr val="tx1">
                  <a:lumMod val="75000"/>
                  <a:lumOff val="25000"/>
                </a:schemeClr>
              </a:solidFill>
            </a:endParaRPr>
          </a:p>
          <a:p>
            <a:pPr fontAlgn="auto">
              <a:spcAft>
                <a:spcPts val="0"/>
              </a:spcAft>
              <a:buFont typeface="Wingdings" panose="05000000000000000000" pitchFamily="2" charset="2"/>
              <a:buChar char="ü"/>
              <a:defRPr/>
            </a:pPr>
            <a:r>
              <a:rPr lang="fa-IR" dirty="0" smtClean="0">
                <a:solidFill>
                  <a:schemeClr val="tx1">
                    <a:lumMod val="75000"/>
                    <a:lumOff val="25000"/>
                  </a:schemeClr>
                </a:solidFill>
              </a:rPr>
              <a:t>دنیا محل تزاحم نیازها، شکست ها، ظلم ها، مصیبت ها و سختی هاست. </a:t>
            </a:r>
          </a:p>
          <a:p>
            <a:pPr marL="0" indent="0" fontAlgn="auto">
              <a:spcAft>
                <a:spcPts val="0"/>
              </a:spcAft>
              <a:buNone/>
              <a:defRPr/>
            </a:pPr>
            <a:endParaRPr lang="fa-IR" dirty="0" smtClean="0">
              <a:solidFill>
                <a:schemeClr val="tx1">
                  <a:lumMod val="75000"/>
                  <a:lumOff val="25000"/>
                </a:schemeClr>
              </a:solidFill>
            </a:endParaRPr>
          </a:p>
          <a:p>
            <a:pPr fontAlgn="auto">
              <a:spcAft>
                <a:spcPts val="0"/>
              </a:spcAft>
              <a:buFont typeface="Wingdings" panose="05000000000000000000" pitchFamily="2" charset="2"/>
              <a:buChar char="ü"/>
              <a:defRPr/>
            </a:pPr>
            <a:r>
              <a:rPr lang="fa-IR" dirty="0" smtClean="0">
                <a:solidFill>
                  <a:schemeClr val="tx1">
                    <a:lumMod val="75000"/>
                    <a:lumOff val="25000"/>
                  </a:schemeClr>
                </a:solidFill>
              </a:rPr>
              <a:t>پیش بینی رخدادهای منفی در زندگی و فکر کردن به انواع واکنش های خوب، خوب تر و خوب ترین در آن موقعیت می تواند آمادگی شناختی زیادی برای واکنش های مطلوب فرد ایجاد کند. </a:t>
            </a:r>
          </a:p>
          <a:p>
            <a:pPr marL="0" indent="0" fontAlgn="auto">
              <a:spcAft>
                <a:spcPts val="0"/>
              </a:spcAft>
              <a:buNone/>
              <a:defRPr/>
            </a:pPr>
            <a:endParaRPr lang="fa-IR" dirty="0" smtClean="0">
              <a:solidFill>
                <a:schemeClr val="tx1">
                  <a:lumMod val="75000"/>
                  <a:lumOff val="2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73406">
            <a:off x="0" y="-31750"/>
            <a:ext cx="2619375" cy="1743075"/>
          </a:xfrm>
          <a:prstGeom prst="rect">
            <a:avLst/>
          </a:prstGeom>
          <a:ln>
            <a:noFill/>
          </a:ln>
          <a:effectLst>
            <a:softEdge rad="112500"/>
          </a:effectLst>
        </p:spPr>
      </p:pic>
    </p:spTree>
    <p:extLst>
      <p:ext uri="{BB962C8B-B14F-4D97-AF65-F5344CB8AC3E}">
        <p14:creationId xmlns:p14="http://schemas.microsoft.com/office/powerpoint/2010/main" val="2063254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09550"/>
            <a:ext cx="8229600" cy="914400"/>
          </a:xfrm>
        </p:spPr>
        <p:txBody>
          <a:bodyPr rtlCol="0">
            <a:normAutofit/>
          </a:bodyPr>
          <a:lstStyle/>
          <a:p>
            <a:pPr fontAlgn="auto">
              <a:spcAft>
                <a:spcPts val="0"/>
              </a:spcAft>
              <a:defRPr/>
            </a:pPr>
            <a:r>
              <a:rPr lang="fa-IR" dirty="0" smtClean="0">
                <a:solidFill>
                  <a:schemeClr val="tx1">
                    <a:lumMod val="75000"/>
                    <a:lumOff val="25000"/>
                  </a:schemeClr>
                </a:solidFill>
              </a:rPr>
              <a:t>شادکامی به چه معناست؟ </a:t>
            </a:r>
            <a:endParaRPr lang="en-US" dirty="0" smtClean="0">
              <a:solidFill>
                <a:schemeClr val="tx1">
                  <a:lumMod val="75000"/>
                  <a:lumOff val="25000"/>
                </a:schemeClr>
              </a:solidFill>
            </a:endParaRPr>
          </a:p>
        </p:txBody>
      </p:sp>
      <p:sp>
        <p:nvSpPr>
          <p:cNvPr id="6" name="Titre 3"/>
          <p:cNvSpPr txBox="1">
            <a:spLocks/>
          </p:cNvSpPr>
          <p:nvPr/>
        </p:nvSpPr>
        <p:spPr bwMode="auto">
          <a:xfrm>
            <a:off x="431800" y="13525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1" eaLnBrk="1" fontAlgn="base" hangingPunct="1">
              <a:spcBef>
                <a:spcPct val="0"/>
              </a:spcBef>
              <a:spcAft>
                <a:spcPct val="0"/>
              </a:spcAft>
              <a:defRPr sz="3200" kern="1200">
                <a:solidFill>
                  <a:schemeClr val="tx1"/>
                </a:solidFill>
                <a:latin typeface="+mj-lt"/>
                <a:ea typeface="+mj-ea"/>
                <a:cs typeface="B Lotus" panose="00000400000000000000" pitchFamily="2" charset="-78"/>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a-IR" dirty="0">
                <a:solidFill>
                  <a:schemeClr val="tx1">
                    <a:lumMod val="75000"/>
                    <a:lumOff val="25000"/>
                  </a:schemeClr>
                </a:solidFill>
              </a:rPr>
              <a:t>چه نمره ای در شادکامی به خود می دهید</a:t>
            </a:r>
            <a:r>
              <a:rPr lang="fa-IR" dirty="0" smtClean="0">
                <a:solidFill>
                  <a:schemeClr val="tx1">
                    <a:lumMod val="75000"/>
                    <a:lumOff val="25000"/>
                  </a:schemeClr>
                </a:solidFill>
              </a:rPr>
              <a:t>؟</a:t>
            </a:r>
            <a:endParaRPr lang="fa-IR" dirty="0"/>
          </a:p>
        </p:txBody>
      </p:sp>
      <p:sp>
        <p:nvSpPr>
          <p:cNvPr id="7" name="Titre 3"/>
          <p:cNvSpPr txBox="1">
            <a:spLocks/>
          </p:cNvSpPr>
          <p:nvPr/>
        </p:nvSpPr>
        <p:spPr bwMode="auto">
          <a:xfrm>
            <a:off x="406400" y="2717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10000"/>
          </a:bodyPr>
          <a:lstStyle>
            <a:lvl1pPr algn="ctr" rtl="1" eaLnBrk="1" fontAlgn="base" hangingPunct="1">
              <a:spcBef>
                <a:spcPct val="0"/>
              </a:spcBef>
              <a:spcAft>
                <a:spcPct val="0"/>
              </a:spcAft>
              <a:defRPr sz="3200" kern="1200">
                <a:solidFill>
                  <a:schemeClr val="tx1"/>
                </a:solidFill>
                <a:latin typeface="+mj-lt"/>
                <a:ea typeface="+mj-ea"/>
                <a:cs typeface="B Lotus" panose="00000400000000000000" pitchFamily="2" charset="-78"/>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a-IR" dirty="0">
                <a:solidFill>
                  <a:schemeClr val="tx1">
                    <a:lumMod val="75000"/>
                    <a:lumOff val="25000"/>
                  </a:schemeClr>
                </a:solidFill>
              </a:rPr>
              <a:t>بر چه اساسی نمره خود را مشخص کردید؟ </a:t>
            </a:r>
            <a:br>
              <a:rPr lang="fa-IR" dirty="0">
                <a:solidFill>
                  <a:schemeClr val="tx1">
                    <a:lumMod val="75000"/>
                    <a:lumOff val="25000"/>
                  </a:schemeClr>
                </a:solidFill>
              </a:rPr>
            </a:br>
            <a:endParaRPr lang="fa-IR" dirty="0"/>
          </a:p>
        </p:txBody>
      </p:sp>
      <p:sp>
        <p:nvSpPr>
          <p:cNvPr id="8" name="Titre 3"/>
          <p:cNvSpPr txBox="1">
            <a:spLocks/>
          </p:cNvSpPr>
          <p:nvPr/>
        </p:nvSpPr>
        <p:spPr bwMode="auto">
          <a:xfrm>
            <a:off x="431800" y="3632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10000"/>
          </a:bodyPr>
          <a:lstStyle>
            <a:lvl1pPr algn="ctr" rtl="1" eaLnBrk="1" fontAlgn="base" hangingPunct="1">
              <a:spcBef>
                <a:spcPct val="0"/>
              </a:spcBef>
              <a:spcAft>
                <a:spcPct val="0"/>
              </a:spcAft>
              <a:defRPr sz="3200" kern="1200">
                <a:solidFill>
                  <a:schemeClr val="tx1"/>
                </a:solidFill>
                <a:latin typeface="+mj-lt"/>
                <a:ea typeface="+mj-ea"/>
                <a:cs typeface="B Lotus" panose="00000400000000000000" pitchFamily="2" charset="-78"/>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a-IR" dirty="0">
                <a:solidFill>
                  <a:schemeClr val="tx1">
                    <a:lumMod val="75000"/>
                    <a:lumOff val="25000"/>
                  </a:schemeClr>
                </a:solidFill>
              </a:rPr>
              <a:t/>
            </a:r>
            <a:br>
              <a:rPr lang="fa-IR" dirty="0">
                <a:solidFill>
                  <a:schemeClr val="tx1">
                    <a:lumMod val="75000"/>
                    <a:lumOff val="25000"/>
                  </a:schemeClr>
                </a:solidFill>
              </a:rPr>
            </a:br>
            <a:r>
              <a:rPr lang="fa-IR" dirty="0">
                <a:solidFill>
                  <a:schemeClr val="tx1">
                    <a:lumMod val="75000"/>
                    <a:lumOff val="25000"/>
                  </a:schemeClr>
                </a:solidFill>
              </a:rPr>
              <a:t>آیا شادکامی همان تجربه هیجان شادی است؟ </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630536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fontAlgn="auto">
              <a:spcAft>
                <a:spcPts val="0"/>
              </a:spcAft>
              <a:defRPr/>
            </a:pPr>
            <a:r>
              <a:rPr lang="fa-IR" dirty="0" smtClean="0">
                <a:solidFill>
                  <a:schemeClr val="tx1">
                    <a:lumMod val="75000"/>
                    <a:lumOff val="25000"/>
                  </a:schemeClr>
                </a:solidFill>
              </a:rPr>
              <a:t>تمرین</a:t>
            </a:r>
            <a:br>
              <a:rPr lang="fa-IR" dirty="0" smtClean="0">
                <a:solidFill>
                  <a:schemeClr val="tx1">
                    <a:lumMod val="75000"/>
                    <a:lumOff val="25000"/>
                  </a:schemeClr>
                </a:solidFill>
              </a:rPr>
            </a:br>
            <a:r>
              <a:rPr lang="fa-IR" dirty="0" smtClean="0">
                <a:solidFill>
                  <a:schemeClr val="tx1">
                    <a:lumMod val="75000"/>
                    <a:lumOff val="25000"/>
                  </a:schemeClr>
                </a:solidFill>
              </a:rPr>
              <a:t>معنابخشی به رخدادهای زندگی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327150"/>
            <a:ext cx="8229600" cy="3530600"/>
          </a:xfrm>
        </p:spPr>
        <p:txBody>
          <a:bodyPr rtlCol="0">
            <a:normAutofit/>
          </a:bodyPr>
          <a:lstStyle/>
          <a:p>
            <a:pPr marL="0" indent="0" fontAlgn="auto">
              <a:spcAft>
                <a:spcPts val="0"/>
              </a:spcAft>
              <a:buNone/>
              <a:defRPr/>
            </a:pPr>
            <a:r>
              <a:rPr lang="fa-IR" b="1" dirty="0">
                <a:solidFill>
                  <a:schemeClr val="tx1">
                    <a:lumMod val="75000"/>
                    <a:lumOff val="25000"/>
                  </a:schemeClr>
                </a:solidFill>
              </a:rPr>
              <a:t>بررسی واکنش های خود در موقعیت های سخت زندگی در دو </a:t>
            </a:r>
            <a:r>
              <a:rPr lang="fa-IR" b="1" dirty="0" smtClean="0">
                <a:solidFill>
                  <a:schemeClr val="tx1">
                    <a:lumMod val="75000"/>
                    <a:lumOff val="25000"/>
                  </a:schemeClr>
                </a:solidFill>
              </a:rPr>
              <a:t>حالتِ</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تعریف رویدادهای زندگی به </a:t>
            </a:r>
            <a:r>
              <a:rPr lang="fa-IR" dirty="0">
                <a:solidFill>
                  <a:schemeClr val="tx1">
                    <a:lumMod val="75000"/>
                    <a:lumOff val="25000"/>
                  </a:schemeClr>
                </a:solidFill>
              </a:rPr>
              <a:t>عنوان </a:t>
            </a:r>
            <a:r>
              <a:rPr lang="fa-IR" dirty="0" smtClean="0">
                <a:solidFill>
                  <a:schemeClr val="tx1">
                    <a:lumMod val="75000"/>
                    <a:lumOff val="25000"/>
                  </a:schemeClr>
                </a:solidFill>
              </a:rPr>
              <a:t>امتحان و بهانه </a:t>
            </a:r>
            <a:r>
              <a:rPr lang="fa-IR" dirty="0">
                <a:solidFill>
                  <a:schemeClr val="tx1">
                    <a:lumMod val="75000"/>
                    <a:lumOff val="25000"/>
                  </a:schemeClr>
                </a:solidFill>
              </a:rPr>
              <a:t>ای برای رشد </a:t>
            </a:r>
          </a:p>
          <a:p>
            <a:pPr fontAlgn="auto">
              <a:spcAft>
                <a:spcPts val="0"/>
              </a:spcAft>
              <a:buFont typeface="Wingdings" panose="05000000000000000000" pitchFamily="2" charset="2"/>
              <a:buChar char="Ø"/>
              <a:defRPr/>
            </a:pPr>
            <a:r>
              <a:rPr lang="fa-IR" dirty="0" smtClean="0">
                <a:solidFill>
                  <a:schemeClr val="tx1">
                    <a:lumMod val="75000"/>
                    <a:lumOff val="25000"/>
                  </a:schemeClr>
                </a:solidFill>
              </a:rPr>
              <a:t>رویداد منفی؛ به عنوان یک مصیبت بزرگ</a:t>
            </a:r>
          </a:p>
          <a:p>
            <a:pPr marL="0" indent="0" fontAlgn="auto">
              <a:spcAft>
                <a:spcPts val="0"/>
              </a:spcAft>
              <a:buNone/>
              <a:defRPr/>
            </a:pPr>
            <a:endParaRPr lang="fa-IR" dirty="0">
              <a:solidFill>
                <a:schemeClr val="tx1">
                  <a:lumMod val="75000"/>
                  <a:lumOff val="25000"/>
                </a:schemeClr>
              </a:solidFill>
            </a:endParaRPr>
          </a:p>
          <a:p>
            <a:pPr marL="0" indent="0" fontAlgn="auto">
              <a:spcAft>
                <a:spcPts val="0"/>
              </a:spcAft>
              <a:buNone/>
              <a:defRPr/>
            </a:pPr>
            <a:endParaRPr lang="fa-IR" dirty="0" smtClean="0">
              <a:solidFill>
                <a:schemeClr val="tx1">
                  <a:lumMod val="75000"/>
                  <a:lumOff val="25000"/>
                </a:schemeClr>
              </a:solidFill>
            </a:endParaRPr>
          </a:p>
        </p:txBody>
      </p:sp>
      <p:sp>
        <p:nvSpPr>
          <p:cNvPr id="2" name="Oval 1"/>
          <p:cNvSpPr/>
          <p:nvPr/>
        </p:nvSpPr>
        <p:spPr>
          <a:xfrm>
            <a:off x="1676400" y="3111500"/>
            <a:ext cx="1447800" cy="1295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3000" b="1" dirty="0" smtClean="0">
                <a:latin typeface="IranNastaliq" panose="02020505000000020003" pitchFamily="18" charset="0"/>
                <a:cs typeface="IranNastaliq" panose="02020505000000020003" pitchFamily="18" charset="0"/>
              </a:rPr>
              <a:t>ناسازگاری فرزند</a:t>
            </a:r>
            <a:endParaRPr lang="en-US" sz="3000" b="1" dirty="0">
              <a:latin typeface="IranNastaliq" panose="02020505000000020003" pitchFamily="18" charset="0"/>
              <a:cs typeface="IranNastaliq" panose="02020505000000020003" pitchFamily="18" charset="0"/>
            </a:endParaRPr>
          </a:p>
        </p:txBody>
      </p:sp>
      <p:sp>
        <p:nvSpPr>
          <p:cNvPr id="6" name="Oval 5"/>
          <p:cNvSpPr/>
          <p:nvPr/>
        </p:nvSpPr>
        <p:spPr>
          <a:xfrm>
            <a:off x="4076700" y="3111500"/>
            <a:ext cx="1447800" cy="1295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3000" b="1" dirty="0" smtClean="0">
                <a:latin typeface="IranNastaliq" panose="02020505000000020003" pitchFamily="18" charset="0"/>
                <a:cs typeface="IranNastaliq" panose="02020505000000020003" pitchFamily="18" charset="0"/>
              </a:rPr>
              <a:t>مشکل مالی</a:t>
            </a:r>
            <a:endParaRPr lang="en-US" sz="3000" b="1" dirty="0">
              <a:latin typeface="IranNastaliq" panose="02020505000000020003" pitchFamily="18" charset="0"/>
              <a:cs typeface="IranNastaliq" panose="02020505000000020003" pitchFamily="18" charset="0"/>
            </a:endParaRPr>
          </a:p>
        </p:txBody>
      </p:sp>
      <p:sp>
        <p:nvSpPr>
          <p:cNvPr id="7" name="Oval 6"/>
          <p:cNvSpPr/>
          <p:nvPr/>
        </p:nvSpPr>
        <p:spPr>
          <a:xfrm>
            <a:off x="6756400" y="3111500"/>
            <a:ext cx="1447800" cy="1295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3000" b="1" dirty="0" smtClean="0">
                <a:latin typeface="IranNastaliq" panose="02020505000000020003" pitchFamily="18" charset="0"/>
                <a:cs typeface="IranNastaliq" panose="02020505000000020003" pitchFamily="18" charset="0"/>
              </a:rPr>
              <a:t>وقوع یک بیماری</a:t>
            </a:r>
            <a:endParaRPr lang="en-US" sz="3000" b="1"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275930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تاثیر تعاریف بر ادراک شادی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327150"/>
            <a:ext cx="8229600" cy="3530600"/>
          </a:xfrm>
        </p:spPr>
        <p:txBody>
          <a:bodyPr rtlCol="0">
            <a:normAutofit/>
          </a:bodyPr>
          <a:lstStyle/>
          <a:p>
            <a:pPr marL="0" indent="0" fontAlgn="auto">
              <a:spcAft>
                <a:spcPts val="0"/>
              </a:spcAft>
              <a:buNone/>
              <a:defRPr/>
            </a:pPr>
            <a:endParaRPr lang="fa-IR" dirty="0" smtClean="0">
              <a:solidFill>
                <a:schemeClr val="tx1">
                  <a:lumMod val="75000"/>
                  <a:lumOff val="25000"/>
                </a:schemeClr>
              </a:solidFill>
            </a:endParaRPr>
          </a:p>
        </p:txBody>
      </p:sp>
      <p:sp>
        <p:nvSpPr>
          <p:cNvPr id="7" name="Oval 6"/>
          <p:cNvSpPr/>
          <p:nvPr/>
        </p:nvSpPr>
        <p:spPr>
          <a:xfrm>
            <a:off x="6896100" y="2243137"/>
            <a:ext cx="1790700" cy="1736725"/>
          </a:xfrm>
          <a:prstGeom prst="ellipse">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3000" b="1" dirty="0" smtClean="0">
                <a:latin typeface="IranNastaliq" panose="02020505000000020003" pitchFamily="18" charset="0"/>
                <a:cs typeface="IranNastaliq" panose="02020505000000020003" pitchFamily="18" charset="0"/>
              </a:rPr>
              <a:t>رخداد: </a:t>
            </a:r>
          </a:p>
          <a:p>
            <a:pPr algn="ctr"/>
            <a:r>
              <a:rPr lang="fa-IR" sz="3000" b="1" dirty="0" smtClean="0">
                <a:latin typeface="IranNastaliq" panose="02020505000000020003" pitchFamily="18" charset="0"/>
                <a:cs typeface="IranNastaliq" panose="02020505000000020003" pitchFamily="18" charset="0"/>
              </a:rPr>
              <a:t>افتادن در چاله ای بزرگ در حین رانندگی</a:t>
            </a:r>
            <a:endParaRPr lang="en-US" sz="3000" b="1" dirty="0">
              <a:latin typeface="IranNastaliq" panose="02020505000000020003" pitchFamily="18" charset="0"/>
              <a:cs typeface="IranNastaliq" panose="02020505000000020003" pitchFamily="18" charset="0"/>
            </a:endParaRPr>
          </a:p>
        </p:txBody>
      </p:sp>
      <p:sp>
        <p:nvSpPr>
          <p:cNvPr id="3" name="Rectangle 2"/>
          <p:cNvSpPr/>
          <p:nvPr/>
        </p:nvSpPr>
        <p:spPr>
          <a:xfrm>
            <a:off x="1600200" y="1327150"/>
            <a:ext cx="4419600" cy="711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chemeClr val="accent4">
                    <a:lumMod val="50000"/>
                  </a:schemeClr>
                </a:solidFill>
                <a:cs typeface="B Lotus" panose="00000400000000000000" pitchFamily="2" charset="-78"/>
              </a:rPr>
              <a:t>هنگامی که بدانید تنها شما در آن افتادید و خسارتی زیاد به ماشین وارد شد</a:t>
            </a:r>
            <a:endParaRPr lang="en-US" sz="2200" dirty="0">
              <a:solidFill>
                <a:schemeClr val="accent4">
                  <a:lumMod val="50000"/>
                </a:schemeClr>
              </a:solidFill>
              <a:cs typeface="B Lotus" panose="00000400000000000000" pitchFamily="2" charset="-78"/>
            </a:endParaRPr>
          </a:p>
        </p:txBody>
      </p:sp>
      <p:sp>
        <p:nvSpPr>
          <p:cNvPr id="8" name="Rectangle 7"/>
          <p:cNvSpPr/>
          <p:nvPr/>
        </p:nvSpPr>
        <p:spPr>
          <a:xfrm>
            <a:off x="1600200" y="2381250"/>
            <a:ext cx="4419600" cy="711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chemeClr val="accent4">
                    <a:lumMod val="50000"/>
                  </a:schemeClr>
                </a:solidFill>
                <a:cs typeface="B Lotus" panose="00000400000000000000" pitchFamily="2" charset="-78"/>
              </a:rPr>
              <a:t>هنگامی که بدانید ماشین های دیگر خسارت بیشتری نسبت به شما پیدا کرده اند</a:t>
            </a:r>
            <a:endParaRPr lang="en-US" sz="2200" dirty="0">
              <a:solidFill>
                <a:schemeClr val="accent4">
                  <a:lumMod val="50000"/>
                </a:schemeClr>
              </a:solidFill>
              <a:cs typeface="B Lotus" panose="00000400000000000000" pitchFamily="2" charset="-78"/>
            </a:endParaRPr>
          </a:p>
        </p:txBody>
      </p:sp>
      <p:sp>
        <p:nvSpPr>
          <p:cNvPr id="10" name="Rectangle 9"/>
          <p:cNvSpPr/>
          <p:nvPr/>
        </p:nvSpPr>
        <p:spPr>
          <a:xfrm>
            <a:off x="1600200" y="3355975"/>
            <a:ext cx="4419600" cy="711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chemeClr val="accent4">
                    <a:lumMod val="50000"/>
                  </a:schemeClr>
                </a:solidFill>
                <a:cs typeface="B Lotus" panose="00000400000000000000" pitchFamily="2" charset="-78"/>
              </a:rPr>
              <a:t>هنگامی بدانید دنیا تمام می شود و این خسارت ها ارزش  غصه خوردن ندارد</a:t>
            </a:r>
            <a:endParaRPr lang="en-US" sz="2200" dirty="0">
              <a:solidFill>
                <a:schemeClr val="accent4">
                  <a:lumMod val="50000"/>
                </a:schemeClr>
              </a:solidFill>
              <a:cs typeface="B Lotus" panose="00000400000000000000" pitchFamily="2" charset="-78"/>
            </a:endParaRPr>
          </a:p>
        </p:txBody>
      </p:sp>
      <p:sp>
        <p:nvSpPr>
          <p:cNvPr id="12" name="Rectangle 11"/>
          <p:cNvSpPr/>
          <p:nvPr/>
        </p:nvSpPr>
        <p:spPr>
          <a:xfrm>
            <a:off x="1600200" y="4362450"/>
            <a:ext cx="4419600" cy="711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chemeClr val="accent4">
                    <a:lumMod val="50000"/>
                  </a:schemeClr>
                </a:solidFill>
                <a:cs typeface="B Lotus" panose="00000400000000000000" pitchFamily="2" charset="-78"/>
              </a:rPr>
              <a:t>هنگامی که ......</a:t>
            </a:r>
            <a:endParaRPr lang="en-US" sz="2200" dirty="0">
              <a:solidFill>
                <a:schemeClr val="accent4">
                  <a:lumMod val="50000"/>
                </a:schemeClr>
              </a:solidFill>
              <a:cs typeface="B Lotus" panose="00000400000000000000" pitchFamily="2" charset="-78"/>
            </a:endParaRPr>
          </a:p>
        </p:txBody>
      </p:sp>
      <p:cxnSp>
        <p:nvCxnSpPr>
          <p:cNvPr id="14" name="Straight Connector 13"/>
          <p:cNvCxnSpPr>
            <a:stCxn id="3" idx="2"/>
            <a:endCxn id="8" idx="0"/>
          </p:cNvCxnSpPr>
          <p:nvPr/>
        </p:nvCxnSpPr>
        <p:spPr>
          <a:xfrm>
            <a:off x="3810000" y="2038350"/>
            <a:ext cx="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33800" y="3092450"/>
            <a:ext cx="0" cy="266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33800" y="4067175"/>
            <a:ext cx="0" cy="2571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227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a:solidFill>
                  <a:schemeClr val="tx1">
                    <a:lumMod val="75000"/>
                    <a:lumOff val="25000"/>
                  </a:schemeClr>
                </a:solidFill>
              </a:rPr>
              <a:t>حرکت به سوی تجربه شادی سوره مبارکه طه</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marL="0" indent="0" algn="ctr" fontAlgn="auto">
              <a:spcAft>
                <a:spcPts val="0"/>
              </a:spcAft>
              <a:buNone/>
              <a:defRPr/>
            </a:pPr>
            <a:r>
              <a:rPr lang="fa-IR" b="1" dirty="0">
                <a:solidFill>
                  <a:schemeClr val="tx1">
                    <a:lumMod val="75000"/>
                    <a:lumOff val="25000"/>
                  </a:schemeClr>
                </a:solidFill>
              </a:rPr>
              <a:t>توجه به نماز و ارتقای کیفیت آن؛ </a:t>
            </a:r>
            <a:endParaRPr lang="fa-IR" b="1" dirty="0" smtClean="0">
              <a:solidFill>
                <a:schemeClr val="tx1">
                  <a:lumMod val="75000"/>
                  <a:lumOff val="25000"/>
                </a:schemeClr>
              </a:solidFill>
            </a:endParaRPr>
          </a:p>
          <a:p>
            <a:pPr fontAlgn="auto">
              <a:spcAft>
                <a:spcPts val="0"/>
              </a:spcAft>
              <a:buFont typeface="Wingdings" panose="05000000000000000000" pitchFamily="2" charset="2"/>
              <a:buChar char="ü"/>
              <a:defRPr/>
            </a:pPr>
            <a:r>
              <a:rPr lang="fa-IR" dirty="0" smtClean="0">
                <a:solidFill>
                  <a:schemeClr val="tx1">
                    <a:lumMod val="75000"/>
                    <a:lumOff val="25000"/>
                  </a:schemeClr>
                </a:solidFill>
              </a:rPr>
              <a:t>افزایش </a:t>
            </a:r>
            <a:r>
              <a:rPr lang="fa-IR" dirty="0">
                <a:solidFill>
                  <a:schemeClr val="tx1">
                    <a:lumMod val="75000"/>
                    <a:lumOff val="25000"/>
                  </a:schemeClr>
                </a:solidFill>
              </a:rPr>
              <a:t>حضور قلب، توجه به نافله ها، ادعیه تعقیبات و .. اهمیت زیادی در افزایش نشاط، امید و آرامش دارد. </a:t>
            </a:r>
            <a:endParaRPr lang="fa-IR" dirty="0" smtClean="0">
              <a:solidFill>
                <a:schemeClr val="tx1">
                  <a:lumMod val="75000"/>
                  <a:lumOff val="25000"/>
                </a:schemeClr>
              </a:solidFill>
            </a:endParaRPr>
          </a:p>
          <a:p>
            <a:pPr marL="0" indent="0" fontAlgn="auto">
              <a:spcAft>
                <a:spcPts val="0"/>
              </a:spcAft>
              <a:buNone/>
              <a:defRPr/>
            </a:pPr>
            <a:endParaRPr lang="fa-IR" dirty="0">
              <a:solidFill>
                <a:schemeClr val="tx1">
                  <a:lumMod val="75000"/>
                  <a:lumOff val="25000"/>
                </a:schemeClr>
              </a:solidFill>
            </a:endParaRPr>
          </a:p>
          <a:p>
            <a:pPr fontAlgn="auto">
              <a:spcAft>
                <a:spcPts val="0"/>
              </a:spcAft>
              <a:buFont typeface="Wingdings" panose="05000000000000000000" pitchFamily="2" charset="2"/>
              <a:buChar char="ü"/>
              <a:defRPr/>
            </a:pPr>
            <a:r>
              <a:rPr lang="fa-IR" dirty="0" smtClean="0">
                <a:solidFill>
                  <a:schemeClr val="tx1">
                    <a:lumMod val="75000"/>
                    <a:lumOff val="25000"/>
                  </a:schemeClr>
                </a:solidFill>
              </a:rPr>
              <a:t>بررسی کنید که چه برنامه ای برای هر چه بهتر اقامه کردن نمازتان دارید؟ </a:t>
            </a:r>
          </a:p>
          <a:p>
            <a:pPr marL="0" indent="0" fontAlgn="auto">
              <a:spcAft>
                <a:spcPts val="0"/>
              </a:spcAft>
              <a:buNone/>
              <a:defRPr/>
            </a:pPr>
            <a:r>
              <a:rPr lang="fa-IR" dirty="0" smtClean="0">
                <a:solidFill>
                  <a:schemeClr val="tx1">
                    <a:lumMod val="75000"/>
                    <a:lumOff val="25000"/>
                  </a:schemeClr>
                </a:solidFill>
              </a:rPr>
              <a:t>راهکارهای عملیاتی برای بهتر شدن کیفیت نمازتان را یادداشت کنید. </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1565910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a:solidFill>
                  <a:schemeClr val="tx1">
                    <a:lumMod val="75000"/>
                    <a:lumOff val="25000"/>
                  </a:schemeClr>
                </a:solidFill>
              </a:rPr>
              <a:t>حرکت به سوی تجربه شادی سوره مبارکه طه</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0" y="1200150"/>
            <a:ext cx="8991600" cy="3394075"/>
          </a:xfrm>
        </p:spPr>
        <p:txBody>
          <a:bodyPr rtlCol="0">
            <a:normAutofit/>
          </a:bodyPr>
          <a:lstStyle/>
          <a:p>
            <a:pPr marL="0" indent="0" fontAlgn="auto">
              <a:spcAft>
                <a:spcPts val="0"/>
              </a:spcAft>
              <a:buNone/>
              <a:defRPr/>
            </a:pPr>
            <a:r>
              <a:rPr lang="fa-IR" dirty="0">
                <a:solidFill>
                  <a:schemeClr val="tx1">
                    <a:lumMod val="75000"/>
                    <a:lumOff val="25000"/>
                  </a:schemeClr>
                </a:solidFill>
              </a:rPr>
              <a:t> </a:t>
            </a:r>
            <a:r>
              <a:rPr lang="fa-IR" dirty="0" smtClean="0">
                <a:solidFill>
                  <a:schemeClr val="tx1">
                    <a:lumMod val="75000"/>
                    <a:lumOff val="25000"/>
                  </a:schemeClr>
                </a:solidFill>
              </a:rPr>
              <a:t>     مواجهه درست با </a:t>
            </a:r>
            <a:r>
              <a:rPr lang="fa-IR" dirty="0">
                <a:solidFill>
                  <a:schemeClr val="tx1">
                    <a:lumMod val="75000"/>
                    <a:lumOff val="25000"/>
                  </a:schemeClr>
                </a:solidFill>
              </a:rPr>
              <a:t>	</a:t>
            </a:r>
            <a:r>
              <a:rPr lang="fa-IR" dirty="0" smtClean="0">
                <a:solidFill>
                  <a:schemeClr val="tx1">
                    <a:lumMod val="75000"/>
                    <a:lumOff val="25000"/>
                  </a:schemeClr>
                </a:solidFill>
              </a:rPr>
              <a:t>			 </a:t>
            </a:r>
            <a:r>
              <a:rPr lang="fa-IR" dirty="0">
                <a:solidFill>
                  <a:schemeClr val="tx1">
                    <a:lumMod val="75000"/>
                    <a:lumOff val="25000"/>
                  </a:schemeClr>
                </a:solidFill>
              </a:rPr>
              <a:t>تلاش برای </a:t>
            </a:r>
            <a:r>
              <a:rPr lang="fa-IR" dirty="0" smtClean="0">
                <a:solidFill>
                  <a:schemeClr val="tx1">
                    <a:lumMod val="75000"/>
                    <a:lumOff val="25000"/>
                  </a:schemeClr>
                </a:solidFill>
              </a:rPr>
              <a:t>ارتباط	        رخدادهای </a:t>
            </a:r>
            <a:r>
              <a:rPr lang="fa-IR" dirty="0">
                <a:solidFill>
                  <a:schemeClr val="tx1">
                    <a:lumMod val="75000"/>
                    <a:lumOff val="25000"/>
                  </a:schemeClr>
                </a:solidFill>
              </a:rPr>
              <a:t>منفی زندگی </a:t>
            </a:r>
            <a:r>
              <a:rPr lang="fa-IR" dirty="0" smtClean="0">
                <a:solidFill>
                  <a:schemeClr val="tx1">
                    <a:lumMod val="75000"/>
                    <a:lumOff val="25000"/>
                  </a:schemeClr>
                </a:solidFill>
              </a:rPr>
              <a:t>	</a:t>
            </a:r>
            <a:r>
              <a:rPr lang="fa-IR" dirty="0">
                <a:solidFill>
                  <a:schemeClr val="tx1">
                    <a:lumMod val="75000"/>
                    <a:lumOff val="25000"/>
                  </a:schemeClr>
                </a:solidFill>
              </a:rPr>
              <a:t> </a:t>
            </a:r>
            <a:r>
              <a:rPr lang="fa-IR" dirty="0" smtClean="0">
                <a:solidFill>
                  <a:schemeClr val="tx1">
                    <a:lumMod val="75000"/>
                    <a:lumOff val="25000"/>
                  </a:schemeClr>
                </a:solidFill>
              </a:rPr>
              <a:t>  	         عمیق </a:t>
            </a:r>
            <a:r>
              <a:rPr lang="fa-IR" dirty="0">
                <a:solidFill>
                  <a:schemeClr val="tx1">
                    <a:lumMod val="75000"/>
                    <a:lumOff val="25000"/>
                  </a:schemeClr>
                </a:solidFill>
              </a:rPr>
              <a:t>تر و بیشتر و لحظه به لحظه با خدا    </a:t>
            </a:r>
            <a:endParaRPr lang="fa-IR" dirty="0" smtClean="0">
              <a:solidFill>
                <a:schemeClr val="tx1">
                  <a:lumMod val="75000"/>
                  <a:lumOff val="25000"/>
                </a:schemeClr>
              </a:solidFill>
            </a:endParaRPr>
          </a:p>
          <a:p>
            <a:pPr marL="0" indent="0" fontAlgn="auto">
              <a:spcAft>
                <a:spcPts val="0"/>
              </a:spcAft>
              <a:buNone/>
              <a:defRPr/>
            </a:pPr>
            <a:endParaRPr lang="fa-IR" dirty="0">
              <a:solidFill>
                <a:schemeClr val="tx1">
                  <a:lumMod val="75000"/>
                  <a:lumOff val="25000"/>
                </a:schemeClr>
              </a:solidFill>
            </a:endParaRPr>
          </a:p>
          <a:p>
            <a:pPr marL="0" indent="0" fontAlgn="auto">
              <a:spcAft>
                <a:spcPts val="0"/>
              </a:spcAft>
              <a:buNone/>
              <a:defRPr/>
            </a:pPr>
            <a:endParaRPr lang="fa-IR" dirty="0">
              <a:solidFill>
                <a:schemeClr val="tx1">
                  <a:lumMod val="75000"/>
                  <a:lumOff val="25000"/>
                </a:schemeClr>
              </a:solidFill>
            </a:endParaRPr>
          </a:p>
          <a:p>
            <a:pPr marL="0" indent="0" fontAlgn="auto">
              <a:spcAft>
                <a:spcPts val="0"/>
              </a:spcAft>
              <a:buNone/>
              <a:defRPr/>
            </a:pPr>
            <a:endParaRPr lang="fa-IR" dirty="0">
              <a:solidFill>
                <a:schemeClr val="tx1">
                  <a:lumMod val="75000"/>
                  <a:lumOff val="25000"/>
                </a:schemeClr>
              </a:solidFill>
            </a:endParaRPr>
          </a:p>
          <a:p>
            <a:pPr marL="0" indent="0" fontAlgn="auto">
              <a:spcAft>
                <a:spcPts val="0"/>
              </a:spcAft>
              <a:buNone/>
              <a:defRPr/>
            </a:pPr>
            <a:r>
              <a:rPr lang="fa-IR" dirty="0" smtClean="0">
                <a:solidFill>
                  <a:schemeClr val="tx1">
                    <a:lumMod val="75000"/>
                    <a:lumOff val="25000"/>
                  </a:schemeClr>
                </a:solidFill>
              </a:rPr>
              <a:t>کاستن از تجربه </a:t>
            </a:r>
            <a:r>
              <a:rPr lang="fa-IR" dirty="0">
                <a:solidFill>
                  <a:schemeClr val="tx1">
                    <a:lumMod val="75000"/>
                    <a:lumOff val="25000"/>
                  </a:schemeClr>
                </a:solidFill>
              </a:rPr>
              <a:t>هیجانات </a:t>
            </a:r>
            <a:r>
              <a:rPr lang="fa-IR" dirty="0" smtClean="0">
                <a:solidFill>
                  <a:schemeClr val="tx1">
                    <a:lumMod val="75000"/>
                    <a:lumOff val="25000"/>
                  </a:schemeClr>
                </a:solidFill>
              </a:rPr>
              <a:t>منفی			 </a:t>
            </a:r>
            <a:r>
              <a:rPr lang="fa-IR" dirty="0">
                <a:solidFill>
                  <a:schemeClr val="tx1">
                    <a:lumMod val="75000"/>
                    <a:lumOff val="25000"/>
                  </a:schemeClr>
                </a:solidFill>
              </a:rPr>
              <a:t>افزایش هیجانات مثبت</a:t>
            </a:r>
            <a:endParaRPr lang="en-US" dirty="0">
              <a:solidFill>
                <a:schemeClr val="tx1">
                  <a:lumMod val="75000"/>
                  <a:lumOff val="25000"/>
                </a:schemeClr>
              </a:solidFill>
            </a:endParaRPr>
          </a:p>
          <a:p>
            <a:pPr marL="0" indent="0" fontAlgn="auto">
              <a:spcAft>
                <a:spcPts val="0"/>
              </a:spcAft>
              <a:buNone/>
              <a:defRPr/>
            </a:pPr>
            <a:endParaRPr lang="fa-IR" dirty="0" smtClean="0">
              <a:solidFill>
                <a:schemeClr val="tx1">
                  <a:lumMod val="75000"/>
                  <a:lumOff val="25000"/>
                </a:schemeClr>
              </a:solidFill>
            </a:endParaRPr>
          </a:p>
        </p:txBody>
      </p:sp>
      <p:cxnSp>
        <p:nvCxnSpPr>
          <p:cNvPr id="3" name="Straight Arrow Connector 2"/>
          <p:cNvCxnSpPr/>
          <p:nvPr/>
        </p:nvCxnSpPr>
        <p:spPr>
          <a:xfrm>
            <a:off x="2057400" y="2190750"/>
            <a:ext cx="0" cy="114300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7543800" y="2190750"/>
            <a:ext cx="0" cy="114300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1559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شادکامی اصلاح گرایانه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311275"/>
            <a:ext cx="8229600" cy="3394075"/>
          </a:xfrm>
        </p:spPr>
        <p:txBody>
          <a:bodyPr rtlCol="0">
            <a:normAutofit lnSpcReduction="10000"/>
          </a:bodyPr>
          <a:lstStyle/>
          <a:p>
            <a:pPr marL="0" indent="0" fontAlgn="auto">
              <a:spcAft>
                <a:spcPts val="0"/>
              </a:spcAft>
              <a:buNone/>
              <a:defRPr/>
            </a:pPr>
            <a:r>
              <a:rPr lang="fa-IR" dirty="0" smtClean="0">
                <a:solidFill>
                  <a:schemeClr val="tx1">
                    <a:lumMod val="75000"/>
                    <a:lumOff val="25000"/>
                  </a:schemeClr>
                </a:solidFill>
              </a:rPr>
              <a:t>این نشاط، در نتیجه نوعی از سبک زندگی است که در آن، ملاک قضاوت در مورد افراد و نزدیکی به آن ها، «سعی و خشیت و تزکیه یافتگی» است نه ملاک شُهرت، موقعیتهای اجتماعی غرورآمیز و موفقیت های عرفی! همین طور فرد به جای دیدن داشته های دیگران، نعمت ها و داشته های خود را می بیند و از آن ها برای هدایت و رشد استفاده می کند. این رویکرد، موجب نشاط، پویایی و حرکت است و نه غمگینی، حسرت و حسادت!</a:t>
            </a:r>
          </a:p>
          <a:p>
            <a:pPr marL="0" indent="0" fontAlgn="auto">
              <a:spcAft>
                <a:spcPts val="0"/>
              </a:spcAft>
              <a:buNone/>
              <a:defRPr/>
            </a:pPr>
            <a:endParaRPr lang="fa-IR" dirty="0">
              <a:solidFill>
                <a:schemeClr val="tx1">
                  <a:lumMod val="75000"/>
                  <a:lumOff val="25000"/>
                </a:schemeClr>
              </a:solidFill>
            </a:endParaRPr>
          </a:p>
          <a:p>
            <a:pPr marL="0" indent="0" fontAlgn="auto">
              <a:spcAft>
                <a:spcPts val="0"/>
              </a:spcAft>
              <a:buNone/>
              <a:defRPr/>
            </a:pPr>
            <a:r>
              <a:rPr lang="fa-IR" dirty="0" smtClean="0">
                <a:solidFill>
                  <a:schemeClr val="tx1">
                    <a:lumMod val="75000"/>
                    <a:lumOff val="25000"/>
                  </a:schemeClr>
                </a:solidFill>
              </a:rPr>
              <a:t>واژگان نشاط در سوره مبارکه عبس</a:t>
            </a:r>
            <a:r>
              <a:rPr lang="en-US" dirty="0" smtClean="0">
                <a:solidFill>
                  <a:schemeClr val="tx1">
                    <a:lumMod val="75000"/>
                    <a:lumOff val="25000"/>
                  </a:schemeClr>
                </a:solidFill>
              </a:rPr>
              <a:t> </a:t>
            </a:r>
          </a:p>
        </p:txBody>
      </p:sp>
      <p:sp>
        <p:nvSpPr>
          <p:cNvPr id="6" name="Oval 5"/>
          <p:cNvSpPr/>
          <p:nvPr/>
        </p:nvSpPr>
        <p:spPr>
          <a:xfrm>
            <a:off x="1981200" y="31051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وجوه مسفره</a:t>
            </a:r>
            <a:endParaRPr lang="en-US" sz="2400" b="1" dirty="0">
              <a:cs typeface="B Lotus" panose="00000400000000000000" pitchFamily="2" charset="-78"/>
            </a:endParaRPr>
          </a:p>
        </p:txBody>
      </p:sp>
      <p:sp>
        <p:nvSpPr>
          <p:cNvPr id="7" name="Oval 6"/>
          <p:cNvSpPr/>
          <p:nvPr/>
        </p:nvSpPr>
        <p:spPr>
          <a:xfrm>
            <a:off x="533400" y="396240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مستبشره</a:t>
            </a:r>
            <a:endParaRPr lang="en-US" sz="2400" b="1" dirty="0">
              <a:cs typeface="B Lotus" panose="00000400000000000000" pitchFamily="2" charset="-78"/>
            </a:endParaRPr>
          </a:p>
        </p:txBody>
      </p:sp>
      <p:sp>
        <p:nvSpPr>
          <p:cNvPr id="8" name="Oval 7"/>
          <p:cNvSpPr/>
          <p:nvPr/>
        </p:nvSpPr>
        <p:spPr>
          <a:xfrm>
            <a:off x="3429000" y="396240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ضاحکه</a:t>
            </a:r>
            <a:endParaRPr lang="en-US" sz="2400" b="1" dirty="0">
              <a:cs typeface="B Lotus"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006"/>
            <a:ext cx="1970766" cy="1370012"/>
          </a:xfrm>
          <a:prstGeom prst="rect">
            <a:avLst/>
          </a:prstGeom>
        </p:spPr>
      </p:pic>
    </p:spTree>
    <p:extLst>
      <p:ext uri="{BB962C8B-B14F-4D97-AF65-F5344CB8AC3E}">
        <p14:creationId xmlns:p14="http://schemas.microsoft.com/office/powerpoint/2010/main" val="3370606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ویژگی های انسان غمگین در سوره عبس</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047750"/>
            <a:ext cx="8229600" cy="3546475"/>
          </a:xfrm>
        </p:spPr>
        <p:txBody>
          <a:bodyPr rtlCol="0">
            <a:normAutofit/>
          </a:bodyPr>
          <a:lstStyle/>
          <a:p>
            <a:pPr fontAlgn="auto">
              <a:spcAft>
                <a:spcPts val="0"/>
              </a:spcAft>
              <a:defRPr/>
            </a:pPr>
            <a:r>
              <a:rPr lang="fa-IR" dirty="0" smtClean="0">
                <a:solidFill>
                  <a:schemeClr val="tx1">
                    <a:lumMod val="75000"/>
                    <a:lumOff val="25000"/>
                  </a:schemeClr>
                </a:solidFill>
              </a:rPr>
              <a:t>عدم توجه به اصلاح عیوب خود </a:t>
            </a:r>
          </a:p>
          <a:p>
            <a:pPr fontAlgn="auto">
              <a:spcAft>
                <a:spcPts val="0"/>
              </a:spcAft>
              <a:defRPr/>
            </a:pPr>
            <a:r>
              <a:rPr lang="fa-IR" dirty="0" smtClean="0">
                <a:solidFill>
                  <a:schemeClr val="tx1">
                    <a:lumMod val="75000"/>
                    <a:lumOff val="25000"/>
                  </a:schemeClr>
                </a:solidFill>
              </a:rPr>
              <a:t>مبنای قضاوت </a:t>
            </a:r>
            <a:r>
              <a:rPr lang="fa-IR" dirty="0">
                <a:solidFill>
                  <a:schemeClr val="tx1">
                    <a:lumMod val="75000"/>
                    <a:lumOff val="25000"/>
                  </a:schemeClr>
                </a:solidFill>
              </a:rPr>
              <a:t>در مورد </a:t>
            </a:r>
            <a:r>
              <a:rPr lang="fa-IR" dirty="0" smtClean="0">
                <a:solidFill>
                  <a:schemeClr val="tx1">
                    <a:lumMod val="75000"/>
                    <a:lumOff val="25000"/>
                  </a:schemeClr>
                </a:solidFill>
              </a:rPr>
              <a:t>دیگران: شهرت، ثروت، موقعیت و اعتبار</a:t>
            </a:r>
          </a:p>
          <a:p>
            <a:pPr fontAlgn="auto">
              <a:spcAft>
                <a:spcPts val="0"/>
              </a:spcAft>
              <a:defRPr/>
            </a:pPr>
            <a:r>
              <a:rPr lang="fa-IR" dirty="0" smtClean="0">
                <a:solidFill>
                  <a:schemeClr val="tx1">
                    <a:lumMod val="75000"/>
                    <a:lumOff val="25000"/>
                  </a:schemeClr>
                </a:solidFill>
              </a:rPr>
              <a:t>مقایسه، حسادت، حسرت و غم</a:t>
            </a:r>
          </a:p>
          <a:p>
            <a:pPr fontAlgn="auto">
              <a:spcAft>
                <a:spcPts val="0"/>
              </a:spcAft>
              <a:defRPr/>
            </a:pPr>
            <a:r>
              <a:rPr lang="fa-IR" dirty="0" smtClean="0">
                <a:solidFill>
                  <a:schemeClr val="tx1">
                    <a:lumMod val="75000"/>
                    <a:lumOff val="25000"/>
                  </a:schemeClr>
                </a:solidFill>
              </a:rPr>
              <a:t>فقدان روحیه تلاش و سعی و میل به داشتن بدون تلاش</a:t>
            </a:r>
          </a:p>
          <a:p>
            <a:pPr fontAlgn="auto">
              <a:spcAft>
                <a:spcPts val="0"/>
              </a:spcAft>
              <a:defRPr/>
            </a:pPr>
            <a:r>
              <a:rPr lang="fa-IR" dirty="0" smtClean="0">
                <a:solidFill>
                  <a:schemeClr val="tx1">
                    <a:lumMod val="75000"/>
                    <a:lumOff val="25000"/>
                  </a:schemeClr>
                </a:solidFill>
              </a:rPr>
              <a:t>عدم توجه به نعمت ها  داشته ها</a:t>
            </a:r>
          </a:p>
          <a:p>
            <a:pPr fontAlgn="auto">
              <a:spcAft>
                <a:spcPts val="0"/>
              </a:spcAft>
              <a:defRPr/>
            </a:pPr>
            <a:r>
              <a:rPr lang="fa-IR" dirty="0" smtClean="0">
                <a:solidFill>
                  <a:schemeClr val="tx1">
                    <a:lumMod val="75000"/>
                    <a:lumOff val="25000"/>
                  </a:schemeClr>
                </a:solidFill>
              </a:rPr>
              <a:t>انزوای اجتماعی از جمع های تزکیه یافته</a:t>
            </a:r>
          </a:p>
          <a:p>
            <a:pPr fontAlgn="auto">
              <a:spcAft>
                <a:spcPts val="0"/>
              </a:spcAft>
              <a:defRPr/>
            </a:pPr>
            <a:r>
              <a:rPr lang="fa-IR" dirty="0" smtClean="0">
                <a:solidFill>
                  <a:schemeClr val="tx1">
                    <a:lumMod val="75000"/>
                    <a:lumOff val="25000"/>
                  </a:schemeClr>
                </a:solidFill>
              </a:rPr>
              <a:t>عدم توجه به هدف از زندگی؛ تزکیه و هدایت یافتگی</a:t>
            </a:r>
          </a:p>
          <a:p>
            <a:pPr marL="0" indent="0" fontAlgn="auto">
              <a:spcAft>
                <a:spcPts val="0"/>
              </a:spcAft>
              <a:buNone/>
              <a:defRPr/>
            </a:pPr>
            <a:endParaRPr lang="fa-IR" dirty="0" smtClean="0">
              <a:solidFill>
                <a:schemeClr val="tx1">
                  <a:lumMod val="75000"/>
                  <a:lumOff val="25000"/>
                </a:schemeClr>
              </a:solidFill>
            </a:endParaRPr>
          </a:p>
          <a:p>
            <a:pPr marL="0" indent="0" fontAlgn="auto">
              <a:spcAft>
                <a:spcPts val="0"/>
              </a:spcAft>
              <a:buNone/>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26474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fontScale="90000"/>
          </a:bodyPr>
          <a:lstStyle/>
          <a:p>
            <a:pPr fontAlgn="auto">
              <a:spcAft>
                <a:spcPts val="0"/>
              </a:spcAft>
              <a:defRPr/>
            </a:pPr>
            <a:r>
              <a:rPr lang="fa-IR" dirty="0" smtClean="0">
                <a:solidFill>
                  <a:schemeClr val="tx1">
                    <a:lumMod val="75000"/>
                    <a:lumOff val="25000"/>
                  </a:schemeClr>
                </a:solidFill>
              </a:rPr>
              <a:t>زندگی در جامعه و</a:t>
            </a:r>
            <a:br>
              <a:rPr lang="fa-IR" dirty="0" smtClean="0">
                <a:solidFill>
                  <a:schemeClr val="tx1">
                    <a:lumMod val="75000"/>
                    <a:lumOff val="25000"/>
                  </a:schemeClr>
                </a:solidFill>
              </a:rPr>
            </a:br>
            <a:r>
              <a:rPr lang="fa-IR" dirty="0" smtClean="0">
                <a:solidFill>
                  <a:schemeClr val="tx1">
                    <a:lumMod val="75000"/>
                    <a:lumOff val="25000"/>
                  </a:schemeClr>
                </a:solidFill>
              </a:rPr>
              <a:t> مشاهده اختلاف طبقاتی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152400" y="796925"/>
            <a:ext cx="8991600" cy="4213225"/>
          </a:xfrm>
        </p:spPr>
        <p:txBody>
          <a:bodyPr rtlCol="0">
            <a:noAutofit/>
          </a:bodyPr>
          <a:lstStyle/>
          <a:p>
            <a:pPr marL="0" indent="0" fontAlgn="auto">
              <a:spcAft>
                <a:spcPts val="0"/>
              </a:spcAft>
              <a:buNone/>
              <a:defRPr/>
            </a:pPr>
            <a:r>
              <a:rPr lang="fa-IR" sz="2200" dirty="0" smtClean="0">
                <a:solidFill>
                  <a:schemeClr val="tx1">
                    <a:lumMod val="75000"/>
                    <a:lumOff val="25000"/>
                  </a:schemeClr>
                </a:solidFill>
              </a:rPr>
              <a:t>اختلاف طبقاتی در یک جامعه امر مطلوبی نیست اما انسان با تغییر زاویه نگاه خود </a:t>
            </a:r>
          </a:p>
          <a:p>
            <a:pPr marL="0" indent="0" fontAlgn="auto">
              <a:spcAft>
                <a:spcPts val="0"/>
              </a:spcAft>
              <a:buNone/>
              <a:defRPr/>
            </a:pPr>
            <a:r>
              <a:rPr lang="fa-IR" sz="2200" dirty="0" smtClean="0">
                <a:solidFill>
                  <a:schemeClr val="tx1">
                    <a:lumMod val="75000"/>
                    <a:lumOff val="25000"/>
                  </a:schemeClr>
                </a:solidFill>
              </a:rPr>
              <a:t>و بازسازی شناخت های خود می تواند در مواجهه با این شرایط دچار بدحالی نشود! </a:t>
            </a:r>
          </a:p>
          <a:p>
            <a:pPr marL="0" indent="0" fontAlgn="auto">
              <a:spcAft>
                <a:spcPts val="0"/>
              </a:spcAft>
              <a:buNone/>
              <a:defRPr/>
            </a:pPr>
            <a:r>
              <a:rPr lang="fa-IR" sz="2200" dirty="0" smtClean="0">
                <a:solidFill>
                  <a:schemeClr val="tx1">
                    <a:lumMod val="75000"/>
                    <a:lumOff val="25000"/>
                  </a:schemeClr>
                </a:solidFill>
              </a:rPr>
              <a:t>و در عین حال بر سعی و حرکتش افزوده شود!</a:t>
            </a:r>
            <a:endParaRPr lang="fa-IR" sz="1800" dirty="0" smtClean="0">
              <a:solidFill>
                <a:schemeClr val="tx1">
                  <a:lumMod val="75000"/>
                  <a:lumOff val="25000"/>
                </a:schemeClr>
              </a:solidFill>
            </a:endParaRPr>
          </a:p>
          <a:p>
            <a:pPr marL="0" indent="0" fontAlgn="auto">
              <a:spcAft>
                <a:spcPts val="0"/>
              </a:spcAft>
              <a:buNone/>
              <a:defRPr/>
            </a:pPr>
            <a:r>
              <a:rPr lang="fa-IR" sz="1800" dirty="0">
                <a:solidFill>
                  <a:schemeClr val="tx1">
                    <a:lumMod val="75000"/>
                    <a:lumOff val="25000"/>
                  </a:schemeClr>
                </a:solidFill>
              </a:rPr>
              <a:t> </a:t>
            </a:r>
            <a:r>
              <a:rPr lang="fa-IR" sz="1800" b="1" dirty="0" smtClean="0">
                <a:solidFill>
                  <a:schemeClr val="tx1">
                    <a:lumMod val="75000"/>
                    <a:lumOff val="25000"/>
                  </a:schemeClr>
                </a:solidFill>
              </a:rPr>
              <a:t>باورهای توحیدی بر اساس سوره عبس: </a:t>
            </a:r>
          </a:p>
          <a:p>
            <a:pPr fontAlgn="auto">
              <a:spcAft>
                <a:spcPts val="0"/>
              </a:spcAft>
              <a:buFont typeface="Wingdings" panose="05000000000000000000" pitchFamily="2" charset="2"/>
              <a:buChar char="ü"/>
              <a:defRPr/>
            </a:pPr>
            <a:r>
              <a:rPr lang="fa-IR" sz="1800" dirty="0" smtClean="0">
                <a:solidFill>
                  <a:schemeClr val="tx1">
                    <a:lumMod val="75000"/>
                    <a:lumOff val="25000"/>
                  </a:schemeClr>
                </a:solidFill>
              </a:rPr>
              <a:t>آنچه باعث نجات آدم ها می شود تزکیه یافتگی است</a:t>
            </a:r>
          </a:p>
          <a:p>
            <a:pPr fontAlgn="auto">
              <a:spcAft>
                <a:spcPts val="0"/>
              </a:spcAft>
              <a:buFont typeface="Wingdings" panose="05000000000000000000" pitchFamily="2" charset="2"/>
              <a:buChar char="ü"/>
              <a:defRPr/>
            </a:pPr>
            <a:r>
              <a:rPr lang="fa-IR" sz="1800" dirty="0" smtClean="0">
                <a:solidFill>
                  <a:schemeClr val="tx1">
                    <a:lumMod val="75000"/>
                    <a:lumOff val="25000"/>
                  </a:schemeClr>
                </a:solidFill>
              </a:rPr>
              <a:t>ثروت و شهرت و بی نیازی ظاهری از برخی امور ملاک خوب بودن آدم ها نیست!</a:t>
            </a:r>
          </a:p>
          <a:p>
            <a:pPr fontAlgn="auto">
              <a:spcAft>
                <a:spcPts val="0"/>
              </a:spcAft>
              <a:buFont typeface="Wingdings" panose="05000000000000000000" pitchFamily="2" charset="2"/>
              <a:buChar char="ü"/>
              <a:defRPr/>
            </a:pPr>
            <a:r>
              <a:rPr lang="fa-IR" sz="1800" dirty="0" smtClean="0">
                <a:solidFill>
                  <a:schemeClr val="tx1">
                    <a:lumMod val="75000"/>
                    <a:lumOff val="25000"/>
                  </a:schemeClr>
                </a:solidFill>
              </a:rPr>
              <a:t>انسان ها به میزان سعی و تلاشی که دارند، پاداش می گیرند. </a:t>
            </a:r>
          </a:p>
          <a:p>
            <a:pPr fontAlgn="auto">
              <a:spcAft>
                <a:spcPts val="0"/>
              </a:spcAft>
              <a:buFont typeface="Wingdings" panose="05000000000000000000" pitchFamily="2" charset="2"/>
              <a:buChar char="ü"/>
              <a:defRPr/>
            </a:pPr>
            <a:r>
              <a:rPr lang="fa-IR" sz="1800" dirty="0" smtClean="0">
                <a:solidFill>
                  <a:schemeClr val="tx1">
                    <a:lumMod val="75000"/>
                    <a:lumOff val="25000"/>
                  </a:schemeClr>
                </a:solidFill>
              </a:rPr>
              <a:t>قرآن مهم ترین ثروتی است که انسان را به بی نیاز مطلق نزدیک می کند.</a:t>
            </a:r>
          </a:p>
          <a:p>
            <a:pPr fontAlgn="auto">
              <a:spcAft>
                <a:spcPts val="0"/>
              </a:spcAft>
              <a:buFont typeface="Wingdings" panose="05000000000000000000" pitchFamily="2" charset="2"/>
              <a:buChar char="ü"/>
              <a:defRPr/>
            </a:pPr>
            <a:r>
              <a:rPr lang="fa-IR" sz="1800" dirty="0" smtClean="0">
                <a:solidFill>
                  <a:schemeClr val="tx1">
                    <a:lumMod val="75000"/>
                    <a:lumOff val="25000"/>
                  </a:schemeClr>
                </a:solidFill>
              </a:rPr>
              <a:t>هر فضلی به کسی داده می شود در کنارش مسوولیتی بیشتر مطرح می شود.</a:t>
            </a:r>
          </a:p>
          <a:p>
            <a:pPr fontAlgn="auto">
              <a:spcAft>
                <a:spcPts val="0"/>
              </a:spcAft>
              <a:buFont typeface="Wingdings" panose="05000000000000000000" pitchFamily="2" charset="2"/>
              <a:buChar char="ü"/>
              <a:defRPr/>
            </a:pPr>
            <a:r>
              <a:rPr lang="fa-IR" sz="1800" dirty="0" smtClean="0">
                <a:solidFill>
                  <a:schemeClr val="tx1">
                    <a:lumMod val="75000"/>
                    <a:lumOff val="25000"/>
                  </a:schemeClr>
                </a:solidFill>
              </a:rPr>
              <a:t>نزدیک شدن به افراد با ناتوانی های ظاهری اما تزکیه یافته بهتر از نزدیک شدن به افراد بی نیاز و مرفه اما تزکیه نایافته است. </a:t>
            </a:r>
          </a:p>
          <a:p>
            <a:pPr fontAlgn="auto">
              <a:spcAft>
                <a:spcPts val="0"/>
              </a:spcAft>
              <a:buFont typeface="Wingdings" panose="05000000000000000000" pitchFamily="2" charset="2"/>
              <a:buChar char="ü"/>
              <a:defRPr/>
            </a:pPr>
            <a:r>
              <a:rPr lang="fa-IR" sz="1800" dirty="0" smtClean="0">
                <a:solidFill>
                  <a:schemeClr val="tx1">
                    <a:lumMod val="75000"/>
                    <a:lumOff val="25000"/>
                  </a:schemeClr>
                </a:solidFill>
              </a:rPr>
              <a:t>انسان از نطفه خلق شده، هدایت می شود، می میرد و دفن می شود و سپس برانگیخته می شود! در این سیر، چه چیزهایی ارزش دارد؟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113807"/>
            <a:ext cx="2095500" cy="1469978"/>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885950"/>
            <a:ext cx="2682929" cy="1672107"/>
          </a:xfrm>
          <a:prstGeom prst="roundRect">
            <a:avLst>
              <a:gd name="adj" fmla="val 8594"/>
            </a:avLst>
          </a:prstGeom>
          <a:solidFill>
            <a:srgbClr val="FFFFFF">
              <a:shade val="85000"/>
            </a:srgbClr>
          </a:solidFill>
          <a:ln>
            <a:noFill/>
          </a:ln>
          <a:effectLst>
            <a:outerShdw blurRad="50800" dist="38100" dir="16200000"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266160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حرکت به سوی تجربه نشاط اصلاح گرایانه</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152400" y="742950"/>
            <a:ext cx="8534400" cy="4343400"/>
          </a:xfrm>
        </p:spPr>
        <p:txBody>
          <a:bodyPr rtlCol="0">
            <a:normAutofit lnSpcReduction="10000"/>
          </a:bodyPr>
          <a:lstStyle/>
          <a:p>
            <a:pPr marL="0" indent="0" fontAlgn="auto">
              <a:spcAft>
                <a:spcPts val="0"/>
              </a:spcAft>
              <a:buNone/>
              <a:defRPr/>
            </a:pPr>
            <a:r>
              <a:rPr lang="fa-IR" dirty="0" smtClean="0">
                <a:solidFill>
                  <a:schemeClr val="tx1">
                    <a:lumMod val="75000"/>
                    <a:lumOff val="25000"/>
                  </a:schemeClr>
                </a:solidFill>
              </a:rPr>
              <a:t>1- هر روز صبح 10 نعمتی را که خداوند به شما ارزانی داشته است را به زبان آورده و شمارش کنید.  اخلاق شکرگزارانه</a:t>
            </a:r>
          </a:p>
          <a:p>
            <a:pPr marL="0" indent="0" fontAlgn="auto">
              <a:spcAft>
                <a:spcPts val="0"/>
              </a:spcAft>
              <a:buNone/>
              <a:defRPr/>
            </a:pPr>
            <a:endParaRPr lang="fa-IR" dirty="0" smtClean="0">
              <a:solidFill>
                <a:schemeClr val="tx1">
                  <a:lumMod val="75000"/>
                  <a:lumOff val="25000"/>
                </a:schemeClr>
              </a:solidFill>
            </a:endParaRPr>
          </a:p>
          <a:p>
            <a:pPr marL="0" indent="0" fontAlgn="auto">
              <a:spcAft>
                <a:spcPts val="0"/>
              </a:spcAft>
              <a:buNone/>
              <a:defRPr/>
            </a:pPr>
            <a:r>
              <a:rPr lang="fa-IR" dirty="0" smtClean="0">
                <a:solidFill>
                  <a:schemeClr val="tx1">
                    <a:lumMod val="75000"/>
                    <a:lumOff val="25000"/>
                  </a:schemeClr>
                </a:solidFill>
              </a:rPr>
              <a:t>2- برای رسیدن به اهداف و مقاصد مهم، تلاش کنید و بدانید در عرصه امتحان خداوند همه می توانند شاگرد اول باشند. پس مقایسه نکنید و حسرت داشته های دیگران را نخورید. </a:t>
            </a:r>
          </a:p>
          <a:p>
            <a:pPr marL="0" indent="0" fontAlgn="auto">
              <a:spcAft>
                <a:spcPts val="0"/>
              </a:spcAft>
              <a:buNone/>
              <a:defRPr/>
            </a:pPr>
            <a:endParaRPr lang="fa-IR" dirty="0" smtClean="0">
              <a:solidFill>
                <a:schemeClr val="tx1">
                  <a:lumMod val="75000"/>
                  <a:lumOff val="25000"/>
                </a:schemeClr>
              </a:solidFill>
            </a:endParaRPr>
          </a:p>
          <a:p>
            <a:pPr marL="0" indent="0" fontAlgn="auto">
              <a:spcAft>
                <a:spcPts val="0"/>
              </a:spcAft>
              <a:buNone/>
              <a:defRPr/>
            </a:pPr>
            <a:r>
              <a:rPr lang="fa-IR" dirty="0" smtClean="0">
                <a:solidFill>
                  <a:schemeClr val="tx1">
                    <a:lumMod val="75000"/>
                    <a:lumOff val="25000"/>
                  </a:schemeClr>
                </a:solidFill>
              </a:rPr>
              <a:t>3- در روابط دوستی خود تجدید نظر کنید. دوستان فعلی خود را از نظر میزان سعی و خشیت و تزکیه یافتگی ارزیابی کرده و در کم و کیف رابطه با آن ها بازبینی کنید. شاید لازم باشد روابطتان را با بعضی ها قطع و با برخی برقرار کنید. </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1422987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ircle(in)">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endParaRPr lang="en-US" sz="2800" b="1" dirty="0" smtClean="0">
              <a:solidFill>
                <a:schemeClr val="tx1">
                  <a:lumMod val="75000"/>
                  <a:lumOff val="25000"/>
                </a:schemeClr>
              </a:solidFill>
            </a:endParaRPr>
          </a:p>
        </p:txBody>
      </p:sp>
      <p:sp>
        <p:nvSpPr>
          <p:cNvPr id="3" name="Content Placeholder 2"/>
          <p:cNvSpPr>
            <a:spLocks noGrp="1"/>
          </p:cNvSpPr>
          <p:nvPr>
            <p:ph idx="1"/>
          </p:nvPr>
        </p:nvSpPr>
        <p:spPr/>
        <p:txBody>
          <a:bodyPr/>
          <a:lstStyle/>
          <a:p>
            <a:pPr marL="0" indent="0" fontAlgn="auto">
              <a:spcAft>
                <a:spcPts val="0"/>
              </a:spcAft>
              <a:buNone/>
              <a:defRPr/>
            </a:pPr>
            <a:r>
              <a:rPr lang="fa-IR" dirty="0" smtClean="0">
                <a:solidFill>
                  <a:schemeClr val="tx1">
                    <a:lumMod val="75000"/>
                    <a:lumOff val="25000"/>
                  </a:schemeClr>
                </a:solidFill>
              </a:rPr>
              <a:t>4. حال </a:t>
            </a:r>
            <a:r>
              <a:rPr lang="fa-IR" dirty="0">
                <a:solidFill>
                  <a:schemeClr val="tx1">
                    <a:lumMod val="75000"/>
                    <a:lumOff val="25000"/>
                  </a:schemeClr>
                </a:solidFill>
              </a:rPr>
              <a:t>بر روی برگه دیگری، عیوبی را که در خود سراغ دارید به صورت ریز و تفصیلی یادداشت </a:t>
            </a:r>
            <a:r>
              <a:rPr lang="fa-IR" dirty="0" smtClean="0">
                <a:solidFill>
                  <a:schemeClr val="tx1">
                    <a:lumMod val="75000"/>
                    <a:lumOff val="25000"/>
                  </a:schemeClr>
                </a:solidFill>
              </a:rPr>
              <a:t>کنید!</a:t>
            </a:r>
          </a:p>
          <a:p>
            <a:pPr marL="0" indent="0" fontAlgn="auto">
              <a:spcAft>
                <a:spcPts val="0"/>
              </a:spcAft>
              <a:buNone/>
              <a:defRPr/>
            </a:pPr>
            <a:endParaRPr lang="fa-IR" dirty="0">
              <a:solidFill>
                <a:schemeClr val="tx1">
                  <a:lumMod val="75000"/>
                  <a:lumOff val="25000"/>
                </a:schemeClr>
              </a:solidFill>
            </a:endParaRPr>
          </a:p>
          <a:p>
            <a:pPr marL="0" indent="0" fontAlgn="auto">
              <a:spcAft>
                <a:spcPts val="0"/>
              </a:spcAft>
              <a:buNone/>
              <a:defRPr/>
            </a:pPr>
            <a:r>
              <a:rPr lang="fa-IR" dirty="0" smtClean="0">
                <a:solidFill>
                  <a:schemeClr val="tx1">
                    <a:lumMod val="75000"/>
                    <a:lumOff val="25000"/>
                  </a:schemeClr>
                </a:solidFill>
              </a:rPr>
              <a:t>5. برای </a:t>
            </a:r>
            <a:r>
              <a:rPr lang="fa-IR" dirty="0">
                <a:solidFill>
                  <a:schemeClr val="tx1">
                    <a:lumMod val="75000"/>
                    <a:lumOff val="25000"/>
                  </a:schemeClr>
                </a:solidFill>
              </a:rPr>
              <a:t>رفع آن ها برنامه ای عملیاتی تدوین کنید و آن را اجرا کنید.  </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179207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04800" y="-3810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شادکامی دیگرخواهانه/ شادکامی اجتماعی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228600" y="819150"/>
            <a:ext cx="8458200" cy="4114799"/>
          </a:xfrm>
        </p:spPr>
        <p:txBody>
          <a:bodyPr rtlCol="0">
            <a:normAutofit/>
          </a:bodyPr>
          <a:lstStyle/>
          <a:p>
            <a:pPr marL="0" indent="0" fontAlgn="auto">
              <a:spcAft>
                <a:spcPts val="0"/>
              </a:spcAft>
              <a:buNone/>
              <a:defRPr/>
            </a:pPr>
            <a:r>
              <a:rPr lang="fa-IR" dirty="0" smtClean="0">
                <a:solidFill>
                  <a:schemeClr val="tx1">
                    <a:lumMod val="75000"/>
                    <a:lumOff val="25000"/>
                  </a:schemeClr>
                </a:solidFill>
              </a:rPr>
              <a:t>شادزیستن دیگر خواهانه، نتیجه نوعی از زندگی است که در آن فرد به جای دیدن نیازها و توقعات خود، نیازها و خواسته های دیگران برایش اولویت دارند و در زندگی به نوعی خود را وقف دیگران کرده است. </a:t>
            </a:r>
          </a:p>
          <a:p>
            <a:pPr marL="0" indent="0" fontAlgn="auto">
              <a:spcAft>
                <a:spcPts val="0"/>
              </a:spcAft>
              <a:buNone/>
              <a:defRPr/>
            </a:pPr>
            <a:r>
              <a:rPr lang="fa-IR" dirty="0" smtClean="0">
                <a:solidFill>
                  <a:schemeClr val="tx1">
                    <a:lumMod val="75000"/>
                    <a:lumOff val="25000"/>
                  </a:schemeClr>
                </a:solidFill>
              </a:rPr>
              <a:t>این سبک از زندگی نتیجه انتخاب خود فرد بوده و در آن هیچ اجبار درونی یا بیرونی اثرگذار نیست. ابرار یا افراد خیررسان مصداق کامل افراد شاد در این سبک اند که علاوه بر اینکه نفس نیکی کردن به دیگران برایشان موضوعیت دارد، رشد، شکوفایی استعدادها و خلاقیت در رفتارها نیز برایشان موضوعیت دارد</a:t>
            </a:r>
          </a:p>
          <a:p>
            <a:pPr marL="0" indent="0" fontAlgn="auto">
              <a:spcAft>
                <a:spcPts val="0"/>
              </a:spcAft>
              <a:buNone/>
              <a:defRPr/>
            </a:pPr>
            <a:r>
              <a:rPr lang="fa-IR" b="1" dirty="0" smtClean="0">
                <a:solidFill>
                  <a:schemeClr val="tx1">
                    <a:lumMod val="75000"/>
                    <a:lumOff val="25000"/>
                  </a:schemeClr>
                </a:solidFill>
              </a:rPr>
              <a:t>واژگان نشاط در سوره مطففین: </a:t>
            </a:r>
            <a:endParaRPr lang="en-US" b="1" dirty="0" smtClean="0">
              <a:solidFill>
                <a:schemeClr val="tx1">
                  <a:lumMod val="75000"/>
                  <a:lumOff val="25000"/>
                </a:schemeClr>
              </a:solidFill>
            </a:endParaRPr>
          </a:p>
        </p:txBody>
      </p:sp>
      <p:sp>
        <p:nvSpPr>
          <p:cNvPr id="6" name="Oval 5"/>
          <p:cNvSpPr/>
          <p:nvPr/>
        </p:nvSpPr>
        <p:spPr>
          <a:xfrm>
            <a:off x="76200" y="37147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نعیم</a:t>
            </a:r>
            <a:endParaRPr lang="en-US" sz="2400" b="1" dirty="0">
              <a:cs typeface="B Lotus" panose="00000400000000000000" pitchFamily="2" charset="-78"/>
            </a:endParaRPr>
          </a:p>
        </p:txBody>
      </p:sp>
      <p:sp>
        <p:nvSpPr>
          <p:cNvPr id="7" name="Oval 6"/>
          <p:cNvSpPr/>
          <p:nvPr/>
        </p:nvSpPr>
        <p:spPr>
          <a:xfrm>
            <a:off x="1371600" y="4238625"/>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علیین</a:t>
            </a:r>
            <a:endParaRPr lang="en-US" sz="2400" b="1" dirty="0">
              <a:cs typeface="B Lotus" panose="00000400000000000000" pitchFamily="2" charset="-78"/>
            </a:endParaRPr>
          </a:p>
        </p:txBody>
      </p:sp>
      <p:sp>
        <p:nvSpPr>
          <p:cNvPr id="8" name="Oval 7"/>
          <p:cNvSpPr/>
          <p:nvPr/>
        </p:nvSpPr>
        <p:spPr>
          <a:xfrm>
            <a:off x="2590800" y="3671887"/>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نضره النعیم</a:t>
            </a:r>
            <a:endParaRPr lang="en-US" sz="2400" b="1" dirty="0">
              <a:cs typeface="B Lotus" panose="00000400000000000000" pitchFamily="2" charset="-78"/>
            </a:endParaRPr>
          </a:p>
        </p:txBody>
      </p:sp>
      <p:sp>
        <p:nvSpPr>
          <p:cNvPr id="9" name="Oval 8"/>
          <p:cNvSpPr/>
          <p:nvPr/>
        </p:nvSpPr>
        <p:spPr>
          <a:xfrm>
            <a:off x="3886200" y="42481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200" b="1" dirty="0" smtClean="0">
                <a:cs typeface="B Lotus" panose="00000400000000000000" pitchFamily="2" charset="-78"/>
              </a:rPr>
              <a:t>یضحکون</a:t>
            </a:r>
            <a:endParaRPr lang="en-US" sz="2200" b="1" dirty="0">
              <a:cs typeface="B Lotus" panose="00000400000000000000" pitchFamily="2" charset="-78"/>
            </a:endParaRPr>
          </a:p>
        </p:txBody>
      </p:sp>
    </p:spTree>
    <p:extLst>
      <p:ext uri="{BB962C8B-B14F-4D97-AF65-F5344CB8AC3E}">
        <p14:creationId xmlns:p14="http://schemas.microsoft.com/office/powerpoint/2010/main" val="3830782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شادکامی و شادزیستن در روانشناسی</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228600" y="1200150"/>
            <a:ext cx="8991600" cy="3394075"/>
          </a:xfrm>
        </p:spPr>
        <p:txBody>
          <a:bodyPr rtlCol="0">
            <a:normAutofit lnSpcReduction="10000"/>
          </a:bodyPr>
          <a:lstStyle/>
          <a:p>
            <a:pPr fontAlgn="auto">
              <a:spcAft>
                <a:spcPts val="0"/>
              </a:spcAft>
              <a:defRPr/>
            </a:pPr>
            <a:r>
              <a:rPr lang="fa-IR" dirty="0" smtClean="0">
                <a:solidFill>
                  <a:schemeClr val="tx1">
                    <a:lumMod val="75000"/>
                    <a:lumOff val="25000"/>
                  </a:schemeClr>
                </a:solidFill>
              </a:rPr>
              <a:t>شادکامی و خوشحالی یکی از مفاهیم اصلی مرتبط با سلامت روان و بهزیستی ادراک شده، در روانشناسی و مربوط به حوزه مطالعات روانشناسی مثبت است. </a:t>
            </a:r>
          </a:p>
          <a:p>
            <a:pPr fontAlgn="auto">
              <a:spcAft>
                <a:spcPts val="0"/>
              </a:spcAft>
              <a:defRPr/>
            </a:pPr>
            <a:r>
              <a:rPr lang="fa-IR" dirty="0" smtClean="0">
                <a:solidFill>
                  <a:schemeClr val="tx1">
                    <a:lumMod val="75000"/>
                    <a:lumOff val="25000"/>
                  </a:schemeClr>
                </a:solidFill>
              </a:rPr>
              <a:t>به معنای توازن بین هیجان های مثبت و منفی و رضایت از زندگی است (دینر، 2001)</a:t>
            </a:r>
          </a:p>
          <a:p>
            <a:pPr fontAlgn="auto">
              <a:spcAft>
                <a:spcPts val="0"/>
              </a:spcAft>
              <a:defRPr/>
            </a:pPr>
            <a:r>
              <a:rPr lang="fa-IR" dirty="0" smtClean="0">
                <a:solidFill>
                  <a:schemeClr val="tx1">
                    <a:lumMod val="75000"/>
                    <a:lumOff val="25000"/>
                  </a:schemeClr>
                </a:solidFill>
              </a:rPr>
              <a:t>نظریات مربوط به ادراک شادکامی : </a:t>
            </a:r>
          </a:p>
          <a:p>
            <a:pPr fontAlgn="auto">
              <a:spcAft>
                <a:spcPts val="0"/>
              </a:spcAft>
              <a:buFontTx/>
              <a:buChar char="-"/>
              <a:defRPr/>
            </a:pPr>
            <a:r>
              <a:rPr lang="fa-IR" dirty="0" smtClean="0">
                <a:solidFill>
                  <a:schemeClr val="tx1">
                    <a:lumMod val="75000"/>
                    <a:lumOff val="25000"/>
                  </a:schemeClr>
                </a:solidFill>
              </a:rPr>
              <a:t>نظریه رفع نیازها و رضایت از دست یابی به هدف؛ سلسله مراتب نیازهای مازلو</a:t>
            </a:r>
          </a:p>
          <a:p>
            <a:pPr fontAlgn="auto">
              <a:spcAft>
                <a:spcPts val="0"/>
              </a:spcAft>
              <a:buFontTx/>
              <a:buChar char="-"/>
              <a:defRPr/>
            </a:pPr>
            <a:r>
              <a:rPr lang="fa-IR" dirty="0" smtClean="0">
                <a:solidFill>
                  <a:schemeClr val="tx1">
                    <a:lumMod val="75000"/>
                    <a:lumOff val="25000"/>
                  </a:schemeClr>
                </a:solidFill>
              </a:rPr>
              <a:t>نظریات فعالیت و مهارت</a:t>
            </a:r>
          </a:p>
          <a:p>
            <a:pPr fontAlgn="auto">
              <a:spcAft>
                <a:spcPts val="0"/>
              </a:spcAft>
              <a:buFontTx/>
              <a:buChar char="-"/>
              <a:defRPr/>
            </a:pPr>
            <a:r>
              <a:rPr lang="fa-IR" dirty="0" smtClean="0">
                <a:solidFill>
                  <a:schemeClr val="tx1">
                    <a:lumMod val="75000"/>
                    <a:lumOff val="25000"/>
                  </a:schemeClr>
                </a:solidFill>
              </a:rPr>
              <a:t>نظریات شخصیتی؛ آمادگی های شخصیتی مانند امید، توان کنترل و خوش بینی </a:t>
            </a:r>
          </a:p>
          <a:p>
            <a:pPr marL="0" indent="0" fontAlgn="auto">
              <a:spcAft>
                <a:spcPts val="0"/>
              </a:spcAft>
              <a:buNone/>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91421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fontAlgn="auto">
              <a:spcAft>
                <a:spcPts val="0"/>
              </a:spcAft>
              <a:defRPr/>
            </a:pPr>
            <a:r>
              <a:rPr lang="fa-IR" dirty="0" smtClean="0">
                <a:solidFill>
                  <a:schemeClr val="tx1">
                    <a:lumMod val="75000"/>
                    <a:lumOff val="25000"/>
                  </a:schemeClr>
                </a:solidFill>
              </a:rPr>
              <a:t>برخی از افراد در رفتارها گاهی شبیه ابرار می شوند </a:t>
            </a:r>
            <a:br>
              <a:rPr lang="fa-IR" dirty="0" smtClean="0">
                <a:solidFill>
                  <a:schemeClr val="tx1">
                    <a:lumMod val="75000"/>
                    <a:lumOff val="25000"/>
                  </a:schemeClr>
                </a:solidFill>
              </a:rPr>
            </a:br>
            <a:r>
              <a:rPr lang="fa-IR" dirty="0" smtClean="0">
                <a:solidFill>
                  <a:schemeClr val="tx1">
                    <a:lumMod val="75000"/>
                    <a:lumOff val="25000"/>
                  </a:schemeClr>
                </a:solidFill>
              </a:rPr>
              <a:t>حال آن که ابرار نیستند و دچار غمگینی اند: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marL="0" indent="0" fontAlgn="auto">
              <a:spcAft>
                <a:spcPts val="0"/>
              </a:spcAft>
              <a:buNone/>
              <a:defRPr/>
            </a:pPr>
            <a:r>
              <a:rPr lang="fa-IR" b="1" dirty="0" smtClean="0">
                <a:solidFill>
                  <a:schemeClr val="tx1">
                    <a:lumMod val="75000"/>
                    <a:lumOff val="25000"/>
                  </a:schemeClr>
                </a:solidFill>
              </a:rPr>
              <a:t>این افراد: </a:t>
            </a:r>
          </a:p>
          <a:p>
            <a:pPr fontAlgn="auto">
              <a:spcAft>
                <a:spcPts val="0"/>
              </a:spcAft>
              <a:defRPr/>
            </a:pPr>
            <a:r>
              <a:rPr lang="fa-IR" dirty="0" smtClean="0">
                <a:solidFill>
                  <a:schemeClr val="tx1">
                    <a:lumMod val="75000"/>
                    <a:lumOff val="25000"/>
                  </a:schemeClr>
                </a:solidFill>
              </a:rPr>
              <a:t>خود را در ایثار کردن مجبور می دانند </a:t>
            </a:r>
          </a:p>
          <a:p>
            <a:pPr fontAlgn="auto">
              <a:spcAft>
                <a:spcPts val="0"/>
              </a:spcAft>
              <a:defRPr/>
            </a:pPr>
            <a:r>
              <a:rPr lang="fa-IR" dirty="0" smtClean="0">
                <a:solidFill>
                  <a:schemeClr val="tx1">
                    <a:lumMod val="75000"/>
                    <a:lumOff val="25000"/>
                  </a:schemeClr>
                </a:solidFill>
              </a:rPr>
              <a:t>اگر به دیگران «نه» بگویند دچار عذاب وجدان می شوند</a:t>
            </a:r>
          </a:p>
          <a:p>
            <a:pPr fontAlgn="auto">
              <a:spcAft>
                <a:spcPts val="0"/>
              </a:spcAft>
              <a:defRPr/>
            </a:pPr>
            <a:r>
              <a:rPr lang="fa-IR" dirty="0" smtClean="0">
                <a:solidFill>
                  <a:schemeClr val="tx1">
                    <a:lumMod val="75000"/>
                    <a:lumOff val="25000"/>
                  </a:schemeClr>
                </a:solidFill>
              </a:rPr>
              <a:t> هدف و غایت مشخصی از نیکی کردن به دیگران ندارند</a:t>
            </a:r>
            <a:endParaRPr lang="fa-IR" dirty="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با نیکی کردن بر نشاط و پویایی شان افزوده نمی شود</a:t>
            </a:r>
          </a:p>
          <a:p>
            <a:pPr fontAlgn="auto">
              <a:spcAft>
                <a:spcPts val="0"/>
              </a:spcAft>
              <a:defRPr/>
            </a:pPr>
            <a:r>
              <a:rPr lang="fa-IR" dirty="0" smtClean="0">
                <a:solidFill>
                  <a:schemeClr val="tx1">
                    <a:lumMod val="75000"/>
                    <a:lumOff val="25000"/>
                  </a:schemeClr>
                </a:solidFill>
              </a:rPr>
              <a:t>هنگامی که به دیگران خوبی می کنند انتظار جبران دارند</a:t>
            </a:r>
          </a:p>
        </p:txBody>
      </p:sp>
    </p:spTree>
    <p:extLst>
      <p:ext uri="{BB962C8B-B14F-4D97-AF65-F5344CB8AC3E}">
        <p14:creationId xmlns:p14="http://schemas.microsoft.com/office/powerpoint/2010/main" val="346042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b="1" dirty="0" smtClean="0">
                <a:solidFill>
                  <a:schemeClr val="tx1">
                    <a:lumMod val="75000"/>
                    <a:lumOff val="25000"/>
                  </a:schemeClr>
                </a:solidFill>
              </a:rPr>
              <a:t>ابرار</a:t>
            </a:r>
            <a:endParaRPr lang="en-US" b="1"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fontAlgn="auto">
              <a:spcAft>
                <a:spcPts val="0"/>
              </a:spcAft>
              <a:defRPr/>
            </a:pPr>
            <a:r>
              <a:rPr lang="fa-IR" dirty="0" smtClean="0">
                <a:solidFill>
                  <a:schemeClr val="tx1">
                    <a:lumMod val="75000"/>
                    <a:lumOff val="25000"/>
                  </a:schemeClr>
                </a:solidFill>
              </a:rPr>
              <a:t>غایت و هدف مشخصی از نیکی کردن به افراد دارند</a:t>
            </a:r>
          </a:p>
          <a:p>
            <a:pPr fontAlgn="auto">
              <a:spcAft>
                <a:spcPts val="0"/>
              </a:spcAft>
              <a:defRPr/>
            </a:pPr>
            <a:r>
              <a:rPr lang="fa-IR" dirty="0" smtClean="0">
                <a:solidFill>
                  <a:schemeClr val="tx1">
                    <a:lumMod val="75000"/>
                    <a:lumOff val="25000"/>
                  </a:schemeClr>
                </a:solidFill>
              </a:rPr>
              <a:t>نیکی کردن شان باعث رشد و نه عقب گرد دیگران می شود</a:t>
            </a:r>
          </a:p>
          <a:p>
            <a:pPr fontAlgn="auto">
              <a:spcAft>
                <a:spcPts val="0"/>
              </a:spcAft>
              <a:defRPr/>
            </a:pPr>
            <a:r>
              <a:rPr lang="fa-IR" dirty="0" smtClean="0">
                <a:solidFill>
                  <a:schemeClr val="tx1">
                    <a:lumMod val="75000"/>
                    <a:lumOff val="25000"/>
                  </a:schemeClr>
                </a:solidFill>
              </a:rPr>
              <a:t>نه تنها نسبت به خانواده بلکه نسبت به همه افراد جامعه احساس مسولیت دارند و برای پرکردن شکاف های اجتماعی تلاش می کنند</a:t>
            </a:r>
          </a:p>
          <a:p>
            <a:pPr fontAlgn="auto">
              <a:spcAft>
                <a:spcPts val="0"/>
              </a:spcAft>
              <a:defRPr/>
            </a:pPr>
            <a:r>
              <a:rPr lang="fa-IR" dirty="0" smtClean="0">
                <a:solidFill>
                  <a:schemeClr val="tx1">
                    <a:lumMod val="75000"/>
                    <a:lumOff val="25000"/>
                  </a:schemeClr>
                </a:solidFill>
              </a:rPr>
              <a:t>اهداف اجتماعی و نه شخصی برای نیکی کردن خود دارند</a:t>
            </a:r>
          </a:p>
          <a:p>
            <a:pPr fontAlgn="auto">
              <a:spcAft>
                <a:spcPts val="0"/>
              </a:spcAft>
              <a:defRPr/>
            </a:pPr>
            <a:r>
              <a:rPr lang="fa-IR" dirty="0" smtClean="0">
                <a:solidFill>
                  <a:schemeClr val="tx1">
                    <a:lumMod val="75000"/>
                    <a:lumOff val="25000"/>
                  </a:schemeClr>
                </a:solidFill>
              </a:rPr>
              <a:t>چشم داشتی از دیگران نداشته و پاداش خود را از خدا می گیرند</a:t>
            </a:r>
            <a:endParaRPr lang="en-US" dirty="0" smtClean="0">
              <a:solidFill>
                <a:schemeClr val="tx1">
                  <a:lumMod val="75000"/>
                  <a:lumOff val="25000"/>
                </a:schemeClr>
              </a:solidFill>
            </a:endParaRPr>
          </a:p>
        </p:txBody>
      </p:sp>
      <p:sp>
        <p:nvSpPr>
          <p:cNvPr id="6" name="Rectangle 5"/>
          <p:cNvSpPr/>
          <p:nvPr/>
        </p:nvSpPr>
        <p:spPr>
          <a:xfrm rot="21009917">
            <a:off x="2019300" y="1855249"/>
            <a:ext cx="5105400" cy="1295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smtClean="0">
                <a:solidFill>
                  <a:schemeClr val="accent4">
                    <a:lumMod val="50000"/>
                  </a:schemeClr>
                </a:solidFill>
                <a:latin typeface="IranNastaliq" panose="02020505000000020003" pitchFamily="18" charset="0"/>
                <a:cs typeface="IranNastaliq" panose="02020505000000020003" pitchFamily="18" charset="0"/>
              </a:rPr>
              <a:t>ابرار هم شاد اند و هم برای دیگران  به دلیل حمایتی که به ارمغان</a:t>
            </a:r>
          </a:p>
          <a:p>
            <a:pPr algn="ctr"/>
            <a:r>
              <a:rPr lang="fa-IR" sz="4000" dirty="0" smtClean="0">
                <a:solidFill>
                  <a:schemeClr val="accent4">
                    <a:lumMod val="50000"/>
                  </a:schemeClr>
                </a:solidFill>
                <a:latin typeface="IranNastaliq" panose="02020505000000020003" pitchFamily="18" charset="0"/>
                <a:cs typeface="IranNastaliq" panose="02020505000000020003" pitchFamily="18" charset="0"/>
              </a:rPr>
              <a:t> می آورند شادی بخش اند!</a:t>
            </a:r>
            <a:endParaRPr lang="en-US" sz="4000" dirty="0">
              <a:solidFill>
                <a:schemeClr val="accent4">
                  <a:lumMod val="50000"/>
                </a:schemeClr>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783362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نقطه مقابل ابرار؛ تطفیف</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fontAlgn="auto">
              <a:spcAft>
                <a:spcPts val="0"/>
              </a:spcAft>
              <a:defRPr/>
            </a:pPr>
            <a:r>
              <a:rPr lang="fa-IR" dirty="0" smtClean="0">
                <a:solidFill>
                  <a:schemeClr val="tx1">
                    <a:lumMod val="75000"/>
                    <a:lumOff val="25000"/>
                  </a:schemeClr>
                </a:solidFill>
              </a:rPr>
              <a:t>حقوق خود را بر دیگران مقدم می دانند </a:t>
            </a:r>
          </a:p>
          <a:p>
            <a:pPr fontAlgn="auto">
              <a:spcAft>
                <a:spcPts val="0"/>
              </a:spcAft>
              <a:defRPr/>
            </a:pPr>
            <a:r>
              <a:rPr lang="fa-IR" dirty="0" smtClean="0">
                <a:solidFill>
                  <a:schemeClr val="tx1">
                    <a:lumMod val="75000"/>
                    <a:lumOff val="25000"/>
                  </a:schemeClr>
                </a:solidFill>
              </a:rPr>
              <a:t>با رفتارهایشان به دیگران خسارت می زنند</a:t>
            </a:r>
          </a:p>
          <a:p>
            <a:pPr fontAlgn="auto">
              <a:spcAft>
                <a:spcPts val="0"/>
              </a:spcAft>
              <a:defRPr/>
            </a:pPr>
            <a:r>
              <a:rPr lang="fa-IR" dirty="0" smtClean="0">
                <a:solidFill>
                  <a:schemeClr val="tx1">
                    <a:lumMod val="75000"/>
                    <a:lumOff val="25000"/>
                  </a:schemeClr>
                </a:solidFill>
              </a:rPr>
              <a:t>همواره خود را و نیاز خود را می بینند و از دیگران توقع رفع آن را دارند </a:t>
            </a:r>
          </a:p>
          <a:p>
            <a:pPr fontAlgn="auto">
              <a:spcAft>
                <a:spcPts val="0"/>
              </a:spcAft>
              <a:defRPr/>
            </a:pPr>
            <a:r>
              <a:rPr lang="fa-IR" dirty="0" smtClean="0">
                <a:solidFill>
                  <a:schemeClr val="tx1">
                    <a:lumMod val="75000"/>
                    <a:lumOff val="25000"/>
                  </a:schemeClr>
                </a:solidFill>
              </a:rPr>
              <a:t>حرص شدیدی برای به دست آوردن منافع دارند؛ منفعت طلب هستند ولو به قیمت خسارت به مردم تمام شود</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1694080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تمثیلِ ترازوی تطفیف</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p:txBody>
          <a:bodyPr rtlCol="0">
            <a:normAutofit/>
          </a:bodyPr>
          <a:lstStyle/>
          <a:p>
            <a:pPr fontAlgn="auto">
              <a:spcAft>
                <a:spcPts val="0"/>
              </a:spcAft>
              <a:defRPr/>
            </a:pPr>
            <a:endParaRPr lang="en-US" dirty="0" smtClean="0">
              <a:solidFill>
                <a:schemeClr val="tx1">
                  <a:lumMod val="75000"/>
                  <a:lumOff val="25000"/>
                </a:schemeClr>
              </a:solidFill>
            </a:endParaRPr>
          </a:p>
        </p:txBody>
      </p:sp>
      <p:pic>
        <p:nvPicPr>
          <p:cNvPr id="2" name="Picture 1"/>
          <p:cNvPicPr>
            <a:picLocks noChangeAspect="1"/>
          </p:cNvPicPr>
          <p:nvPr/>
        </p:nvPicPr>
        <p:blipFill>
          <a:blip r:embed="rId4"/>
          <a:stretch>
            <a:fillRect/>
          </a:stretch>
        </p:blipFill>
        <p:spPr>
          <a:xfrm>
            <a:off x="1219200" y="1733550"/>
            <a:ext cx="5952079" cy="2466396"/>
          </a:xfrm>
          <a:prstGeom prst="rect">
            <a:avLst/>
          </a:prstGeom>
        </p:spPr>
      </p:pic>
    </p:spTree>
    <p:extLst>
      <p:ext uri="{BB962C8B-B14F-4D97-AF65-F5344CB8AC3E}">
        <p14:creationId xmlns:p14="http://schemas.microsoft.com/office/powerpoint/2010/main" val="849998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0890">
            <a:off x="41451" y="23890"/>
            <a:ext cx="2251830" cy="1739649"/>
          </a:xfrm>
          <a:prstGeom prst="ellipse">
            <a:avLst/>
          </a:prstGeom>
          <a:ln>
            <a:noFill/>
          </a:ln>
          <a:effectLst>
            <a:softEdge rad="112500"/>
          </a:effectLst>
        </p:spPr>
      </p:pic>
      <p:sp>
        <p:nvSpPr>
          <p:cNvPr id="4" name="Titre 3"/>
          <p:cNvSpPr>
            <a:spLocks noGrp="1"/>
          </p:cNvSpPr>
          <p:nvPr>
            <p:ph type="title"/>
          </p:nvPr>
        </p:nvSpPr>
        <p:spPr>
          <a:xfrm>
            <a:off x="1447800" y="150018"/>
            <a:ext cx="8229600" cy="857250"/>
          </a:xfrm>
        </p:spPr>
        <p:txBody>
          <a:bodyPr rtlCol="0">
            <a:normAutofit/>
          </a:bodyPr>
          <a:lstStyle/>
          <a:p>
            <a:pPr fontAlgn="auto">
              <a:spcAft>
                <a:spcPts val="0"/>
              </a:spcAft>
              <a:defRPr/>
            </a:pPr>
            <a:r>
              <a:rPr lang="fa-IR" sz="2800" b="1" dirty="0" smtClean="0">
                <a:solidFill>
                  <a:schemeClr val="tx1">
                    <a:lumMod val="75000"/>
                    <a:lumOff val="25000"/>
                  </a:schemeClr>
                </a:solidFill>
              </a:rPr>
              <a:t>چقدر با ابرار شدن و تجربه نشاط عمیق علیینی فاصله داریم؟</a:t>
            </a:r>
            <a:endParaRPr lang="en-US" sz="2800" b="1" dirty="0" smtClean="0">
              <a:solidFill>
                <a:schemeClr val="tx1">
                  <a:lumMod val="75000"/>
                  <a:lumOff val="25000"/>
                </a:schemeClr>
              </a:solidFill>
            </a:endParaRPr>
          </a:p>
        </p:txBody>
      </p:sp>
      <p:sp>
        <p:nvSpPr>
          <p:cNvPr id="5" name="Espace réservé du contenu 4"/>
          <p:cNvSpPr>
            <a:spLocks noGrp="1"/>
          </p:cNvSpPr>
          <p:nvPr>
            <p:ph idx="1"/>
          </p:nvPr>
        </p:nvSpPr>
        <p:spPr>
          <a:xfrm>
            <a:off x="457200" y="1200150"/>
            <a:ext cx="8229600" cy="3792537"/>
          </a:xfrm>
        </p:spPr>
        <p:txBody>
          <a:bodyPr rtlCol="0">
            <a:normAutofit fontScale="92500"/>
          </a:bodyPr>
          <a:lstStyle/>
          <a:p>
            <a:pPr marL="0" indent="0" fontAlgn="auto">
              <a:spcAft>
                <a:spcPts val="0"/>
              </a:spcAft>
              <a:buNone/>
              <a:defRPr/>
            </a:pPr>
            <a:r>
              <a:rPr lang="fa-IR" dirty="0" smtClean="0">
                <a:solidFill>
                  <a:schemeClr val="tx1">
                    <a:lumMod val="75000"/>
                    <a:lumOff val="25000"/>
                  </a:schemeClr>
                </a:solidFill>
              </a:rPr>
              <a:t>آیا هنگامی که برای همسر خود کاری انجام می دهیم توقع داریم او هم جبران کند؟ </a:t>
            </a:r>
          </a:p>
          <a:p>
            <a:pPr marL="0" indent="0" fontAlgn="auto">
              <a:spcAft>
                <a:spcPts val="0"/>
              </a:spcAft>
              <a:buNone/>
              <a:defRPr/>
            </a:pPr>
            <a:r>
              <a:rPr lang="fa-IR" dirty="0" smtClean="0">
                <a:solidFill>
                  <a:schemeClr val="tx1">
                    <a:lumMod val="75000"/>
                    <a:lumOff val="25000"/>
                  </a:schemeClr>
                </a:solidFill>
              </a:rPr>
              <a:t>آیا زمانی که به کسی قرض می دهیم، توقع تشکر و احترام از او داریم؟ </a:t>
            </a:r>
          </a:p>
          <a:p>
            <a:pPr marL="0" indent="0" fontAlgn="auto">
              <a:spcAft>
                <a:spcPts val="0"/>
              </a:spcAft>
              <a:buNone/>
              <a:defRPr/>
            </a:pPr>
            <a:r>
              <a:rPr lang="fa-IR" dirty="0" smtClean="0">
                <a:solidFill>
                  <a:schemeClr val="tx1">
                    <a:lumMod val="75000"/>
                    <a:lumOff val="25000"/>
                  </a:schemeClr>
                </a:solidFill>
              </a:rPr>
              <a:t>آیا برای انجام وظیفه مان در برابر دیگران به دنبال تقدیر و تشکر دنیایی هستیم؟ </a:t>
            </a:r>
          </a:p>
          <a:p>
            <a:pPr marL="0" indent="0" fontAlgn="auto">
              <a:spcAft>
                <a:spcPts val="0"/>
              </a:spcAft>
              <a:buNone/>
              <a:defRPr/>
            </a:pPr>
            <a:r>
              <a:rPr lang="fa-IR" dirty="0" smtClean="0">
                <a:solidFill>
                  <a:schemeClr val="tx1">
                    <a:lumMod val="75000"/>
                    <a:lumOff val="25000"/>
                  </a:schemeClr>
                </a:solidFill>
              </a:rPr>
              <a:t>آیا به راحتی از دست دیگران عصبانی می شویم یا کینه های قدیمی داریم؟</a:t>
            </a:r>
          </a:p>
          <a:p>
            <a:pPr marL="0" indent="0" fontAlgn="auto">
              <a:spcAft>
                <a:spcPts val="0"/>
              </a:spcAft>
              <a:buNone/>
              <a:defRPr/>
            </a:pPr>
            <a:r>
              <a:rPr lang="fa-IR" dirty="0" smtClean="0">
                <a:solidFill>
                  <a:schemeClr val="tx1">
                    <a:lumMod val="75000"/>
                    <a:lumOff val="25000"/>
                  </a:schemeClr>
                </a:solidFill>
              </a:rPr>
              <a:t>آیا از دیگران توقع داریم رفتارهایشان را اصلاح کنند و زیاد به آن ها تذکر می دهیم؟ </a:t>
            </a:r>
          </a:p>
          <a:p>
            <a:pPr marL="0" indent="0" fontAlgn="auto">
              <a:spcAft>
                <a:spcPts val="0"/>
              </a:spcAft>
              <a:buNone/>
              <a:defRPr/>
            </a:pPr>
            <a:r>
              <a:rPr lang="fa-IR" dirty="0" smtClean="0">
                <a:solidFill>
                  <a:schemeClr val="tx1">
                    <a:lumMod val="75000"/>
                    <a:lumOff val="25000"/>
                  </a:schemeClr>
                </a:solidFill>
              </a:rPr>
              <a:t>آیا اگر جای خودمان تنگ تر شود باز هم به دیگران جای می دهیم؟</a:t>
            </a:r>
          </a:p>
          <a:p>
            <a:pPr marL="0" indent="0" fontAlgn="auto">
              <a:spcAft>
                <a:spcPts val="0"/>
              </a:spcAft>
              <a:buNone/>
              <a:defRPr/>
            </a:pPr>
            <a:r>
              <a:rPr lang="fa-IR" dirty="0" smtClean="0">
                <a:solidFill>
                  <a:schemeClr val="tx1">
                    <a:lumMod val="75000"/>
                    <a:lumOff val="25000"/>
                  </a:schemeClr>
                </a:solidFill>
              </a:rPr>
              <a:t>آیا سختی می کشیم تا دیگران راحتی را تجربه کنند؟ </a:t>
            </a:r>
          </a:p>
          <a:p>
            <a:pPr marL="0" indent="0" fontAlgn="auto">
              <a:spcAft>
                <a:spcPts val="0"/>
              </a:spcAft>
              <a:buNone/>
              <a:defRPr/>
            </a:pPr>
            <a:r>
              <a:rPr lang="fa-IR" dirty="0" smtClean="0">
                <a:solidFill>
                  <a:schemeClr val="tx1">
                    <a:lumMod val="75000"/>
                    <a:lumOff val="25000"/>
                  </a:schemeClr>
                </a:solidFill>
              </a:rPr>
              <a:t>ایا...... </a:t>
            </a:r>
          </a:p>
          <a:p>
            <a:pPr marL="0" indent="0" fontAlgn="auto">
              <a:spcAft>
                <a:spcPts val="0"/>
              </a:spcAft>
              <a:buNone/>
              <a:defRPr/>
            </a:pPr>
            <a:endParaRPr lang="en-US" dirty="0" smtClean="0">
              <a:solidFill>
                <a:schemeClr val="tx1">
                  <a:lumMod val="75000"/>
                  <a:lumOff val="25000"/>
                </a:schemeClr>
              </a:solidFill>
            </a:endParaRPr>
          </a:p>
        </p:txBody>
      </p:sp>
      <p:sp>
        <p:nvSpPr>
          <p:cNvPr id="6" name="Horizontal Scroll 5"/>
          <p:cNvSpPr/>
          <p:nvPr/>
        </p:nvSpPr>
        <p:spPr>
          <a:xfrm>
            <a:off x="2667000" y="1168400"/>
            <a:ext cx="3276600" cy="25146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3300" dirty="0">
                <a:latin typeface="IranNastaliq" panose="02020505000000020003" pitchFamily="18" charset="0"/>
                <a:cs typeface="IranNastaliq" panose="02020505000000020003" pitchFamily="18" charset="0"/>
              </a:rPr>
              <a:t>من یوق شح نفسه فاولئک هم المفلحون</a:t>
            </a:r>
            <a:endParaRPr lang="en-US" sz="33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175290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61963" y="431799"/>
            <a:ext cx="8229600" cy="3394075"/>
          </a:xfrm>
        </p:spPr>
        <p:txBody>
          <a:bodyPr rtlCol="0">
            <a:normAutofit/>
          </a:bodyPr>
          <a:lstStyle/>
          <a:p>
            <a:pPr marL="0" indent="0" fontAlgn="auto">
              <a:spcAft>
                <a:spcPts val="0"/>
              </a:spcAft>
              <a:buNone/>
              <a:defRPr/>
            </a:pPr>
            <a:r>
              <a:rPr lang="fa-IR" dirty="0" smtClean="0">
                <a:solidFill>
                  <a:schemeClr val="tx1">
                    <a:lumMod val="75000"/>
                    <a:lumOff val="25000"/>
                  </a:schemeClr>
                </a:solidFill>
              </a:rPr>
              <a:t>برّ یعنی ایمان به خدا و روز قیامت و بخشودن مال با وجود نیاز به دیگران.....</a:t>
            </a:r>
          </a:p>
          <a:p>
            <a:pPr marL="0" indent="0" fontAlgn="auto">
              <a:spcAft>
                <a:spcPts val="0"/>
              </a:spcAft>
              <a:buNone/>
              <a:defRPr/>
            </a:pPr>
            <a:r>
              <a:rPr lang="fa-IR" dirty="0" smtClean="0">
                <a:solidFill>
                  <a:schemeClr val="tx1">
                    <a:lumMod val="75000"/>
                    <a:lumOff val="25000"/>
                  </a:schemeClr>
                </a:solidFill>
              </a:rPr>
              <a:t>برِ یعنی پاگذاشتن بر روی دوست داشتنی ها بر روی شح نفس، ...</a:t>
            </a:r>
          </a:p>
          <a:p>
            <a:pPr marL="0" indent="0" fontAlgn="auto">
              <a:spcAft>
                <a:spcPts val="0"/>
              </a:spcAft>
              <a:buNone/>
              <a:defRPr/>
            </a:pPr>
            <a:r>
              <a:rPr lang="fa-IR" dirty="0" smtClean="0">
                <a:solidFill>
                  <a:schemeClr val="tx1">
                    <a:lumMod val="75000"/>
                    <a:lumOff val="25000"/>
                  </a:schemeClr>
                </a:solidFill>
              </a:rPr>
              <a:t>برّ یعنی دوست داشتن دیگران، تجربه عشق و مودت ......</a:t>
            </a:r>
          </a:p>
          <a:p>
            <a:pPr marL="0" indent="0" fontAlgn="auto">
              <a:spcAft>
                <a:spcPts val="0"/>
              </a:spcAft>
              <a:buNone/>
              <a:defRPr/>
            </a:pPr>
            <a:r>
              <a:rPr lang="fa-IR" dirty="0" smtClean="0">
                <a:solidFill>
                  <a:schemeClr val="tx1">
                    <a:lumMod val="75000"/>
                    <a:lumOff val="25000"/>
                  </a:schemeClr>
                </a:solidFill>
              </a:rPr>
              <a:t>برّ یعنی تا پای جان خود را ندیدن و فقط خدا را دیدن.....</a:t>
            </a:r>
          </a:p>
          <a:p>
            <a:pPr marL="0" indent="0" fontAlgn="auto">
              <a:spcAft>
                <a:spcPts val="0"/>
              </a:spcAft>
              <a:buNone/>
              <a:defRPr/>
            </a:pPr>
            <a:r>
              <a:rPr lang="fa-IR" dirty="0" smtClean="0">
                <a:solidFill>
                  <a:schemeClr val="tx1">
                    <a:lumMod val="75000"/>
                    <a:lumOff val="25000"/>
                  </a:schemeClr>
                </a:solidFill>
              </a:rPr>
              <a:t>یعنی امر خدا بر دوست داشتنی ها حتی جان نیز مقدم است....</a:t>
            </a:r>
            <a:endParaRPr lang="en-US" dirty="0" smtClean="0">
              <a:solidFill>
                <a:schemeClr val="tx1">
                  <a:lumMod val="75000"/>
                  <a:lumOff val="2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026" y="3078162"/>
            <a:ext cx="2552700" cy="17907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3078162"/>
            <a:ext cx="2466975" cy="1857375"/>
          </a:xfrm>
          <a:prstGeom prst="rect">
            <a:avLst/>
          </a:prstGeom>
          <a:scene3d>
            <a:camera prst="perspectiveContrastingRightFacing"/>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900" y="3101975"/>
            <a:ext cx="2628900" cy="1743075"/>
          </a:xfrm>
          <a:prstGeom prst="rect">
            <a:avLst/>
          </a:prstGeom>
          <a:effectLst>
            <a:glow rad="139700">
              <a:schemeClr val="accent3">
                <a:satMod val="175000"/>
                <a:alpha val="40000"/>
              </a:schemeClr>
            </a:glow>
          </a:effectLst>
        </p:spPr>
      </p:pic>
    </p:spTree>
    <p:extLst>
      <p:ext uri="{BB962C8B-B14F-4D97-AF65-F5344CB8AC3E}">
        <p14:creationId xmlns:p14="http://schemas.microsoft.com/office/powerpoint/2010/main" val="99490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714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فعالیت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838200" y="590550"/>
            <a:ext cx="7848600" cy="3657600"/>
          </a:xfrm>
        </p:spPr>
        <p:txBody>
          <a:bodyPr rtlCol="0">
            <a:normAutofit/>
          </a:bodyPr>
          <a:lstStyle/>
          <a:p>
            <a:pPr marL="0" indent="0" fontAlgn="auto">
              <a:spcAft>
                <a:spcPts val="0"/>
              </a:spcAft>
              <a:buNone/>
              <a:defRPr/>
            </a:pPr>
            <a:r>
              <a:rPr lang="fa-IR" sz="2500" dirty="0" smtClean="0">
                <a:solidFill>
                  <a:schemeClr val="tx1">
                    <a:lumMod val="75000"/>
                    <a:lumOff val="25000"/>
                  </a:schemeClr>
                </a:solidFill>
              </a:rPr>
              <a:t>1. انتظاراتی را که از همسر و فرزند(ان) خود دارید در برگه های جداگانه ای یادداشت کنید.</a:t>
            </a:r>
          </a:p>
          <a:p>
            <a:pPr marL="0" indent="0" fontAlgn="auto">
              <a:spcAft>
                <a:spcPts val="0"/>
              </a:spcAft>
              <a:buNone/>
              <a:defRPr/>
            </a:pPr>
            <a:r>
              <a:rPr lang="fa-IR" sz="2500" dirty="0" smtClean="0">
                <a:solidFill>
                  <a:schemeClr val="tx1">
                    <a:lumMod val="75000"/>
                    <a:lumOff val="25000"/>
                  </a:schemeClr>
                </a:solidFill>
              </a:rPr>
              <a:t>2. هنگامی </a:t>
            </a:r>
            <a:r>
              <a:rPr lang="fa-IR" sz="2500" dirty="0">
                <a:solidFill>
                  <a:schemeClr val="tx1">
                    <a:lumMod val="75000"/>
                    <a:lumOff val="25000"/>
                  </a:schemeClr>
                </a:solidFill>
              </a:rPr>
              <a:t>که به این توقعات فکر می کنید چه احساسی دارید؟ </a:t>
            </a:r>
          </a:p>
        </p:txBody>
      </p:sp>
      <p:graphicFrame>
        <p:nvGraphicFramePr>
          <p:cNvPr id="6" name="Content Placeholder 1"/>
          <p:cNvGraphicFramePr>
            <a:graphicFrameLocks/>
          </p:cNvGraphicFramePr>
          <p:nvPr>
            <p:extLst>
              <p:ext uri="{D42A27DB-BD31-4B8C-83A1-F6EECF244321}">
                <p14:modId xmlns:p14="http://schemas.microsoft.com/office/powerpoint/2010/main" val="1507739372"/>
              </p:ext>
            </p:extLst>
          </p:nvPr>
        </p:nvGraphicFramePr>
        <p:xfrm>
          <a:off x="152400" y="1885950"/>
          <a:ext cx="6426200" cy="3785616"/>
        </p:xfrm>
        <a:graphic>
          <a:graphicData uri="http://schemas.openxmlformats.org/drawingml/2006/table">
            <a:tbl>
              <a:tblPr rtl="1" firstRow="1" firstCol="1" bandRow="1">
                <a:tableStyleId>{5C22544A-7EE6-4342-B048-85BDC9FD1C3A}</a:tableStyleId>
              </a:tblPr>
              <a:tblGrid>
                <a:gridCol w="1108242"/>
                <a:gridCol w="5225638"/>
                <a:gridCol w="92320"/>
              </a:tblGrid>
              <a:tr h="400981">
                <a:tc>
                  <a:txBody>
                    <a:bodyPr/>
                    <a:lstStyle/>
                    <a:p>
                      <a:pPr marL="0" marR="0" algn="ctr" rtl="1">
                        <a:lnSpc>
                          <a:spcPct val="115000"/>
                        </a:lnSpc>
                        <a:spcBef>
                          <a:spcPts val="0"/>
                        </a:spcBef>
                        <a:spcAft>
                          <a:spcPts val="0"/>
                        </a:spcAft>
                      </a:pPr>
                      <a:r>
                        <a:rPr lang="fa-IR" sz="2400" dirty="0">
                          <a:effectLst/>
                          <a:cs typeface="B Nazanin" panose="00000400000000000000" pitchFamily="2" charset="-78"/>
                        </a:rPr>
                        <a:t>نقش</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ctr" rtl="1">
                        <a:lnSpc>
                          <a:spcPct val="115000"/>
                        </a:lnSpc>
                        <a:spcBef>
                          <a:spcPts val="0"/>
                        </a:spcBef>
                        <a:spcAft>
                          <a:spcPts val="0"/>
                        </a:spcAft>
                      </a:pPr>
                      <a:r>
                        <a:rPr lang="fa-IR" sz="2400" dirty="0">
                          <a:effectLst/>
                          <a:cs typeface="B Nazanin" panose="00000400000000000000" pitchFamily="2" charset="-78"/>
                        </a:rPr>
                        <a:t>انتظارات من</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ctr" rtl="1">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r>
              <a:tr h="1603925">
                <a:tc>
                  <a:txBody>
                    <a:bodyPr/>
                    <a:lstStyle/>
                    <a:p>
                      <a:pPr marL="0" marR="0" algn="ctr" rtl="1">
                        <a:lnSpc>
                          <a:spcPct val="115000"/>
                        </a:lnSpc>
                        <a:spcBef>
                          <a:spcPts val="0"/>
                        </a:spcBef>
                        <a:spcAft>
                          <a:spcPts val="0"/>
                        </a:spcAft>
                      </a:pPr>
                      <a:r>
                        <a:rPr lang="fa-IR" sz="2400" dirty="0" smtClean="0">
                          <a:effectLst/>
                          <a:latin typeface="+mn-lt"/>
                          <a:ea typeface="+mn-ea"/>
                          <a:cs typeface="B Nazanin" panose="00000400000000000000" pitchFamily="2" charset="-78"/>
                        </a:rPr>
                        <a:t>همسر</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lvl="0" indent="0" algn="r" rtl="1">
                        <a:lnSpc>
                          <a:spcPct val="115000"/>
                        </a:lnSpc>
                        <a:spcBef>
                          <a:spcPts val="0"/>
                        </a:spcBef>
                        <a:spcAft>
                          <a:spcPts val="0"/>
                        </a:spcAft>
                        <a:buFont typeface="+mj-lt"/>
                        <a:buNone/>
                      </a:pPr>
                      <a:r>
                        <a:rPr lang="fa-IR" sz="2400" dirty="0" smtClean="0">
                          <a:effectLst/>
                          <a:cs typeface="B Nazanin" panose="00000400000000000000" pitchFamily="2" charset="-78"/>
                        </a:rPr>
                        <a:t>1.</a:t>
                      </a:r>
                      <a:r>
                        <a:rPr lang="fa-IR" sz="2400" baseline="0" dirty="0" smtClean="0">
                          <a:effectLst/>
                          <a:cs typeface="B Nazanin" panose="00000400000000000000" pitchFamily="2" charset="-78"/>
                        </a:rPr>
                        <a:t> </a:t>
                      </a:r>
                    </a:p>
                    <a:p>
                      <a:pPr marL="0" marR="0" lvl="0" indent="0" algn="r" rtl="1">
                        <a:lnSpc>
                          <a:spcPct val="115000"/>
                        </a:lnSpc>
                        <a:spcBef>
                          <a:spcPts val="0"/>
                        </a:spcBef>
                        <a:spcAft>
                          <a:spcPts val="0"/>
                        </a:spcAft>
                        <a:buFont typeface="+mj-lt"/>
                        <a:buNone/>
                      </a:pPr>
                      <a:r>
                        <a:rPr lang="fa-IR" sz="2400" baseline="0" dirty="0" smtClean="0">
                          <a:effectLst/>
                          <a:cs typeface="B Nazanin" panose="00000400000000000000" pitchFamily="2" charset="-78"/>
                        </a:rPr>
                        <a:t>2. </a:t>
                      </a:r>
                    </a:p>
                    <a:p>
                      <a:pPr marL="0" marR="0" lvl="0" indent="0" algn="r" rtl="1">
                        <a:lnSpc>
                          <a:spcPct val="115000"/>
                        </a:lnSpc>
                        <a:spcBef>
                          <a:spcPts val="0"/>
                        </a:spcBef>
                        <a:spcAft>
                          <a:spcPts val="0"/>
                        </a:spcAft>
                        <a:buFont typeface="+mj-lt"/>
                        <a:buNone/>
                      </a:pPr>
                      <a:r>
                        <a:rPr lang="fa-IR" sz="2400" baseline="0" dirty="0" smtClean="0">
                          <a:effectLst/>
                          <a:cs typeface="B Nazanin" panose="00000400000000000000" pitchFamily="2" charset="-78"/>
                        </a:rPr>
                        <a:t>3. </a:t>
                      </a:r>
                    </a:p>
                    <a:p>
                      <a:pPr marL="0" marR="0" lvl="0" indent="0" algn="r" rtl="1">
                        <a:lnSpc>
                          <a:spcPct val="115000"/>
                        </a:lnSpc>
                        <a:spcBef>
                          <a:spcPts val="0"/>
                        </a:spcBef>
                        <a:spcAft>
                          <a:spcPts val="0"/>
                        </a:spcAft>
                        <a:buFont typeface="+mj-lt"/>
                        <a:buNone/>
                      </a:pPr>
                      <a:r>
                        <a:rPr lang="fa-IR" sz="2400" baseline="0" dirty="0" smtClean="0">
                          <a:effectLst/>
                          <a:cs typeface="B Nazanin" panose="00000400000000000000" pitchFamily="2" charset="-78"/>
                        </a:rPr>
                        <a:t>4. </a:t>
                      </a:r>
                      <a:endParaRPr lang="en-US" sz="2400" dirty="0">
                        <a:effectLst/>
                        <a:cs typeface="B Nazanin" panose="00000400000000000000" pitchFamily="2" charset="-78"/>
                      </a:endParaRPr>
                    </a:p>
                  </a:txBody>
                  <a:tcPr marL="29430" marR="29430" marT="0" marB="0"/>
                </a:tc>
                <a:tc>
                  <a:txBody>
                    <a:bodyPr/>
                    <a:lstStyle/>
                    <a:p>
                      <a:pPr marL="0" marR="0" algn="r" rtl="1">
                        <a:lnSpc>
                          <a:spcPct val="115000"/>
                        </a:lnSpc>
                        <a:spcBef>
                          <a:spcPts val="0"/>
                        </a:spcBef>
                        <a:spcAft>
                          <a:spcPts val="0"/>
                        </a:spcAft>
                      </a:pPr>
                      <a:r>
                        <a:rPr lang="fa-IR" sz="2400" dirty="0">
                          <a:effectLst/>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r>
              <a:tr h="1603925">
                <a:tc>
                  <a:txBody>
                    <a:bodyPr/>
                    <a:lstStyle/>
                    <a:p>
                      <a:pPr marL="0" marR="0" algn="ctr" rtl="1">
                        <a:lnSpc>
                          <a:spcPct val="115000"/>
                        </a:lnSpc>
                        <a:spcBef>
                          <a:spcPts val="0"/>
                        </a:spcBef>
                        <a:spcAft>
                          <a:spcPts val="0"/>
                        </a:spcAft>
                      </a:pPr>
                      <a:r>
                        <a:rPr lang="fa-IR" sz="2400" dirty="0" smtClean="0">
                          <a:effectLst/>
                          <a:cs typeface="B Nazanin" panose="00000400000000000000" pitchFamily="2" charset="-78"/>
                        </a:rPr>
                        <a:t>فرزند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r" rtl="1">
                        <a:lnSpc>
                          <a:spcPct val="115000"/>
                        </a:lnSpc>
                        <a:spcBef>
                          <a:spcPts val="0"/>
                        </a:spcBef>
                        <a:spcAft>
                          <a:spcPts val="0"/>
                        </a:spcAft>
                      </a:pPr>
                      <a:r>
                        <a:rPr lang="fa-IR" sz="2400" dirty="0">
                          <a:effectLst/>
                          <a:cs typeface="B Nazanin" panose="00000400000000000000" pitchFamily="2" charset="-78"/>
                        </a:rPr>
                        <a:t> </a:t>
                      </a:r>
                      <a:r>
                        <a:rPr lang="fa-IR" sz="2400" dirty="0" smtClean="0">
                          <a:effectLst/>
                          <a:cs typeface="B Nazanin" panose="00000400000000000000" pitchFamily="2" charset="-78"/>
                        </a:rPr>
                        <a:t>1. </a:t>
                      </a:r>
                    </a:p>
                    <a:p>
                      <a:pPr marL="0" marR="0" algn="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2. </a:t>
                      </a:r>
                    </a:p>
                    <a:p>
                      <a:pPr marL="0" marR="0" algn="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3.</a:t>
                      </a: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 </a:t>
                      </a:r>
                    </a:p>
                    <a:p>
                      <a:pPr marL="0" marR="0" algn="r" rtl="1">
                        <a:lnSpc>
                          <a:spcPct val="115000"/>
                        </a:lnSpc>
                        <a:spcBef>
                          <a:spcPts val="0"/>
                        </a:spcBef>
                        <a:spcAft>
                          <a:spcPts val="0"/>
                        </a:spcAft>
                      </a:pP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4.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r" rtl="1">
                        <a:lnSpc>
                          <a:spcPct val="115000"/>
                        </a:lnSpc>
                        <a:spcBef>
                          <a:spcPts val="0"/>
                        </a:spcBef>
                        <a:spcAft>
                          <a:spcPts val="0"/>
                        </a:spcAft>
                      </a:pPr>
                      <a:r>
                        <a:rPr lang="fa-IR" sz="2400" dirty="0">
                          <a:effectLst/>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r>
            </a:tbl>
          </a:graphicData>
        </a:graphic>
      </p:graphicFrame>
    </p:spTree>
    <p:extLst>
      <p:ext uri="{BB962C8B-B14F-4D97-AF65-F5344CB8AC3E}">
        <p14:creationId xmlns:p14="http://schemas.microsoft.com/office/powerpoint/2010/main" val="1707735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5750"/>
            <a:ext cx="8229600" cy="3394075"/>
          </a:xfrm>
        </p:spPr>
        <p:txBody>
          <a:bodyPr/>
          <a:lstStyle/>
          <a:p>
            <a:pPr marL="0" indent="0" fontAlgn="auto">
              <a:spcAft>
                <a:spcPts val="0"/>
              </a:spcAft>
              <a:buNone/>
              <a:defRPr/>
            </a:pPr>
            <a:r>
              <a:rPr lang="fa-IR" dirty="0" smtClean="0">
                <a:solidFill>
                  <a:schemeClr val="tx1">
                    <a:lumMod val="75000"/>
                    <a:lumOff val="25000"/>
                  </a:schemeClr>
                </a:solidFill>
              </a:rPr>
              <a:t>3. اکنون</a:t>
            </a:r>
            <a:r>
              <a:rPr lang="fa-IR" dirty="0">
                <a:solidFill>
                  <a:schemeClr val="tx1">
                    <a:lumMod val="75000"/>
                    <a:lumOff val="25000"/>
                  </a:schemeClr>
                </a:solidFill>
              </a:rPr>
              <a:t>، وظایفی را که در برابر آن ها دارید بر روی همان برگه یادداشت کنید، در اجرای کدام یک از آن ها سهل انگاری و یا کم کاری می کنید؟ </a:t>
            </a:r>
            <a:endParaRPr lang="fa-IR" dirty="0" smtClean="0">
              <a:solidFill>
                <a:schemeClr val="tx1">
                  <a:lumMod val="75000"/>
                  <a:lumOff val="25000"/>
                </a:schemeClr>
              </a:solidFill>
            </a:endParaRPr>
          </a:p>
          <a:p>
            <a:pPr marL="0" indent="0" fontAlgn="auto">
              <a:spcAft>
                <a:spcPts val="0"/>
              </a:spcAft>
              <a:buNone/>
              <a:defRPr/>
            </a:pPr>
            <a:r>
              <a:rPr lang="fa-IR" dirty="0" smtClean="0">
                <a:solidFill>
                  <a:schemeClr val="tx1">
                    <a:lumMod val="75000"/>
                    <a:lumOff val="25000"/>
                  </a:schemeClr>
                </a:solidFill>
              </a:rPr>
              <a:t>4. اکنون </a:t>
            </a:r>
            <a:r>
              <a:rPr lang="fa-IR" dirty="0">
                <a:solidFill>
                  <a:schemeClr val="tx1">
                    <a:lumMod val="75000"/>
                    <a:lumOff val="25000"/>
                  </a:schemeClr>
                </a:solidFill>
              </a:rPr>
              <a:t>که به وظایف خود فکر می کنید چه احساسی دارید؟ </a:t>
            </a:r>
          </a:p>
          <a:p>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3842160921"/>
              </p:ext>
            </p:extLst>
          </p:nvPr>
        </p:nvGraphicFramePr>
        <p:xfrm>
          <a:off x="0" y="1787017"/>
          <a:ext cx="8839200" cy="3785616"/>
        </p:xfrm>
        <a:graphic>
          <a:graphicData uri="http://schemas.openxmlformats.org/drawingml/2006/table">
            <a:tbl>
              <a:tblPr rtl="1" firstRow="1" firstCol="1" bandRow="1">
                <a:tableStyleId>{5C22544A-7EE6-4342-B048-85BDC9FD1C3A}</a:tableStyleId>
              </a:tblPr>
              <a:tblGrid>
                <a:gridCol w="1524380"/>
                <a:gridCol w="1345820"/>
                <a:gridCol w="5969000"/>
              </a:tblGrid>
              <a:tr h="400981">
                <a:tc>
                  <a:txBody>
                    <a:bodyPr/>
                    <a:lstStyle/>
                    <a:p>
                      <a:pPr marL="0" marR="0" algn="ctr" rtl="1">
                        <a:lnSpc>
                          <a:spcPct val="115000"/>
                        </a:lnSpc>
                        <a:spcBef>
                          <a:spcPts val="0"/>
                        </a:spcBef>
                        <a:spcAft>
                          <a:spcPts val="0"/>
                        </a:spcAft>
                      </a:pPr>
                      <a:r>
                        <a:rPr lang="fa-IR" sz="2400" dirty="0">
                          <a:effectLst/>
                          <a:cs typeface="B Nazanin" panose="00000400000000000000" pitchFamily="2" charset="-78"/>
                        </a:rPr>
                        <a:t>نقش</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ctr" rtl="1">
                        <a:lnSpc>
                          <a:spcPct val="115000"/>
                        </a:lnSpc>
                        <a:spcBef>
                          <a:spcPts val="0"/>
                        </a:spcBef>
                        <a:spcAft>
                          <a:spcPts val="0"/>
                        </a:spcAft>
                      </a:pPr>
                      <a:r>
                        <a:rPr lang="fa-IR" sz="2400">
                          <a:effectLst/>
                          <a:cs typeface="B Nazanin" panose="00000400000000000000" pitchFamily="2" charset="-78"/>
                        </a:rPr>
                        <a:t>انتظارات من</a:t>
                      </a:r>
                      <a:endParaRPr lang="en-US" sz="240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ct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وظایف</a:t>
                      </a: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 من</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r>
              <a:tr h="1603925">
                <a:tc>
                  <a:txBody>
                    <a:bodyPr/>
                    <a:lstStyle/>
                    <a:p>
                      <a:pPr marL="0" marR="0" algn="ctr" rtl="1">
                        <a:lnSpc>
                          <a:spcPct val="115000"/>
                        </a:lnSpc>
                        <a:spcBef>
                          <a:spcPts val="0"/>
                        </a:spcBef>
                        <a:spcAft>
                          <a:spcPts val="0"/>
                        </a:spcAft>
                      </a:pPr>
                      <a:r>
                        <a:rPr lang="fa-IR" sz="2400" dirty="0" smtClean="0">
                          <a:effectLst/>
                          <a:latin typeface="+mn-lt"/>
                          <a:ea typeface="+mn-ea"/>
                          <a:cs typeface="B Nazanin" panose="00000400000000000000" pitchFamily="2" charset="-78"/>
                        </a:rPr>
                        <a:t>همسر</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lvl="0" indent="0" algn="r" rtl="1">
                        <a:lnSpc>
                          <a:spcPct val="115000"/>
                        </a:lnSpc>
                        <a:spcBef>
                          <a:spcPts val="0"/>
                        </a:spcBef>
                        <a:spcAft>
                          <a:spcPts val="0"/>
                        </a:spcAft>
                        <a:buFont typeface="+mj-lt"/>
                        <a:buNone/>
                      </a:pPr>
                      <a:r>
                        <a:rPr lang="fa-IR" sz="2400" dirty="0" smtClean="0">
                          <a:effectLst/>
                          <a:cs typeface="B Nazanin" panose="00000400000000000000" pitchFamily="2" charset="-78"/>
                        </a:rPr>
                        <a:t>1.</a:t>
                      </a:r>
                      <a:r>
                        <a:rPr lang="fa-IR" sz="2400" baseline="0" dirty="0" smtClean="0">
                          <a:effectLst/>
                          <a:cs typeface="B Nazanin" panose="00000400000000000000" pitchFamily="2" charset="-78"/>
                        </a:rPr>
                        <a:t> </a:t>
                      </a:r>
                    </a:p>
                    <a:p>
                      <a:pPr marL="0" marR="0" lvl="0" indent="0" algn="r" rtl="1">
                        <a:lnSpc>
                          <a:spcPct val="115000"/>
                        </a:lnSpc>
                        <a:spcBef>
                          <a:spcPts val="0"/>
                        </a:spcBef>
                        <a:spcAft>
                          <a:spcPts val="0"/>
                        </a:spcAft>
                        <a:buFont typeface="+mj-lt"/>
                        <a:buNone/>
                      </a:pPr>
                      <a:r>
                        <a:rPr lang="fa-IR" sz="2400" baseline="0" dirty="0" smtClean="0">
                          <a:effectLst/>
                          <a:cs typeface="B Nazanin" panose="00000400000000000000" pitchFamily="2" charset="-78"/>
                        </a:rPr>
                        <a:t>2. </a:t>
                      </a:r>
                    </a:p>
                    <a:p>
                      <a:pPr marL="0" marR="0" lvl="0" indent="0" algn="r" rtl="1">
                        <a:lnSpc>
                          <a:spcPct val="115000"/>
                        </a:lnSpc>
                        <a:spcBef>
                          <a:spcPts val="0"/>
                        </a:spcBef>
                        <a:spcAft>
                          <a:spcPts val="0"/>
                        </a:spcAft>
                        <a:buFont typeface="+mj-lt"/>
                        <a:buNone/>
                      </a:pPr>
                      <a:r>
                        <a:rPr lang="fa-IR" sz="2400" baseline="0" dirty="0" smtClean="0">
                          <a:effectLst/>
                          <a:cs typeface="B Nazanin" panose="00000400000000000000" pitchFamily="2" charset="-78"/>
                        </a:rPr>
                        <a:t>3. </a:t>
                      </a:r>
                    </a:p>
                    <a:p>
                      <a:pPr marL="0" marR="0" lvl="0" indent="0" algn="r" rtl="1">
                        <a:lnSpc>
                          <a:spcPct val="115000"/>
                        </a:lnSpc>
                        <a:spcBef>
                          <a:spcPts val="0"/>
                        </a:spcBef>
                        <a:spcAft>
                          <a:spcPts val="0"/>
                        </a:spcAft>
                        <a:buFont typeface="+mj-lt"/>
                        <a:buNone/>
                      </a:pPr>
                      <a:r>
                        <a:rPr lang="fa-IR" sz="2400" baseline="0" dirty="0" smtClean="0">
                          <a:effectLst/>
                          <a:cs typeface="B Nazanin" panose="00000400000000000000" pitchFamily="2" charset="-78"/>
                        </a:rPr>
                        <a:t>4. </a:t>
                      </a:r>
                      <a:endParaRPr lang="en-US" sz="2400" dirty="0">
                        <a:effectLst/>
                        <a:cs typeface="B Nazanin" panose="00000400000000000000" pitchFamily="2" charset="-78"/>
                      </a:endParaRPr>
                    </a:p>
                  </a:txBody>
                  <a:tcPr marL="29430" marR="29430" marT="0" marB="0"/>
                </a:tc>
                <a:tc>
                  <a:txBody>
                    <a:bodyPr/>
                    <a:lstStyle/>
                    <a:p>
                      <a:pPr marL="0" marR="0" algn="r" rtl="1">
                        <a:lnSpc>
                          <a:spcPct val="115000"/>
                        </a:lnSpc>
                        <a:spcBef>
                          <a:spcPts val="0"/>
                        </a:spcBef>
                        <a:spcAft>
                          <a:spcPts val="0"/>
                        </a:spcAft>
                      </a:pPr>
                      <a:r>
                        <a:rPr lang="fa-IR" sz="2400" dirty="0">
                          <a:effectLst/>
                          <a:cs typeface="B Nazanin" panose="00000400000000000000" pitchFamily="2" charset="-78"/>
                        </a:rPr>
                        <a:t> </a:t>
                      </a:r>
                      <a:r>
                        <a:rPr lang="fa-IR" sz="2400" dirty="0" smtClean="0">
                          <a:effectLst/>
                          <a:cs typeface="B Nazanin" panose="00000400000000000000" pitchFamily="2" charset="-78"/>
                        </a:rPr>
                        <a:t>1. </a:t>
                      </a:r>
                    </a:p>
                    <a:p>
                      <a:pPr marL="0" marR="0" algn="r" rtl="1">
                        <a:lnSpc>
                          <a:spcPct val="115000"/>
                        </a:lnSpc>
                        <a:spcBef>
                          <a:spcPts val="0"/>
                        </a:spcBef>
                        <a:spcAft>
                          <a:spcPts val="0"/>
                        </a:spcAft>
                      </a:pP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 2. </a:t>
                      </a:r>
                    </a:p>
                    <a:p>
                      <a:pPr marL="0" marR="0" algn="r" rtl="1">
                        <a:lnSpc>
                          <a:spcPct val="115000"/>
                        </a:lnSpc>
                        <a:spcBef>
                          <a:spcPts val="0"/>
                        </a:spcBef>
                        <a:spcAft>
                          <a:spcPts val="0"/>
                        </a:spcAft>
                      </a:pP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 3. </a:t>
                      </a:r>
                    </a:p>
                    <a:p>
                      <a:pPr marL="0" marR="0" algn="r" rtl="1">
                        <a:lnSpc>
                          <a:spcPct val="115000"/>
                        </a:lnSpc>
                        <a:spcBef>
                          <a:spcPts val="0"/>
                        </a:spcBef>
                        <a:spcAft>
                          <a:spcPts val="0"/>
                        </a:spcAft>
                      </a:pP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 4.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r>
              <a:tr h="1603925">
                <a:tc>
                  <a:txBody>
                    <a:bodyPr/>
                    <a:lstStyle/>
                    <a:p>
                      <a:pPr marL="0" marR="0" algn="ctr" rtl="1">
                        <a:lnSpc>
                          <a:spcPct val="115000"/>
                        </a:lnSpc>
                        <a:spcBef>
                          <a:spcPts val="0"/>
                        </a:spcBef>
                        <a:spcAft>
                          <a:spcPts val="0"/>
                        </a:spcAft>
                      </a:pPr>
                      <a:r>
                        <a:rPr lang="fa-IR" sz="2400" dirty="0" smtClean="0">
                          <a:effectLst/>
                          <a:cs typeface="B Nazanin" panose="00000400000000000000" pitchFamily="2" charset="-78"/>
                        </a:rPr>
                        <a:t>فرزند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r" rtl="1">
                        <a:lnSpc>
                          <a:spcPct val="115000"/>
                        </a:lnSpc>
                        <a:spcBef>
                          <a:spcPts val="0"/>
                        </a:spcBef>
                        <a:spcAft>
                          <a:spcPts val="0"/>
                        </a:spcAft>
                      </a:pPr>
                      <a:r>
                        <a:rPr lang="fa-IR" sz="2400" dirty="0">
                          <a:effectLst/>
                          <a:cs typeface="B Nazanin" panose="00000400000000000000" pitchFamily="2" charset="-78"/>
                        </a:rPr>
                        <a:t> </a:t>
                      </a:r>
                      <a:r>
                        <a:rPr lang="fa-IR" sz="2400" dirty="0" smtClean="0">
                          <a:effectLst/>
                          <a:cs typeface="B Nazanin" panose="00000400000000000000" pitchFamily="2" charset="-78"/>
                        </a:rPr>
                        <a:t>1. </a:t>
                      </a:r>
                    </a:p>
                    <a:p>
                      <a:pPr marL="0" marR="0" algn="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2. </a:t>
                      </a:r>
                    </a:p>
                    <a:p>
                      <a:pPr marL="0" marR="0" algn="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3.</a:t>
                      </a: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 </a:t>
                      </a:r>
                    </a:p>
                    <a:p>
                      <a:pPr marL="0" marR="0" algn="r" rtl="1">
                        <a:lnSpc>
                          <a:spcPct val="115000"/>
                        </a:lnSpc>
                        <a:spcBef>
                          <a:spcPts val="0"/>
                        </a:spcBef>
                        <a:spcAft>
                          <a:spcPts val="0"/>
                        </a:spcAft>
                      </a:pPr>
                      <a:r>
                        <a:rPr lang="fa-IR" sz="2400" baseline="0" dirty="0" smtClean="0">
                          <a:effectLst/>
                          <a:latin typeface="Calibri" panose="020F0502020204030204" pitchFamily="34" charset="0"/>
                          <a:ea typeface="Calibri" panose="020F0502020204030204" pitchFamily="34" charset="0"/>
                          <a:cs typeface="B Nazanin" panose="00000400000000000000" pitchFamily="2" charset="-78"/>
                        </a:rPr>
                        <a:t>4.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c>
                  <a:txBody>
                    <a:bodyPr/>
                    <a:lstStyle/>
                    <a:p>
                      <a:pPr marL="0" marR="0" algn="r" rtl="1">
                        <a:lnSpc>
                          <a:spcPct val="115000"/>
                        </a:lnSpc>
                        <a:spcBef>
                          <a:spcPts val="0"/>
                        </a:spcBef>
                        <a:spcAft>
                          <a:spcPts val="0"/>
                        </a:spcAft>
                      </a:pPr>
                      <a:r>
                        <a:rPr lang="fa-IR" sz="2400" dirty="0" smtClean="0">
                          <a:effectLst/>
                          <a:cs typeface="B Nazanin" panose="00000400000000000000" pitchFamily="2" charset="-78"/>
                        </a:rPr>
                        <a:t>1. </a:t>
                      </a:r>
                    </a:p>
                    <a:p>
                      <a:pPr marL="0" marR="0" algn="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2. </a:t>
                      </a:r>
                    </a:p>
                    <a:p>
                      <a:pPr marL="0" marR="0" algn="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3. </a:t>
                      </a:r>
                    </a:p>
                    <a:p>
                      <a:pPr marL="0" marR="0" algn="r" rtl="1">
                        <a:lnSpc>
                          <a:spcPct val="115000"/>
                        </a:lnSpc>
                        <a:spcBef>
                          <a:spcPts val="0"/>
                        </a:spcBef>
                        <a:spcAft>
                          <a:spcPts val="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4.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29430" marR="29430" marT="0" marB="0"/>
                </a:tc>
              </a:tr>
            </a:tbl>
          </a:graphicData>
        </a:graphic>
      </p:graphicFrame>
    </p:spTree>
    <p:extLst>
      <p:ext uri="{BB962C8B-B14F-4D97-AF65-F5344CB8AC3E}">
        <p14:creationId xmlns:p14="http://schemas.microsoft.com/office/powerpoint/2010/main" val="4237673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تمرین کنیم!</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838200"/>
            <a:ext cx="8458200" cy="4171950"/>
          </a:xfrm>
        </p:spPr>
        <p:txBody>
          <a:bodyPr rtlCol="0">
            <a:normAutofit fontScale="92500" lnSpcReduction="10000"/>
          </a:bodyPr>
          <a:lstStyle/>
          <a:p>
            <a:pPr fontAlgn="auto">
              <a:spcAft>
                <a:spcPts val="0"/>
              </a:spcAft>
              <a:defRPr/>
            </a:pPr>
            <a:r>
              <a:rPr lang="fa-IR" dirty="0" smtClean="0">
                <a:solidFill>
                  <a:schemeClr val="tx1">
                    <a:lumMod val="75000"/>
                    <a:lumOff val="25000"/>
                  </a:schemeClr>
                </a:solidFill>
              </a:rPr>
              <a:t>در مقابل هر توقعی که از دیگران مانند همسر خود داریم، ابتدا یک توقع او را برآورده سازیم.</a:t>
            </a:r>
          </a:p>
          <a:p>
            <a:pPr fontAlgn="auto">
              <a:spcAft>
                <a:spcPts val="0"/>
              </a:spcAft>
              <a:defRPr/>
            </a:pPr>
            <a:r>
              <a:rPr lang="fa-IR" dirty="0" smtClean="0">
                <a:solidFill>
                  <a:schemeClr val="tx1">
                    <a:lumMod val="75000"/>
                    <a:lumOff val="25000"/>
                  </a:schemeClr>
                </a:solidFill>
              </a:rPr>
              <a:t>در زمان عیبی را در اعضای خانواده خود می بینیم ابتدا چند عیب از خودمان را یاداور شویم! </a:t>
            </a:r>
          </a:p>
          <a:p>
            <a:pPr fontAlgn="auto">
              <a:spcAft>
                <a:spcPts val="0"/>
              </a:spcAft>
              <a:defRPr/>
            </a:pPr>
            <a:r>
              <a:rPr lang="fa-IR" dirty="0" smtClean="0">
                <a:solidFill>
                  <a:schemeClr val="tx1">
                    <a:lumMod val="75000"/>
                    <a:lumOff val="25000"/>
                  </a:schemeClr>
                </a:solidFill>
              </a:rPr>
              <a:t>هر زمان می خواهیم از کسی (همسر، فرزند و ..) گله کنیم، ابتدا شرایط او را برای خود بازگو کنیم! </a:t>
            </a:r>
            <a:r>
              <a:rPr lang="fa-IR" sz="2000" dirty="0" smtClean="0">
                <a:solidFill>
                  <a:schemeClr val="tx1">
                    <a:lumMod val="75000"/>
                    <a:lumOff val="25000"/>
                  </a:schemeClr>
                </a:solidFill>
              </a:rPr>
              <a:t>(روزش را چطور گذارنده، چه عواملی باعث رفتارهای نامطلوب او شده، نقش من در این رفتارها چه بوده! ایا اگر من جای او بودم واقعا به گونه دیگری رفتار می کردم؟! و ...)</a:t>
            </a:r>
          </a:p>
          <a:p>
            <a:pPr fontAlgn="auto">
              <a:spcAft>
                <a:spcPts val="0"/>
              </a:spcAft>
              <a:defRPr/>
            </a:pPr>
            <a:r>
              <a:rPr lang="fa-IR" dirty="0">
                <a:solidFill>
                  <a:schemeClr val="tx1">
                    <a:lumMod val="75000"/>
                    <a:lumOff val="25000"/>
                  </a:schemeClr>
                </a:solidFill>
              </a:rPr>
              <a:t>هیچ گاه از سرزنش، عیب جویی، نیش و </a:t>
            </a:r>
            <a:r>
              <a:rPr lang="fa-IR" dirty="0" smtClean="0">
                <a:solidFill>
                  <a:schemeClr val="tx1">
                    <a:lumMod val="75000"/>
                    <a:lumOff val="25000"/>
                  </a:schemeClr>
                </a:solidFill>
              </a:rPr>
              <a:t>کنایه و پرخاشگری، </a:t>
            </a:r>
            <a:r>
              <a:rPr lang="fa-IR" dirty="0">
                <a:solidFill>
                  <a:schemeClr val="tx1">
                    <a:lumMod val="75000"/>
                    <a:lumOff val="25000"/>
                  </a:schemeClr>
                </a:solidFill>
              </a:rPr>
              <a:t>برای اعلام توقعات خود به دیگران </a:t>
            </a:r>
            <a:r>
              <a:rPr lang="fa-IR" dirty="0" smtClean="0">
                <a:solidFill>
                  <a:schemeClr val="tx1">
                    <a:lumMod val="75000"/>
                    <a:lumOff val="25000"/>
                  </a:schemeClr>
                </a:solidFill>
              </a:rPr>
              <a:t>استفاده </a:t>
            </a:r>
            <a:r>
              <a:rPr lang="fa-IR" dirty="0">
                <a:solidFill>
                  <a:schemeClr val="tx1">
                    <a:lumMod val="75000"/>
                    <a:lumOff val="25000"/>
                  </a:schemeClr>
                </a:solidFill>
              </a:rPr>
              <a:t>نکنیم</a:t>
            </a:r>
            <a:r>
              <a:rPr lang="fa-IR" dirty="0" smtClean="0">
                <a:solidFill>
                  <a:schemeClr val="tx1">
                    <a:lumMod val="75000"/>
                    <a:lumOff val="25000"/>
                  </a:schemeClr>
                </a:solidFill>
              </a:rPr>
              <a:t>!</a:t>
            </a:r>
          </a:p>
          <a:p>
            <a:pPr fontAlgn="auto">
              <a:spcAft>
                <a:spcPts val="0"/>
              </a:spcAft>
              <a:defRPr/>
            </a:pPr>
            <a:r>
              <a:rPr lang="fa-IR" dirty="0" smtClean="0">
                <a:solidFill>
                  <a:schemeClr val="tx1">
                    <a:lumMod val="75000"/>
                    <a:lumOff val="25000"/>
                  </a:schemeClr>
                </a:solidFill>
              </a:rPr>
              <a:t>برای تغییر در دیگران، ابتدا نقش خود را بررسی کرده و برای تغییرات مثبت رفتاری و ایجاد تاثیر در دیگران پیش قدم شویم!</a:t>
            </a:r>
            <a:endParaRPr lang="fa-IR" dirty="0">
              <a:solidFill>
                <a:schemeClr val="tx1">
                  <a:lumMod val="75000"/>
                  <a:lumOff val="25000"/>
                </a:schemeClr>
              </a:solidFill>
            </a:endParaRPr>
          </a:p>
          <a:p>
            <a:pPr fontAlgn="auto">
              <a:spcAft>
                <a:spcPts val="0"/>
              </a:spcAft>
              <a:defRPr/>
            </a:pPr>
            <a:endParaRPr lang="en-US" sz="2000" dirty="0" smtClean="0">
              <a:solidFill>
                <a:schemeClr val="tx1">
                  <a:lumMod val="75000"/>
                  <a:lumOff val="25000"/>
                </a:schemeClr>
              </a:solidFill>
            </a:endParaRPr>
          </a:p>
        </p:txBody>
      </p:sp>
    </p:spTree>
    <p:extLst>
      <p:ext uri="{BB962C8B-B14F-4D97-AF65-F5344CB8AC3E}">
        <p14:creationId xmlns:p14="http://schemas.microsoft.com/office/powerpoint/2010/main" val="280809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نتایج برخی مطالعات تجربی در مورد نیکی به دیگران</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838200"/>
            <a:ext cx="8458200" cy="4171950"/>
          </a:xfrm>
        </p:spPr>
        <p:txBody>
          <a:bodyPr rtlCol="0">
            <a:normAutofit/>
          </a:bodyPr>
          <a:lstStyle/>
          <a:p>
            <a:pPr fontAlgn="auto">
              <a:spcAft>
                <a:spcPts val="0"/>
              </a:spcAft>
              <a:defRPr/>
            </a:pPr>
            <a:r>
              <a:rPr lang="fa-IR" sz="2400" dirty="0" smtClean="0">
                <a:solidFill>
                  <a:schemeClr val="tx1">
                    <a:lumMod val="75000"/>
                    <a:lumOff val="25000"/>
                  </a:schemeClr>
                </a:solidFill>
              </a:rPr>
              <a:t>نیکی به دیگران و بخشنده بودن: </a:t>
            </a:r>
          </a:p>
          <a:p>
            <a:pPr fontAlgn="auto">
              <a:spcAft>
                <a:spcPts val="0"/>
              </a:spcAft>
              <a:defRPr/>
            </a:pPr>
            <a:endParaRPr lang="fa-IR" sz="2400" dirty="0" smtClean="0">
              <a:solidFill>
                <a:schemeClr val="tx1">
                  <a:lumMod val="75000"/>
                  <a:lumOff val="25000"/>
                </a:schemeClr>
              </a:solidFill>
            </a:endParaRPr>
          </a:p>
          <a:p>
            <a:pPr marL="0" indent="0" fontAlgn="auto">
              <a:spcAft>
                <a:spcPts val="0"/>
              </a:spcAft>
              <a:buNone/>
              <a:defRPr/>
            </a:pPr>
            <a:r>
              <a:rPr lang="fa-IR" sz="2400" dirty="0" smtClean="0">
                <a:solidFill>
                  <a:schemeClr val="tx1">
                    <a:lumMod val="75000"/>
                    <a:lumOff val="25000"/>
                  </a:schemeClr>
                </a:solidFill>
              </a:rPr>
              <a:t>1- افزایش تصور خیرخواهی برای شخصیت خود</a:t>
            </a:r>
          </a:p>
          <a:p>
            <a:pPr marL="0" indent="0" fontAlgn="auto">
              <a:spcAft>
                <a:spcPts val="0"/>
              </a:spcAft>
              <a:buNone/>
              <a:defRPr/>
            </a:pPr>
            <a:r>
              <a:rPr lang="fa-IR" sz="2400" dirty="0" smtClean="0">
                <a:solidFill>
                  <a:schemeClr val="tx1">
                    <a:lumMod val="75000"/>
                    <a:lumOff val="25000"/>
                  </a:schemeClr>
                </a:solidFill>
              </a:rPr>
              <a:t>2- ادراک اتکاء متقابل به دیگران و احساس همکاری و تعاون</a:t>
            </a:r>
          </a:p>
          <a:p>
            <a:pPr marL="0" indent="0" fontAlgn="auto">
              <a:spcAft>
                <a:spcPts val="0"/>
              </a:spcAft>
              <a:buNone/>
              <a:defRPr/>
            </a:pPr>
            <a:r>
              <a:rPr lang="fa-IR" sz="2400" dirty="0" smtClean="0">
                <a:solidFill>
                  <a:schemeClr val="tx1">
                    <a:lumMod val="75000"/>
                    <a:lumOff val="25000"/>
                  </a:schemeClr>
                </a:solidFill>
              </a:rPr>
              <a:t>3- انتظار عاقبت نیک برای خود</a:t>
            </a:r>
          </a:p>
          <a:p>
            <a:pPr marL="0" indent="0" fontAlgn="auto">
              <a:spcAft>
                <a:spcPts val="0"/>
              </a:spcAft>
              <a:buNone/>
              <a:defRPr/>
            </a:pPr>
            <a:r>
              <a:rPr lang="fa-IR" sz="2400" dirty="0" smtClean="0">
                <a:solidFill>
                  <a:schemeClr val="tx1">
                    <a:lumMod val="75000"/>
                    <a:lumOff val="25000"/>
                  </a:schemeClr>
                </a:solidFill>
              </a:rPr>
              <a:t>4- افزایش اعتماد به نفس و خودکارامدی</a:t>
            </a:r>
          </a:p>
          <a:p>
            <a:pPr marL="0" indent="0" fontAlgn="auto">
              <a:spcAft>
                <a:spcPts val="0"/>
              </a:spcAft>
              <a:buNone/>
              <a:defRPr/>
            </a:pPr>
            <a:r>
              <a:rPr lang="fa-IR" sz="2400" dirty="0" smtClean="0">
                <a:solidFill>
                  <a:schemeClr val="tx1">
                    <a:lumMod val="75000"/>
                    <a:lumOff val="25000"/>
                  </a:schemeClr>
                </a:solidFill>
              </a:rPr>
              <a:t>5- رفع نیاز به ارتباط برای خود و دیگران </a:t>
            </a:r>
            <a:endParaRPr lang="en-US" sz="2400" dirty="0" smtClean="0">
              <a:solidFill>
                <a:schemeClr val="tx1">
                  <a:lumMod val="75000"/>
                  <a:lumOff val="25000"/>
                </a:schemeClr>
              </a:solidFill>
            </a:endParaRPr>
          </a:p>
        </p:txBody>
      </p:sp>
    </p:spTree>
    <p:extLst>
      <p:ext uri="{BB962C8B-B14F-4D97-AF65-F5344CB8AC3E}">
        <p14:creationId xmlns:p14="http://schemas.microsoft.com/office/powerpoint/2010/main" val="2847851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شادکامی و </a:t>
            </a:r>
            <a:r>
              <a:rPr lang="fa-IR" dirty="0">
                <a:solidFill>
                  <a:schemeClr val="tx1">
                    <a:lumMod val="75000"/>
                    <a:lumOff val="25000"/>
                  </a:schemeClr>
                </a:solidFill>
              </a:rPr>
              <a:t>شادزیستن در روانشناسی</a:t>
            </a:r>
            <a:endParaRPr lang="en-US" dirty="0" smtClean="0">
              <a:solidFill>
                <a:schemeClr val="tx1">
                  <a:lumMod val="75000"/>
                  <a:lumOff val="25000"/>
                </a:schemeClr>
              </a:solidFill>
            </a:endParaRPr>
          </a:p>
        </p:txBody>
      </p:sp>
      <p:sp>
        <p:nvSpPr>
          <p:cNvPr id="2" name="Content Placeholder 1"/>
          <p:cNvSpPr>
            <a:spLocks noGrp="1"/>
          </p:cNvSpPr>
          <p:nvPr>
            <p:ph idx="1"/>
          </p:nvPr>
        </p:nvSpPr>
        <p:spPr>
          <a:xfrm>
            <a:off x="304800" y="1200150"/>
            <a:ext cx="8686800" cy="3394075"/>
          </a:xfrm>
        </p:spPr>
        <p:txBody>
          <a:bodyPr/>
          <a:lstStyle/>
          <a:p>
            <a:pPr fontAlgn="auto">
              <a:spcAft>
                <a:spcPts val="0"/>
              </a:spcAft>
              <a:defRPr/>
            </a:pPr>
            <a:r>
              <a:rPr lang="fa-IR" dirty="0">
                <a:solidFill>
                  <a:schemeClr val="tx1">
                    <a:lumMod val="75000"/>
                    <a:lumOff val="25000"/>
                  </a:schemeClr>
                </a:solidFill>
              </a:rPr>
              <a:t>برخی مولفه ها مانند مذهبی بودن، فقدان نگرانی، برونگرایی، </a:t>
            </a:r>
            <a:r>
              <a:rPr lang="fa-IR" dirty="0" smtClean="0">
                <a:solidFill>
                  <a:schemeClr val="tx1">
                    <a:lumMod val="75000"/>
                    <a:lumOff val="25000"/>
                  </a:schemeClr>
                </a:solidFill>
              </a:rPr>
              <a:t>تاهل، اعتماد </a:t>
            </a:r>
            <a:r>
              <a:rPr lang="fa-IR" dirty="0">
                <a:solidFill>
                  <a:schemeClr val="tx1">
                    <a:lumMod val="75000"/>
                    <a:lumOff val="25000"/>
                  </a:schemeClr>
                </a:solidFill>
              </a:rPr>
              <a:t>به نفس بالا، جوان بودن، </a:t>
            </a:r>
            <a:r>
              <a:rPr lang="fa-IR" dirty="0" smtClean="0">
                <a:solidFill>
                  <a:schemeClr val="tx1">
                    <a:lumMod val="75000"/>
                    <a:lumOff val="25000"/>
                  </a:schemeClr>
                </a:solidFill>
              </a:rPr>
              <a:t>شاخص های سلامتی خوب، </a:t>
            </a:r>
            <a:r>
              <a:rPr lang="fa-IR" dirty="0">
                <a:solidFill>
                  <a:schemeClr val="tx1">
                    <a:lumMod val="75000"/>
                    <a:lumOff val="25000"/>
                  </a:schemeClr>
                </a:solidFill>
              </a:rPr>
              <a:t>تحصیل کرده بودن، استقلال، شجاعت، تاب آوری در برابر مشکلات و </a:t>
            </a:r>
            <a:r>
              <a:rPr lang="fa-IR" dirty="0" smtClean="0">
                <a:solidFill>
                  <a:schemeClr val="tx1">
                    <a:lumMod val="75000"/>
                    <a:lumOff val="25000"/>
                  </a:schemeClr>
                </a:solidFill>
              </a:rPr>
              <a:t>فشارهای زندگی و رفتارهای مثبت در مطالعات تجربی با ادراک شادکامی و بهزیستی مرتبط بودند. </a:t>
            </a:r>
          </a:p>
          <a:p>
            <a:pPr fontAlgn="auto">
              <a:spcAft>
                <a:spcPts val="0"/>
              </a:spcAft>
              <a:defRPr/>
            </a:pPr>
            <a:endParaRPr lang="fa-IR" dirty="0">
              <a:solidFill>
                <a:schemeClr val="tx1">
                  <a:lumMod val="75000"/>
                  <a:lumOff val="25000"/>
                </a:schemeClr>
              </a:solidFill>
            </a:endParaRPr>
          </a:p>
          <a:p>
            <a:pPr fontAlgn="auto">
              <a:spcAft>
                <a:spcPts val="0"/>
              </a:spcAft>
              <a:defRPr/>
            </a:pPr>
            <a:r>
              <a:rPr lang="fa-IR" dirty="0">
                <a:solidFill>
                  <a:schemeClr val="tx1">
                    <a:lumMod val="75000"/>
                    <a:lumOff val="25000"/>
                  </a:schemeClr>
                </a:solidFill>
              </a:rPr>
              <a:t>ادراک شادکامی به ارزش ها و اهداف، شخصیت و فرهنگ افراد وابسته است و لزوما ارتباط مستقیمی با مولفه های بالا </a:t>
            </a:r>
            <a:r>
              <a:rPr lang="fa-IR" dirty="0" smtClean="0">
                <a:solidFill>
                  <a:schemeClr val="tx1">
                    <a:lumMod val="75000"/>
                    <a:lumOff val="25000"/>
                  </a:schemeClr>
                </a:solidFill>
              </a:rPr>
              <a:t>ندارد!</a:t>
            </a:r>
            <a:endParaRPr lang="fa-IR" dirty="0">
              <a:solidFill>
                <a:schemeClr val="tx1">
                  <a:lumMod val="75000"/>
                  <a:lumOff val="25000"/>
                </a:schemeClr>
              </a:solidFill>
            </a:endParaRPr>
          </a:p>
        </p:txBody>
      </p:sp>
    </p:spTree>
    <p:extLst>
      <p:ext uri="{BB962C8B-B14F-4D97-AF65-F5344CB8AC3E}">
        <p14:creationId xmlns:p14="http://schemas.microsoft.com/office/powerpoint/2010/main" val="271496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مراجعه به روایات و انتخاب رفتارها دیگرخواهانه مطلوب</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838200"/>
            <a:ext cx="8458200" cy="4171950"/>
          </a:xfrm>
        </p:spPr>
        <p:txBody>
          <a:bodyPr rtlCol="0">
            <a:normAutofit lnSpcReduction="10000"/>
          </a:bodyPr>
          <a:lstStyle/>
          <a:p>
            <a:pPr fontAlgn="auto">
              <a:spcAft>
                <a:spcPts val="0"/>
              </a:spcAft>
              <a:defRPr/>
            </a:pPr>
            <a:r>
              <a:rPr lang="fa-IR" sz="2400" dirty="0" smtClean="0">
                <a:solidFill>
                  <a:schemeClr val="tx1">
                    <a:lumMod val="75000"/>
                    <a:lumOff val="25000"/>
                  </a:schemeClr>
                </a:solidFill>
              </a:rPr>
              <a:t>صدقه دادن</a:t>
            </a:r>
          </a:p>
          <a:p>
            <a:pPr fontAlgn="auto">
              <a:spcAft>
                <a:spcPts val="0"/>
              </a:spcAft>
              <a:defRPr/>
            </a:pPr>
            <a:r>
              <a:rPr lang="fa-IR" sz="2400" dirty="0" smtClean="0">
                <a:solidFill>
                  <a:schemeClr val="tx1">
                    <a:lumMod val="75000"/>
                    <a:lumOff val="25000"/>
                  </a:schemeClr>
                </a:solidFill>
              </a:rPr>
              <a:t>عیادت از مریض</a:t>
            </a:r>
          </a:p>
          <a:p>
            <a:pPr fontAlgn="auto">
              <a:spcAft>
                <a:spcPts val="0"/>
              </a:spcAft>
              <a:defRPr/>
            </a:pPr>
            <a:r>
              <a:rPr lang="fa-IR" sz="2400" dirty="0" smtClean="0">
                <a:solidFill>
                  <a:schemeClr val="tx1">
                    <a:lumMod val="75000"/>
                    <a:lumOff val="25000"/>
                  </a:schemeClr>
                </a:solidFill>
              </a:rPr>
              <a:t>رفع غم دیگران</a:t>
            </a:r>
          </a:p>
          <a:p>
            <a:pPr fontAlgn="auto">
              <a:spcAft>
                <a:spcPts val="0"/>
              </a:spcAft>
              <a:defRPr/>
            </a:pPr>
            <a:r>
              <a:rPr lang="fa-IR" sz="2400" dirty="0" smtClean="0">
                <a:solidFill>
                  <a:schemeClr val="tx1">
                    <a:lumMod val="75000"/>
                    <a:lumOff val="25000"/>
                  </a:schemeClr>
                </a:solidFill>
              </a:rPr>
              <a:t>آشتی دادن بین دو مومن</a:t>
            </a:r>
          </a:p>
          <a:p>
            <a:pPr fontAlgn="auto">
              <a:spcAft>
                <a:spcPts val="0"/>
              </a:spcAft>
              <a:defRPr/>
            </a:pPr>
            <a:r>
              <a:rPr lang="fa-IR" sz="2400" dirty="0" smtClean="0">
                <a:solidFill>
                  <a:schemeClr val="tx1">
                    <a:lumMod val="75000"/>
                    <a:lumOff val="25000"/>
                  </a:schemeClr>
                </a:solidFill>
              </a:rPr>
              <a:t>رفع نیاز مومن</a:t>
            </a:r>
          </a:p>
          <a:p>
            <a:pPr fontAlgn="auto">
              <a:spcAft>
                <a:spcPts val="0"/>
              </a:spcAft>
              <a:defRPr/>
            </a:pPr>
            <a:r>
              <a:rPr lang="fa-IR" sz="2400" dirty="0" smtClean="0">
                <a:solidFill>
                  <a:schemeClr val="tx1">
                    <a:lumMod val="75000"/>
                    <a:lumOff val="25000"/>
                  </a:schemeClr>
                </a:solidFill>
              </a:rPr>
              <a:t>صله رحم</a:t>
            </a:r>
          </a:p>
          <a:p>
            <a:pPr fontAlgn="auto">
              <a:spcAft>
                <a:spcPts val="0"/>
              </a:spcAft>
              <a:defRPr/>
            </a:pPr>
            <a:r>
              <a:rPr lang="fa-IR" sz="2400" dirty="0" smtClean="0">
                <a:solidFill>
                  <a:schemeClr val="tx1">
                    <a:lumMod val="75000"/>
                    <a:lumOff val="25000"/>
                  </a:schemeClr>
                </a:solidFill>
              </a:rPr>
              <a:t>نیکی به والدین</a:t>
            </a:r>
          </a:p>
          <a:p>
            <a:pPr fontAlgn="auto">
              <a:spcAft>
                <a:spcPts val="0"/>
              </a:spcAft>
              <a:defRPr/>
            </a:pPr>
            <a:r>
              <a:rPr lang="fa-IR" sz="2400" dirty="0" smtClean="0">
                <a:solidFill>
                  <a:schemeClr val="tx1">
                    <a:lumMod val="75000"/>
                    <a:lumOff val="25000"/>
                  </a:schemeClr>
                </a:solidFill>
              </a:rPr>
              <a:t>خرج کردن و اطعام خانواده، خویشاوندان، نیازمندان، یتیم ها</a:t>
            </a:r>
          </a:p>
          <a:p>
            <a:pPr fontAlgn="auto">
              <a:spcAft>
                <a:spcPts val="0"/>
              </a:spcAft>
              <a:defRPr/>
            </a:pPr>
            <a:r>
              <a:rPr lang="fa-IR" sz="2400" dirty="0" smtClean="0">
                <a:solidFill>
                  <a:schemeClr val="tx1">
                    <a:lumMod val="75000"/>
                    <a:lumOff val="25000"/>
                  </a:schemeClr>
                </a:solidFill>
              </a:rPr>
              <a:t>واسطه ازدواج بودن</a:t>
            </a:r>
            <a:endParaRPr lang="fa-IR" sz="2400" dirty="0">
              <a:solidFill>
                <a:schemeClr val="tx1">
                  <a:lumMod val="75000"/>
                  <a:lumOff val="25000"/>
                </a:schemeClr>
              </a:solidFill>
            </a:endParaRPr>
          </a:p>
          <a:p>
            <a:pPr fontAlgn="auto">
              <a:spcAft>
                <a:spcPts val="0"/>
              </a:spcAft>
              <a:defRPr/>
            </a:pPr>
            <a:r>
              <a:rPr lang="fa-IR" sz="2400" dirty="0" smtClean="0">
                <a:solidFill>
                  <a:schemeClr val="tx1">
                    <a:lumMod val="75000"/>
                    <a:lumOff val="25000"/>
                  </a:schemeClr>
                </a:solidFill>
              </a:rPr>
              <a:t>و ......</a:t>
            </a:r>
          </a:p>
          <a:p>
            <a:pPr fontAlgn="auto">
              <a:spcAft>
                <a:spcPts val="0"/>
              </a:spcAft>
              <a:defRPr/>
            </a:pPr>
            <a:endParaRPr lang="en-US" sz="2400" dirty="0" smtClean="0">
              <a:solidFill>
                <a:schemeClr val="tx1">
                  <a:lumMod val="75000"/>
                  <a:lumOff val="25000"/>
                </a:schemeClr>
              </a:solidFill>
            </a:endParaRPr>
          </a:p>
        </p:txBody>
      </p:sp>
      <p:sp>
        <p:nvSpPr>
          <p:cNvPr id="2" name="Rectangle 1"/>
          <p:cNvSpPr/>
          <p:nvPr/>
        </p:nvSpPr>
        <p:spPr>
          <a:xfrm rot="21009917">
            <a:off x="228600" y="1609725"/>
            <a:ext cx="5105400" cy="1295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solidFill>
                  <a:schemeClr val="tx1">
                    <a:lumMod val="75000"/>
                    <a:lumOff val="25000"/>
                  </a:schemeClr>
                </a:solidFill>
                <a:latin typeface="IranNastaliq" panose="02020505000000020003" pitchFamily="18" charset="0"/>
                <a:cs typeface="IranNastaliq" panose="02020505000000020003" pitchFamily="18" charset="0"/>
              </a:rPr>
              <a:t>برخی از رفتارهای دیگر خواهانه اصلا در خزانه رفتاری ما نیست!</a:t>
            </a:r>
            <a:endParaRPr lang="en-US" sz="40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736955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شادکامی اطاعت پذیرانه</a:t>
            </a:r>
            <a:endParaRPr lang="en-US" dirty="0"/>
          </a:p>
        </p:txBody>
      </p:sp>
      <p:sp>
        <p:nvSpPr>
          <p:cNvPr id="3" name="Content Placeholder 2"/>
          <p:cNvSpPr>
            <a:spLocks noGrp="1"/>
          </p:cNvSpPr>
          <p:nvPr>
            <p:ph idx="1"/>
          </p:nvPr>
        </p:nvSpPr>
        <p:spPr>
          <a:xfrm>
            <a:off x="228600" y="819150"/>
            <a:ext cx="8458200" cy="3775075"/>
          </a:xfrm>
        </p:spPr>
        <p:txBody>
          <a:bodyPr/>
          <a:lstStyle/>
          <a:p>
            <a:pPr marL="0" indent="0">
              <a:buNone/>
            </a:pPr>
            <a:r>
              <a:rPr lang="fa-IR" dirty="0" smtClean="0"/>
              <a:t>شادکامی اطاعت پذیرانه نتیجه سبکی از زندگی مجاهدانه و صابرانه است که در آن، فرد با اطمینانی که نسبت به اجرای احکام الهی دارد، آن ها را با رغبت و در هر شرایطی اجرا کرده و مرجع باید و نباید خود را خدا و رسول و یا واسطه های آن ها قرار می دهد. </a:t>
            </a:r>
          </a:p>
          <a:p>
            <a:pPr marL="0" indent="0">
              <a:buNone/>
            </a:pPr>
            <a:r>
              <a:rPr lang="fa-IR" dirty="0" smtClean="0"/>
              <a:t>در این سبک از زندگی، فرد دارای بصیرت اجتماعی بالایی است که باوجود آن در فتنه ها و سختی ها دچار به هم ریختگی نشده و می تواند حق را از غیر حق تشخیص داده و خود نیز منبع قابلا اتکایی برای دیگران است. </a:t>
            </a:r>
          </a:p>
          <a:p>
            <a:pPr marL="0" indent="0">
              <a:buNone/>
            </a:pPr>
            <a:r>
              <a:rPr lang="fa-IR" dirty="0" smtClean="0"/>
              <a:t>واژگان نشاط در سوره مبارکه محمد </a:t>
            </a:r>
            <a:r>
              <a:rPr lang="fa-IR" sz="1000" dirty="0" smtClean="0"/>
              <a:t>صلی الله علیه و آله</a:t>
            </a:r>
            <a:r>
              <a:rPr lang="en-US" dirty="0"/>
              <a:t> :</a:t>
            </a:r>
          </a:p>
        </p:txBody>
      </p:sp>
      <p:sp>
        <p:nvSpPr>
          <p:cNvPr id="4" name="Oval 3"/>
          <p:cNvSpPr/>
          <p:nvPr/>
        </p:nvSpPr>
        <p:spPr>
          <a:xfrm>
            <a:off x="2286000" y="36385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یصلح بالهم</a:t>
            </a:r>
            <a:endParaRPr lang="en-US" sz="2400" b="1" dirty="0">
              <a:cs typeface="B Lotus" panose="00000400000000000000" pitchFamily="2" charset="-78"/>
            </a:endParaRPr>
          </a:p>
        </p:txBody>
      </p:sp>
      <p:sp>
        <p:nvSpPr>
          <p:cNvPr id="5" name="Oval 4"/>
          <p:cNvSpPr/>
          <p:nvPr/>
        </p:nvSpPr>
        <p:spPr>
          <a:xfrm>
            <a:off x="381000" y="35623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200" b="1" dirty="0" smtClean="0">
                <a:cs typeface="B Lotus" panose="00000400000000000000" pitchFamily="2" charset="-78"/>
              </a:rPr>
              <a:t>فلن یضل اعمالهم </a:t>
            </a:r>
            <a:endParaRPr lang="en-US" sz="2200" b="1" dirty="0">
              <a:cs typeface="B Lotus" panose="00000400000000000000" pitchFamily="2" charset="-78"/>
            </a:endParaRPr>
          </a:p>
        </p:txBody>
      </p:sp>
      <p:sp>
        <p:nvSpPr>
          <p:cNvPr id="6" name="Oval 5"/>
          <p:cNvSpPr/>
          <p:nvPr/>
        </p:nvSpPr>
        <p:spPr>
          <a:xfrm>
            <a:off x="1333500" y="42735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یثبت اقدامکم</a:t>
            </a:r>
            <a:endParaRPr lang="en-US" sz="2400" b="1" dirty="0">
              <a:cs typeface="B Lotus" panose="00000400000000000000" pitchFamily="2" charset="-78"/>
            </a:endParaRPr>
          </a:p>
        </p:txBody>
      </p:sp>
      <p:sp>
        <p:nvSpPr>
          <p:cNvPr id="7" name="Oval 6"/>
          <p:cNvSpPr/>
          <p:nvPr/>
        </p:nvSpPr>
        <p:spPr>
          <a:xfrm>
            <a:off x="3333750" y="4210050"/>
            <a:ext cx="14478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cs typeface="B Lotus" panose="00000400000000000000" pitchFamily="2" charset="-78"/>
              </a:rPr>
              <a:t>مولی لهم</a:t>
            </a:r>
            <a:endParaRPr lang="en-US" sz="2400" b="1" dirty="0">
              <a:cs typeface="B Lotus" panose="00000400000000000000" pitchFamily="2" charset="-78"/>
            </a:endParaRPr>
          </a:p>
        </p:txBody>
      </p:sp>
    </p:spTree>
    <p:extLst>
      <p:ext uri="{BB962C8B-B14F-4D97-AF65-F5344CB8AC3E}">
        <p14:creationId xmlns:p14="http://schemas.microsoft.com/office/powerpoint/2010/main" val="35736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fa-IR" dirty="0" smtClean="0"/>
              <a:t>فرد دارای شادکامی اطاعت پذیرانه: </a:t>
            </a:r>
            <a:endParaRPr lang="en-US" dirty="0"/>
          </a:p>
        </p:txBody>
      </p:sp>
      <p:sp>
        <p:nvSpPr>
          <p:cNvPr id="3" name="Content Placeholder 2"/>
          <p:cNvSpPr>
            <a:spLocks noGrp="1"/>
          </p:cNvSpPr>
          <p:nvPr>
            <p:ph idx="1"/>
          </p:nvPr>
        </p:nvSpPr>
        <p:spPr>
          <a:xfrm>
            <a:off x="-152400" y="895350"/>
            <a:ext cx="9144000" cy="4038600"/>
          </a:xfrm>
        </p:spPr>
        <p:txBody>
          <a:bodyPr/>
          <a:lstStyle/>
          <a:p>
            <a:pPr>
              <a:buFont typeface="Wingdings" panose="05000000000000000000" pitchFamily="2" charset="2"/>
              <a:buChar char="ü"/>
            </a:pPr>
            <a:r>
              <a:rPr lang="fa-IR" dirty="0" smtClean="0"/>
              <a:t>اهل </a:t>
            </a:r>
            <a:r>
              <a:rPr lang="fa-IR" dirty="0"/>
              <a:t>ایمان و عمل صالح </a:t>
            </a:r>
            <a:r>
              <a:rPr lang="fa-IR" dirty="0" smtClean="0"/>
              <a:t>است</a:t>
            </a:r>
          </a:p>
          <a:p>
            <a:pPr>
              <a:buFont typeface="Wingdings" panose="05000000000000000000" pitchFamily="2" charset="2"/>
              <a:buChar char="ü"/>
            </a:pPr>
            <a:r>
              <a:rPr lang="fa-IR" dirty="0"/>
              <a:t>ب</a:t>
            </a:r>
            <a:r>
              <a:rPr lang="fa-IR" dirty="0" smtClean="0"/>
              <a:t>رای </a:t>
            </a:r>
            <a:r>
              <a:rPr lang="fa-IR" dirty="0"/>
              <a:t>کارهایی که انجام </a:t>
            </a:r>
            <a:r>
              <a:rPr lang="fa-IR" dirty="0" smtClean="0"/>
              <a:t>می دهد حجت </a:t>
            </a:r>
            <a:r>
              <a:rPr lang="fa-IR" dirty="0"/>
              <a:t>عقلی و شرعی </a:t>
            </a:r>
            <a:r>
              <a:rPr lang="fa-IR" dirty="0" smtClean="0"/>
              <a:t>دارد</a:t>
            </a:r>
            <a:endParaRPr lang="fa-IR" dirty="0"/>
          </a:p>
          <a:p>
            <a:pPr>
              <a:buFont typeface="Wingdings" panose="05000000000000000000" pitchFamily="2" charset="2"/>
              <a:buChar char="ü"/>
            </a:pPr>
            <a:r>
              <a:rPr lang="fa-IR" dirty="0"/>
              <a:t>اطمینان به اثربخشی آن نیز دارد</a:t>
            </a:r>
          </a:p>
          <a:p>
            <a:pPr>
              <a:buFont typeface="Wingdings" panose="05000000000000000000" pitchFamily="2" charset="2"/>
              <a:buChar char="ü"/>
            </a:pPr>
            <a:r>
              <a:rPr lang="fa-IR" dirty="0"/>
              <a:t>سختی ها مانع </a:t>
            </a:r>
            <a:r>
              <a:rPr lang="fa-IR" dirty="0" smtClean="0"/>
              <a:t>اطاعت او از خداوند </a:t>
            </a:r>
            <a:r>
              <a:rPr lang="fa-IR" dirty="0"/>
              <a:t>نمی </a:t>
            </a:r>
            <a:r>
              <a:rPr lang="fa-IR" dirty="0" smtClean="0"/>
              <a:t>شود</a:t>
            </a:r>
            <a:endParaRPr lang="fa-IR" dirty="0"/>
          </a:p>
          <a:p>
            <a:pPr>
              <a:buFont typeface="Wingdings" panose="05000000000000000000" pitchFamily="2" charset="2"/>
              <a:buChar char="ü"/>
            </a:pPr>
            <a:r>
              <a:rPr lang="fa-IR" dirty="0"/>
              <a:t>شرایط </a:t>
            </a:r>
            <a:r>
              <a:rPr lang="fa-IR" dirty="0" smtClean="0"/>
              <a:t>ویژه اجتماعی و جو موجود </a:t>
            </a:r>
            <a:r>
              <a:rPr lang="fa-IR" dirty="0"/>
              <a:t>موجب غفلت نسبت به احکام شریعت نمی شود.</a:t>
            </a:r>
          </a:p>
          <a:p>
            <a:pPr>
              <a:buFont typeface="Wingdings" panose="05000000000000000000" pitchFamily="2" charset="2"/>
              <a:buChar char="ü"/>
            </a:pPr>
            <a:r>
              <a:rPr lang="fa-IR" dirty="0" smtClean="0"/>
              <a:t>شجاع است و ترسی </a:t>
            </a:r>
            <a:r>
              <a:rPr lang="fa-IR" dirty="0"/>
              <a:t>در راه خدا </a:t>
            </a:r>
            <a:r>
              <a:rPr lang="fa-IR" dirty="0" smtClean="0"/>
              <a:t>ندارد</a:t>
            </a:r>
            <a:endParaRPr lang="fa-IR" dirty="0"/>
          </a:p>
          <a:p>
            <a:pPr>
              <a:buFont typeface="Wingdings" panose="05000000000000000000" pitchFamily="2" charset="2"/>
              <a:buChar char="ü"/>
            </a:pPr>
            <a:r>
              <a:rPr lang="fa-IR" dirty="0" smtClean="0"/>
              <a:t>حاضر است در راه خدا جان خود را فدا کند</a:t>
            </a:r>
          </a:p>
          <a:p>
            <a:pPr>
              <a:buFont typeface="Wingdings" panose="05000000000000000000" pitchFamily="2" charset="2"/>
              <a:buChar char="ü"/>
            </a:pPr>
            <a:r>
              <a:rPr lang="fa-IR" dirty="0" smtClean="0"/>
              <a:t>برای دیگران قابل اتکاست</a:t>
            </a:r>
          </a:p>
          <a:p>
            <a:pPr>
              <a:buFont typeface="Wingdings" panose="05000000000000000000" pitchFamily="2" charset="2"/>
              <a:buChar char="ü"/>
            </a:pPr>
            <a:r>
              <a:rPr lang="fa-IR" dirty="0" smtClean="0"/>
              <a:t>دچار </a:t>
            </a:r>
            <a:r>
              <a:rPr lang="fa-IR" dirty="0"/>
              <a:t>صفاتی مثل بخل و حسد </a:t>
            </a:r>
            <a:r>
              <a:rPr lang="fa-IR" dirty="0" smtClean="0"/>
              <a:t>نمی </a:t>
            </a:r>
            <a:r>
              <a:rPr lang="fa-IR" dirty="0"/>
              <a:t>شود.</a:t>
            </a:r>
            <a:endParaRPr lang="en-US" dirty="0"/>
          </a:p>
          <a:p>
            <a:pPr marL="0" indent="0">
              <a:buNone/>
            </a:pPr>
            <a:endParaRPr lang="en-US" dirty="0"/>
          </a:p>
        </p:txBody>
      </p:sp>
    </p:spTree>
    <p:extLst>
      <p:ext uri="{BB962C8B-B14F-4D97-AF65-F5344CB8AC3E}">
        <p14:creationId xmlns:p14="http://schemas.microsoft.com/office/powerpoint/2010/main" val="14251064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فرد دارای شادکامی اطاعت پذیرانه: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fa-IR" dirty="0" smtClean="0"/>
              <a:t>صبور و حلیم است</a:t>
            </a:r>
          </a:p>
          <a:p>
            <a:pPr>
              <a:buFont typeface="Wingdings" panose="05000000000000000000" pitchFamily="2" charset="2"/>
              <a:buChar char="ü"/>
            </a:pPr>
            <a:r>
              <a:rPr lang="fa-IR" dirty="0" smtClean="0"/>
              <a:t>اهل مجاهدت و تلاش های خستگی ناپذیر است</a:t>
            </a:r>
          </a:p>
          <a:p>
            <a:pPr>
              <a:buFont typeface="Wingdings" panose="05000000000000000000" pitchFamily="2" charset="2"/>
              <a:buChar char="ü"/>
            </a:pPr>
            <a:r>
              <a:rPr lang="fa-IR" dirty="0" smtClean="0"/>
              <a:t>بصیرت اجتماعی و سیاسی بالایی دارد</a:t>
            </a:r>
          </a:p>
          <a:p>
            <a:pPr>
              <a:buFont typeface="Wingdings" panose="05000000000000000000" pitchFamily="2" charset="2"/>
              <a:buChar char="ü"/>
            </a:pPr>
            <a:r>
              <a:rPr lang="fa-IR" dirty="0" smtClean="0"/>
              <a:t>در فتنه ها قابل اعتماد و اتکاست</a:t>
            </a:r>
          </a:p>
          <a:p>
            <a:pPr>
              <a:buFont typeface="Wingdings" panose="05000000000000000000" pitchFamily="2" charset="2"/>
              <a:buChar char="ü"/>
            </a:pPr>
            <a:r>
              <a:rPr lang="fa-IR" dirty="0" smtClean="0"/>
              <a:t>در سختی ها، شرایط جنگ و فتنه های اجتماعی ذره ای از میزان اطاعت پذیری او کاسته نمی شود.</a:t>
            </a:r>
          </a:p>
          <a:p>
            <a:pPr>
              <a:buFont typeface="Wingdings" panose="05000000000000000000" pitchFamily="2" charset="2"/>
              <a:buChar char="ü"/>
            </a:pPr>
            <a:r>
              <a:rPr lang="fa-IR" dirty="0" smtClean="0"/>
              <a:t>روی قدرت و توان علمی او در سختی ها می توان حساب کرد</a:t>
            </a:r>
          </a:p>
          <a:p>
            <a:pPr marL="0" indent="0">
              <a:buNone/>
            </a:pPr>
            <a:r>
              <a:rPr lang="fa-IR" dirty="0" smtClean="0"/>
              <a:t> </a:t>
            </a:r>
            <a:endParaRPr lang="en-US" dirty="0"/>
          </a:p>
        </p:txBody>
      </p:sp>
    </p:spTree>
    <p:extLst>
      <p:ext uri="{BB962C8B-B14F-4D97-AF65-F5344CB8AC3E}">
        <p14:creationId xmlns:p14="http://schemas.microsoft.com/office/powerpoint/2010/main" val="1735181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8915400" cy="857250"/>
          </a:xfrm>
        </p:spPr>
        <p:txBody>
          <a:bodyPr/>
          <a:lstStyle/>
          <a:p>
            <a:r>
              <a:rPr lang="fa-IR" dirty="0" smtClean="0"/>
              <a:t>نمونه ای برای تمرین برای دست یابی به مقام شادکامی اطاعت پذیرانه </a:t>
            </a:r>
            <a:endParaRPr lang="en-US" dirty="0"/>
          </a:p>
        </p:txBody>
      </p:sp>
      <p:sp>
        <p:nvSpPr>
          <p:cNvPr id="3" name="Content Placeholder 2"/>
          <p:cNvSpPr>
            <a:spLocks noGrp="1"/>
          </p:cNvSpPr>
          <p:nvPr>
            <p:ph idx="1"/>
          </p:nvPr>
        </p:nvSpPr>
        <p:spPr>
          <a:xfrm>
            <a:off x="152400" y="1200150"/>
            <a:ext cx="8686800" cy="3394075"/>
          </a:xfrm>
        </p:spPr>
        <p:txBody>
          <a:bodyPr/>
          <a:lstStyle/>
          <a:p>
            <a:r>
              <a:rPr lang="fa-IR" dirty="0" smtClean="0"/>
              <a:t>سکوت در هنگام ندانستن و سخن گفتن در صورت تخصص در موضوعی</a:t>
            </a:r>
          </a:p>
          <a:p>
            <a:r>
              <a:rPr lang="fa-IR" dirty="0" smtClean="0"/>
              <a:t>بررسی میزان شناخت احکام فردی و اجتماعی و التزام به آن با توجه به امر ولایت </a:t>
            </a:r>
          </a:p>
          <a:p>
            <a:r>
              <a:rPr lang="fa-IR" dirty="0" smtClean="0"/>
              <a:t> شناخت فعالیت ها و جریان های مقابل با دین و برائت از آنها </a:t>
            </a:r>
          </a:p>
          <a:p>
            <a:r>
              <a:rPr lang="fa-IR" dirty="0" smtClean="0"/>
              <a:t>برنامه ریزی برای ارتقای دین داری با مطالعه قرآن و روایات </a:t>
            </a:r>
          </a:p>
          <a:p>
            <a:r>
              <a:rPr lang="fa-IR" dirty="0" smtClean="0"/>
              <a:t>داشتن طرح واره ای برای ارتقای مقاومت خود در برابر سختی ها در راه خدا  </a:t>
            </a:r>
          </a:p>
          <a:p>
            <a:endParaRPr lang="en-US" dirty="0"/>
          </a:p>
        </p:txBody>
      </p:sp>
    </p:spTree>
    <p:extLst>
      <p:ext uri="{BB962C8B-B14F-4D97-AF65-F5344CB8AC3E}">
        <p14:creationId xmlns:p14="http://schemas.microsoft.com/office/powerpoint/2010/main" val="23378533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50"/>
            <a:ext cx="8915400" cy="857250"/>
          </a:xfrm>
        </p:spPr>
        <p:txBody>
          <a:bodyPr/>
          <a:lstStyle/>
          <a:p>
            <a:r>
              <a:rPr lang="fa-IR" dirty="0" smtClean="0"/>
              <a:t>مطالعه و عمل به حقایق خطبه همّام</a:t>
            </a:r>
            <a:endParaRPr lang="en-US" dirty="0"/>
          </a:p>
        </p:txBody>
      </p:sp>
      <p:sp>
        <p:nvSpPr>
          <p:cNvPr id="3" name="Content Placeholder 2"/>
          <p:cNvSpPr>
            <a:spLocks noGrp="1"/>
          </p:cNvSpPr>
          <p:nvPr>
            <p:ph idx="1"/>
          </p:nvPr>
        </p:nvSpPr>
        <p:spPr>
          <a:xfrm>
            <a:off x="0" y="514350"/>
            <a:ext cx="9144000" cy="4419600"/>
          </a:xfrm>
        </p:spPr>
        <p:txBody>
          <a:bodyPr/>
          <a:lstStyle/>
          <a:p>
            <a:r>
              <a:rPr lang="fa-IR" sz="2100" dirty="0" smtClean="0">
                <a:solidFill>
                  <a:schemeClr val="accent4">
                    <a:lumMod val="50000"/>
                  </a:schemeClr>
                </a:solidFill>
              </a:rPr>
              <a:t>روايت </a:t>
            </a:r>
            <a:r>
              <a:rPr lang="fa-IR" sz="2100" dirty="0">
                <a:solidFill>
                  <a:schemeClr val="accent4">
                    <a:lumMod val="50000"/>
                  </a:schemeClr>
                </a:solidFill>
              </a:rPr>
              <a:t>شده: يكى از ياران اميرالمؤمنين عليه السّلام كه او را همّام مى گفتند و مردى عابد </a:t>
            </a:r>
            <a:r>
              <a:rPr lang="fa-IR" sz="2100" dirty="0" smtClean="0">
                <a:solidFill>
                  <a:schemeClr val="accent4">
                    <a:lumMod val="50000"/>
                  </a:schemeClr>
                </a:solidFill>
              </a:rPr>
              <a:t>بود، به </a:t>
            </a:r>
            <a:r>
              <a:rPr lang="fa-IR" sz="2100" dirty="0">
                <a:solidFill>
                  <a:schemeClr val="accent4">
                    <a:lumMod val="50000"/>
                  </a:schemeClr>
                </a:solidFill>
              </a:rPr>
              <a:t>حضرت عرضه داشت: اهل تقوا را چنانكه گويى آنان را مى بينم براى من وصف كن. امام در </a:t>
            </a:r>
            <a:r>
              <a:rPr lang="fa-IR" sz="2100" dirty="0" smtClean="0">
                <a:solidFill>
                  <a:schemeClr val="accent4">
                    <a:lumMod val="50000"/>
                  </a:schemeClr>
                </a:solidFill>
              </a:rPr>
              <a:t>پاسخ او </a:t>
            </a:r>
            <a:r>
              <a:rPr lang="fa-IR" sz="2100" dirty="0">
                <a:solidFill>
                  <a:schemeClr val="accent4">
                    <a:lumMod val="50000"/>
                  </a:schemeClr>
                </a:solidFill>
              </a:rPr>
              <a:t>درنگ كرد، سپس فرمود: اى همّام، تقواى الهى پيشه كن و كار نيك انجام ده، زيرا خداوند با اهل </a:t>
            </a:r>
            <a:r>
              <a:rPr lang="fa-IR" sz="2100" dirty="0" smtClean="0">
                <a:solidFill>
                  <a:schemeClr val="accent4">
                    <a:lumMod val="50000"/>
                  </a:schemeClr>
                </a:solidFill>
              </a:rPr>
              <a:t>تقوا و </a:t>
            </a:r>
            <a:r>
              <a:rPr lang="fa-IR" sz="2100" dirty="0">
                <a:solidFill>
                  <a:schemeClr val="accent4">
                    <a:lumMod val="50000"/>
                  </a:schemeClr>
                </a:solidFill>
              </a:rPr>
              <a:t>اهل كار نيك است</a:t>
            </a:r>
            <a:r>
              <a:rPr lang="fa-IR" sz="2100" dirty="0" smtClean="0">
                <a:solidFill>
                  <a:schemeClr val="accent4">
                    <a:lumMod val="50000"/>
                  </a:schemeClr>
                </a:solidFill>
              </a:rPr>
              <a:t>.</a:t>
            </a:r>
          </a:p>
          <a:p>
            <a:r>
              <a:rPr lang="fa-IR" sz="2100" dirty="0" smtClean="0">
                <a:solidFill>
                  <a:schemeClr val="accent4">
                    <a:lumMod val="50000"/>
                  </a:schemeClr>
                </a:solidFill>
              </a:rPr>
              <a:t> </a:t>
            </a:r>
            <a:r>
              <a:rPr lang="fa-IR" sz="2100" dirty="0">
                <a:solidFill>
                  <a:schemeClr val="accent4">
                    <a:lumMod val="50000"/>
                  </a:schemeClr>
                </a:solidFill>
              </a:rPr>
              <a:t>همّام به اين مقدار سخن قناعت نكرد و حضرت را قسم داد. حضرت خدا را </a:t>
            </a:r>
            <a:r>
              <a:rPr lang="fa-IR" sz="2100" dirty="0" smtClean="0">
                <a:solidFill>
                  <a:schemeClr val="accent4">
                    <a:lumMod val="50000"/>
                  </a:schemeClr>
                </a:solidFill>
              </a:rPr>
              <a:t>سپاس و </a:t>
            </a:r>
            <a:r>
              <a:rPr lang="fa-IR" sz="2100" dirty="0">
                <a:solidFill>
                  <a:schemeClr val="accent4">
                    <a:lumMod val="50000"/>
                  </a:schemeClr>
                </a:solidFill>
              </a:rPr>
              <a:t>ثنا گفت و بر پيامبر</a:t>
            </a:r>
            <a:r>
              <a:rPr lang="fa-IR" sz="1100" dirty="0">
                <a:solidFill>
                  <a:schemeClr val="accent4">
                    <a:lumMod val="50000"/>
                  </a:schemeClr>
                </a:solidFill>
              </a:rPr>
              <a:t> ـ كه درود خدا بر او و آلش باد ـ </a:t>
            </a:r>
            <a:r>
              <a:rPr lang="fa-IR" sz="2100" dirty="0">
                <a:solidFill>
                  <a:schemeClr val="accent4">
                    <a:lumMod val="50000"/>
                  </a:schemeClr>
                </a:solidFill>
              </a:rPr>
              <a:t>درود فرستاد و سپس </a:t>
            </a:r>
            <a:r>
              <a:rPr lang="fa-IR" sz="2100" dirty="0" smtClean="0">
                <a:solidFill>
                  <a:schemeClr val="accent4">
                    <a:lumMod val="50000"/>
                  </a:schemeClr>
                </a:solidFill>
              </a:rPr>
              <a:t>فرمود: اما </a:t>
            </a:r>
            <a:r>
              <a:rPr lang="fa-IR" sz="2100" dirty="0">
                <a:solidFill>
                  <a:schemeClr val="accent4">
                    <a:lumMod val="50000"/>
                  </a:schemeClr>
                </a:solidFill>
              </a:rPr>
              <a:t>بعد، خداوند پاك و برتر مخلوقات را آفريد در حالى كه از </a:t>
            </a:r>
            <a:r>
              <a:rPr lang="fa-IR" sz="2100" dirty="0" smtClean="0">
                <a:solidFill>
                  <a:schemeClr val="accent4">
                    <a:lumMod val="50000"/>
                  </a:schemeClr>
                </a:solidFill>
              </a:rPr>
              <a:t>اطاعتشان بى</a:t>
            </a:r>
            <a:r>
              <a:rPr lang="fa-IR" sz="2100" dirty="0">
                <a:solidFill>
                  <a:schemeClr val="accent4">
                    <a:lumMod val="50000"/>
                  </a:schemeClr>
                </a:solidFill>
              </a:rPr>
              <a:t> نياز، و از گناهشان ايمن بود، زيرا عصيان عاصيان به او زيان نمى </a:t>
            </a:r>
            <a:r>
              <a:rPr lang="fa-IR" sz="2100" dirty="0" smtClean="0">
                <a:solidFill>
                  <a:schemeClr val="accent4">
                    <a:lumMod val="50000"/>
                  </a:schemeClr>
                </a:solidFill>
              </a:rPr>
              <a:t>رساند، و </a:t>
            </a:r>
            <a:r>
              <a:rPr lang="fa-IR" sz="2100" dirty="0">
                <a:solidFill>
                  <a:schemeClr val="accent4">
                    <a:lumMod val="50000"/>
                  </a:schemeClr>
                </a:solidFill>
              </a:rPr>
              <a:t>طاعت مطيعان او را سود نمى دهد. پس روزى آنان را در ميانشان تقسيم كرد، و هر كس را در </a:t>
            </a:r>
            <a:r>
              <a:rPr lang="fa-IR" sz="2100" dirty="0" smtClean="0">
                <a:solidFill>
                  <a:schemeClr val="accent4">
                    <a:lumMod val="50000"/>
                  </a:schemeClr>
                </a:solidFill>
              </a:rPr>
              <a:t>دنيا در </a:t>
            </a:r>
            <a:r>
              <a:rPr lang="fa-IR" sz="2100" dirty="0">
                <a:solidFill>
                  <a:schemeClr val="accent4">
                    <a:lumMod val="50000"/>
                  </a:schemeClr>
                </a:solidFill>
              </a:rPr>
              <a:t>جايى كه سزاوار بود قرار داد. </a:t>
            </a:r>
            <a:endParaRPr lang="fa-IR" sz="2100" dirty="0" smtClean="0">
              <a:solidFill>
                <a:schemeClr val="accent4">
                  <a:lumMod val="50000"/>
                </a:schemeClr>
              </a:solidFill>
            </a:endParaRPr>
          </a:p>
          <a:p>
            <a:r>
              <a:rPr lang="fa-IR" sz="2100" dirty="0" smtClean="0">
                <a:solidFill>
                  <a:schemeClr val="accent4">
                    <a:lumMod val="50000"/>
                  </a:schemeClr>
                </a:solidFill>
              </a:rPr>
              <a:t>پرهيزكاران </a:t>
            </a:r>
            <a:r>
              <a:rPr lang="fa-IR" sz="2100" dirty="0">
                <a:solidFill>
                  <a:schemeClr val="accent4">
                    <a:lumMod val="50000"/>
                  </a:schemeClr>
                </a:solidFill>
              </a:rPr>
              <a:t>در اين دنيا اهل فضائلند، </a:t>
            </a:r>
            <a:r>
              <a:rPr lang="fa-IR" sz="2100" dirty="0" smtClean="0">
                <a:solidFill>
                  <a:schemeClr val="accent4">
                    <a:lumMod val="50000"/>
                  </a:schemeClr>
                </a:solidFill>
              </a:rPr>
              <a:t>گفتارشان صواب</a:t>
            </a:r>
            <a:r>
              <a:rPr lang="fa-IR" sz="2100" dirty="0">
                <a:solidFill>
                  <a:schemeClr val="accent4">
                    <a:lumMod val="50000"/>
                  </a:schemeClr>
                </a:solidFill>
              </a:rPr>
              <a:t>، پوشاكشان اقتصادى، و رفتارشان افتادگى است. از </a:t>
            </a:r>
            <a:r>
              <a:rPr lang="fa-IR" sz="2100" dirty="0" smtClean="0">
                <a:solidFill>
                  <a:schemeClr val="accent4">
                    <a:lumMod val="50000"/>
                  </a:schemeClr>
                </a:solidFill>
              </a:rPr>
              <a:t>آنچه خدا </a:t>
            </a:r>
            <a:r>
              <a:rPr lang="fa-IR" sz="2100" dirty="0">
                <a:solidFill>
                  <a:schemeClr val="accent4">
                    <a:lumMod val="50000"/>
                  </a:schemeClr>
                </a:solidFill>
              </a:rPr>
              <a:t>بر آنان حرام كرده چشم پوشيده، و گوشهاى خود را وقف دانش </a:t>
            </a:r>
            <a:r>
              <a:rPr lang="fa-IR" sz="2100" dirty="0" smtClean="0">
                <a:solidFill>
                  <a:schemeClr val="accent4">
                    <a:lumMod val="50000"/>
                  </a:schemeClr>
                </a:solidFill>
              </a:rPr>
              <a:t>بامنفعت</a:t>
            </a:r>
            <a:r>
              <a:rPr lang="fa-IR" sz="2100" dirty="0">
                <a:solidFill>
                  <a:schemeClr val="accent4">
                    <a:lumMod val="50000"/>
                  </a:schemeClr>
                </a:solidFill>
              </a:rPr>
              <a:t> </a:t>
            </a:r>
            <a:r>
              <a:rPr lang="fa-IR" sz="2100" dirty="0" smtClean="0">
                <a:solidFill>
                  <a:schemeClr val="accent4">
                    <a:lumMod val="50000"/>
                  </a:schemeClr>
                </a:solidFill>
              </a:rPr>
              <a:t>نموده</a:t>
            </a:r>
            <a:r>
              <a:rPr lang="fa-IR" sz="2100" dirty="0">
                <a:solidFill>
                  <a:schemeClr val="accent4">
                    <a:lumMod val="50000"/>
                  </a:schemeClr>
                </a:solidFill>
              </a:rPr>
              <a:t> اند. آنان را در بلا و سختى و آسايش و راحت حالتى يكسان است، و </a:t>
            </a:r>
            <a:r>
              <a:rPr lang="fa-IR" sz="2100" dirty="0" smtClean="0">
                <a:solidFill>
                  <a:schemeClr val="accent4">
                    <a:lumMod val="50000"/>
                  </a:schemeClr>
                </a:solidFill>
              </a:rPr>
              <a:t>اگرخداوند</a:t>
            </a:r>
            <a:r>
              <a:rPr lang="fa-IR" sz="2100" dirty="0">
                <a:solidFill>
                  <a:schemeClr val="accent4">
                    <a:lumMod val="50000"/>
                  </a:schemeClr>
                </a:solidFill>
              </a:rPr>
              <a:t> براى اقامتشان در دنيا زمان معينى را مقرر نكرده بود از شوق به ثواب و بيم از </a:t>
            </a:r>
            <a:r>
              <a:rPr lang="fa-IR" sz="2100" dirty="0" smtClean="0">
                <a:solidFill>
                  <a:schemeClr val="accent4">
                    <a:lumMod val="50000"/>
                  </a:schemeClr>
                </a:solidFill>
              </a:rPr>
              <a:t>عذاب به </a:t>
            </a:r>
            <a:r>
              <a:rPr lang="fa-IR" sz="2100" dirty="0">
                <a:solidFill>
                  <a:schemeClr val="accent4">
                    <a:lumMod val="50000"/>
                  </a:schemeClr>
                </a:solidFill>
              </a:rPr>
              <a:t>انـدازه چشـم به هم زدنى روحشـان در بدنشان قـرار نمى </a:t>
            </a:r>
            <a:r>
              <a:rPr lang="fa-IR" sz="2100" dirty="0" smtClean="0">
                <a:solidFill>
                  <a:schemeClr val="accent4">
                    <a:lumMod val="50000"/>
                  </a:schemeClr>
                </a:solidFill>
              </a:rPr>
              <a:t>گرفت. خداوند </a:t>
            </a:r>
            <a:r>
              <a:rPr lang="fa-IR" sz="2100" dirty="0">
                <a:solidFill>
                  <a:schemeClr val="accent4">
                    <a:lumMod val="50000"/>
                  </a:schemeClr>
                </a:solidFill>
              </a:rPr>
              <a:t>در باطنشان بزرگ، و غير او در ديدگانشان كوچك است. </a:t>
            </a:r>
            <a:endParaRPr lang="en-US" sz="2100" dirty="0"/>
          </a:p>
        </p:txBody>
      </p:sp>
    </p:spTree>
    <p:extLst>
      <p:ext uri="{BB962C8B-B14F-4D97-AF65-F5344CB8AC3E}">
        <p14:creationId xmlns:p14="http://schemas.microsoft.com/office/powerpoint/2010/main" val="5420341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875"/>
            <a:ext cx="8991600" cy="4460875"/>
          </a:xfrm>
        </p:spPr>
        <p:txBody>
          <a:bodyPr/>
          <a:lstStyle/>
          <a:p>
            <a:r>
              <a:rPr lang="fa-IR" sz="2100" dirty="0" smtClean="0">
                <a:solidFill>
                  <a:schemeClr val="accent4">
                    <a:lumMod val="50000"/>
                  </a:schemeClr>
                </a:solidFill>
              </a:rPr>
              <a:t>آنان با </a:t>
            </a:r>
            <a:r>
              <a:rPr lang="fa-IR" sz="2100" dirty="0">
                <a:solidFill>
                  <a:schemeClr val="accent4">
                    <a:lumMod val="50000"/>
                  </a:schemeClr>
                </a:solidFill>
              </a:rPr>
              <a:t>بهشت چنانند كه گويى آن را ديده و در فضايش غرق نعمتند، و با عذاب جهنم چنانند كه </a:t>
            </a:r>
            <a:r>
              <a:rPr lang="fa-IR" sz="2100" dirty="0" smtClean="0">
                <a:solidFill>
                  <a:schemeClr val="accent4">
                    <a:lumMod val="50000"/>
                  </a:schemeClr>
                </a:solidFill>
              </a:rPr>
              <a:t>گويى آن </a:t>
            </a:r>
            <a:r>
              <a:rPr lang="fa-IR" sz="2100" dirty="0">
                <a:solidFill>
                  <a:schemeClr val="accent4">
                    <a:lumMod val="50000"/>
                  </a:schemeClr>
                </a:solidFill>
              </a:rPr>
              <a:t>را مشاهده نموده و در آن معذبند. دلهايشان محزون، همگان از آزارشان در </a:t>
            </a:r>
            <a:r>
              <a:rPr lang="fa-IR" sz="2100" dirty="0" smtClean="0">
                <a:solidFill>
                  <a:schemeClr val="accent4">
                    <a:lumMod val="50000"/>
                  </a:schemeClr>
                </a:solidFill>
              </a:rPr>
              <a:t>امان، بدنهايشان </a:t>
            </a:r>
            <a:r>
              <a:rPr lang="fa-IR" sz="2100" dirty="0">
                <a:solidFill>
                  <a:schemeClr val="accent4">
                    <a:lumMod val="50000"/>
                  </a:schemeClr>
                </a:solidFill>
              </a:rPr>
              <a:t>لاغر، نيازهايشان سبك، و نفوسشان با عفّت است. </a:t>
            </a:r>
            <a:endParaRPr lang="fa-IR" sz="2100" dirty="0" smtClean="0">
              <a:solidFill>
                <a:schemeClr val="accent4">
                  <a:lumMod val="50000"/>
                </a:schemeClr>
              </a:solidFill>
            </a:endParaRPr>
          </a:p>
          <a:p>
            <a:r>
              <a:rPr lang="fa-IR" sz="2100" dirty="0" smtClean="0">
                <a:solidFill>
                  <a:schemeClr val="accent4">
                    <a:lumMod val="50000"/>
                  </a:schemeClr>
                </a:solidFill>
              </a:rPr>
              <a:t>روزى</a:t>
            </a:r>
            <a:r>
              <a:rPr lang="fa-IR" sz="2100" dirty="0">
                <a:solidFill>
                  <a:schemeClr val="accent4">
                    <a:lumMod val="50000"/>
                  </a:schemeClr>
                </a:solidFill>
              </a:rPr>
              <a:t> چند را در راه حق صبر </a:t>
            </a:r>
            <a:r>
              <a:rPr lang="fa-IR" sz="2100" dirty="0" smtClean="0">
                <a:solidFill>
                  <a:schemeClr val="accent4">
                    <a:lumMod val="50000"/>
                  </a:schemeClr>
                </a:solidFill>
              </a:rPr>
              <a:t>كردند كه </a:t>
            </a:r>
            <a:r>
              <a:rPr lang="fa-IR" sz="2100" dirty="0">
                <a:solidFill>
                  <a:schemeClr val="accent4">
                    <a:lumMod val="50000"/>
                  </a:schemeClr>
                </a:solidFill>
              </a:rPr>
              <a:t>براى آنان راحتى جاويد به دنبال آورد، اين است تجارتى سودآور كه خداوند براى آنان مهيّا </a:t>
            </a:r>
            <a:r>
              <a:rPr lang="fa-IR" sz="2100" dirty="0" smtClean="0">
                <a:solidFill>
                  <a:schemeClr val="accent4">
                    <a:lumMod val="50000"/>
                  </a:schemeClr>
                </a:solidFill>
              </a:rPr>
              <a:t>نمود. دنيا</a:t>
            </a:r>
            <a:r>
              <a:rPr lang="fa-IR" sz="2100" dirty="0">
                <a:solidFill>
                  <a:schemeClr val="accent4">
                    <a:lumMod val="50000"/>
                  </a:schemeClr>
                </a:solidFill>
              </a:rPr>
              <a:t> آنان را خواست و آنان آن را نخواستند، به اسارتشان كشيد و آنان با پرداخت جانشان خود را آزاد </a:t>
            </a:r>
            <a:r>
              <a:rPr lang="fa-IR" sz="2100" dirty="0" smtClean="0">
                <a:solidFill>
                  <a:schemeClr val="accent4">
                    <a:lumMod val="50000"/>
                  </a:schemeClr>
                </a:solidFill>
              </a:rPr>
              <a:t>كردند. </a:t>
            </a:r>
          </a:p>
          <a:p>
            <a:r>
              <a:rPr lang="fa-IR" sz="2100" dirty="0" smtClean="0">
                <a:solidFill>
                  <a:schemeClr val="accent4">
                    <a:lumMod val="50000"/>
                  </a:schemeClr>
                </a:solidFill>
              </a:rPr>
              <a:t>به </a:t>
            </a:r>
            <a:r>
              <a:rPr lang="fa-IR" sz="2100" dirty="0">
                <a:solidFill>
                  <a:schemeClr val="accent4">
                    <a:lumMod val="50000"/>
                  </a:schemeClr>
                </a:solidFill>
              </a:rPr>
              <a:t>هنگام شب براى عبادت برپايند، در حالى كه اجزاى قرآن را شمرده و سنجيده تلاوت كنند، </a:t>
            </a:r>
            <a:r>
              <a:rPr lang="fa-IR" sz="2100" dirty="0" smtClean="0">
                <a:solidFill>
                  <a:schemeClr val="accent4">
                    <a:lumMod val="50000"/>
                  </a:schemeClr>
                </a:solidFill>
              </a:rPr>
              <a:t>خود </a:t>
            </a:r>
            <a:r>
              <a:rPr lang="fa-IR" sz="2100" dirty="0">
                <a:solidFill>
                  <a:schemeClr val="accent4">
                    <a:lumMod val="50000"/>
                  </a:schemeClr>
                </a:solidFill>
              </a:rPr>
              <a:t>را به آيات قرآن اندوهگين ساخته، و داروى دردشان را از آن </a:t>
            </a:r>
            <a:r>
              <a:rPr lang="fa-IR" sz="2100" dirty="0" smtClean="0">
                <a:solidFill>
                  <a:schemeClr val="accent4">
                    <a:lumMod val="50000"/>
                  </a:schemeClr>
                </a:solidFill>
              </a:rPr>
              <a:t>برگيرند و </a:t>
            </a:r>
            <a:r>
              <a:rPr lang="fa-IR" sz="2100" dirty="0">
                <a:solidFill>
                  <a:schemeClr val="accent4">
                    <a:lumMod val="50000"/>
                  </a:schemeClr>
                </a:solidFill>
              </a:rPr>
              <a:t>چون </a:t>
            </a:r>
            <a:r>
              <a:rPr lang="fa-IR" sz="2100" dirty="0" smtClean="0">
                <a:solidFill>
                  <a:schemeClr val="accent4">
                    <a:lumMod val="50000"/>
                  </a:schemeClr>
                </a:solidFill>
              </a:rPr>
              <a:t>به آیه ای</a:t>
            </a:r>
            <a:r>
              <a:rPr lang="fa-IR" sz="2100" dirty="0">
                <a:solidFill>
                  <a:schemeClr val="accent4">
                    <a:lumMod val="50000"/>
                  </a:schemeClr>
                </a:solidFill>
              </a:rPr>
              <a:t> </a:t>
            </a:r>
            <a:r>
              <a:rPr lang="fa-IR" sz="2100" dirty="0" smtClean="0">
                <a:solidFill>
                  <a:schemeClr val="accent4">
                    <a:lumMod val="50000"/>
                  </a:schemeClr>
                </a:solidFill>
              </a:rPr>
              <a:t>بشارت</a:t>
            </a:r>
            <a:r>
              <a:rPr lang="fa-IR" sz="2100" dirty="0">
                <a:solidFill>
                  <a:schemeClr val="accent4">
                    <a:lumMod val="50000"/>
                  </a:schemeClr>
                </a:solidFill>
              </a:rPr>
              <a:t> دهنده بگذرند به مورد بشارت طمع كنند، و روحشان از روى شوق به آن خيره گردد، و </a:t>
            </a:r>
            <a:r>
              <a:rPr lang="fa-IR" sz="2100" dirty="0" smtClean="0">
                <a:solidFill>
                  <a:schemeClr val="accent4">
                    <a:lumMod val="50000"/>
                  </a:schemeClr>
                </a:solidFill>
              </a:rPr>
              <a:t>گمان برند </a:t>
            </a:r>
            <a:r>
              <a:rPr lang="fa-IR" sz="2100" dirty="0">
                <a:solidFill>
                  <a:schemeClr val="accent4">
                    <a:lumMod val="50000"/>
                  </a:schemeClr>
                </a:solidFill>
              </a:rPr>
              <a:t>كه مورد بشارت در برابر آنهاست. و چون به آيه اى بگذرند كه در آن بيم داده </a:t>
            </a:r>
            <a:r>
              <a:rPr lang="fa-IR" sz="2100" dirty="0" smtClean="0">
                <a:solidFill>
                  <a:schemeClr val="accent4">
                    <a:lumMod val="50000"/>
                  </a:schemeClr>
                </a:solidFill>
              </a:rPr>
              <a:t>شده گوش </a:t>
            </a:r>
            <a:r>
              <a:rPr lang="fa-IR" sz="2100" dirty="0">
                <a:solidFill>
                  <a:schemeClr val="accent4">
                    <a:lumMod val="50000"/>
                  </a:schemeClr>
                </a:solidFill>
              </a:rPr>
              <a:t>دل به آن دهند، و گمان برند شيون و فرياد عذاب بيخ گوش آنان </a:t>
            </a:r>
            <a:r>
              <a:rPr lang="fa-IR" sz="2100" dirty="0" smtClean="0">
                <a:solidFill>
                  <a:schemeClr val="accent4">
                    <a:lumMod val="50000"/>
                  </a:schemeClr>
                </a:solidFill>
              </a:rPr>
              <a:t>است. </a:t>
            </a:r>
          </a:p>
          <a:p>
            <a:r>
              <a:rPr lang="fa-IR" sz="2100" dirty="0" smtClean="0">
                <a:solidFill>
                  <a:schemeClr val="accent4">
                    <a:lumMod val="50000"/>
                  </a:schemeClr>
                </a:solidFill>
              </a:rPr>
              <a:t>قامت </a:t>
            </a:r>
            <a:r>
              <a:rPr lang="fa-IR" sz="2100" dirty="0">
                <a:solidFill>
                  <a:schemeClr val="accent4">
                    <a:lumMod val="50000"/>
                  </a:schemeClr>
                </a:solidFill>
              </a:rPr>
              <a:t>به ركوع خم كرده اند، به وقت سجده پيشانى و دست و زانو و انگشتان </a:t>
            </a:r>
            <a:r>
              <a:rPr lang="fa-IR" sz="2100" dirty="0" smtClean="0">
                <a:solidFill>
                  <a:schemeClr val="accent4">
                    <a:lumMod val="50000"/>
                  </a:schemeClr>
                </a:solidFill>
              </a:rPr>
              <a:t>پا بر </a:t>
            </a:r>
            <a:r>
              <a:rPr lang="fa-IR" sz="2100" dirty="0">
                <a:solidFill>
                  <a:schemeClr val="accent4">
                    <a:lumMod val="50000"/>
                  </a:schemeClr>
                </a:solidFill>
              </a:rPr>
              <a:t>زمين مى گذارند، و از خداوند آزادى خود را از عذاب مى طلبند، اما به </a:t>
            </a:r>
            <a:r>
              <a:rPr lang="fa-IR" sz="2100" dirty="0" smtClean="0">
                <a:solidFill>
                  <a:schemeClr val="accent4">
                    <a:lumMod val="50000"/>
                  </a:schemeClr>
                </a:solidFill>
              </a:rPr>
              <a:t>هنگام روز</a:t>
            </a:r>
            <a:r>
              <a:rPr lang="fa-IR" sz="2100" dirty="0">
                <a:solidFill>
                  <a:schemeClr val="accent4">
                    <a:lumMod val="50000"/>
                  </a:schemeClr>
                </a:solidFill>
              </a:rPr>
              <a:t>، بردباران و دانشمندان و نيكوكاران و پرهيزكارانند. بيم از حق جسمشان را چون تيرِ تراشيده لاغر </a:t>
            </a:r>
            <a:r>
              <a:rPr lang="fa-IR" sz="2100" dirty="0" smtClean="0">
                <a:solidFill>
                  <a:schemeClr val="accent4">
                    <a:lumMod val="50000"/>
                  </a:schemeClr>
                </a:solidFill>
              </a:rPr>
              <a:t>كرده، مردم </a:t>
            </a:r>
            <a:r>
              <a:rPr lang="fa-IR" sz="2100" dirty="0">
                <a:solidFill>
                  <a:schemeClr val="accent4">
                    <a:lumMod val="50000"/>
                  </a:schemeClr>
                </a:solidFill>
              </a:rPr>
              <a:t>آنان را مى بينند به تصور اينكه بيمارند، ولى بيمار نيستند،</a:t>
            </a:r>
            <a:br>
              <a:rPr lang="fa-IR" sz="2100" dirty="0">
                <a:solidFill>
                  <a:schemeClr val="accent4">
                    <a:lumMod val="50000"/>
                  </a:schemeClr>
                </a:solidFill>
              </a:rPr>
            </a:br>
            <a:r>
              <a:rPr lang="fa-IR" sz="2100" dirty="0">
                <a:solidFill>
                  <a:schemeClr val="accent4">
                    <a:lumMod val="50000"/>
                  </a:schemeClr>
                </a:solidFill>
              </a:rPr>
              <a:t/>
            </a:r>
            <a:br>
              <a:rPr lang="fa-IR" sz="2100" dirty="0">
                <a:solidFill>
                  <a:schemeClr val="accent4">
                    <a:lumMod val="50000"/>
                  </a:schemeClr>
                </a:solidFill>
              </a:rPr>
            </a:br>
            <a:endParaRPr lang="en-US" sz="2100" dirty="0"/>
          </a:p>
          <a:p>
            <a:endParaRPr lang="en-US" sz="2100" dirty="0"/>
          </a:p>
        </p:txBody>
      </p:sp>
    </p:spTree>
    <p:extLst>
      <p:ext uri="{BB962C8B-B14F-4D97-AF65-F5344CB8AC3E}">
        <p14:creationId xmlns:p14="http://schemas.microsoft.com/office/powerpoint/2010/main" val="991881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686800" cy="4460875"/>
          </a:xfrm>
        </p:spPr>
        <p:txBody>
          <a:bodyPr/>
          <a:lstStyle/>
          <a:p>
            <a:r>
              <a:rPr lang="fa-IR" sz="2100" dirty="0" smtClean="0">
                <a:solidFill>
                  <a:schemeClr val="accent4">
                    <a:lumMod val="50000"/>
                  </a:schemeClr>
                </a:solidFill>
              </a:rPr>
              <a:t>و </a:t>
            </a:r>
            <a:r>
              <a:rPr lang="fa-IR" sz="2100" dirty="0">
                <a:solidFill>
                  <a:schemeClr val="accent4">
                    <a:lumMod val="50000"/>
                  </a:schemeClr>
                </a:solidFill>
              </a:rPr>
              <a:t>مى گويند ديوانه اند، در حالى كه امرى عظيم آنان را بدين حـال درآورده </a:t>
            </a:r>
            <a:r>
              <a:rPr lang="fa-IR" sz="2100" dirty="0" smtClean="0">
                <a:solidFill>
                  <a:schemeClr val="accent4">
                    <a:lumMod val="50000"/>
                  </a:schemeClr>
                </a:solidFill>
              </a:rPr>
              <a:t>. به </a:t>
            </a:r>
            <a:r>
              <a:rPr lang="fa-IR" sz="2100" dirty="0">
                <a:solidFill>
                  <a:schemeClr val="accent4">
                    <a:lumMod val="50000"/>
                  </a:schemeClr>
                </a:solidFill>
              </a:rPr>
              <a:t>طاعت اندك خشنود نمى شوند، و طاعت زياد را زياد ندانند. </a:t>
            </a:r>
            <a:r>
              <a:rPr lang="fa-IR" sz="2100" dirty="0" smtClean="0">
                <a:solidFill>
                  <a:schemeClr val="accent4">
                    <a:lumMod val="50000"/>
                  </a:schemeClr>
                </a:solidFill>
              </a:rPr>
              <a:t>بنابراين خود </a:t>
            </a:r>
            <a:r>
              <a:rPr lang="fa-IR" sz="2100" dirty="0">
                <a:solidFill>
                  <a:schemeClr val="accent4">
                    <a:lumMod val="50000"/>
                  </a:schemeClr>
                </a:solidFill>
              </a:rPr>
              <a:t>را به كوتاهى در بندگى متّهم كنند، و از عبادت خود در وحشتند. </a:t>
            </a:r>
            <a:endParaRPr lang="fa-IR" sz="2100" dirty="0" smtClean="0">
              <a:solidFill>
                <a:schemeClr val="accent4">
                  <a:lumMod val="50000"/>
                </a:schemeClr>
              </a:solidFill>
            </a:endParaRPr>
          </a:p>
          <a:p>
            <a:r>
              <a:rPr lang="fa-IR" sz="2100" dirty="0" smtClean="0">
                <a:solidFill>
                  <a:schemeClr val="accent4">
                    <a:lumMod val="50000"/>
                  </a:schemeClr>
                </a:solidFill>
              </a:rPr>
              <a:t>هرگاه </a:t>
            </a:r>
            <a:r>
              <a:rPr lang="fa-IR" sz="2100" dirty="0">
                <a:solidFill>
                  <a:schemeClr val="accent4">
                    <a:lumMod val="50000"/>
                  </a:schemeClr>
                </a:solidFill>
              </a:rPr>
              <a:t>يكى از آنان را تمجيد </a:t>
            </a:r>
            <a:r>
              <a:rPr lang="fa-IR" sz="2100" dirty="0" smtClean="0">
                <a:solidFill>
                  <a:schemeClr val="accent4">
                    <a:lumMod val="50000"/>
                  </a:schemeClr>
                </a:solidFill>
              </a:rPr>
              <a:t>كنند از </a:t>
            </a:r>
            <a:r>
              <a:rPr lang="fa-IR" sz="2100" dirty="0">
                <a:solidFill>
                  <a:schemeClr val="accent4">
                    <a:lumMod val="50000"/>
                  </a:schemeClr>
                </a:solidFill>
              </a:rPr>
              <a:t>آن تمجيد بيم نموده و گويد: من از ديگران به خود آگاه ترم، و پروردگارم از خودم به </a:t>
            </a:r>
            <a:r>
              <a:rPr lang="fa-IR" sz="2100" dirty="0" smtClean="0">
                <a:solidFill>
                  <a:schemeClr val="accent4">
                    <a:lumMod val="50000"/>
                  </a:schemeClr>
                </a:solidFill>
              </a:rPr>
              <a:t>من داناتر </a:t>
            </a:r>
            <a:r>
              <a:rPr lang="fa-IR" sz="2100" dirty="0">
                <a:solidFill>
                  <a:schemeClr val="accent4">
                    <a:lumMod val="50000"/>
                  </a:schemeClr>
                </a:solidFill>
              </a:rPr>
              <a:t>است; خداوندا، مرا به آنچه درباره ام گويند مگير، و </a:t>
            </a:r>
            <a:r>
              <a:rPr lang="fa-IR" sz="2100" dirty="0" smtClean="0">
                <a:solidFill>
                  <a:schemeClr val="accent4">
                    <a:lumMod val="50000"/>
                  </a:schemeClr>
                </a:solidFill>
              </a:rPr>
              <a:t>ازآنچه</a:t>
            </a:r>
            <a:r>
              <a:rPr lang="fa-IR" sz="2100" dirty="0">
                <a:solidFill>
                  <a:schemeClr val="accent4">
                    <a:lumMod val="50000"/>
                  </a:schemeClr>
                </a:solidFill>
              </a:rPr>
              <a:t> مى </a:t>
            </a:r>
            <a:r>
              <a:rPr lang="fa-IR" sz="2100" dirty="0" smtClean="0">
                <a:solidFill>
                  <a:schemeClr val="accent4">
                    <a:lumMod val="50000"/>
                  </a:schemeClr>
                </a:solidFill>
              </a:rPr>
              <a:t>پندارند بهتر </a:t>
            </a:r>
            <a:r>
              <a:rPr lang="fa-IR" sz="2100" dirty="0">
                <a:solidFill>
                  <a:schemeClr val="accent4">
                    <a:lumMod val="50000"/>
                  </a:schemeClr>
                </a:solidFill>
              </a:rPr>
              <a:t>گردان، و زشتى هايى را كه از من خبر ندارند بر من ببخش.</a:t>
            </a:r>
          </a:p>
          <a:p>
            <a:r>
              <a:rPr lang="fa-IR" sz="2100" dirty="0" smtClean="0">
                <a:solidFill>
                  <a:schemeClr val="accent4">
                    <a:lumMod val="50000"/>
                  </a:schemeClr>
                </a:solidFill>
              </a:rPr>
              <a:t>از </a:t>
            </a:r>
            <a:r>
              <a:rPr lang="fa-IR" sz="2100" dirty="0">
                <a:solidFill>
                  <a:schemeClr val="accent4">
                    <a:lumMod val="50000"/>
                  </a:schemeClr>
                </a:solidFill>
              </a:rPr>
              <a:t>نشانه هاى ديگرشان آن است كه هر كدام را داراى نيرومندى در دين، دورانديشى با </a:t>
            </a:r>
            <a:r>
              <a:rPr lang="fa-IR" sz="2100" dirty="0" smtClean="0">
                <a:solidFill>
                  <a:schemeClr val="accent4">
                    <a:lumMod val="50000"/>
                  </a:schemeClr>
                </a:solidFill>
              </a:rPr>
              <a:t>نرمى، ايمان </a:t>
            </a:r>
            <a:r>
              <a:rPr lang="fa-IR" sz="2100" dirty="0">
                <a:solidFill>
                  <a:schemeClr val="accent4">
                    <a:lumMod val="50000"/>
                  </a:schemeClr>
                </a:solidFill>
              </a:rPr>
              <a:t>همراه با يقين، حرص در دانش ، علم با بردبارى ، ميانه روى </a:t>
            </a:r>
            <a:r>
              <a:rPr lang="fa-IR" sz="2100" dirty="0" smtClean="0">
                <a:solidFill>
                  <a:schemeClr val="accent4">
                    <a:lumMod val="50000"/>
                  </a:schemeClr>
                </a:solidFill>
              </a:rPr>
              <a:t>در توانگرى</a:t>
            </a:r>
            <a:r>
              <a:rPr lang="fa-IR" sz="2100" dirty="0">
                <a:solidFill>
                  <a:schemeClr val="accent4">
                    <a:lumMod val="50000"/>
                  </a:schemeClr>
                </a:solidFill>
              </a:rPr>
              <a:t>، فروتنى در عبادت، آراستگى در تهيدستى، بردبارى در </a:t>
            </a:r>
            <a:r>
              <a:rPr lang="fa-IR" sz="2100" dirty="0" smtClean="0">
                <a:solidFill>
                  <a:schemeClr val="accent4">
                    <a:lumMod val="50000"/>
                  </a:schemeClr>
                </a:solidFill>
              </a:rPr>
              <a:t>سختى، جويايى </a:t>
            </a:r>
            <a:r>
              <a:rPr lang="fa-IR" sz="2100" dirty="0">
                <a:solidFill>
                  <a:schemeClr val="accent4">
                    <a:lumMod val="50000"/>
                  </a:schemeClr>
                </a:solidFill>
              </a:rPr>
              <a:t>حلال، نشاط در هدايت، و دورى از طمع بينى. </a:t>
            </a:r>
            <a:endParaRPr lang="fa-IR" sz="2100" dirty="0" smtClean="0">
              <a:solidFill>
                <a:schemeClr val="accent4">
                  <a:lumMod val="50000"/>
                </a:schemeClr>
              </a:solidFill>
            </a:endParaRPr>
          </a:p>
          <a:p>
            <a:r>
              <a:rPr lang="fa-IR" sz="2100" dirty="0" smtClean="0">
                <a:solidFill>
                  <a:schemeClr val="accent4">
                    <a:lumMod val="50000"/>
                  </a:schemeClr>
                </a:solidFill>
              </a:rPr>
              <a:t>در </a:t>
            </a:r>
            <a:r>
              <a:rPr lang="fa-IR" sz="2100" dirty="0">
                <a:solidFill>
                  <a:schemeClr val="accent4">
                    <a:lumMod val="50000"/>
                  </a:schemeClr>
                </a:solidFill>
              </a:rPr>
              <a:t>عين به جا </a:t>
            </a:r>
            <a:r>
              <a:rPr lang="fa-IR" sz="2100" dirty="0" smtClean="0">
                <a:solidFill>
                  <a:schemeClr val="accent4">
                    <a:lumMod val="50000"/>
                  </a:schemeClr>
                </a:solidFill>
              </a:rPr>
              <a:t>آوردن اعمال </a:t>
            </a:r>
            <a:r>
              <a:rPr lang="fa-IR" sz="2100" dirty="0">
                <a:solidFill>
                  <a:schemeClr val="accent4">
                    <a:lumMod val="50000"/>
                  </a:schemeClr>
                </a:solidFill>
              </a:rPr>
              <a:t>شايسته ترسان است. شب مى كند در انديشه شكر، و روز مى </a:t>
            </a:r>
            <a:r>
              <a:rPr lang="fa-IR" sz="2100" dirty="0" smtClean="0">
                <a:solidFill>
                  <a:schemeClr val="accent4">
                    <a:lumMod val="50000"/>
                  </a:schemeClr>
                </a:solidFill>
              </a:rPr>
              <a:t>كند در </a:t>
            </a:r>
            <a:r>
              <a:rPr lang="fa-IR" sz="2100" dirty="0">
                <a:solidFill>
                  <a:schemeClr val="accent4">
                    <a:lumMod val="50000"/>
                  </a:schemeClr>
                </a:solidFill>
              </a:rPr>
              <a:t>انديشه ذكر. شب را به سر مى برد با خوف، و </a:t>
            </a:r>
            <a:r>
              <a:rPr lang="fa-IR" sz="2100" dirty="0" smtClean="0">
                <a:solidFill>
                  <a:schemeClr val="accent4">
                    <a:lumMod val="50000"/>
                  </a:schemeClr>
                </a:solidFill>
              </a:rPr>
              <a:t>روز </a:t>
            </a:r>
            <a:r>
              <a:rPr lang="fa-IR" sz="2100" dirty="0">
                <a:solidFill>
                  <a:schemeClr val="accent4">
                    <a:lumMod val="50000"/>
                  </a:schemeClr>
                </a:solidFill>
              </a:rPr>
              <a:t>مى نمايد </a:t>
            </a:r>
            <a:r>
              <a:rPr lang="fa-IR" sz="2100" dirty="0" smtClean="0">
                <a:solidFill>
                  <a:schemeClr val="accent4">
                    <a:lumMod val="50000"/>
                  </a:schemeClr>
                </a:solidFill>
              </a:rPr>
              <a:t>دلشاد، خوف </a:t>
            </a:r>
            <a:r>
              <a:rPr lang="fa-IR" sz="2100" dirty="0">
                <a:solidFill>
                  <a:schemeClr val="accent4">
                    <a:lumMod val="50000"/>
                  </a:schemeClr>
                </a:solidFill>
              </a:rPr>
              <a:t>از غفلتى كه او را از </a:t>
            </a:r>
            <a:r>
              <a:rPr lang="fa-IR" sz="2100" dirty="0" smtClean="0">
                <a:solidFill>
                  <a:schemeClr val="accent4">
                    <a:lumMod val="50000"/>
                  </a:schemeClr>
                </a:solidFill>
              </a:rPr>
              <a:t>آن برحذر </a:t>
            </a:r>
            <a:r>
              <a:rPr lang="fa-IR" sz="2100" dirty="0">
                <a:solidFill>
                  <a:schemeClr val="accent4">
                    <a:lumMod val="50000"/>
                  </a:schemeClr>
                </a:solidFill>
              </a:rPr>
              <a:t>داشته اند، و دلشاد از فضل و رحمت حق كه به دست آورده. اگر نفس او را در </a:t>
            </a:r>
            <a:r>
              <a:rPr lang="fa-IR" sz="2100" dirty="0" smtClean="0">
                <a:solidFill>
                  <a:schemeClr val="accent4">
                    <a:lumMod val="50000"/>
                  </a:schemeClr>
                </a:solidFill>
              </a:rPr>
              <a:t>آنچه بر </a:t>
            </a:r>
            <a:r>
              <a:rPr lang="fa-IR" sz="2100" dirty="0">
                <a:solidFill>
                  <a:schemeClr val="accent4">
                    <a:lumMod val="50000"/>
                  </a:schemeClr>
                </a:solidFill>
              </a:rPr>
              <a:t>او سنگين است از او پيروى نكند او نيز آنچه را كه نفس به آن رغبت دارد به او نمى دهد</a:t>
            </a:r>
            <a:r>
              <a:rPr lang="fa-IR" sz="2100" dirty="0" smtClean="0">
                <a:solidFill>
                  <a:schemeClr val="accent4">
                    <a:lumMod val="50000"/>
                  </a:schemeClr>
                </a:solidFill>
              </a:rPr>
              <a:t>.</a:t>
            </a:r>
            <a:r>
              <a:rPr lang="fa-IR" sz="2100" dirty="0">
                <a:solidFill>
                  <a:schemeClr val="accent4">
                    <a:lumMod val="50000"/>
                  </a:schemeClr>
                </a:solidFill>
              </a:rPr>
              <a:t/>
            </a:r>
            <a:br>
              <a:rPr lang="fa-IR" sz="2100" dirty="0">
                <a:solidFill>
                  <a:schemeClr val="accent4">
                    <a:lumMod val="50000"/>
                  </a:schemeClr>
                </a:solidFill>
              </a:rPr>
            </a:br>
            <a:endParaRPr lang="en-US" sz="2100" dirty="0"/>
          </a:p>
        </p:txBody>
      </p:sp>
    </p:spTree>
    <p:extLst>
      <p:ext uri="{BB962C8B-B14F-4D97-AF65-F5344CB8AC3E}">
        <p14:creationId xmlns:p14="http://schemas.microsoft.com/office/powerpoint/2010/main" val="30806663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50"/>
            <a:ext cx="8229600" cy="4308475"/>
          </a:xfrm>
        </p:spPr>
        <p:txBody>
          <a:bodyPr/>
          <a:lstStyle/>
          <a:p>
            <a:r>
              <a:rPr lang="fa-IR" sz="2100" dirty="0">
                <a:solidFill>
                  <a:schemeClr val="accent4">
                    <a:lumMod val="50000"/>
                  </a:schemeClr>
                </a:solidFill>
              </a:rPr>
              <a:t>روشنى چشمش در آن چيزى است كه جاويد است، و بى رغبتى اش در آن است كه فانى شدنى </a:t>
            </a:r>
            <a:r>
              <a:rPr lang="fa-IR" sz="2100" dirty="0" smtClean="0">
                <a:solidFill>
                  <a:schemeClr val="accent4">
                    <a:lumMod val="50000"/>
                  </a:schemeClr>
                </a:solidFill>
              </a:rPr>
              <a:t>است. بردبارى </a:t>
            </a:r>
            <a:r>
              <a:rPr lang="fa-IR" sz="2100" dirty="0">
                <a:solidFill>
                  <a:schemeClr val="accent4">
                    <a:lumMod val="50000"/>
                  </a:schemeClr>
                </a:solidFill>
              </a:rPr>
              <a:t>را با دانش، و گفتار را با عمل آميخته مى كند. آرزويش كم و كوتاه، لغزشش </a:t>
            </a:r>
            <a:r>
              <a:rPr lang="fa-IR" sz="2100" dirty="0" smtClean="0">
                <a:solidFill>
                  <a:schemeClr val="accent4">
                    <a:lumMod val="50000"/>
                  </a:schemeClr>
                </a:solidFill>
              </a:rPr>
              <a:t>اندك، دلش </a:t>
            </a:r>
            <a:r>
              <a:rPr lang="fa-IR" sz="2100" dirty="0">
                <a:solidFill>
                  <a:schemeClr val="accent4">
                    <a:lumMod val="50000"/>
                  </a:schemeClr>
                </a:solidFill>
              </a:rPr>
              <a:t>فروتن، نفسش قانع، خوراكش اندك، زندگيش آسان، دينش محفوظ</a:t>
            </a:r>
            <a:r>
              <a:rPr lang="fa-IR" sz="2100" dirty="0" smtClean="0">
                <a:solidFill>
                  <a:schemeClr val="accent4">
                    <a:lumMod val="50000"/>
                  </a:schemeClr>
                </a:solidFill>
              </a:rPr>
              <a:t>،</a:t>
            </a:r>
            <a:r>
              <a:rPr lang="fa-IR" sz="2100" dirty="0">
                <a:solidFill>
                  <a:schemeClr val="accent4">
                    <a:lumMod val="50000"/>
                  </a:schemeClr>
                </a:solidFill>
              </a:rPr>
              <a:t/>
            </a:r>
            <a:br>
              <a:rPr lang="fa-IR" sz="2100" dirty="0">
                <a:solidFill>
                  <a:schemeClr val="accent4">
                    <a:lumMod val="50000"/>
                  </a:schemeClr>
                </a:solidFill>
              </a:rPr>
            </a:br>
            <a:r>
              <a:rPr lang="fa-IR" sz="2100" dirty="0">
                <a:solidFill>
                  <a:schemeClr val="accent4">
                    <a:lumMod val="50000"/>
                  </a:schemeClr>
                </a:solidFill>
              </a:rPr>
              <a:t>شهوتش مرده، و خشمش فروخورده است</a:t>
            </a:r>
            <a:r>
              <a:rPr lang="fa-IR" sz="2100" dirty="0" smtClean="0">
                <a:solidFill>
                  <a:schemeClr val="accent4">
                    <a:lumMod val="50000"/>
                  </a:schemeClr>
                </a:solidFill>
              </a:rPr>
              <a:t>.</a:t>
            </a:r>
          </a:p>
          <a:p>
            <a:r>
              <a:rPr lang="fa-IR" sz="2100" dirty="0" smtClean="0">
                <a:solidFill>
                  <a:schemeClr val="accent4">
                    <a:lumMod val="50000"/>
                  </a:schemeClr>
                </a:solidFill>
              </a:rPr>
              <a:t> </a:t>
            </a:r>
            <a:r>
              <a:rPr lang="fa-IR" sz="2100" dirty="0">
                <a:solidFill>
                  <a:schemeClr val="accent4">
                    <a:lumMod val="50000"/>
                  </a:schemeClr>
                </a:solidFill>
              </a:rPr>
              <a:t>خيرش را متوقّع، و از شرّش در </a:t>
            </a:r>
            <a:r>
              <a:rPr lang="fa-IR" sz="2100" dirty="0" smtClean="0">
                <a:solidFill>
                  <a:schemeClr val="accent4">
                    <a:lumMod val="50000"/>
                  </a:schemeClr>
                </a:solidFill>
              </a:rPr>
              <a:t>امانند. اگر </a:t>
            </a:r>
            <a:r>
              <a:rPr lang="fa-IR" sz="2100" dirty="0">
                <a:solidFill>
                  <a:schemeClr val="accent4">
                    <a:lumMod val="50000"/>
                  </a:schemeClr>
                </a:solidFill>
              </a:rPr>
              <a:t>در ميان غافلان باشد از ذاكرانش به حساب آرند، و اگر در ميان ذاكران </a:t>
            </a:r>
            <a:r>
              <a:rPr lang="fa-IR" sz="2100" dirty="0" smtClean="0">
                <a:solidFill>
                  <a:schemeClr val="accent4">
                    <a:lumMod val="50000"/>
                  </a:schemeClr>
                </a:solidFill>
              </a:rPr>
              <a:t>باشد</a:t>
            </a:r>
            <a:r>
              <a:rPr lang="fa-IR" sz="2100" dirty="0">
                <a:solidFill>
                  <a:schemeClr val="accent4">
                    <a:lumMod val="50000"/>
                  </a:schemeClr>
                </a:solidFill>
              </a:rPr>
              <a:t> </a:t>
            </a:r>
            <a:r>
              <a:rPr lang="fa-IR" sz="2100" dirty="0" smtClean="0">
                <a:solidFill>
                  <a:schemeClr val="accent4">
                    <a:lumMod val="50000"/>
                  </a:schemeClr>
                </a:solidFill>
              </a:rPr>
              <a:t>در </a:t>
            </a:r>
            <a:r>
              <a:rPr lang="fa-IR" sz="2100" dirty="0">
                <a:solidFill>
                  <a:schemeClr val="accent4">
                    <a:lumMod val="50000"/>
                  </a:schemeClr>
                </a:solidFill>
              </a:rPr>
              <a:t>شمار غافلانش نيارند. از آن كه بر او ستم كرده بگذرد، به آن كه او را محروم نموده عطا </a:t>
            </a:r>
            <a:r>
              <a:rPr lang="fa-IR" sz="2100" dirty="0" smtClean="0">
                <a:solidFill>
                  <a:schemeClr val="accent4">
                    <a:lumMod val="50000"/>
                  </a:schemeClr>
                </a:solidFill>
              </a:rPr>
              <a:t>كند</a:t>
            </a:r>
          </a:p>
          <a:p>
            <a:r>
              <a:rPr lang="fa-IR" sz="2100" dirty="0" smtClean="0">
                <a:solidFill>
                  <a:schemeClr val="accent4">
                    <a:lumMod val="50000"/>
                  </a:schemeClr>
                </a:solidFill>
              </a:rPr>
              <a:t>و </a:t>
            </a:r>
            <a:r>
              <a:rPr lang="fa-IR" sz="2100" dirty="0">
                <a:solidFill>
                  <a:schemeClr val="accent4">
                    <a:lumMod val="50000"/>
                  </a:schemeClr>
                </a:solidFill>
              </a:rPr>
              <a:t>با كسى كه با او قطع رحم نموده صله رحم نمايد. زبان دشنام ندارد، گفتارش نرم است، زشتيش </a:t>
            </a:r>
            <a:r>
              <a:rPr lang="fa-IR" sz="2100" dirty="0" smtClean="0">
                <a:solidFill>
                  <a:schemeClr val="accent4">
                    <a:lumMod val="50000"/>
                  </a:schemeClr>
                </a:solidFill>
              </a:rPr>
              <a:t>پنهان، و </a:t>
            </a:r>
            <a:r>
              <a:rPr lang="fa-IR" sz="2100" dirty="0">
                <a:solidFill>
                  <a:schemeClr val="accent4">
                    <a:lumMod val="50000"/>
                  </a:schemeClr>
                </a:solidFill>
              </a:rPr>
              <a:t>خوبيش آشكار است، نيكى اش روى آورده، و شرّش روى گردانده، در حوادث </a:t>
            </a:r>
            <a:r>
              <a:rPr lang="fa-IR" sz="2100" dirty="0" smtClean="0">
                <a:solidFill>
                  <a:schemeClr val="accent4">
                    <a:lumMod val="50000"/>
                  </a:schemeClr>
                </a:solidFill>
              </a:rPr>
              <a:t>آرام، در</a:t>
            </a:r>
            <a:r>
              <a:rPr lang="fa-IR" sz="2100" dirty="0">
                <a:solidFill>
                  <a:schemeClr val="accent4">
                    <a:lumMod val="50000"/>
                  </a:schemeClr>
                </a:solidFill>
              </a:rPr>
              <a:t> ناخوشيها شكيبا، و در خوشيها شاكر است. بر دشمن ستم نمى </a:t>
            </a:r>
            <a:r>
              <a:rPr lang="fa-IR" sz="2100" dirty="0" smtClean="0">
                <a:solidFill>
                  <a:schemeClr val="accent4">
                    <a:lumMod val="50000"/>
                  </a:schemeClr>
                </a:solidFill>
              </a:rPr>
              <a:t>كند و </a:t>
            </a:r>
            <a:r>
              <a:rPr lang="fa-IR" sz="2100" dirty="0">
                <a:solidFill>
                  <a:schemeClr val="accent4">
                    <a:lumMod val="50000"/>
                  </a:schemeClr>
                </a:solidFill>
              </a:rPr>
              <a:t>به خاطرمحبوبش مرتكب گناه نمى شود. </a:t>
            </a:r>
            <a:endParaRPr lang="en-US" sz="2100" dirty="0"/>
          </a:p>
        </p:txBody>
      </p:sp>
    </p:spTree>
    <p:extLst>
      <p:ext uri="{BB962C8B-B14F-4D97-AF65-F5344CB8AC3E}">
        <p14:creationId xmlns:p14="http://schemas.microsoft.com/office/powerpoint/2010/main" val="12572598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50"/>
            <a:ext cx="8229600" cy="4308475"/>
          </a:xfrm>
        </p:spPr>
        <p:txBody>
          <a:bodyPr/>
          <a:lstStyle/>
          <a:p>
            <a:r>
              <a:rPr lang="fa-IR" sz="2200" dirty="0">
                <a:solidFill>
                  <a:schemeClr val="accent4">
                    <a:lumMod val="50000"/>
                  </a:schemeClr>
                </a:solidFill>
              </a:rPr>
              <a:t>پيش ازحاضر كردن شاهد، خود اقرار به حق مى نمايد. </a:t>
            </a:r>
            <a:r>
              <a:rPr lang="fa-IR" sz="2200" dirty="0" smtClean="0">
                <a:solidFill>
                  <a:schemeClr val="accent4">
                    <a:lumMod val="50000"/>
                  </a:schemeClr>
                </a:solidFill>
              </a:rPr>
              <a:t>امانت را </a:t>
            </a:r>
            <a:r>
              <a:rPr lang="fa-IR" sz="2200" dirty="0">
                <a:solidFill>
                  <a:schemeClr val="accent4">
                    <a:lumMod val="50000"/>
                  </a:schemeClr>
                </a:solidFill>
              </a:rPr>
              <a:t>تباه نمى كند، و آنچه را به يادش آرند به فراموشى نمى سپارد، احدى را با لقب زشت صدا نمى </a:t>
            </a:r>
            <a:r>
              <a:rPr lang="fa-IR" sz="2200" dirty="0" smtClean="0">
                <a:solidFill>
                  <a:schemeClr val="accent4">
                    <a:lumMod val="50000"/>
                  </a:schemeClr>
                </a:solidFill>
              </a:rPr>
              <a:t>كند، به</a:t>
            </a:r>
            <a:r>
              <a:rPr lang="fa-IR" sz="2200" dirty="0">
                <a:solidFill>
                  <a:schemeClr val="accent4">
                    <a:lumMod val="50000"/>
                  </a:schemeClr>
                </a:solidFill>
              </a:rPr>
              <a:t> همسايه زيان نمى زند، به بلاهايى كه به سر مردم مى آيد شادى نمى نمايد، در باطل وارد نمى شود</a:t>
            </a:r>
            <a:r>
              <a:rPr lang="fa-IR" sz="2200" dirty="0" smtClean="0">
                <a:solidFill>
                  <a:schemeClr val="accent4">
                    <a:lumMod val="50000"/>
                  </a:schemeClr>
                </a:solidFill>
              </a:rPr>
              <a:t>،</a:t>
            </a:r>
            <a:r>
              <a:rPr lang="fa-IR" sz="2200" dirty="0">
                <a:solidFill>
                  <a:schemeClr val="accent4">
                    <a:lumMod val="50000"/>
                  </a:schemeClr>
                </a:solidFill>
              </a:rPr>
              <a:t/>
            </a:r>
            <a:br>
              <a:rPr lang="fa-IR" sz="2200" dirty="0">
                <a:solidFill>
                  <a:schemeClr val="accent4">
                    <a:lumMod val="50000"/>
                  </a:schemeClr>
                </a:solidFill>
              </a:rPr>
            </a:br>
            <a:r>
              <a:rPr lang="fa-IR" sz="2200" dirty="0">
                <a:solidFill>
                  <a:schemeClr val="accent4">
                    <a:lumMod val="50000"/>
                  </a:schemeClr>
                </a:solidFill>
              </a:rPr>
              <a:t>و از حق خارج نمى گردد. </a:t>
            </a:r>
            <a:endParaRPr lang="fa-IR" sz="2200" dirty="0" smtClean="0">
              <a:solidFill>
                <a:schemeClr val="accent4">
                  <a:lumMod val="50000"/>
                </a:schemeClr>
              </a:solidFill>
            </a:endParaRPr>
          </a:p>
          <a:p>
            <a:endParaRPr lang="fa-IR" sz="2200" dirty="0" smtClean="0">
              <a:solidFill>
                <a:schemeClr val="accent4">
                  <a:lumMod val="50000"/>
                </a:schemeClr>
              </a:solidFill>
            </a:endParaRPr>
          </a:p>
          <a:p>
            <a:r>
              <a:rPr lang="fa-IR" sz="2200" dirty="0" smtClean="0">
                <a:solidFill>
                  <a:schemeClr val="accent4">
                    <a:lumMod val="50000"/>
                  </a:schemeClr>
                </a:solidFill>
              </a:rPr>
              <a:t>اگر </a:t>
            </a:r>
            <a:r>
              <a:rPr lang="fa-IR" sz="2200" dirty="0">
                <a:solidFill>
                  <a:schemeClr val="accent4">
                    <a:lumMod val="50000"/>
                  </a:schemeClr>
                </a:solidFill>
              </a:rPr>
              <a:t>سكوت كند سكوتش غمگينش نكند، و اگر </a:t>
            </a:r>
            <a:r>
              <a:rPr lang="fa-IR" sz="2200" dirty="0" smtClean="0">
                <a:solidFill>
                  <a:schemeClr val="accent4">
                    <a:lumMod val="50000"/>
                  </a:schemeClr>
                </a:solidFill>
              </a:rPr>
              <a:t>بخندد قهقهه</a:t>
            </a:r>
            <a:r>
              <a:rPr lang="fa-IR" sz="2200" dirty="0">
                <a:solidFill>
                  <a:schemeClr val="accent4">
                    <a:lumMod val="50000"/>
                  </a:schemeClr>
                </a:solidFill>
              </a:rPr>
              <a:t> نزند، چون به او ستم روا دارند صبر پيشه سازد تا خدا انتقامش </a:t>
            </a:r>
            <a:r>
              <a:rPr lang="fa-IR" sz="2200" dirty="0" smtClean="0">
                <a:solidFill>
                  <a:schemeClr val="accent4">
                    <a:lumMod val="50000"/>
                  </a:schemeClr>
                </a:solidFill>
              </a:rPr>
              <a:t>را بگيرد</a:t>
            </a:r>
            <a:r>
              <a:rPr lang="fa-IR" sz="2200" dirty="0">
                <a:solidFill>
                  <a:schemeClr val="accent4">
                    <a:lumMod val="50000"/>
                  </a:schemeClr>
                </a:solidFill>
              </a:rPr>
              <a:t>. از خود در رنج است، و مردم از او در راحتند. در امر آخرت خود را به زحمت </a:t>
            </a:r>
            <a:r>
              <a:rPr lang="fa-IR" sz="2200" dirty="0" smtClean="0">
                <a:solidFill>
                  <a:schemeClr val="accent4">
                    <a:lumMod val="50000"/>
                  </a:schemeClr>
                </a:solidFill>
              </a:rPr>
              <a:t>اندازد، و </a:t>
            </a:r>
            <a:r>
              <a:rPr lang="fa-IR" sz="2200" dirty="0">
                <a:solidFill>
                  <a:schemeClr val="accent4">
                    <a:lumMod val="50000"/>
                  </a:schemeClr>
                </a:solidFill>
              </a:rPr>
              <a:t>مردم را از جانب خود قرين آسايش كند. دوريش از آن كه دورى مى كند محض زهد و پاك </a:t>
            </a:r>
            <a:r>
              <a:rPr lang="fa-IR" sz="2200" dirty="0" smtClean="0">
                <a:solidFill>
                  <a:schemeClr val="accent4">
                    <a:lumMod val="50000"/>
                  </a:schemeClr>
                </a:solidFill>
              </a:rPr>
              <a:t>ماندن، و </a:t>
            </a:r>
            <a:r>
              <a:rPr lang="fa-IR" sz="2200" dirty="0">
                <a:solidFill>
                  <a:schemeClr val="accent4">
                    <a:lumMod val="50000"/>
                  </a:schemeClr>
                </a:solidFill>
              </a:rPr>
              <a:t>نزديكى اش به آن كه نزديك مى شود به خاطر نرمىو رحمت است، دوريش از راه تكبّر و </a:t>
            </a:r>
            <a:r>
              <a:rPr lang="fa-IR" sz="2200" dirty="0" smtClean="0">
                <a:solidFill>
                  <a:schemeClr val="accent4">
                    <a:lumMod val="50000"/>
                  </a:schemeClr>
                </a:solidFill>
              </a:rPr>
              <a:t>خودخواهى، و </a:t>
            </a:r>
            <a:r>
              <a:rPr lang="fa-IR" sz="2200" dirty="0">
                <a:solidFill>
                  <a:schemeClr val="accent4">
                    <a:lumMod val="50000"/>
                  </a:schemeClr>
                </a:solidFill>
              </a:rPr>
              <a:t>نزديكى اش از باب مكر و فريب </a:t>
            </a:r>
            <a:r>
              <a:rPr lang="fa-IR" sz="2200" dirty="0" smtClean="0">
                <a:solidFill>
                  <a:schemeClr val="accent4">
                    <a:lumMod val="50000"/>
                  </a:schemeClr>
                </a:solidFill>
              </a:rPr>
              <a:t>نيست.</a:t>
            </a:r>
            <a:r>
              <a:rPr lang="fa-IR" sz="2200" dirty="0">
                <a:solidFill>
                  <a:schemeClr val="accent4">
                    <a:lumMod val="50000"/>
                  </a:schemeClr>
                </a:solidFill>
              </a:rPr>
              <a:t/>
            </a:r>
            <a:br>
              <a:rPr lang="fa-IR" sz="2200" dirty="0">
                <a:solidFill>
                  <a:schemeClr val="accent4">
                    <a:lumMod val="50000"/>
                  </a:schemeClr>
                </a:solidFill>
              </a:rPr>
            </a:br>
            <a:endParaRPr lang="en-US" sz="2200" dirty="0"/>
          </a:p>
        </p:txBody>
      </p:sp>
    </p:spTree>
    <p:extLst>
      <p:ext uri="{BB962C8B-B14F-4D97-AF65-F5344CB8AC3E}">
        <p14:creationId xmlns:p14="http://schemas.microsoft.com/office/powerpoint/2010/main" val="185131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fontAlgn="auto">
              <a:spcAft>
                <a:spcPts val="0"/>
              </a:spcAft>
              <a:defRPr/>
            </a:pPr>
            <a:r>
              <a:rPr lang="fa-IR" dirty="0" smtClean="0">
                <a:solidFill>
                  <a:schemeClr val="tx1">
                    <a:lumMod val="75000"/>
                    <a:lumOff val="25000"/>
                  </a:schemeClr>
                </a:solidFill>
              </a:rPr>
              <a:t>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990600" y="244475"/>
            <a:ext cx="8229600" cy="3394075"/>
          </a:xfrm>
        </p:spPr>
        <p:txBody>
          <a:bodyPr rtlCol="0">
            <a:noAutofit/>
          </a:bodyPr>
          <a:lstStyle/>
          <a:p>
            <a:pPr fontAlgn="auto">
              <a:spcAft>
                <a:spcPts val="0"/>
              </a:spcAft>
              <a:defRPr/>
            </a:pPr>
            <a:r>
              <a:rPr lang="fa-IR" sz="3500" dirty="0" smtClean="0">
                <a:solidFill>
                  <a:schemeClr val="tx1">
                    <a:lumMod val="75000"/>
                    <a:lumOff val="25000"/>
                  </a:schemeClr>
                </a:solidFill>
                <a:latin typeface="IranNastaliq" panose="02020505000000020003" pitchFamily="18" charset="0"/>
                <a:cs typeface="IranNastaliq" panose="02020505000000020003" pitchFamily="18" charset="0"/>
              </a:rPr>
              <a:t>پژوهش در حوزه شادکامی در قرآن کریم</a:t>
            </a:r>
          </a:p>
          <a:p>
            <a:pPr fontAlgn="auto">
              <a:spcAft>
                <a:spcPts val="0"/>
              </a:spcAft>
              <a:defRPr/>
            </a:pPr>
            <a:r>
              <a:rPr lang="fa-IR" sz="3500" dirty="0" smtClean="0">
                <a:solidFill>
                  <a:schemeClr val="tx1">
                    <a:lumMod val="75000"/>
                    <a:lumOff val="25000"/>
                  </a:schemeClr>
                </a:solidFill>
                <a:latin typeface="IranNastaliq" panose="02020505000000020003" pitchFamily="18" charset="0"/>
                <a:cs typeface="IranNastaliq" panose="02020505000000020003" pitchFamily="18" charset="0"/>
              </a:rPr>
              <a:t>شادی چیست؟ </a:t>
            </a:r>
          </a:p>
          <a:p>
            <a:pPr fontAlgn="auto">
              <a:spcAft>
                <a:spcPts val="0"/>
              </a:spcAft>
              <a:defRPr/>
            </a:pPr>
            <a:r>
              <a:rPr lang="fa-IR" sz="3500" dirty="0" smtClean="0">
                <a:solidFill>
                  <a:schemeClr val="tx1">
                    <a:lumMod val="75000"/>
                    <a:lumOff val="25000"/>
                  </a:schemeClr>
                </a:solidFill>
                <a:latin typeface="IranNastaliq" panose="02020505000000020003" pitchFamily="18" charset="0"/>
                <a:cs typeface="IranNastaliq" panose="02020505000000020003" pitchFamily="18" charset="0"/>
              </a:rPr>
              <a:t>چه عواملی منجر به تجربه شادکامی می شوند؟ </a:t>
            </a:r>
          </a:p>
          <a:p>
            <a:pPr fontAlgn="auto">
              <a:spcAft>
                <a:spcPts val="0"/>
              </a:spcAft>
              <a:defRPr/>
            </a:pPr>
            <a:r>
              <a:rPr lang="fa-IR" sz="3500" dirty="0" smtClean="0">
                <a:solidFill>
                  <a:schemeClr val="tx1">
                    <a:lumMod val="75000"/>
                    <a:lumOff val="25000"/>
                  </a:schemeClr>
                </a:solidFill>
                <a:latin typeface="IranNastaliq" panose="02020505000000020003" pitchFamily="18" charset="0"/>
                <a:cs typeface="IranNastaliq" panose="02020505000000020003" pitchFamily="18" charset="0"/>
              </a:rPr>
              <a:t>آیا شادکامی انواعی دارد؟ </a:t>
            </a:r>
          </a:p>
          <a:p>
            <a:pPr fontAlgn="auto">
              <a:spcAft>
                <a:spcPts val="0"/>
              </a:spcAft>
              <a:defRPr/>
            </a:pPr>
            <a:r>
              <a:rPr lang="fa-IR" sz="3500" dirty="0" smtClean="0">
                <a:solidFill>
                  <a:schemeClr val="tx1">
                    <a:lumMod val="75000"/>
                    <a:lumOff val="25000"/>
                  </a:schemeClr>
                </a:solidFill>
                <a:latin typeface="IranNastaliq" panose="02020505000000020003" pitchFamily="18" charset="0"/>
                <a:cs typeface="IranNastaliq" panose="02020505000000020003" pitchFamily="18" charset="0"/>
              </a:rPr>
              <a:t>آیا کیفیت شادکامی ها باهم متفاوت است؟ </a:t>
            </a:r>
          </a:p>
          <a:p>
            <a:pPr fontAlgn="auto">
              <a:spcAft>
                <a:spcPts val="0"/>
              </a:spcAft>
              <a:defRPr/>
            </a:pPr>
            <a:r>
              <a:rPr lang="fa-IR" sz="3500" dirty="0" smtClean="0">
                <a:solidFill>
                  <a:schemeClr val="tx1">
                    <a:lumMod val="75000"/>
                    <a:lumOff val="25000"/>
                  </a:schemeClr>
                </a:solidFill>
                <a:latin typeface="IranNastaliq" panose="02020505000000020003" pitchFamily="18" charset="0"/>
                <a:cs typeface="IranNastaliq" panose="02020505000000020003" pitchFamily="18" charset="0"/>
              </a:rPr>
              <a:t>چه نوعی از شادکامی دوام دارد؟ </a:t>
            </a:r>
          </a:p>
          <a:p>
            <a:pPr fontAlgn="auto">
              <a:spcAft>
                <a:spcPts val="0"/>
              </a:spcAft>
              <a:defRPr/>
            </a:pPr>
            <a:r>
              <a:rPr lang="fa-IR" sz="3500" dirty="0" smtClean="0">
                <a:solidFill>
                  <a:schemeClr val="tx1">
                    <a:lumMod val="75000"/>
                    <a:lumOff val="25000"/>
                  </a:schemeClr>
                </a:solidFill>
                <a:latin typeface="IranNastaliq" panose="02020505000000020003" pitchFamily="18" charset="0"/>
                <a:cs typeface="IranNastaliq" panose="02020505000000020003" pitchFamily="18" charset="0"/>
              </a:rPr>
              <a:t>کدام شادکامی انسان را به مقصد می رساند؟ </a:t>
            </a:r>
          </a:p>
        </p:txBody>
      </p:sp>
      <p:pic>
        <p:nvPicPr>
          <p:cNvPr id="3" name="Picture 2"/>
          <p:cNvPicPr>
            <a:picLocks noChangeAspect="1"/>
          </p:cNvPicPr>
          <p:nvPr/>
        </p:nvPicPr>
        <p:blipFill>
          <a:blip r:embed="rId3"/>
          <a:stretch>
            <a:fillRect/>
          </a:stretch>
        </p:blipFill>
        <p:spPr>
          <a:xfrm>
            <a:off x="0" y="163089"/>
            <a:ext cx="5486400" cy="4980411"/>
          </a:xfrm>
          <a:prstGeom prst="rect">
            <a:avLst/>
          </a:prstGeom>
        </p:spPr>
      </p:pic>
    </p:spTree>
    <p:extLst>
      <p:ext uri="{BB962C8B-B14F-4D97-AF65-F5344CB8AC3E}">
        <p14:creationId xmlns:p14="http://schemas.microsoft.com/office/powerpoint/2010/main" val="147300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50"/>
            <a:ext cx="8229600" cy="4308475"/>
          </a:xfrm>
        </p:spPr>
        <p:txBody>
          <a:bodyPr/>
          <a:lstStyle/>
          <a:p>
            <a:endParaRPr lang="fa-IR" sz="2400" dirty="0">
              <a:solidFill>
                <a:schemeClr val="accent4">
                  <a:lumMod val="50000"/>
                </a:schemeClr>
              </a:solidFill>
            </a:endParaRPr>
          </a:p>
          <a:p>
            <a:r>
              <a:rPr lang="fa-IR" sz="2400" dirty="0">
                <a:solidFill>
                  <a:schemeClr val="accent4">
                    <a:lumMod val="50000"/>
                  </a:schemeClr>
                </a:solidFill>
              </a:rPr>
              <a:t>راوى گفت: چون سخن به اينجا رسيد همّام فريادى بركشيد و جان داد. حضرت فرمود</a:t>
            </a:r>
            <a:r>
              <a:rPr lang="fa-IR" sz="2400" dirty="0" smtClean="0">
                <a:solidFill>
                  <a:schemeClr val="accent4">
                    <a:lumMod val="50000"/>
                  </a:schemeClr>
                </a:solidFill>
              </a:rPr>
              <a:t>: به </a:t>
            </a:r>
            <a:r>
              <a:rPr lang="fa-IR" sz="2400" dirty="0">
                <a:solidFill>
                  <a:schemeClr val="accent4">
                    <a:lumMod val="50000"/>
                  </a:schemeClr>
                </a:solidFill>
              </a:rPr>
              <a:t>خدا قسم از چنين پيشامدى بر او مى ترسيدم. سپس ادامه داد: اندرزهاى </a:t>
            </a:r>
            <a:r>
              <a:rPr lang="fa-IR" sz="2400" dirty="0" smtClean="0">
                <a:solidFill>
                  <a:schemeClr val="accent4">
                    <a:lumMod val="50000"/>
                  </a:schemeClr>
                </a:solidFill>
              </a:rPr>
              <a:t>رسا با </a:t>
            </a:r>
            <a:r>
              <a:rPr lang="fa-IR" sz="2400" dirty="0">
                <a:solidFill>
                  <a:schemeClr val="accent4">
                    <a:lumMod val="50000"/>
                  </a:schemeClr>
                </a:solidFill>
              </a:rPr>
              <a:t>اهلش اين گونه معامله مى كند! </a:t>
            </a:r>
            <a:endParaRPr lang="fa-IR" sz="2400" dirty="0" smtClean="0">
              <a:solidFill>
                <a:schemeClr val="accent4">
                  <a:lumMod val="50000"/>
                </a:schemeClr>
              </a:solidFill>
            </a:endParaRPr>
          </a:p>
          <a:p>
            <a:r>
              <a:rPr lang="fa-IR" sz="2400" dirty="0" smtClean="0">
                <a:solidFill>
                  <a:schemeClr val="accent4">
                    <a:lumMod val="50000"/>
                  </a:schemeClr>
                </a:solidFill>
              </a:rPr>
              <a:t>يكى </a:t>
            </a:r>
            <a:r>
              <a:rPr lang="fa-IR" sz="2400" dirty="0">
                <a:solidFill>
                  <a:schemeClr val="accent4">
                    <a:lumMod val="50000"/>
                  </a:schemeClr>
                </a:solidFill>
              </a:rPr>
              <a:t>از حاضران فضول به حضرت گفت: خودت چه حالى دارى؟ </a:t>
            </a:r>
            <a:r>
              <a:rPr lang="fa-IR" sz="2400" dirty="0" smtClean="0">
                <a:solidFill>
                  <a:schemeClr val="accent4">
                    <a:lumMod val="50000"/>
                  </a:schemeClr>
                </a:solidFill>
              </a:rPr>
              <a:t>فرمود: واى </a:t>
            </a:r>
            <a:r>
              <a:rPr lang="fa-IR" sz="2400" dirty="0">
                <a:solidFill>
                  <a:schemeClr val="accent4">
                    <a:lumMod val="50000"/>
                  </a:schemeClr>
                </a:solidFill>
              </a:rPr>
              <a:t>بر تو، هر اجلى را وقت معيّنى است كه از آن نمى گذرد، و علّتى است كه از آن تجاوز نمى </a:t>
            </a:r>
            <a:r>
              <a:rPr lang="fa-IR" sz="2400" dirty="0" smtClean="0">
                <a:solidFill>
                  <a:schemeClr val="accent4">
                    <a:lumMod val="50000"/>
                  </a:schemeClr>
                </a:solidFill>
              </a:rPr>
              <a:t>كند. بازايست </a:t>
            </a:r>
            <a:r>
              <a:rPr lang="fa-IR" sz="2400" dirty="0">
                <a:solidFill>
                  <a:schemeClr val="accent4">
                    <a:lumMod val="50000"/>
                  </a:schemeClr>
                </a:solidFill>
              </a:rPr>
              <a:t>و ديگر اينچنين مگوى كه اين سخنى بود كه شيطان بر زبانت جارى ساخت.</a:t>
            </a:r>
          </a:p>
        </p:txBody>
      </p:sp>
    </p:spTree>
    <p:extLst>
      <p:ext uri="{BB962C8B-B14F-4D97-AF65-F5344CB8AC3E}">
        <p14:creationId xmlns:p14="http://schemas.microsoft.com/office/powerpoint/2010/main" val="2422711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8915400" cy="857250"/>
          </a:xfrm>
        </p:spPr>
        <p:txBody>
          <a:bodyPr/>
          <a:lstStyle/>
          <a:p>
            <a:r>
              <a:rPr lang="fa-IR" dirty="0" smtClean="0"/>
              <a:t>انواع شش گانه شادکامی</a:t>
            </a:r>
            <a:endParaRPr lang="en-US" dirty="0"/>
          </a:p>
        </p:txBody>
      </p:sp>
      <p:sp>
        <p:nvSpPr>
          <p:cNvPr id="3" name="Content Placeholder 2"/>
          <p:cNvSpPr>
            <a:spLocks noGrp="1"/>
          </p:cNvSpPr>
          <p:nvPr>
            <p:ph idx="1"/>
          </p:nvPr>
        </p:nvSpPr>
        <p:spPr>
          <a:xfrm>
            <a:off x="152400" y="914400"/>
            <a:ext cx="8686800" cy="3679825"/>
          </a:xfrm>
        </p:spPr>
        <p:txBody>
          <a:bodyPr/>
          <a:lstStyle/>
          <a:p>
            <a:r>
              <a:rPr lang="fa-IR" dirty="0" smtClean="0"/>
              <a:t>دارای مراتب اند </a:t>
            </a:r>
          </a:p>
          <a:p>
            <a:endParaRPr lang="fa-IR" dirty="0" smtClean="0"/>
          </a:p>
          <a:p>
            <a:r>
              <a:rPr lang="fa-IR" dirty="0" smtClean="0"/>
              <a:t>نیازمند تمرین، سعی و برنامه ریزی اند</a:t>
            </a:r>
          </a:p>
          <a:p>
            <a:endParaRPr lang="fa-IR" dirty="0" smtClean="0"/>
          </a:p>
          <a:p>
            <a:r>
              <a:rPr lang="fa-IR" dirty="0" smtClean="0"/>
              <a:t>نیازمند استمرار و تداوم در برنامه ریزی ها هستند</a:t>
            </a:r>
          </a:p>
          <a:p>
            <a:endParaRPr lang="fa-IR" dirty="0" smtClean="0"/>
          </a:p>
          <a:p>
            <a:r>
              <a:rPr lang="fa-IR" dirty="0" smtClean="0"/>
              <a:t>مسیرهای مختلف شادزیستن ارتباط فرد با خود، خدای خود، رویدادها و پدیده ها، دوستان، دیگرانِ محق و ولیّ را تنظیم کرده و در مسیر نشاط ، آرامش و رضایت پایدار قرار می دهند. </a:t>
            </a:r>
          </a:p>
          <a:p>
            <a:endParaRPr lang="fa-IR" dirty="0" smtClean="0"/>
          </a:p>
          <a:p>
            <a:endParaRPr lang="en-US" dirty="0"/>
          </a:p>
        </p:txBody>
      </p:sp>
    </p:spTree>
    <p:extLst>
      <p:ext uri="{BB962C8B-B14F-4D97-AF65-F5344CB8AC3E}">
        <p14:creationId xmlns:p14="http://schemas.microsoft.com/office/powerpoint/2010/main" val="1114492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04800" y="-171450"/>
            <a:ext cx="8229600" cy="762000"/>
          </a:xfrm>
        </p:spPr>
        <p:txBody>
          <a:bodyPr rtlCol="0">
            <a:normAutofit/>
          </a:bodyPr>
          <a:lstStyle/>
          <a:p>
            <a:pPr fontAlgn="auto">
              <a:spcAft>
                <a:spcPts val="0"/>
              </a:spcAft>
              <a:defRPr/>
            </a:pPr>
            <a:r>
              <a:rPr lang="fa-IR" sz="2000" b="1" dirty="0" smtClean="0">
                <a:solidFill>
                  <a:schemeClr val="tx1">
                    <a:lumMod val="75000"/>
                    <a:lumOff val="25000"/>
                  </a:schemeClr>
                </a:solidFill>
              </a:rPr>
              <a:t>خودارزیابی:  خیلی زیاد 5 ، زیاد 4، متوسط3، کم 2، به ندرت 1</a:t>
            </a:r>
            <a:endParaRPr lang="en-US" sz="2000" b="1" dirty="0" smtClean="0">
              <a:solidFill>
                <a:schemeClr val="tx1">
                  <a:lumMod val="75000"/>
                  <a:lumOff val="25000"/>
                </a:schemeClr>
              </a:solidFill>
            </a:endParaRPr>
          </a:p>
        </p:txBody>
      </p:sp>
      <p:sp>
        <p:nvSpPr>
          <p:cNvPr id="5" name="Espace réservé du contenu 4"/>
          <p:cNvSpPr>
            <a:spLocks noGrp="1"/>
          </p:cNvSpPr>
          <p:nvPr>
            <p:ph idx="1"/>
          </p:nvPr>
        </p:nvSpPr>
        <p:spPr>
          <a:xfrm>
            <a:off x="4419600" y="514350"/>
            <a:ext cx="4724400" cy="4629150"/>
          </a:xfrm>
          <a:solidFill>
            <a:srgbClr val="FFCCFF"/>
          </a:solidFill>
        </p:spPr>
        <p:txBody>
          <a:bodyPr rtlCol="0">
            <a:noAutofit/>
          </a:bodyPr>
          <a:lstStyle/>
          <a:p>
            <a:pPr marL="0" indent="0" fontAlgn="auto">
              <a:spcAft>
                <a:spcPts val="0"/>
              </a:spcAft>
              <a:buNone/>
              <a:defRPr/>
            </a:pPr>
            <a:r>
              <a:rPr lang="fa-IR" sz="1900" dirty="0" smtClean="0">
                <a:solidFill>
                  <a:schemeClr val="tx1">
                    <a:lumMod val="75000"/>
                    <a:lumOff val="25000"/>
                  </a:schemeClr>
                </a:solidFill>
              </a:rPr>
              <a:t>1. از زندگی خود احساس رضایت دارم. </a:t>
            </a:r>
          </a:p>
          <a:p>
            <a:pPr marL="0" indent="0" fontAlgn="auto">
              <a:spcAft>
                <a:spcPts val="0"/>
              </a:spcAft>
              <a:buNone/>
              <a:defRPr/>
            </a:pPr>
            <a:r>
              <a:rPr lang="fa-IR" sz="1900" dirty="0" smtClean="0">
                <a:solidFill>
                  <a:schemeClr val="tx1">
                    <a:lumMod val="75000"/>
                    <a:lumOff val="25000"/>
                  </a:schemeClr>
                </a:solidFill>
              </a:rPr>
              <a:t>2. </a:t>
            </a:r>
            <a:r>
              <a:rPr lang="fa-IR" sz="2000" dirty="0"/>
              <a:t>شادی های من به سرعت به غم تبدیل می </a:t>
            </a:r>
            <a:r>
              <a:rPr lang="fa-IR" sz="2000" dirty="0" smtClean="0"/>
              <a:t>شود.</a:t>
            </a:r>
          </a:p>
          <a:p>
            <a:pPr marL="0" indent="0" fontAlgn="auto">
              <a:spcAft>
                <a:spcPts val="0"/>
              </a:spcAft>
              <a:buNone/>
              <a:defRPr/>
            </a:pPr>
            <a:r>
              <a:rPr lang="fa-IR" sz="2000" dirty="0" smtClean="0">
                <a:solidFill>
                  <a:schemeClr val="tx1">
                    <a:lumMod val="75000"/>
                    <a:lumOff val="25000"/>
                  </a:schemeClr>
                </a:solidFill>
              </a:rPr>
              <a:t>3.</a:t>
            </a:r>
            <a:r>
              <a:rPr lang="fa-IR" sz="1900" dirty="0" smtClean="0">
                <a:solidFill>
                  <a:schemeClr val="tx1">
                    <a:lumMod val="75000"/>
                    <a:lumOff val="25000"/>
                  </a:schemeClr>
                </a:solidFill>
              </a:rPr>
              <a:t> از کارهایی که انجام می دهم احساس بیهودگی دارم. </a:t>
            </a:r>
          </a:p>
          <a:p>
            <a:pPr marL="0" indent="0" fontAlgn="auto">
              <a:spcAft>
                <a:spcPts val="0"/>
              </a:spcAft>
              <a:buNone/>
              <a:defRPr/>
            </a:pPr>
            <a:r>
              <a:rPr lang="fa-IR" sz="1900" dirty="0" smtClean="0">
                <a:solidFill>
                  <a:schemeClr val="tx1">
                    <a:lumMod val="75000"/>
                    <a:lumOff val="25000"/>
                  </a:schemeClr>
                </a:solidFill>
              </a:rPr>
              <a:t>4. برای زندگی ام برنامه های بلندمدت دارم. </a:t>
            </a:r>
          </a:p>
          <a:p>
            <a:pPr marL="0" indent="0" fontAlgn="auto">
              <a:spcAft>
                <a:spcPts val="0"/>
              </a:spcAft>
              <a:buNone/>
              <a:defRPr/>
            </a:pPr>
            <a:r>
              <a:rPr lang="fa-IR" sz="1900" dirty="0" smtClean="0">
                <a:solidFill>
                  <a:schemeClr val="tx1">
                    <a:lumMod val="75000"/>
                    <a:lumOff val="25000"/>
                  </a:schemeClr>
                </a:solidFill>
              </a:rPr>
              <a:t>5. هنگامی که از دیگران بی احترامی ببینم غمگین نمی شوم. </a:t>
            </a:r>
          </a:p>
          <a:p>
            <a:pPr marL="0" indent="0" fontAlgn="auto">
              <a:spcAft>
                <a:spcPts val="0"/>
              </a:spcAft>
              <a:buNone/>
              <a:defRPr/>
            </a:pPr>
            <a:r>
              <a:rPr lang="fa-IR" sz="1900" dirty="0" smtClean="0">
                <a:solidFill>
                  <a:schemeClr val="tx1">
                    <a:lumMod val="75000"/>
                    <a:lumOff val="25000"/>
                  </a:schemeClr>
                </a:solidFill>
              </a:rPr>
              <a:t>6. اینکه دیگران در مورد من چه فکر می کنند برایم اهمیت زیادی دارد. </a:t>
            </a:r>
          </a:p>
          <a:p>
            <a:pPr marL="0" indent="0" fontAlgn="auto">
              <a:spcAft>
                <a:spcPts val="0"/>
              </a:spcAft>
              <a:buNone/>
              <a:defRPr/>
            </a:pPr>
            <a:r>
              <a:rPr lang="fa-IR" sz="1900" dirty="0" smtClean="0">
                <a:solidFill>
                  <a:schemeClr val="tx1">
                    <a:lumMod val="75000"/>
                    <a:lumOff val="25000"/>
                  </a:schemeClr>
                </a:solidFill>
              </a:rPr>
              <a:t>7. در نمازم حضور قلب دارم. </a:t>
            </a:r>
          </a:p>
          <a:p>
            <a:pPr marL="0" indent="0" fontAlgn="auto">
              <a:spcAft>
                <a:spcPts val="0"/>
              </a:spcAft>
              <a:buNone/>
              <a:defRPr/>
            </a:pPr>
            <a:r>
              <a:rPr lang="fa-IR" sz="1900" dirty="0" smtClean="0">
                <a:solidFill>
                  <a:schemeClr val="tx1">
                    <a:lumMod val="75000"/>
                    <a:lumOff val="25000"/>
                  </a:schemeClr>
                </a:solidFill>
              </a:rPr>
              <a:t>8. به نماز اول وقت پایبندم. </a:t>
            </a:r>
          </a:p>
          <a:p>
            <a:pPr marL="0" indent="0" fontAlgn="auto">
              <a:spcAft>
                <a:spcPts val="0"/>
              </a:spcAft>
              <a:buNone/>
              <a:defRPr/>
            </a:pPr>
            <a:r>
              <a:rPr lang="fa-IR" sz="1900" dirty="0" smtClean="0">
                <a:solidFill>
                  <a:schemeClr val="tx1">
                    <a:lumMod val="75000"/>
                    <a:lumOff val="25000"/>
                  </a:schemeClr>
                </a:solidFill>
              </a:rPr>
              <a:t>9. رابطه خوبی با خدا ندارم. </a:t>
            </a:r>
          </a:p>
          <a:p>
            <a:pPr marL="0" indent="0" fontAlgn="auto">
              <a:spcAft>
                <a:spcPts val="0"/>
              </a:spcAft>
              <a:buNone/>
              <a:defRPr/>
            </a:pPr>
            <a:r>
              <a:rPr lang="fa-IR" sz="1900" dirty="0" smtClean="0">
                <a:solidFill>
                  <a:schemeClr val="tx1">
                    <a:lumMod val="75000"/>
                    <a:lumOff val="25000"/>
                  </a:schemeClr>
                </a:solidFill>
              </a:rPr>
              <a:t>10. نسبت به برخی افراد حسادت می کنم. </a:t>
            </a:r>
          </a:p>
          <a:p>
            <a:pPr marL="0" indent="0" fontAlgn="auto">
              <a:spcAft>
                <a:spcPts val="0"/>
              </a:spcAft>
              <a:buNone/>
              <a:defRPr/>
            </a:pPr>
            <a:r>
              <a:rPr lang="fa-IR" sz="1900" dirty="0" smtClean="0">
                <a:solidFill>
                  <a:schemeClr val="tx1">
                    <a:lumMod val="75000"/>
                    <a:lumOff val="25000"/>
                  </a:schemeClr>
                </a:solidFill>
              </a:rPr>
              <a:t>11. به نظر من هر کسی پول بیشتر و اعتبار بیشتری در جامعه داشته باشد خوشبخت تر است. </a:t>
            </a:r>
          </a:p>
        </p:txBody>
      </p:sp>
      <p:sp>
        <p:nvSpPr>
          <p:cNvPr id="6" name="Espace réservé du contenu 4"/>
          <p:cNvSpPr txBox="1">
            <a:spLocks/>
          </p:cNvSpPr>
          <p:nvPr/>
        </p:nvSpPr>
        <p:spPr bwMode="auto">
          <a:xfrm>
            <a:off x="0" y="514350"/>
            <a:ext cx="4419600" cy="4629150"/>
          </a:xfrm>
          <a:prstGeom prst="rect">
            <a:avLst/>
          </a:prstGeom>
          <a:solidFill>
            <a:srgbClr val="FFCCFF"/>
          </a:solidFill>
          <a:ln>
            <a:noFill/>
          </a:ln>
          <a:extLst/>
        </p:spPr>
        <p:txBody>
          <a:bodyPr vert="horz" wrap="square" lIns="91440" tIns="45720" rIns="91440" bIns="45720" numCol="1" rtlCol="0" anchor="t" anchorCtr="0" compatLnSpc="1">
            <a:prstTxWarp prst="textNoShape">
              <a:avLst/>
            </a:prstTxWarp>
            <a:noAutofit/>
          </a:bodyPr>
          <a:lstStyle>
            <a:lvl1pPr marL="457200" indent="-457200" algn="r" rtl="1" eaLnBrk="1" fontAlgn="base" hangingPunct="1">
              <a:spcBef>
                <a:spcPct val="20000"/>
              </a:spcBef>
              <a:spcAft>
                <a:spcPct val="0"/>
              </a:spcAft>
              <a:buFont typeface="Wingdings" panose="05000000000000000000" pitchFamily="2" charset="2"/>
              <a:buChar char="q"/>
              <a:defRPr sz="2600" kern="1200">
                <a:solidFill>
                  <a:schemeClr val="tx1"/>
                </a:solidFill>
                <a:latin typeface="+mn-lt"/>
                <a:ea typeface="+mn-ea"/>
                <a:cs typeface="B Nazanin" panose="00000400000000000000" pitchFamily="2" charset="-78"/>
              </a:defRPr>
            </a:lvl1pPr>
            <a:lvl2pPr marL="742950" indent="-28575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2pPr>
            <a:lvl3pPr marL="1143000" indent="-22860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3pPr>
            <a:lvl4pPr marL="1600200" indent="-22860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4pPr>
            <a:lvl5pPr marL="2057400" indent="-228600" algn="r" rtl="1"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B Lotus" panose="00000400000000000000"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fa-IR" sz="1900" dirty="0" smtClean="0">
                <a:solidFill>
                  <a:schemeClr val="tx1">
                    <a:lumMod val="75000"/>
                    <a:lumOff val="25000"/>
                  </a:schemeClr>
                </a:solidFill>
              </a:rPr>
              <a:t>12. ارتباط </a:t>
            </a:r>
            <a:r>
              <a:rPr lang="fa-IR" sz="1900" dirty="0">
                <a:solidFill>
                  <a:schemeClr val="tx1">
                    <a:lumMod val="75000"/>
                    <a:lumOff val="25000"/>
                  </a:schemeClr>
                </a:solidFill>
              </a:rPr>
              <a:t>با </a:t>
            </a:r>
            <a:r>
              <a:rPr lang="fa-IR" sz="1900" dirty="0" smtClean="0">
                <a:solidFill>
                  <a:schemeClr val="tx1">
                    <a:lumMod val="75000"/>
                    <a:lumOff val="25000"/>
                  </a:schemeClr>
                </a:solidFill>
              </a:rPr>
              <a:t>دوستانی که دارم، </a:t>
            </a:r>
            <a:r>
              <a:rPr lang="fa-IR" sz="1900" dirty="0">
                <a:solidFill>
                  <a:schemeClr val="tx1">
                    <a:lumMod val="75000"/>
                    <a:lumOff val="25000"/>
                  </a:schemeClr>
                </a:solidFill>
              </a:rPr>
              <a:t>من را به خداوند بیشتر نزدیک می کند. </a:t>
            </a:r>
          </a:p>
          <a:p>
            <a:pPr marL="0" indent="0" fontAlgn="auto">
              <a:spcAft>
                <a:spcPts val="0"/>
              </a:spcAft>
              <a:buNone/>
              <a:defRPr/>
            </a:pPr>
            <a:r>
              <a:rPr lang="fa-IR" sz="1900" dirty="0" smtClean="0">
                <a:solidFill>
                  <a:schemeClr val="tx1">
                    <a:lumMod val="75000"/>
                    <a:lumOff val="25000"/>
                  </a:schemeClr>
                </a:solidFill>
              </a:rPr>
              <a:t>13. رفع عیبهایی </a:t>
            </a:r>
            <a:r>
              <a:rPr lang="fa-IR" sz="1900" dirty="0">
                <a:solidFill>
                  <a:schemeClr val="tx1">
                    <a:lumMod val="75000"/>
                    <a:lumOff val="25000"/>
                  </a:schemeClr>
                </a:solidFill>
              </a:rPr>
              <a:t>که دارم از </a:t>
            </a:r>
            <a:r>
              <a:rPr lang="fa-IR" sz="1900" dirty="0" smtClean="0">
                <a:solidFill>
                  <a:schemeClr val="tx1">
                    <a:lumMod val="75000"/>
                    <a:lumOff val="25000"/>
                  </a:schemeClr>
                </a:solidFill>
              </a:rPr>
              <a:t>اولویتهای </a:t>
            </a:r>
            <a:r>
              <a:rPr lang="fa-IR" sz="1900" dirty="0">
                <a:solidFill>
                  <a:schemeClr val="tx1">
                    <a:lumMod val="75000"/>
                    <a:lumOff val="25000"/>
                  </a:schemeClr>
                </a:solidFill>
              </a:rPr>
              <a:t>من در زندگی است. </a:t>
            </a:r>
          </a:p>
          <a:p>
            <a:pPr marL="0" indent="0" fontAlgn="auto">
              <a:spcAft>
                <a:spcPts val="0"/>
              </a:spcAft>
              <a:buNone/>
              <a:defRPr/>
            </a:pPr>
            <a:r>
              <a:rPr lang="fa-IR" sz="1900" dirty="0" smtClean="0">
                <a:solidFill>
                  <a:schemeClr val="tx1">
                    <a:lumMod val="75000"/>
                    <a:lumOff val="25000"/>
                  </a:schemeClr>
                </a:solidFill>
              </a:rPr>
              <a:t>14. نسبت </a:t>
            </a:r>
            <a:r>
              <a:rPr lang="fa-IR" sz="1900" dirty="0">
                <a:solidFill>
                  <a:schemeClr val="tx1">
                    <a:lumMod val="75000"/>
                    <a:lumOff val="25000"/>
                  </a:schemeClr>
                </a:solidFill>
              </a:rPr>
              <a:t>به </a:t>
            </a:r>
            <a:r>
              <a:rPr lang="fa-IR" sz="1900" dirty="0" smtClean="0">
                <a:solidFill>
                  <a:schemeClr val="tx1">
                    <a:lumMod val="75000"/>
                    <a:lumOff val="25000"/>
                  </a:schemeClr>
                </a:solidFill>
              </a:rPr>
              <a:t>اتفاقات </a:t>
            </a:r>
            <a:r>
              <a:rPr lang="fa-IR" sz="1900" dirty="0">
                <a:solidFill>
                  <a:schemeClr val="tx1">
                    <a:lumMod val="75000"/>
                    <a:lumOff val="25000"/>
                  </a:schemeClr>
                </a:solidFill>
              </a:rPr>
              <a:t>زندگی زیاد حسرت می خورم. </a:t>
            </a:r>
          </a:p>
          <a:p>
            <a:pPr marL="0" indent="0" fontAlgn="auto">
              <a:spcAft>
                <a:spcPts val="0"/>
              </a:spcAft>
              <a:buNone/>
              <a:defRPr/>
            </a:pPr>
            <a:r>
              <a:rPr lang="fa-IR" sz="1900" dirty="0" smtClean="0">
                <a:solidFill>
                  <a:schemeClr val="tx1">
                    <a:lumMod val="75000"/>
                    <a:lumOff val="25000"/>
                  </a:schemeClr>
                </a:solidFill>
              </a:rPr>
              <a:t>15. هنگامی </a:t>
            </a:r>
            <a:r>
              <a:rPr lang="fa-IR" sz="1900" dirty="0">
                <a:solidFill>
                  <a:schemeClr val="tx1">
                    <a:lumMod val="75000"/>
                    <a:lumOff val="25000"/>
                  </a:schemeClr>
                </a:solidFill>
              </a:rPr>
              <a:t>که اعضای خانواده حقوق من را رعایت نکنند برآشفته و خشمگین می شوم. </a:t>
            </a:r>
          </a:p>
          <a:p>
            <a:pPr marL="0" indent="0" fontAlgn="auto">
              <a:spcAft>
                <a:spcPts val="0"/>
              </a:spcAft>
              <a:buNone/>
              <a:defRPr/>
            </a:pPr>
            <a:r>
              <a:rPr lang="fa-IR" sz="1900" dirty="0" smtClean="0">
                <a:solidFill>
                  <a:schemeClr val="tx1">
                    <a:lumMod val="75000"/>
                    <a:lumOff val="25000"/>
                  </a:schemeClr>
                </a:solidFill>
              </a:rPr>
              <a:t>16. اینکه </a:t>
            </a:r>
            <a:r>
              <a:rPr lang="fa-IR" sz="1900" dirty="0">
                <a:solidFill>
                  <a:schemeClr val="tx1">
                    <a:lumMod val="75000"/>
                    <a:lumOff val="25000"/>
                  </a:schemeClr>
                </a:solidFill>
              </a:rPr>
              <a:t>خواسته های افراد دور و برم را براورده کنم، برایم </a:t>
            </a:r>
            <a:r>
              <a:rPr lang="fa-IR" sz="1900" dirty="0" smtClean="0">
                <a:solidFill>
                  <a:schemeClr val="tx1">
                    <a:lumMod val="75000"/>
                    <a:lumOff val="25000"/>
                  </a:schemeClr>
                </a:solidFill>
              </a:rPr>
              <a:t>اهمیت دارد</a:t>
            </a:r>
            <a:r>
              <a:rPr lang="fa-IR" sz="1900" dirty="0">
                <a:solidFill>
                  <a:schemeClr val="tx1">
                    <a:lumMod val="75000"/>
                    <a:lumOff val="25000"/>
                  </a:schemeClr>
                </a:solidFill>
              </a:rPr>
              <a:t>. </a:t>
            </a:r>
          </a:p>
          <a:p>
            <a:pPr marL="0" indent="0" fontAlgn="auto">
              <a:spcAft>
                <a:spcPts val="0"/>
              </a:spcAft>
              <a:buNone/>
              <a:defRPr/>
            </a:pPr>
            <a:r>
              <a:rPr lang="fa-IR" sz="1900" dirty="0" smtClean="0">
                <a:solidFill>
                  <a:schemeClr val="tx1">
                    <a:lumMod val="75000"/>
                    <a:lumOff val="25000"/>
                  </a:schemeClr>
                </a:solidFill>
              </a:rPr>
              <a:t>17. بیشتر </a:t>
            </a:r>
            <a:r>
              <a:rPr lang="fa-IR" sz="1900" dirty="0">
                <a:solidFill>
                  <a:schemeClr val="tx1">
                    <a:lumMod val="75000"/>
                    <a:lumOff val="25000"/>
                  </a:schemeClr>
                </a:solidFill>
              </a:rPr>
              <a:t>از اینکه به نیازهای دیگران توجه داشته باشم، نیازها خودم برایم اولویت دارد.</a:t>
            </a:r>
          </a:p>
          <a:p>
            <a:pPr marL="0" indent="0" fontAlgn="auto">
              <a:spcAft>
                <a:spcPts val="0"/>
              </a:spcAft>
              <a:buNone/>
              <a:defRPr/>
            </a:pPr>
            <a:r>
              <a:rPr lang="fa-IR" sz="1900" dirty="0" smtClean="0">
                <a:solidFill>
                  <a:schemeClr val="tx1">
                    <a:lumMod val="75000"/>
                    <a:lumOff val="25000"/>
                  </a:schemeClr>
                </a:solidFill>
              </a:rPr>
              <a:t>18. اطاعت </a:t>
            </a:r>
            <a:r>
              <a:rPr lang="fa-IR" sz="1900" dirty="0">
                <a:solidFill>
                  <a:schemeClr val="tx1">
                    <a:lumMod val="75000"/>
                    <a:lumOff val="25000"/>
                  </a:schemeClr>
                </a:solidFill>
              </a:rPr>
              <a:t>از خدا برایم </a:t>
            </a:r>
            <a:r>
              <a:rPr lang="fa-IR" sz="1900" dirty="0" smtClean="0">
                <a:solidFill>
                  <a:schemeClr val="tx1">
                    <a:lumMod val="75000"/>
                    <a:lumOff val="25000"/>
                  </a:schemeClr>
                </a:solidFill>
              </a:rPr>
              <a:t>اولویت </a:t>
            </a:r>
            <a:r>
              <a:rPr lang="fa-IR" sz="1900" dirty="0">
                <a:solidFill>
                  <a:schemeClr val="tx1">
                    <a:lumMod val="75000"/>
                    <a:lumOff val="25000"/>
                  </a:schemeClr>
                </a:solidFill>
              </a:rPr>
              <a:t>دارد. </a:t>
            </a:r>
          </a:p>
          <a:p>
            <a:pPr marL="0" indent="0" fontAlgn="auto">
              <a:spcAft>
                <a:spcPts val="0"/>
              </a:spcAft>
              <a:buNone/>
              <a:defRPr/>
            </a:pPr>
            <a:r>
              <a:rPr lang="fa-IR" sz="1900" dirty="0" smtClean="0">
                <a:solidFill>
                  <a:schemeClr val="tx1">
                    <a:lumMod val="75000"/>
                    <a:lumOff val="25000"/>
                  </a:schemeClr>
                </a:solidFill>
              </a:rPr>
              <a:t>19. </a:t>
            </a:r>
            <a:r>
              <a:rPr lang="fa-IR" sz="2000" dirty="0"/>
              <a:t>به دلیل مقاومتی که </a:t>
            </a:r>
            <a:r>
              <a:rPr lang="fa-IR" sz="2000" dirty="0" smtClean="0"/>
              <a:t>در مواجهه با سختی ها در </a:t>
            </a:r>
            <a:r>
              <a:rPr lang="fa-IR" sz="2000" dirty="0"/>
              <a:t>زندگی دارم خرسندم </a:t>
            </a:r>
            <a:r>
              <a:rPr lang="fa-IR" sz="2000" dirty="0" smtClean="0"/>
              <a:t>.</a:t>
            </a:r>
          </a:p>
          <a:p>
            <a:pPr marL="0" indent="0" fontAlgn="auto">
              <a:spcAft>
                <a:spcPts val="0"/>
              </a:spcAft>
              <a:buNone/>
              <a:defRPr/>
            </a:pPr>
            <a:r>
              <a:rPr lang="fa-IR" sz="1900" dirty="0" smtClean="0">
                <a:solidFill>
                  <a:schemeClr val="tx1">
                    <a:lumMod val="75000"/>
                    <a:lumOff val="25000"/>
                  </a:schemeClr>
                </a:solidFill>
              </a:rPr>
              <a:t>20. قدرت </a:t>
            </a:r>
            <a:r>
              <a:rPr lang="fa-IR" sz="1900" dirty="0">
                <a:solidFill>
                  <a:schemeClr val="tx1">
                    <a:lumMod val="75000"/>
                    <a:lumOff val="25000"/>
                  </a:schemeClr>
                </a:solidFill>
              </a:rPr>
              <a:t>تحلیل فتنه های اجتماعی را ندارم.   </a:t>
            </a:r>
          </a:p>
        </p:txBody>
      </p:sp>
      <p:sp>
        <p:nvSpPr>
          <p:cNvPr id="2" name="Cloud 1"/>
          <p:cNvSpPr/>
          <p:nvPr/>
        </p:nvSpPr>
        <p:spPr>
          <a:xfrm>
            <a:off x="3124200" y="2038350"/>
            <a:ext cx="2819400" cy="137160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700" b="1" dirty="0" smtClean="0">
                <a:solidFill>
                  <a:schemeClr val="accent4">
                    <a:lumMod val="50000"/>
                  </a:schemeClr>
                </a:solidFill>
                <a:cs typeface="B Lotus" panose="00000400000000000000" pitchFamily="2" charset="-78"/>
              </a:rPr>
              <a:t>نمره شما؟ </a:t>
            </a:r>
            <a:endParaRPr lang="en-US" sz="2700" b="1" dirty="0">
              <a:solidFill>
                <a:schemeClr val="accent4">
                  <a:lumMod val="50000"/>
                </a:schemeClr>
              </a:solidFill>
              <a:cs typeface="B Lotus" panose="00000400000000000000" pitchFamily="2" charset="-78"/>
            </a:endParaRPr>
          </a:p>
        </p:txBody>
      </p:sp>
    </p:spTree>
    <p:extLst>
      <p:ext uri="{BB962C8B-B14F-4D97-AF65-F5344CB8AC3E}">
        <p14:creationId xmlns:p14="http://schemas.microsoft.com/office/powerpoint/2010/main" val="1811551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8030">
            <a:off x="4191000" y="1047750"/>
            <a:ext cx="5257800" cy="857250"/>
          </a:xfrm>
        </p:spPr>
        <p:txBody>
          <a:bodyPr/>
          <a:lstStyle/>
          <a:p>
            <a:r>
              <a:rPr lang="fa-IR" dirty="0" smtClean="0"/>
              <a:t>سپاس فراوان از همراهی شما</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870157">
            <a:off x="1524000" y="438150"/>
            <a:ext cx="2906713" cy="4090929"/>
          </a:xfrm>
          <a:effectLst>
            <a:glow rad="228600">
              <a:schemeClr val="accent2">
                <a:satMod val="175000"/>
                <a:alpha val="40000"/>
              </a:schemeClr>
            </a:glow>
            <a:reflection blurRad="6350" stA="50000" endA="300" endPos="55500" dist="50800" dir="5400000" sy="-100000" algn="bl" rotWithShape="0"/>
          </a:effectLst>
        </p:spPr>
      </p:pic>
    </p:spTree>
    <p:extLst>
      <p:ext uri="{BB962C8B-B14F-4D97-AF65-F5344CB8AC3E}">
        <p14:creationId xmlns:p14="http://schemas.microsoft.com/office/powerpoint/2010/main" val="76364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19050"/>
            <a:ext cx="8229600" cy="857250"/>
          </a:xfrm>
        </p:spPr>
        <p:txBody>
          <a:bodyPr rtlCol="0">
            <a:normAutofit/>
          </a:bodyPr>
          <a:lstStyle/>
          <a:p>
            <a:pPr fontAlgn="auto">
              <a:spcAft>
                <a:spcPts val="0"/>
              </a:spcAft>
              <a:defRPr/>
            </a:pPr>
            <a:r>
              <a:rPr lang="fa-IR" dirty="0" smtClean="0">
                <a:solidFill>
                  <a:schemeClr val="tx1">
                    <a:lumMod val="75000"/>
                    <a:lumOff val="25000"/>
                  </a:schemeClr>
                </a:solidFill>
              </a:rPr>
              <a:t>شادکامی و شاد زیستن در قرآن </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895350"/>
            <a:ext cx="8534400" cy="3943350"/>
          </a:xfrm>
        </p:spPr>
        <p:txBody>
          <a:bodyPr rtlCol="0">
            <a:normAutofit/>
          </a:bodyPr>
          <a:lstStyle/>
          <a:p>
            <a:pPr fontAlgn="auto">
              <a:spcAft>
                <a:spcPts val="0"/>
              </a:spcAft>
              <a:defRPr/>
            </a:pPr>
            <a:r>
              <a:rPr lang="fa-IR" dirty="0">
                <a:solidFill>
                  <a:schemeClr val="tx1">
                    <a:lumMod val="75000"/>
                    <a:lumOff val="25000"/>
                  </a:schemeClr>
                </a:solidFill>
              </a:rPr>
              <a:t>هیجان </a:t>
            </a:r>
            <a:r>
              <a:rPr lang="fa-IR" dirty="0" smtClean="0">
                <a:solidFill>
                  <a:schemeClr val="tx1">
                    <a:lumMod val="75000"/>
                    <a:lumOff val="25000"/>
                  </a:schemeClr>
                </a:solidFill>
              </a:rPr>
              <a:t>شادی خود </a:t>
            </a:r>
            <a:r>
              <a:rPr lang="fa-IR" dirty="0">
                <a:solidFill>
                  <a:schemeClr val="tx1">
                    <a:lumMod val="75000"/>
                    <a:lumOff val="25000"/>
                  </a:schemeClr>
                </a:solidFill>
              </a:rPr>
              <a:t>دارای اصالت نیست بلکه از لوازم یا نتایج رفتار، صفت یا باورهایی است که منجر به بروز هیجانی در فرد می </a:t>
            </a:r>
            <a:r>
              <a:rPr lang="fa-IR" dirty="0" smtClean="0">
                <a:solidFill>
                  <a:schemeClr val="tx1">
                    <a:lumMod val="75000"/>
                    <a:lumOff val="25000"/>
                  </a:schemeClr>
                </a:solidFill>
              </a:rPr>
              <a:t>شوند</a:t>
            </a:r>
            <a:r>
              <a:rPr lang="fa-IR" dirty="0">
                <a:solidFill>
                  <a:schemeClr val="tx1">
                    <a:lumMod val="75000"/>
                    <a:lumOff val="25000"/>
                  </a:schemeClr>
                </a:solidFill>
              </a:rPr>
              <a:t> </a:t>
            </a:r>
            <a:r>
              <a:rPr lang="fa-IR" dirty="0" smtClean="0">
                <a:solidFill>
                  <a:schemeClr val="tx1">
                    <a:lumMod val="75000"/>
                    <a:lumOff val="25000"/>
                  </a:schemeClr>
                </a:solidFill>
              </a:rPr>
              <a:t>و نتیجه اش ادراک رضایت است. </a:t>
            </a:r>
          </a:p>
          <a:p>
            <a:pPr fontAlgn="auto">
              <a:spcAft>
                <a:spcPts val="0"/>
              </a:spcAft>
              <a:defRPr/>
            </a:pPr>
            <a:r>
              <a:rPr lang="fa-IR" dirty="0" smtClean="0">
                <a:solidFill>
                  <a:schemeClr val="tx1">
                    <a:lumMod val="75000"/>
                    <a:lumOff val="25000"/>
                  </a:schemeClr>
                </a:solidFill>
              </a:rPr>
              <a:t>ایمان و عمل صالح، صفات زیبا، نیت های پاک و باورهای توحیدی همگی با شادکامی، آرامش، فقدان ترس و غم مرتبطند. </a:t>
            </a:r>
          </a:p>
          <a:p>
            <a:pPr fontAlgn="auto">
              <a:spcAft>
                <a:spcPts val="0"/>
              </a:spcAft>
              <a:defRPr/>
            </a:pPr>
            <a:r>
              <a:rPr lang="fa-IR" dirty="0" smtClean="0">
                <a:solidFill>
                  <a:schemeClr val="tx1">
                    <a:lumMod val="75000"/>
                    <a:lumOff val="25000"/>
                  </a:schemeClr>
                </a:solidFill>
              </a:rPr>
              <a:t>شادکامی و رضایت ناشی از سبک زندگی عابدانه از جهت کیفیت، عمیق و از نظر کمیّت، پایدار و ابدی است. </a:t>
            </a:r>
          </a:p>
          <a:p>
            <a:pPr fontAlgn="auto">
              <a:spcAft>
                <a:spcPts val="0"/>
              </a:spcAft>
              <a:defRPr/>
            </a:pPr>
            <a:r>
              <a:rPr lang="fa-IR" dirty="0" smtClean="0">
                <a:solidFill>
                  <a:schemeClr val="tx1">
                    <a:lumMod val="75000"/>
                    <a:lumOff val="25000"/>
                  </a:schemeClr>
                </a:solidFill>
              </a:rPr>
              <a:t>نشاط و شادمانی که در نتیجه سبک زندگی مومنانه ایجاد می شود، دارای مراتب است. </a:t>
            </a:r>
          </a:p>
          <a:p>
            <a:pPr fontAlgn="auto">
              <a:spcAft>
                <a:spcPts val="0"/>
              </a:spcAft>
              <a:defRPr/>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3563483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80">
                                          <p:stCondLst>
                                            <p:cond delay="0"/>
                                          </p:stCondLst>
                                        </p:cTn>
                                        <p:tgtEl>
                                          <p:spTgt spid="5">
                                            <p:txEl>
                                              <p:pRg st="3" end="3"/>
                                            </p:txEl>
                                          </p:spTgt>
                                        </p:tgtEl>
                                      </p:cBhvr>
                                    </p:animEffect>
                                    <p:anim calcmode="lin" valueType="num">
                                      <p:cBhvr>
                                        <p:cTn id="23"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xEl>
                                              <p:pRg st="3" end="3"/>
                                            </p:txEl>
                                          </p:spTgt>
                                        </p:tgtEl>
                                      </p:cBhvr>
                                      <p:to x="100000" y="60000"/>
                                    </p:animScale>
                                    <p:animScale>
                                      <p:cBhvr>
                                        <p:cTn id="29" dur="166" decel="50000">
                                          <p:stCondLst>
                                            <p:cond delay="676"/>
                                          </p:stCondLst>
                                        </p:cTn>
                                        <p:tgtEl>
                                          <p:spTgt spid="5">
                                            <p:txEl>
                                              <p:pRg st="3" end="3"/>
                                            </p:txEl>
                                          </p:spTgt>
                                        </p:tgtEl>
                                      </p:cBhvr>
                                      <p:to x="100000" y="100000"/>
                                    </p:animScale>
                                    <p:animScale>
                                      <p:cBhvr>
                                        <p:cTn id="30" dur="26">
                                          <p:stCondLst>
                                            <p:cond delay="1312"/>
                                          </p:stCondLst>
                                        </p:cTn>
                                        <p:tgtEl>
                                          <p:spTgt spid="5">
                                            <p:txEl>
                                              <p:pRg st="3" end="3"/>
                                            </p:txEl>
                                          </p:spTgt>
                                        </p:tgtEl>
                                      </p:cBhvr>
                                      <p:to x="100000" y="80000"/>
                                    </p:animScale>
                                    <p:animScale>
                                      <p:cBhvr>
                                        <p:cTn id="31" dur="166" decel="50000">
                                          <p:stCondLst>
                                            <p:cond delay="1338"/>
                                          </p:stCondLst>
                                        </p:cTn>
                                        <p:tgtEl>
                                          <p:spTgt spid="5">
                                            <p:txEl>
                                              <p:pRg st="3" end="3"/>
                                            </p:txEl>
                                          </p:spTgt>
                                        </p:tgtEl>
                                      </p:cBhvr>
                                      <p:to x="100000" y="100000"/>
                                    </p:animScale>
                                    <p:animScale>
                                      <p:cBhvr>
                                        <p:cTn id="32" dur="26">
                                          <p:stCondLst>
                                            <p:cond delay="1642"/>
                                          </p:stCondLst>
                                        </p:cTn>
                                        <p:tgtEl>
                                          <p:spTgt spid="5">
                                            <p:txEl>
                                              <p:pRg st="3" end="3"/>
                                            </p:txEl>
                                          </p:spTgt>
                                        </p:tgtEl>
                                      </p:cBhvr>
                                      <p:to x="100000" y="90000"/>
                                    </p:animScale>
                                    <p:animScale>
                                      <p:cBhvr>
                                        <p:cTn id="33" dur="166" decel="50000">
                                          <p:stCondLst>
                                            <p:cond delay="1668"/>
                                          </p:stCondLst>
                                        </p:cTn>
                                        <p:tgtEl>
                                          <p:spTgt spid="5">
                                            <p:txEl>
                                              <p:pRg st="3" end="3"/>
                                            </p:txEl>
                                          </p:spTgt>
                                        </p:tgtEl>
                                      </p:cBhvr>
                                      <p:to x="100000" y="100000"/>
                                    </p:animScale>
                                    <p:animScale>
                                      <p:cBhvr>
                                        <p:cTn id="34" dur="26">
                                          <p:stCondLst>
                                            <p:cond delay="1808"/>
                                          </p:stCondLst>
                                        </p:cTn>
                                        <p:tgtEl>
                                          <p:spTgt spid="5">
                                            <p:txEl>
                                              <p:pRg st="3" end="3"/>
                                            </p:txEl>
                                          </p:spTgt>
                                        </p:tgtEl>
                                      </p:cBhvr>
                                      <p:to x="100000" y="95000"/>
                                    </p:animScale>
                                    <p:animScale>
                                      <p:cBhvr>
                                        <p:cTn id="35"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fontAlgn="auto">
              <a:spcAft>
                <a:spcPts val="0"/>
              </a:spcAft>
              <a:defRPr/>
            </a:pPr>
            <a:r>
              <a:rPr lang="fa-IR" dirty="0" smtClean="0">
                <a:solidFill>
                  <a:schemeClr val="tx1">
                    <a:lumMod val="75000"/>
                    <a:lumOff val="25000"/>
                  </a:schemeClr>
                </a:solidFill>
              </a:rPr>
              <a:t>مراتب نشاط </a:t>
            </a:r>
            <a:br>
              <a:rPr lang="fa-IR" dirty="0" smtClean="0">
                <a:solidFill>
                  <a:schemeClr val="tx1">
                    <a:lumMod val="75000"/>
                    <a:lumOff val="25000"/>
                  </a:schemeClr>
                </a:solidFill>
              </a:rPr>
            </a:br>
            <a:r>
              <a:rPr lang="fa-IR" dirty="0" smtClean="0">
                <a:solidFill>
                  <a:schemeClr val="tx1">
                    <a:lumMod val="75000"/>
                    <a:lumOff val="25000"/>
                  </a:schemeClr>
                </a:solidFill>
              </a:rPr>
              <a:t>خود را در موقعیت های زیر در نظر بگیرید</a:t>
            </a:r>
            <a:endParaRPr lang="en-US" dirty="0" smtClean="0">
              <a:solidFill>
                <a:schemeClr val="tx1">
                  <a:lumMod val="75000"/>
                  <a:lumOff val="25000"/>
                </a:schemeClr>
              </a:solidFill>
            </a:endParaRPr>
          </a:p>
        </p:txBody>
      </p:sp>
      <p:sp>
        <p:nvSpPr>
          <p:cNvPr id="5" name="Espace réservé du contenu 4"/>
          <p:cNvSpPr>
            <a:spLocks noGrp="1"/>
          </p:cNvSpPr>
          <p:nvPr>
            <p:ph idx="1"/>
          </p:nvPr>
        </p:nvSpPr>
        <p:spPr>
          <a:xfrm>
            <a:off x="457200" y="1200150"/>
            <a:ext cx="8229600" cy="3810000"/>
          </a:xfrm>
        </p:spPr>
        <p:txBody>
          <a:bodyPr rtlCol="0">
            <a:normAutofit fontScale="92500" lnSpcReduction="20000"/>
          </a:bodyPr>
          <a:lstStyle/>
          <a:p>
            <a:pPr fontAlgn="auto">
              <a:spcAft>
                <a:spcPts val="0"/>
              </a:spcAft>
              <a:defRPr/>
            </a:pPr>
            <a:r>
              <a:rPr lang="fa-IR" dirty="0" smtClean="0">
                <a:solidFill>
                  <a:schemeClr val="tx1">
                    <a:lumMod val="75000"/>
                    <a:lumOff val="25000"/>
                  </a:schemeClr>
                </a:solidFill>
              </a:rPr>
              <a:t>طلای گم شده خود را ناگهان پیدا می کنید!</a:t>
            </a:r>
          </a:p>
          <a:p>
            <a:pPr fontAlgn="auto">
              <a:spcAft>
                <a:spcPts val="0"/>
              </a:spcAft>
              <a:defRPr/>
            </a:pPr>
            <a:r>
              <a:rPr lang="fa-IR" dirty="0" smtClean="0">
                <a:solidFill>
                  <a:schemeClr val="tx1">
                    <a:lumMod val="75000"/>
                    <a:lumOff val="25000"/>
                  </a:schemeClr>
                </a:solidFill>
              </a:rPr>
              <a:t>در خیابان به کسی آدرس می دهید. </a:t>
            </a:r>
          </a:p>
          <a:p>
            <a:pPr fontAlgn="auto">
              <a:spcAft>
                <a:spcPts val="0"/>
              </a:spcAft>
              <a:defRPr/>
            </a:pPr>
            <a:r>
              <a:rPr lang="fa-IR" dirty="0" smtClean="0">
                <a:solidFill>
                  <a:schemeClr val="tx1">
                    <a:lumMod val="75000"/>
                    <a:lumOff val="25000"/>
                  </a:schemeClr>
                </a:solidFill>
              </a:rPr>
              <a:t>بخشی از هزینه ازدواج جوانی را فراهم می</a:t>
            </a:r>
            <a:r>
              <a:rPr lang="en-US" dirty="0" smtClean="0">
                <a:solidFill>
                  <a:schemeClr val="tx1">
                    <a:lumMod val="75000"/>
                    <a:lumOff val="25000"/>
                  </a:schemeClr>
                </a:solidFill>
              </a:rPr>
              <a:t> </a:t>
            </a:r>
            <a:r>
              <a:rPr lang="fa-IR" dirty="0" smtClean="0">
                <a:solidFill>
                  <a:schemeClr val="tx1">
                    <a:lumMod val="75000"/>
                    <a:lumOff val="25000"/>
                  </a:schemeClr>
                </a:solidFill>
              </a:rPr>
              <a:t>کنید. </a:t>
            </a:r>
          </a:p>
          <a:p>
            <a:pPr fontAlgn="auto">
              <a:spcAft>
                <a:spcPts val="0"/>
              </a:spcAft>
              <a:defRPr/>
            </a:pPr>
            <a:r>
              <a:rPr lang="fa-IR" dirty="0" smtClean="0">
                <a:solidFill>
                  <a:schemeClr val="tx1">
                    <a:lumMod val="75000"/>
                    <a:lumOff val="25000"/>
                  </a:schemeClr>
                </a:solidFill>
              </a:rPr>
              <a:t>پس از انتظار زیاد وام خوبی برایتان جور می شود. </a:t>
            </a:r>
            <a:endParaRPr lang="fa-IR" dirty="0">
              <a:solidFill>
                <a:schemeClr val="tx1">
                  <a:lumMod val="75000"/>
                  <a:lumOff val="25000"/>
                </a:schemeClr>
              </a:solidFill>
            </a:endParaRPr>
          </a:p>
          <a:p>
            <a:pPr fontAlgn="auto">
              <a:spcAft>
                <a:spcPts val="0"/>
              </a:spcAft>
              <a:defRPr/>
            </a:pPr>
            <a:r>
              <a:rPr lang="fa-IR" dirty="0" smtClean="0">
                <a:solidFill>
                  <a:schemeClr val="tx1">
                    <a:lumMod val="75000"/>
                    <a:lumOff val="25000"/>
                  </a:schemeClr>
                </a:solidFill>
              </a:rPr>
              <a:t>امام رضا علیه السلام را زیارت می کنید!</a:t>
            </a:r>
          </a:p>
          <a:p>
            <a:pPr fontAlgn="auto">
              <a:spcAft>
                <a:spcPts val="0"/>
              </a:spcAft>
              <a:defRPr/>
            </a:pPr>
            <a:r>
              <a:rPr lang="fa-IR" dirty="0" smtClean="0">
                <a:solidFill>
                  <a:schemeClr val="tx1">
                    <a:lumMod val="75000"/>
                    <a:lumOff val="25000"/>
                  </a:schemeClr>
                </a:solidFill>
              </a:rPr>
              <a:t>در روضه امام حسین علیه السلام شرکت می کنید و می گریید! </a:t>
            </a:r>
          </a:p>
          <a:p>
            <a:pPr fontAlgn="auto">
              <a:spcAft>
                <a:spcPts val="0"/>
              </a:spcAft>
              <a:defRPr/>
            </a:pPr>
            <a:r>
              <a:rPr lang="fa-IR" dirty="0" smtClean="0">
                <a:solidFill>
                  <a:schemeClr val="tx1">
                    <a:lumMod val="75000"/>
                    <a:lumOff val="25000"/>
                  </a:schemeClr>
                </a:solidFill>
              </a:rPr>
              <a:t>نماز خود را با خشوع و حضور قلب اقامه کرده اید!</a:t>
            </a:r>
          </a:p>
          <a:p>
            <a:pPr fontAlgn="auto">
              <a:spcAft>
                <a:spcPts val="0"/>
              </a:spcAft>
              <a:defRPr/>
            </a:pPr>
            <a:r>
              <a:rPr lang="fa-IR" dirty="0" smtClean="0">
                <a:solidFill>
                  <a:schemeClr val="tx1">
                    <a:lumMod val="75000"/>
                    <a:lumOff val="25000"/>
                  </a:schemeClr>
                </a:solidFill>
              </a:rPr>
              <a:t>از لطیفه ای که دوستان تعریف کرده اند به خنده می افتید!</a:t>
            </a:r>
          </a:p>
          <a:p>
            <a:pPr fontAlgn="auto">
              <a:spcAft>
                <a:spcPts val="0"/>
              </a:spcAft>
              <a:defRPr/>
            </a:pPr>
            <a:r>
              <a:rPr lang="fa-IR" dirty="0" smtClean="0">
                <a:solidFill>
                  <a:schemeClr val="tx1">
                    <a:lumMod val="75000"/>
                    <a:lumOff val="25000"/>
                  </a:schemeClr>
                </a:solidFill>
              </a:rPr>
              <a:t>علم نافعی را به دیگران آموزش می دهید!</a:t>
            </a:r>
          </a:p>
          <a:p>
            <a:pPr fontAlgn="auto">
              <a:spcAft>
                <a:spcPts val="0"/>
              </a:spcAft>
              <a:defRPr/>
            </a:pPr>
            <a:r>
              <a:rPr lang="fa-IR" dirty="0" smtClean="0">
                <a:solidFill>
                  <a:schemeClr val="tx1">
                    <a:lumMod val="75000"/>
                    <a:lumOff val="25000"/>
                  </a:schemeClr>
                </a:solidFill>
              </a:rPr>
              <a:t>غذای بسیار خوشمزه ای نوش جان می کنید!</a:t>
            </a:r>
          </a:p>
          <a:p>
            <a:pPr fontAlgn="auto">
              <a:spcAft>
                <a:spcPts val="0"/>
              </a:spcAft>
              <a:defRPr/>
            </a:pPr>
            <a:endParaRPr lang="fa-IR" dirty="0" smtClean="0">
              <a:solidFill>
                <a:schemeClr val="tx1">
                  <a:lumMod val="75000"/>
                  <a:lumOff val="25000"/>
                </a:schemeClr>
              </a:solidFill>
            </a:endParaRPr>
          </a:p>
        </p:txBody>
      </p:sp>
      <p:sp>
        <p:nvSpPr>
          <p:cNvPr id="2" name="Oval 1"/>
          <p:cNvSpPr/>
          <p:nvPr/>
        </p:nvSpPr>
        <p:spPr>
          <a:xfrm rot="20443106">
            <a:off x="-82869" y="197663"/>
            <a:ext cx="1981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smtClean="0">
                <a:cs typeface="B Lotus" panose="00000400000000000000" pitchFamily="2" charset="-78"/>
              </a:rPr>
              <a:t>نوع نشاط و شدت و ضعف آن در هر یک متفاوت است</a:t>
            </a:r>
            <a:endParaRPr lang="en-US" sz="1500" dirty="0">
              <a:cs typeface="B Lotus" panose="00000400000000000000" pitchFamily="2" charset="-78"/>
            </a:endParaRPr>
          </a:p>
        </p:txBody>
      </p:sp>
      <p:sp>
        <p:nvSpPr>
          <p:cNvPr id="6" name="Oval 5"/>
          <p:cNvSpPr/>
          <p:nvPr/>
        </p:nvSpPr>
        <p:spPr>
          <a:xfrm rot="20511680">
            <a:off x="773847" y="1554448"/>
            <a:ext cx="1981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smtClean="0">
                <a:cs typeface="B Lotus" panose="00000400000000000000" pitchFamily="2" charset="-78"/>
              </a:rPr>
              <a:t>این تفاوت هم به اهمیت آن ها برای ما و هم به موضوع آن باز می گردد</a:t>
            </a:r>
            <a:endParaRPr lang="en-US" sz="1500" dirty="0">
              <a:cs typeface="B Lotus" panose="00000400000000000000" pitchFamily="2" charset="-78"/>
            </a:endParaRPr>
          </a:p>
        </p:txBody>
      </p:sp>
      <p:sp>
        <p:nvSpPr>
          <p:cNvPr id="7" name="Oval 6"/>
          <p:cNvSpPr/>
          <p:nvPr/>
        </p:nvSpPr>
        <p:spPr>
          <a:xfrm rot="20511680">
            <a:off x="140553" y="3383248"/>
            <a:ext cx="1981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smtClean="0">
                <a:cs typeface="B Lotus" panose="00000400000000000000" pitchFamily="2" charset="-78"/>
              </a:rPr>
              <a:t>لازم است ادراک شادی خود را در موقعیت ها آن گونه که باید باشد، تنظیم کنیم</a:t>
            </a:r>
            <a:endParaRPr lang="en-US" sz="1500" dirty="0">
              <a:cs typeface="B Lotus"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80">
                                          <p:stCondLst>
                                            <p:cond delay="0"/>
                                          </p:stCondLst>
                                        </p:cTn>
                                        <p:tgtEl>
                                          <p:spTgt spid="6"/>
                                        </p:tgtEl>
                                      </p:cBhvr>
                                    </p:animEffect>
                                    <p:anim calcmode="lin" valueType="num">
                                      <p:cBhvr>
                                        <p:cTn id="6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3" dur="26">
                                          <p:stCondLst>
                                            <p:cond delay="650"/>
                                          </p:stCondLst>
                                        </p:cTn>
                                        <p:tgtEl>
                                          <p:spTgt spid="6"/>
                                        </p:tgtEl>
                                      </p:cBhvr>
                                      <p:to x="100000" y="60000"/>
                                    </p:animScale>
                                    <p:animScale>
                                      <p:cBhvr>
                                        <p:cTn id="74" dur="166" decel="50000">
                                          <p:stCondLst>
                                            <p:cond delay="676"/>
                                          </p:stCondLst>
                                        </p:cTn>
                                        <p:tgtEl>
                                          <p:spTgt spid="6"/>
                                        </p:tgtEl>
                                      </p:cBhvr>
                                      <p:to x="100000" y="100000"/>
                                    </p:animScale>
                                    <p:animScale>
                                      <p:cBhvr>
                                        <p:cTn id="75" dur="26">
                                          <p:stCondLst>
                                            <p:cond delay="1312"/>
                                          </p:stCondLst>
                                        </p:cTn>
                                        <p:tgtEl>
                                          <p:spTgt spid="6"/>
                                        </p:tgtEl>
                                      </p:cBhvr>
                                      <p:to x="100000" y="80000"/>
                                    </p:animScale>
                                    <p:animScale>
                                      <p:cBhvr>
                                        <p:cTn id="76" dur="166" decel="50000">
                                          <p:stCondLst>
                                            <p:cond delay="1338"/>
                                          </p:stCondLst>
                                        </p:cTn>
                                        <p:tgtEl>
                                          <p:spTgt spid="6"/>
                                        </p:tgtEl>
                                      </p:cBhvr>
                                      <p:to x="100000" y="100000"/>
                                    </p:animScale>
                                    <p:animScale>
                                      <p:cBhvr>
                                        <p:cTn id="77" dur="26">
                                          <p:stCondLst>
                                            <p:cond delay="1642"/>
                                          </p:stCondLst>
                                        </p:cTn>
                                        <p:tgtEl>
                                          <p:spTgt spid="6"/>
                                        </p:tgtEl>
                                      </p:cBhvr>
                                      <p:to x="100000" y="90000"/>
                                    </p:animScale>
                                    <p:animScale>
                                      <p:cBhvr>
                                        <p:cTn id="78" dur="166" decel="50000">
                                          <p:stCondLst>
                                            <p:cond delay="1668"/>
                                          </p:stCondLst>
                                        </p:cTn>
                                        <p:tgtEl>
                                          <p:spTgt spid="6"/>
                                        </p:tgtEl>
                                      </p:cBhvr>
                                      <p:to x="100000" y="100000"/>
                                    </p:animScale>
                                    <p:animScale>
                                      <p:cBhvr>
                                        <p:cTn id="79" dur="26">
                                          <p:stCondLst>
                                            <p:cond delay="1808"/>
                                          </p:stCondLst>
                                        </p:cTn>
                                        <p:tgtEl>
                                          <p:spTgt spid="6"/>
                                        </p:tgtEl>
                                      </p:cBhvr>
                                      <p:to x="100000" y="95000"/>
                                    </p:animScale>
                                    <p:animScale>
                                      <p:cBhvr>
                                        <p:cTn id="80" dur="166" decel="50000">
                                          <p:stCondLst>
                                            <p:cond delay="1834"/>
                                          </p:stCondLst>
                                        </p:cTn>
                                        <p:tgtEl>
                                          <p:spTgt spid="6"/>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down)">
                                      <p:cBhvr>
                                        <p:cTn id="85" dur="580">
                                          <p:stCondLst>
                                            <p:cond delay="0"/>
                                          </p:stCondLst>
                                        </p:cTn>
                                        <p:tgtEl>
                                          <p:spTgt spid="7"/>
                                        </p:tgtEl>
                                      </p:cBhvr>
                                    </p:animEffect>
                                    <p:anim calcmode="lin" valueType="num">
                                      <p:cBhvr>
                                        <p:cTn id="8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1" dur="26">
                                          <p:stCondLst>
                                            <p:cond delay="650"/>
                                          </p:stCondLst>
                                        </p:cTn>
                                        <p:tgtEl>
                                          <p:spTgt spid="7"/>
                                        </p:tgtEl>
                                      </p:cBhvr>
                                      <p:to x="100000" y="60000"/>
                                    </p:animScale>
                                    <p:animScale>
                                      <p:cBhvr>
                                        <p:cTn id="92" dur="166" decel="50000">
                                          <p:stCondLst>
                                            <p:cond delay="676"/>
                                          </p:stCondLst>
                                        </p:cTn>
                                        <p:tgtEl>
                                          <p:spTgt spid="7"/>
                                        </p:tgtEl>
                                      </p:cBhvr>
                                      <p:to x="100000" y="100000"/>
                                    </p:animScale>
                                    <p:animScale>
                                      <p:cBhvr>
                                        <p:cTn id="93" dur="26">
                                          <p:stCondLst>
                                            <p:cond delay="1312"/>
                                          </p:stCondLst>
                                        </p:cTn>
                                        <p:tgtEl>
                                          <p:spTgt spid="7"/>
                                        </p:tgtEl>
                                      </p:cBhvr>
                                      <p:to x="100000" y="80000"/>
                                    </p:animScale>
                                    <p:animScale>
                                      <p:cBhvr>
                                        <p:cTn id="94" dur="166" decel="50000">
                                          <p:stCondLst>
                                            <p:cond delay="1338"/>
                                          </p:stCondLst>
                                        </p:cTn>
                                        <p:tgtEl>
                                          <p:spTgt spid="7"/>
                                        </p:tgtEl>
                                      </p:cBhvr>
                                      <p:to x="100000" y="100000"/>
                                    </p:animScale>
                                    <p:animScale>
                                      <p:cBhvr>
                                        <p:cTn id="95" dur="26">
                                          <p:stCondLst>
                                            <p:cond delay="1642"/>
                                          </p:stCondLst>
                                        </p:cTn>
                                        <p:tgtEl>
                                          <p:spTgt spid="7"/>
                                        </p:tgtEl>
                                      </p:cBhvr>
                                      <p:to x="100000" y="90000"/>
                                    </p:animScale>
                                    <p:animScale>
                                      <p:cBhvr>
                                        <p:cTn id="96" dur="166" decel="50000">
                                          <p:stCondLst>
                                            <p:cond delay="1668"/>
                                          </p:stCondLst>
                                        </p:cTn>
                                        <p:tgtEl>
                                          <p:spTgt spid="7"/>
                                        </p:tgtEl>
                                      </p:cBhvr>
                                      <p:to x="100000" y="100000"/>
                                    </p:animScale>
                                    <p:animScale>
                                      <p:cBhvr>
                                        <p:cTn id="97" dur="26">
                                          <p:stCondLst>
                                            <p:cond delay="1808"/>
                                          </p:stCondLst>
                                        </p:cTn>
                                        <p:tgtEl>
                                          <p:spTgt spid="7"/>
                                        </p:tgtEl>
                                      </p:cBhvr>
                                      <p:to x="100000" y="95000"/>
                                    </p:animScale>
                                    <p:animScale>
                                      <p:cBhvr>
                                        <p:cTn id="9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theme/theme1.xml><?xml version="1.0" encoding="utf-8"?>
<a:theme xmlns:a="http://schemas.openxmlformats.org/drawingml/2006/main" name="16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164</Template>
  <TotalTime>25451</TotalTime>
  <Words>11443</Words>
  <Application>Microsoft Office PowerPoint</Application>
  <PresentationFormat>On-screen Show (16:9)</PresentationFormat>
  <Paragraphs>858</Paragraphs>
  <Slides>73</Slides>
  <Notes>72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B Lotus</vt:lpstr>
      <vt:lpstr>B Nazanin</vt:lpstr>
      <vt:lpstr>Calibri</vt:lpstr>
      <vt:lpstr>IranNastaliq</vt:lpstr>
      <vt:lpstr>Wingdings</vt:lpstr>
      <vt:lpstr>164</vt:lpstr>
      <vt:lpstr>Visio</vt:lpstr>
      <vt:lpstr>بسم الله الرحمن الرحمن الرحیم</vt:lpstr>
      <vt:lpstr>مهارتهای شاد زیستن (شادکامی)مبتنی بر قرآن </vt:lpstr>
      <vt:lpstr>سخنی با مربیان محترم </vt:lpstr>
      <vt:lpstr>شادکامی به چه معناست؟ </vt:lpstr>
      <vt:lpstr>شادکامی و شادزیستن در روانشناسی</vt:lpstr>
      <vt:lpstr>شادکامی و شادزیستن در روانشناسی</vt:lpstr>
      <vt:lpstr> </vt:lpstr>
      <vt:lpstr>شادکامی و شاد زیستن در قرآن </vt:lpstr>
      <vt:lpstr>مراتب نشاط  خود را در موقعیت های زیر در نظر بگیرید</vt:lpstr>
      <vt:lpstr>جرعه ای روایت  مراتب ثواب و مراتب شادکامی</vt:lpstr>
      <vt:lpstr>           شادکامی و شاد زیستن در قرآن </vt:lpstr>
      <vt:lpstr>شادکامی و شاد زیستن  نامطلوب در قرآن </vt:lpstr>
      <vt:lpstr>     چند روایت از امیرالمومنین</vt:lpstr>
      <vt:lpstr>PowerPoint Presentation</vt:lpstr>
      <vt:lpstr> </vt:lpstr>
      <vt:lpstr>لزوم شناخت محسنین در قرآن </vt:lpstr>
      <vt:lpstr>آشنایی با 6 سبک شادزیستن بر اساس آموزه های قرآنی و تلاش برای تجربه آن ها    1. رابطه با خود 2. رابطه با پدیده ها و رخدادها 3. رابطه با خدا 4. رابطه با دوستان  5. رابطه با افراد دارای حق 6. رابطه با ولیّ</vt:lpstr>
      <vt:lpstr>خودارزیابی:  خیلی زیاد 5 ، زیاد 4، متوسط3، کم 2، به ندرت 1</vt:lpstr>
      <vt:lpstr>   انواع مختلف شادکامی را در زندگی تجربه کنیم!   به عبارت دیگر، میزان شادکامی خود را ارتقا دهیم!  1- شادکامی به دلیل دستیابی به منفعت؛ شادکامی سودمندانه (سوره غاشیه)   2- شاکامی به دلیل دستیابی به رضایت: شادکامی ارزشمندانه (سوره فجر) 3- شادکامی به دلیل دستیابی به رزق ماندگار: شادکامی ماندگار(سوره طه) 4- شادکامی به دلیل دستیابی به پاکی: شادکامی اصلاح گرایانه(سوره عبس) 5- شادکامی به دلیل دستیابی به نشاط نعمت: شادکامی دیگرخواهانه  (سوره مطففین) 6- شادکامی به دلیل دست یابی به امنیت و حال خوش:  شادکامی اطاعت پذیرانه (سوره محمد صلی الله علیه و آله)</vt:lpstr>
      <vt:lpstr>مشکل کجاست؟</vt:lpstr>
      <vt:lpstr>شادکامی سودمندانه</vt:lpstr>
      <vt:lpstr>فعالیت؛  ارزیابی از خود </vt:lpstr>
      <vt:lpstr>دلائل غم زدگی</vt:lpstr>
      <vt:lpstr>پیش به سوی تجربه شادمانی و نشاط سودمندانه!</vt:lpstr>
      <vt:lpstr>کیفیت اهداف و مقاصد مقاصد و اهداف خود را ارزیابی کنید! </vt:lpstr>
      <vt:lpstr>کدام مقصد؟ </vt:lpstr>
      <vt:lpstr>چند نکته مهم در برنامه ریزی هفتگی</vt:lpstr>
      <vt:lpstr>چند نکته مهم در برنامه ریزی هفتگی</vt:lpstr>
      <vt:lpstr>PowerPoint Presentation</vt:lpstr>
      <vt:lpstr>تعادل در برنامه ها  به پرسش های زیر پاسخ دهید:</vt:lpstr>
      <vt:lpstr>مشکل کجاست؟ </vt:lpstr>
      <vt:lpstr>شادکامی ارزشمندانه</vt:lpstr>
      <vt:lpstr>مبناهای ارزشمندی خود را ارزیابی کنید. </vt:lpstr>
      <vt:lpstr>مبناهای ارزشمندی پوشالی</vt:lpstr>
      <vt:lpstr>مبناهای ارزشمندی حقیقی</vt:lpstr>
      <vt:lpstr>PowerPoint Presentation</vt:lpstr>
      <vt:lpstr>تمرین در منزل: موقعیت های تجربه حقارت</vt:lpstr>
      <vt:lpstr>شادکامی ماندگار</vt:lpstr>
      <vt:lpstr>حرکت به سوی تجربه شادی سوره مبارکه طه</vt:lpstr>
      <vt:lpstr>تمرین معنابخشی به رخدادهای زندگی</vt:lpstr>
      <vt:lpstr>تاثیر تعاریف بر ادراک شادی</vt:lpstr>
      <vt:lpstr>حرکت به سوی تجربه شادی سوره مبارکه طه</vt:lpstr>
      <vt:lpstr>حرکت به سوی تجربه شادی سوره مبارکه طه</vt:lpstr>
      <vt:lpstr>شادکامی اصلاح گرایانه  </vt:lpstr>
      <vt:lpstr>ویژگی های انسان غمگین در سوره عبس</vt:lpstr>
      <vt:lpstr>زندگی در جامعه و  مشاهده اختلاف طبقاتی</vt:lpstr>
      <vt:lpstr>حرکت به سوی تجربه نشاط اصلاح گرایانه</vt:lpstr>
      <vt:lpstr>PowerPoint Presentation</vt:lpstr>
      <vt:lpstr>شادکامی دیگرخواهانه/ شادکامی اجتماعی</vt:lpstr>
      <vt:lpstr>برخی از افراد در رفتارها گاهی شبیه ابرار می شوند  حال آن که ابرار نیستند و دچار غمگینی اند: </vt:lpstr>
      <vt:lpstr>ابرار</vt:lpstr>
      <vt:lpstr>نقطه مقابل ابرار؛ تطفیف</vt:lpstr>
      <vt:lpstr>تمثیلِ ترازوی تطفیف</vt:lpstr>
      <vt:lpstr>چقدر با ابرار شدن و تجربه نشاط عمیق علیینی فاصله داریم؟</vt:lpstr>
      <vt:lpstr>PowerPoint Presentation</vt:lpstr>
      <vt:lpstr>فعالیت </vt:lpstr>
      <vt:lpstr>PowerPoint Presentation</vt:lpstr>
      <vt:lpstr>تمرین کنیم!</vt:lpstr>
      <vt:lpstr>نتایج برخی مطالعات تجربی در مورد نیکی به دیگران</vt:lpstr>
      <vt:lpstr>مراجعه به روایات و انتخاب رفتارها دیگرخواهانه مطلوب</vt:lpstr>
      <vt:lpstr>شادکامی اطاعت پذیرانه</vt:lpstr>
      <vt:lpstr>فرد دارای شادکامی اطاعت پذیرانه: </vt:lpstr>
      <vt:lpstr>فرد دارای شادکامی اطاعت پذیرانه: </vt:lpstr>
      <vt:lpstr>نمونه ای برای تمرین برای دست یابی به مقام شادکامی اطاعت پذیرانه </vt:lpstr>
      <vt:lpstr>مطالعه و عمل به حقایق خطبه همّام</vt:lpstr>
      <vt:lpstr>PowerPoint Presentation</vt:lpstr>
      <vt:lpstr>PowerPoint Presentation</vt:lpstr>
      <vt:lpstr>PowerPoint Presentation</vt:lpstr>
      <vt:lpstr>PowerPoint Presentation</vt:lpstr>
      <vt:lpstr>PowerPoint Presentation</vt:lpstr>
      <vt:lpstr>انواع شش گانه شادکامی</vt:lpstr>
      <vt:lpstr>خودارزیابی:  خیلی زیاد 5 ، زیاد 4، متوسط3، کم 2، به ندرت 1</vt:lpstr>
      <vt:lpstr>سپاس فراوان از همراهی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laptop</dc:creator>
  <cp:lastModifiedBy>laptop</cp:lastModifiedBy>
  <cp:revision>580</cp:revision>
  <dcterms:created xsi:type="dcterms:W3CDTF">2018-07-16T05:40:41Z</dcterms:created>
  <dcterms:modified xsi:type="dcterms:W3CDTF">2018-08-13T07:13:02Z</dcterms:modified>
</cp:coreProperties>
</file>