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2"/>
  </p:notesMasterIdLst>
  <p:handoutMasterIdLst>
    <p:handoutMasterId r:id="rId53"/>
  </p:handoutMasterIdLst>
  <p:sldIdLst>
    <p:sldId id="276" r:id="rId2"/>
    <p:sldId id="268" r:id="rId3"/>
    <p:sldId id="278" r:id="rId4"/>
    <p:sldId id="279" r:id="rId5"/>
    <p:sldId id="280" r:id="rId6"/>
    <p:sldId id="277" r:id="rId7"/>
    <p:sldId id="281" r:id="rId8"/>
    <p:sldId id="263" r:id="rId9"/>
    <p:sldId id="274" r:id="rId10"/>
    <p:sldId id="283" r:id="rId11"/>
    <p:sldId id="285" r:id="rId12"/>
    <p:sldId id="294" r:id="rId13"/>
    <p:sldId id="288" r:id="rId14"/>
    <p:sldId id="286" r:id="rId15"/>
    <p:sldId id="293" r:id="rId16"/>
    <p:sldId id="292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34" r:id="rId45"/>
    <p:sldId id="325" r:id="rId46"/>
    <p:sldId id="333" r:id="rId47"/>
    <p:sldId id="327" r:id="rId48"/>
    <p:sldId id="328" r:id="rId49"/>
    <p:sldId id="335" r:id="rId50"/>
    <p:sldId id="33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F8A"/>
    <a:srgbClr val="F97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10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58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77919"/>
          </a:xfrm>
        </p:spPr>
      </p:pic>
    </p:spTree>
    <p:extLst>
      <p:ext uri="{BB962C8B-B14F-4D97-AF65-F5344CB8AC3E}">
        <p14:creationId xmlns:p14="http://schemas.microsoft.com/office/powerpoint/2010/main" val="15820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" y="570803"/>
            <a:ext cx="11644225" cy="854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برداشتن موانع ذکر از پیش رو               جاری شدن ذکر خداوند در درون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168640" y="1995686"/>
            <a:ext cx="253330" cy="4001254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1106291"/>
            <a:ext cx="7832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98953" y="1691450"/>
            <a:ext cx="319350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موانع ذکر در انسان </a:t>
            </a:r>
          </a:p>
          <a:p>
            <a:pPr algn="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از منظر مناجات شاکین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93421" y="1685022"/>
            <a:ext cx="74172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موانع نفسانی تجلی ذکر</a:t>
            </a:r>
            <a:endParaRPr lang="fa-IR" sz="3200" dirty="0" smtClean="0">
              <a:cs typeface="Dast Nevis" panose="03000400000000000000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موانع مربوط به  طبیعت انسان در تجلی ذکر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موانع بیرونی ذکر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موانع قلبی ذکر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مقابله با موانع ذکر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راه های مشخص برای مقابله با موانع ذکر</a:t>
            </a:r>
          </a:p>
        </p:txBody>
      </p:sp>
    </p:spTree>
    <p:extLst>
      <p:ext uri="{BB962C8B-B14F-4D97-AF65-F5344CB8AC3E}">
        <p14:creationId xmlns:p14="http://schemas.microsoft.com/office/powerpoint/2010/main" val="28860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سوم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43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206035"/>
            <a:ext cx="11551920" cy="64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ادراک توجه از منظر مناجات عارفین:</a:t>
            </a:r>
            <a:endParaRPr lang="fa-IR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1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 قدرت ادراک توجه                                      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2.    ناتوانی ادراک توجه در درک حقیقت وجود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3.    رسوخ یافتن ادراک توجه                                      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4.    آثـار ادراک توجه در افکار و مکاشفه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5.    تاثیر ادراک توجه و انواع جذبه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6.    تاثیر ادراک توجه در بینایی و برطرف شدن تاریکی شک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7.     تاثیر ادراک در از بین بردن شک و گسترش معرفت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970" y="327660"/>
            <a:ext cx="4856930" cy="100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 rtl="1"/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جنس ذکر         ادراک و علم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47396" y="809684"/>
            <a:ext cx="614904" cy="212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99032" y="1367978"/>
            <a:ext cx="433644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8.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تاثیر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ادراک توجه در زهد و انس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0819" y="2378045"/>
            <a:ext cx="530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9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تاثیر ادراک در خوف و اطمینان و یقیین</a:t>
            </a:r>
          </a:p>
        </p:txBody>
      </p:sp>
      <p:sp>
        <p:nvSpPr>
          <p:cNvPr id="5" name="Rectangle 4"/>
          <p:cNvSpPr/>
          <p:nvPr/>
        </p:nvSpPr>
        <p:spPr>
          <a:xfrm>
            <a:off x="6774792" y="3167522"/>
            <a:ext cx="4791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10.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تاثیر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ادراک توجه بر قلب و منافع آن</a:t>
            </a:r>
          </a:p>
        </p:txBody>
      </p:sp>
      <p:sp>
        <p:nvSpPr>
          <p:cNvPr id="6" name="Rectangle 5"/>
          <p:cNvSpPr/>
          <p:nvPr/>
        </p:nvSpPr>
        <p:spPr>
          <a:xfrm>
            <a:off x="7561311" y="3924471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11.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تاثیر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ادراک توجه در الهام ذکر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1174" y="4681420"/>
            <a:ext cx="4612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12.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تاثیر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ادراک توجه در درک حقایق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819" y="5437170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13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طلب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پس از  فعال شدن ادراک توجه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081463" y="220978"/>
            <a:ext cx="64540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ادراک توجه از منظر مناجات عارفین:</a:t>
            </a:r>
            <a:endParaRPr lang="fa-I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36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چهارم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03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206035"/>
            <a:ext cx="11551920" cy="64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گرایش توجه از منظر مناجات راغبـین:</a:t>
            </a:r>
            <a:endParaRPr lang="fa-IR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1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 ضرورت وجود امکانات برای گرایش داشتن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2.    ضرورت وجود خوف و رجا برای گرایش داشتن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3.    تاثیر گناهان در گرایش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4.    تاثیر بی توجهی به خدا در تغییر گرایش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5.     نقش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انس و وحشت در گرایش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6.    نقش انوار الهی در گرایش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7.     دستیابی به انواع قرب و بهره مندی محرک گرایش توجه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16479" y="1219592"/>
            <a:ext cx="0" cy="5025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54516" y="535853"/>
            <a:ext cx="1923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گرایش توجه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19488" y="1752504"/>
            <a:ext cx="25939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عامل اصلی غفلت</a:t>
            </a:r>
          </a:p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و نسیان الهی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93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7900" y="1367978"/>
            <a:ext cx="472757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8.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نقش جود و لطف در گرایش توجه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8124" y="2378045"/>
            <a:ext cx="4607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9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انواع عکس العمل گرایش توجه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1300" y="3167522"/>
            <a:ext cx="537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10.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برخی از عوامل برانگیزاننده گرایش توجه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0641" y="3924471"/>
            <a:ext cx="4544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11.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نقش شفاعت در  گر ایش توجه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4428" y="4681420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12.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انواع نتایج گرایش توجه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9599" y="5438369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13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افق گرایش توجه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297681" y="220978"/>
            <a:ext cx="72377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گرایش توجه از منظر مناجات راغبـین</a:t>
            </a: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:</a:t>
            </a:r>
            <a:endParaRPr lang="fa-I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0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پنجم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83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-55880" y="99355"/>
            <a:ext cx="11551920" cy="64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امید توجه از منظر مناجات زاهدین:</a:t>
            </a:r>
            <a:endParaRPr lang="fa-IR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1</a:t>
            </a: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 انگیزه و دلایل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2.    چگونگی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3.    آسیب های عدم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4.    روش های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5.     نقش پذیرش ولایت در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6.    نقش جذبه و گرایش و ادراک های درست در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7.     نقش داشتن افق های مطلوب در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8.     نقش خروج از  جذبه های دنیوی در کنترل توجه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16479" y="1219592"/>
            <a:ext cx="0" cy="5025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61592" y="585139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عدم کنترل گرایش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00257" y="1752504"/>
            <a:ext cx="26324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نداشتن قوه اختیار</a:t>
            </a:r>
          </a:p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در انسان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85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ششم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8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6541" y="2967335"/>
            <a:ext cx="779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ast Nevis" panose="03000400000000000000" pitchFamily="66" charset="-78"/>
              </a:rPr>
              <a:t>ساختار وجودی انسان از منظر ذکر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108720" y="1909427"/>
            <a:ext cx="12167493" cy="5389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30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1.     نقش سوال در امید توجه                        6.   نقش موانست در امید توجه</a:t>
            </a:r>
          </a:p>
          <a:p>
            <a:pPr algn="r" rtl="1">
              <a:lnSpc>
                <a:spcPct val="150000"/>
              </a:lnSpc>
            </a:pPr>
            <a:r>
              <a:rPr lang="fa-IR" sz="30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2.   نقش آرزو در امید توجه                              7.   نقش امتداد و پشتکار در امید توجه</a:t>
            </a:r>
          </a:p>
          <a:p>
            <a:pPr algn="r" rtl="1">
              <a:lnSpc>
                <a:spcPct val="150000"/>
              </a:lnSpc>
            </a:pPr>
            <a:r>
              <a:rPr lang="fa-IR" sz="30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3.   نقش مواجهه در امید توجه                         8.   نقش ادراک و شناخت در امید توجه</a:t>
            </a:r>
          </a:p>
          <a:p>
            <a:pPr algn="r" rtl="1">
              <a:lnSpc>
                <a:spcPct val="150000"/>
              </a:lnSpc>
            </a:pPr>
            <a:r>
              <a:rPr lang="fa-IR" sz="30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4.   نقش عصیان در خاموشی امید توجه        9.   افق ها و غایات حقیقی  امید توجه</a:t>
            </a:r>
          </a:p>
          <a:p>
            <a:pPr algn="r" rtl="1">
              <a:lnSpc>
                <a:spcPct val="150000"/>
              </a:lnSpc>
            </a:pPr>
            <a:r>
              <a:rPr lang="fa-IR" sz="30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5.   نقش توکل در امید توجه                        10.   ثمرات امید توجه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76596" y="1980684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امید توجه از منظر مناجات راجین: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848" y="510912"/>
            <a:ext cx="112598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dirty="0" smtClean="0">
                <a:ln w="0"/>
                <a:latin typeface="IRAban" panose="02000503000000020002" pitchFamily="2" charset="-78"/>
                <a:cs typeface="Dast Nevis" panose="03000400000000000000" pitchFamily="66" charset="-78"/>
              </a:rPr>
              <a:t>امید =   ادراکی که بر اساس غایت نگری شکل گرفته و احتمال برطر ف شدن نیاز </a:t>
            </a:r>
          </a:p>
          <a:p>
            <a:pPr algn="ctr"/>
            <a:r>
              <a:rPr lang="fa-IR" sz="3200" dirty="0" smtClean="0">
                <a:ln w="0"/>
                <a:latin typeface="IRAban" panose="02000503000000020002" pitchFamily="2" charset="-78"/>
                <a:cs typeface="Dast Nevis" panose="03000400000000000000" pitchFamily="66" charset="-78"/>
              </a:rPr>
              <a:t>و رسیدن به نتیجه را از حالت تسویه به حالت ظن ارتقا می دهد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93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هفتم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4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503499"/>
            <a:ext cx="11551920" cy="6288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بررسی نگرانی توجه از منظر مناجات خائفین:</a:t>
            </a:r>
            <a:endParaRPr lang="fa-IR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1</a:t>
            </a: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 نگرانی توجه از عذاب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2.    نگرانی توجه از دوری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3.    نگرانی توجه از محرومیت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4.    نگرانی توجه از عقوبت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5.     نگرانی توجه از شاکله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6.    نگرانی توجه از خاتمه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7.     نگرانی توجه از انواع عقوبت ها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8.     نقش باورها در برطرف شدن نگرانی  توجه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9723" y="1984968"/>
            <a:ext cx="0" cy="5025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5195" y="1158086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وجه دیگر امید توجه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59953" y="2653091"/>
            <a:ext cx="29995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نگرانی توجه از فقدان</a:t>
            </a:r>
          </a:p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نتیجه بخشی امید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7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206035"/>
            <a:ext cx="11551920" cy="64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بررسی نگرانی توجه از منظر مناجات خائفین:</a:t>
            </a:r>
            <a:endParaRPr lang="fa-IR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9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 نقش نظر و اشتیاق در برطرف شدن نگرانی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10.    نقش نفس و توحید در برطرف شدن نگرانی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11.    نقش ضمیر و مودت در در برطرف شدن نگرانی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12.    پناه بردن به برطرف کننده نگرانی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13.    توجه به اسماء الهی برطرف کننده نگرانی توجه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14.    توجه به نجات برطرف کننده نگرانی توجه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15.     توجه به اجر و ثواب برطرف کننده نگرانی توجه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5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هشتم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9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5978" y="434635"/>
            <a:ext cx="11112257" cy="59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جذبه توجه از منظر مناجات محبـین: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5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1.   نقش ذائقه در جذبه 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2.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انس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3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خلوص دو ولایت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4.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پیوند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5.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دیدار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6.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خشنودی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7.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نظر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توجه</a:t>
            </a: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1682" y="2409585"/>
            <a:ext cx="236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تولید باور و ایمان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59056" y="1922680"/>
            <a:ext cx="0" cy="5025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6064" y="724472"/>
            <a:ext cx="34515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همراهی جذب و دفع بلاها</a:t>
            </a:r>
          </a:p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با ادراک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86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7850" y="434635"/>
            <a:ext cx="11360386" cy="59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جذبه توجه از منظر مناجات محبـین</a:t>
            </a: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:</a:t>
            </a:r>
            <a:endParaRPr lang="fa-I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8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رضایت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         15.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آثار و بروزات جذبه های الهی در زندگی انسان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9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اشتیاق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        16.آثار ادراکی جذبه های الهی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10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صدق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          17.انواع آرزو در جذبه های الهی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11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ادراک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            18.طلب در جذبه های الهی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12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عبودیت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13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نقش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انواع گرایش در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جذبه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            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14.   آثار و نتایج جذبه توجه</a:t>
            </a: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65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نهم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38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5978" y="434635"/>
            <a:ext cx="11112257" cy="59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پذیرش توجه از منظر مناجات مطیعین</a:t>
            </a: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1.   الهام،عامل پذیرش 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2.   خروج از ظلمات عامل دیگر پذیرش توجه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3.   آسیب های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پذیرش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4.   نتایج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پذیرش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5.   حقیقت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پذیرش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6.   وسیله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پذیرش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7.   غایت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پذیرش توجه</a:t>
            </a: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549" y="2409585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قابلیت توجه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59056" y="1922680"/>
            <a:ext cx="0" cy="5025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3281" y="724472"/>
            <a:ext cx="3437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پذیرش نسبت به هر</a:t>
            </a:r>
          </a:p>
          <a:p>
            <a:pPr algn="ct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امر و نهی‌ ای که میشود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01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دهم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8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1570" y="366544"/>
            <a:ext cx="406908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 rtl="1"/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ذکر ≠ نسیان و غفلت 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34635"/>
            <a:ext cx="11498235" cy="5225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انواع معانی ذکر در قرآن</a:t>
            </a:r>
            <a:endParaRPr lang="fa-IR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1.   ذکر نعمت و میثاق                         8.     ملائکه تلاوت کننده ذکر         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2.   ذکر اللّه                       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9.      تذکر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3.   ذکر آباء                         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10.      ذکر و تفکر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4.   ذکر ایشان(امت)                     11.      ذکر و تعقل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5.   ذکر الدار                     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12.      ذکر و تقوا</a:t>
            </a:r>
          </a:p>
          <a:p>
            <a:pPr marL="0" indent="0" algn="r" rtl="1">
              <a:buNone/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6.   ذکر اسم خدا             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13.      ذکر ، نتیجه توجه به آیات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7.   ذکر و قرآن                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14.      ذکر و ولایت</a:t>
            </a: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88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1" y="444844"/>
            <a:ext cx="10972622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قدرت بازنگری توجه      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مشاهده انواع لغزش،نقص و نیاز برای توجه</a:t>
            </a:r>
          </a:p>
          <a:p>
            <a:pPr algn="r" rtl="1">
              <a:lnSpc>
                <a:spcPct val="150000"/>
              </a:lnSpc>
            </a:pP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    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مشاهده تبعات انواع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لغزش،نقص و نیاز برای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       مشاهده خداوند به عنوان دفع کننده و رفع کننده انواع  لغزش،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                                                              نقص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 نیاز برای توجه</a:t>
            </a:r>
          </a:p>
        </p:txBody>
      </p:sp>
      <p:sp>
        <p:nvSpPr>
          <p:cNvPr id="6" name="Right Brace 5"/>
          <p:cNvSpPr/>
          <p:nvPr/>
        </p:nvSpPr>
        <p:spPr>
          <a:xfrm>
            <a:off x="9138511" y="718256"/>
            <a:ext cx="292127" cy="1868715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4068" y="3482383"/>
            <a:ext cx="445155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شروط نتیجه بخشی بازنگری توجه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     </a:t>
            </a: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556653" y="3750708"/>
            <a:ext cx="292127" cy="2322554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584" y="3552400"/>
            <a:ext cx="6343781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علم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به امکان جبران و لزوم آن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منحصر دانستن جبران برای خدا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ضرورت انابه و استکانت به عنوان ابزار بازنگری توجه 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جدیت در پناهندگی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5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62888" y="272922"/>
            <a:ext cx="3836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مدیریت بازنگری توجه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761340" y="579018"/>
            <a:ext cx="292127" cy="2322554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6785" y="306453"/>
            <a:ext cx="6343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مدیریت حالات 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مدیریت طلب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مدیریت تبدیل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مدیریت رجوع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318554" y="3850834"/>
            <a:ext cx="3381294" cy="1685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شیوه اصلی در 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بازنگری توجه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9145540" y="4255041"/>
            <a:ext cx="292127" cy="2013748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7811" y="4123599"/>
            <a:ext cx="63437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توبه بنده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استغفار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توبه خدا که با تجلی قدرت،حلم و علم همراه است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672173" y="3070018"/>
            <a:ext cx="3381294" cy="854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حقیقت بازنگری توجه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4331416" y="3436496"/>
            <a:ext cx="292127" cy="1721897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63139" y="3241718"/>
            <a:ext cx="63437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گشایش باب عفو به روی توجه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توبه راستین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عفُوّ بودن خداوند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94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4862746" y="2588107"/>
            <a:ext cx="292127" cy="3612667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3959" y="237126"/>
            <a:ext cx="3381294" cy="25160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چگونگی توجه 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به حقیقت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بازنگری توجه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37280" y="2403955"/>
            <a:ext cx="63437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طلب شفاعت بوسیله جود و کرم پروردگار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توسل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دعا و امید به استجابت آن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امید به ناکام نشدن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امید به قبول توبه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امید به پوشانده شدن خطاها</a:t>
            </a:r>
            <a:endParaRPr lang="en-US" sz="2800" dirty="0"/>
          </a:p>
        </p:txBody>
      </p:sp>
      <p:sp>
        <p:nvSpPr>
          <p:cNvPr id="18" name="Right Brace 17"/>
          <p:cNvSpPr/>
          <p:nvPr/>
        </p:nvSpPr>
        <p:spPr>
          <a:xfrm>
            <a:off x="9059468" y="640770"/>
            <a:ext cx="292127" cy="2322554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76328" y="428967"/>
            <a:ext cx="6343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عفو الهی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جریان کرامت ربوبی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اسماءالحسنی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اقدامات پس از بازنگری توجه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9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یازدهم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9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043423" y="1879433"/>
            <a:ext cx="292127" cy="1719469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6227" y="4046330"/>
            <a:ext cx="4451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غایت توسل،قرب توجه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556652" y="4295049"/>
            <a:ext cx="292127" cy="1866812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6851" y="1710881"/>
            <a:ext cx="63437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عواطف رحمت خداوند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عواطف رحمت الهی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شفاعت نبی رحمت</a:t>
            </a:r>
            <a:endParaRPr lang="en-US" sz="28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28231" y="470227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توجه در به کارگیری سبب قرب از منظر مناجات متوسلین: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3790" y="1543568"/>
            <a:ext cx="48738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سبب های قرب توجه           وسیله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392507" y="2054146"/>
            <a:ext cx="599788" cy="106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2871" y="4164242"/>
            <a:ext cx="63437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غفران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رضوان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فوز</a:t>
            </a:r>
            <a:endParaRPr lang="en-US" sz="2800" dirty="0"/>
          </a:p>
        </p:txBody>
      </p:sp>
      <p:sp>
        <p:nvSpPr>
          <p:cNvPr id="8" name="8-Point Star 7"/>
          <p:cNvSpPr/>
          <p:nvPr/>
        </p:nvSpPr>
        <p:spPr>
          <a:xfrm>
            <a:off x="10253529" y="1721621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Far.Dast Nevis" panose="03000400000000000000" pitchFamily="66" charset="-78"/>
              </a:rPr>
              <a:t>1</a:t>
            </a:r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10187778" y="4219706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Far.Dast Nevis" panose="03000400000000000000" pitchFamily="66" charset="-78"/>
              </a:rPr>
              <a:t>2</a:t>
            </a:r>
            <a:endParaRPr lang="en-US" dirty="0"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70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30877" y="1707553"/>
            <a:ext cx="1034039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- توسل پیداکردن توجه به امید                             وارد شدن فرد به حریم کرم پروردگار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- توسل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پیداکردن توجه به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گرایش                    </a:t>
            </a:r>
            <a:r>
              <a:rPr lang="fa-IR" sz="2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وارد شدن فرد به آستان جود و بخشش الهی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- توسل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پیداکردن توجه به 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آرزو                            تحقق یافتن آرزوی فرد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- توسل پیداکردن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به عمل                                 سبب ختم به خیر شدن عاقبت فرد میشود</a:t>
            </a:r>
            <a:endParaRPr lang="en-US" sz="28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-15369" y="432672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توسل پیداکردن توجه به امید،گرایش و آرزو برای یافتن سبب قرب: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044096" y="2335735"/>
            <a:ext cx="1750374" cy="1937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8-Point Star 7"/>
          <p:cNvSpPr/>
          <p:nvPr/>
        </p:nvSpPr>
        <p:spPr>
          <a:xfrm>
            <a:off x="10864661" y="609637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Far.Dast Nevis" panose="03000400000000000000" pitchFamily="66" charset="-78"/>
              </a:rPr>
              <a:t>3</a:t>
            </a:r>
            <a:endParaRPr lang="en-US" dirty="0">
              <a:cs typeface="Far.Dast Nevis" panose="03000400000000000000" pitchFamily="66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310605" y="3204267"/>
            <a:ext cx="1217355" cy="1440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965262" y="4043288"/>
            <a:ext cx="1686044" cy="1937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044096" y="4913263"/>
            <a:ext cx="2122567" cy="228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8275551" y="1824206"/>
            <a:ext cx="305982" cy="1957458"/>
          </a:xfrm>
          <a:prstGeom prst="rightBrace">
            <a:avLst>
              <a:gd name="adj1" fmla="val 100321"/>
              <a:gd name="adj2" fmla="val 52532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063" y="1616822"/>
            <a:ext cx="7857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بهشتیانی که در میان بهشت حلول یافته اند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 به استقرار بهشتیان که در دار کرامت واقع میشود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روشنی چشم ایشان که بواسطه لقاءرب رخ میدهد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ارث بردن منازل صدقی که در جوار رب برای ایشان مهیا شده است</a:t>
            </a:r>
            <a:endParaRPr lang="en-US" sz="24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8160" y="472759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آخرت نگری سببی برای خلوص و خلوص سببی برای قرب: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9564" y="5149015"/>
            <a:ext cx="782826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برای اینکه توجه به وسیله قربی معطوف شود لازم است</a:t>
            </a:r>
            <a:endParaRPr lang="fa-IR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0934637" y="676279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Far.Dast Nevis" panose="03000400000000000000" pitchFamily="66" charset="-78"/>
              </a:rPr>
              <a:t>4</a:t>
            </a:r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10873454" y="4539377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Far.Dast Nevis" panose="03000400000000000000" pitchFamily="66" charset="-78"/>
              </a:rPr>
              <a:t>5</a:t>
            </a:r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7569" y="4378524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ابزار توسل: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9712" y="1560610"/>
            <a:ext cx="4873821" cy="21121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وجوه مختلف 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آخرت نگری افراد 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صفا یافته و خالص شده</a:t>
            </a:r>
            <a:endParaRPr lang="fa-IR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4183024" y="5253295"/>
            <a:ext cx="305982" cy="1069804"/>
          </a:xfrm>
          <a:prstGeom prst="rightBrace">
            <a:avLst>
              <a:gd name="adj1" fmla="val 100321"/>
              <a:gd name="adj2" fmla="val 31911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24837" y="5085936"/>
            <a:ext cx="78574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Far.Dast Nevis" panose="03000400000000000000" pitchFamily="66" charset="-78"/>
              </a:rPr>
              <a:t>به مقصد معینی متوجه شود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Far.Dast Nevis" panose="03000400000000000000" pitchFamily="66" charset="-78"/>
              </a:rPr>
              <a:t>و ابزار ی متناسب را به کار  بندد</a:t>
            </a:r>
            <a:endParaRPr lang="en-US" sz="2400" dirty="0"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9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8471505" y="601884"/>
            <a:ext cx="267381" cy="3090440"/>
          </a:xfrm>
          <a:prstGeom prst="rightBrace">
            <a:avLst>
              <a:gd name="adj1" fmla="val 100321"/>
              <a:gd name="adj2" fmla="val 7436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4091" y="431818"/>
            <a:ext cx="8795597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نیاز خود برای ورود به درگاه پروردگار و توجه به تنها کریم هستی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نیاز خود برای قصد پروردگار  و توجه به تنها رحمت آفرین هستی</a:t>
            </a:r>
          </a:p>
          <a:p>
            <a:pPr algn="r" rtl="1">
              <a:lnSpc>
                <a:spcPct val="150000"/>
              </a:lnSpc>
            </a:pPr>
            <a:r>
              <a:rPr lang="fa-IR" sz="2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نیاز خود و درک تنهایی و توجه به بهترین کسی که می تواند انیس این تنهایی باشد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نیاز خود و دورافتادگی و توجه به عطوفت تنها حقیقت هستی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نیاز خود و بلند کردن دستان نیاز به درگاه پروردگار و توجه به سعد عفو الهی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به نیاز خود و آویختن به درگاه الهی و توجه به دامن کرم خداوند</a:t>
            </a:r>
            <a:endParaRPr lang="en-US" sz="24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97262" y="322837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ابزار های توسل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11012758" y="3996048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Far.Dast Nevis" panose="03000400000000000000" pitchFamily="66" charset="-78"/>
              </a:rPr>
              <a:t>6</a:t>
            </a:r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57528" y="3584463"/>
            <a:ext cx="10778317" cy="14666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مهم ترین </a:t>
            </a:r>
          </a:p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ابزارهای توسل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526687" y="4080076"/>
            <a:ext cx="330719" cy="2349661"/>
          </a:xfrm>
          <a:prstGeom prst="rightBrace">
            <a:avLst>
              <a:gd name="adj1" fmla="val 100321"/>
              <a:gd name="adj2" fmla="val 30535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78287" y="3887869"/>
            <a:ext cx="785740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Far.Dast Nevis" panose="03000400000000000000" pitchFamily="66" charset="-78"/>
              </a:rPr>
              <a:t>توجه و گریز از محرومیت از درگاه پروردگار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Far.Dast Nevis" panose="03000400000000000000" pitchFamily="66" charset="-78"/>
              </a:rPr>
              <a:t>و توجه به ناامید برنگشتن از درگاه کریمانه او</a:t>
            </a:r>
          </a:p>
          <a:p>
            <a:pPr algn="r" rtl="1">
              <a:lnSpc>
                <a:spcPct val="150000"/>
              </a:lnSpc>
            </a:pPr>
            <a:endParaRPr lang="fa-IR" dirty="0">
              <a:cs typeface="Far.Dast Nevis" panose="03000400000000000000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Far.Dast Nevis" panose="03000400000000000000" pitchFamily="66" charset="-78"/>
              </a:rPr>
              <a:t>توجه و گریز از ناکامی و زیان زدگی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Far.Dast Nevis" panose="03000400000000000000" pitchFamily="66" charset="-78"/>
              </a:rPr>
              <a:t>و توجه به  زمینه های ابتلا نشدن به آن ها</a:t>
            </a:r>
            <a:endParaRPr lang="en-US" sz="2400" dirty="0"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86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دوازدهم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9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623367" y="434051"/>
            <a:ext cx="269357" cy="1144528"/>
          </a:xfrm>
          <a:prstGeom prst="rightBrace">
            <a:avLst>
              <a:gd name="adj1" fmla="val 100321"/>
              <a:gd name="adj2" fmla="val 31798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372" y="1543055"/>
            <a:ext cx="10426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ویژگی های طریق حقی که لازم است توجه به آن سوق یابد: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635" y="380173"/>
            <a:ext cx="6343781" cy="119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طریق تنگ، که خداوند دلیل و راهنمای آن نیست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طریقی که خداوند به آن هدایت می کند و بر مدار حق است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6848779" y="277713"/>
            <a:ext cx="48738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2 نوع طریق پیش روی انسان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11062350" y="1767571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6057" y="2255577"/>
            <a:ext cx="6343781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الف)غایت در نظر گرفته شده برای توجه به اراده و طلب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ب)سیر در نظر گرفته شده </a:t>
            </a:r>
            <a:r>
              <a:rPr lang="fa-IR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برای توجه به اراده و طلب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cs typeface="Far.Dast Nevis" panose="03000400000000000000" pitchFamily="66" charset="-78"/>
              </a:rPr>
              <a:t>ج)مقاصد در نظر گرفته شده </a:t>
            </a:r>
            <a:r>
              <a:rPr lang="fa-IR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برای توجه به اراده و طلب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cs typeface="Far.Dast Nevis" panose="03000400000000000000" pitchFamily="66" charset="-78"/>
              </a:rPr>
              <a:t>د)سبیل در نظر گرفته شده </a:t>
            </a:r>
            <a:r>
              <a:rPr lang="fa-IR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برای توجه به اراده و طلب</a:t>
            </a:r>
          </a:p>
          <a:p>
            <a:pPr algn="r" rtl="1">
              <a:lnSpc>
                <a:spcPct val="150000"/>
              </a:lnSpc>
            </a:pPr>
            <a:endParaRPr lang="fa-IR" sz="2500" dirty="0" smtClean="0">
              <a:cs typeface="Far.Dast Nevis" panose="03000400000000000000" pitchFamily="66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1062350" y="4778981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1371" y="4563586"/>
            <a:ext cx="104267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ویژگی های بندگان خالص الهی که به حقیقت واصل اند: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030" y="5195243"/>
            <a:ext cx="106194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 smtClean="0">
                <a:cs typeface="Far.Dast Nevis" panose="03000400000000000000" pitchFamily="66" charset="-78"/>
              </a:rPr>
              <a:t>الف)سرعت در سیر                    ب)داشتن طلبی پیوسته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cs typeface="Far.Dast Nevis" panose="03000400000000000000" pitchFamily="66" charset="-78"/>
              </a:rPr>
              <a:t>ج)عبودیت شبانه روزی              د)ترس همراه با مهربانی از پروردگار</a:t>
            </a:r>
          </a:p>
        </p:txBody>
      </p:sp>
    </p:spTree>
    <p:extLst>
      <p:ext uri="{BB962C8B-B14F-4D97-AF65-F5344CB8AC3E}">
        <p14:creationId xmlns:p14="http://schemas.microsoft.com/office/powerpoint/2010/main" val="40810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5154" y="375939"/>
            <a:ext cx="11363446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 rtl="1"/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معرفی ذکر از منظر قرآن بر اساس دسته بندی مافوق: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408" y="1490819"/>
            <a:ext cx="11453149" cy="5156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Font typeface="Arial" pitchFamily="34" charset="0"/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1.    ذکر     ساحت انسان</a:t>
            </a:r>
          </a:p>
          <a:p>
            <a:pPr marL="0" indent="0" algn="r" rtl="1">
              <a:lnSpc>
                <a:spcPct val="110000"/>
              </a:lnSpc>
              <a:buFont typeface="Arial" pitchFamily="34" charset="0"/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ساحت غیر انسان ( حقایق و کتاب )</a:t>
            </a:r>
          </a:p>
          <a:p>
            <a:pPr marL="0" indent="0" algn="r" rtl="1">
              <a:lnSpc>
                <a:spcPct val="110000"/>
              </a:lnSpc>
              <a:buFont typeface="Arial" pitchFamily="34" charset="0"/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2.     ذکر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ea typeface="Cambria" panose="02040503050406030204" pitchFamily="18" charset="0"/>
                <a:cs typeface="Dast Nevis" panose="03000400000000000000" pitchFamily="66" charset="-78"/>
              </a:rPr>
              <a:t>≠ غفلت و نسیان           در مورد انسان</a:t>
            </a:r>
          </a:p>
          <a:p>
            <a:pPr marL="0" indent="0" algn="r" rtl="1">
              <a:lnSpc>
                <a:spcPct val="110000"/>
              </a:lnSpc>
              <a:buFont typeface="Arial" pitchFamily="34" charset="0"/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ea typeface="Cambria" panose="02040503050406030204" pitchFamily="18" charset="0"/>
                <a:cs typeface="Dast Nevis" panose="03000400000000000000" pitchFamily="66" charset="-78"/>
              </a:rPr>
              <a:t>3.    حقایق ثابتی که به نحوی با انسان مرتبط است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در مورد غیر انسان</a:t>
            </a:r>
          </a:p>
          <a:p>
            <a:pPr marL="0" indent="0" algn="r" rtl="1">
              <a:lnSpc>
                <a:spcPct val="110000"/>
              </a:lnSpc>
              <a:buFont typeface="Arial" pitchFamily="34" charset="0"/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4.    قرآن و کتب آسمانی      ذکر       به اعتبار حقایقی که لازم است در معرض علم و باور انسان قرار گیرد</a:t>
            </a:r>
          </a:p>
          <a:p>
            <a:pPr marL="0" indent="0" algn="r" rtl="1">
              <a:lnSpc>
                <a:spcPct val="110000"/>
              </a:lnSpc>
              <a:buFont typeface="Arial" pitchFamily="34" charset="0"/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5.     انطباق حقایق ثبت شده در هستی و درون انسان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€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ذکر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45530" y="3866752"/>
            <a:ext cx="768582" cy="38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926391" y="3209461"/>
            <a:ext cx="762785" cy="212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892211" y="4490976"/>
            <a:ext cx="480262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759776" y="4479402"/>
            <a:ext cx="3567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10168680" y="1679347"/>
            <a:ext cx="280294" cy="1063853"/>
          </a:xfrm>
          <a:prstGeom prst="rightBrace">
            <a:avLst>
              <a:gd name="adj1" fmla="val 8333"/>
              <a:gd name="adj2" fmla="val 18376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371" y="270575"/>
            <a:ext cx="104267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ویژگی های نهایت سلوک روندگان طریق حق: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11019838" y="439994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539" y="991528"/>
            <a:ext cx="114589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الف)نوشیدن از سرچشمه  توحید                       ب)نائل شدن به آنچه در گرایش و میل آن ها بوده است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ج)دستیابی به آنچه در طلب و اراده داشته اند       د)تحقق فضل الهی در مقاصد در نظر گرفته آن ها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ه)پر شدن ضمایر از جذبه های محبت ربوبی    و)سیراب شدن از جرعه های وصل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ز)رسیدن به لذت مناجات با رب                         ح)دستیابی به بلندترین مقاصد که لقاء رب است</a:t>
            </a:r>
            <a:endParaRPr lang="fa-IR" sz="2500" dirty="0" smtClean="0">
              <a:cs typeface="Far.Dast Nevis" panose="03000400000000000000" pitchFamily="66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1062351" y="3783558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3102" y="3614272"/>
            <a:ext cx="104267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عوامل مهم در  ایجاد طلب و اراده و تحریک گرایش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1493" y="4446478"/>
            <a:ext cx="1145893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الف)توجه به اقبال رب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ب)عطوفت و پاداش و جزای فراوان رب</a:t>
            </a:r>
          </a:p>
          <a:p>
            <a:pPr algn="r" rtl="1">
              <a:lnSpc>
                <a:spcPct val="150000"/>
              </a:lnSpc>
            </a:pPr>
            <a:r>
              <a:rPr lang="fa-IR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Far.Dast Nevis" panose="03000400000000000000" pitchFamily="66" charset="-78"/>
              </a:rPr>
              <a:t>ج)توجه به رأفت و بخشندگی و در گذشتن از  غفلت از سوی رب</a:t>
            </a:r>
            <a:endParaRPr lang="fa-IR" sz="2500" dirty="0" smtClean="0"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2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6647" y="278377"/>
            <a:ext cx="11112257" cy="59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     شرایط لازم برای فعال کردن اراده و طلب حقیقی 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5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1.   بریده شدن همت از غیر رب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2.   منحصر شدن گرایش تنها به سمت رب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3.   تعیین مقصد و مراد تنها نزد رب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4.   قرار دادن لحظه لحظه زندگی نزد او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5.   لقاء او به عنوان نور چشم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6.   وصل به او تنها آرزو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7.   او تنها اشتیاق</a:t>
            </a:r>
          </a:p>
          <a:p>
            <a:pPr marL="0" indent="0" algn="r" rtl="1">
              <a:buNone/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8.   واله شدن در جذبه محبت او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11024532" y="553668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89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6647" y="278377"/>
            <a:ext cx="11112257" cy="59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     شرایط لازم برای فعال کردن اراده و طلب حقیقی 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5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9.   تنها او به عنوان دلباخته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10.    رضایت او مقصود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11.     رویت او به عنوان نیاز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12.    قرار گرفتن در جوار او به عنوان طلب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13.    رسیدن به قرب او به عنوان نهایت خواهش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14.    مناجات او به عنوان روح و راحت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15.    دواء و ششفاء نزد او</a:t>
            </a:r>
          </a:p>
          <a:p>
            <a:pPr marL="0" indent="0" algn="r" rtl="1">
              <a:buNone/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16.    تسکین حرارت و برطرف شدن غم توسط او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11024532" y="553668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0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5748" y="165231"/>
            <a:ext cx="11458936" cy="6527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  </a:t>
            </a:r>
            <a:r>
              <a:rPr lang="fa-IR" sz="3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امکاناتی که انسان را تا رسیدن به غایت حقیقی،مسیر زندگی را تسهیل می کند :</a:t>
            </a: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1.   دفع وحشت با داشتن انیس</a:t>
            </a: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2.   دفع بی فکری ها و بی تدبیری ها با داشتن مراقبی عذر پذیر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3.   دفع لغزش ها با داشتن محو کننده تاثیرات سوء آن</a:t>
            </a: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4.   دفع گناهان با وجود بخشنده</a:t>
            </a: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5.   دفع و رفع  نیازها با وجود مستجاب کننده</a:t>
            </a: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6.   دفع و رفع گناهان با داشتن ولی ای برای نگهداری</a:t>
            </a: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7.   دفع و رفع تنگدستی ها با وجود بی نیازی همیشگی</a:t>
            </a:r>
          </a:p>
          <a:p>
            <a:pPr marL="0" indent="0" algn="r" rtl="1">
              <a:buNone/>
            </a:pPr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</a:t>
            </a: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8.   پیوستن به نیرویی حیات بخش</a:t>
            </a:r>
          </a:p>
          <a:p>
            <a:pPr marL="0" indent="0" algn="r" rtl="1"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9.   دور نشدن از حقیقتی جاودان</a:t>
            </a: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11221302" y="507369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11221302" y="5729481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205" y="5583070"/>
            <a:ext cx="10492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حقیقتی که می تواند به عنوان تنها مطلوب و مراد انسان باشد                خداوند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10630" y="6078582"/>
            <a:ext cx="29028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سیزدهم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94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1409" y="327413"/>
            <a:ext cx="11112257" cy="148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     شکر = بهره مندی بهینه از امکانات درونی و بیرونی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     عجز از شکر = ناتوانی در ادای حق نعمت که این ناتوانی دو دلیل دارد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11130981" y="490007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11133804" y="1296563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651760" y="391161"/>
            <a:ext cx="127595" cy="1275080"/>
          </a:xfrm>
          <a:prstGeom prst="rightBrace">
            <a:avLst>
              <a:gd name="adj1" fmla="val 100321"/>
              <a:gd name="adj2" fmla="val 8524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40979" y="312136"/>
            <a:ext cx="63437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فراوان بودن </a:t>
            </a:r>
          </a:p>
          <a:p>
            <a:pPr algn="r" rtl="1"/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و پی در پی بودن نعمت</a:t>
            </a:r>
          </a:p>
          <a:p>
            <a:pPr algn="r" rtl="1"/>
            <a:endParaRPr lang="fa-I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/>
            <a:endParaRPr lang="fa-IR" sz="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/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کوتاهی بنده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562720" y="2103119"/>
            <a:ext cx="27751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بالارفتن توان</a:t>
            </a:r>
          </a:p>
          <a:p>
            <a:pPr algn="ctr" rtl="1"/>
            <a:r>
              <a:rPr lang="fa-IR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 استفاده از نعمت ها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11155065" y="2126737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820817" y="2140639"/>
            <a:ext cx="2541892" cy="434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34050" y="2575368"/>
            <a:ext cx="2628659" cy="249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93401" y="2575367"/>
            <a:ext cx="2656680" cy="1149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20028" y="2575366"/>
            <a:ext cx="2630056" cy="1949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64077" y="2575366"/>
            <a:ext cx="2486005" cy="2824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075155" y="2575366"/>
            <a:ext cx="2287554" cy="3614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648843">
            <a:off x="5813377" y="1977869"/>
            <a:ext cx="23439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فعال کردن قوای توجهی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43" name="Rectangle 42"/>
          <p:cNvSpPr/>
          <p:nvPr/>
        </p:nvSpPr>
        <p:spPr>
          <a:xfrm rot="21256923">
            <a:off x="5673013" y="2423603"/>
            <a:ext cx="16321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توجه به بزرگی نعمت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45" name="Rectangle 44"/>
          <p:cNvSpPr/>
          <p:nvPr/>
        </p:nvSpPr>
        <p:spPr>
          <a:xfrm rot="20201230">
            <a:off x="5471997" y="2999522"/>
            <a:ext cx="2274982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توجه به نعمت های معنوی</a:t>
            </a:r>
            <a:endParaRPr lang="en-US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49" name="Rectangle 48"/>
          <p:cNvSpPr/>
          <p:nvPr/>
        </p:nvSpPr>
        <p:spPr>
          <a:xfrm rot="19358923">
            <a:off x="5432364" y="3740125"/>
            <a:ext cx="15584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توجه به انواع نعمت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50" name="Rectangle 49"/>
          <p:cNvSpPr/>
          <p:nvPr/>
        </p:nvSpPr>
        <p:spPr>
          <a:xfrm rot="18598565">
            <a:off x="5499679" y="4521912"/>
            <a:ext cx="14847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توجه به بستر نعمت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51" name="Rectangle 50"/>
          <p:cNvSpPr/>
          <p:nvPr/>
        </p:nvSpPr>
        <p:spPr>
          <a:xfrm rot="18111455">
            <a:off x="5503721" y="5175698"/>
            <a:ext cx="17796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توجه به برخورد با نعمت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09728" y="1931702"/>
            <a:ext cx="21194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افزایش امید به رب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13640" y="1972924"/>
            <a:ext cx="16257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افزایش طلب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31396" y="2676133"/>
            <a:ext cx="1648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مشاهده عظمت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45865" y="3412805"/>
            <a:ext cx="31990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توجه به توان های معنوی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44110" y="4199486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مشاهده </a:t>
            </a: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.Dast Nevis" panose="03000400000000000000" pitchFamily="66" charset="-78"/>
            </a:endParaRPr>
          </a:p>
          <a:p>
            <a:pPr algn="ctr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سیطره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منت ها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02446" y="4347208"/>
            <a:ext cx="11737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مشاهده آلاء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98392" y="4203397"/>
            <a:ext cx="1795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مشاهده بی نهایت </a:t>
            </a:r>
          </a:p>
          <a:p>
            <a:pPr algn="ct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بودن نعمت ها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7810" y="4213251"/>
            <a:ext cx="112082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9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مشاهده </a:t>
            </a:r>
          </a:p>
          <a:p>
            <a:pPr algn="ctr"/>
            <a:r>
              <a:rPr lang="fa-IR" sz="19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انعام نعمت</a:t>
            </a:r>
            <a:endParaRPr lang="en-US" sz="19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395283" y="5238218"/>
            <a:ext cx="19704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مشاهده بستر نعمت ها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02888" y="5244998"/>
            <a:ext cx="21002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مشاهده اجل نعمت ها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92734" y="5955216"/>
            <a:ext cx="23968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فعال کردن قوه ستایش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8137138" y="3664074"/>
            <a:ext cx="3365557" cy="81001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146470" y="5376800"/>
            <a:ext cx="3365557" cy="81001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258146" y="3828530"/>
            <a:ext cx="3142206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اعتراف به عجز در شکر گزاردن</a:t>
            </a:r>
          </a:p>
          <a:p>
            <a:pPr algn="ctr"/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+</a:t>
            </a:r>
          </a:p>
          <a:p>
            <a:pPr algn="ctr"/>
            <a:endParaRPr lang="fa-I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توجه به صفات کریمانه رب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01124" y="1909808"/>
            <a:ext cx="2108752" cy="50476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7211" y="1918155"/>
            <a:ext cx="2108752" cy="50476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307548" y="2626812"/>
            <a:ext cx="2108752" cy="50476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210621" y="3376542"/>
            <a:ext cx="3219194" cy="50476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210353" y="4226128"/>
            <a:ext cx="1213217" cy="65873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77311" y="4226977"/>
            <a:ext cx="1075380" cy="65873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381620" y="4214973"/>
            <a:ext cx="1635660" cy="65873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81063" y="4213251"/>
            <a:ext cx="948001" cy="65873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314818" y="5184155"/>
            <a:ext cx="2108752" cy="50476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78897" y="5192669"/>
            <a:ext cx="2108752" cy="50476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925837" y="5883909"/>
            <a:ext cx="2519039" cy="50476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چهاردهم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49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857406" y="3429000"/>
            <a:ext cx="305982" cy="1793507"/>
          </a:xfrm>
          <a:prstGeom prst="rightBrace">
            <a:avLst>
              <a:gd name="adj1" fmla="val 100321"/>
              <a:gd name="adj2" fmla="val 31245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406625"/>
            <a:ext cx="78574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ابعاد مصونیت توجه از منظر مقصد حقیقی</a:t>
            </a:r>
          </a:p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انواع مصونیت توجه در برابر شدت ها</a:t>
            </a:r>
          </a:p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ابعاد مصونیت در برابر انواع نداری و ناتوانی</a:t>
            </a:r>
          </a:p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انواع مصونیت در برابر انواع محدودیت های توجه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3025" y="322755"/>
            <a:ext cx="11082480" cy="1782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خارج شدن توجه از مدار حقیقی</a:t>
            </a:r>
          </a:p>
          <a:p>
            <a:pPr algn="r" rtl="1"/>
            <a:endParaRPr lang="fa-IR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    معطوف شدن اهتمام انسان از امور اساسی به امور غیر مهم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1145505" y="450635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11122953" y="2645611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61405" y="2453531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عصمت  =  حفظ و مراقبت و مصونیت در برابر آسیب ها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344617" y="1127365"/>
            <a:ext cx="900897" cy="347241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61405" y="3603111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ابعاد مصونیت توجه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22" name="8-Point Star 21"/>
          <p:cNvSpPr/>
          <p:nvPr/>
        </p:nvSpPr>
        <p:spPr>
          <a:xfrm>
            <a:off x="11131058" y="3734244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11122953" y="5495525"/>
            <a:ext cx="574372" cy="526872"/>
          </a:xfrm>
          <a:prstGeom prst="star8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Far.Dast Nevis" panose="03000400000000000000" pitchFamily="66" charset="-78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261405" y="5327062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فعال کردن توجه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7857406" y="5410308"/>
            <a:ext cx="239085" cy="1043308"/>
          </a:xfrm>
          <a:prstGeom prst="rightBrace">
            <a:avLst>
              <a:gd name="adj1" fmla="val 100321"/>
              <a:gd name="adj2" fmla="val 4094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335630"/>
            <a:ext cx="78574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سبب عصمت یافتن              عزت الهی                قدرت الهی</a:t>
            </a:r>
          </a:p>
          <a:p>
            <a:pPr algn="r" rtl="1"/>
            <a:endParaRPr lang="fa-I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.Dast Nevis" panose="03000400000000000000" pitchFamily="66" charset="-78"/>
            </a:endParaRPr>
          </a:p>
          <a:p>
            <a:pPr algn="r" rtl="1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عامل عصمت یافتن                  عوذ                     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 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.Dast Nevis" panose="03000400000000000000" pitchFamily="66" charset="-78"/>
              </a:rPr>
              <a:t>لوذ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.Dast Nevis" panose="03000400000000000000" pitchFamily="66" charset="-7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543195" y="5606630"/>
            <a:ext cx="599788" cy="106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615767" y="6203494"/>
            <a:ext cx="599788" cy="106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47663" y="5388132"/>
            <a:ext cx="1371600" cy="45438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86498" y="6038885"/>
            <a:ext cx="1371600" cy="3925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20096" y="5410307"/>
            <a:ext cx="1654254" cy="45438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9807" y="6068303"/>
            <a:ext cx="1371600" cy="39252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857044" y="5889015"/>
            <a:ext cx="13672" cy="1730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26627" y="5860571"/>
            <a:ext cx="13672" cy="1730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2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49787" y="1001210"/>
            <a:ext cx="2100805" cy="60188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عصمت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9787" y="3779236"/>
            <a:ext cx="2100805" cy="60188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عصمت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41179" y="995422"/>
            <a:ext cx="2100805" cy="60188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عصمت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41179" y="3779236"/>
            <a:ext cx="2100805" cy="60188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عصمت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5362" y="636608"/>
            <a:ext cx="1296365" cy="7176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تشبث به :</a:t>
            </a:r>
          </a:p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(چسبیدن)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441" y="561372"/>
            <a:ext cx="2303361" cy="86810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استفتاح به :</a:t>
            </a:r>
          </a:p>
          <a:p>
            <a:pPr algn="ctr">
              <a:lnSpc>
                <a:spcPct val="150000"/>
              </a:lnSpc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(طلب برای گشایش)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6937" y="3489362"/>
            <a:ext cx="1296365" cy="7176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اناخه :</a:t>
            </a:r>
          </a:p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(اقامت در)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440" y="3414126"/>
            <a:ext cx="2303361" cy="86810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تمسک:</a:t>
            </a:r>
          </a:p>
          <a:p>
            <a:pPr algn="ctr">
              <a:lnSpc>
                <a:spcPct val="150000"/>
              </a:lnSpc>
            </a:pPr>
            <a:r>
              <a:rPr lang="fa-IR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(متمرکز شدن به ریسمان)</a:t>
            </a:r>
            <a:endParaRPr lang="en-US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61630" y="2158677"/>
            <a:ext cx="772841" cy="6192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التجاء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861630" y="5037273"/>
            <a:ext cx="772841" cy="6192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دعا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02552" y="2158677"/>
            <a:ext cx="936815" cy="60762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حاجت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02552" y="5037273"/>
            <a:ext cx="875449" cy="61924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حمل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86937" y="1600914"/>
            <a:ext cx="1296365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عفو الهی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86937" y="2444415"/>
            <a:ext cx="1296365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ذنوب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32702" y="1592942"/>
            <a:ext cx="1446834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صفح الهی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32704" y="2444415"/>
            <a:ext cx="1446834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خطایا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32702" y="4453865"/>
            <a:ext cx="1510497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عطف الهی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88018" y="5327754"/>
            <a:ext cx="1799863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نگرانی از نعمت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68295" y="4453864"/>
            <a:ext cx="1510497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عزت الهی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84692" y="5327753"/>
            <a:ext cx="1510497" cy="57294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سوء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183852" y="561372"/>
            <a:ext cx="50156" cy="567159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68982" y="3172765"/>
            <a:ext cx="10776031" cy="403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4" idx="0"/>
          </p:cNvCxnSpPr>
          <p:nvPr/>
        </p:nvCxnSpPr>
        <p:spPr>
          <a:xfrm flipH="1">
            <a:off x="10248051" y="1600914"/>
            <a:ext cx="10374" cy="55776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224119" y="4391025"/>
            <a:ext cx="10494" cy="64176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981207" y="1592942"/>
            <a:ext cx="10374" cy="55776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927689" y="4385049"/>
            <a:ext cx="10494" cy="64176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4" idx="0"/>
          </p:cNvCxnSpPr>
          <p:nvPr/>
        </p:nvCxnSpPr>
        <p:spPr>
          <a:xfrm flipH="1">
            <a:off x="7523544" y="4196580"/>
            <a:ext cx="5246" cy="25728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2" idx="0"/>
          </p:cNvCxnSpPr>
          <p:nvPr/>
        </p:nvCxnSpPr>
        <p:spPr>
          <a:xfrm flipH="1">
            <a:off x="1987951" y="4282227"/>
            <a:ext cx="7901" cy="17163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535119" y="1363232"/>
            <a:ext cx="5246" cy="25728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0" idx="0"/>
          </p:cNvCxnSpPr>
          <p:nvPr/>
        </p:nvCxnSpPr>
        <p:spPr>
          <a:xfrm>
            <a:off x="1956119" y="1422108"/>
            <a:ext cx="0" cy="17083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1"/>
            <a:endCxn id="20" idx="6"/>
          </p:cNvCxnSpPr>
          <p:nvPr/>
        </p:nvCxnSpPr>
        <p:spPr>
          <a:xfrm flipH="1" flipV="1">
            <a:off x="2679536" y="1879416"/>
            <a:ext cx="1960209" cy="368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7" idx="1"/>
            <a:endCxn id="22" idx="6"/>
          </p:cNvCxnSpPr>
          <p:nvPr/>
        </p:nvCxnSpPr>
        <p:spPr>
          <a:xfrm flipH="1" flipV="1">
            <a:off x="2743199" y="4740339"/>
            <a:ext cx="1887560" cy="387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1"/>
            <a:endCxn id="18" idx="6"/>
          </p:cNvCxnSpPr>
          <p:nvPr/>
        </p:nvCxnSpPr>
        <p:spPr>
          <a:xfrm flipH="1" flipV="1">
            <a:off x="8183302" y="1887388"/>
            <a:ext cx="1791508" cy="361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1"/>
            <a:endCxn id="24" idx="6"/>
          </p:cNvCxnSpPr>
          <p:nvPr/>
        </p:nvCxnSpPr>
        <p:spPr>
          <a:xfrm flipH="1" flipV="1">
            <a:off x="8278792" y="4740338"/>
            <a:ext cx="1696018" cy="387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3" idx="6"/>
            <a:endCxn id="17" idx="2"/>
          </p:cNvCxnSpPr>
          <p:nvPr/>
        </p:nvCxnSpPr>
        <p:spPr>
          <a:xfrm flipV="1">
            <a:off x="2887881" y="5346896"/>
            <a:ext cx="1614671" cy="267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1" idx="6"/>
            <a:endCxn id="16" idx="2"/>
          </p:cNvCxnSpPr>
          <p:nvPr/>
        </p:nvCxnSpPr>
        <p:spPr>
          <a:xfrm flipV="1">
            <a:off x="2679538" y="2462488"/>
            <a:ext cx="1823014" cy="268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" idx="6"/>
            <a:endCxn id="14" idx="2"/>
          </p:cNvCxnSpPr>
          <p:nvPr/>
        </p:nvCxnSpPr>
        <p:spPr>
          <a:xfrm flipV="1">
            <a:off x="8183302" y="2468301"/>
            <a:ext cx="1678328" cy="262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5" idx="6"/>
            <a:endCxn id="15" idx="2"/>
          </p:cNvCxnSpPr>
          <p:nvPr/>
        </p:nvCxnSpPr>
        <p:spPr>
          <a:xfrm flipV="1">
            <a:off x="8295189" y="5346897"/>
            <a:ext cx="1566441" cy="267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>
            <a:off x="1783389" y="2215466"/>
            <a:ext cx="317053" cy="19675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7393059" y="2220738"/>
            <a:ext cx="317053" cy="19675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>
            <a:off x="1806585" y="5085051"/>
            <a:ext cx="317053" cy="19675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7361803" y="5085051"/>
            <a:ext cx="317053" cy="19675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8" idx="2"/>
            <a:endCxn id="11" idx="3"/>
          </p:cNvCxnSpPr>
          <p:nvPr/>
        </p:nvCxnSpPr>
        <p:spPr>
          <a:xfrm flipH="1" flipV="1">
            <a:off x="3107802" y="995423"/>
            <a:ext cx="833377" cy="300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9" idx="2"/>
            <a:endCxn id="13" idx="3"/>
          </p:cNvCxnSpPr>
          <p:nvPr/>
        </p:nvCxnSpPr>
        <p:spPr>
          <a:xfrm flipH="1" flipV="1">
            <a:off x="3107801" y="3848177"/>
            <a:ext cx="833378" cy="232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" idx="2"/>
            <a:endCxn id="10" idx="3"/>
          </p:cNvCxnSpPr>
          <p:nvPr/>
        </p:nvCxnSpPr>
        <p:spPr>
          <a:xfrm flipH="1" flipV="1">
            <a:off x="8171727" y="995423"/>
            <a:ext cx="978060" cy="306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" idx="2"/>
            <a:endCxn id="12" idx="3"/>
          </p:cNvCxnSpPr>
          <p:nvPr/>
        </p:nvCxnSpPr>
        <p:spPr>
          <a:xfrm flipH="1" flipV="1">
            <a:off x="8183302" y="3848177"/>
            <a:ext cx="966485" cy="232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 rot="694951">
            <a:off x="3141673" y="1705762"/>
            <a:ext cx="12186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سبب عصمت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94" name="Rectangle 93"/>
          <p:cNvSpPr/>
          <p:nvPr/>
        </p:nvSpPr>
        <p:spPr>
          <a:xfrm rot="694951">
            <a:off x="3120411" y="4558530"/>
            <a:ext cx="12186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سبب عصمت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95" name="Rectangle 94"/>
          <p:cNvSpPr/>
          <p:nvPr/>
        </p:nvSpPr>
        <p:spPr>
          <a:xfrm rot="694951">
            <a:off x="8552060" y="1717975"/>
            <a:ext cx="12186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سبب عصمت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96" name="Rectangle 95"/>
          <p:cNvSpPr/>
          <p:nvPr/>
        </p:nvSpPr>
        <p:spPr>
          <a:xfrm rot="694951">
            <a:off x="8524009" y="4549901"/>
            <a:ext cx="12186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سبب عصمت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97" name="Rectangle 96"/>
          <p:cNvSpPr/>
          <p:nvPr/>
        </p:nvSpPr>
        <p:spPr>
          <a:xfrm rot="21113315">
            <a:off x="3181058" y="2230402"/>
            <a:ext cx="736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مواجهه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98" name="Rectangle 97"/>
          <p:cNvSpPr/>
          <p:nvPr/>
        </p:nvSpPr>
        <p:spPr>
          <a:xfrm rot="21113315">
            <a:off x="3261651" y="5119436"/>
            <a:ext cx="736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مواجهه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99" name="Rectangle 98"/>
          <p:cNvSpPr/>
          <p:nvPr/>
        </p:nvSpPr>
        <p:spPr>
          <a:xfrm rot="21113315">
            <a:off x="8600580" y="2234877"/>
            <a:ext cx="736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مواجهه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100" name="Rectangle 99"/>
          <p:cNvSpPr/>
          <p:nvPr/>
        </p:nvSpPr>
        <p:spPr>
          <a:xfrm rot="21113315">
            <a:off x="8681662" y="5075853"/>
            <a:ext cx="736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مواجهه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61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21812" y="190677"/>
            <a:ext cx="33812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منافع عصمت یافتن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8759584" y="410199"/>
            <a:ext cx="292127" cy="1721897"/>
          </a:xfrm>
          <a:prstGeom prst="rightBrace">
            <a:avLst>
              <a:gd name="adj1" fmla="val 100321"/>
              <a:gd name="adj2" fmla="val 18316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1317" y="312440"/>
            <a:ext cx="2717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دوری از خذلان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سلامتی از آسیب بلاها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سلامتی از بی اعتنایی رب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133185" y="296334"/>
            <a:ext cx="338129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ظهور نشانه های 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عصمت توجه</a:t>
            </a:r>
            <a:endParaRPr lang="fa-I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3229298" y="466641"/>
            <a:ext cx="292127" cy="1584020"/>
          </a:xfrm>
          <a:prstGeom prst="rightBrace">
            <a:avLst>
              <a:gd name="adj1" fmla="val 100321"/>
              <a:gd name="adj2" fmla="val 18316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921" y="296334"/>
            <a:ext cx="3068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برخورداری از حمایت الهی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برخورداری از رعایت الهی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مصون بودن از هلاکت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8321499" y="3200957"/>
            <a:ext cx="3032684" cy="131130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52813" y="3273983"/>
            <a:ext cx="3381294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ابزار عصمت توجه</a:t>
            </a:r>
            <a:endParaRPr lang="fa-I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 flipV="1">
            <a:off x="6547838" y="2974420"/>
            <a:ext cx="1773661" cy="882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</p:cNvCxnSpPr>
          <p:nvPr/>
        </p:nvCxnSpPr>
        <p:spPr>
          <a:xfrm flipH="1">
            <a:off x="6547839" y="3856611"/>
            <a:ext cx="17736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89193" y="3856612"/>
            <a:ext cx="1732308" cy="898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565903" y="3856612"/>
            <a:ext cx="1755598" cy="1923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07500" y="2682601"/>
            <a:ext cx="799525" cy="4870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واقعیه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4619" y="3613077"/>
            <a:ext cx="1550471" cy="4870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اجتناب از هلاکت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49169" y="3613077"/>
            <a:ext cx="2155043" cy="4870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دوری از مصایب بزرگ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16612" y="4554890"/>
            <a:ext cx="1208478" cy="4870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نزول سکینه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53273" y="4554890"/>
            <a:ext cx="2481287" cy="4870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غشیان به انوار محبت الهی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8422" y="4554890"/>
            <a:ext cx="2042800" cy="4870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مأوا یافتن به رکنی شدید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49169" y="5511563"/>
            <a:ext cx="3775921" cy="4870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باور به اثر رأفت و رحمت در عصمت بخشی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8" name="Rectangle 37"/>
          <p:cNvSpPr/>
          <p:nvPr/>
        </p:nvSpPr>
        <p:spPr>
          <a:xfrm rot="1557570">
            <a:off x="6668378" y="2873698"/>
            <a:ext cx="9909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اصلی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35142" y="3545600"/>
            <a:ext cx="1457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پرهیزکاری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40" name="Rectangle 39"/>
          <p:cNvSpPr/>
          <p:nvPr/>
        </p:nvSpPr>
        <p:spPr>
          <a:xfrm rot="19934143">
            <a:off x="6468180" y="4175345"/>
            <a:ext cx="10695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ایجابی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  <p:sp>
        <p:nvSpPr>
          <p:cNvPr id="41" name="Rectangle 40"/>
          <p:cNvSpPr/>
          <p:nvPr/>
        </p:nvSpPr>
        <p:spPr>
          <a:xfrm rot="18758421">
            <a:off x="6328684" y="5083963"/>
            <a:ext cx="102143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r.Dast Nevis" panose="03000400000000000000" pitchFamily="66" charset="-78"/>
              </a:rPr>
              <a:t>عامل اصلی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r.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5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6258" y="1568369"/>
            <a:ext cx="11453149" cy="5156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6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.    توجه انسان به درونیات و فطریات خویش €  ذکر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7.    درمعرض ذکر بودن با تقوا و انابه همراه است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8.    کسی که ذکر فعال دارد ،حفظ فعال هم دارد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9.    هر موجودی به نسبت حظی که از وجود و حقیقت دارد،از ذکر برخوردار است</a:t>
            </a:r>
          </a:p>
          <a:p>
            <a:pPr marL="0" indent="0" algn="r" rtl="1">
              <a:buNone/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ذکر دارای مفهوم                                     است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668151" y="4036869"/>
            <a:ext cx="482472" cy="1376484"/>
          </a:xfrm>
          <a:prstGeom prst="rightBrace">
            <a:avLst>
              <a:gd name="adj1" fmla="val 20328"/>
              <a:gd name="adj2" fmla="val 1742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8479" y="3940281"/>
            <a:ext cx="2389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بروز</a:t>
            </a:r>
          </a:p>
          <a:p>
            <a:pPr algn="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مراقبت</a:t>
            </a:r>
          </a:p>
          <a:p>
            <a:pPr algn="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انطباق با حق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5154" y="375939"/>
            <a:ext cx="11363446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 rtl="1"/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معرفی ذکر از منظر قرآن بر اساس دسته بندی مافوق: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10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4"/>
            <a:ext cx="8686800" cy="1969799"/>
          </a:xfrm>
        </p:spPr>
        <p:txBody>
          <a:bodyPr>
            <a:normAutofit fontScale="90000"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پایان</a:t>
            </a:r>
            <a:b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</a:br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/>
            </a:r>
            <a:b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</a:br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اللهم صل علی محمد و آل محمد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69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اول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00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" y="454480"/>
            <a:ext cx="11644225" cy="92025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تعبیر دیگر ذکر در انسان           توجه نفس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                              سیطره و اشراف به رفتارها ،باورها،علوم و رفتار</a:t>
            </a:r>
          </a:p>
          <a:p>
            <a:pPr algn="r" rtl="1">
              <a:lnSpc>
                <a:spcPct val="150000"/>
              </a:lnSpc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توجه نفس        همان ذکر است که موجب هوشیاری انسان بر رخدادها</a:t>
            </a:r>
          </a:p>
          <a:p>
            <a:pPr algn="r" rtl="1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و برنامه های زندگی اش می شود</a:t>
            </a:r>
          </a:p>
          <a:p>
            <a:pPr algn="r" rtl="1"/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توان انطباق انسان با حقیقت است</a:t>
            </a:r>
          </a:p>
          <a:p>
            <a:pPr algn="r" rtl="1"/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سیطره انسان نسبت به خود که منجر به واقف شدن او</a:t>
            </a:r>
          </a:p>
          <a:p>
            <a:pPr algn="r" rtl="1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ban" panose="02000503000000020002" pitchFamily="2" charset="-78"/>
                <a:cs typeface="Dast Nevis" panose="03000400000000000000" pitchFamily="66" charset="-78"/>
              </a:rPr>
              <a:t>                             به تمام حالاتش میشود</a:t>
            </a:r>
          </a:p>
          <a:p>
            <a:pPr algn="r" rtl="1"/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>
              <a:lnSpc>
                <a:spcPct val="150000"/>
              </a:lnSpc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>
              <a:lnSpc>
                <a:spcPct val="150000"/>
              </a:lnSpc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>
              <a:lnSpc>
                <a:spcPct val="150000"/>
              </a:lnSpc>
            </a:pP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  <a:p>
            <a:pPr algn="r" rtl="1">
              <a:lnSpc>
                <a:spcPct val="150000"/>
              </a:lnSpc>
            </a:pP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10235834" y="2579081"/>
            <a:ext cx="166008" cy="3502479"/>
          </a:xfrm>
          <a:prstGeom prst="rightBrace">
            <a:avLst>
              <a:gd name="adj1" fmla="val 100321"/>
              <a:gd name="adj2" fmla="val 1031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674643" y="989515"/>
            <a:ext cx="620486" cy="16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Bent Arrow 7"/>
          <p:cNvSpPr/>
          <p:nvPr/>
        </p:nvSpPr>
        <p:spPr>
          <a:xfrm rot="5400000" flipV="1">
            <a:off x="6994311" y="1030066"/>
            <a:ext cx="303712" cy="388143"/>
          </a:xfrm>
          <a:prstGeom prst="bentArrow">
            <a:avLst>
              <a:gd name="adj1" fmla="val 25000"/>
              <a:gd name="adj2" fmla="val 4301"/>
              <a:gd name="adj3" fmla="val 37545"/>
              <a:gd name="adj4" fmla="val 6245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6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108720" y="1468784"/>
            <a:ext cx="12167493" cy="5389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1.     وجوب ذکر و توجه اختیاری نفس            7.   آثار توحیدی بودن توجه         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2.   محدودیت ذکر و توجه نفس در انسان       8.   وجوه مختلف ذکر و توجه به حقیقت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3.   جریان ذکر و توجه نفس                          9.   تاثیر ذکر در حیات بخشی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4.   هدایت توجه نفس                                 10.   امر به ذکر و توجه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5.   آثار هدایتی توجه نفس                            11.   آثار اطاعت از امر به ذکر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latin typeface="IRAban" panose="02000503000000020002" pitchFamily="2" charset="-78"/>
                <a:cs typeface="Dast Nevis" panose="03000400000000000000" pitchFamily="66" charset="-78"/>
              </a:rPr>
              <a:t>       6.   توحید توجه نفس                                     12.   توجه به ادای ذکر</a:t>
            </a:r>
          </a:p>
          <a:p>
            <a:pPr algn="r" rtl="1">
              <a:lnSpc>
                <a:spcPct val="150000"/>
              </a:lnSpc>
            </a:pPr>
            <a:endParaRPr lang="fa-IR" sz="3200" dirty="0">
              <a:ln w="0"/>
              <a:solidFill>
                <a:schemeClr val="tx1"/>
              </a:solidFill>
              <a:latin typeface="IRAban" panose="02000503000000020002" pitchFamily="2" charset="-78"/>
              <a:cs typeface="Dast Nevis" panose="03000400000000000000" pitchFamily="66" charset="-78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12157" y="577307"/>
            <a:ext cx="10778317" cy="75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rges" panose="02000503000000020002" pitchFamily="2" charset="-78"/>
                <a:cs typeface="Dast Nevis" panose="03000400000000000000" pitchFamily="66" charset="-78"/>
              </a:rPr>
              <a:t>جلوه ذکر در انسان از منظر مناجات ذاکرین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Narges" panose="02000503000000020002" pitchFamily="2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5" y="2718315"/>
            <a:ext cx="8686800" cy="146304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latin typeface="IRANYekan Light" panose="020B0506030804020204" pitchFamily="34" charset="-78"/>
                <a:cs typeface="Dast Nevis" panose="03000400000000000000" pitchFamily="66" charset="-78"/>
              </a:rPr>
              <a:t>فصل دوم</a:t>
            </a:r>
            <a:endParaRPr lang="en-US" sz="5400" b="1" dirty="0">
              <a:latin typeface="IRANYekan Light" panose="020B0506030804020204" pitchFamily="34" charset="-78"/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3267</TotalTime>
  <Words>2696</Words>
  <Application>Microsoft Office PowerPoint</Application>
  <PresentationFormat>Widescreen</PresentationFormat>
  <Paragraphs>420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Cambria</vt:lpstr>
      <vt:lpstr>Century Gothic</vt:lpstr>
      <vt:lpstr>Dast Nevis</vt:lpstr>
      <vt:lpstr>Far.Dast Nevis</vt:lpstr>
      <vt:lpstr>IRAban</vt:lpstr>
      <vt:lpstr>IRANYekan Light</vt:lpstr>
      <vt:lpstr>IRNarges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اول</vt:lpstr>
      <vt:lpstr>PowerPoint Presentation</vt:lpstr>
      <vt:lpstr>Add a Slide Title - 2</vt:lpstr>
      <vt:lpstr>فصل دوم</vt:lpstr>
      <vt:lpstr>PowerPoint Presentation</vt:lpstr>
      <vt:lpstr>فصل سوم</vt:lpstr>
      <vt:lpstr>PowerPoint Presentation</vt:lpstr>
      <vt:lpstr>PowerPoint Presentation</vt:lpstr>
      <vt:lpstr>فصل چهارم</vt:lpstr>
      <vt:lpstr>PowerPoint Presentation</vt:lpstr>
      <vt:lpstr>PowerPoint Presentation</vt:lpstr>
      <vt:lpstr>فصل پنجم</vt:lpstr>
      <vt:lpstr>PowerPoint Presentation</vt:lpstr>
      <vt:lpstr>فصل ششم</vt:lpstr>
      <vt:lpstr>Add a Slide Title - 2</vt:lpstr>
      <vt:lpstr>فصل هفتم</vt:lpstr>
      <vt:lpstr>PowerPoint Presentation</vt:lpstr>
      <vt:lpstr>PowerPoint Presentation</vt:lpstr>
      <vt:lpstr>فصل هشتم</vt:lpstr>
      <vt:lpstr>PowerPoint Presentation</vt:lpstr>
      <vt:lpstr>PowerPoint Presentation</vt:lpstr>
      <vt:lpstr>فصل نهم</vt:lpstr>
      <vt:lpstr>PowerPoint Presentation</vt:lpstr>
      <vt:lpstr>فصل دهم</vt:lpstr>
      <vt:lpstr>PowerPoint Presentation</vt:lpstr>
      <vt:lpstr>PowerPoint Presentation</vt:lpstr>
      <vt:lpstr>PowerPoint Presentation</vt:lpstr>
      <vt:lpstr>فصل یازدهم</vt:lpstr>
      <vt:lpstr>PowerPoint Presentation</vt:lpstr>
      <vt:lpstr>PowerPoint Presentation</vt:lpstr>
      <vt:lpstr>PowerPoint Presentation</vt:lpstr>
      <vt:lpstr>PowerPoint Presentation</vt:lpstr>
      <vt:lpstr>فصل دوازدهم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سیزدهم</vt:lpstr>
      <vt:lpstr>PowerPoint Presentation</vt:lpstr>
      <vt:lpstr>فصل چهاردهم</vt:lpstr>
      <vt:lpstr>PowerPoint Presentation</vt:lpstr>
      <vt:lpstr>PowerPoint Presentation</vt:lpstr>
      <vt:lpstr>PowerPoint Presentation</vt:lpstr>
      <vt:lpstr>پایان  اللهم صل علی محمد و آل محمد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ساختار وجودی انسا</dc:title>
  <dc:creator>Windows User</dc:creator>
  <cp:lastModifiedBy>pessyan</cp:lastModifiedBy>
  <cp:revision>83</cp:revision>
  <dcterms:created xsi:type="dcterms:W3CDTF">2019-12-10T13:05:02Z</dcterms:created>
  <dcterms:modified xsi:type="dcterms:W3CDTF">2020-01-29T09:10:29Z</dcterms:modified>
</cp:coreProperties>
</file>