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320" r:id="rId5"/>
    <p:sldId id="348" r:id="rId6"/>
    <p:sldId id="341" r:id="rId7"/>
    <p:sldId id="322" r:id="rId8"/>
    <p:sldId id="323" r:id="rId9"/>
    <p:sldId id="324" r:id="rId10"/>
    <p:sldId id="346" r:id="rId11"/>
    <p:sldId id="347" r:id="rId12"/>
    <p:sldId id="349" r:id="rId13"/>
    <p:sldId id="327" r:id="rId14"/>
    <p:sldId id="340" r:id="rId15"/>
    <p:sldId id="329" r:id="rId16"/>
    <p:sldId id="330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00"/>
    <a:srgbClr val="709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0" autoAdjust="0"/>
    <p:restoredTop sz="94737" autoAdjust="0"/>
  </p:normalViewPr>
  <p:slideViewPr>
    <p:cSldViewPr snapToGrid="0">
      <p:cViewPr>
        <p:scale>
          <a:sx n="57" d="100"/>
          <a:sy n="57" d="100"/>
        </p:scale>
        <p:origin x="-466" y="-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16E0E-A8DE-44E6-AA50-6B4CABE8AA4C}" type="datetimeFigureOut">
              <a:rPr lang="fa-IR" smtClean="0"/>
              <a:t>06/10/1441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A7D9D-EC8A-406B-A823-5BF0B588846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536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82C2B1-225C-42C4-9CD8-3986107E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2217C6-5F52-43D4-A512-93283003CC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EE851-B49C-4179-9D0F-70D41369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E2177-159A-45B3-B4D4-266FFDE30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63A-F0EF-49A0-946C-95106786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69825C-C3E3-4485-8B30-F3D579BB4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8B24CC-B673-4158-B704-A7F2888E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44728-90CA-4430-BE29-3D443602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434C-F14B-4703-8254-0E81B2FC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8082CD-7FF9-49A1-9842-A3F6B197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84354B8-95F3-4F1E-A117-ED5ACFD4E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165FE1D-B85E-4B82-860C-646EC52CB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D1AC50-24E2-4B0E-A431-81C13E8D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8D2DF-7BC3-4D54-8202-A9C73B4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E00CB3-AF33-4589-A78D-FBD7F18E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E0909B-E3AC-44C4-B2F9-5F2884A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EA92AD-B6D2-4C30-A970-0A875CAA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DA975C-282D-4D86-A2E1-4772689B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005C37-821C-4F52-BD87-09F0EB53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07681-6450-4612-ABF2-D3FDC950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A6FA32-789D-4566-8D4A-4EA003C0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75C6B3-D174-444E-ACFB-E14543ED5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FDB10-9E59-4E57-959B-6C565E44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93DBF-7E8D-4A56-BE3F-B38361A5D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6A5999-20F7-4152-AA14-2FABCBC3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E09C7-3FC8-42CB-92FA-62444D6F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87B69E-5395-4DA9-B4F0-AA24DDF82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ED612F-2E18-4054-AEFA-FC83F785B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17FD89-BD8F-41B3-A827-2CA376E8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7887AB-1FA8-4FF9-BF28-A6C23B8B8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8EAA5E-29F8-49BF-892F-5249C21E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C391C-6918-4477-86D1-7810D582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6A7FF8-3CA4-42AA-B086-1A144EACA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EC70160-92AF-4664-B156-C25D96598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0F79BB-B134-4E6B-B4BD-C74A5DC74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CCABFDF-14E5-4190-A91E-35640CD6C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FA53F6-322C-476A-9943-9B55E6AE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75FD46-B62A-4330-982D-6BB31900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E55ACB-F2AE-4224-87CE-9F58D7D0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3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D76BB-9C01-4599-8760-259C96D1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2EA3B7-9C7C-4983-937D-B3A1FCCB6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82FCA0-AEF4-4FA9-AF80-5E23B13F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3B53B0-C318-4AB3-AE09-5BEB8ADC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1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C367BDC-D05F-45CD-B64B-BDA068D9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395A83-E57E-453E-9CAB-39ADA5704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D15EC8-B2B2-4E62-8F7B-8E902802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FFFE22-CD59-416D-927E-CF5BE2ACE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7243C1-AFF4-496A-9AF2-C2616811C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45DF6D-9F5D-400E-B84F-FFE5FDF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BAE922-8211-4AAD-B151-8B821E4C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148E62-6DD2-4E49-ADEE-7F77B9646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3EACCE-B93C-4AA1-B0B1-D0256D2B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7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E9A96-80D2-4A41-8ED3-F37C9223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932561-C6B7-4A73-9540-CA54B35CA9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AD4872-82F5-4B8D-A2FE-98CF5486B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A7609-A17F-4678-848E-B17DA0287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08E55D-CF1E-478F-AA80-FA57981D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449BA3-D5B8-4A83-86B4-20FED2C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9BD5CA-FF43-4A3F-B167-1543E2E2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FCB817-3AC2-4841-A73D-A509B7140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4982F7-8089-4E62-9872-F66A67C3E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CF7F3-465D-4C3B-B6DC-9A9A22930CCC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620FF7-D842-4B07-A5C8-6EA3F7408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47981-5900-4AC7-9E28-CA646D61F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AC-BCBC-4FA0-AB96-F84BA683E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hmeghoran.ir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سوره مبارکه حمد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A8AD12-ABC0-4C25-B720-110782359C62}"/>
              </a:ext>
            </a:extLst>
          </p:cNvPr>
          <p:cNvSpPr txBox="1"/>
          <p:nvPr/>
        </p:nvSpPr>
        <p:spPr>
          <a:xfrm>
            <a:off x="6877878" y="609600"/>
            <a:ext cx="38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/>
              <a:t>جلساات تدبر در سوزه های فعم قرآن........ ماه مبارک رمضان 98</a:t>
            </a:r>
            <a:endParaRPr lang="en-US" dirty="0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2F0D6F1B-D381-47A6-A791-B3A8A79F3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97" y="-51669"/>
            <a:ext cx="12382919" cy="690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26910C80-6774-4FB8-A482-A615ECAAB68A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0335697-2761-41A4-956F-1F381DB76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6462894" y="1154205"/>
            <a:ext cx="48659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اللَّهِ الرَّحْمَنِ الرَّحِیم</a:t>
            </a:r>
            <a:endParaRPr lang="ar-SA" sz="2800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سَبِّحِ اسْمَ رَبِّکَ الأعْلَى</a:t>
            </a:r>
            <a:r>
              <a:rPr lang="ar-SA" sz="2800" b="1" dirty="0">
                <a:cs typeface="Badr" panose="00000400000000000000" pitchFamily="2" charset="-78"/>
              </a:rPr>
              <a:t> ﴿١﴾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الَّذِی خَلَقَ فَسَوَّى</a:t>
            </a:r>
            <a:r>
              <a:rPr lang="ar-SA" sz="2800" b="1" dirty="0">
                <a:cs typeface="Badr" panose="00000400000000000000" pitchFamily="2" charset="-78"/>
              </a:rPr>
              <a:t> ﴿٢﴾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وَالَّذِی قَدَّرَ فَهَدَى</a:t>
            </a:r>
            <a:r>
              <a:rPr lang="ar-SA" sz="2800" b="1" dirty="0">
                <a:cs typeface="Badr" panose="00000400000000000000" pitchFamily="2" charset="-78"/>
              </a:rPr>
              <a:t> ﴿٣﴾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وَالَّذِی أَخْرَجَ الْمَرْعَى</a:t>
            </a:r>
            <a:r>
              <a:rPr lang="ar-SA" sz="2800" b="1" dirty="0">
                <a:cs typeface="Badr" panose="00000400000000000000" pitchFamily="2" charset="-78"/>
              </a:rPr>
              <a:t> ﴿٤﴾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فَجَعَلَهُ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غُثَاءً أَحْوَى</a:t>
            </a:r>
            <a:r>
              <a:rPr lang="ar-SA" sz="2800" b="1" dirty="0">
                <a:cs typeface="Badr" panose="00000400000000000000" pitchFamily="2" charset="-78"/>
              </a:rPr>
              <a:t> ﴿٥﴾ </a:t>
            </a:r>
            <a:endParaRPr lang="fa-IR" sz="2800" b="1" dirty="0">
              <a:cs typeface="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388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860EA18-3988-4DCA-84AB-99D73FAC3BDC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126F29-DCE1-4461-8DE8-FE8DA6F4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6462894" y="1154205"/>
            <a:ext cx="48659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سَنُقْرِئُکَ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فَلا تَنْسَى</a:t>
            </a:r>
            <a:r>
              <a:rPr lang="ar-SA" sz="2800" b="1" dirty="0">
                <a:cs typeface="Badr" panose="00000400000000000000" pitchFamily="2" charset="-78"/>
              </a:rPr>
              <a:t> ﴿٦﴾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إِلا مَا شَاءَ اللَّهُ إِنَّهُ یَعْلَمُ الْجَهْرَ وَمَا یَخْفَى</a:t>
            </a:r>
            <a:r>
              <a:rPr lang="ar-SA" sz="2800" b="1" dirty="0">
                <a:cs typeface="Badr" panose="00000400000000000000" pitchFamily="2" charset="-78"/>
              </a:rPr>
              <a:t> ﴿٧﴾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وَنُیَسِّرُکَ لِلْیُسْرَى</a:t>
            </a:r>
            <a:r>
              <a:rPr lang="ar-SA" sz="2800" b="1" dirty="0">
                <a:cs typeface="Badr" panose="00000400000000000000" pitchFamily="2" charset="-78"/>
              </a:rPr>
              <a:t> ﴿٨﴾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فَذَکِّرْ إِنْ نَفَعَتِ الذِّکْرَى</a:t>
            </a:r>
            <a:r>
              <a:rPr lang="ar-SA" sz="2800" b="1" dirty="0">
                <a:cs typeface="Badr" panose="00000400000000000000" pitchFamily="2" charset="-78"/>
              </a:rPr>
              <a:t> ﴿٩﴾</a:t>
            </a:r>
            <a:endParaRPr lang="en-US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سَیَذَّکَّرُ مَنْ یَخْشَى</a:t>
            </a:r>
            <a:r>
              <a:rPr lang="ar-SA" sz="2800" b="1" dirty="0">
                <a:cs typeface="Badr" panose="00000400000000000000" pitchFamily="2" charset="-78"/>
              </a:rPr>
              <a:t> ﴿١٠﴾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وَیَتَجَنَّبُهَا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الأشْقَى</a:t>
            </a:r>
            <a:r>
              <a:rPr lang="ar-SA" sz="2800" b="1" dirty="0">
                <a:cs typeface="Badr" panose="00000400000000000000" pitchFamily="2" charset="-78"/>
              </a:rPr>
              <a:t> ﴿١١﴾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الَّذِی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یَصْلَى النَّارَ الْکُبْرَى</a:t>
            </a:r>
            <a:r>
              <a:rPr lang="ar-SA" sz="2800" b="1" dirty="0">
                <a:cs typeface="Badr" panose="00000400000000000000" pitchFamily="2" charset="-78"/>
              </a:rPr>
              <a:t> ﴿١٢﴾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لا یَمُوتُ فِیهَا وَلا یَحْیَا</a:t>
            </a:r>
            <a:r>
              <a:rPr lang="ar-SA" sz="2800" b="1" dirty="0">
                <a:cs typeface="Badr" panose="00000400000000000000" pitchFamily="2" charset="-78"/>
              </a:rPr>
              <a:t> ﴿١٣﴾ </a:t>
            </a:r>
            <a:endParaRPr lang="fa-IR" sz="2800" b="1" dirty="0">
              <a:cs typeface="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984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860EA18-3988-4DCA-84AB-99D73FAC3BDC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126F29-DCE1-4461-8DE8-FE8DA6F4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3258601" cy="903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089570" y="1154205"/>
            <a:ext cx="4239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قَدْ أَفْلَحَ مَنْ تَزَکَّى</a:t>
            </a:r>
            <a:r>
              <a:rPr lang="ar-SA" sz="2800" b="1" dirty="0">
                <a:cs typeface="Badr" panose="00000400000000000000" pitchFamily="2" charset="-78"/>
              </a:rPr>
              <a:t> ﴿١٤﴾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وَذَکَرَ اسْمَ رَبِّهِ فَصَلَّى</a:t>
            </a:r>
            <a:r>
              <a:rPr lang="ar-SA" sz="2800" b="1" dirty="0">
                <a:cs typeface="Badr" panose="00000400000000000000" pitchFamily="2" charset="-78"/>
              </a:rPr>
              <a:t> ﴿١٥﴾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بَلْ تُؤْثِرُونَ الْحَیَاةَ الدُّنْیَا</a:t>
            </a:r>
            <a:r>
              <a:rPr lang="ar-SA" sz="2800" b="1" dirty="0">
                <a:cs typeface="Badr" panose="00000400000000000000" pitchFamily="2" charset="-78"/>
              </a:rPr>
              <a:t> ﴿١٦﴾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وَالآخِرَةُ خَیْرٌ وَأَبْقَى</a:t>
            </a:r>
            <a:r>
              <a:rPr lang="ar-SA" sz="2800" b="1" dirty="0">
                <a:cs typeface="Badr" panose="00000400000000000000" pitchFamily="2" charset="-78"/>
              </a:rPr>
              <a:t> ﴿١٧﴾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 هَذَا لَفِی الصُّحُفِ الأولَى</a:t>
            </a:r>
            <a:r>
              <a:rPr lang="ar-SA" sz="2800" b="1" dirty="0">
                <a:cs typeface="Badr" panose="00000400000000000000" pitchFamily="2" charset="-78"/>
              </a:rPr>
              <a:t> ﴿١٨﴾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صُحُفِ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إِبْرَاهِیمَ وَمُوسَى</a:t>
            </a:r>
            <a:r>
              <a:rPr lang="ar-SA" sz="2800" b="1" dirty="0">
                <a:cs typeface="Badr" panose="00000400000000000000" pitchFamily="2" charset="-78"/>
              </a:rPr>
              <a:t> ﴿١٩﴾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569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07656 1.85185E-6 C 0.11107 1.85185E-6 0.15404 0.08449 0.15404 0.15509 L 0.15404 0.31134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156A2C22-7F4F-4F37-80F4-FB571A53D443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92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9359E-6 -2.96296E-6 L -3.19359E-6 -0.225 C -3.19359E-6 -0.32685 -0.01822 -0.44884 -0.03281 -0.44884 L -0.06522 -0.4488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-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برای خاصیت‌دار شدن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52371" cy="90315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xmlns="" id="{80DA3A10-ADE3-4CA7-87E9-6333F9DC8914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387353" y="2101598"/>
            <a:ext cx="5436600" cy="1008890"/>
            <a:chOff x="6387353" y="2101598"/>
            <a:chExt cx="5436600" cy="1008890"/>
          </a:xfrm>
        </p:grpSpPr>
        <p:pic>
          <p:nvPicPr>
            <p:cNvPr id="46" name="Picture 45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387353" y="2421377"/>
              <a:ext cx="3671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مشاهده هماهنگی و تعادل مخلوقات در چرخه‌های حیات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387353" y="3329730"/>
            <a:ext cx="5448792" cy="1204637"/>
            <a:chOff x="6387353" y="3329730"/>
            <a:chExt cx="5448792" cy="1204637"/>
          </a:xfrm>
        </p:grpSpPr>
        <p:pic>
          <p:nvPicPr>
            <p:cNvPr id="49" name="Picture 48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387353" y="3611037"/>
              <a:ext cx="367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مشاهده فرآیندهای تبدیل پدیده‌ها به یکدیگر که منجر به حرکت خاصیت‌دار می‌شود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629400" y="4557862"/>
            <a:ext cx="5206745" cy="1008890"/>
            <a:chOff x="6629400" y="4557862"/>
            <a:chExt cx="5206745" cy="1008890"/>
          </a:xfrm>
        </p:grpSpPr>
        <p:pic>
          <p:nvPicPr>
            <p:cNvPr id="52" name="Picture 51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629400" y="4800697"/>
              <a:ext cx="342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شناخت خاصیت‌های انسان با انجام کارهای مفید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37161" y="2101598"/>
            <a:ext cx="5675068" cy="1008890"/>
            <a:chOff x="-13314" y="2101598"/>
            <a:chExt cx="5675068" cy="1008890"/>
          </a:xfrm>
        </p:grpSpPr>
        <p:pic>
          <p:nvPicPr>
            <p:cNvPr id="55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13314" y="2421377"/>
              <a:ext cx="3765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رجوع همراه با پذیرش به یک منبع یا مرجع برای ارتقای خاصیت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0" y="3329730"/>
            <a:ext cx="5818325" cy="1008890"/>
            <a:chOff x="-150475" y="3329730"/>
            <a:chExt cx="5818325" cy="1008890"/>
          </a:xfrm>
        </p:grpSpPr>
        <p:pic>
          <p:nvPicPr>
            <p:cNvPr id="58" name="Picture 57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150475" y="3611037"/>
              <a:ext cx="390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فعال شدن ذکر و نماز برای ارتقای خاصیت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37160" y="4557862"/>
            <a:ext cx="5675069" cy="1008890"/>
            <a:chOff x="-13315" y="4557862"/>
            <a:chExt cx="5675069" cy="1008890"/>
          </a:xfrm>
        </p:grpSpPr>
        <p:pic>
          <p:nvPicPr>
            <p:cNvPr id="61" name="Picture 60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13315" y="4800697"/>
              <a:ext cx="3765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دیدن خاصیت‌های جمع با انجام کارهای خاصیت‌دار جمعی و آسیب‌شناسی آنها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4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956B8945-992C-4D12-8E55-1216F522406A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0049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292E-6 8.8174E-7 L 3.55292E-6 -0.29229 C 3.55292E-6 -0.42467 -0.01888 -0.58274 -0.03398 -0.58274 L -0.06731 -0.5827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2" y="-29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CF9CD3-BD33-4BF3-BB1A-7DB401AB750F}"/>
              </a:ext>
            </a:extLst>
          </p:cNvPr>
          <p:cNvSpPr txBox="1"/>
          <p:nvPr/>
        </p:nvSpPr>
        <p:spPr>
          <a:xfrm>
            <a:off x="3195403" y="2893101"/>
            <a:ext cx="580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hlinkClick r:id="rId3"/>
              </a:rPr>
              <a:t>www.Fahmeghoran.ir</a:t>
            </a:r>
            <a:endParaRPr lang="en-US" sz="48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5A8A8A-70E3-4ABF-8213-326F12DAB981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9671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برای خاصیت‌دار شدن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80DA3A10-ADE3-4CA7-87E9-6333F9DC8914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669546E-CB1B-4E55-9386-AE2A79A9D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306984" cy="9031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387353" y="2101598"/>
            <a:ext cx="5436600" cy="1008890"/>
            <a:chOff x="6387353" y="2101598"/>
            <a:chExt cx="5436600" cy="1008890"/>
          </a:xfrm>
        </p:grpSpPr>
        <p:pic>
          <p:nvPicPr>
            <p:cNvPr id="28" name="Picture 27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387353" y="2421377"/>
              <a:ext cx="3671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مشاهده هماهنگی و تعادل مخلوقات در چرخه‌های حیات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387353" y="3329730"/>
            <a:ext cx="5448792" cy="1204637"/>
            <a:chOff x="6387353" y="3329730"/>
            <a:chExt cx="5448792" cy="1204637"/>
          </a:xfrm>
        </p:grpSpPr>
        <p:pic>
          <p:nvPicPr>
            <p:cNvPr id="31" name="Picture 30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387353" y="3611037"/>
              <a:ext cx="367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مشاهده فرآیندهای تبدیل پدیده‌ها به یکدیگر که منجر به حرکت خاصیت‌دار می‌شود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629400" y="4557862"/>
            <a:ext cx="5206745" cy="1008890"/>
            <a:chOff x="6629400" y="4557862"/>
            <a:chExt cx="5206745" cy="1008890"/>
          </a:xfrm>
        </p:grpSpPr>
        <p:pic>
          <p:nvPicPr>
            <p:cNvPr id="34" name="Picture 33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629400" y="4800697"/>
              <a:ext cx="342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شناخت خاصیت‌های انسان با انجام کارهای مفید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37161" y="2101598"/>
            <a:ext cx="5675068" cy="1008890"/>
            <a:chOff x="-13314" y="2101598"/>
            <a:chExt cx="5675068" cy="1008890"/>
          </a:xfrm>
        </p:grpSpPr>
        <p:pic>
          <p:nvPicPr>
            <p:cNvPr id="37" name="Picture 36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13314" y="2421377"/>
              <a:ext cx="3765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رجوع همراه با پذیرش به یک منبع یا مرجع برای ارتقای خاصیت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0" y="3329730"/>
            <a:ext cx="5818325" cy="1008890"/>
            <a:chOff x="-150475" y="3329730"/>
            <a:chExt cx="5818325" cy="1008890"/>
          </a:xfrm>
        </p:grpSpPr>
        <p:pic>
          <p:nvPicPr>
            <p:cNvPr id="40" name="Picture 39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150475" y="3611037"/>
              <a:ext cx="390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فعال شدن ذکر و نماز برای ارتقای خاصیت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37160" y="4557862"/>
            <a:ext cx="5675069" cy="1008890"/>
            <a:chOff x="-13315" y="4557862"/>
            <a:chExt cx="5675069" cy="1008890"/>
          </a:xfrm>
        </p:grpSpPr>
        <p:pic>
          <p:nvPicPr>
            <p:cNvPr id="43" name="Picture 42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13315" y="4800697"/>
              <a:ext cx="3765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دیدن خاصیت‌های جمع با انجام کارهای خاصیت‌دار جمعی و آسیب‌شناسی آنها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614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2DCD695-B479-4567-8E87-4855A1BF6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5"/>
            <a:ext cx="12192000" cy="68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09068"/>
      </p:ext>
    </p:extLst>
  </p:cSld>
  <p:clrMapOvr>
    <a:masterClrMapping/>
  </p:clrMapOvr>
  <p:transition spd="slow">
    <p:push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0380" y="2720220"/>
            <a:ext cx="6911619" cy="1283598"/>
          </a:xfrm>
        </p:spPr>
        <p:txBody>
          <a:bodyPr>
            <a:normAutofit/>
          </a:bodyPr>
          <a:lstStyle/>
          <a:p>
            <a:r>
              <a:rPr lang="fa-IR" sz="4400" dirty="0">
                <a:latin typeface="Sahel" pitchFamily="34" charset="-78"/>
                <a:cs typeface="Sahel" pitchFamily="34" charset="-78"/>
              </a:rPr>
              <a:t>سوره مبارکه اعلی</a:t>
            </a:r>
            <a:endParaRPr lang="en-US" sz="4400" dirty="0"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0B4B2572-FFBA-4B54-9AB4-455A95BD4EEC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012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9721E-6 -2.59259E-6 L 2.69721E-6 -0.02407 C 2.69721E-6 -0.03495 -0.04517 -0.04815 -0.08175 -0.04815 L -0.16337 -0.04815 " pathEditMode="relative" rAng="0" ptsTypes="FfFF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6462894" y="1154205"/>
            <a:ext cx="48659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بِسْمِ اللَّهِ الرَّحْمَنِ الرَّحِیم</a:t>
            </a:r>
            <a:endParaRPr lang="ar-SA" sz="2800" dirty="0"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سَبِّحِ اسْمَ رَبِّکَ الأعْلَى</a:t>
            </a:r>
            <a:r>
              <a:rPr lang="ar-SA" sz="2800" b="1" dirty="0">
                <a:cs typeface="Badr" panose="00000400000000000000" pitchFamily="2" charset="-78"/>
              </a:rPr>
              <a:t> ﴿١﴾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الَّذِی خَلَقَ فَسَوَّى</a:t>
            </a:r>
            <a:r>
              <a:rPr lang="ar-SA" sz="2800" b="1" dirty="0">
                <a:cs typeface="Badr" panose="00000400000000000000" pitchFamily="2" charset="-78"/>
              </a:rPr>
              <a:t> ﴿٢﴾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وَالَّذِی قَدَّرَ فَهَدَى</a:t>
            </a:r>
            <a:r>
              <a:rPr lang="ar-SA" sz="2800" b="1" dirty="0">
                <a:cs typeface="Badr" panose="00000400000000000000" pitchFamily="2" charset="-78"/>
              </a:rPr>
              <a:t> ﴿٣﴾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وَالَّذِی أَخْرَجَ الْمَرْعَى</a:t>
            </a:r>
            <a:r>
              <a:rPr lang="ar-SA" sz="2800" b="1" dirty="0">
                <a:cs typeface="Badr" panose="00000400000000000000" pitchFamily="2" charset="-78"/>
              </a:rPr>
              <a:t> ﴿٤﴾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فَجَعَلَهُ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غُثَاءً أَحْوَى</a:t>
            </a:r>
            <a:r>
              <a:rPr lang="ar-SA" sz="2800" b="1" dirty="0">
                <a:cs typeface="Badr" panose="00000400000000000000" pitchFamily="2" charset="-78"/>
              </a:rPr>
              <a:t> ﴿٥﴾ </a:t>
            </a:r>
            <a:endParaRPr lang="fa-IR" sz="2800" b="1" dirty="0">
              <a:cs typeface="Badr" panose="000004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6910C80-6774-4FB8-A482-A615ECAAB68A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909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6462894" y="1154205"/>
            <a:ext cx="48659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سَنُقْرِئُکَ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فَلا تَنْسَى</a:t>
            </a:r>
            <a:r>
              <a:rPr lang="ar-SA" sz="2800" b="1" dirty="0">
                <a:cs typeface="Badr" panose="00000400000000000000" pitchFamily="2" charset="-78"/>
              </a:rPr>
              <a:t> ﴿٦﴾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إِلا مَا شَاءَ اللَّهُ إِنَّهُ یَعْلَمُ الْجَهْرَ وَمَا یَخْفَى</a:t>
            </a:r>
            <a:r>
              <a:rPr lang="ar-SA" sz="2800" b="1" dirty="0">
                <a:cs typeface="Badr" panose="00000400000000000000" pitchFamily="2" charset="-78"/>
              </a:rPr>
              <a:t> ﴿٧﴾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وَنُیَسِّرُکَ لِلْیُسْرَى</a:t>
            </a:r>
            <a:r>
              <a:rPr lang="ar-SA" sz="2800" b="1" dirty="0">
                <a:cs typeface="Badr" panose="00000400000000000000" pitchFamily="2" charset="-78"/>
              </a:rPr>
              <a:t> ﴿٨﴾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فَذَکِّرْ إِنْ نَفَعَتِ الذِّکْرَى</a:t>
            </a:r>
            <a:r>
              <a:rPr lang="ar-SA" sz="2800" b="1" dirty="0">
                <a:cs typeface="Badr" panose="00000400000000000000" pitchFamily="2" charset="-78"/>
              </a:rPr>
              <a:t> ﴿٩﴾</a:t>
            </a:r>
            <a:endParaRPr lang="en-US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سَیَذَّکَّرُ مَنْ یَخْشَى</a:t>
            </a:r>
            <a:r>
              <a:rPr lang="ar-SA" sz="2800" b="1" dirty="0">
                <a:cs typeface="Badr" panose="00000400000000000000" pitchFamily="2" charset="-78"/>
              </a:rPr>
              <a:t> ﴿١٠﴾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وَیَتَجَنَّبُهَا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الأشْقَى</a:t>
            </a:r>
            <a:r>
              <a:rPr lang="ar-SA" sz="2800" b="1" dirty="0">
                <a:cs typeface="Badr" panose="00000400000000000000" pitchFamily="2" charset="-78"/>
              </a:rPr>
              <a:t> ﴿١١﴾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الَّذِی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یَصْلَى النَّارَ الْکُبْرَى</a:t>
            </a:r>
            <a:r>
              <a:rPr lang="ar-SA" sz="2800" b="1" dirty="0">
                <a:cs typeface="Badr" panose="00000400000000000000" pitchFamily="2" charset="-78"/>
              </a:rPr>
              <a:t> ﴿١٢﴾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ثُمَّ لا یَمُوتُ فِیهَا وَلا یَحْیَا</a:t>
            </a:r>
            <a:r>
              <a:rPr lang="ar-SA" sz="2800" b="1" dirty="0">
                <a:cs typeface="Badr" panose="00000400000000000000" pitchFamily="2" charset="-78"/>
              </a:rPr>
              <a:t> ﴿١٣﴾ </a:t>
            </a:r>
            <a:endParaRPr lang="fa-IR" sz="2800" b="1" dirty="0">
              <a:cs typeface="Badr" panose="000004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6910C80-6774-4FB8-A482-A615ECAAB68A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9645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BCF215-BA04-4FB8-8138-5A5DF3A20B35}"/>
              </a:ext>
            </a:extLst>
          </p:cNvPr>
          <p:cNvSpPr txBox="1"/>
          <p:nvPr/>
        </p:nvSpPr>
        <p:spPr>
          <a:xfrm>
            <a:off x="7089570" y="1154205"/>
            <a:ext cx="4239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قَدْ أَفْلَحَ مَنْ تَزَکَّى</a:t>
            </a:r>
            <a:r>
              <a:rPr lang="ar-SA" sz="2800" b="1" dirty="0">
                <a:cs typeface="Badr" panose="00000400000000000000" pitchFamily="2" charset="-78"/>
              </a:rPr>
              <a:t> ﴿١٤﴾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وَذَکَرَ اسْمَ رَبِّهِ فَصَلَّى</a:t>
            </a:r>
            <a:r>
              <a:rPr lang="ar-SA" sz="2800" b="1" dirty="0">
                <a:cs typeface="Badr" panose="00000400000000000000" pitchFamily="2" charset="-78"/>
              </a:rPr>
              <a:t> ﴿١٥﴾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بَلْ تُؤْثِرُونَ الْحَیَاةَ الدُّنْیَا</a:t>
            </a:r>
            <a:r>
              <a:rPr lang="ar-SA" sz="2800" b="1" dirty="0">
                <a:cs typeface="Badr" panose="00000400000000000000" pitchFamily="2" charset="-78"/>
              </a:rPr>
              <a:t> ﴿١٦﴾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وَالآخِرَةُ خَیْرٌ وَأَبْقَى</a:t>
            </a:r>
            <a:r>
              <a:rPr lang="ar-SA" sz="2800" b="1" dirty="0">
                <a:cs typeface="Badr" panose="00000400000000000000" pitchFamily="2" charset="-78"/>
              </a:rPr>
              <a:t> ﴿١٧﴾ 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إِنَّ هَذَا لَفِی الصُّحُفِ الأولَى</a:t>
            </a:r>
            <a:r>
              <a:rPr lang="ar-SA" sz="2800" b="1" dirty="0">
                <a:cs typeface="Badr" panose="00000400000000000000" pitchFamily="2" charset="-78"/>
              </a:rPr>
              <a:t> ﴿١٨﴾</a:t>
            </a:r>
            <a:endParaRPr lang="fa-IR" sz="2800" b="1" dirty="0">
              <a:cs typeface="Bad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 smtClean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صُحُفِ </a:t>
            </a:r>
            <a:r>
              <a:rPr lang="ar-SA" sz="2800" b="1" dirty="0">
                <a:latin typeface="wm_Naskh Qurani 93 Semi Bold" panose="02000000000000000000" pitchFamily="2" charset="-78"/>
                <a:cs typeface="wm_Naskh Qurani 93 Semi Bold" panose="02000000000000000000" pitchFamily="2" charset="-78"/>
              </a:rPr>
              <a:t>إِبْرَاهِیمَ وَمُوسَى</a:t>
            </a:r>
            <a:r>
              <a:rPr lang="ar-SA" sz="2800" b="1" dirty="0">
                <a:cs typeface="Badr" panose="00000400000000000000" pitchFamily="2" charset="-78"/>
              </a:rPr>
              <a:t> ﴿١٩﴾</a:t>
            </a:r>
            <a:endParaRPr lang="fa-IR" sz="2800" b="1" dirty="0">
              <a:solidFill>
                <a:srgbClr val="222222"/>
              </a:solidFill>
              <a:latin typeface="wm_Naskh Qurani 93 Semi Bold" panose="02000000000000000000" pitchFamily="2" charset="-78"/>
              <a:cs typeface="wm_Naskh Qurani 93 Semi Bold" panose="02000000000000000000" pitchFamily="2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860EA18-3988-4DCA-84AB-99D73FAC3BDC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ED094FE-1DA1-4697-B8E4-3988304B7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6586"/>
            <a:ext cx="3131530" cy="90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08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061E-6 -7.79912E-7 L 0.08178 -7.79912E-7 C 0.11864 -7.79912E-7 0.16409 0.01273 0.16409 0.02314 L 0.16409 0.04698 " pathEditMode="relative" rAng="0" ptsTypes="FfFF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4" y="23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625EF14-358D-4FD0-BE36-091E3D048370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08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5042E-6 4.01759E-6 L 3.25042E-6 -0.09003 C 3.25042E-6 -0.13076 -0.02019 -0.17982 -0.03621 -0.17982 L -0.07228 -0.17982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90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104022"/>
            <a:ext cx="4247990" cy="90315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8E2B18F-F0A4-4CED-B4FD-DF3244C96E42}"/>
              </a:ext>
            </a:extLst>
          </p:cNvPr>
          <p:cNvGrpSpPr/>
          <p:nvPr/>
        </p:nvGrpSpPr>
        <p:grpSpPr>
          <a:xfrm>
            <a:off x="6387353" y="2101598"/>
            <a:ext cx="5436600" cy="1008890"/>
            <a:chOff x="6387353" y="2101598"/>
            <a:chExt cx="5436600" cy="1008890"/>
          </a:xfrm>
        </p:grpSpPr>
        <p:pic>
          <p:nvPicPr>
            <p:cNvPr id="5" name="Picture 4" descr="A picture containing ball, room&#10;&#10;Description automatically generated">
              <a:extLst>
                <a:ext uri="{FF2B5EF4-FFF2-40B4-BE49-F238E27FC236}">
                  <a16:creationId xmlns:a16="http://schemas.microsoft.com/office/drawing/2014/main" xmlns="" id="{A268E2AD-55FE-4090-BDA6-CBDE1C811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2101598"/>
              <a:ext cx="1600203" cy="100889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B1B9CCF-2C4D-4495-89F5-496DA793B1B5}"/>
                </a:ext>
              </a:extLst>
            </p:cNvPr>
            <p:cNvSpPr txBox="1"/>
            <p:nvPr/>
          </p:nvSpPr>
          <p:spPr>
            <a:xfrm>
              <a:off x="6387353" y="2421377"/>
              <a:ext cx="36710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مشاهده هماهنگی و تعادل مخلوقات در چرخه‌های حیات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840459D-E7B3-44EB-8AF2-6C867664F980}"/>
              </a:ext>
            </a:extLst>
          </p:cNvPr>
          <p:cNvGrpSpPr/>
          <p:nvPr/>
        </p:nvGrpSpPr>
        <p:grpSpPr>
          <a:xfrm>
            <a:off x="6387353" y="3329730"/>
            <a:ext cx="5448792" cy="1204637"/>
            <a:chOff x="6387353" y="3329730"/>
            <a:chExt cx="5448792" cy="1204637"/>
          </a:xfrm>
        </p:grpSpPr>
        <p:pic>
          <p:nvPicPr>
            <p:cNvPr id="8" name="Picture 7" descr="A picture containing clock, drawing, room&#10;&#10;Description automatically generated">
              <a:extLst>
                <a:ext uri="{FF2B5EF4-FFF2-40B4-BE49-F238E27FC236}">
                  <a16:creationId xmlns:a16="http://schemas.microsoft.com/office/drawing/2014/main" xmlns="" id="{CB0D0E5C-EAE4-4052-B609-158B4BCA5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3750" y="3329730"/>
              <a:ext cx="1612395" cy="100889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312C97B-B132-438A-9217-F0451FB24FE0}"/>
                </a:ext>
              </a:extLst>
            </p:cNvPr>
            <p:cNvSpPr txBox="1"/>
            <p:nvPr/>
          </p:nvSpPr>
          <p:spPr>
            <a:xfrm>
              <a:off x="6387353" y="3611037"/>
              <a:ext cx="36710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مشاهده فرآیندهای تبدیل پدیده‌ها به یکدیگر که منجر به حرکت خاصیت‌دار می‌شود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7EDDFED-2DEB-42A9-977E-BF57D85F9667}"/>
              </a:ext>
            </a:extLst>
          </p:cNvPr>
          <p:cNvGrpSpPr/>
          <p:nvPr/>
        </p:nvGrpSpPr>
        <p:grpSpPr>
          <a:xfrm>
            <a:off x="6629400" y="4557862"/>
            <a:ext cx="5206745" cy="1008890"/>
            <a:chOff x="6629400" y="4557862"/>
            <a:chExt cx="5206745" cy="1008890"/>
          </a:xfrm>
        </p:grpSpPr>
        <p:pic>
          <p:nvPicPr>
            <p:cNvPr id="11" name="Picture 10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xmlns="" id="{3AA44AB3-47C2-4E15-9015-77E0659E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5942" y="4557862"/>
              <a:ext cx="1600203" cy="10088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6633D61-8189-4741-A5E2-4D8439FB8886}"/>
                </a:ext>
              </a:extLst>
            </p:cNvPr>
            <p:cNvSpPr txBox="1"/>
            <p:nvPr/>
          </p:nvSpPr>
          <p:spPr>
            <a:xfrm>
              <a:off x="6629400" y="4800697"/>
              <a:ext cx="3428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شناخت خاصیت‌های انسان با انجام کارهای مفید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24388A5-55CD-42CB-8577-76CF2AFDC07A}"/>
              </a:ext>
            </a:extLst>
          </p:cNvPr>
          <p:cNvGrpSpPr/>
          <p:nvPr/>
        </p:nvGrpSpPr>
        <p:grpSpPr>
          <a:xfrm>
            <a:off x="137161" y="2101598"/>
            <a:ext cx="5675068" cy="1008890"/>
            <a:chOff x="-13314" y="2101598"/>
            <a:chExt cx="5675068" cy="1008890"/>
          </a:xfrm>
        </p:grpSpPr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F54F17D4-C770-4F9D-B414-196A57EED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2101598"/>
              <a:ext cx="1603251" cy="1008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5D90C74-3249-4C8F-8256-36BB2F2DBEC4}"/>
                </a:ext>
              </a:extLst>
            </p:cNvPr>
            <p:cNvSpPr txBox="1"/>
            <p:nvPr/>
          </p:nvSpPr>
          <p:spPr>
            <a:xfrm>
              <a:off x="-13314" y="2421377"/>
              <a:ext cx="3765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رجوع همراه با پذیرش به یک منبع یا مرجع برای ارتقای خاصیت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6F041C4-051A-458B-A76C-97D64C506989}"/>
              </a:ext>
            </a:extLst>
          </p:cNvPr>
          <p:cNvGrpSpPr/>
          <p:nvPr/>
        </p:nvGrpSpPr>
        <p:grpSpPr>
          <a:xfrm>
            <a:off x="0" y="3329730"/>
            <a:ext cx="5818325" cy="1008890"/>
            <a:chOff x="-150475" y="3329730"/>
            <a:chExt cx="5818325" cy="1008890"/>
          </a:xfrm>
        </p:grpSpPr>
        <p:pic>
          <p:nvPicPr>
            <p:cNvPr id="19" name="Picture 18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8E990B74-F08D-42F8-B045-6D7A22843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3329730"/>
              <a:ext cx="1609347" cy="10088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A1008F2-F2F1-4608-93AB-D4B97249F7D5}"/>
                </a:ext>
              </a:extLst>
            </p:cNvPr>
            <p:cNvSpPr txBox="1"/>
            <p:nvPr/>
          </p:nvSpPr>
          <p:spPr>
            <a:xfrm>
              <a:off x="-150475" y="3611037"/>
              <a:ext cx="39027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فعال شدن ذکر و نماز برای ارتقای خاصیت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7613EDC-5343-4C76-9184-44D53634B6D9}"/>
              </a:ext>
            </a:extLst>
          </p:cNvPr>
          <p:cNvGrpSpPr/>
          <p:nvPr/>
        </p:nvGrpSpPr>
        <p:grpSpPr>
          <a:xfrm>
            <a:off x="137160" y="4557862"/>
            <a:ext cx="5675069" cy="1008890"/>
            <a:chOff x="-13315" y="4557862"/>
            <a:chExt cx="5675069" cy="1008890"/>
          </a:xfrm>
        </p:grpSpPr>
        <p:pic>
          <p:nvPicPr>
            <p:cNvPr id="22" name="Picture 21" descr="A picture containing device&#10;&#10;Description automatically generated">
              <a:extLst>
                <a:ext uri="{FF2B5EF4-FFF2-40B4-BE49-F238E27FC236}">
                  <a16:creationId xmlns:a16="http://schemas.microsoft.com/office/drawing/2014/main" xmlns="" id="{F4D86376-F46F-4140-96EC-518833855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503" y="4557862"/>
              <a:ext cx="1603251" cy="100889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3F07FA-3393-4FB9-9821-4E793A92D6CD}"/>
                </a:ext>
              </a:extLst>
            </p:cNvPr>
            <p:cNvSpPr txBox="1"/>
            <p:nvPr/>
          </p:nvSpPr>
          <p:spPr>
            <a:xfrm>
              <a:off x="-13315" y="4800697"/>
              <a:ext cx="3765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dirty="0">
                  <a:latin typeface="Sahel" pitchFamily="34" charset="-78"/>
                  <a:cs typeface="Sahel" pitchFamily="34" charset="-78"/>
                </a:rPr>
                <a:t>دیدن خاصیت‌های جمع با انجام کارهای خاصیت‌دار جمعی و آسیب‌شناسی آنها </a:t>
              </a:r>
              <a:endParaRPr lang="fa-IR" dirty="0">
                <a:latin typeface="Sahel" pitchFamily="34" charset="-78"/>
                <a:cs typeface="Sahel" pitchFamily="34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B1B9CCF-2C4D-4495-89F5-496DA793B1B5}"/>
              </a:ext>
            </a:extLst>
          </p:cNvPr>
          <p:cNvSpPr txBox="1"/>
          <p:nvPr/>
        </p:nvSpPr>
        <p:spPr>
          <a:xfrm>
            <a:off x="5615939" y="1252612"/>
            <a:ext cx="61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سوره‌ای </a:t>
            </a:r>
            <a:r>
              <a:rPr lang="fa-IR" sz="2000" dirty="0" smtClean="0">
                <a:latin typeface="Sahel" pitchFamily="34" charset="-78"/>
                <a:cs typeface="Sahel" pitchFamily="34" charset="-78"/>
              </a:rPr>
              <a:t>برای خاصیت‌دار شدن</a:t>
            </a:r>
            <a:endParaRPr lang="fa-IR" sz="2000" dirty="0">
              <a:latin typeface="Sahel" pitchFamily="34" charset="-78"/>
              <a:cs typeface="Sahel" pitchFamily="34" charset="-78"/>
            </a:endParaRPr>
          </a:p>
          <a:p>
            <a:pPr algn="r" rtl="1"/>
            <a:r>
              <a:rPr lang="fa-IR" sz="2000" dirty="0">
                <a:latin typeface="Sahel" pitchFamily="34" charset="-78"/>
                <a:cs typeface="Sahel" pitchFamily="34" charset="-78"/>
              </a:rPr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325BAF0C-093F-4332-8352-4E8E2484CA4E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34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47" y="4181891"/>
            <a:ext cx="4352371" cy="903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0FEE1FB-AF44-415C-8F9D-EB2DAD772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36" y="3258102"/>
            <a:ext cx="3258601" cy="90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6B029A0-D104-4980-A6AF-F0A83B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28" y="2334781"/>
            <a:ext cx="4247990" cy="90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7465465-88D4-4162-BC58-92C111F063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78" y="1426626"/>
            <a:ext cx="3131530" cy="903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DC1FC3C-2588-4AF8-9272-49C272C72A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3" y="5096616"/>
            <a:ext cx="4306984" cy="9031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A0FFB06D-74D4-4268-A401-8A2D8BB7AB75}"/>
              </a:ext>
            </a:extLst>
          </p:cNvPr>
          <p:cNvSpPr txBox="1">
            <a:spLocks/>
          </p:cNvSpPr>
          <p:nvPr/>
        </p:nvSpPr>
        <p:spPr>
          <a:xfrm>
            <a:off x="8843058" y="379065"/>
            <a:ext cx="2488558" cy="53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dirty="0">
                <a:solidFill>
                  <a:srgbClr val="002060"/>
                </a:solidFill>
                <a:latin typeface="Sahel" pitchFamily="34" charset="-78"/>
                <a:cs typeface="Sahel" pitchFamily="34" charset="-78"/>
              </a:rPr>
              <a:t>سوره مبارکه اعلی </a:t>
            </a:r>
            <a:endParaRPr lang="en-US" sz="2400" dirty="0">
              <a:solidFill>
                <a:srgbClr val="002060"/>
              </a:solidFill>
              <a:latin typeface="Sahel" pitchFamily="34" charset="-78"/>
              <a:cs typeface="Sahel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809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084E-7 4.40176E-6 L 3.97084E-7 -0.15807 C 3.97084E-7 -0.22958 -0.04309 -0.31544 -0.07746 -0.31544 L -0.15428 -0.31544 " pathEditMode="relative" rAng="0" ptsTypes="FfFF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0" y="-157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2557</TotalTime>
  <Words>282</Words>
  <Application>Microsoft Office PowerPoint</Application>
  <PresentationFormat>Custom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سوره مبارکه حمد</vt:lpstr>
      <vt:lpstr>PowerPoint Presentation</vt:lpstr>
      <vt:lpstr>سوره مبارکه اعلی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بِسْمِ اللَّـهِ الرَّ‌حْمَـٰنِ الرَّ‌حِيمِ</dc:title>
  <dc:creator>fatemeh sharifi</dc:creator>
  <cp:lastModifiedBy>Reza</cp:lastModifiedBy>
  <cp:revision>207</cp:revision>
  <dcterms:created xsi:type="dcterms:W3CDTF">2020-04-24T01:00:21Z</dcterms:created>
  <dcterms:modified xsi:type="dcterms:W3CDTF">2020-05-28T06:40:15Z</dcterms:modified>
</cp:coreProperties>
</file>