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320" r:id="rId5"/>
    <p:sldId id="342" r:id="rId6"/>
    <p:sldId id="343" r:id="rId7"/>
    <p:sldId id="322" r:id="rId8"/>
    <p:sldId id="323" r:id="rId9"/>
    <p:sldId id="324" r:id="rId10"/>
    <p:sldId id="325" r:id="rId11"/>
    <p:sldId id="340" r:id="rId12"/>
    <p:sldId id="341" r:id="rId13"/>
    <p:sldId id="348" r:id="rId14"/>
    <p:sldId id="327" r:id="rId15"/>
    <p:sldId id="350" r:id="rId16"/>
    <p:sldId id="329" r:id="rId17"/>
    <p:sldId id="330" r:id="rId18"/>
    <p:sldId id="35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FF99"/>
    <a:srgbClr val="CCFFFF"/>
    <a:srgbClr val="00CCFF"/>
    <a:srgbClr val="009900"/>
    <a:srgbClr val="709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0" autoAdjust="0"/>
    <p:restoredTop sz="94737" autoAdjust="0"/>
  </p:normalViewPr>
  <p:slideViewPr>
    <p:cSldViewPr snapToGrid="0">
      <p:cViewPr>
        <p:scale>
          <a:sx n="68" d="100"/>
          <a:sy n="68" d="100"/>
        </p:scale>
        <p:origin x="-58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0016E0E-A8DE-44E6-AA50-6B4CABE8AA4C}" type="datetimeFigureOut">
              <a:rPr lang="fa-IR" smtClean="0"/>
              <a:t>10/10/1441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56A7D9D-EC8A-406B-A823-5BF0B58884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5365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7D9D-EC8A-406B-A823-5BF0B5888467}" type="slidenum">
              <a:rPr lang="fa-IR" smtClean="0"/>
              <a:t>13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91865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82C2B1-225C-42C4-9CD8-3986107E5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2217C6-5F52-43D4-A512-93283003C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CEE851-B49C-4179-9D0F-70D413692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7E2177-159A-45B3-B4D4-266FFDE30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FD263A-F0EF-49A0-946C-951067860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1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69825C-C3E3-4485-8B30-F3D579BB4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8B24CC-B673-4158-B704-A7F2888EF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844728-90CA-4430-BE29-3D443602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61434C-F14B-4703-8254-0E81B2FC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8082CD-7FF9-49A1-9842-A3F6B197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7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84354B8-95F3-4F1E-A117-ED5ACFD4E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165FE1D-B85E-4B82-860C-646EC52CB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D1AC50-24E2-4B0E-A431-81C13E8D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58D2DF-7BC3-4D54-8202-A9C73B48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E00CB3-AF33-4589-A78D-FBD7F18E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E0909B-E3AC-44C4-B2F9-5F2884A3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EA92AD-B6D2-4C30-A970-0A875CAA5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DA975C-282D-4D86-A2E1-4772689B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005C37-821C-4F52-BD87-09F0EB53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807681-6450-4612-ABF2-D3FDC950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A6FA32-789D-4566-8D4A-4EA003C0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75C6B3-D174-444E-ACFB-E14543ED5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BFDB10-9E59-4E57-959B-6C565E444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C93DBF-7E8D-4A56-BE3F-B38361A5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6A5999-20F7-4152-AA14-2FABCBC3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0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EE09C7-3FC8-42CB-92FA-62444D6F8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87B69E-5395-4DA9-B4F0-AA24DDF82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5ED612F-2E18-4054-AEFA-FC83F785B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17FD89-BD8F-41B3-A827-2CA376E8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07887AB-1FA8-4FF9-BF28-A6C23B8B8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8EAA5E-29F8-49BF-892F-5249C21E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1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8C391C-6918-4477-86D1-7810D582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6A7FF8-3CA4-42AA-B086-1A144EACA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EC70160-92AF-4664-B156-C25D96598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50F79BB-B134-4E6B-B4BD-C74A5DC74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CCABFDF-14E5-4190-A91E-35640CD6C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FFA53F6-322C-476A-9943-9B55E6AE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375FD46-B62A-4330-982D-6BB31900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8E55ACB-F2AE-4224-87CE-9F58D7D0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6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DD76BB-9C01-4599-8760-259C96D15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A2EA3B7-9C7C-4983-937D-B3A1FCCB6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82FCA0-AEF4-4FA9-AF80-5E23B13F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F3B53B0-C318-4AB3-AE09-5BEB8ADC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1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C367BDC-D05F-45CD-B64B-BDA068D9D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6395A83-E57E-453E-9CAB-39ADA5704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1D15EC8-B2B2-4E62-8F7B-8E902802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0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FFFE22-CD59-416D-927E-CF5BE2ACE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7243C1-AFF4-496A-9AF2-C2616811C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45DF6D-9F5D-400E-B84F-FFE5FDF74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BAE922-8211-4AAD-B151-8B821E4CA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148E62-6DD2-4E49-ADEE-7F77B9646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3EACCE-B93C-4AA1-B0B1-D0256D2B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7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DE9A96-80D2-4A41-8ED3-F37C92237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B932561-C6B7-4A73-9540-CA54B35CA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AD4872-82F5-4B8D-A2FE-98CF5486B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DA7609-A17F-4678-848E-B17DA0287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08E55D-CF1E-478F-AA80-FA57981D3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449BA3-D5B8-4A83-86B4-20FED2C2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1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09BD5CA-FF43-4A3F-B167-1543E2E2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FCB817-3AC2-4841-A73D-A509B714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4982F7-8089-4E62-9872-F66A67C3E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CF7F3-465D-4C3B-B6DC-9A9A22930CCC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620FF7-D842-4B07-A5C8-6EA3F7408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347981-5900-4AC7-9E28-CA646D61F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hmeghoran.i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/>
              <a:t>سوره مبارکه حمد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A8AD12-ABC0-4C25-B720-110782359C62}"/>
              </a:ext>
            </a:extLst>
          </p:cNvPr>
          <p:cNvSpPr txBox="1"/>
          <p:nvPr/>
        </p:nvSpPr>
        <p:spPr>
          <a:xfrm>
            <a:off x="6877878" y="609600"/>
            <a:ext cx="389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/>
              <a:t>جلساات تدبر در سوزه های فعم قرآن........ ماه مبارک رمضان 98</a:t>
            </a: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2F0D6F1B-D381-47A6-A791-B3A8A79F3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7" y="-51669"/>
            <a:ext cx="12382919" cy="690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8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انشقاق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>
                <a:latin typeface="wm_Naskh Qurani 93 Semi Bold" panose="02000000000000000000" pitchFamily="2" charset="-78"/>
                <a:cs typeface="B Badr" pitchFamily="2" charset="-78"/>
              </a:rPr>
              <a:t>بِسْمِ اللَّـهِ الرَّ‌حْمَـنِ 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إِذَا السَّمَاءُ انْشَقَّتْ ﴿۱﴾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وَأَذِنَتْ لِرَبِّهَا وَحُقَّتْ ﴿۲﴾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وَإِذَا الْأَرْضُ مُدَّتْ ﴿۳﴾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وَأَلْقَتْ مَا فِيهَا وَتَخَلَّتْ ﴿۴﴾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وَأَذِنَتْ لِرَبِّهَا وَحُقَّتْ ﴿۵﴾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يَا أَيُّهَا الْإِنْسَانُ إِنَّكَ كَادِحٌ إِلَى رَبِّكَ كَدْحًا فَمُلَاقِيهِ ﴿۶﴾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فَأَمَّا مَنْ أُوتِيَ كِتَابَهُ بِيَمِينِهِ ﴿۷﴾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فَسَوْفَ يُحَاسَبُ حِسَابًا يَسِيرًا ﴿۸﴾</a:t>
            </a:r>
          </a:p>
        </p:txBody>
      </p:sp>
    </p:spTree>
    <p:extLst>
      <p:ext uri="{BB962C8B-B14F-4D97-AF65-F5344CB8AC3E}">
        <p14:creationId xmlns:p14="http://schemas.microsoft.com/office/powerpoint/2010/main" val="392372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انشقاق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وَيَنْقَلِبُ إِلَى أَهْلِهِ مَسْرُورًا ﴿۹﴾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وَأَمَّا مَنْ أُوتِيَ كِتَابَهُ وَرَاءَ ظَهْرِهِ ﴿۱۰﴾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فَسَوْفَ يَدْعُو ثُبُورًا ﴿۱۱﴾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وَيَصْلَى سَعِيرًا ﴿۱۲﴾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إِنَّهُ كَانَ فِي أَهْلِهِ مَسْرُورًا ﴿۱۳﴾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إِنَّهُ ظَنَّ أَنْ لَنْ يَحُورَ ﴿۱۴﴾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بَلَى إِنَّ رَبَّهُ كَانَ بِهِ بَصِيرًا ﴿۱۵﴾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فَلَا أُقْسِمُ بِالشَّفَقِ ﴿۱۶﴾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وَاللَّيْلِ وَمَا وَسَقَ ﴿۱۷﴾</a:t>
            </a:r>
          </a:p>
        </p:txBody>
      </p:sp>
    </p:spTree>
    <p:extLst>
      <p:ext uri="{BB962C8B-B14F-4D97-AF65-F5344CB8AC3E}">
        <p14:creationId xmlns:p14="http://schemas.microsoft.com/office/powerpoint/2010/main" val="383686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انشقاق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وَالْقَمَرِ إِذَا اتَّسَقَ ﴿۱۸﴾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لَتَرْكَبُنَّ طَبَقًا عَنْ طَبَقٍ ﴿۱۹﴾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فَمَا لَهُمْ لَا يُؤْمِنُونَ ﴿۲۰﴾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وَإِذَا قُرِئَ عَلَيْهِمُ الْقُرْآنُ لَا يَسْجُدُونَ ﴿۲۱﴾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بَلِ الَّذِينَ كَفَرُوا يُكَذِّبُونَ ﴿۲۲﴾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وَاللَّهُ أَعْلَمُ بِمَا يُوعُونَ ﴿۲۳﴾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فَبَشِّرْهُمْ بِعَذَابٍ أَلِيمٍ ﴿۲۴﴾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إِلَّا الَّذِينَ آمَنُوا وَعَمِلُوا الصَّالِحَاتِ لَهُمْ أَجْرٌ غَيْرُ مَمْنُونٍ ﴿۲۵﴾</a:t>
            </a:r>
          </a:p>
        </p:txBody>
      </p:sp>
    </p:spTree>
    <p:extLst>
      <p:ext uri="{BB962C8B-B14F-4D97-AF65-F5344CB8AC3E}">
        <p14:creationId xmlns:p14="http://schemas.microsoft.com/office/powerpoint/2010/main" val="209757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انشقاق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2" name="Oval 1"/>
          <p:cNvSpPr/>
          <p:nvPr/>
        </p:nvSpPr>
        <p:spPr>
          <a:xfrm>
            <a:off x="1484417" y="1543078"/>
            <a:ext cx="2834193" cy="4898576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>
                <a:solidFill>
                  <a:schemeClr val="tx1"/>
                </a:solidFill>
                <a:cs typeface="B Badr" pitchFamily="2" charset="-78"/>
              </a:rPr>
              <a:t>إِذَا السَّمَاءُ انْشَقَّتْ </a:t>
            </a:r>
            <a:r>
              <a:rPr lang="fa-IR" sz="2000" dirty="0">
                <a:solidFill>
                  <a:srgbClr val="C00000"/>
                </a:solidFill>
                <a:cs typeface="B Badr" pitchFamily="2" charset="-78"/>
              </a:rPr>
              <a:t>1</a:t>
            </a:r>
          </a:p>
          <a:p>
            <a:pPr algn="ctr"/>
            <a:r>
              <a:rPr lang="fa-IR" sz="2000" dirty="0">
                <a:solidFill>
                  <a:schemeClr val="tx1"/>
                </a:solidFill>
                <a:cs typeface="B Badr" pitchFamily="2" charset="-78"/>
              </a:rPr>
              <a:t>وَأَذِنَتْ لِرَبِّهَا وَحُقَّتْ </a:t>
            </a:r>
            <a:r>
              <a:rPr lang="fa-IR" sz="2000" dirty="0">
                <a:solidFill>
                  <a:srgbClr val="C00000"/>
                </a:solidFill>
                <a:cs typeface="B Badr" pitchFamily="2" charset="-78"/>
              </a:rPr>
              <a:t>2</a:t>
            </a:r>
          </a:p>
          <a:p>
            <a:pPr algn="ctr"/>
            <a:r>
              <a:rPr lang="fa-IR" sz="2000" dirty="0">
                <a:solidFill>
                  <a:schemeClr val="tx1"/>
                </a:solidFill>
                <a:cs typeface="B Badr" pitchFamily="2" charset="-78"/>
              </a:rPr>
              <a:t>وَإِذَا الْأَرْضُ مُدَّتْ </a:t>
            </a:r>
            <a:r>
              <a:rPr lang="fa-IR" sz="2000" dirty="0">
                <a:solidFill>
                  <a:srgbClr val="C00000"/>
                </a:solidFill>
                <a:cs typeface="B Badr" pitchFamily="2" charset="-78"/>
              </a:rPr>
              <a:t>۳</a:t>
            </a:r>
          </a:p>
          <a:p>
            <a:pPr algn="ctr"/>
            <a:r>
              <a:rPr lang="fa-IR" sz="2000" dirty="0">
                <a:solidFill>
                  <a:schemeClr val="tx1"/>
                </a:solidFill>
                <a:cs typeface="B Badr" pitchFamily="2" charset="-78"/>
              </a:rPr>
              <a:t>وَأَلْقَتْ مَا فِيهَا وَتَخَلَّتْ </a:t>
            </a:r>
            <a:r>
              <a:rPr lang="fa-IR" sz="2000" dirty="0">
                <a:solidFill>
                  <a:srgbClr val="C00000"/>
                </a:solidFill>
                <a:cs typeface="B Badr" pitchFamily="2" charset="-78"/>
              </a:rPr>
              <a:t>4</a:t>
            </a:r>
          </a:p>
          <a:p>
            <a:pPr algn="ctr"/>
            <a:r>
              <a:rPr lang="fa-IR" sz="2000" dirty="0">
                <a:solidFill>
                  <a:schemeClr val="tx1"/>
                </a:solidFill>
                <a:cs typeface="B Badr" pitchFamily="2" charset="-78"/>
              </a:rPr>
              <a:t>وَأَذِنَتْ لِرَبِّهَا وَحُقَّتْ </a:t>
            </a:r>
            <a:r>
              <a:rPr lang="fa-IR" sz="2000" dirty="0">
                <a:solidFill>
                  <a:srgbClr val="C00000"/>
                </a:solidFill>
                <a:cs typeface="B Badr" pitchFamily="2" charset="-78"/>
              </a:rPr>
              <a:t>5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8691986" y="1021277"/>
            <a:ext cx="3194462" cy="973777"/>
          </a:xfrm>
          <a:prstGeom prst="horizontalScroll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>
                <a:solidFill>
                  <a:schemeClr val="tx1"/>
                </a:solidFill>
                <a:cs typeface="B Badr" pitchFamily="2" charset="-78"/>
              </a:rPr>
              <a:t>بسم الله الرَّحمن الرَّحیم</a:t>
            </a:r>
          </a:p>
        </p:txBody>
      </p:sp>
      <p:sp>
        <p:nvSpPr>
          <p:cNvPr id="6" name="Wave 5"/>
          <p:cNvSpPr/>
          <p:nvPr/>
        </p:nvSpPr>
        <p:spPr>
          <a:xfrm>
            <a:off x="333559" y="1109967"/>
            <a:ext cx="1721946" cy="647471"/>
          </a:xfrm>
          <a:custGeom>
            <a:avLst/>
            <a:gdLst>
              <a:gd name="connsiteX0" fmla="*/ 0 w 1983177"/>
              <a:gd name="connsiteY0" fmla="*/ 103167 h 825333"/>
              <a:gd name="connsiteX1" fmla="*/ 1983177 w 1983177"/>
              <a:gd name="connsiteY1" fmla="*/ 103167 h 825333"/>
              <a:gd name="connsiteX2" fmla="*/ 1983177 w 1983177"/>
              <a:gd name="connsiteY2" fmla="*/ 722166 h 825333"/>
              <a:gd name="connsiteX3" fmla="*/ 0 w 1983177"/>
              <a:gd name="connsiteY3" fmla="*/ 722166 h 825333"/>
              <a:gd name="connsiteX4" fmla="*/ 0 w 1983177"/>
              <a:gd name="connsiteY4" fmla="*/ 103167 h 825333"/>
              <a:gd name="connsiteX0" fmla="*/ 0 w 1995053"/>
              <a:gd name="connsiteY0" fmla="*/ 99273 h 807055"/>
              <a:gd name="connsiteX1" fmla="*/ 1983177 w 1995053"/>
              <a:gd name="connsiteY1" fmla="*/ 99273 h 807055"/>
              <a:gd name="connsiteX2" fmla="*/ 1995053 w 1995053"/>
              <a:gd name="connsiteY2" fmla="*/ 706396 h 807055"/>
              <a:gd name="connsiteX3" fmla="*/ 0 w 1995053"/>
              <a:gd name="connsiteY3" fmla="*/ 718272 h 807055"/>
              <a:gd name="connsiteX4" fmla="*/ 0 w 1995053"/>
              <a:gd name="connsiteY4" fmla="*/ 99273 h 807055"/>
              <a:gd name="connsiteX0" fmla="*/ 0 w 1995053"/>
              <a:gd name="connsiteY0" fmla="*/ 99273 h 737462"/>
              <a:gd name="connsiteX1" fmla="*/ 1983177 w 1995053"/>
              <a:gd name="connsiteY1" fmla="*/ 99273 h 737462"/>
              <a:gd name="connsiteX2" fmla="*/ 1995053 w 1995053"/>
              <a:gd name="connsiteY2" fmla="*/ 706396 h 737462"/>
              <a:gd name="connsiteX3" fmla="*/ 0 w 1995053"/>
              <a:gd name="connsiteY3" fmla="*/ 718272 h 737462"/>
              <a:gd name="connsiteX4" fmla="*/ 0 w 1995053"/>
              <a:gd name="connsiteY4" fmla="*/ 99273 h 737462"/>
              <a:gd name="connsiteX0" fmla="*/ 0 w 1995053"/>
              <a:gd name="connsiteY0" fmla="*/ 136057 h 774246"/>
              <a:gd name="connsiteX1" fmla="*/ 1983177 w 1995053"/>
              <a:gd name="connsiteY1" fmla="*/ 136057 h 774246"/>
              <a:gd name="connsiteX2" fmla="*/ 1995053 w 1995053"/>
              <a:gd name="connsiteY2" fmla="*/ 743180 h 774246"/>
              <a:gd name="connsiteX3" fmla="*/ 0 w 1995053"/>
              <a:gd name="connsiteY3" fmla="*/ 755056 h 774246"/>
              <a:gd name="connsiteX4" fmla="*/ 0 w 1995053"/>
              <a:gd name="connsiteY4" fmla="*/ 136057 h 774246"/>
              <a:gd name="connsiteX0" fmla="*/ 0 w 1995053"/>
              <a:gd name="connsiteY0" fmla="*/ 115096 h 753285"/>
              <a:gd name="connsiteX1" fmla="*/ 1983177 w 1995053"/>
              <a:gd name="connsiteY1" fmla="*/ 115096 h 753285"/>
              <a:gd name="connsiteX2" fmla="*/ 1995053 w 1995053"/>
              <a:gd name="connsiteY2" fmla="*/ 722219 h 753285"/>
              <a:gd name="connsiteX3" fmla="*/ 0 w 1995053"/>
              <a:gd name="connsiteY3" fmla="*/ 734095 h 753285"/>
              <a:gd name="connsiteX4" fmla="*/ 0 w 1995053"/>
              <a:gd name="connsiteY4" fmla="*/ 115096 h 753285"/>
              <a:gd name="connsiteX0" fmla="*/ 0 w 1995053"/>
              <a:gd name="connsiteY0" fmla="*/ 127723 h 765912"/>
              <a:gd name="connsiteX1" fmla="*/ 1983177 w 1995053"/>
              <a:gd name="connsiteY1" fmla="*/ 127723 h 765912"/>
              <a:gd name="connsiteX2" fmla="*/ 1995053 w 1995053"/>
              <a:gd name="connsiteY2" fmla="*/ 734846 h 765912"/>
              <a:gd name="connsiteX3" fmla="*/ 0 w 1995053"/>
              <a:gd name="connsiteY3" fmla="*/ 746722 h 765912"/>
              <a:gd name="connsiteX4" fmla="*/ 0 w 1995053"/>
              <a:gd name="connsiteY4" fmla="*/ 127723 h 765912"/>
              <a:gd name="connsiteX0" fmla="*/ 0 w 1995053"/>
              <a:gd name="connsiteY0" fmla="*/ 150342 h 788531"/>
              <a:gd name="connsiteX1" fmla="*/ 1983177 w 1995053"/>
              <a:gd name="connsiteY1" fmla="*/ 150342 h 788531"/>
              <a:gd name="connsiteX2" fmla="*/ 1995053 w 1995053"/>
              <a:gd name="connsiteY2" fmla="*/ 757465 h 788531"/>
              <a:gd name="connsiteX3" fmla="*/ 0 w 1995053"/>
              <a:gd name="connsiteY3" fmla="*/ 769341 h 788531"/>
              <a:gd name="connsiteX4" fmla="*/ 0 w 1995053"/>
              <a:gd name="connsiteY4" fmla="*/ 150342 h 788531"/>
              <a:gd name="connsiteX0" fmla="*/ 0 w 1995053"/>
              <a:gd name="connsiteY0" fmla="*/ 115096 h 753285"/>
              <a:gd name="connsiteX1" fmla="*/ 1983177 w 1995053"/>
              <a:gd name="connsiteY1" fmla="*/ 115096 h 753285"/>
              <a:gd name="connsiteX2" fmla="*/ 1995053 w 1995053"/>
              <a:gd name="connsiteY2" fmla="*/ 722219 h 753285"/>
              <a:gd name="connsiteX3" fmla="*/ 0 w 1995053"/>
              <a:gd name="connsiteY3" fmla="*/ 734095 h 753285"/>
              <a:gd name="connsiteX4" fmla="*/ 0 w 1995053"/>
              <a:gd name="connsiteY4" fmla="*/ 115096 h 753285"/>
              <a:gd name="connsiteX0" fmla="*/ 0 w 1995053"/>
              <a:gd name="connsiteY0" fmla="*/ 136057 h 774246"/>
              <a:gd name="connsiteX1" fmla="*/ 1983177 w 1995053"/>
              <a:gd name="connsiteY1" fmla="*/ 136057 h 774246"/>
              <a:gd name="connsiteX2" fmla="*/ 1995053 w 1995053"/>
              <a:gd name="connsiteY2" fmla="*/ 743180 h 774246"/>
              <a:gd name="connsiteX3" fmla="*/ 0 w 1995053"/>
              <a:gd name="connsiteY3" fmla="*/ 755056 h 774246"/>
              <a:gd name="connsiteX4" fmla="*/ 0 w 1995053"/>
              <a:gd name="connsiteY4" fmla="*/ 136057 h 774246"/>
              <a:gd name="connsiteX0" fmla="*/ 0 w 1995053"/>
              <a:gd name="connsiteY0" fmla="*/ 152990 h 791179"/>
              <a:gd name="connsiteX1" fmla="*/ 1995053 w 1995053"/>
              <a:gd name="connsiteY1" fmla="*/ 81738 h 791179"/>
              <a:gd name="connsiteX2" fmla="*/ 1995053 w 1995053"/>
              <a:gd name="connsiteY2" fmla="*/ 760113 h 791179"/>
              <a:gd name="connsiteX3" fmla="*/ 0 w 1995053"/>
              <a:gd name="connsiteY3" fmla="*/ 771989 h 791179"/>
              <a:gd name="connsiteX4" fmla="*/ 0 w 1995053"/>
              <a:gd name="connsiteY4" fmla="*/ 152990 h 791179"/>
              <a:gd name="connsiteX0" fmla="*/ 0 w 1995053"/>
              <a:gd name="connsiteY0" fmla="*/ 146886 h 785075"/>
              <a:gd name="connsiteX1" fmla="*/ 1971303 w 1995053"/>
              <a:gd name="connsiteY1" fmla="*/ 99385 h 785075"/>
              <a:gd name="connsiteX2" fmla="*/ 1995053 w 1995053"/>
              <a:gd name="connsiteY2" fmla="*/ 754009 h 785075"/>
              <a:gd name="connsiteX3" fmla="*/ 0 w 1995053"/>
              <a:gd name="connsiteY3" fmla="*/ 765885 h 785075"/>
              <a:gd name="connsiteX4" fmla="*/ 0 w 1995053"/>
              <a:gd name="connsiteY4" fmla="*/ 146886 h 785075"/>
              <a:gd name="connsiteX0" fmla="*/ 0 w 1995053"/>
              <a:gd name="connsiteY0" fmla="*/ 166917 h 805106"/>
              <a:gd name="connsiteX1" fmla="*/ 1971303 w 1995053"/>
              <a:gd name="connsiteY1" fmla="*/ 48165 h 805106"/>
              <a:gd name="connsiteX2" fmla="*/ 1995053 w 1995053"/>
              <a:gd name="connsiteY2" fmla="*/ 774040 h 805106"/>
              <a:gd name="connsiteX3" fmla="*/ 0 w 1995053"/>
              <a:gd name="connsiteY3" fmla="*/ 785916 h 805106"/>
              <a:gd name="connsiteX4" fmla="*/ 0 w 1995053"/>
              <a:gd name="connsiteY4" fmla="*/ 166917 h 805106"/>
              <a:gd name="connsiteX0" fmla="*/ 0 w 1995053"/>
              <a:gd name="connsiteY0" fmla="*/ 141261 h 779450"/>
              <a:gd name="connsiteX1" fmla="*/ 1947552 w 1995053"/>
              <a:gd name="connsiteY1" fmla="*/ 117511 h 779450"/>
              <a:gd name="connsiteX2" fmla="*/ 1995053 w 1995053"/>
              <a:gd name="connsiteY2" fmla="*/ 748384 h 779450"/>
              <a:gd name="connsiteX3" fmla="*/ 0 w 1995053"/>
              <a:gd name="connsiteY3" fmla="*/ 760260 h 779450"/>
              <a:gd name="connsiteX4" fmla="*/ 0 w 1995053"/>
              <a:gd name="connsiteY4" fmla="*/ 141261 h 779450"/>
              <a:gd name="connsiteX0" fmla="*/ 0 w 1947552"/>
              <a:gd name="connsiteY0" fmla="*/ 141261 h 779450"/>
              <a:gd name="connsiteX1" fmla="*/ 1947552 w 1947552"/>
              <a:gd name="connsiteY1" fmla="*/ 117511 h 779450"/>
              <a:gd name="connsiteX2" fmla="*/ 1947552 w 1947552"/>
              <a:gd name="connsiteY2" fmla="*/ 748384 h 779450"/>
              <a:gd name="connsiteX3" fmla="*/ 0 w 1947552"/>
              <a:gd name="connsiteY3" fmla="*/ 760260 h 779450"/>
              <a:gd name="connsiteX4" fmla="*/ 0 w 1947552"/>
              <a:gd name="connsiteY4" fmla="*/ 141261 h 779450"/>
              <a:gd name="connsiteX0" fmla="*/ 0 w 2042555"/>
              <a:gd name="connsiteY0" fmla="*/ 152989 h 791178"/>
              <a:gd name="connsiteX1" fmla="*/ 2042555 w 2042555"/>
              <a:gd name="connsiteY1" fmla="*/ 81738 h 791178"/>
              <a:gd name="connsiteX2" fmla="*/ 1947552 w 2042555"/>
              <a:gd name="connsiteY2" fmla="*/ 760112 h 791178"/>
              <a:gd name="connsiteX3" fmla="*/ 0 w 2042555"/>
              <a:gd name="connsiteY3" fmla="*/ 771988 h 791178"/>
              <a:gd name="connsiteX4" fmla="*/ 0 w 2042555"/>
              <a:gd name="connsiteY4" fmla="*/ 152989 h 791178"/>
              <a:gd name="connsiteX0" fmla="*/ 0 w 2006929"/>
              <a:gd name="connsiteY0" fmla="*/ 141261 h 779450"/>
              <a:gd name="connsiteX1" fmla="*/ 2006929 w 2006929"/>
              <a:gd name="connsiteY1" fmla="*/ 117511 h 779450"/>
              <a:gd name="connsiteX2" fmla="*/ 1947552 w 2006929"/>
              <a:gd name="connsiteY2" fmla="*/ 748384 h 779450"/>
              <a:gd name="connsiteX3" fmla="*/ 0 w 2006929"/>
              <a:gd name="connsiteY3" fmla="*/ 760260 h 779450"/>
              <a:gd name="connsiteX4" fmla="*/ 0 w 2006929"/>
              <a:gd name="connsiteY4" fmla="*/ 141261 h 779450"/>
              <a:gd name="connsiteX0" fmla="*/ 0 w 2006929"/>
              <a:gd name="connsiteY0" fmla="*/ 122469 h 760658"/>
              <a:gd name="connsiteX1" fmla="*/ 2006929 w 2006929"/>
              <a:gd name="connsiteY1" fmla="*/ 98719 h 760658"/>
              <a:gd name="connsiteX2" fmla="*/ 1947552 w 2006929"/>
              <a:gd name="connsiteY2" fmla="*/ 729592 h 760658"/>
              <a:gd name="connsiteX3" fmla="*/ 0 w 2006929"/>
              <a:gd name="connsiteY3" fmla="*/ 741468 h 760658"/>
              <a:gd name="connsiteX4" fmla="*/ 0 w 2006929"/>
              <a:gd name="connsiteY4" fmla="*/ 122469 h 76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6929" h="760658">
                <a:moveTo>
                  <a:pt x="0" y="122469"/>
                </a:moveTo>
                <a:cubicBezTo>
                  <a:pt x="661059" y="-221420"/>
                  <a:pt x="1417123" y="288227"/>
                  <a:pt x="2006929" y="98719"/>
                </a:cubicBezTo>
                <a:lnTo>
                  <a:pt x="1947552" y="729592"/>
                </a:lnTo>
                <a:cubicBezTo>
                  <a:pt x="1333994" y="883476"/>
                  <a:pt x="661059" y="397580"/>
                  <a:pt x="0" y="741468"/>
                </a:cubicBezTo>
                <a:lnTo>
                  <a:pt x="0" y="122469"/>
                </a:lnTo>
                <a:close/>
              </a:path>
            </a:pathLst>
          </a:cu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>
                <a:solidFill>
                  <a:schemeClr val="tx1"/>
                </a:solidFill>
                <a:cs typeface="B Badr" pitchFamily="2" charset="-78"/>
              </a:rPr>
              <a:t>آخرت</a:t>
            </a:r>
          </a:p>
        </p:txBody>
      </p:sp>
      <p:sp>
        <p:nvSpPr>
          <p:cNvPr id="7" name="Rectangle 6"/>
          <p:cNvSpPr/>
          <p:nvPr/>
        </p:nvSpPr>
        <p:spPr>
          <a:xfrm>
            <a:off x="316649" y="1737776"/>
            <a:ext cx="1694695" cy="9651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en-US" sz="1400" dirty="0">
                <a:solidFill>
                  <a:schemeClr val="tx1"/>
                </a:solidFill>
                <a:cs typeface="B Badr" pitchFamily="2" charset="-78"/>
              </a:rPr>
              <a:t> </a:t>
            </a:r>
            <a:r>
              <a:rPr lang="fa-IR" sz="1200" dirty="0">
                <a:solidFill>
                  <a:schemeClr val="tx1"/>
                </a:solidFill>
                <a:cs typeface="B Badr" pitchFamily="2" charset="-78"/>
              </a:rPr>
              <a:t> </a:t>
            </a:r>
            <a:r>
              <a:rPr lang="fa-IR" sz="1400" dirty="0">
                <a:solidFill>
                  <a:schemeClr val="tx1"/>
                </a:solidFill>
                <a:cs typeface="B Badr" pitchFamily="2" charset="-78"/>
              </a:rPr>
              <a:t>فَأمّا مَنْ أُوتِيَ كِتَابَهُ  ِيَمِينِهِ</a:t>
            </a:r>
            <a:r>
              <a:rPr lang="fa-IR" sz="1400" dirty="0">
                <a:solidFill>
                  <a:srgbClr val="C00000"/>
                </a:solidFill>
                <a:cs typeface="B Badr" pitchFamily="2" charset="-78"/>
              </a:rPr>
              <a:t>7</a:t>
            </a:r>
          </a:p>
          <a:p>
            <a:pPr algn="r"/>
            <a:r>
              <a:rPr lang="fa-IR" sz="1400" dirty="0">
                <a:solidFill>
                  <a:schemeClr val="tx1"/>
                </a:solidFill>
                <a:cs typeface="B Badr" pitchFamily="2" charset="-78"/>
              </a:rPr>
              <a:t>فَسَوْفَ يُحَاسَبُ حِسَابًا يَسِيرًا</a:t>
            </a:r>
            <a:r>
              <a:rPr lang="fa-IR" sz="1400" dirty="0">
                <a:solidFill>
                  <a:srgbClr val="C00000"/>
                </a:solidFill>
                <a:cs typeface="B Badr" pitchFamily="2" charset="-78"/>
              </a:rPr>
              <a:t>8</a:t>
            </a:r>
            <a:r>
              <a:rPr lang="fa-IR" sz="1400" dirty="0">
                <a:solidFill>
                  <a:schemeClr val="tx1"/>
                </a:solidFill>
                <a:cs typeface="B Badr" pitchFamily="2" charset="-78"/>
              </a:rPr>
              <a:t> </a:t>
            </a:r>
          </a:p>
          <a:p>
            <a:pPr algn="r"/>
            <a:r>
              <a:rPr lang="fa-IR" sz="1400" dirty="0">
                <a:solidFill>
                  <a:schemeClr val="tx1"/>
                </a:solidFill>
                <a:cs typeface="B Badr" pitchFamily="2" charset="-78"/>
              </a:rPr>
              <a:t>وَيَنْقَلِبُ إِلَى أَهْلِهِ مَسْرُورًا </a:t>
            </a:r>
            <a:r>
              <a:rPr lang="fa-IR" sz="1400" dirty="0">
                <a:solidFill>
                  <a:srgbClr val="C00000"/>
                </a:solidFill>
                <a:cs typeface="B Badr" pitchFamily="2" charset="-78"/>
              </a:rPr>
              <a:t>9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07D4459-C612-4246-A522-79D7CEC546EA}"/>
              </a:ext>
            </a:extLst>
          </p:cNvPr>
          <p:cNvGrpSpPr/>
          <p:nvPr/>
        </p:nvGrpSpPr>
        <p:grpSpPr>
          <a:xfrm>
            <a:off x="319449" y="2806365"/>
            <a:ext cx="1694695" cy="965130"/>
            <a:chOff x="319449" y="2806365"/>
            <a:chExt cx="1694695" cy="965130"/>
          </a:xfrm>
        </p:grpSpPr>
        <p:sp>
          <p:nvSpPr>
            <p:cNvPr id="24" name="Rectangle 23"/>
            <p:cNvSpPr/>
            <p:nvPr/>
          </p:nvSpPr>
          <p:spPr>
            <a:xfrm>
              <a:off x="319449" y="2806365"/>
              <a:ext cx="1694695" cy="96513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4800" y="2817388"/>
              <a:ext cx="149946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fa-IR" sz="1400" dirty="0">
                  <a:cs typeface="B Badr" pitchFamily="2" charset="-78"/>
                </a:rPr>
                <a:t>وَأَمَّا مَنْ أُوتِيَ كِتَابَهُ وَرَاءَ ظَهْرِهِ </a:t>
              </a:r>
              <a:r>
                <a:rPr lang="fa-IR" sz="1400" dirty="0">
                  <a:solidFill>
                    <a:srgbClr val="C00000"/>
                  </a:solidFill>
                  <a:cs typeface="B Badr" pitchFamily="2" charset="-78"/>
                </a:rPr>
                <a:t>10</a:t>
              </a:r>
            </a:p>
            <a:p>
              <a:pPr algn="r"/>
              <a:r>
                <a:rPr lang="fa-IR" sz="1400" dirty="0">
                  <a:cs typeface="B Badr" pitchFamily="2" charset="-78"/>
                </a:rPr>
                <a:t>فَسَوْفَ يَدْعُو ثُبُورًا </a:t>
              </a:r>
              <a:r>
                <a:rPr lang="fa-IR" sz="1400" dirty="0">
                  <a:solidFill>
                    <a:srgbClr val="C00000"/>
                  </a:solidFill>
                  <a:cs typeface="B Badr" pitchFamily="2" charset="-78"/>
                </a:rPr>
                <a:t>11</a:t>
              </a:r>
            </a:p>
            <a:p>
              <a:pPr algn="r"/>
              <a:r>
                <a:rPr lang="fa-IR" sz="1400" dirty="0">
                  <a:cs typeface="B Badr" pitchFamily="2" charset="-78"/>
                </a:rPr>
                <a:t>وَيَصْلَى سَعِيرًا </a:t>
              </a:r>
              <a:r>
                <a:rPr lang="fa-IR" sz="1400" dirty="0">
                  <a:solidFill>
                    <a:srgbClr val="C00000"/>
                  </a:solidFill>
                  <a:cs typeface="B Badr" pitchFamily="2" charset="-78"/>
                </a:rPr>
                <a:t>12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9B04D82-EB0B-4E5A-AB54-DE30A132A460}"/>
              </a:ext>
            </a:extLst>
          </p:cNvPr>
          <p:cNvGrpSpPr/>
          <p:nvPr/>
        </p:nvGrpSpPr>
        <p:grpSpPr>
          <a:xfrm>
            <a:off x="310021" y="4408002"/>
            <a:ext cx="1989760" cy="965130"/>
            <a:chOff x="310021" y="4408002"/>
            <a:chExt cx="1989760" cy="965130"/>
          </a:xfrm>
        </p:grpSpPr>
        <p:sp>
          <p:nvSpPr>
            <p:cNvPr id="25" name="Rectangle 24"/>
            <p:cNvSpPr/>
            <p:nvPr/>
          </p:nvSpPr>
          <p:spPr>
            <a:xfrm>
              <a:off x="310021" y="4408002"/>
              <a:ext cx="1694695" cy="9651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10021" y="4705901"/>
              <a:ext cx="19897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a-IR" dirty="0">
                  <a:cs typeface="B Badr" pitchFamily="2" charset="-78"/>
                </a:rPr>
                <a:t>لَهُمْ أَجْرٌ غَيْرُ مَمْنُونٍ</a:t>
              </a:r>
              <a:r>
                <a:rPr lang="fa-IR" dirty="0">
                  <a:solidFill>
                    <a:srgbClr val="C00000"/>
                  </a:solidFill>
                  <a:cs typeface="B Badr" pitchFamily="2" charset="-78"/>
                </a:rPr>
                <a:t>25</a:t>
              </a:r>
              <a:r>
                <a:rPr lang="fa-IR" dirty="0">
                  <a:cs typeface="B Badr" pitchFamily="2" charset="-78"/>
                </a:rPr>
                <a:t>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D2F510D-2A8F-4401-86E5-93BED454AC5E}"/>
              </a:ext>
            </a:extLst>
          </p:cNvPr>
          <p:cNvGrpSpPr/>
          <p:nvPr/>
        </p:nvGrpSpPr>
        <p:grpSpPr>
          <a:xfrm>
            <a:off x="310022" y="5476524"/>
            <a:ext cx="1694695" cy="965130"/>
            <a:chOff x="310022" y="5476524"/>
            <a:chExt cx="1694695" cy="965130"/>
          </a:xfrm>
        </p:grpSpPr>
        <p:sp>
          <p:nvSpPr>
            <p:cNvPr id="26" name="Rectangle 25"/>
            <p:cNvSpPr/>
            <p:nvPr/>
          </p:nvSpPr>
          <p:spPr>
            <a:xfrm>
              <a:off x="310022" y="5476524"/>
              <a:ext cx="1694695" cy="96513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83332" y="5774423"/>
              <a:ext cx="126921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fa-IR" dirty="0">
                  <a:cs typeface="B Badr" pitchFamily="2" charset="-78"/>
                </a:rPr>
                <a:t>... بِعَذَابٍ أَلِيمٍ </a:t>
              </a:r>
              <a:r>
                <a:rPr lang="fa-IR" dirty="0">
                  <a:solidFill>
                    <a:srgbClr val="C00000"/>
                  </a:solidFill>
                  <a:cs typeface="B Badr" pitchFamily="2" charset="-78"/>
                </a:rPr>
                <a:t>24</a:t>
              </a:r>
            </a:p>
          </p:txBody>
        </p:sp>
      </p:grpSp>
      <p:sp>
        <p:nvSpPr>
          <p:cNvPr id="32" name="Wave 5"/>
          <p:cNvSpPr/>
          <p:nvPr/>
        </p:nvSpPr>
        <p:spPr>
          <a:xfrm>
            <a:off x="2299781" y="1084362"/>
            <a:ext cx="1721946" cy="647471"/>
          </a:xfrm>
          <a:custGeom>
            <a:avLst/>
            <a:gdLst>
              <a:gd name="connsiteX0" fmla="*/ 0 w 1983177"/>
              <a:gd name="connsiteY0" fmla="*/ 103167 h 825333"/>
              <a:gd name="connsiteX1" fmla="*/ 1983177 w 1983177"/>
              <a:gd name="connsiteY1" fmla="*/ 103167 h 825333"/>
              <a:gd name="connsiteX2" fmla="*/ 1983177 w 1983177"/>
              <a:gd name="connsiteY2" fmla="*/ 722166 h 825333"/>
              <a:gd name="connsiteX3" fmla="*/ 0 w 1983177"/>
              <a:gd name="connsiteY3" fmla="*/ 722166 h 825333"/>
              <a:gd name="connsiteX4" fmla="*/ 0 w 1983177"/>
              <a:gd name="connsiteY4" fmla="*/ 103167 h 825333"/>
              <a:gd name="connsiteX0" fmla="*/ 0 w 1995053"/>
              <a:gd name="connsiteY0" fmla="*/ 99273 h 807055"/>
              <a:gd name="connsiteX1" fmla="*/ 1983177 w 1995053"/>
              <a:gd name="connsiteY1" fmla="*/ 99273 h 807055"/>
              <a:gd name="connsiteX2" fmla="*/ 1995053 w 1995053"/>
              <a:gd name="connsiteY2" fmla="*/ 706396 h 807055"/>
              <a:gd name="connsiteX3" fmla="*/ 0 w 1995053"/>
              <a:gd name="connsiteY3" fmla="*/ 718272 h 807055"/>
              <a:gd name="connsiteX4" fmla="*/ 0 w 1995053"/>
              <a:gd name="connsiteY4" fmla="*/ 99273 h 807055"/>
              <a:gd name="connsiteX0" fmla="*/ 0 w 1995053"/>
              <a:gd name="connsiteY0" fmla="*/ 99273 h 737462"/>
              <a:gd name="connsiteX1" fmla="*/ 1983177 w 1995053"/>
              <a:gd name="connsiteY1" fmla="*/ 99273 h 737462"/>
              <a:gd name="connsiteX2" fmla="*/ 1995053 w 1995053"/>
              <a:gd name="connsiteY2" fmla="*/ 706396 h 737462"/>
              <a:gd name="connsiteX3" fmla="*/ 0 w 1995053"/>
              <a:gd name="connsiteY3" fmla="*/ 718272 h 737462"/>
              <a:gd name="connsiteX4" fmla="*/ 0 w 1995053"/>
              <a:gd name="connsiteY4" fmla="*/ 99273 h 737462"/>
              <a:gd name="connsiteX0" fmla="*/ 0 w 1995053"/>
              <a:gd name="connsiteY0" fmla="*/ 136057 h 774246"/>
              <a:gd name="connsiteX1" fmla="*/ 1983177 w 1995053"/>
              <a:gd name="connsiteY1" fmla="*/ 136057 h 774246"/>
              <a:gd name="connsiteX2" fmla="*/ 1995053 w 1995053"/>
              <a:gd name="connsiteY2" fmla="*/ 743180 h 774246"/>
              <a:gd name="connsiteX3" fmla="*/ 0 w 1995053"/>
              <a:gd name="connsiteY3" fmla="*/ 755056 h 774246"/>
              <a:gd name="connsiteX4" fmla="*/ 0 w 1995053"/>
              <a:gd name="connsiteY4" fmla="*/ 136057 h 774246"/>
              <a:gd name="connsiteX0" fmla="*/ 0 w 1995053"/>
              <a:gd name="connsiteY0" fmla="*/ 115096 h 753285"/>
              <a:gd name="connsiteX1" fmla="*/ 1983177 w 1995053"/>
              <a:gd name="connsiteY1" fmla="*/ 115096 h 753285"/>
              <a:gd name="connsiteX2" fmla="*/ 1995053 w 1995053"/>
              <a:gd name="connsiteY2" fmla="*/ 722219 h 753285"/>
              <a:gd name="connsiteX3" fmla="*/ 0 w 1995053"/>
              <a:gd name="connsiteY3" fmla="*/ 734095 h 753285"/>
              <a:gd name="connsiteX4" fmla="*/ 0 w 1995053"/>
              <a:gd name="connsiteY4" fmla="*/ 115096 h 753285"/>
              <a:gd name="connsiteX0" fmla="*/ 0 w 1995053"/>
              <a:gd name="connsiteY0" fmla="*/ 127723 h 765912"/>
              <a:gd name="connsiteX1" fmla="*/ 1983177 w 1995053"/>
              <a:gd name="connsiteY1" fmla="*/ 127723 h 765912"/>
              <a:gd name="connsiteX2" fmla="*/ 1995053 w 1995053"/>
              <a:gd name="connsiteY2" fmla="*/ 734846 h 765912"/>
              <a:gd name="connsiteX3" fmla="*/ 0 w 1995053"/>
              <a:gd name="connsiteY3" fmla="*/ 746722 h 765912"/>
              <a:gd name="connsiteX4" fmla="*/ 0 w 1995053"/>
              <a:gd name="connsiteY4" fmla="*/ 127723 h 765912"/>
              <a:gd name="connsiteX0" fmla="*/ 0 w 1995053"/>
              <a:gd name="connsiteY0" fmla="*/ 150342 h 788531"/>
              <a:gd name="connsiteX1" fmla="*/ 1983177 w 1995053"/>
              <a:gd name="connsiteY1" fmla="*/ 150342 h 788531"/>
              <a:gd name="connsiteX2" fmla="*/ 1995053 w 1995053"/>
              <a:gd name="connsiteY2" fmla="*/ 757465 h 788531"/>
              <a:gd name="connsiteX3" fmla="*/ 0 w 1995053"/>
              <a:gd name="connsiteY3" fmla="*/ 769341 h 788531"/>
              <a:gd name="connsiteX4" fmla="*/ 0 w 1995053"/>
              <a:gd name="connsiteY4" fmla="*/ 150342 h 788531"/>
              <a:gd name="connsiteX0" fmla="*/ 0 w 1995053"/>
              <a:gd name="connsiteY0" fmla="*/ 115096 h 753285"/>
              <a:gd name="connsiteX1" fmla="*/ 1983177 w 1995053"/>
              <a:gd name="connsiteY1" fmla="*/ 115096 h 753285"/>
              <a:gd name="connsiteX2" fmla="*/ 1995053 w 1995053"/>
              <a:gd name="connsiteY2" fmla="*/ 722219 h 753285"/>
              <a:gd name="connsiteX3" fmla="*/ 0 w 1995053"/>
              <a:gd name="connsiteY3" fmla="*/ 734095 h 753285"/>
              <a:gd name="connsiteX4" fmla="*/ 0 w 1995053"/>
              <a:gd name="connsiteY4" fmla="*/ 115096 h 753285"/>
              <a:gd name="connsiteX0" fmla="*/ 0 w 1995053"/>
              <a:gd name="connsiteY0" fmla="*/ 136057 h 774246"/>
              <a:gd name="connsiteX1" fmla="*/ 1983177 w 1995053"/>
              <a:gd name="connsiteY1" fmla="*/ 136057 h 774246"/>
              <a:gd name="connsiteX2" fmla="*/ 1995053 w 1995053"/>
              <a:gd name="connsiteY2" fmla="*/ 743180 h 774246"/>
              <a:gd name="connsiteX3" fmla="*/ 0 w 1995053"/>
              <a:gd name="connsiteY3" fmla="*/ 755056 h 774246"/>
              <a:gd name="connsiteX4" fmla="*/ 0 w 1995053"/>
              <a:gd name="connsiteY4" fmla="*/ 136057 h 774246"/>
              <a:gd name="connsiteX0" fmla="*/ 0 w 1995053"/>
              <a:gd name="connsiteY0" fmla="*/ 152990 h 791179"/>
              <a:gd name="connsiteX1" fmla="*/ 1995053 w 1995053"/>
              <a:gd name="connsiteY1" fmla="*/ 81738 h 791179"/>
              <a:gd name="connsiteX2" fmla="*/ 1995053 w 1995053"/>
              <a:gd name="connsiteY2" fmla="*/ 760113 h 791179"/>
              <a:gd name="connsiteX3" fmla="*/ 0 w 1995053"/>
              <a:gd name="connsiteY3" fmla="*/ 771989 h 791179"/>
              <a:gd name="connsiteX4" fmla="*/ 0 w 1995053"/>
              <a:gd name="connsiteY4" fmla="*/ 152990 h 791179"/>
              <a:gd name="connsiteX0" fmla="*/ 0 w 1995053"/>
              <a:gd name="connsiteY0" fmla="*/ 146886 h 785075"/>
              <a:gd name="connsiteX1" fmla="*/ 1971303 w 1995053"/>
              <a:gd name="connsiteY1" fmla="*/ 99385 h 785075"/>
              <a:gd name="connsiteX2" fmla="*/ 1995053 w 1995053"/>
              <a:gd name="connsiteY2" fmla="*/ 754009 h 785075"/>
              <a:gd name="connsiteX3" fmla="*/ 0 w 1995053"/>
              <a:gd name="connsiteY3" fmla="*/ 765885 h 785075"/>
              <a:gd name="connsiteX4" fmla="*/ 0 w 1995053"/>
              <a:gd name="connsiteY4" fmla="*/ 146886 h 785075"/>
              <a:gd name="connsiteX0" fmla="*/ 0 w 1995053"/>
              <a:gd name="connsiteY0" fmla="*/ 166917 h 805106"/>
              <a:gd name="connsiteX1" fmla="*/ 1971303 w 1995053"/>
              <a:gd name="connsiteY1" fmla="*/ 48165 h 805106"/>
              <a:gd name="connsiteX2" fmla="*/ 1995053 w 1995053"/>
              <a:gd name="connsiteY2" fmla="*/ 774040 h 805106"/>
              <a:gd name="connsiteX3" fmla="*/ 0 w 1995053"/>
              <a:gd name="connsiteY3" fmla="*/ 785916 h 805106"/>
              <a:gd name="connsiteX4" fmla="*/ 0 w 1995053"/>
              <a:gd name="connsiteY4" fmla="*/ 166917 h 805106"/>
              <a:gd name="connsiteX0" fmla="*/ 0 w 1995053"/>
              <a:gd name="connsiteY0" fmla="*/ 141261 h 779450"/>
              <a:gd name="connsiteX1" fmla="*/ 1947552 w 1995053"/>
              <a:gd name="connsiteY1" fmla="*/ 117511 h 779450"/>
              <a:gd name="connsiteX2" fmla="*/ 1995053 w 1995053"/>
              <a:gd name="connsiteY2" fmla="*/ 748384 h 779450"/>
              <a:gd name="connsiteX3" fmla="*/ 0 w 1995053"/>
              <a:gd name="connsiteY3" fmla="*/ 760260 h 779450"/>
              <a:gd name="connsiteX4" fmla="*/ 0 w 1995053"/>
              <a:gd name="connsiteY4" fmla="*/ 141261 h 779450"/>
              <a:gd name="connsiteX0" fmla="*/ 0 w 1947552"/>
              <a:gd name="connsiteY0" fmla="*/ 141261 h 779450"/>
              <a:gd name="connsiteX1" fmla="*/ 1947552 w 1947552"/>
              <a:gd name="connsiteY1" fmla="*/ 117511 h 779450"/>
              <a:gd name="connsiteX2" fmla="*/ 1947552 w 1947552"/>
              <a:gd name="connsiteY2" fmla="*/ 748384 h 779450"/>
              <a:gd name="connsiteX3" fmla="*/ 0 w 1947552"/>
              <a:gd name="connsiteY3" fmla="*/ 760260 h 779450"/>
              <a:gd name="connsiteX4" fmla="*/ 0 w 1947552"/>
              <a:gd name="connsiteY4" fmla="*/ 141261 h 779450"/>
              <a:gd name="connsiteX0" fmla="*/ 0 w 2042555"/>
              <a:gd name="connsiteY0" fmla="*/ 152989 h 791178"/>
              <a:gd name="connsiteX1" fmla="*/ 2042555 w 2042555"/>
              <a:gd name="connsiteY1" fmla="*/ 81738 h 791178"/>
              <a:gd name="connsiteX2" fmla="*/ 1947552 w 2042555"/>
              <a:gd name="connsiteY2" fmla="*/ 760112 h 791178"/>
              <a:gd name="connsiteX3" fmla="*/ 0 w 2042555"/>
              <a:gd name="connsiteY3" fmla="*/ 771988 h 791178"/>
              <a:gd name="connsiteX4" fmla="*/ 0 w 2042555"/>
              <a:gd name="connsiteY4" fmla="*/ 152989 h 791178"/>
              <a:gd name="connsiteX0" fmla="*/ 0 w 2006929"/>
              <a:gd name="connsiteY0" fmla="*/ 141261 h 779450"/>
              <a:gd name="connsiteX1" fmla="*/ 2006929 w 2006929"/>
              <a:gd name="connsiteY1" fmla="*/ 117511 h 779450"/>
              <a:gd name="connsiteX2" fmla="*/ 1947552 w 2006929"/>
              <a:gd name="connsiteY2" fmla="*/ 748384 h 779450"/>
              <a:gd name="connsiteX3" fmla="*/ 0 w 2006929"/>
              <a:gd name="connsiteY3" fmla="*/ 760260 h 779450"/>
              <a:gd name="connsiteX4" fmla="*/ 0 w 2006929"/>
              <a:gd name="connsiteY4" fmla="*/ 141261 h 779450"/>
              <a:gd name="connsiteX0" fmla="*/ 0 w 2006929"/>
              <a:gd name="connsiteY0" fmla="*/ 122469 h 760658"/>
              <a:gd name="connsiteX1" fmla="*/ 2006929 w 2006929"/>
              <a:gd name="connsiteY1" fmla="*/ 98719 h 760658"/>
              <a:gd name="connsiteX2" fmla="*/ 1947552 w 2006929"/>
              <a:gd name="connsiteY2" fmla="*/ 729592 h 760658"/>
              <a:gd name="connsiteX3" fmla="*/ 0 w 2006929"/>
              <a:gd name="connsiteY3" fmla="*/ 741468 h 760658"/>
              <a:gd name="connsiteX4" fmla="*/ 0 w 2006929"/>
              <a:gd name="connsiteY4" fmla="*/ 122469 h 76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6929" h="760658">
                <a:moveTo>
                  <a:pt x="0" y="122469"/>
                </a:moveTo>
                <a:cubicBezTo>
                  <a:pt x="661059" y="-221420"/>
                  <a:pt x="1417123" y="288227"/>
                  <a:pt x="2006929" y="98719"/>
                </a:cubicBezTo>
                <a:lnTo>
                  <a:pt x="1947552" y="729592"/>
                </a:lnTo>
                <a:cubicBezTo>
                  <a:pt x="1333994" y="883476"/>
                  <a:pt x="661059" y="397580"/>
                  <a:pt x="0" y="741468"/>
                </a:cubicBezTo>
                <a:lnTo>
                  <a:pt x="0" y="122469"/>
                </a:lnTo>
                <a:close/>
              </a:path>
            </a:pathLst>
          </a:cu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>
                <a:solidFill>
                  <a:schemeClr val="tx1"/>
                </a:solidFill>
                <a:cs typeface="B Badr" pitchFamily="2" charset="-78"/>
              </a:rPr>
              <a:t>قیامت</a:t>
            </a:r>
          </a:p>
        </p:txBody>
      </p:sp>
      <p:sp>
        <p:nvSpPr>
          <p:cNvPr id="33" name="Wave 5"/>
          <p:cNvSpPr/>
          <p:nvPr/>
        </p:nvSpPr>
        <p:spPr>
          <a:xfrm>
            <a:off x="4447235" y="1116279"/>
            <a:ext cx="1721946" cy="647471"/>
          </a:xfrm>
          <a:custGeom>
            <a:avLst/>
            <a:gdLst>
              <a:gd name="connsiteX0" fmla="*/ 0 w 1983177"/>
              <a:gd name="connsiteY0" fmla="*/ 103167 h 825333"/>
              <a:gd name="connsiteX1" fmla="*/ 1983177 w 1983177"/>
              <a:gd name="connsiteY1" fmla="*/ 103167 h 825333"/>
              <a:gd name="connsiteX2" fmla="*/ 1983177 w 1983177"/>
              <a:gd name="connsiteY2" fmla="*/ 722166 h 825333"/>
              <a:gd name="connsiteX3" fmla="*/ 0 w 1983177"/>
              <a:gd name="connsiteY3" fmla="*/ 722166 h 825333"/>
              <a:gd name="connsiteX4" fmla="*/ 0 w 1983177"/>
              <a:gd name="connsiteY4" fmla="*/ 103167 h 825333"/>
              <a:gd name="connsiteX0" fmla="*/ 0 w 1995053"/>
              <a:gd name="connsiteY0" fmla="*/ 99273 h 807055"/>
              <a:gd name="connsiteX1" fmla="*/ 1983177 w 1995053"/>
              <a:gd name="connsiteY1" fmla="*/ 99273 h 807055"/>
              <a:gd name="connsiteX2" fmla="*/ 1995053 w 1995053"/>
              <a:gd name="connsiteY2" fmla="*/ 706396 h 807055"/>
              <a:gd name="connsiteX3" fmla="*/ 0 w 1995053"/>
              <a:gd name="connsiteY3" fmla="*/ 718272 h 807055"/>
              <a:gd name="connsiteX4" fmla="*/ 0 w 1995053"/>
              <a:gd name="connsiteY4" fmla="*/ 99273 h 807055"/>
              <a:gd name="connsiteX0" fmla="*/ 0 w 1995053"/>
              <a:gd name="connsiteY0" fmla="*/ 99273 h 737462"/>
              <a:gd name="connsiteX1" fmla="*/ 1983177 w 1995053"/>
              <a:gd name="connsiteY1" fmla="*/ 99273 h 737462"/>
              <a:gd name="connsiteX2" fmla="*/ 1995053 w 1995053"/>
              <a:gd name="connsiteY2" fmla="*/ 706396 h 737462"/>
              <a:gd name="connsiteX3" fmla="*/ 0 w 1995053"/>
              <a:gd name="connsiteY3" fmla="*/ 718272 h 737462"/>
              <a:gd name="connsiteX4" fmla="*/ 0 w 1995053"/>
              <a:gd name="connsiteY4" fmla="*/ 99273 h 737462"/>
              <a:gd name="connsiteX0" fmla="*/ 0 w 1995053"/>
              <a:gd name="connsiteY0" fmla="*/ 136057 h 774246"/>
              <a:gd name="connsiteX1" fmla="*/ 1983177 w 1995053"/>
              <a:gd name="connsiteY1" fmla="*/ 136057 h 774246"/>
              <a:gd name="connsiteX2" fmla="*/ 1995053 w 1995053"/>
              <a:gd name="connsiteY2" fmla="*/ 743180 h 774246"/>
              <a:gd name="connsiteX3" fmla="*/ 0 w 1995053"/>
              <a:gd name="connsiteY3" fmla="*/ 755056 h 774246"/>
              <a:gd name="connsiteX4" fmla="*/ 0 w 1995053"/>
              <a:gd name="connsiteY4" fmla="*/ 136057 h 774246"/>
              <a:gd name="connsiteX0" fmla="*/ 0 w 1995053"/>
              <a:gd name="connsiteY0" fmla="*/ 115096 h 753285"/>
              <a:gd name="connsiteX1" fmla="*/ 1983177 w 1995053"/>
              <a:gd name="connsiteY1" fmla="*/ 115096 h 753285"/>
              <a:gd name="connsiteX2" fmla="*/ 1995053 w 1995053"/>
              <a:gd name="connsiteY2" fmla="*/ 722219 h 753285"/>
              <a:gd name="connsiteX3" fmla="*/ 0 w 1995053"/>
              <a:gd name="connsiteY3" fmla="*/ 734095 h 753285"/>
              <a:gd name="connsiteX4" fmla="*/ 0 w 1995053"/>
              <a:gd name="connsiteY4" fmla="*/ 115096 h 753285"/>
              <a:gd name="connsiteX0" fmla="*/ 0 w 1995053"/>
              <a:gd name="connsiteY0" fmla="*/ 127723 h 765912"/>
              <a:gd name="connsiteX1" fmla="*/ 1983177 w 1995053"/>
              <a:gd name="connsiteY1" fmla="*/ 127723 h 765912"/>
              <a:gd name="connsiteX2" fmla="*/ 1995053 w 1995053"/>
              <a:gd name="connsiteY2" fmla="*/ 734846 h 765912"/>
              <a:gd name="connsiteX3" fmla="*/ 0 w 1995053"/>
              <a:gd name="connsiteY3" fmla="*/ 746722 h 765912"/>
              <a:gd name="connsiteX4" fmla="*/ 0 w 1995053"/>
              <a:gd name="connsiteY4" fmla="*/ 127723 h 765912"/>
              <a:gd name="connsiteX0" fmla="*/ 0 w 1995053"/>
              <a:gd name="connsiteY0" fmla="*/ 150342 h 788531"/>
              <a:gd name="connsiteX1" fmla="*/ 1983177 w 1995053"/>
              <a:gd name="connsiteY1" fmla="*/ 150342 h 788531"/>
              <a:gd name="connsiteX2" fmla="*/ 1995053 w 1995053"/>
              <a:gd name="connsiteY2" fmla="*/ 757465 h 788531"/>
              <a:gd name="connsiteX3" fmla="*/ 0 w 1995053"/>
              <a:gd name="connsiteY3" fmla="*/ 769341 h 788531"/>
              <a:gd name="connsiteX4" fmla="*/ 0 w 1995053"/>
              <a:gd name="connsiteY4" fmla="*/ 150342 h 788531"/>
              <a:gd name="connsiteX0" fmla="*/ 0 w 1995053"/>
              <a:gd name="connsiteY0" fmla="*/ 115096 h 753285"/>
              <a:gd name="connsiteX1" fmla="*/ 1983177 w 1995053"/>
              <a:gd name="connsiteY1" fmla="*/ 115096 h 753285"/>
              <a:gd name="connsiteX2" fmla="*/ 1995053 w 1995053"/>
              <a:gd name="connsiteY2" fmla="*/ 722219 h 753285"/>
              <a:gd name="connsiteX3" fmla="*/ 0 w 1995053"/>
              <a:gd name="connsiteY3" fmla="*/ 734095 h 753285"/>
              <a:gd name="connsiteX4" fmla="*/ 0 w 1995053"/>
              <a:gd name="connsiteY4" fmla="*/ 115096 h 753285"/>
              <a:gd name="connsiteX0" fmla="*/ 0 w 1995053"/>
              <a:gd name="connsiteY0" fmla="*/ 136057 h 774246"/>
              <a:gd name="connsiteX1" fmla="*/ 1983177 w 1995053"/>
              <a:gd name="connsiteY1" fmla="*/ 136057 h 774246"/>
              <a:gd name="connsiteX2" fmla="*/ 1995053 w 1995053"/>
              <a:gd name="connsiteY2" fmla="*/ 743180 h 774246"/>
              <a:gd name="connsiteX3" fmla="*/ 0 w 1995053"/>
              <a:gd name="connsiteY3" fmla="*/ 755056 h 774246"/>
              <a:gd name="connsiteX4" fmla="*/ 0 w 1995053"/>
              <a:gd name="connsiteY4" fmla="*/ 136057 h 774246"/>
              <a:gd name="connsiteX0" fmla="*/ 0 w 1995053"/>
              <a:gd name="connsiteY0" fmla="*/ 152990 h 791179"/>
              <a:gd name="connsiteX1" fmla="*/ 1995053 w 1995053"/>
              <a:gd name="connsiteY1" fmla="*/ 81738 h 791179"/>
              <a:gd name="connsiteX2" fmla="*/ 1995053 w 1995053"/>
              <a:gd name="connsiteY2" fmla="*/ 760113 h 791179"/>
              <a:gd name="connsiteX3" fmla="*/ 0 w 1995053"/>
              <a:gd name="connsiteY3" fmla="*/ 771989 h 791179"/>
              <a:gd name="connsiteX4" fmla="*/ 0 w 1995053"/>
              <a:gd name="connsiteY4" fmla="*/ 152990 h 791179"/>
              <a:gd name="connsiteX0" fmla="*/ 0 w 1995053"/>
              <a:gd name="connsiteY0" fmla="*/ 146886 h 785075"/>
              <a:gd name="connsiteX1" fmla="*/ 1971303 w 1995053"/>
              <a:gd name="connsiteY1" fmla="*/ 99385 h 785075"/>
              <a:gd name="connsiteX2" fmla="*/ 1995053 w 1995053"/>
              <a:gd name="connsiteY2" fmla="*/ 754009 h 785075"/>
              <a:gd name="connsiteX3" fmla="*/ 0 w 1995053"/>
              <a:gd name="connsiteY3" fmla="*/ 765885 h 785075"/>
              <a:gd name="connsiteX4" fmla="*/ 0 w 1995053"/>
              <a:gd name="connsiteY4" fmla="*/ 146886 h 785075"/>
              <a:gd name="connsiteX0" fmla="*/ 0 w 1995053"/>
              <a:gd name="connsiteY0" fmla="*/ 166917 h 805106"/>
              <a:gd name="connsiteX1" fmla="*/ 1971303 w 1995053"/>
              <a:gd name="connsiteY1" fmla="*/ 48165 h 805106"/>
              <a:gd name="connsiteX2" fmla="*/ 1995053 w 1995053"/>
              <a:gd name="connsiteY2" fmla="*/ 774040 h 805106"/>
              <a:gd name="connsiteX3" fmla="*/ 0 w 1995053"/>
              <a:gd name="connsiteY3" fmla="*/ 785916 h 805106"/>
              <a:gd name="connsiteX4" fmla="*/ 0 w 1995053"/>
              <a:gd name="connsiteY4" fmla="*/ 166917 h 805106"/>
              <a:gd name="connsiteX0" fmla="*/ 0 w 1995053"/>
              <a:gd name="connsiteY0" fmla="*/ 141261 h 779450"/>
              <a:gd name="connsiteX1" fmla="*/ 1947552 w 1995053"/>
              <a:gd name="connsiteY1" fmla="*/ 117511 h 779450"/>
              <a:gd name="connsiteX2" fmla="*/ 1995053 w 1995053"/>
              <a:gd name="connsiteY2" fmla="*/ 748384 h 779450"/>
              <a:gd name="connsiteX3" fmla="*/ 0 w 1995053"/>
              <a:gd name="connsiteY3" fmla="*/ 760260 h 779450"/>
              <a:gd name="connsiteX4" fmla="*/ 0 w 1995053"/>
              <a:gd name="connsiteY4" fmla="*/ 141261 h 779450"/>
              <a:gd name="connsiteX0" fmla="*/ 0 w 1947552"/>
              <a:gd name="connsiteY0" fmla="*/ 141261 h 779450"/>
              <a:gd name="connsiteX1" fmla="*/ 1947552 w 1947552"/>
              <a:gd name="connsiteY1" fmla="*/ 117511 h 779450"/>
              <a:gd name="connsiteX2" fmla="*/ 1947552 w 1947552"/>
              <a:gd name="connsiteY2" fmla="*/ 748384 h 779450"/>
              <a:gd name="connsiteX3" fmla="*/ 0 w 1947552"/>
              <a:gd name="connsiteY3" fmla="*/ 760260 h 779450"/>
              <a:gd name="connsiteX4" fmla="*/ 0 w 1947552"/>
              <a:gd name="connsiteY4" fmla="*/ 141261 h 779450"/>
              <a:gd name="connsiteX0" fmla="*/ 0 w 2042555"/>
              <a:gd name="connsiteY0" fmla="*/ 152989 h 791178"/>
              <a:gd name="connsiteX1" fmla="*/ 2042555 w 2042555"/>
              <a:gd name="connsiteY1" fmla="*/ 81738 h 791178"/>
              <a:gd name="connsiteX2" fmla="*/ 1947552 w 2042555"/>
              <a:gd name="connsiteY2" fmla="*/ 760112 h 791178"/>
              <a:gd name="connsiteX3" fmla="*/ 0 w 2042555"/>
              <a:gd name="connsiteY3" fmla="*/ 771988 h 791178"/>
              <a:gd name="connsiteX4" fmla="*/ 0 w 2042555"/>
              <a:gd name="connsiteY4" fmla="*/ 152989 h 791178"/>
              <a:gd name="connsiteX0" fmla="*/ 0 w 2006929"/>
              <a:gd name="connsiteY0" fmla="*/ 141261 h 779450"/>
              <a:gd name="connsiteX1" fmla="*/ 2006929 w 2006929"/>
              <a:gd name="connsiteY1" fmla="*/ 117511 h 779450"/>
              <a:gd name="connsiteX2" fmla="*/ 1947552 w 2006929"/>
              <a:gd name="connsiteY2" fmla="*/ 748384 h 779450"/>
              <a:gd name="connsiteX3" fmla="*/ 0 w 2006929"/>
              <a:gd name="connsiteY3" fmla="*/ 760260 h 779450"/>
              <a:gd name="connsiteX4" fmla="*/ 0 w 2006929"/>
              <a:gd name="connsiteY4" fmla="*/ 141261 h 779450"/>
              <a:gd name="connsiteX0" fmla="*/ 0 w 2006929"/>
              <a:gd name="connsiteY0" fmla="*/ 122469 h 760658"/>
              <a:gd name="connsiteX1" fmla="*/ 2006929 w 2006929"/>
              <a:gd name="connsiteY1" fmla="*/ 98719 h 760658"/>
              <a:gd name="connsiteX2" fmla="*/ 1947552 w 2006929"/>
              <a:gd name="connsiteY2" fmla="*/ 729592 h 760658"/>
              <a:gd name="connsiteX3" fmla="*/ 0 w 2006929"/>
              <a:gd name="connsiteY3" fmla="*/ 741468 h 760658"/>
              <a:gd name="connsiteX4" fmla="*/ 0 w 2006929"/>
              <a:gd name="connsiteY4" fmla="*/ 122469 h 76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6929" h="760658">
                <a:moveTo>
                  <a:pt x="0" y="122469"/>
                </a:moveTo>
                <a:cubicBezTo>
                  <a:pt x="661059" y="-221420"/>
                  <a:pt x="1417123" y="288227"/>
                  <a:pt x="2006929" y="98719"/>
                </a:cubicBezTo>
                <a:lnTo>
                  <a:pt x="1947552" y="729592"/>
                </a:lnTo>
                <a:cubicBezTo>
                  <a:pt x="1333994" y="883476"/>
                  <a:pt x="661059" y="397580"/>
                  <a:pt x="0" y="741468"/>
                </a:cubicBezTo>
                <a:lnTo>
                  <a:pt x="0" y="122469"/>
                </a:lnTo>
                <a:close/>
              </a:path>
            </a:pathLst>
          </a:cu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>
                <a:solidFill>
                  <a:schemeClr val="tx1"/>
                </a:solidFill>
                <a:cs typeface="B Badr" pitchFamily="2" charset="-78"/>
              </a:rPr>
              <a:t>دنیا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482861" y="4223336"/>
            <a:ext cx="1694695" cy="9651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fa-IR" dirty="0">
                <a:solidFill>
                  <a:schemeClr val="tx1"/>
                </a:solidFill>
              </a:rPr>
              <a:t>إ</a:t>
            </a:r>
            <a:r>
              <a:rPr lang="fa-IR" sz="1600" dirty="0">
                <a:solidFill>
                  <a:schemeClr val="tx1"/>
                </a:solidFill>
                <a:cs typeface="B Badr" pitchFamily="2" charset="-78"/>
              </a:rPr>
              <a:t>لَّا الَّذِينَ آمَنُوا وَعَمِلُوا </a:t>
            </a:r>
            <a:r>
              <a:rPr lang="en-US" sz="1600" dirty="0">
                <a:solidFill>
                  <a:schemeClr val="tx1"/>
                </a:solidFill>
                <a:cs typeface="B Badr" pitchFamily="2" charset="-78"/>
              </a:rPr>
              <a:t>…</a:t>
            </a:r>
            <a:r>
              <a:rPr lang="fa-IR" sz="1600" dirty="0">
                <a:solidFill>
                  <a:schemeClr val="tx1"/>
                </a:solidFill>
                <a:cs typeface="B Badr" pitchFamily="2" charset="-78"/>
              </a:rPr>
              <a:t>الصَّالِحَاتِ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482860" y="5351123"/>
            <a:ext cx="1694695" cy="10905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fa-IR" sz="1400" dirty="0">
                <a:solidFill>
                  <a:schemeClr val="tx1"/>
                </a:solidFill>
                <a:cs typeface="B Badr" pitchFamily="2" charset="-78"/>
              </a:rPr>
              <a:t>فَمَا لَهُمْ لَا يُؤْمِنُونَ </a:t>
            </a:r>
            <a:r>
              <a:rPr lang="fa-IR" sz="1400" dirty="0">
                <a:solidFill>
                  <a:srgbClr val="C00000"/>
                </a:solidFill>
                <a:cs typeface="B Badr" pitchFamily="2" charset="-78"/>
              </a:rPr>
              <a:t>20</a:t>
            </a:r>
          </a:p>
          <a:p>
            <a:pPr algn="r"/>
            <a:r>
              <a:rPr lang="fa-IR" sz="1400" dirty="0">
                <a:solidFill>
                  <a:schemeClr val="tx1"/>
                </a:solidFill>
                <a:cs typeface="B Badr" pitchFamily="2" charset="-78"/>
              </a:rPr>
              <a:t>وَإِذَا قُرِئَ عَلَيْهِمُ الْقُرْآنُ لَا </a:t>
            </a:r>
            <a:endParaRPr lang="en-US" sz="1400" dirty="0">
              <a:solidFill>
                <a:schemeClr val="tx1"/>
              </a:solidFill>
              <a:cs typeface="B Badr" pitchFamily="2" charset="-78"/>
            </a:endParaRPr>
          </a:p>
          <a:p>
            <a:pPr algn="r"/>
            <a:r>
              <a:rPr lang="fa-IR" sz="1400" dirty="0">
                <a:solidFill>
                  <a:schemeClr val="tx1"/>
                </a:solidFill>
                <a:cs typeface="B Badr" pitchFamily="2" charset="-78"/>
              </a:rPr>
              <a:t>يَسْجُدُونَ </a:t>
            </a:r>
            <a:r>
              <a:rPr lang="fa-IR" sz="1400" dirty="0">
                <a:solidFill>
                  <a:srgbClr val="C00000"/>
                </a:solidFill>
                <a:cs typeface="B Badr" pitchFamily="2" charset="-78"/>
              </a:rPr>
              <a:t>21</a:t>
            </a:r>
          </a:p>
          <a:p>
            <a:pPr algn="r"/>
            <a:r>
              <a:rPr lang="fa-IR" sz="1400" dirty="0">
                <a:solidFill>
                  <a:schemeClr val="tx1"/>
                </a:solidFill>
                <a:cs typeface="B Badr" pitchFamily="2" charset="-78"/>
              </a:rPr>
              <a:t>بَلِ الَّذِينَ كَفَرُوا يُكَذِّبُونَ</a:t>
            </a:r>
            <a:r>
              <a:rPr lang="fa-IR" sz="1400" dirty="0">
                <a:solidFill>
                  <a:srgbClr val="C00000"/>
                </a:solidFill>
                <a:cs typeface="B Badr" pitchFamily="2" charset="-78"/>
              </a:rPr>
              <a:t>22</a:t>
            </a:r>
          </a:p>
          <a:p>
            <a:pPr algn="r"/>
            <a:r>
              <a:rPr lang="fa-IR" sz="1400" dirty="0">
                <a:solidFill>
                  <a:schemeClr val="tx1"/>
                </a:solidFill>
                <a:cs typeface="B Badr" pitchFamily="2" charset="-78"/>
              </a:rPr>
              <a:t>وَاللَّهُ أَعْلَمُ بِمَا يُوعُونَ </a:t>
            </a:r>
            <a:r>
              <a:rPr lang="fa-IR" sz="1400" dirty="0">
                <a:solidFill>
                  <a:srgbClr val="C00000"/>
                </a:solidFill>
                <a:cs typeface="B Badr" pitchFamily="2" charset="-78"/>
              </a:rPr>
              <a:t>23</a:t>
            </a:r>
          </a:p>
        </p:txBody>
      </p:sp>
      <p:sp>
        <p:nvSpPr>
          <p:cNvPr id="39" name="Flowchart: Connector 38"/>
          <p:cNvSpPr/>
          <p:nvPr/>
        </p:nvSpPr>
        <p:spPr>
          <a:xfrm>
            <a:off x="9338816" y="2063830"/>
            <a:ext cx="1948304" cy="1875970"/>
          </a:xfrm>
          <a:prstGeom prst="flowChartConnecto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fa-IR" sz="1600" dirty="0">
                <a:solidFill>
                  <a:schemeClr val="tx1"/>
                </a:solidFill>
                <a:cs typeface="B Badr" pitchFamily="2" charset="-78"/>
              </a:rPr>
              <a:t>يَا أَيُّهَا الْإِنْسَانُ إِنَّكَ کَادِحٌ إِلَى رَبِّكَ كَدْحًا فَمُلَاقِيهِ</a:t>
            </a:r>
            <a:r>
              <a:rPr lang="fa-IR" sz="1600" dirty="0">
                <a:solidFill>
                  <a:srgbClr val="C00000"/>
                </a:solidFill>
                <a:cs typeface="B Badr" pitchFamily="2" charset="-78"/>
              </a:rPr>
              <a:t>6</a:t>
            </a:r>
            <a:r>
              <a:rPr lang="fa-IR" sz="1600" dirty="0">
                <a:solidFill>
                  <a:schemeClr val="tx1"/>
                </a:solidFill>
                <a:cs typeface="B Badr" pitchFamily="2" charset="-78"/>
              </a:rPr>
              <a:t> </a:t>
            </a:r>
          </a:p>
        </p:txBody>
      </p:sp>
      <p:sp>
        <p:nvSpPr>
          <p:cNvPr id="40" name="Flowchart: Connector 39"/>
          <p:cNvSpPr/>
          <p:nvPr/>
        </p:nvSpPr>
        <p:spPr>
          <a:xfrm>
            <a:off x="9424124" y="4398382"/>
            <a:ext cx="1948304" cy="1875970"/>
          </a:xfrm>
          <a:prstGeom prst="flowChartConnecto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fa-IR" sz="1600" dirty="0">
                <a:solidFill>
                  <a:schemeClr val="tx1"/>
                </a:solidFill>
                <a:cs typeface="B Badr" pitchFamily="2" charset="-78"/>
              </a:rPr>
              <a:t>فَلَا أُقْسِمُ بِالشَّفَقِ</a:t>
            </a:r>
            <a:r>
              <a:rPr lang="fa-IR" sz="1600" dirty="0">
                <a:solidFill>
                  <a:srgbClr val="C00000"/>
                </a:solidFill>
                <a:cs typeface="B Badr" pitchFamily="2" charset="-78"/>
              </a:rPr>
              <a:t>16</a:t>
            </a:r>
            <a:r>
              <a:rPr lang="fa-IR" sz="1600" dirty="0">
                <a:solidFill>
                  <a:schemeClr val="tx1"/>
                </a:solidFill>
                <a:cs typeface="B Badr" pitchFamily="2" charset="-78"/>
              </a:rPr>
              <a:t> </a:t>
            </a:r>
          </a:p>
          <a:p>
            <a:pPr algn="r"/>
            <a:r>
              <a:rPr lang="fa-IR" sz="1600" dirty="0">
                <a:solidFill>
                  <a:schemeClr val="tx1"/>
                </a:solidFill>
                <a:cs typeface="B Badr" pitchFamily="2" charset="-78"/>
              </a:rPr>
              <a:t>وَاللَّيْلِ وَمَا وَسَقَ </a:t>
            </a:r>
            <a:r>
              <a:rPr lang="fa-IR" sz="1600" dirty="0">
                <a:solidFill>
                  <a:srgbClr val="C00000"/>
                </a:solidFill>
                <a:cs typeface="B Badr" pitchFamily="2" charset="-78"/>
              </a:rPr>
              <a:t>17</a:t>
            </a:r>
          </a:p>
          <a:p>
            <a:pPr algn="r"/>
            <a:r>
              <a:rPr lang="fa-IR" sz="1600" dirty="0">
                <a:solidFill>
                  <a:schemeClr val="tx1"/>
                </a:solidFill>
                <a:cs typeface="B Badr" pitchFamily="2" charset="-78"/>
              </a:rPr>
              <a:t>وَالْقَمَرِ إِذَا اتَّسَقَ</a:t>
            </a:r>
            <a:r>
              <a:rPr lang="fa-IR" sz="1600" dirty="0">
                <a:solidFill>
                  <a:srgbClr val="C00000"/>
                </a:solidFill>
                <a:cs typeface="B Badr" pitchFamily="2" charset="-78"/>
              </a:rPr>
              <a:t>18</a:t>
            </a:r>
            <a:r>
              <a:rPr lang="fa-IR" sz="1600" dirty="0">
                <a:solidFill>
                  <a:schemeClr val="tx1"/>
                </a:solidFill>
                <a:cs typeface="B Badr" pitchFamily="2" charset="-78"/>
              </a:rPr>
              <a:t> </a:t>
            </a:r>
          </a:p>
          <a:p>
            <a:pPr algn="r"/>
            <a:r>
              <a:rPr lang="fa-IR" sz="1600" dirty="0">
                <a:solidFill>
                  <a:schemeClr val="tx1"/>
                </a:solidFill>
                <a:cs typeface="B Badr" pitchFamily="2" charset="-78"/>
              </a:rPr>
              <a:t>لَتَرْكَبُنَّ طَبَقًا عَنْ طَبَقٍ</a:t>
            </a:r>
            <a:r>
              <a:rPr lang="fa-IR" sz="1600" dirty="0">
                <a:solidFill>
                  <a:srgbClr val="C00000"/>
                </a:solidFill>
                <a:cs typeface="B Badr" pitchFamily="2" charset="-78"/>
              </a:rPr>
              <a:t>19</a:t>
            </a:r>
            <a:r>
              <a:rPr lang="fa-IR" sz="1600" dirty="0">
                <a:solidFill>
                  <a:schemeClr val="tx1"/>
                </a:solidFill>
                <a:cs typeface="B Badr" pitchFamily="2" charset="-78"/>
              </a:rPr>
              <a:t> </a:t>
            </a:r>
          </a:p>
        </p:txBody>
      </p:sp>
      <p:sp>
        <p:nvSpPr>
          <p:cNvPr id="42" name="Flowchart: Punched Tape 41"/>
          <p:cNvSpPr/>
          <p:nvPr/>
        </p:nvSpPr>
        <p:spPr>
          <a:xfrm>
            <a:off x="8715564" y="5735592"/>
            <a:ext cx="1068779" cy="613261"/>
          </a:xfrm>
          <a:prstGeom prst="flowChartPunchedTap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fa-IR" sz="1600" dirty="0">
                <a:solidFill>
                  <a:schemeClr val="tx1"/>
                </a:solidFill>
                <a:cs typeface="B Badr" pitchFamily="2" charset="-78"/>
              </a:rPr>
              <a:t>رویکرد دنیایی</a:t>
            </a:r>
          </a:p>
        </p:txBody>
      </p:sp>
      <p:sp>
        <p:nvSpPr>
          <p:cNvPr id="43" name="Flowchart: Punched Tape 42"/>
          <p:cNvSpPr/>
          <p:nvPr/>
        </p:nvSpPr>
        <p:spPr>
          <a:xfrm>
            <a:off x="8715564" y="3434860"/>
            <a:ext cx="1068779" cy="613261"/>
          </a:xfrm>
          <a:prstGeom prst="flowChartPunchedTap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dirty="0">
                <a:solidFill>
                  <a:schemeClr val="tx1"/>
                </a:solidFill>
                <a:cs typeface="B Badr" pitchFamily="2" charset="-78"/>
              </a:rPr>
              <a:t>رویکردآخرتی</a:t>
            </a:r>
            <a:endParaRPr lang="fa-IR" dirty="0">
              <a:solidFill>
                <a:schemeClr val="tx1"/>
              </a:solidFill>
              <a:cs typeface="B Badr" pitchFamily="2" charset="-78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1978518" y="2102416"/>
            <a:ext cx="7315597" cy="769599"/>
          </a:xfrm>
          <a:prstGeom prst="straightConnector1">
            <a:avLst/>
          </a:prstGeom>
          <a:ln cmpd="sng">
            <a:solidFill>
              <a:schemeClr val="tx1"/>
            </a:solidFill>
            <a:prstDash val="lg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1978518" y="2880954"/>
            <a:ext cx="7271436" cy="254584"/>
          </a:xfrm>
          <a:prstGeom prst="straightConnector1">
            <a:avLst/>
          </a:prstGeom>
          <a:ln cmpd="sng">
            <a:solidFill>
              <a:schemeClr val="tx1"/>
            </a:solidFill>
            <a:prstDash val="lg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36" idx="3"/>
            <a:endCxn id="40" idx="2"/>
          </p:cNvCxnSpPr>
          <p:nvPr/>
        </p:nvCxnSpPr>
        <p:spPr>
          <a:xfrm flipV="1">
            <a:off x="6177555" y="5336367"/>
            <a:ext cx="3246569" cy="560022"/>
          </a:xfrm>
          <a:prstGeom prst="straightConnector1">
            <a:avLst/>
          </a:prstGeom>
          <a:ln cmpd="sng">
            <a:solidFill>
              <a:schemeClr val="tx1"/>
            </a:solidFill>
            <a:prstDash val="lg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5" idx="3"/>
            <a:endCxn id="40" idx="2"/>
          </p:cNvCxnSpPr>
          <p:nvPr/>
        </p:nvCxnSpPr>
        <p:spPr>
          <a:xfrm>
            <a:off x="6177556" y="4705901"/>
            <a:ext cx="3246568" cy="630466"/>
          </a:xfrm>
          <a:prstGeom prst="straightConnector1">
            <a:avLst/>
          </a:prstGeom>
          <a:ln cmpd="sng">
            <a:solidFill>
              <a:schemeClr val="tx1"/>
            </a:solidFill>
            <a:prstDash val="lg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B14991B-F3FA-498C-B853-5E4F56BD58C4}"/>
              </a:ext>
            </a:extLst>
          </p:cNvPr>
          <p:cNvGrpSpPr/>
          <p:nvPr/>
        </p:nvGrpSpPr>
        <p:grpSpPr>
          <a:xfrm>
            <a:off x="6534396" y="2277913"/>
            <a:ext cx="460170" cy="486888"/>
            <a:chOff x="6534396" y="2277913"/>
            <a:chExt cx="460170" cy="486888"/>
          </a:xfrm>
        </p:grpSpPr>
        <p:sp>
          <p:nvSpPr>
            <p:cNvPr id="71" name="Flowchart: Connector 70"/>
            <p:cNvSpPr/>
            <p:nvPr/>
          </p:nvSpPr>
          <p:spPr>
            <a:xfrm>
              <a:off x="6534396" y="2277913"/>
              <a:ext cx="451263" cy="486888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73" name="Plus 72"/>
            <p:cNvSpPr/>
            <p:nvPr/>
          </p:nvSpPr>
          <p:spPr>
            <a:xfrm>
              <a:off x="6537366" y="2305440"/>
              <a:ext cx="457200" cy="431835"/>
            </a:xfrm>
            <a:prstGeom prst="mathPlus">
              <a:avLst>
                <a:gd name="adj1" fmla="val 1252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C42A7C8-519E-4D5A-A176-F0AD74B5ACDB}"/>
              </a:ext>
            </a:extLst>
          </p:cNvPr>
          <p:cNvGrpSpPr/>
          <p:nvPr/>
        </p:nvGrpSpPr>
        <p:grpSpPr>
          <a:xfrm>
            <a:off x="6537366" y="2808443"/>
            <a:ext cx="451263" cy="486888"/>
            <a:chOff x="6537366" y="2808443"/>
            <a:chExt cx="451263" cy="486888"/>
          </a:xfrm>
        </p:grpSpPr>
        <p:sp>
          <p:nvSpPr>
            <p:cNvPr id="75" name="Flowchart: Connector 74"/>
            <p:cNvSpPr/>
            <p:nvPr/>
          </p:nvSpPr>
          <p:spPr>
            <a:xfrm>
              <a:off x="6537366" y="2808443"/>
              <a:ext cx="451263" cy="486888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76" name="Minus 75"/>
            <p:cNvSpPr/>
            <p:nvPr/>
          </p:nvSpPr>
          <p:spPr>
            <a:xfrm>
              <a:off x="6596742" y="2817317"/>
              <a:ext cx="332510" cy="450544"/>
            </a:xfrm>
            <a:prstGeom prst="mathMinus">
              <a:avLst>
                <a:gd name="adj1" fmla="val 14507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4C7690B-D654-46A7-BEC6-983229ACDF3B}"/>
              </a:ext>
            </a:extLst>
          </p:cNvPr>
          <p:cNvGrpSpPr/>
          <p:nvPr/>
        </p:nvGrpSpPr>
        <p:grpSpPr>
          <a:xfrm>
            <a:off x="6539466" y="4534246"/>
            <a:ext cx="463137" cy="486888"/>
            <a:chOff x="6774873" y="4588345"/>
            <a:chExt cx="463137" cy="486888"/>
          </a:xfrm>
        </p:grpSpPr>
        <p:sp>
          <p:nvSpPr>
            <p:cNvPr id="77" name="Flowchart: Connector 76"/>
            <p:cNvSpPr/>
            <p:nvPr/>
          </p:nvSpPr>
          <p:spPr>
            <a:xfrm>
              <a:off x="6774873" y="4588345"/>
              <a:ext cx="451263" cy="486888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78" name="Plus 77"/>
            <p:cNvSpPr/>
            <p:nvPr/>
          </p:nvSpPr>
          <p:spPr>
            <a:xfrm>
              <a:off x="6780810" y="4609454"/>
              <a:ext cx="457200" cy="431835"/>
            </a:xfrm>
            <a:prstGeom prst="mathPlus">
              <a:avLst>
                <a:gd name="adj1" fmla="val 1252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E2848DD-4AD7-4C62-829D-03A9A7D04C92}"/>
              </a:ext>
            </a:extLst>
          </p:cNvPr>
          <p:cNvGrpSpPr/>
          <p:nvPr/>
        </p:nvGrpSpPr>
        <p:grpSpPr>
          <a:xfrm>
            <a:off x="6540334" y="5530979"/>
            <a:ext cx="451263" cy="486888"/>
            <a:chOff x="6786747" y="5513767"/>
            <a:chExt cx="451263" cy="486888"/>
          </a:xfrm>
        </p:grpSpPr>
        <p:sp>
          <p:nvSpPr>
            <p:cNvPr id="79" name="Flowchart: Connector 78"/>
            <p:cNvSpPr/>
            <p:nvPr/>
          </p:nvSpPr>
          <p:spPr>
            <a:xfrm>
              <a:off x="6786747" y="5513767"/>
              <a:ext cx="451263" cy="486888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80" name="Minus 79"/>
            <p:cNvSpPr/>
            <p:nvPr/>
          </p:nvSpPr>
          <p:spPr>
            <a:xfrm>
              <a:off x="6834249" y="5565020"/>
              <a:ext cx="332510" cy="386956"/>
            </a:xfrm>
            <a:prstGeom prst="mathMinus">
              <a:avLst>
                <a:gd name="adj1" fmla="val 14507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cxnSp>
        <p:nvCxnSpPr>
          <p:cNvPr id="82" name="Straight Arrow Connector 81"/>
          <p:cNvCxnSpPr/>
          <p:nvPr/>
        </p:nvCxnSpPr>
        <p:spPr>
          <a:xfrm flipH="1">
            <a:off x="2014144" y="4890567"/>
            <a:ext cx="246871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1978518" y="6042223"/>
            <a:ext cx="246871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769112" y="5864086"/>
            <a:ext cx="814039" cy="4198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fa-IR" sz="1600" dirty="0">
                <a:solidFill>
                  <a:schemeClr val="tx1"/>
                </a:solidFill>
                <a:cs typeface="B Badr" pitchFamily="2" charset="-78"/>
              </a:rPr>
              <a:t>فَبَشِّرهُم</a:t>
            </a:r>
            <a:r>
              <a:rPr lang="fa-IR" dirty="0">
                <a:solidFill>
                  <a:schemeClr val="tx1"/>
                </a:solidFill>
                <a:cs typeface="B Badr" pitchFamily="2" charset="-78"/>
              </a:rPr>
              <a:t>..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482860" y="2809405"/>
            <a:ext cx="1730321" cy="9651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en-US" sz="1600" dirty="0">
                <a:solidFill>
                  <a:schemeClr val="tx1"/>
                </a:solidFill>
                <a:cs typeface="B Badr" pitchFamily="2" charset="-78"/>
              </a:rPr>
              <a:t> </a:t>
            </a:r>
            <a:r>
              <a:rPr lang="fa-IR" sz="1400" dirty="0">
                <a:solidFill>
                  <a:schemeClr val="tx1"/>
                </a:solidFill>
                <a:cs typeface="B Badr" pitchFamily="2" charset="-78"/>
              </a:rPr>
              <a:t>أِنَّهُ كَانَ فِي أَهْلِهِ مَسْرُورًا </a:t>
            </a:r>
            <a:r>
              <a:rPr lang="fa-IR" sz="1400" dirty="0">
                <a:solidFill>
                  <a:srgbClr val="C00000"/>
                </a:solidFill>
                <a:cs typeface="B Badr" pitchFamily="2" charset="-78"/>
              </a:rPr>
              <a:t>13</a:t>
            </a:r>
          </a:p>
          <a:p>
            <a:pPr algn="r"/>
            <a:r>
              <a:rPr lang="fa-IR" sz="1400" dirty="0">
                <a:solidFill>
                  <a:schemeClr val="tx1"/>
                </a:solidFill>
                <a:cs typeface="B Badr" pitchFamily="2" charset="-78"/>
              </a:rPr>
              <a:t>  إِنَّهُ ظَنَّ أَنْ لَنْ يَحُورَ </a:t>
            </a:r>
            <a:r>
              <a:rPr lang="fa-IR" sz="1400" dirty="0">
                <a:solidFill>
                  <a:srgbClr val="C00000"/>
                </a:solidFill>
                <a:cs typeface="B Badr" pitchFamily="2" charset="-78"/>
              </a:rPr>
              <a:t>14</a:t>
            </a:r>
          </a:p>
          <a:p>
            <a:pPr algn="r"/>
            <a:r>
              <a:rPr lang="fa-IR" sz="1400" dirty="0">
                <a:solidFill>
                  <a:schemeClr val="tx1"/>
                </a:solidFill>
                <a:cs typeface="B Badr" pitchFamily="2" charset="-78"/>
              </a:rPr>
              <a:t>بَلَى إِنَّ رَبَّهُ كَانَ بِهِ بَصِيرًا </a:t>
            </a:r>
            <a:r>
              <a:rPr lang="fa-IR" sz="1400" dirty="0">
                <a:solidFill>
                  <a:srgbClr val="C00000"/>
                </a:solidFill>
                <a:cs typeface="B Badr" pitchFamily="2" charset="-78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76994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32" grpId="0" animBg="1"/>
      <p:bldP spid="33" grpId="0" animBg="1"/>
      <p:bldP spid="35" grpId="0" animBg="1"/>
      <p:bldP spid="36" grpId="0" animBg="1"/>
      <p:bldP spid="39" grpId="0" animBg="1"/>
      <p:bldP spid="40" grpId="0" animBg="1"/>
      <p:bldP spid="42" grpId="0" animBg="1"/>
      <p:bldP spid="43" grpId="0" animBg="1"/>
      <p:bldP spid="4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انشقاق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892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9359E-6 -2.96296E-6 L -3.19359E-6 -0.225 C -3.19359E-6 -0.32685 -0.01822 -0.44884 -0.03281 -0.44884 L -0.06522 -0.4488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-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انشقاق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:a16="http://schemas.microsoft.com/office/drawing/2014/main" xmlns="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مواجهه با کارهای خوبی که سبب شادی دیگران می‌شود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:a16="http://schemas.microsoft.com/office/drawing/2014/main" xmlns="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آشنایی با انواع کارهای خوب نشاط آور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008890"/>
            <a:chOff x="6274189" y="4557862"/>
            <a:chExt cx="5561956" cy="1008890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xmlns="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تمرکز بر یک کار خوب و آشنایی با ثمرات انجام آن کار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008890"/>
            <a:chOff x="-31925" y="2101598"/>
            <a:chExt cx="5693679" cy="1008890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xmlns="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انجام کارهای خوب نسبت به دیگران که اثرش طی زمان معلوم می‌گردد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008890"/>
            <a:chOff x="-31926" y="3329730"/>
            <a:chExt cx="5699776" cy="1008890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:a16="http://schemas.microsoft.com/office/drawing/2014/main" xmlns="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آشنایی با قرآن به عنوان کتاب قوانین خوب و درست مورد نیاز انسان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166165"/>
            <a:chOff x="-31927" y="4557862"/>
            <a:chExt cx="5693681" cy="1166165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:a16="http://schemas.microsoft.com/office/drawing/2014/main" xmlns="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مشاهده و مواجهه با افرادی که دارای تجربه‌ای مفید در تحول و حرکت در زندگی هستند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B1B9CCF-2C4D-4495-89F5-496DA793B1B5}"/>
              </a:ext>
            </a:extLst>
          </p:cNvPr>
          <p:cNvSpPr txBox="1"/>
          <p:nvPr/>
        </p:nvSpPr>
        <p:spPr>
          <a:xfrm>
            <a:off x="5010603" y="1252612"/>
            <a:ext cx="6779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Sahel" pitchFamily="34" charset="-78"/>
                <a:cs typeface="Sahel" pitchFamily="34" charset="-78"/>
              </a:rPr>
              <a:t>سوره‌ای برای مواجهه و انجام کارهای خوب و شادی بخش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9F2D1D4-109C-4C71-B9F8-375A4A3371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انشقاق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00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5292E-6 8.8174E-7 L 3.55292E-6 -0.29229 C 3.55292E-6 -0.42467 -0.01888 -0.58274 -0.03398 -0.58274 L -0.06731 -0.5827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-29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انشقاق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ACF9CD3-BD33-4BF3-BB1A-7DB401AB750F}"/>
              </a:ext>
            </a:extLst>
          </p:cNvPr>
          <p:cNvSpPr txBox="1"/>
          <p:nvPr/>
        </p:nvSpPr>
        <p:spPr>
          <a:xfrm>
            <a:off x="3195403" y="2893101"/>
            <a:ext cx="5801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hlinkClick r:id="rId3"/>
              </a:rPr>
              <a:t>www.Fahmeghoran.ir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00967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انشقاق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:a16="http://schemas.microsoft.com/office/drawing/2014/main" xmlns="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مواجهه با کارهای خوبی که سبب شادی دیگران می‌شود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:a16="http://schemas.microsoft.com/office/drawing/2014/main" xmlns="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آشنایی با انواع کارهای خوب نشاط آور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008890"/>
            <a:chOff x="6274189" y="4557862"/>
            <a:chExt cx="5561956" cy="1008890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xmlns="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تمرکز بر یک کار خوب و آشنایی با ثمرات انجام آن کار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008890"/>
            <a:chOff x="-31925" y="2101598"/>
            <a:chExt cx="5693679" cy="1008890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xmlns="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انجام کارهای خوب نسبت به دیگران که اثرش طی زمان معلوم می‌گردد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008890"/>
            <a:chOff x="-31926" y="3329730"/>
            <a:chExt cx="5699776" cy="1008890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:a16="http://schemas.microsoft.com/office/drawing/2014/main" xmlns="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آشنایی با قرآن به عنوان کتاب قوانین خوب و درست مورد نیاز انسان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166165"/>
            <a:chOff x="-31927" y="4557862"/>
            <a:chExt cx="5693681" cy="1166165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:a16="http://schemas.microsoft.com/office/drawing/2014/main" xmlns="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مشاهده و مواجهه با افرادی که دارای تجربه‌ای مفید در تحول و حرکت در زندگی هستند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B1B9CCF-2C4D-4495-89F5-496DA793B1B5}"/>
              </a:ext>
            </a:extLst>
          </p:cNvPr>
          <p:cNvSpPr txBox="1"/>
          <p:nvPr/>
        </p:nvSpPr>
        <p:spPr>
          <a:xfrm>
            <a:off x="5010603" y="1252612"/>
            <a:ext cx="6779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Sahel" pitchFamily="34" charset="-78"/>
                <a:cs typeface="Sahel" pitchFamily="34" charset="-78"/>
              </a:rPr>
              <a:t>سوره‌ای برای مواجهه و انجام کارهای خوب و شادی بخش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F4284713-4639-4F24-B752-A752675CB2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06984" cy="90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2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2DCD695-B479-4567-8E87-4855A1BF6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5"/>
            <a:ext cx="12192000" cy="689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0906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380" y="2720220"/>
            <a:ext cx="6911619" cy="1283598"/>
          </a:xfrm>
        </p:spPr>
        <p:txBody>
          <a:bodyPr>
            <a:normAutofit/>
          </a:bodyPr>
          <a:lstStyle/>
          <a:p>
            <a:r>
              <a:rPr lang="fa-IR" sz="4400" dirty="0">
                <a:latin typeface="Sahel" pitchFamily="34" charset="-78"/>
                <a:cs typeface="Sahel" pitchFamily="34" charset="-78"/>
              </a:rPr>
              <a:t>سوره مبارکه انشقاق </a:t>
            </a:r>
            <a:endParaRPr lang="en-US" sz="4400" dirty="0"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انشقاق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4012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9721E-6 -2.59259E-6 L 2.69721E-6 -0.02407 C 2.69721E-6 -0.03495 -0.04517 -0.04815 -0.08175 -0.04815 L -0.16337 -0.04815 " pathEditMode="relative" rAng="0" ptsTypes="FfFF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5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انشقاق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>
                <a:latin typeface="wm_Naskh Qurani 93 Semi Bold" panose="02000000000000000000" pitchFamily="2" charset="-78"/>
                <a:cs typeface="B Badr" pitchFamily="2" charset="-78"/>
              </a:rPr>
              <a:t>بِسْمِ اللَّـهِ الرَّ‌حْمَـنِ 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إِذَا السَّمَاءُ انْشَقَّتْ ﴿۱﴾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وَأَذِنَتْ لِرَبِّهَا وَحُقَّتْ ﴿۲﴾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وَإِذَا الْأَرْضُ مُدَّتْ ﴿۳﴾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وَأَلْقَتْ مَا فِيهَا وَتَخَلَّتْ ﴿۴﴾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وَأَذِنَتْ لِرَبِّهَا وَحُقَّتْ ﴿۵﴾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يَا أَيُّهَا الْإِنْسَانُ إِنَّكَ كَادِحٌ إِلَى رَبِّكَ كَدْحًا فَمُلَاقِيهِ ﴿۶﴾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فَأَمَّا مَنْ أُوتِيَ كِتَابَهُ بِيَمِينِهِ ﴿۷﴾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فَسَوْفَ يُحَاسَبُ حِسَابًا يَسِيرًا ﴿۸﴾</a:t>
            </a:r>
          </a:p>
        </p:txBody>
      </p:sp>
    </p:spTree>
    <p:extLst>
      <p:ext uri="{BB962C8B-B14F-4D97-AF65-F5344CB8AC3E}">
        <p14:creationId xmlns:p14="http://schemas.microsoft.com/office/powerpoint/2010/main" val="178909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انشقاق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وَيَنْقَلِبُ إِلَى أَهْلِهِ مَسْرُورًا ﴿۹﴾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وَأَمَّا مَنْ أُوتِيَ كِتَابَهُ وَرَاءَ ظَهْرِهِ ﴿۱۰﴾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فَسَوْفَ يَدْعُو ثُبُورًا ﴿۱۱﴾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وَيَصْلَى سَعِيرًا ﴿۱۲﴾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إِنَّهُ كَانَ فِي أَهْلِهِ مَسْرُورًا ﴿۱۳﴾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إِنَّهُ ظَنَّ أَنْ لَنْ يَحُورَ ﴿۱۴﴾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بَلَى إِنَّ رَبَّهُ كَانَ بِهِ بَصِيرًا ﴿۱۵﴾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فَلَا أُقْسِمُ بِالشَّفَقِ ﴿۱۶﴾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وَاللَّيْلِ وَمَا وَسَقَ ﴿۱۷﴾</a:t>
            </a:r>
          </a:p>
        </p:txBody>
      </p:sp>
    </p:spTree>
    <p:extLst>
      <p:ext uri="{BB962C8B-B14F-4D97-AF65-F5344CB8AC3E}">
        <p14:creationId xmlns:p14="http://schemas.microsoft.com/office/powerpoint/2010/main" val="305470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انشقاق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وَالْقَمَرِ إِذَا اتَّسَقَ ﴿۱۸﴾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لَتَرْكَبُنَّ طَبَقًا عَنْ طَبَقٍ ﴿۱۹﴾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فَمَا لَهُمْ لَا يُؤْمِنُونَ ﴿۲۰﴾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وَإِذَا قُرِئَ عَلَيْهِمُ الْقُرْآنُ لَا يَسْجُدُونَ ﴿۲۱﴾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بَلِ الَّذِينَ كَفَرُوا يُكَذِّبُونَ ﴿۲۲﴾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وَاللَّهُ أَعْلَمُ بِمَا يُوعُونَ ﴿۲۳﴾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فَبَشِّرْهُمْ بِعَذَابٍ أَلِيمٍ ﴿۲۴﴾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إِلَّا الَّذِينَ آمَنُوا وَعَمِلُوا الصَّالِحَاتِ لَهُمْ أَجْرٌ غَيْرُ مَمْنُونٍ ﴿۲۵﴾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78FE1FC-AC28-4CEB-9D36-89DFCFC62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1061E-6 -7.79912E-7 L 0.08178 -7.79912E-7 C 0.11864 -7.79912E-7 0.16409 0.01273 0.16409 0.02314 L 0.16409 0.04698 " pathEditMode="relative" rAng="0" ptsTypes="FfFF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4" y="23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انشقاق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084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5042E-6 4.01759E-6 L 3.25042E-6 -0.09003 C 3.25042E-6 -0.13076 -0.02019 -0.17982 -0.03621 -0.17982 L -0.07228 -0.17982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90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24799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انشقاق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:a16="http://schemas.microsoft.com/office/drawing/2014/main" xmlns="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مواجهه با کارهای خوبی که سبب شادی دیگران می‌شود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:a16="http://schemas.microsoft.com/office/drawing/2014/main" xmlns="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آشنایی با انواع کارهای خوب نشاط آور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008890"/>
            <a:chOff x="6274189" y="4557862"/>
            <a:chExt cx="5561956" cy="1008890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xmlns="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تمرکز بر یک کار خوب و آشنایی با ثمرات انجام آن کار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008890"/>
            <a:chOff x="-31925" y="2101598"/>
            <a:chExt cx="5693679" cy="1008890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xmlns="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انجام کارهای خوب نسبت به دیگران که اثرش طی زمان معلوم می‌گردد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008890"/>
            <a:chOff x="-31926" y="3329730"/>
            <a:chExt cx="5699776" cy="1008890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:a16="http://schemas.microsoft.com/office/drawing/2014/main" xmlns="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آشنایی با قرآن به عنوان کتاب قوانین خوب و درست مورد نیاز انسان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166165"/>
            <a:chOff x="-31927" y="4557862"/>
            <a:chExt cx="5693681" cy="1166165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:a16="http://schemas.microsoft.com/office/drawing/2014/main" xmlns="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مشاهده و مواجهه با افرادی که دارای تجربه‌ای مفید در تحول و حرکت در زندگی هستند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B1B9CCF-2C4D-4495-89F5-496DA793B1B5}"/>
              </a:ext>
            </a:extLst>
          </p:cNvPr>
          <p:cNvSpPr txBox="1"/>
          <p:nvPr/>
        </p:nvSpPr>
        <p:spPr>
          <a:xfrm>
            <a:off x="5010603" y="1252612"/>
            <a:ext cx="6779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Sahel" pitchFamily="34" charset="-78"/>
                <a:cs typeface="Sahel" pitchFamily="34" charset="-78"/>
              </a:rPr>
              <a:t>سوره‌ای برای مواجهه و انجام کارهای خوب و شادی بخش</a:t>
            </a:r>
          </a:p>
        </p:txBody>
      </p:sp>
    </p:spTree>
    <p:extLst>
      <p:ext uri="{BB962C8B-B14F-4D97-AF65-F5344CB8AC3E}">
        <p14:creationId xmlns:p14="http://schemas.microsoft.com/office/powerpoint/2010/main" val="29134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انشقاق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80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7084E-7 4.40176E-6 L 3.97084E-7 -0.15807 C 3.97084E-7 -0.22958 -0.04309 -0.31544 -0.07746 -0.31544 L -0.15428 -0.3154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0" y="-157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2863</TotalTime>
  <Words>820</Words>
  <Application>Microsoft Office PowerPoint</Application>
  <PresentationFormat>Custom</PresentationFormat>
  <Paragraphs>128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سوره مبارکه حمد</vt:lpstr>
      <vt:lpstr>PowerPoint Presentation</vt:lpstr>
      <vt:lpstr>سوره مبارکه انشقاق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بِسْمِ اللَّـهِ الرَّ‌حْمَـٰنِ الرَّ‌حِيمِ</dc:title>
  <dc:creator>fatemeh sharifi</dc:creator>
  <cp:lastModifiedBy>Reza</cp:lastModifiedBy>
  <cp:revision>224</cp:revision>
  <dcterms:created xsi:type="dcterms:W3CDTF">2020-04-24T01:00:21Z</dcterms:created>
  <dcterms:modified xsi:type="dcterms:W3CDTF">2020-06-01T09:55:54Z</dcterms:modified>
</cp:coreProperties>
</file>