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320" r:id="rId5"/>
    <p:sldId id="342" r:id="rId6"/>
    <p:sldId id="343" r:id="rId7"/>
    <p:sldId id="344" r:id="rId8"/>
    <p:sldId id="322" r:id="rId9"/>
    <p:sldId id="323" r:id="rId10"/>
    <p:sldId id="324" r:id="rId11"/>
    <p:sldId id="325" r:id="rId12"/>
    <p:sldId id="326" r:id="rId13"/>
    <p:sldId id="327" r:id="rId14"/>
    <p:sldId id="339" r:id="rId15"/>
    <p:sldId id="329" r:id="rId16"/>
    <p:sldId id="330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-1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01/10/1441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mtClean="0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6967468" y="1154205"/>
            <a:ext cx="4361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لَا أُقْسِمُ بِهَذَا الْبَلَدِ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&lt;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1&gt;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وَأَنْتَ حِلٌّ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بِهَذَا الْبَلَدِ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&lt;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2&gt;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وَوَالِدٍ وَمَا وَلَدَ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&lt;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3&gt;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لَقَدْ خَلَقْنَا الْإِنْسَانَ فِي كَبَدٍ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۴&gt;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أَيَحْسَبُ أَنْ لَنْ يَقْدِرَ عَلَيْهِ أَحَدٌ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۵&gt;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يَقُولُ أَهْلَكْتُ مَالًا لُبَدًا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۶&gt;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أَيَحْسَبُ أَنْ لَمْ يَرَهُ أَحَدٌ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۷&gt;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175848" y="1786835"/>
            <a:ext cx="6678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أَلَمْ نَجْعَلْ لَهُ عَيْنَيْنِ ﴿۸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وَلِسَانًا وَشَفَتَيْنِ ﴿۹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وَهَدَيْنَاهُ النَّجْدَيْنِ ﴿۱۰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525108" y="1154205"/>
            <a:ext cx="6803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فَلَا اقْتَحَمَ الْعَقَبَةَ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أَدْرَاكَ مَا الْعَقَبَةُ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فَكُّ رَقَبَةٍ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۱۳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أَوْ إِطْعَامٌ فِي يَوْمٍ ذِي مَسْغَبَةٍ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۱۴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يتِيمًا ذَا مَقْرَبَةٍ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۱۵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أَوْ مِسْكِينًا ذَا مَتْرَبَةٍ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-97300" y="1786835"/>
            <a:ext cx="695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كَانَ مِنَ الَّذِينَ آمَنُوا وَتَوَاصَوْا بِالصَّبْرِ وَتَوَاصَوْا بِالْمَرْحَمَةِ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۱۷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أُولَئِكَ أَصْحَابُ الْمَيْمَنَةِ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وَالَّذِينَ </a:t>
            </a: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كَفَرُوا بِآيَاتِنَا هُمْ أَصْحَابُ الْمَشْأَمَةِ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۱۹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عَلَيْهِمْ نَارٌ مُؤْصَدَةٌ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۲۰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2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032E-6 -7.30805E-7 L 0.07655 -7.30805E-7 C 0.11104 -7.30805E-7 0.154 0.08441 0.154 0.15518 L 0.154 0.31129 " pathEditMode="relative" rAng="0" ptsTypes="FfFF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3" y="15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 build="p"/>
      <p:bldP spid="9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5990493" y="2101598"/>
            <a:ext cx="5833460" cy="1008890"/>
            <a:chOff x="5990493" y="2101598"/>
            <a:chExt cx="5833460" cy="1008890"/>
          </a:xfrm>
        </p:grpSpPr>
        <p:pic>
          <p:nvPicPr>
            <p:cNvPr id="28" name="Picture 27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5990493" y="2421377"/>
              <a:ext cx="4067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حرکت به سمت مقاصد پیچیده و مرحله‌ای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31" name="Picture 30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درک تفصیلی از انواع مقاصد ساده و آسان یا پیچیده و سخت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111433" y="4557862"/>
            <a:ext cx="5724712" cy="1008890"/>
            <a:chOff x="6111433" y="4557862"/>
            <a:chExt cx="5724712" cy="1008890"/>
          </a:xfrm>
        </p:grpSpPr>
        <p:pic>
          <p:nvPicPr>
            <p:cNvPr id="34" name="Picture 33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111433" y="480069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مرحله‌بندی برای رسیدن به مقاصد پیچیده با کمک بزرگترها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مقاصد سخت‌تر و پیچیده‌تر و افزایش تلاش برای رسیدن به آنها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40" name="Picture 39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شناخت مقاصد دیگران و همکاری با آنها برای رسیدن به مقصد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-105508" y="4557862"/>
            <a:ext cx="5917737" cy="1008890"/>
            <a:chOff x="-255983" y="4557862"/>
            <a:chExt cx="5917737" cy="1008890"/>
          </a:xfrm>
        </p:grpSpPr>
        <p:pic>
          <p:nvPicPr>
            <p:cNvPr id="43" name="Picture 42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255983" y="4800697"/>
              <a:ext cx="400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پایداری و مهربانی در قالب همکاری گروهی برای رسیدن به مقاصد پیچیده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توجه به مقاصد پیچیده و مرحله‌دار 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13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5990493" y="2101598"/>
            <a:ext cx="5833460" cy="1008890"/>
            <a:chOff x="5990493" y="2101598"/>
            <a:chExt cx="5833460" cy="1008890"/>
          </a:xfrm>
        </p:grpSpPr>
        <p:pic>
          <p:nvPicPr>
            <p:cNvPr id="6" name="Picture 5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5990493" y="2421377"/>
              <a:ext cx="4067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حرکت به سمت مقاصد پیچیده و مرحله‌ای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9" name="Picture 8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درک تفصیلی از انواع مقاصد ساده و آسان یا پیچیده و سخت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111433" y="4557862"/>
            <a:ext cx="5724712" cy="1008890"/>
            <a:chOff x="6111433" y="4557862"/>
            <a:chExt cx="5724712" cy="1008890"/>
          </a:xfrm>
        </p:grpSpPr>
        <p:pic>
          <p:nvPicPr>
            <p:cNvPr id="15" name="Picture 14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111433" y="480069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مرحله‌بندی برای رسیدن به مقاصد پیچیده با کمک بزرگترها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مقاصد سخت‌تر و پیچیده‌تر و افزایش تلاش برای رسیدن به آنها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21" name="Picture 20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شناخت مقاصد دیگران و همکاری با آنها برای رسیدن به مقصد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-105508" y="4557862"/>
            <a:ext cx="5917737" cy="1008890"/>
            <a:chOff x="-255983" y="4557862"/>
            <a:chExt cx="5917737" cy="1008890"/>
          </a:xfrm>
        </p:grpSpPr>
        <p:pic>
          <p:nvPicPr>
            <p:cNvPr id="24" name="Picture 23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255983" y="4800697"/>
              <a:ext cx="400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پایداری و مهربانی در قالب همکاری گروهی برای رسیدن به مقاصد پیچیده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توجه به مقاصد پیچیده و مرحله‌دار 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83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</a:t>
            </a:r>
            <a:r>
              <a:rPr lang="fa-IR" sz="4400" dirty="0" smtClean="0">
                <a:latin typeface="Sahel" pitchFamily="34" charset="-78"/>
                <a:cs typeface="Sahel" pitchFamily="34" charset="-78"/>
              </a:rPr>
              <a:t>مبارکه بلد 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6967468" y="1154205"/>
            <a:ext cx="4361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لَا أُقْسِمُ بِهَذَا الْبَلَدِ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&lt;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1&gt;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وَأَنْتَ حِلٌّ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بِهَذَا الْبَلَدِ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&lt;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2&gt;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وَوَالِدٍ وَمَا وَلَدَ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&lt;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3&gt;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لَقَدْ خَلَقْنَا الْإِنْسَانَ فِي كَبَدٍ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۴&gt;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أَيَحْسَبُ أَنْ لَنْ يَقْدِرَ عَلَيْهِ أَحَدٌ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۵&gt;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يَقُولُ أَهْلَكْتُ مَالًا لُبَدًا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۶&gt;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أَيَحْسَبُ أَنْ لَمْ يَرَهُ أَحَدٌ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۷&gt;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175848" y="1786835"/>
            <a:ext cx="6678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أَلَمْ نَجْعَلْ لَهُ عَيْنَيْنِ ﴿۸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وَلِسَانًا وَشَفَتَيْنِ ﴿۹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وَهَدَيْنَاهُ النَّجْدَيْنِ ﴿۱۰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525108" y="1154205"/>
            <a:ext cx="6803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فَلَا اقْتَحَمَ الْعَقَبَةَ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أَدْرَاكَ مَا الْعَقَبَةُ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فَكُّ رَقَبَةٍ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۱۳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أَوْ إِطْعَامٌ فِي يَوْمٍ ذِي مَسْغَبَةٍ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۱۴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يتِيمًا ذَا مَقْرَبَةٍ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۱۵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أَوْ مِسْكِينًا ذَا مَتْرَبَةٍ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-97300" y="1786835"/>
            <a:ext cx="695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كَانَ مِنَ الَّذِينَ آمَنُوا وَتَوَاصَوْا بِالصَّبْرِ وَتَوَاصَوْا بِالْمَرْحَمَةِ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۱۷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أُولَئِكَ أَصْحَابُ الْمَيْمَنَةِ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وَالَّذِينَ </a:t>
            </a: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كَفَرُوا بِآيَاتِنَا هُمْ أَصْحَابُ الْمَشْأَمَةِ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۱۹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عَلَيْهِمْ نَارٌ مُؤْصَدَةٌ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۲۰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641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6967468" y="1154205"/>
            <a:ext cx="43613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اللَّـهِ الرَّ‌حْمَـنِ 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الرَّ‌حِيمِ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لَا أُقْسِمُ بِهَذَا الْبَلَدِ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&lt;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1&gt;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وَأَنْتَ حِلٌّ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بِهَذَا الْبَلَدِ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&lt;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2&gt;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وَوَالِدٍ وَمَا وَلَدَ 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&lt; 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3&gt;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لَقَدْ خَلَقْنَا الْإِنْسَانَ فِي كَبَدٍ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۴&gt;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أَيَحْسَبُ أَنْ لَنْ يَقْدِرَ عَلَيْهِ أَحَدٌ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۵&gt;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يَقُولُ أَهْلَكْتُ مَالًا لُبَدًا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۶&gt;</a:t>
            </a:r>
            <a:endParaRPr lang="fa-IR" sz="2800" b="1" dirty="0" smtClean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أَيَحْسَبُ أَنْ لَمْ يَرَهُ أَحَدٌ ﴿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۷&gt;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175848" y="1786835"/>
            <a:ext cx="6678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أَلَمْ نَجْعَلْ لَهُ عَيْنَيْنِ ﴿۸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وَلِسَانًا وَشَفَتَيْنِ ﴿۹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وَهَدَيْنَاهُ النَّجْدَيْنِ ﴿۱۰</a:t>
            </a:r>
            <a:r>
              <a:rPr lang="fa-IR" sz="2800" b="1" dirty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245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4525108" y="1154205"/>
            <a:ext cx="68036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فَلَا اقْتَحَمَ الْعَقَبَةَ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۱۱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وَمَا أَدْرَاكَ مَا الْعَقَبَةُ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۱۲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فَكُّ رَقَبَةٍ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۱۳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أَوْ إِطْعَامٌ فِي يَوْمٍ ذِي مَسْغَبَةٍ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۱۴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يتِيمًا ذَا مَقْرَبَةٍ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۱۵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أَوْ مِسْكِينًا ذَا مَتْرَبَةٍ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۱۶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BCF215-BA04-4FB8-8138-5A5DF3A20B35}"/>
              </a:ext>
            </a:extLst>
          </p:cNvPr>
          <p:cNvSpPr txBox="1"/>
          <p:nvPr/>
        </p:nvSpPr>
        <p:spPr>
          <a:xfrm>
            <a:off x="-97300" y="1786835"/>
            <a:ext cx="695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كَانَ مِنَ الَّذِينَ آمَنُوا وَتَوَاصَوْا بِالصَّبْرِ وَتَوَاصَوْا بِالْمَرْحَمَةِ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۱۷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أُولَئِكَ أَصْحَابُ الْمَيْمَنَةِ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۱۸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وَالَّذِينَ </a:t>
            </a: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كَفَرُوا بِآيَاتِنَا هُمْ أَصْحَابُ الْمَشْأَمَةِ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۱۹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عَلَيْهِمْ نَارٌ مُؤْصَدَةٌ ﴿</a:t>
            </a:r>
            <a:r>
              <a:rPr lang="fa-IR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۲۰</a:t>
            </a:r>
            <a:r>
              <a:rPr lang="fa-IR" sz="2800" b="1" dirty="0" smtClean="0">
                <a:solidFill>
                  <a:srgbClr val="222222"/>
                </a:solidFill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&gt;</a:t>
            </a:r>
            <a:endParaRPr lang="fa-IR" sz="2800" b="1" dirty="0" smtClean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789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407200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بلد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8E2B18F-F0A4-4CED-B4FD-DF3244C96E42}"/>
              </a:ext>
            </a:extLst>
          </p:cNvPr>
          <p:cNvGrpSpPr/>
          <p:nvPr/>
        </p:nvGrpSpPr>
        <p:grpSpPr>
          <a:xfrm>
            <a:off x="5990493" y="2101598"/>
            <a:ext cx="5833460" cy="1008890"/>
            <a:chOff x="5990493" y="2101598"/>
            <a:chExt cx="5833460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="" xmlns:a16="http://schemas.microsoft.com/office/drawing/2014/main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B1B9CCF-2C4D-4495-89F5-496DA793B1B5}"/>
                </a:ext>
              </a:extLst>
            </p:cNvPr>
            <p:cNvSpPr txBox="1"/>
            <p:nvPr/>
          </p:nvSpPr>
          <p:spPr>
            <a:xfrm>
              <a:off x="5990493" y="2421377"/>
              <a:ext cx="4067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حرکت به سمت مقاصد پیچیده و مرحله‌ای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840459D-E7B3-44EB-8AF2-6C867664F980}"/>
              </a:ext>
            </a:extLst>
          </p:cNvPr>
          <p:cNvGrpSpPr/>
          <p:nvPr/>
        </p:nvGrpSpPr>
        <p:grpSpPr>
          <a:xfrm>
            <a:off x="6111433" y="3329730"/>
            <a:ext cx="5724712" cy="1008890"/>
            <a:chOff x="6111433" y="3329730"/>
            <a:chExt cx="5724712" cy="1008890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="" xmlns:a16="http://schemas.microsoft.com/office/drawing/2014/main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12C97B-B132-438A-9217-F0451FB24FE0}"/>
                </a:ext>
              </a:extLst>
            </p:cNvPr>
            <p:cNvSpPr txBox="1"/>
            <p:nvPr/>
          </p:nvSpPr>
          <p:spPr>
            <a:xfrm>
              <a:off x="6111433" y="361103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درک تفصیلی از انواع مقاصد ساده و آسان یا پیچیده و سخت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7EDDFED-2DEB-42A9-977E-BF57D85F9667}"/>
              </a:ext>
            </a:extLst>
          </p:cNvPr>
          <p:cNvGrpSpPr/>
          <p:nvPr/>
        </p:nvGrpSpPr>
        <p:grpSpPr>
          <a:xfrm>
            <a:off x="6111433" y="4557862"/>
            <a:ext cx="5724712" cy="1008890"/>
            <a:chOff x="6111433" y="4557862"/>
            <a:chExt cx="5724712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="" xmlns:a16="http://schemas.microsoft.com/office/drawing/2014/main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6633D61-8189-4741-A5E2-4D8439FB8886}"/>
                </a:ext>
              </a:extLst>
            </p:cNvPr>
            <p:cNvSpPr txBox="1"/>
            <p:nvPr/>
          </p:nvSpPr>
          <p:spPr>
            <a:xfrm>
              <a:off x="6111433" y="4800697"/>
              <a:ext cx="3946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مرحله‌بندی برای رسیدن به مقاصد پیچیده با کمک بزرگترها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24388A5-55CD-42CB-8577-76CF2AFDC07A}"/>
              </a:ext>
            </a:extLst>
          </p:cNvPr>
          <p:cNvGrpSpPr/>
          <p:nvPr/>
        </p:nvGrpSpPr>
        <p:grpSpPr>
          <a:xfrm>
            <a:off x="118550" y="2101598"/>
            <a:ext cx="5693679" cy="1008890"/>
            <a:chOff x="-31925" y="2101598"/>
            <a:chExt cx="5693679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5D90C74-3249-4C8F-8256-36BB2F2DBEC4}"/>
                </a:ext>
              </a:extLst>
            </p:cNvPr>
            <p:cNvSpPr txBox="1"/>
            <p:nvPr/>
          </p:nvSpPr>
          <p:spPr>
            <a:xfrm>
              <a:off x="-31925" y="242137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توجه به مقاصد سخت‌تر و پیچیده‌تر و افزایش تلاش برای رسیدن به آنها</a:t>
              </a:r>
              <a:endParaRPr lang="fa-IR" dirty="0" smtClean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6F041C4-051A-458B-A76C-97D64C506989}"/>
              </a:ext>
            </a:extLst>
          </p:cNvPr>
          <p:cNvGrpSpPr/>
          <p:nvPr/>
        </p:nvGrpSpPr>
        <p:grpSpPr>
          <a:xfrm>
            <a:off x="118549" y="3329730"/>
            <a:ext cx="5699776" cy="1008890"/>
            <a:chOff x="-31926" y="3329730"/>
            <a:chExt cx="5699776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="" xmlns:a16="http://schemas.microsoft.com/office/drawing/2014/main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A1008F2-F2F1-4608-93AB-D4B97249F7D5}"/>
                </a:ext>
              </a:extLst>
            </p:cNvPr>
            <p:cNvSpPr txBox="1"/>
            <p:nvPr/>
          </p:nvSpPr>
          <p:spPr>
            <a:xfrm>
              <a:off x="-31926" y="3611037"/>
              <a:ext cx="3784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شناخت مقاصد دیگران و همکاری با آنها برای رسیدن به مقصد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7613EDC-5343-4C76-9184-44D53634B6D9}"/>
              </a:ext>
            </a:extLst>
          </p:cNvPr>
          <p:cNvGrpSpPr/>
          <p:nvPr/>
        </p:nvGrpSpPr>
        <p:grpSpPr>
          <a:xfrm>
            <a:off x="-105508" y="4557862"/>
            <a:ext cx="5917737" cy="1008890"/>
            <a:chOff x="-255983" y="4557862"/>
            <a:chExt cx="5917737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="" xmlns:a16="http://schemas.microsoft.com/office/drawing/2014/main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B3F07FA-3393-4FB9-9821-4E793A92D6CD}"/>
                </a:ext>
              </a:extLst>
            </p:cNvPr>
            <p:cNvSpPr txBox="1"/>
            <p:nvPr/>
          </p:nvSpPr>
          <p:spPr>
            <a:xfrm>
              <a:off x="-255983" y="4800697"/>
              <a:ext cx="4008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>
                  <a:latin typeface="Sahel" pitchFamily="34" charset="-78"/>
                  <a:cs typeface="Sahel" pitchFamily="34" charset="-78"/>
                </a:rPr>
                <a:t>پایداری و مهربانی در قالب همکاری گروهی برای رسیدن به مقاصد پیچیده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برای توجه به مقاصد پیچیده و مرحله‌دار 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718</Words>
  <Application>Microsoft Office PowerPoint</Application>
  <PresentationFormat>Custom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سوره مبارکه حمد</vt:lpstr>
      <vt:lpstr>PowerPoint Presentation</vt:lpstr>
      <vt:lpstr>سوره مبارکه بلد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201</cp:revision>
  <dcterms:created xsi:type="dcterms:W3CDTF">2020-04-24T01:00:21Z</dcterms:created>
  <dcterms:modified xsi:type="dcterms:W3CDTF">2020-05-23T03:49:21Z</dcterms:modified>
</cp:coreProperties>
</file>