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1" r:id="rId13"/>
    <p:sldId id="332" r:id="rId14"/>
    <p:sldId id="333" r:id="rId15"/>
    <p:sldId id="334" r:id="rId16"/>
    <p:sldId id="335" r:id="rId17"/>
    <p:sldId id="336" r:id="rId18"/>
    <p:sldId id="329" r:id="rId19"/>
    <p:sldId id="330" r:id="rId20"/>
    <p:sldId id="3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E0AEE-8FA5-4514-AB60-753EDF93B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یَا أَیُّهَاالکَافِرونَ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لَا أَعبُدُمَا تَعبُدونَ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أَنتُم عَابِدونَ مَا أَعبُدُ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أَنَا عَابِدٌ مَا عَبَدتُم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أَنتُم عَابِدونَ مَا أَعبُدُ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لَکُم دِینُکُم وَلِیَ دِینِ 6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بداند </a:t>
            </a:r>
            <a:r>
              <a:rPr lang="fa-IR" dirty="0">
                <a:latin typeface="Sahel" pitchFamily="34" charset="-78"/>
                <a:cs typeface="Sahel" pitchFamily="34" charset="-78"/>
              </a:rPr>
              <a:t>که بعضی از کارها را تحت هیچ شرایطی نباید انجام دهد و نمونه‌هایی از این کارها را بشناسد.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نسبت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ابراز برائت از کارهای بد تمایل داشته باشد.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4526186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نسبت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بدی‌ها و کارهای بد ابراز برائت کند.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3252300"/>
            <a:ext cx="5549762" cy="1673996"/>
            <a:chOff x="6274191" y="2101598"/>
            <a:chExt cx="5549762" cy="1673996"/>
          </a:xfrm>
        </p:grpSpPr>
        <p:pic>
          <p:nvPicPr>
            <p:cNvPr id="39" name="Picture 38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«نه» گفتن جدی در موقعیت‌های انجام کار زشت یا خطرناک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2206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19" name="Picture 18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موقعیت‌های «نه» گفتن و درک تمایز آنها </a:t>
              </a:r>
              <a:r>
                <a:rPr lang="fa-IR">
                  <a:latin typeface="Sahel" pitchFamily="34" charset="-78"/>
                  <a:cs typeface="Sahel" pitchFamily="34" charset="-78"/>
                </a:rPr>
                <a:t>با </a:t>
              </a:r>
              <a:r>
                <a:rPr lang="fa-IR" smtClean="0">
                  <a:latin typeface="Sahel" pitchFamily="34" charset="-78"/>
                  <a:cs typeface="Sahel" pitchFamily="34" charset="-78"/>
                </a:rPr>
                <a:t>سایر موقعیت‌ها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5863589" y="2683399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2683399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>
                <a:latin typeface="Sahel" pitchFamily="34" charset="-78"/>
                <a:cs typeface="Sahel" pitchFamily="34" charset="-78"/>
              </a:rPr>
              <a:t>انواعی از موقعیت‌های «نه» گفتن را بشناسد و بداند در سایر موقعیت‌ها نباید «نه» گفت.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28486" y="3410865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b="1" dirty="0"/>
              <a:t> </a:t>
            </a:r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>
                <a:latin typeface="Sahel" pitchFamily="34" charset="-78"/>
                <a:cs typeface="Sahel" pitchFamily="34" charset="-78"/>
              </a:rPr>
              <a:t>نسبت به تشخیص موقعیت‌های «نه» گفتن از سایر موقعیت‌ها تمایل داشته باشد.</a:t>
            </a:r>
            <a:endParaRPr lang="fa-IR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28486" y="4288145"/>
            <a:ext cx="5398769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ضمن ابراز برائت از بدی‌ها، مصداق‌هایی از موقعیت‌های «نه» گفتن و موقعیت‌هایی که نباید «نه» گفت را تعیین 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984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627835B-F37A-47BF-9C0B-5F9B6C855C5A}"/>
              </a:ext>
            </a:extLst>
          </p:cNvPr>
          <p:cNvSpPr/>
          <p:nvPr/>
        </p:nvSpPr>
        <p:spPr>
          <a:xfrm rot="10800000">
            <a:off x="5872330" y="2629826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2770502"/>
            <a:ext cx="53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برخی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از موقعیت‌های «نه» گفتن مربوط به خودش را به طور معین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بشناسد.</a:t>
            </a:r>
            <a:endParaRPr lang="en-US" dirty="0">
              <a:latin typeface="Sahel" pitchFamily="34" charset="-78"/>
              <a:cs typeface="Sahel" pitchFamily="34" charset="-78"/>
            </a:endParaRPr>
          </a:p>
          <a:p>
            <a:pPr algn="justLow" rtl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هنگام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روبرو شدن با کاری که نباید انجام بدهد، از «نه» گفتن نترسد.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12C97B-B132-438A-9217-F0451FB24FE0}"/>
              </a:ext>
            </a:extLst>
          </p:cNvPr>
          <p:cNvSpPr txBox="1"/>
          <p:nvPr/>
        </p:nvSpPr>
        <p:spPr>
          <a:xfrm>
            <a:off x="217170" y="4526186"/>
            <a:ext cx="539876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dirty="0" smtClean="0">
                <a:solidFill>
                  <a:srgbClr val="C00000"/>
                </a:solidFill>
                <a:latin typeface="Sahel" pitchFamily="34" charset="-78"/>
                <a:ea typeface="Calibri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در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یک یا چند مورد معین بتواند «نه» بگوید و ابراز برائت 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کند.</a:t>
            </a:r>
            <a:endParaRPr lang="en-US" sz="1200" dirty="0">
              <a:latin typeface="Sahel" pitchFamily="34" charset="-78"/>
              <a:ea typeface="Calibri"/>
              <a:cs typeface="Sahel" pitchFamily="34" charset="-78"/>
            </a:endParaRPr>
          </a:p>
        </p:txBody>
      </p:sp>
      <p:grpSp>
        <p:nvGrpSpPr>
          <p:cNvPr id="17" name="Group 6"/>
          <p:cNvGrpSpPr/>
          <p:nvPr/>
        </p:nvGrpSpPr>
        <p:grpSpPr>
          <a:xfrm>
            <a:off x="6348690" y="3251093"/>
            <a:ext cx="5561956" cy="2735825"/>
            <a:chOff x="6274189" y="4557862"/>
            <a:chExt cx="5561956" cy="2735825"/>
          </a:xfrm>
        </p:grpSpPr>
        <p:pic>
          <p:nvPicPr>
            <p:cNvPr id="21" name="Picture 7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22" name="TextBox 8"/>
            <p:cNvSpPr txBox="1"/>
            <p:nvPr/>
          </p:nvSpPr>
          <p:spPr>
            <a:xfrm>
              <a:off x="6274189" y="4800697"/>
              <a:ext cx="378420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«نه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» گفتن قاطع در موقعیت‌های مشخص و کم شدن «نه»ها در سایر موقعیت‌ها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18887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 کافرون</a:t>
            </a:r>
            <a:endParaRPr lang="en-US" sz="22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0" name="Group 9"/>
          <p:cNvGrpSpPr/>
          <p:nvPr/>
        </p:nvGrpSpPr>
        <p:grpSpPr>
          <a:xfrm>
            <a:off x="6129960" y="3252300"/>
            <a:ext cx="5693679" cy="2104883"/>
            <a:chOff x="-31925" y="2101598"/>
            <a:chExt cx="5693679" cy="2104883"/>
          </a:xfrm>
        </p:grpSpPr>
        <p:pic>
          <p:nvPicPr>
            <p:cNvPr id="2097180" name="Picture 10" descr="A close up of a sign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32" name="TextBox 11"/>
            <p:cNvSpPr txBox="1"/>
            <p:nvPr/>
          </p:nvSpPr>
          <p:spPr>
            <a:xfrm>
              <a:off x="-31925" y="2421377"/>
              <a:ext cx="37842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تهیه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 موقعیت‌های «نه» گفتن و خودداری از «نه» گفتن در سایر موارد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33" name="Left Brace 12"/>
          <p:cNvSpPr/>
          <p:nvPr/>
        </p:nvSpPr>
        <p:spPr>
          <a:xfrm rot="10800000">
            <a:off x="5860606" y="2738421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TextBox 13"/>
          <p:cNvSpPr txBox="1"/>
          <p:nvPr/>
        </p:nvSpPr>
        <p:spPr>
          <a:xfrm>
            <a:off x="357847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فهرستی </a:t>
            </a:r>
            <a:r>
              <a:rPr lang="fa-IR" dirty="0">
                <a:latin typeface="Sahel" pitchFamily="34" charset="-78"/>
                <a:cs typeface="Sahel" pitchFamily="34" charset="-78"/>
              </a:rPr>
              <a:t>کامل از موقعیت‌هایی داشته باشد که باید در آنها «نه» 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بگوید.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35" name="TextBox 14"/>
          <p:cNvSpPr txBox="1"/>
          <p:nvPr/>
        </p:nvSpPr>
        <p:spPr>
          <a:xfrm>
            <a:off x="357847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نسبت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به کارهای بدی که نباید انجام بدهد احساس بیزاری داشته باشد.</a:t>
            </a:r>
          </a:p>
        </p:txBody>
      </p:sp>
      <p:sp>
        <p:nvSpPr>
          <p:cNvPr id="1048636" name="TextBox 15"/>
          <p:cNvSpPr txBox="1"/>
          <p:nvPr/>
        </p:nvSpPr>
        <p:spPr>
          <a:xfrm>
            <a:off x="357847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به </a:t>
            </a:r>
            <a:r>
              <a:rPr lang="fa-IR" dirty="0">
                <a:latin typeface="Sahel" pitchFamily="34" charset="-78"/>
                <a:ea typeface="Calibri"/>
                <a:cs typeface="Sahel" pitchFamily="34" charset="-78"/>
              </a:rPr>
              <a:t>غیر از مواردی که در فهرست خود معین کرده، در سایر موقعیت‌ها به طور قاطع «نه» </a:t>
            </a:r>
            <a:r>
              <a:rPr lang="fa-IR" dirty="0" smtClean="0">
                <a:latin typeface="Sahel" pitchFamily="34" charset="-78"/>
                <a:ea typeface="Calibri"/>
                <a:cs typeface="Sahel" pitchFamily="34" charset="-78"/>
              </a:rPr>
              <a:t>نگوید.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28770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/>
      <p:bldP spid="1048635" grpId="0"/>
      <p:bldP spid="10486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 کافرون</a:t>
            </a:r>
            <a:endParaRPr lang="en-US" sz="22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2" name="Group 6"/>
          <p:cNvGrpSpPr/>
          <p:nvPr/>
        </p:nvGrpSpPr>
        <p:grpSpPr>
          <a:xfrm>
            <a:off x="6033127" y="3091837"/>
            <a:ext cx="5699776" cy="2066411"/>
            <a:chOff x="-31926" y="3329730"/>
            <a:chExt cx="5699776" cy="2066411"/>
          </a:xfrm>
        </p:grpSpPr>
        <p:pic>
          <p:nvPicPr>
            <p:cNvPr id="2097182" name="Picture 7" descr="A picture containing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39" name="TextBox 8"/>
            <p:cNvSpPr txBox="1"/>
            <p:nvPr/>
          </p:nvSpPr>
          <p:spPr>
            <a:xfrm>
              <a:off x="-31926" y="3611037"/>
              <a:ext cx="37842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نشانه‌های دین‌داری و برائت از نشانه‌های بی‌دینی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40" name="Left Brace 9"/>
          <p:cNvSpPr/>
          <p:nvPr/>
        </p:nvSpPr>
        <p:spPr>
          <a:xfrm rot="10800000">
            <a:off x="5863588" y="2718607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0"/>
          <p:cNvSpPr txBox="1"/>
          <p:nvPr/>
        </p:nvSpPr>
        <p:spPr>
          <a:xfrm>
            <a:off x="300695" y="2922902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نشانه‌های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دین‌داری و بی‌دینی را بشناسد.</a:t>
            </a:r>
          </a:p>
        </p:txBody>
      </p:sp>
      <p:sp>
        <p:nvSpPr>
          <p:cNvPr id="1048642" name="TextBox 11"/>
          <p:cNvSpPr txBox="1"/>
          <p:nvPr/>
        </p:nvSpPr>
        <p:spPr>
          <a:xfrm>
            <a:off x="335863" y="3755711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به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اظهار نشانه‌های دین‌داری تمایل داشته باشد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48643" name="TextBox 12"/>
          <p:cNvSpPr txBox="1"/>
          <p:nvPr/>
        </p:nvSpPr>
        <p:spPr>
          <a:xfrm>
            <a:off x="464816" y="4676761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از </a:t>
            </a:r>
            <a:r>
              <a:rPr lang="fa-IR" dirty="0">
                <a:latin typeface="Sahel" pitchFamily="34" charset="-78"/>
                <a:cs typeface="Sahel" pitchFamily="34" charset="-78"/>
              </a:rPr>
              <a:t>نشانه‌های بی‌دینی ابراز برائت 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42113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/>
      <p:bldP spid="1048642" grpId="0"/>
      <p:bldP spid="10486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4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کافرون</a:t>
            </a:r>
            <a:endParaRPr lang="en-US" sz="22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4" name="Group 6"/>
          <p:cNvGrpSpPr/>
          <p:nvPr/>
        </p:nvGrpSpPr>
        <p:grpSpPr>
          <a:xfrm>
            <a:off x="6036174" y="3260546"/>
            <a:ext cx="5693681" cy="2027939"/>
            <a:chOff x="-31927" y="4557862"/>
            <a:chExt cx="5693681" cy="2027939"/>
          </a:xfrm>
        </p:grpSpPr>
        <p:pic>
          <p:nvPicPr>
            <p:cNvPr id="2097184" name="Picture 7" descr="A picture containing device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46" name="TextBox 8"/>
            <p:cNvSpPr txBox="1"/>
            <p:nvPr/>
          </p:nvSpPr>
          <p:spPr>
            <a:xfrm>
              <a:off x="-31927" y="4800697"/>
              <a:ext cx="37842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گروهی احکام الهی در قالب برائت هماهنگ از باطل و بدی‌های اجتماعی</a:t>
              </a:r>
            </a:p>
            <a:p>
              <a:pPr algn="r" rtl="1"/>
              <a:endParaRPr lang="fa-IR" dirty="0">
                <a:latin typeface="Sahel" pitchFamily="34" charset="-78"/>
                <a:cs typeface="Sahel" pitchFamily="34" charset="-78"/>
              </a:endParaRP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47" name="Left Brace 9"/>
          <p:cNvSpPr/>
          <p:nvPr/>
        </p:nvSpPr>
        <p:spPr>
          <a:xfrm rot="10800000">
            <a:off x="5707108" y="2750911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10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شناختی: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نقش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خود و دیگران را در اظهار حق و برائت از باطل به صورت گروهی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بشناسد.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48649" name="TextBox 11"/>
          <p:cNvSpPr txBox="1"/>
          <p:nvPr/>
        </p:nvSpPr>
        <p:spPr>
          <a:xfrm>
            <a:off x="217170" y="3664898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گرایشی: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به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اظهار گروهی احکام الهی تمایل داشته باشد.</a:t>
            </a:r>
          </a:p>
        </p:txBody>
      </p:sp>
      <p:sp>
        <p:nvSpPr>
          <p:cNvPr id="1048650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>
                <a:solidFill>
                  <a:srgbClr val="C00000"/>
                </a:solidFill>
                <a:latin typeface="Sahel" pitchFamily="34" charset="-78"/>
                <a:cs typeface="Sahel" pitchFamily="34" charset="-78"/>
              </a:rPr>
              <a:t>رفتاری:</a:t>
            </a:r>
            <a:r>
              <a:rPr lang="fa-IR" dirty="0" smtClean="0">
                <a:latin typeface="Sahel" pitchFamily="34" charset="-78"/>
                <a:cs typeface="Sahel" pitchFamily="34" charset="-78"/>
              </a:rPr>
              <a:t>به </a:t>
            </a:r>
            <a:r>
              <a:rPr lang="fa-IR" dirty="0">
                <a:latin typeface="Sahel" pitchFamily="34" charset="-78"/>
                <a:cs typeface="Sahel" pitchFamily="34" charset="-78"/>
              </a:rPr>
              <a:t>شکل هماهنگ با یک گروه از باطل و بدی‌های اجتماعی ابراز برائت کند.</a:t>
            </a:r>
            <a:endParaRPr lang="en-US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83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8" grpId="0"/>
      <p:bldP spid="1048649" grpId="0"/>
      <p:bldP spid="1048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مبارکه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 کافرون</a:t>
            </a:r>
            <a:endParaRPr lang="en-US" sz="22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مبارکه</a:t>
            </a:r>
            <a:r>
              <a:rPr lang="fa-IR" sz="2200" b="1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 کافرون</a:t>
            </a:r>
            <a:endParaRPr lang="en-US" sz="22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«نه» گفتن جدی در موقعیت‌های انجام کار زشت یا خطرناک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موقعیت‌های «نه» گفتن و درک تمایز آنها با موقعیت‌های «بله» گفتن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«نه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» گفتن قاطع در موقعیت‌های مشخص و کم شدن «نه»ها در سایر موقعیت‌ها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تهیه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 موقعیت‌های «نه» گفتن و خودداری از «نه» گفتن در سایر موارد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نشانه‌های دین‌داری و برائت از نشانه‌های بی‌دینی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گروهی احکام الهی در قالب برائت هماهنگ از باطل و بدی‌های اجتماعی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b="1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b="1" dirty="0" smtClean="0">
                <a:latin typeface="Sahel" pitchFamily="34" charset="-78"/>
                <a:cs typeface="Sahel" pitchFamily="34" charset="-78"/>
              </a:rPr>
              <a:t>مبارکه کافرون</a:t>
            </a:r>
            <a:endParaRPr lang="en-US" sz="4400" b="1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b="1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wm_Naskh Qurani 93 Semi Bold"/>
              </a:rPr>
              <a:t>قُل یَا أَیُّهَاالکَافِرونَ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wm_Naskh Qurani 93 Semi Bold"/>
              </a:rPr>
              <a:t>لَا أَعبُدُمَا تَعبُدونَ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wm_Naskh Qurani 93 Semi Bold"/>
              </a:rPr>
              <a:t>وَلَا أَنتُم عَابِدونَ مَا أَعبُدُ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wm_Naskh Qurani 93 Semi Bold"/>
              </a:rPr>
              <a:t>وَلَا أَنَا عَابِدٌ مَا عَبَدتُم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وَلَا أَنتُم عَابِدونَ مَا </a:t>
            </a:r>
            <a:r>
              <a:rPr lang="fa-IR" sz="2800" b="1" dirty="0" smtClean="0">
                <a:cs typeface="wm_Naskh Qurani 93 Semi Bold"/>
              </a:rPr>
              <a:t>أَعبُدُ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wm_Naskh Qurani 93 Semi Bold"/>
              </a:rPr>
              <a:t>لَکُم دِینُکُم وَلِیَ دِینِ 6</a:t>
            </a:r>
            <a:endParaRPr lang="fa-IR" sz="2800" b="1" dirty="0">
              <a:cs typeface="wm_Naskh Qurani 93 S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قُل یَا أَیُّهَاالکَافِرونَ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لَا أَعبُدُمَا تَعبُدونَ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وَلَا أَنتُم عَابِدونَ مَا أَعبُدُ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وَلَا أَنَا عَابِدٌ مَا عَبَدتُم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وَلَا أَنتُم عَابِدونَ مَا أَعبُدُ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wm_Naskh Qurani 93 Semi Bold"/>
              </a:rPr>
              <a:t>لَکُم دِینُکُم وَلِیَ دِینِ 6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«نه» گفتن جدی در موقعیت‌های انجام کار زشت یا خطرناک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موقعیت‌های «نه» گفتن و درک تمایز آنها با موقعیت‌های «بله» گفتن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«نه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» گفتن قاطع در موقعیت‌های مشخص و کم شدن «نه»ها در سایر موقعیت‌ها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تهیه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فهرست موقعیت‌های «نه» گفتن و خودداری از «نه» گفتن در سایر موارد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نشانه‌های دین‌داری و برائت از نشانه‌های بی‌دینی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اظهار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گروهی احکام الهی در قالب برائت هماهنگ از باطل و بدی‌های اجتماعی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6469380" y="1252612"/>
            <a:ext cx="48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ارتقای مهارت «نه» گفتن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کافرون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 یَا أَیُّهَاالکَافِرونَ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لَا أَعبُدُمَا تَعبُدونَ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أَنتُم عَابِدونَ مَا أَعبُدُ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أَنَا عَابِدٌ مَا عَبَدتُم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وَلَا أَنتُم عَابِدونَ مَا أَعبُدُ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لَکُم دِینُکُم وَلِیَ دِینِ 6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794</Words>
  <Application>Microsoft Office PowerPoint</Application>
  <PresentationFormat>Custom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سوره مبارکه حمد</vt:lpstr>
      <vt:lpstr>PowerPoint Presentation</vt:lpstr>
      <vt:lpstr>سوره مبارکه کافرون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180</cp:revision>
  <dcterms:created xsi:type="dcterms:W3CDTF">2020-04-24T01:00:21Z</dcterms:created>
  <dcterms:modified xsi:type="dcterms:W3CDTF">2020-05-01T07:43:16Z</dcterms:modified>
</cp:coreProperties>
</file>