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78" r:id="rId2"/>
    <p:sldId id="268" r:id="rId3"/>
    <p:sldId id="269" r:id="rId4"/>
    <p:sldId id="267" r:id="rId5"/>
    <p:sldId id="257" r:id="rId6"/>
    <p:sldId id="258" r:id="rId7"/>
    <p:sldId id="259" r:id="rId8"/>
    <p:sldId id="260" r:id="rId9"/>
    <p:sldId id="270" r:id="rId10"/>
    <p:sldId id="271" r:id="rId11"/>
    <p:sldId id="272" r:id="rId12"/>
    <p:sldId id="261" r:id="rId13"/>
    <p:sldId id="262" r:id="rId14"/>
    <p:sldId id="263" r:id="rId15"/>
    <p:sldId id="264" r:id="rId16"/>
    <p:sldId id="273" r:id="rId17"/>
    <p:sldId id="275" r:id="rId18"/>
    <p:sldId id="276" r:id="rId19"/>
    <p:sldId id="265" r:id="rId20"/>
    <p:sldId id="266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813D0-A1A7-4CEC-B568-B7264508F4B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6B75B-C784-480B-9018-F65B68C7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29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D2BCB-4B87-46B2-9B71-977D96FEC0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7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D2BCB-4B87-46B2-9B71-977D96FEC0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15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D2BCB-4B87-46B2-9B71-977D96FEC0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22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D2BCB-4B87-46B2-9B71-977D96FEC0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5A363AC-2539-42F4-BE85-F8E49FFE9F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" r="-167"/>
          <a:stretch/>
        </p:blipFill>
        <p:spPr>
          <a:xfrm>
            <a:off x="0" y="0"/>
            <a:ext cx="12269256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D7A6DB-231D-40A5-B2D2-3C43B26DDD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42" r="7558"/>
          <a:stretch/>
        </p:blipFill>
        <p:spPr>
          <a:xfrm>
            <a:off x="4299204" y="818744"/>
            <a:ext cx="3593592" cy="52205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37C6B5-CE53-4C9A-B47A-CC2233A8CC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38700"/>
            <a:ext cx="21050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1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>
            <a:off x="6387548" y="635777"/>
            <a:ext cx="12336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39478" y="169691"/>
            <a:ext cx="3896139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solidFill>
                  <a:prstClr val="white"/>
                </a:solidFill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768252" y="726510"/>
            <a:ext cx="7203338" cy="2005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>
            <a:off x="2799567" y="745299"/>
            <a:ext cx="9395" cy="15045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148214" y="895753"/>
            <a:ext cx="1321495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36" name="Straight Connector 35"/>
          <p:cNvCxnSpPr>
            <a:endCxn id="48" idx="0"/>
          </p:cNvCxnSpPr>
          <p:nvPr/>
        </p:nvCxnSpPr>
        <p:spPr>
          <a:xfrm>
            <a:off x="8179497" y="1553229"/>
            <a:ext cx="954" cy="1634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968668" y="1544681"/>
            <a:ext cx="5208846" cy="148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68669" y="1584542"/>
            <a:ext cx="6263" cy="22609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2"/>
          </p:cNvCxnSpPr>
          <p:nvPr/>
        </p:nvCxnSpPr>
        <p:spPr>
          <a:xfrm>
            <a:off x="6399884" y="1429480"/>
            <a:ext cx="916" cy="1237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7403211" y="1716658"/>
            <a:ext cx="1554480" cy="337613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مکتوب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215025" y="3864279"/>
            <a:ext cx="1753643" cy="6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77" idx="0"/>
          </p:cNvCxnSpPr>
          <p:nvPr/>
        </p:nvCxnSpPr>
        <p:spPr>
          <a:xfrm flipH="1">
            <a:off x="1208762" y="3870542"/>
            <a:ext cx="6263" cy="195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386462" y="2167484"/>
            <a:ext cx="12486" cy="23450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402915" y="2129425"/>
            <a:ext cx="7989941" cy="33545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1403192" y="2123162"/>
            <a:ext cx="5986" cy="212945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48" idx="2"/>
          </p:cNvCxnSpPr>
          <p:nvPr/>
        </p:nvCxnSpPr>
        <p:spPr>
          <a:xfrm flipH="1" flipV="1">
            <a:off x="8180451" y="2054271"/>
            <a:ext cx="9960" cy="1707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8649419" y="2398957"/>
            <a:ext cx="1554480" cy="337982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راهبردی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06472" y="4065630"/>
            <a:ext cx="2204580" cy="33100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000" b="1" dirty="0">
                <a:cs typeface="B Lotus" panose="00000400000000000000" pitchFamily="2" charset="-78"/>
              </a:rPr>
              <a:t>طراحی عملیات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47" y="2336107"/>
            <a:ext cx="2642437" cy="1427963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/>
            <a:r>
              <a:rPr lang="fa-IR" sz="1400" b="1" dirty="0">
                <a:cs typeface="B Lotus" panose="00000400000000000000" pitchFamily="2" charset="-78"/>
              </a:rPr>
              <a:t>مکتوبات مهارتی قابل استفاده از طرق انواع رسانه ها: تشکیل تیم های دارای مهارتهای رسانه ای مکتوب و غیر مکتوب جهت جمع آوری و تبدیل محتوای تولید شده راهبردی، تبلیغ و نشر مطالب در پروژه محرومیت زدایی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3012510" y="2875722"/>
            <a:ext cx="9071460" cy="1396162"/>
          </a:xfrm>
          <a:prstGeom prst="roundRect">
            <a:avLst>
              <a:gd name="adj" fmla="val 50000"/>
            </a:avLst>
          </a:prstGeom>
          <a:gradFill>
            <a:gsLst>
              <a:gs pos="75000">
                <a:schemeClr val="accent2">
                  <a:lumMod val="40000"/>
                  <a:lumOff val="60000"/>
                </a:schemeClr>
              </a:gs>
              <a:gs pos="100000">
                <a:srgbClr val="6C8547"/>
              </a:gs>
              <a:gs pos="29000">
                <a:srgbClr val="F4DF9A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3326296" y="3000858"/>
            <a:ext cx="8454887" cy="1173577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</a:pPr>
            <a:r>
              <a:rPr lang="fa-IR" sz="1600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مستند سازی و ثبت فرآیند تمام فعالیت ها و عملیات ها به نحوی که قائم به فرد خاص نبوده و از برنامه ریزی تا اجرا و ارائه به صورت مدون قابل پیگیری باشد. برای آنها که بعداً کار را به عهده می‌گیرند.</a:t>
            </a:r>
            <a:endParaRPr lang="en-US" sz="1600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cxnSp>
        <p:nvCxnSpPr>
          <p:cNvPr id="123" name="Straight Connector 122"/>
          <p:cNvCxnSpPr>
            <a:stCxn id="76" idx="2"/>
          </p:cNvCxnSpPr>
          <p:nvPr/>
        </p:nvCxnSpPr>
        <p:spPr>
          <a:xfrm flipH="1">
            <a:off x="9425836" y="2736939"/>
            <a:ext cx="823" cy="162836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484301" y="5155098"/>
            <a:ext cx="4480864" cy="468003"/>
            <a:chOff x="147785" y="5414794"/>
            <a:chExt cx="11742206" cy="470488"/>
          </a:xfrm>
        </p:grpSpPr>
        <p:grpSp>
          <p:nvGrpSpPr>
            <p:cNvPr id="28" name="Group 27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 rtl="1"/>
                <a:r>
                  <a:rPr lang="fa-IR" sz="1400" b="1" dirty="0">
                    <a:solidFill>
                      <a:srgbClr val="FFC000"/>
                    </a:solidFill>
                    <a:cs typeface="B Titr" pitchFamily="2" charset="-78"/>
                  </a:rPr>
                  <a:t>   مکتوب سازی</a:t>
                </a:r>
                <a:endParaRPr lang="en-US" sz="1400" b="1" dirty="0">
                  <a:solidFill>
                    <a:srgbClr val="FFC000"/>
                  </a:solidFill>
                  <a:cs typeface="B Titr" pitchFamily="2" charset="-78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716414" y="5271703"/>
            <a:ext cx="394038" cy="216072"/>
            <a:chOff x="9112216" y="2700370"/>
            <a:chExt cx="731872" cy="736698"/>
          </a:xfrm>
        </p:grpSpPr>
        <p:sp>
          <p:nvSpPr>
            <p:cNvPr id="34" name="Oval 33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369046" y="4562820"/>
            <a:ext cx="4566705" cy="523567"/>
            <a:chOff x="-192640" y="5414794"/>
            <a:chExt cx="12082631" cy="470488"/>
          </a:xfrm>
        </p:grpSpPr>
        <p:grpSp>
          <p:nvGrpSpPr>
            <p:cNvPr id="43" name="Group 42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Rounded Rectangle 43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1"/>
              <a:r>
                <a:rPr lang="fa-IR" sz="1400" b="1" dirty="0">
                  <a:solidFill>
                    <a:srgbClr val="FFFF00"/>
                  </a:solidFill>
                  <a:cs typeface="B Titr" pitchFamily="2" charset="-78"/>
                </a:rPr>
                <a:t>       تهیه پرده نگار برنامه کوتاه مدت و میان مدت </a:t>
              </a:r>
              <a:endParaRPr lang="en-US" sz="1400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693264" y="4677619"/>
            <a:ext cx="394038" cy="216072"/>
            <a:chOff x="9112216" y="2700370"/>
            <a:chExt cx="731872" cy="736698"/>
          </a:xfrm>
        </p:grpSpPr>
        <p:sp>
          <p:nvSpPr>
            <p:cNvPr id="49" name="Oval 48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364871" y="5699597"/>
            <a:ext cx="4566705" cy="523567"/>
            <a:chOff x="-192640" y="5414794"/>
            <a:chExt cx="12082631" cy="470488"/>
          </a:xfrm>
        </p:grpSpPr>
        <p:grpSp>
          <p:nvGrpSpPr>
            <p:cNvPr id="56" name="Group 55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1"/>
              <a:r>
                <a:rPr lang="fa-IR" sz="1400" b="1" dirty="0">
                  <a:solidFill>
                    <a:srgbClr val="FFFF00"/>
                  </a:solidFill>
                  <a:cs typeface="B Titr" pitchFamily="2" charset="-78"/>
                </a:rPr>
                <a:t>     گزارش های یاور مدارس علوم اجتماعی و اهل بیت </a:t>
              </a:r>
              <a:r>
                <a:rPr lang="fa-IR" sz="1000" b="1" dirty="0">
                  <a:solidFill>
                    <a:srgbClr val="FFFF00"/>
                  </a:solidFill>
                  <a:cs typeface="B Titr" pitchFamily="2" charset="-78"/>
                </a:rPr>
                <a:t>علیهم السلام</a:t>
              </a:r>
              <a:endParaRPr lang="en-US" sz="1000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1689089" y="5854156"/>
            <a:ext cx="394038" cy="216072"/>
            <a:chOff x="9112216" y="2700370"/>
            <a:chExt cx="731872" cy="736698"/>
          </a:xfrm>
        </p:grpSpPr>
        <p:sp>
          <p:nvSpPr>
            <p:cNvPr id="61" name="Oval 60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107" name="Rounded Rectangle 106"/>
          <p:cNvSpPr/>
          <p:nvPr/>
        </p:nvSpPr>
        <p:spPr>
          <a:xfrm>
            <a:off x="3006246" y="3654329"/>
            <a:ext cx="1552503" cy="452767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cs typeface="B Titr" panose="00000700000000000000" pitchFamily="2" charset="-78"/>
              </a:rPr>
              <a:t>به صورت مستمر</a:t>
            </a:r>
          </a:p>
        </p:txBody>
      </p:sp>
    </p:spTree>
    <p:extLst>
      <p:ext uri="{BB962C8B-B14F-4D97-AF65-F5344CB8AC3E}">
        <p14:creationId xmlns:p14="http://schemas.microsoft.com/office/powerpoint/2010/main" val="22046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48" grpId="0" animBg="1"/>
      <p:bldP spid="76" grpId="0" animBg="1"/>
      <p:bldP spid="77" grpId="0" animBg="1"/>
      <p:bldP spid="33" grpId="0" animBg="1"/>
      <p:bldP spid="108" grpId="0" animBg="1"/>
      <p:bldP spid="109" grpId="0" animBg="1"/>
      <p:bldP spid="1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>
            <a:off x="6387548" y="635777"/>
            <a:ext cx="12336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39478" y="169691"/>
            <a:ext cx="3896139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solidFill>
                  <a:prstClr val="white"/>
                </a:solidFill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768252" y="726510"/>
            <a:ext cx="7203338" cy="2005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>
            <a:off x="2799567" y="745299"/>
            <a:ext cx="9395" cy="15045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148214" y="895753"/>
            <a:ext cx="1321495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36" name="Straight Connector 35"/>
          <p:cNvCxnSpPr>
            <a:endCxn id="48" idx="0"/>
          </p:cNvCxnSpPr>
          <p:nvPr/>
        </p:nvCxnSpPr>
        <p:spPr>
          <a:xfrm>
            <a:off x="8179497" y="1553229"/>
            <a:ext cx="954" cy="1634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968668" y="1544681"/>
            <a:ext cx="5208846" cy="148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68669" y="1584542"/>
            <a:ext cx="6263" cy="22609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2"/>
          </p:cNvCxnSpPr>
          <p:nvPr/>
        </p:nvCxnSpPr>
        <p:spPr>
          <a:xfrm>
            <a:off x="6399884" y="1429480"/>
            <a:ext cx="916" cy="1237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7403211" y="1716658"/>
            <a:ext cx="1554480" cy="337613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مکتوب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215025" y="3864279"/>
            <a:ext cx="1753643" cy="6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77" idx="0"/>
          </p:cNvCxnSpPr>
          <p:nvPr/>
        </p:nvCxnSpPr>
        <p:spPr>
          <a:xfrm flipH="1">
            <a:off x="1208762" y="3870542"/>
            <a:ext cx="6263" cy="195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386462" y="2167484"/>
            <a:ext cx="12486" cy="23450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402915" y="2129425"/>
            <a:ext cx="7989941" cy="33545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1403192" y="2123162"/>
            <a:ext cx="5986" cy="212945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48" idx="2"/>
          </p:cNvCxnSpPr>
          <p:nvPr/>
        </p:nvCxnSpPr>
        <p:spPr>
          <a:xfrm flipH="1" flipV="1">
            <a:off x="8180451" y="2054271"/>
            <a:ext cx="9960" cy="1707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8649419" y="2398957"/>
            <a:ext cx="1554480" cy="337982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راهبردی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06472" y="4065630"/>
            <a:ext cx="2204580" cy="33100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000" b="1" dirty="0">
                <a:cs typeface="B Lotus" panose="00000400000000000000" pitchFamily="2" charset="-78"/>
              </a:rPr>
              <a:t>طراحی عملیات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47" y="2336107"/>
            <a:ext cx="2642437" cy="1427963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/>
            <a:r>
              <a:rPr lang="fa-IR" sz="1400" b="1" dirty="0">
                <a:cs typeface="B Lotus" panose="00000400000000000000" pitchFamily="2" charset="-78"/>
              </a:rPr>
              <a:t>مکتوبات مهارتی قابل استفاده از طرق انواع رسانه ها: تشکیل تیم های دارای مهارتهای رسانه ای مکتوب و غیر مکتوب جهت جمع آوری و تبدیل محتوای تولید شده راهبردی، تبلیغ و نشر مطالب در پروژه محرومیت زدایی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3012510" y="2875722"/>
            <a:ext cx="9071460" cy="1396162"/>
          </a:xfrm>
          <a:prstGeom prst="roundRect">
            <a:avLst>
              <a:gd name="adj" fmla="val 50000"/>
            </a:avLst>
          </a:prstGeom>
          <a:gradFill>
            <a:gsLst>
              <a:gs pos="75000">
                <a:schemeClr val="accent2">
                  <a:lumMod val="40000"/>
                  <a:lumOff val="60000"/>
                </a:schemeClr>
              </a:gs>
              <a:gs pos="100000">
                <a:srgbClr val="6C8547"/>
              </a:gs>
              <a:gs pos="29000">
                <a:srgbClr val="F4DF9A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3326296" y="3000858"/>
            <a:ext cx="8454887" cy="1173577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ثبت قواعد کلاس ها و مربیان ، ارزیابی مخاطب، مربی، پشتیبان و دوره از طریق  </a:t>
            </a:r>
            <a:endParaRPr lang="en-US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  <a:p>
            <a:pPr algn="ctr"/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طراحی آزمون و خروجی برای تعیین مراجعه به منابع اصلی و میزان یادگیری آنها</a:t>
            </a:r>
            <a:r>
              <a:rPr lang="fa-IR" dirty="0"/>
              <a:t> </a:t>
            </a:r>
            <a:endParaRPr lang="en-US" dirty="0"/>
          </a:p>
          <a:p>
            <a:pPr algn="ctr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در طرح توجیهی مربیان اقامه زندگی توحیدی</a:t>
            </a:r>
            <a:endParaRPr lang="en-US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cxnSp>
        <p:nvCxnSpPr>
          <p:cNvPr id="123" name="Straight Connector 122"/>
          <p:cNvCxnSpPr>
            <a:stCxn id="76" idx="2"/>
          </p:cNvCxnSpPr>
          <p:nvPr/>
        </p:nvCxnSpPr>
        <p:spPr>
          <a:xfrm flipH="1">
            <a:off x="9425836" y="2736939"/>
            <a:ext cx="823" cy="162836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511828" y="3682313"/>
            <a:ext cx="1566799" cy="424783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cs typeface="B Titr" panose="00000700000000000000" pitchFamily="2" charset="-78"/>
              </a:rPr>
              <a:t>به صورت مستمر</a:t>
            </a:r>
          </a:p>
        </p:txBody>
      </p:sp>
    </p:spTree>
    <p:extLst>
      <p:ext uri="{BB962C8B-B14F-4D97-AF65-F5344CB8AC3E}">
        <p14:creationId xmlns:p14="http://schemas.microsoft.com/office/powerpoint/2010/main" val="135144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48" grpId="0" animBg="1"/>
      <p:bldP spid="76" grpId="0" animBg="1"/>
      <p:bldP spid="77" grpId="0" animBg="1"/>
      <p:bldP spid="33" grpId="0" animBg="1"/>
      <p:bldP spid="108" grpId="0" animBg="1"/>
      <p:bldP spid="109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>
            <a:off x="6394174" y="635777"/>
            <a:ext cx="5710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399722" y="169691"/>
            <a:ext cx="3988904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solidFill>
                  <a:prstClr val="white"/>
                </a:solidFill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768252" y="726510"/>
            <a:ext cx="7203338" cy="2005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>
            <a:off x="2799567" y="745299"/>
            <a:ext cx="9395" cy="15045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148214" y="895753"/>
            <a:ext cx="1321495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36" name="Straight Connector 35"/>
          <p:cNvCxnSpPr>
            <a:endCxn id="48" idx="0"/>
          </p:cNvCxnSpPr>
          <p:nvPr/>
        </p:nvCxnSpPr>
        <p:spPr>
          <a:xfrm>
            <a:off x="8179497" y="1553229"/>
            <a:ext cx="954" cy="1634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95149" y="1521524"/>
            <a:ext cx="3582365" cy="23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99945" y="1552348"/>
            <a:ext cx="9633" cy="20363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2"/>
          </p:cNvCxnSpPr>
          <p:nvPr/>
        </p:nvCxnSpPr>
        <p:spPr>
          <a:xfrm>
            <a:off x="6399884" y="1429480"/>
            <a:ext cx="916" cy="1237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7403211" y="1716658"/>
            <a:ext cx="1554480" cy="337613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مکتوب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1140106" y="3562186"/>
            <a:ext cx="3439610" cy="27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116957" y="3538130"/>
            <a:ext cx="8682" cy="2810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386462" y="2167484"/>
            <a:ext cx="12486" cy="23450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779373" y="2162969"/>
            <a:ext cx="7613483" cy="1182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33" idx="0"/>
          </p:cNvCxnSpPr>
          <p:nvPr/>
        </p:nvCxnSpPr>
        <p:spPr>
          <a:xfrm flipH="1">
            <a:off x="1783205" y="2174789"/>
            <a:ext cx="8525" cy="161319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48" idx="2"/>
          </p:cNvCxnSpPr>
          <p:nvPr/>
        </p:nvCxnSpPr>
        <p:spPr>
          <a:xfrm flipH="1" flipV="1">
            <a:off x="8180451" y="2054271"/>
            <a:ext cx="9960" cy="1707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106472" y="3808848"/>
            <a:ext cx="2605414" cy="951042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000" dirty="0">
                <a:cs typeface="B Lotus" panose="00000400000000000000" pitchFamily="2" charset="-78"/>
              </a:rPr>
              <a:t>طراحی عملیات برای آموزش بانوان و مادران از طریق مدارس، مساجد و ....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47" y="2336108"/>
            <a:ext cx="3427515" cy="1133604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/>
            <a:r>
              <a:rPr lang="fa-IR" sz="1600" dirty="0">
                <a:cs typeface="B Lotus" panose="00000400000000000000" pitchFamily="2" charset="-78"/>
              </a:rPr>
              <a:t>مکتوبات مهارتی قابل استفاده از طرق انواع رسانه ها: تشکیل تیم های دارای مهارتهای رسانه ای مکتوب و غیر مکتوب جهت جمع آوری و تبدیل محتوای تولید شده راهبردی، تبلیغ و نشر مطالب 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959053" y="4201936"/>
            <a:ext cx="4983979" cy="717634"/>
            <a:chOff x="2937084" y="3941836"/>
            <a:chExt cx="4546189" cy="694192"/>
          </a:xfrm>
        </p:grpSpPr>
        <p:grpSp>
          <p:nvGrpSpPr>
            <p:cNvPr id="72" name="Group 71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 خانه ای متصل به خانه رسول </a:t>
              </a:r>
              <a:r>
                <a:rPr lang="fa-IR" sz="600" b="1" dirty="0">
                  <a:solidFill>
                    <a:srgbClr val="FFC000"/>
                  </a:solidFill>
                  <a:cs typeface="B Titr" pitchFamily="2" charset="-78"/>
                </a:rPr>
                <a:t>صلی الله علیه و آله و سلم</a:t>
              </a:r>
              <a:endParaRPr lang="en-US" sz="600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1712446" y="4327192"/>
            <a:ext cx="394038" cy="339944"/>
            <a:chOff x="9112216" y="2700370"/>
            <a:chExt cx="731872" cy="736698"/>
          </a:xfrm>
        </p:grpSpPr>
        <p:sp>
          <p:nvSpPr>
            <p:cNvPr id="81" name="Oval 80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920623" y="5821074"/>
            <a:ext cx="5044542" cy="736305"/>
            <a:chOff x="147785" y="5414794"/>
            <a:chExt cx="11742206" cy="470488"/>
          </a:xfrm>
        </p:grpSpPr>
        <p:grpSp>
          <p:nvGrpSpPr>
            <p:cNvPr id="86" name="Group 85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88" name="Rounded Rectangle 87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 rtl="1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    موانع خوب زیستن</a:t>
                </a:r>
              </a:p>
            </p:txBody>
          </p:sp>
          <p:sp>
            <p:nvSpPr>
              <p:cNvPr id="89" name="Rounded Rectangle 88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7" name="Rounded Rectangle 86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1716414" y="5936336"/>
            <a:ext cx="394038" cy="339944"/>
            <a:chOff x="9112216" y="2700370"/>
            <a:chExt cx="731872" cy="736698"/>
          </a:xfrm>
        </p:grpSpPr>
        <p:sp>
          <p:nvSpPr>
            <p:cNvPr id="93" name="Oval 92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794570" y="4971656"/>
            <a:ext cx="5141182" cy="823724"/>
            <a:chOff x="-192640" y="5414794"/>
            <a:chExt cx="12082631" cy="470488"/>
          </a:xfrm>
        </p:grpSpPr>
        <p:grpSp>
          <p:nvGrpSpPr>
            <p:cNvPr id="98" name="Group 97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9" name="Rounded Rectangle 98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  هنر خوب زیستن 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1693264" y="5143471"/>
            <a:ext cx="394038" cy="339944"/>
            <a:chOff x="9112216" y="2700370"/>
            <a:chExt cx="731872" cy="736698"/>
          </a:xfrm>
        </p:grpSpPr>
        <p:sp>
          <p:nvSpPr>
            <p:cNvPr id="103" name="Oval 102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108" name="Rounded Rectangle 107"/>
          <p:cNvSpPr/>
          <p:nvPr/>
        </p:nvSpPr>
        <p:spPr>
          <a:xfrm>
            <a:off x="4734838" y="3338190"/>
            <a:ext cx="7349131" cy="759252"/>
          </a:xfrm>
          <a:prstGeom prst="roundRect">
            <a:avLst>
              <a:gd name="adj" fmla="val 50000"/>
            </a:avLst>
          </a:prstGeom>
          <a:gradFill>
            <a:gsLst>
              <a:gs pos="75000">
                <a:schemeClr val="accent2">
                  <a:lumMod val="40000"/>
                  <a:lumOff val="60000"/>
                </a:schemeClr>
              </a:gs>
              <a:gs pos="100000">
                <a:srgbClr val="6C8547"/>
              </a:gs>
              <a:gs pos="29000">
                <a:srgbClr val="F4DF9A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4819329" y="3391799"/>
            <a:ext cx="7111712" cy="601616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                                                                 </a:t>
            </a:r>
          </a:p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</a:t>
            </a:r>
            <a:endParaRPr lang="en-US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4928992" y="3438019"/>
            <a:ext cx="6933156" cy="467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rtl="1">
              <a:lnSpc>
                <a:spcPct val="150000"/>
              </a:lnSpc>
              <a:defRPr/>
            </a:pPr>
            <a:r>
              <a:rPr lang="fa-IR" sz="1600" b="1" dirty="0">
                <a:solidFill>
                  <a:prstClr val="black"/>
                </a:solidFill>
                <a:cs typeface="B Titr" panose="00000700000000000000" pitchFamily="2" charset="-78"/>
              </a:rPr>
              <a:t>برگزاری دوره آموزشی کارگاه های کوتاه مدت کتب راهبردی</a:t>
            </a:r>
          </a:p>
        </p:txBody>
      </p:sp>
      <p:cxnSp>
        <p:nvCxnSpPr>
          <p:cNvPr id="123" name="Straight Connector 122"/>
          <p:cNvCxnSpPr>
            <a:stCxn id="91" idx="2"/>
          </p:cNvCxnSpPr>
          <p:nvPr/>
        </p:nvCxnSpPr>
        <p:spPr>
          <a:xfrm>
            <a:off x="9384957" y="3138615"/>
            <a:ext cx="6178" cy="247136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4900688" y="3431736"/>
            <a:ext cx="1285504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cs typeface="B Titr" panose="00000700000000000000" pitchFamily="2" charset="-78"/>
              </a:rPr>
              <a:t>دوره 3 ماهه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3137526" y="4191498"/>
            <a:ext cx="3534148" cy="717634"/>
            <a:chOff x="2937084" y="3941836"/>
            <a:chExt cx="4546189" cy="694192"/>
          </a:xfrm>
        </p:grpSpPr>
        <p:grpSp>
          <p:nvGrpSpPr>
            <p:cNvPr id="130" name="Group 129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132" name="Rounded Rectangle 131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1" name="Rounded Rectangle 130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  تبدیل به متن علمی</a:t>
              </a:r>
              <a:endParaRPr lang="en-US" sz="600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441088" y="4316754"/>
            <a:ext cx="394038" cy="339944"/>
            <a:chOff x="9112216" y="2700370"/>
            <a:chExt cx="731872" cy="736698"/>
          </a:xfrm>
        </p:grpSpPr>
        <p:sp>
          <p:nvSpPr>
            <p:cNvPr id="135" name="Oval 134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3018772" y="4961218"/>
            <a:ext cx="3645621" cy="823724"/>
            <a:chOff x="-192640" y="5414794"/>
            <a:chExt cx="12082631" cy="470488"/>
          </a:xfrm>
        </p:grpSpPr>
        <p:grpSp>
          <p:nvGrpSpPr>
            <p:cNvPr id="150" name="Group 149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52" name="Rounded Rectangle 151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3" name="Rounded Rectangle 152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1" name="Rounded Rectangle 150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       ترجمه مقالات</a:t>
              </a: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421906" y="5133033"/>
            <a:ext cx="394038" cy="339944"/>
            <a:chOff x="9112216" y="2700370"/>
            <a:chExt cx="731872" cy="736698"/>
          </a:xfrm>
        </p:grpSpPr>
        <p:sp>
          <p:nvSpPr>
            <p:cNvPr id="155" name="Oval 154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8093676" y="2354938"/>
            <a:ext cx="2582562" cy="783677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/>
            <a:r>
              <a:rPr lang="fa-IR" sz="1600" dirty="0">
                <a:cs typeface="B Lotus" panose="00000400000000000000" pitchFamily="2" charset="-78"/>
              </a:rPr>
              <a:t>تدوین متون راهبردی در حوزه روابط خانواده و نقش ها و اصلاح آنها بر مبنای محتوای اسناد و متون بنیادی</a:t>
            </a:r>
          </a:p>
        </p:txBody>
      </p:sp>
    </p:spTree>
    <p:extLst>
      <p:ext uri="{BB962C8B-B14F-4D97-AF65-F5344CB8AC3E}">
        <p14:creationId xmlns:p14="http://schemas.microsoft.com/office/powerpoint/2010/main" val="143422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48" grpId="0" animBg="1"/>
      <p:bldP spid="77" grpId="0" animBg="1"/>
      <p:bldP spid="33" grpId="0" animBg="1"/>
      <p:bldP spid="108" grpId="0" animBg="1"/>
      <p:bldP spid="109" grpId="0" animBg="1"/>
      <p:bldP spid="110" grpId="0" animBg="1"/>
      <p:bldP spid="125" grpId="0" animBg="1"/>
      <p:bldP spid="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stCxn id="5" idx="2"/>
            <a:endCxn id="6" idx="0"/>
          </p:cNvCxnSpPr>
          <p:nvPr/>
        </p:nvCxnSpPr>
        <p:spPr>
          <a:xfrm>
            <a:off x="6387548" y="635777"/>
            <a:ext cx="12336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4545496" y="169691"/>
            <a:ext cx="3684104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solidFill>
                  <a:prstClr val="white"/>
                </a:solidFill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76982" y="746567"/>
            <a:ext cx="7494608" cy="57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11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0"/>
          </p:cNvCxnSpPr>
          <p:nvPr/>
        </p:nvCxnSpPr>
        <p:spPr>
          <a:xfrm flipH="1">
            <a:off x="2447141" y="769716"/>
            <a:ext cx="18267" cy="12603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669901" y="895753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425148" y="1431232"/>
            <a:ext cx="6561" cy="241197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7864685" y="2994993"/>
            <a:ext cx="3746415" cy="717634"/>
            <a:chOff x="2937084" y="3941836"/>
            <a:chExt cx="4546189" cy="694192"/>
          </a:xfrm>
        </p:grpSpPr>
        <p:grpSp>
          <p:nvGrpSpPr>
            <p:cNvPr id="18" name="Group 17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 مقدمات تدبر                                                                         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380514" y="3120249"/>
            <a:ext cx="394038" cy="339944"/>
            <a:chOff x="9112216" y="2700370"/>
            <a:chExt cx="731872" cy="736698"/>
          </a:xfrm>
        </p:grpSpPr>
        <p:sp>
          <p:nvSpPr>
            <p:cNvPr id="23" name="Oval 22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841293" y="4614131"/>
            <a:ext cx="3791940" cy="736305"/>
            <a:chOff x="147785" y="5414794"/>
            <a:chExt cx="11742206" cy="470488"/>
          </a:xfrm>
        </p:grpSpPr>
        <p:grpSp>
          <p:nvGrpSpPr>
            <p:cNvPr id="28" name="Group 27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 rtl="1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                      تدبر کلمه‌ای</a:t>
                </a: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384482" y="4729393"/>
            <a:ext cx="394038" cy="339944"/>
            <a:chOff x="9112216" y="2700370"/>
            <a:chExt cx="731872" cy="736698"/>
          </a:xfrm>
        </p:grpSpPr>
        <p:sp>
          <p:nvSpPr>
            <p:cNvPr id="33" name="Oval 32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739236" y="3764713"/>
            <a:ext cx="3864583" cy="823724"/>
            <a:chOff x="-192640" y="5414794"/>
            <a:chExt cx="12082631" cy="470488"/>
          </a:xfrm>
        </p:grpSpPr>
        <p:grpSp>
          <p:nvGrpSpPr>
            <p:cNvPr id="38" name="Group 37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9" name="Rounded Rectangle 38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                   روشهای تفکر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361332" y="3936528"/>
            <a:ext cx="394038" cy="339944"/>
            <a:chOff x="9112216" y="2700370"/>
            <a:chExt cx="731872" cy="736698"/>
          </a:xfrm>
        </p:grpSpPr>
        <p:sp>
          <p:nvSpPr>
            <p:cNvPr id="43" name="Oval 42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47" name="Rounded Rectangle 46"/>
          <p:cNvSpPr/>
          <p:nvPr/>
        </p:nvSpPr>
        <p:spPr>
          <a:xfrm>
            <a:off x="3551750" y="1679628"/>
            <a:ext cx="8532219" cy="1091873"/>
          </a:xfrm>
          <a:prstGeom prst="roundRect">
            <a:avLst>
              <a:gd name="adj" fmla="val 50000"/>
            </a:avLst>
          </a:prstGeom>
          <a:gradFill>
            <a:gsLst>
              <a:gs pos="75000">
                <a:schemeClr val="accent2">
                  <a:lumMod val="40000"/>
                  <a:lumOff val="60000"/>
                </a:schemeClr>
              </a:gs>
              <a:gs pos="100000">
                <a:srgbClr val="6C8547"/>
              </a:gs>
              <a:gs pos="29000">
                <a:srgbClr val="F4DF9A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697357" y="1802296"/>
            <a:ext cx="8216347" cy="865178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                                                                 </a:t>
            </a:r>
          </a:p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</a:t>
            </a:r>
            <a:endParaRPr lang="en-US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67218" y="1823316"/>
            <a:ext cx="7479611" cy="85349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rtl="1">
              <a:lnSpc>
                <a:spcPct val="150000"/>
              </a:lnSpc>
              <a:defRPr/>
            </a:pPr>
            <a:r>
              <a:rPr lang="fa-IR" b="1" dirty="0">
                <a:solidFill>
                  <a:prstClr val="black"/>
                </a:solidFill>
                <a:cs typeface="B Titr" panose="00000700000000000000" pitchFamily="2" charset="-78"/>
              </a:rPr>
              <a:t>دوره اقامه زندگی توحیدی، رفع نواقص تدبر و رشد نیروها  </a:t>
            </a:r>
          </a:p>
          <a:p>
            <a:pPr lvl="0" algn="ctr" defTabSz="914400" rtl="1">
              <a:lnSpc>
                <a:spcPct val="150000"/>
              </a:lnSpc>
              <a:defRPr/>
            </a:pPr>
            <a:r>
              <a:rPr lang="fa-IR" b="1" dirty="0">
                <a:solidFill>
                  <a:prstClr val="black"/>
                </a:solidFill>
                <a:cs typeface="B Titr" panose="00000700000000000000" pitchFamily="2" charset="-78"/>
              </a:rPr>
              <a:t>و جذب نیروهای جدید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7855907" y="5386568"/>
            <a:ext cx="3791940" cy="736305"/>
            <a:chOff x="147785" y="5414794"/>
            <a:chExt cx="11742206" cy="470488"/>
          </a:xfrm>
        </p:grpSpPr>
        <p:grpSp>
          <p:nvGrpSpPr>
            <p:cNvPr id="51" name="Group 50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 rtl="1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                      تدبر سوره ای</a:t>
                </a:r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2" name="Rounded Rectangle 51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1399096" y="5501830"/>
            <a:ext cx="394038" cy="339944"/>
            <a:chOff x="9112216" y="2700370"/>
            <a:chExt cx="731872" cy="736698"/>
          </a:xfrm>
        </p:grpSpPr>
        <p:sp>
          <p:nvSpPr>
            <p:cNvPr id="56" name="Oval 55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689422" y="2963678"/>
            <a:ext cx="3567814" cy="717634"/>
            <a:chOff x="2937084" y="3941836"/>
            <a:chExt cx="4546189" cy="694192"/>
          </a:xfrm>
        </p:grpSpPr>
        <p:grpSp>
          <p:nvGrpSpPr>
            <p:cNvPr id="105" name="Group 104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107" name="Rounded Rectangle 10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6" name="Rounded Rectangle 10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        رشد 1 و طیب گزینی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666361" y="4582816"/>
            <a:ext cx="3611167" cy="736305"/>
            <a:chOff x="147785" y="5414794"/>
            <a:chExt cx="11742206" cy="470488"/>
          </a:xfrm>
        </p:grpSpPr>
        <p:grpSp>
          <p:nvGrpSpPr>
            <p:cNvPr id="110" name="Group 109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12" name="Rounded Rectangle 111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just" rtl="1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              رشد 3 و حسن گزینی</a:t>
                </a:r>
                <a:endParaRPr lang="en-US" b="1" dirty="0">
                  <a:solidFill>
                    <a:srgbClr val="FFC000"/>
                  </a:solidFill>
                  <a:cs typeface="B Titr" pitchFamily="2" charset="-78"/>
                </a:endParaRPr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1" name="Rounded Rectangle 110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564836" y="3733398"/>
            <a:ext cx="3680346" cy="823724"/>
            <a:chOff x="-192640" y="5414794"/>
            <a:chExt cx="12082631" cy="470488"/>
          </a:xfrm>
        </p:grpSpPr>
        <p:grpSp>
          <p:nvGrpSpPr>
            <p:cNvPr id="115" name="Group 114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17" name="Rounded Rectangle 116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6" name="Rounded Rectangle 115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             رشد 2 و خیر گزینی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3680975" y="5355253"/>
            <a:ext cx="3611167" cy="736305"/>
            <a:chOff x="147785" y="5414794"/>
            <a:chExt cx="11742206" cy="470488"/>
          </a:xfrm>
        </p:grpSpPr>
        <p:grpSp>
          <p:nvGrpSpPr>
            <p:cNvPr id="120" name="Group 119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22" name="Rounded Rectangle 121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 rtl="1"/>
                <a:r>
                  <a:rPr lang="fa-IR" b="1" dirty="0">
                    <a:solidFill>
                      <a:srgbClr val="FFFF00"/>
                    </a:solidFill>
                    <a:cs typeface="B Titr" pitchFamily="2" charset="-78"/>
                  </a:rPr>
                  <a:t>           رشد 4 و بلوغ با هم بودن  </a:t>
                </a:r>
                <a:endParaRPr lang="fa-IR" b="1" dirty="0">
                  <a:solidFill>
                    <a:srgbClr val="FFC000"/>
                  </a:solidFill>
                  <a:cs typeface="B Titr" pitchFamily="2" charset="-78"/>
                </a:endParaRPr>
              </a:p>
            </p:txBody>
          </p:sp>
          <p:sp>
            <p:nvSpPr>
              <p:cNvPr id="123" name="Rounded Rectangle 122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1" name="Rounded Rectangle 120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cxnSp>
        <p:nvCxnSpPr>
          <p:cNvPr id="124" name="Straight Connector 123"/>
          <p:cNvCxnSpPr/>
          <p:nvPr/>
        </p:nvCxnSpPr>
        <p:spPr>
          <a:xfrm flipV="1">
            <a:off x="2461364" y="2618384"/>
            <a:ext cx="1235993" cy="2288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2436312" y="2464664"/>
            <a:ext cx="6654" cy="20165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7115400" y="3120249"/>
            <a:ext cx="394038" cy="339944"/>
            <a:chOff x="9112216" y="2700370"/>
            <a:chExt cx="731872" cy="736698"/>
          </a:xfrm>
        </p:grpSpPr>
        <p:sp>
          <p:nvSpPr>
            <p:cNvPr id="70" name="Oval 6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119368" y="4729393"/>
            <a:ext cx="394038" cy="339944"/>
            <a:chOff x="9112216" y="2700370"/>
            <a:chExt cx="731872" cy="736698"/>
          </a:xfrm>
        </p:grpSpPr>
        <p:sp>
          <p:nvSpPr>
            <p:cNvPr id="80" name="Oval 7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096218" y="3936528"/>
            <a:ext cx="394038" cy="339944"/>
            <a:chOff x="9112216" y="2700370"/>
            <a:chExt cx="731872" cy="736698"/>
          </a:xfrm>
        </p:grpSpPr>
        <p:sp>
          <p:nvSpPr>
            <p:cNvPr id="90" name="Oval 8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133982" y="5501830"/>
            <a:ext cx="394038" cy="339944"/>
            <a:chOff x="9112216" y="2700370"/>
            <a:chExt cx="731872" cy="736698"/>
          </a:xfrm>
        </p:grpSpPr>
        <p:sp>
          <p:nvSpPr>
            <p:cNvPr id="100" name="Oval 9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7902288" y="6148569"/>
            <a:ext cx="3791940" cy="736305"/>
            <a:chOff x="147785" y="5414794"/>
            <a:chExt cx="11742206" cy="470488"/>
          </a:xfrm>
        </p:grpSpPr>
        <p:grpSp>
          <p:nvGrpSpPr>
            <p:cNvPr id="135" name="Group 134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 rtl="1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                       تدبر قرآن به قرآن</a:t>
                </a:r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6" name="Rounded Rectangle 135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1445477" y="6263831"/>
            <a:ext cx="394038" cy="339944"/>
            <a:chOff x="9112216" y="2700370"/>
            <a:chExt cx="731872" cy="736698"/>
          </a:xfrm>
        </p:grpSpPr>
        <p:sp>
          <p:nvSpPr>
            <p:cNvPr id="140" name="Oval 13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126" name="Rounded Rectangle 125"/>
          <p:cNvSpPr/>
          <p:nvPr/>
        </p:nvSpPr>
        <p:spPr>
          <a:xfrm>
            <a:off x="1779373" y="1593359"/>
            <a:ext cx="1297459" cy="853262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050" dirty="0"/>
              <a:t>برگزاری کارگاه های عمومی و تربیت مربی و متخصصین متناسب با عملیات های موجود</a:t>
            </a:r>
            <a:r>
              <a:rPr lang="fa-IR" sz="1100" dirty="0">
                <a:cs typeface="B Lotus" panose="00000400000000000000" pitchFamily="2" charset="-78"/>
              </a:rPr>
              <a:t> </a:t>
            </a:r>
            <a:endParaRPr kumimoji="0" lang="fa-IR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11209" y="1581001"/>
            <a:ext cx="1668163" cy="1310479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100" dirty="0"/>
              <a:t>تولید محصولات کاربردی و متون مناسب برای تولید محصولات رسانهای و مجازی توسط نیروهای بومی هر منطقه براساس کتب مهارتی خانواده و طرح درس های موجود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3680975" y="1967707"/>
            <a:ext cx="1566799" cy="424783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cs typeface="B Titr" panose="00000700000000000000" pitchFamily="2" charset="-78"/>
              </a:rPr>
              <a:t>به صورت مستمر</a:t>
            </a:r>
          </a:p>
        </p:txBody>
      </p:sp>
    </p:spTree>
    <p:extLst>
      <p:ext uri="{BB962C8B-B14F-4D97-AF65-F5344CB8AC3E}">
        <p14:creationId xmlns:p14="http://schemas.microsoft.com/office/powerpoint/2010/main" val="342511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47" grpId="0" animBg="1"/>
      <p:bldP spid="48" grpId="0" animBg="1"/>
      <p:bldP spid="49" grpId="0" animBg="1"/>
      <p:bldP spid="126" grpId="0" animBg="1"/>
      <p:bldP spid="127" grpId="0" animBg="1"/>
      <p:bldP spid="1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>
            <a:off x="6397907" y="635777"/>
            <a:ext cx="1977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67828" y="169691"/>
            <a:ext cx="3860157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solidFill>
                  <a:prstClr val="white"/>
                </a:solidFill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76982" y="746567"/>
            <a:ext cx="7494608" cy="57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 flipH="1">
            <a:off x="2447141" y="769716"/>
            <a:ext cx="18267" cy="12603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669901" y="895753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92" name="Straight Connector 91"/>
          <p:cNvCxnSpPr>
            <a:stCxn id="15" idx="2"/>
            <a:endCxn id="127" idx="0"/>
          </p:cNvCxnSpPr>
          <p:nvPr/>
        </p:nvCxnSpPr>
        <p:spPr>
          <a:xfrm flipH="1">
            <a:off x="2428103" y="1412121"/>
            <a:ext cx="19038" cy="31716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7864685" y="3419057"/>
            <a:ext cx="3746415" cy="717634"/>
            <a:chOff x="2937084" y="3941836"/>
            <a:chExt cx="4546189" cy="694192"/>
          </a:xfrm>
        </p:grpSpPr>
        <p:grpSp>
          <p:nvGrpSpPr>
            <p:cNvPr id="52" name="Group 51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      لقمه های قوت افزا، </a:t>
              </a:r>
            </a:p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     خواب های انرژی بخش                                                                          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380514" y="3544313"/>
            <a:ext cx="394038" cy="339944"/>
            <a:chOff x="9112216" y="2700370"/>
            <a:chExt cx="731872" cy="736698"/>
          </a:xfrm>
        </p:grpSpPr>
        <p:sp>
          <p:nvSpPr>
            <p:cNvPr id="57" name="Oval 56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841293" y="5038195"/>
            <a:ext cx="3791940" cy="736305"/>
            <a:chOff x="147785" y="5414794"/>
            <a:chExt cx="11742206" cy="470488"/>
          </a:xfrm>
        </p:grpSpPr>
        <p:grpSp>
          <p:nvGrpSpPr>
            <p:cNvPr id="62" name="Group 61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65" name="Rounded Rectangle 64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 rtl="1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        نسیم روح افزای خانه من</a:t>
                </a:r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3" name="Rounded Rectangle 62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1384482" y="5153457"/>
            <a:ext cx="394038" cy="339944"/>
            <a:chOff x="9112216" y="2700370"/>
            <a:chExt cx="731872" cy="736698"/>
          </a:xfrm>
        </p:grpSpPr>
        <p:sp>
          <p:nvSpPr>
            <p:cNvPr id="72" name="Oval 71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739236" y="4188777"/>
            <a:ext cx="3864583" cy="823724"/>
            <a:chOff x="-192640" y="5414794"/>
            <a:chExt cx="12082631" cy="470488"/>
          </a:xfrm>
        </p:grpSpPr>
        <p:grpSp>
          <p:nvGrpSpPr>
            <p:cNvPr id="81" name="Group 80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83" name="Rounded Rectangle 82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2" name="Rounded Rectangle 81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     اجازه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1361332" y="4360592"/>
            <a:ext cx="394038" cy="339944"/>
            <a:chOff x="9112216" y="2700370"/>
            <a:chExt cx="731872" cy="736698"/>
          </a:xfrm>
        </p:grpSpPr>
        <p:sp>
          <p:nvSpPr>
            <p:cNvPr id="86" name="Oval 85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5098092" y="2436313"/>
            <a:ext cx="6985877" cy="759252"/>
          </a:xfrm>
          <a:prstGeom prst="roundRect">
            <a:avLst>
              <a:gd name="adj" fmla="val 50000"/>
            </a:avLst>
          </a:prstGeom>
          <a:gradFill>
            <a:gsLst>
              <a:gs pos="75000">
                <a:schemeClr val="accent2">
                  <a:lumMod val="40000"/>
                  <a:lumOff val="60000"/>
                </a:schemeClr>
              </a:gs>
              <a:gs pos="100000">
                <a:srgbClr val="6C8547"/>
              </a:gs>
              <a:gs pos="29000">
                <a:srgbClr val="F4DF9A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163817" y="2489922"/>
            <a:ext cx="6624997" cy="601616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                                                                 </a:t>
            </a:r>
          </a:p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</a:t>
            </a:r>
            <a:endParaRPr lang="en-US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5549030" y="2536142"/>
            <a:ext cx="6124039" cy="467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rtl="1">
              <a:lnSpc>
                <a:spcPct val="150000"/>
              </a:lnSpc>
              <a:defRPr/>
            </a:pPr>
            <a:r>
              <a:rPr lang="fa-IR" b="1" dirty="0">
                <a:solidFill>
                  <a:prstClr val="black"/>
                </a:solidFill>
                <a:cs typeface="B Titr" panose="00000700000000000000" pitchFamily="2" charset="-78"/>
              </a:rPr>
              <a:t>تألیف کتب دوره زندگی در خانه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7855907" y="5810632"/>
            <a:ext cx="3791940" cy="736305"/>
            <a:chOff x="147785" y="5414794"/>
            <a:chExt cx="11742206" cy="470488"/>
          </a:xfrm>
        </p:grpSpPr>
        <p:grpSp>
          <p:nvGrpSpPr>
            <p:cNvPr id="96" name="Group 95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98" name="Rounded Rectangle 97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 rtl="1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    خانه، خانه است ،اگر ....</a:t>
                </a:r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7" name="Rounded Rectangle 96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1399096" y="5925894"/>
            <a:ext cx="394038" cy="339944"/>
            <a:chOff x="9112216" y="2700370"/>
            <a:chExt cx="731872" cy="736698"/>
          </a:xfrm>
        </p:grpSpPr>
        <p:sp>
          <p:nvSpPr>
            <p:cNvPr id="101" name="Oval 100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107" name="Rounded Rectangle 106"/>
          <p:cNvSpPr/>
          <p:nvPr/>
        </p:nvSpPr>
        <p:spPr>
          <a:xfrm>
            <a:off x="7982843" y="4311914"/>
            <a:ext cx="806255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8051736" y="5877667"/>
            <a:ext cx="806255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grpSp>
        <p:nvGrpSpPr>
          <p:cNvPr id="154" name="Group 153"/>
          <p:cNvGrpSpPr/>
          <p:nvPr/>
        </p:nvGrpSpPr>
        <p:grpSpPr>
          <a:xfrm>
            <a:off x="5600420" y="3419057"/>
            <a:ext cx="1795669" cy="717634"/>
            <a:chOff x="2937084" y="3941836"/>
            <a:chExt cx="4546189" cy="694192"/>
          </a:xfrm>
        </p:grpSpPr>
        <p:grpSp>
          <p:nvGrpSpPr>
            <p:cNvPr id="155" name="Group 154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157" name="Rounded Rectangle 15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Rounded Rectangle 15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6" name="Rounded Rectangle 15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محتوای تبلیغی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7115400" y="3544313"/>
            <a:ext cx="394038" cy="339944"/>
            <a:chOff x="9112216" y="2700370"/>
            <a:chExt cx="731872" cy="736698"/>
          </a:xfrm>
        </p:grpSpPr>
        <p:sp>
          <p:nvSpPr>
            <p:cNvPr id="160" name="Oval 15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600733" y="5038195"/>
            <a:ext cx="1817489" cy="736305"/>
            <a:chOff x="147785" y="5414794"/>
            <a:chExt cx="11742206" cy="470488"/>
          </a:xfrm>
        </p:grpSpPr>
        <p:grpSp>
          <p:nvGrpSpPr>
            <p:cNvPr id="165" name="Group 164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67" name="Rounded Rectangle 166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just" rtl="1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     محتوای تبلیغی</a:t>
                </a:r>
                <a:endParaRPr lang="en-US" b="1" dirty="0">
                  <a:solidFill>
                    <a:srgbClr val="FFC000"/>
                  </a:solidFill>
                  <a:cs typeface="B Titr" pitchFamily="2" charset="-78"/>
                </a:endParaRPr>
              </a:p>
            </p:txBody>
          </p:sp>
          <p:sp>
            <p:nvSpPr>
              <p:cNvPr id="168" name="Rounded Rectangle 16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66" name="Rounded Rectangle 165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7119368" y="5153457"/>
            <a:ext cx="394038" cy="339944"/>
            <a:chOff x="9112216" y="2700370"/>
            <a:chExt cx="731872" cy="736698"/>
          </a:xfrm>
        </p:grpSpPr>
        <p:sp>
          <p:nvSpPr>
            <p:cNvPr id="170" name="Oval 16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5536502" y="4188777"/>
            <a:ext cx="1852307" cy="823724"/>
            <a:chOff x="-192640" y="5414794"/>
            <a:chExt cx="12082631" cy="470488"/>
          </a:xfrm>
        </p:grpSpPr>
        <p:grpSp>
          <p:nvGrpSpPr>
            <p:cNvPr id="175" name="Group 174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77" name="Rounded Rectangle 176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8" name="Rounded Rectangle 17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6" name="Rounded Rectangle 175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 محتوای تبلیغی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7096218" y="4360592"/>
            <a:ext cx="394038" cy="339944"/>
            <a:chOff x="9112216" y="2700370"/>
            <a:chExt cx="731872" cy="736698"/>
          </a:xfrm>
        </p:grpSpPr>
        <p:sp>
          <p:nvSpPr>
            <p:cNvPr id="180" name="Oval 17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3" name="Oval 18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5615347" y="5810632"/>
            <a:ext cx="1817489" cy="736305"/>
            <a:chOff x="147785" y="5414794"/>
            <a:chExt cx="11742206" cy="470488"/>
          </a:xfrm>
        </p:grpSpPr>
        <p:grpSp>
          <p:nvGrpSpPr>
            <p:cNvPr id="185" name="Group 184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87" name="Rounded Rectangle 186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 rtl="1"/>
                <a:r>
                  <a:rPr lang="fa-IR" b="1" dirty="0">
                    <a:solidFill>
                      <a:srgbClr val="FFFF00"/>
                    </a:solidFill>
                    <a:cs typeface="B Titr" pitchFamily="2" charset="-78"/>
                  </a:rPr>
                  <a:t>     محتوای تبلیغی</a:t>
                </a:r>
                <a:endParaRPr lang="fa-IR" b="1" dirty="0">
                  <a:solidFill>
                    <a:srgbClr val="FFC000"/>
                  </a:solidFill>
                  <a:cs typeface="B Titr" pitchFamily="2" charset="-78"/>
                </a:endParaRPr>
              </a:p>
            </p:txBody>
          </p:sp>
          <p:sp>
            <p:nvSpPr>
              <p:cNvPr id="188" name="Rounded Rectangle 18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6" name="Rounded Rectangle 185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7133982" y="5925894"/>
            <a:ext cx="394038" cy="339944"/>
            <a:chOff x="9112216" y="2700370"/>
            <a:chExt cx="731872" cy="736698"/>
          </a:xfrm>
        </p:grpSpPr>
        <p:sp>
          <p:nvSpPr>
            <p:cNvPr id="190" name="Oval 18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2" name="Oval 19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703834" y="3387742"/>
            <a:ext cx="3069161" cy="717634"/>
            <a:chOff x="2937084" y="3941836"/>
            <a:chExt cx="4546189" cy="694192"/>
          </a:xfrm>
        </p:grpSpPr>
        <p:grpSp>
          <p:nvGrpSpPr>
            <p:cNvPr id="210" name="Group 209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212" name="Rounded Rectangle 211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3" name="Rounded Rectangle 212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1" name="Rounded Rectangle 210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کارگاه‌ یک ‌روزه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2686833" y="5006880"/>
            <a:ext cx="3106455" cy="736305"/>
            <a:chOff x="147785" y="5414794"/>
            <a:chExt cx="11742206" cy="470488"/>
          </a:xfrm>
        </p:grpSpPr>
        <p:grpSp>
          <p:nvGrpSpPr>
            <p:cNvPr id="215" name="Group 214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217" name="Rounded Rectangle 216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just" rtl="1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 کارگاه‌یک روزه</a:t>
                </a:r>
                <a:endParaRPr lang="en-US" b="1" dirty="0">
                  <a:solidFill>
                    <a:srgbClr val="FFC000"/>
                  </a:solidFill>
                  <a:cs typeface="B Titr" pitchFamily="2" charset="-78"/>
                </a:endParaRPr>
              </a:p>
            </p:txBody>
          </p:sp>
          <p:sp>
            <p:nvSpPr>
              <p:cNvPr id="218" name="Rounded Rectangle 21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6" name="Rounded Rectangle 215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2594976" y="4157462"/>
            <a:ext cx="3165965" cy="823724"/>
            <a:chOff x="-192640" y="5414794"/>
            <a:chExt cx="12082631" cy="470488"/>
          </a:xfrm>
        </p:grpSpPr>
        <p:grpSp>
          <p:nvGrpSpPr>
            <p:cNvPr id="220" name="Group 219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222" name="Rounded Rectangle 221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3" name="Rounded Rectangle 222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21" name="Rounded Rectangle 220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کارگاه یک روزه</a:t>
              </a: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701447" y="5779317"/>
            <a:ext cx="3106455" cy="736305"/>
            <a:chOff x="147785" y="5414794"/>
            <a:chExt cx="11742206" cy="470488"/>
          </a:xfrm>
        </p:grpSpPr>
        <p:grpSp>
          <p:nvGrpSpPr>
            <p:cNvPr id="225" name="Group 224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227" name="Rounded Rectangle 226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just" rtl="1"/>
                <a:r>
                  <a:rPr lang="fa-IR" b="1" dirty="0">
                    <a:solidFill>
                      <a:srgbClr val="FFFF00"/>
                    </a:solidFill>
                    <a:cs typeface="B Titr" pitchFamily="2" charset="-78"/>
                  </a:rPr>
                  <a:t> کارگاه‌یک روزه</a:t>
                </a:r>
                <a:endParaRPr lang="fa-IR" b="1" dirty="0">
                  <a:solidFill>
                    <a:srgbClr val="FFC000"/>
                  </a:solidFill>
                  <a:cs typeface="B Titr" pitchFamily="2" charset="-78"/>
                </a:endParaRPr>
              </a:p>
            </p:txBody>
          </p:sp>
          <p:sp>
            <p:nvSpPr>
              <p:cNvPr id="228" name="Rounded Rectangle 22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26" name="Rounded Rectangle 225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fa-IR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cxnSp>
        <p:nvCxnSpPr>
          <p:cNvPr id="229" name="Straight Connector 228"/>
          <p:cNvCxnSpPr>
            <a:endCxn id="93" idx="1"/>
          </p:cNvCxnSpPr>
          <p:nvPr/>
        </p:nvCxnSpPr>
        <p:spPr>
          <a:xfrm flipV="1">
            <a:off x="2461364" y="2790730"/>
            <a:ext cx="2702453" cy="151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H="1">
            <a:off x="2436312" y="2629231"/>
            <a:ext cx="6654" cy="20165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ounded Rectangle 193"/>
          <p:cNvSpPr/>
          <p:nvPr/>
        </p:nvSpPr>
        <p:spPr>
          <a:xfrm>
            <a:off x="3012510" y="3510248"/>
            <a:ext cx="1041747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3025036" y="4305651"/>
            <a:ext cx="1041747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3031299" y="5126106"/>
            <a:ext cx="1041747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3031299" y="5890193"/>
            <a:ext cx="1041747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25" name="Diagonal Stripe 124"/>
          <p:cNvSpPr/>
          <p:nvPr/>
        </p:nvSpPr>
        <p:spPr>
          <a:xfrm>
            <a:off x="8322366" y="3538324"/>
            <a:ext cx="225286" cy="463825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Diagonal Stripe 125"/>
          <p:cNvSpPr/>
          <p:nvPr/>
        </p:nvSpPr>
        <p:spPr>
          <a:xfrm flipH="1">
            <a:off x="8229598" y="3750360"/>
            <a:ext cx="99393" cy="245163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Diagonal Stripe 128"/>
          <p:cNvSpPr/>
          <p:nvPr/>
        </p:nvSpPr>
        <p:spPr>
          <a:xfrm>
            <a:off x="8348868" y="5155091"/>
            <a:ext cx="225286" cy="463825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Diagonal Stripe 129"/>
          <p:cNvSpPr/>
          <p:nvPr/>
        </p:nvSpPr>
        <p:spPr>
          <a:xfrm flipH="1">
            <a:off x="8256100" y="5367127"/>
            <a:ext cx="99393" cy="245163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779373" y="1729286"/>
            <a:ext cx="1297459" cy="853262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050" dirty="0"/>
              <a:t>برگزاری کارگاه های عمومی و تربیت مربی و متخصصین متناسب با عملیات های موجود</a:t>
            </a:r>
            <a:r>
              <a:rPr lang="fa-IR" sz="1100" dirty="0">
                <a:cs typeface="B Lotus" panose="00000400000000000000" pitchFamily="2" charset="-78"/>
              </a:rPr>
              <a:t> </a:t>
            </a:r>
            <a:endParaRPr kumimoji="0" lang="fa-IR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111209" y="1716928"/>
            <a:ext cx="1668163" cy="1310479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100" dirty="0"/>
              <a:t>تولید محصولات کاربردی و متون مناسب برای تولید محصولات رسانهای و مجازی توسط نیروهای بومی هر منطقه براساس کتب مهارتی خانواده و طرح درس های موجود</a:t>
            </a:r>
          </a:p>
        </p:txBody>
      </p:sp>
    </p:spTree>
    <p:extLst>
      <p:ext uri="{BB962C8B-B14F-4D97-AF65-F5344CB8AC3E}">
        <p14:creationId xmlns:p14="http://schemas.microsoft.com/office/powerpoint/2010/main" val="340752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90" grpId="0" animBg="1"/>
      <p:bldP spid="93" grpId="0" animBg="1"/>
      <p:bldP spid="94" grpId="0" animBg="1"/>
      <p:bldP spid="107" grpId="0" animBg="1"/>
      <p:bldP spid="109" grpId="0" animBg="1"/>
      <p:bldP spid="194" grpId="0" animBg="1"/>
      <p:bldP spid="195" grpId="0" animBg="1"/>
      <p:bldP spid="196" grpId="0" animBg="1"/>
      <p:bldP spid="197" grpId="0" animBg="1"/>
      <p:bldP spid="125" grpId="0" animBg="1"/>
      <p:bldP spid="126" grpId="0" animBg="1"/>
      <p:bldP spid="129" grpId="0" animBg="1"/>
      <p:bldP spid="130" grpId="0" animBg="1"/>
      <p:bldP spid="127" grpId="0" animBg="1"/>
      <p:bldP spid="1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>
            <a:off x="6397907" y="635777"/>
            <a:ext cx="1977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67828" y="169691"/>
            <a:ext cx="3860157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solidFill>
                  <a:prstClr val="white"/>
                </a:solidFill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76982" y="746567"/>
            <a:ext cx="7494608" cy="57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 flipH="1">
            <a:off x="2447141" y="769716"/>
            <a:ext cx="18267" cy="12603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669901" y="895753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92" name="Straight Connector 91"/>
          <p:cNvCxnSpPr>
            <a:stCxn id="15" idx="2"/>
          </p:cNvCxnSpPr>
          <p:nvPr/>
        </p:nvCxnSpPr>
        <p:spPr>
          <a:xfrm flipH="1">
            <a:off x="2445707" y="1412121"/>
            <a:ext cx="1434" cy="26010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615473" y="4110875"/>
            <a:ext cx="3453711" cy="714883"/>
            <a:chOff x="-192640" y="5414794"/>
            <a:chExt cx="12082631" cy="470488"/>
          </a:xfrm>
        </p:grpSpPr>
        <p:grpSp>
          <p:nvGrpSpPr>
            <p:cNvPr id="40" name="Group 39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1" name="Rounded Rectangle 40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              باغبانی سخن</a:t>
              </a:r>
              <a:endParaRPr lang="en-US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826697" y="4220146"/>
            <a:ext cx="394038" cy="339944"/>
            <a:chOff x="9112216" y="2700370"/>
            <a:chExt cx="731872" cy="736698"/>
          </a:xfrm>
        </p:grpSpPr>
        <p:sp>
          <p:nvSpPr>
            <p:cNvPr id="46" name="Oval 45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29489" y="4108442"/>
            <a:ext cx="5066251" cy="717634"/>
            <a:chOff x="2937084" y="3941836"/>
            <a:chExt cx="4546189" cy="694192"/>
          </a:xfrm>
        </p:grpSpPr>
        <p:grpSp>
          <p:nvGrpSpPr>
            <p:cNvPr id="52" name="Group 51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    </a:t>
              </a:r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طرح درس ارتباط موثر  </a:t>
              </a:r>
              <a:endParaRPr lang="en-US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234545" y="2966400"/>
            <a:ext cx="6985877" cy="759252"/>
          </a:xfrm>
          <a:prstGeom prst="roundRect">
            <a:avLst>
              <a:gd name="adj" fmla="val 50000"/>
            </a:avLst>
          </a:prstGeom>
          <a:gradFill>
            <a:gsLst>
              <a:gs pos="75000">
                <a:schemeClr val="accent2">
                  <a:lumMod val="40000"/>
                  <a:lumOff val="60000"/>
                </a:schemeClr>
              </a:gs>
              <a:gs pos="100000">
                <a:srgbClr val="6C8547"/>
              </a:gs>
              <a:gs pos="29000">
                <a:srgbClr val="F4DF9A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06286" y="3033261"/>
            <a:ext cx="6624997" cy="601616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                                                                 </a:t>
            </a:r>
          </a:p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</a:t>
            </a:r>
            <a:endParaRPr lang="en-US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685483" y="3092733"/>
            <a:ext cx="6124039" cy="467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rtl="1">
              <a:lnSpc>
                <a:spcPct val="150000"/>
              </a:lnSpc>
              <a:defRPr/>
            </a:pPr>
            <a:r>
              <a:rPr lang="fa-IR" b="1" dirty="0">
                <a:solidFill>
                  <a:prstClr val="black"/>
                </a:solidFill>
                <a:cs typeface="B Titr" panose="00000700000000000000" pitchFamily="2" charset="-78"/>
              </a:rPr>
              <a:t>تألیف کتاب کاربردی ارتباط مؤثر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3700276" y="4866266"/>
            <a:ext cx="1795669" cy="717634"/>
            <a:chOff x="2937084" y="3941836"/>
            <a:chExt cx="4546189" cy="694192"/>
          </a:xfrm>
        </p:grpSpPr>
        <p:grpSp>
          <p:nvGrpSpPr>
            <p:cNvPr id="155" name="Group 154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157" name="Rounded Rectangle 15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Rounded Rectangle 15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6" name="Rounded Rectangle 15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محتوای ارائه جهت تربیت مربی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215256" y="4991522"/>
            <a:ext cx="394038" cy="339944"/>
            <a:chOff x="9112216" y="2700370"/>
            <a:chExt cx="731872" cy="736698"/>
          </a:xfrm>
        </p:grpSpPr>
        <p:sp>
          <p:nvSpPr>
            <p:cNvPr id="160" name="Oval 15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6177114" y="4843302"/>
            <a:ext cx="2815684" cy="717634"/>
            <a:chOff x="2937084" y="3941836"/>
            <a:chExt cx="4546189" cy="694192"/>
          </a:xfrm>
        </p:grpSpPr>
        <p:grpSp>
          <p:nvGrpSpPr>
            <p:cNvPr id="199" name="Group 198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201" name="Rounded Rectangle 200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0" name="Rounded Rectangle 199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کارگاه یک روزه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8712108" y="4968558"/>
            <a:ext cx="394038" cy="339944"/>
            <a:chOff x="9112216" y="2700370"/>
            <a:chExt cx="731872" cy="736698"/>
          </a:xfrm>
        </p:grpSpPr>
        <p:sp>
          <p:nvSpPr>
            <p:cNvPr id="204" name="Oval 203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6" name="Oval 205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7" name="Oval 206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208" name="Rounded Rectangle 207"/>
          <p:cNvSpPr/>
          <p:nvPr/>
        </p:nvSpPr>
        <p:spPr>
          <a:xfrm>
            <a:off x="6353978" y="4934493"/>
            <a:ext cx="605955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grpSp>
        <p:nvGrpSpPr>
          <p:cNvPr id="209" name="Group 208"/>
          <p:cNvGrpSpPr/>
          <p:nvPr/>
        </p:nvGrpSpPr>
        <p:grpSpPr>
          <a:xfrm>
            <a:off x="342016" y="4834951"/>
            <a:ext cx="3342945" cy="717634"/>
            <a:chOff x="2937084" y="3941836"/>
            <a:chExt cx="4546189" cy="694192"/>
          </a:xfrm>
        </p:grpSpPr>
        <p:grpSp>
          <p:nvGrpSpPr>
            <p:cNvPr id="210" name="Group 209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212" name="Rounded Rectangle 211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3" name="Rounded Rectangle 212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1" name="Rounded Rectangle 210"/>
            <p:cNvSpPr/>
            <p:nvPr/>
          </p:nvSpPr>
          <p:spPr>
            <a:xfrm>
              <a:off x="3004155" y="3961109"/>
              <a:ext cx="4479118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کارگاه‌ یک تا 10 روزه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cxnSp>
        <p:nvCxnSpPr>
          <p:cNvPr id="146" name="Straight Connector 145"/>
          <p:cNvCxnSpPr>
            <a:stCxn id="89" idx="2"/>
          </p:cNvCxnSpPr>
          <p:nvPr/>
        </p:nvCxnSpPr>
        <p:spPr>
          <a:xfrm>
            <a:off x="2428103" y="2446621"/>
            <a:ext cx="6178" cy="51900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146"/>
          <p:cNvGrpSpPr/>
          <p:nvPr/>
        </p:nvGrpSpPr>
        <p:grpSpPr>
          <a:xfrm>
            <a:off x="3671049" y="5619915"/>
            <a:ext cx="1795669" cy="717634"/>
            <a:chOff x="2937084" y="3941836"/>
            <a:chExt cx="4546189" cy="694192"/>
          </a:xfrm>
        </p:grpSpPr>
        <p:grpSp>
          <p:nvGrpSpPr>
            <p:cNvPr id="148" name="Group 147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150" name="Rounded Rectangle 149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9" name="Rounded Rectangle 148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محتوای ارائه، جهت عموم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186029" y="5745171"/>
            <a:ext cx="394038" cy="339944"/>
            <a:chOff x="9112216" y="2700370"/>
            <a:chExt cx="731872" cy="736698"/>
          </a:xfrm>
        </p:grpSpPr>
        <p:sp>
          <p:nvSpPr>
            <p:cNvPr id="153" name="Oval 152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9" name="Oval 228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312789" y="5588600"/>
            <a:ext cx="3342945" cy="717634"/>
            <a:chOff x="2937084" y="3941836"/>
            <a:chExt cx="4546189" cy="694192"/>
          </a:xfrm>
        </p:grpSpPr>
        <p:grpSp>
          <p:nvGrpSpPr>
            <p:cNvPr id="233" name="Group 232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235" name="Rounded Rectangle 234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6" name="Rounded Rectangle 235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34" name="Rounded Rectangle 233"/>
            <p:cNvSpPr/>
            <p:nvPr/>
          </p:nvSpPr>
          <p:spPr>
            <a:xfrm>
              <a:off x="3004155" y="3961109"/>
              <a:ext cx="4479118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کارگاه‌ یک تا 10 روزه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175360" y="4263987"/>
            <a:ext cx="394038" cy="339944"/>
            <a:chOff x="9112216" y="2700370"/>
            <a:chExt cx="731872" cy="736698"/>
          </a:xfrm>
        </p:grpSpPr>
        <p:sp>
          <p:nvSpPr>
            <p:cNvPr id="98" name="Oval 97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81" name="Diagonal Stripe 80"/>
          <p:cNvSpPr/>
          <p:nvPr/>
        </p:nvSpPr>
        <p:spPr>
          <a:xfrm>
            <a:off x="6347789" y="4200935"/>
            <a:ext cx="225286" cy="463825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Diagonal Stripe 81"/>
          <p:cNvSpPr/>
          <p:nvPr/>
        </p:nvSpPr>
        <p:spPr>
          <a:xfrm flipH="1">
            <a:off x="6255021" y="4412971"/>
            <a:ext cx="99393" cy="245163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Diagonal Stripe 82"/>
          <p:cNvSpPr/>
          <p:nvPr/>
        </p:nvSpPr>
        <p:spPr>
          <a:xfrm>
            <a:off x="1179441" y="4227439"/>
            <a:ext cx="225286" cy="463825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Diagonal Stripe 83"/>
          <p:cNvSpPr/>
          <p:nvPr/>
        </p:nvSpPr>
        <p:spPr>
          <a:xfrm flipH="1">
            <a:off x="1086673" y="4439475"/>
            <a:ext cx="99393" cy="245163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Diagonal Stripe 84"/>
          <p:cNvSpPr/>
          <p:nvPr/>
        </p:nvSpPr>
        <p:spPr>
          <a:xfrm>
            <a:off x="1139684" y="5751439"/>
            <a:ext cx="225286" cy="463825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Diagonal Stripe 85"/>
          <p:cNvSpPr/>
          <p:nvPr/>
        </p:nvSpPr>
        <p:spPr>
          <a:xfrm flipH="1">
            <a:off x="1046916" y="5963475"/>
            <a:ext cx="99393" cy="245163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Diagonal Stripe 86"/>
          <p:cNvSpPr/>
          <p:nvPr/>
        </p:nvSpPr>
        <p:spPr>
          <a:xfrm>
            <a:off x="1179440" y="4982813"/>
            <a:ext cx="225286" cy="463825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Diagonal Stripe 87"/>
          <p:cNvSpPr/>
          <p:nvPr/>
        </p:nvSpPr>
        <p:spPr>
          <a:xfrm flipH="1">
            <a:off x="1086672" y="5194849"/>
            <a:ext cx="99393" cy="245163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1779373" y="1593359"/>
            <a:ext cx="1297459" cy="853262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050" dirty="0"/>
              <a:t>برگزاری کارگاه های عمومی و تربیت مربی و متخصصین متناسب با عملیات های موجود</a:t>
            </a:r>
            <a:r>
              <a:rPr lang="fa-IR" sz="1100" dirty="0">
                <a:cs typeface="B Lotus" panose="00000400000000000000" pitchFamily="2" charset="-78"/>
              </a:rPr>
              <a:t> </a:t>
            </a:r>
            <a:endParaRPr kumimoji="0" lang="fa-IR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11209" y="1581001"/>
            <a:ext cx="1668163" cy="1310479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100" dirty="0"/>
              <a:t>تولید محصولات کاربردی و متون مناسب برای تولید محصولات رسانهای و مجازی توسط نیروهای بومی هر منطقه براساس کتب مهارتی خانواده و طرح درس های موجود</a:t>
            </a:r>
          </a:p>
        </p:txBody>
      </p:sp>
    </p:spTree>
    <p:extLst>
      <p:ext uri="{BB962C8B-B14F-4D97-AF65-F5344CB8AC3E}">
        <p14:creationId xmlns:p14="http://schemas.microsoft.com/office/powerpoint/2010/main" val="36303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90" grpId="0" animBg="1"/>
      <p:bldP spid="93" grpId="0" animBg="1"/>
      <p:bldP spid="94" grpId="0" animBg="1"/>
      <p:bldP spid="208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>
            <a:off x="6397907" y="635777"/>
            <a:ext cx="1977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67828" y="169691"/>
            <a:ext cx="3860157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solidFill>
                  <a:prstClr val="white"/>
                </a:solidFill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76982" y="746567"/>
            <a:ext cx="7494608" cy="57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 flipH="1">
            <a:off x="2447141" y="769716"/>
            <a:ext cx="18267" cy="12603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669901" y="895753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92" name="Straight Connector 91"/>
          <p:cNvCxnSpPr>
            <a:stCxn id="15" idx="2"/>
          </p:cNvCxnSpPr>
          <p:nvPr/>
        </p:nvCxnSpPr>
        <p:spPr>
          <a:xfrm flipH="1">
            <a:off x="2445707" y="1412121"/>
            <a:ext cx="1434" cy="26010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615473" y="3876094"/>
            <a:ext cx="5703316" cy="714883"/>
            <a:chOff x="-192640" y="5414794"/>
            <a:chExt cx="12082631" cy="470488"/>
          </a:xfrm>
        </p:grpSpPr>
        <p:grpSp>
          <p:nvGrpSpPr>
            <p:cNvPr id="40" name="Group 39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1" name="Rounded Rectangle 40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کارگاه من و نوجوانم:   ارتقای ظرفیت نوجوان و میل به</a:t>
              </a:r>
            </a:p>
            <a:p>
              <a:pPr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 اقامه نماز  از طریق ارتقای مهارت های همکلامی مادر</a:t>
              </a:r>
              <a:endParaRPr lang="en-US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1087984" y="4047149"/>
            <a:ext cx="394038" cy="339944"/>
            <a:chOff x="9112216" y="2700370"/>
            <a:chExt cx="731872" cy="736698"/>
          </a:xfrm>
        </p:grpSpPr>
        <p:sp>
          <p:nvSpPr>
            <p:cNvPr id="46" name="Oval 45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234545" y="2966400"/>
            <a:ext cx="6985877" cy="759252"/>
          </a:xfrm>
          <a:prstGeom prst="roundRect">
            <a:avLst>
              <a:gd name="adj" fmla="val 50000"/>
            </a:avLst>
          </a:prstGeom>
          <a:gradFill>
            <a:gsLst>
              <a:gs pos="75000">
                <a:schemeClr val="accent2">
                  <a:lumMod val="40000"/>
                  <a:lumOff val="60000"/>
                </a:schemeClr>
              </a:gs>
              <a:gs pos="100000">
                <a:srgbClr val="6C8547"/>
              </a:gs>
              <a:gs pos="29000">
                <a:srgbClr val="F4DF9A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06286" y="3033261"/>
            <a:ext cx="6624997" cy="601616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                                                                 </a:t>
            </a:r>
          </a:p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</a:t>
            </a:r>
            <a:endParaRPr lang="en-US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685483" y="3092733"/>
            <a:ext cx="6124039" cy="467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rtl="1">
              <a:lnSpc>
                <a:spcPct val="150000"/>
              </a:lnSpc>
              <a:defRPr/>
            </a:pPr>
            <a:r>
              <a:rPr lang="fa-IR" b="1" dirty="0">
                <a:solidFill>
                  <a:prstClr val="black"/>
                </a:solidFill>
                <a:cs typeface="B Titr" panose="00000700000000000000" pitchFamily="2" charset="-78"/>
              </a:rPr>
              <a:t>کارگاه های کاربردی ارتباط مؤثر 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3700276" y="3840649"/>
            <a:ext cx="1795669" cy="717634"/>
            <a:chOff x="2937084" y="3941836"/>
            <a:chExt cx="4546189" cy="694192"/>
          </a:xfrm>
        </p:grpSpPr>
        <p:grpSp>
          <p:nvGrpSpPr>
            <p:cNvPr id="155" name="Group 154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157" name="Rounded Rectangle 15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Rounded Rectangle 15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6" name="Rounded Rectangle 15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کارگاه‌ 6 جلسه‌ای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215256" y="3965905"/>
            <a:ext cx="394038" cy="339944"/>
            <a:chOff x="9112216" y="2700370"/>
            <a:chExt cx="731872" cy="736698"/>
          </a:xfrm>
        </p:grpSpPr>
        <p:sp>
          <p:nvSpPr>
            <p:cNvPr id="160" name="Oval 15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6177113" y="4608521"/>
            <a:ext cx="4684475" cy="717634"/>
            <a:chOff x="2937084" y="3941836"/>
            <a:chExt cx="4546189" cy="694192"/>
          </a:xfrm>
        </p:grpSpPr>
        <p:grpSp>
          <p:nvGrpSpPr>
            <p:cNvPr id="199" name="Group 198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201" name="Rounded Rectangle 200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0" name="Rounded Rectangle 199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اول: توضیح بحث ارتباط و بیان همکلامی</a:t>
              </a:r>
            </a:p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و  مولفه غرض و مخاطب کلام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0713903" y="4758490"/>
            <a:ext cx="394038" cy="339944"/>
            <a:chOff x="9112216" y="2700370"/>
            <a:chExt cx="731872" cy="736698"/>
          </a:xfrm>
        </p:grpSpPr>
        <p:sp>
          <p:nvSpPr>
            <p:cNvPr id="204" name="Oval 203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6" name="Oval 205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7" name="Oval 206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342016" y="3809334"/>
            <a:ext cx="3342945" cy="717634"/>
            <a:chOff x="2937084" y="3941836"/>
            <a:chExt cx="4546189" cy="694192"/>
          </a:xfrm>
        </p:grpSpPr>
        <p:grpSp>
          <p:nvGrpSpPr>
            <p:cNvPr id="210" name="Group 209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212" name="Rounded Rectangle 211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همکاری با کارگروه نماز مدرسه تزکیه و تعلیم </a:t>
                </a:r>
              </a:p>
            </p:txBody>
          </p:sp>
          <p:sp>
            <p:nvSpPr>
              <p:cNvPr id="213" name="Rounded Rectangle 212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1" name="Rounded Rectangle 210"/>
            <p:cNvSpPr/>
            <p:nvPr/>
          </p:nvSpPr>
          <p:spPr>
            <a:xfrm>
              <a:off x="3004155" y="3961109"/>
              <a:ext cx="4479118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cxnSp>
        <p:nvCxnSpPr>
          <p:cNvPr id="146" name="Straight Connector 145"/>
          <p:cNvCxnSpPr>
            <a:stCxn id="89" idx="2"/>
          </p:cNvCxnSpPr>
          <p:nvPr/>
        </p:nvCxnSpPr>
        <p:spPr>
          <a:xfrm>
            <a:off x="2428103" y="2446621"/>
            <a:ext cx="6178" cy="51900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Diagonal Stripe 80"/>
          <p:cNvSpPr/>
          <p:nvPr/>
        </p:nvSpPr>
        <p:spPr>
          <a:xfrm>
            <a:off x="6075937" y="3966154"/>
            <a:ext cx="225286" cy="463825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Diagonal Stripe 81"/>
          <p:cNvSpPr/>
          <p:nvPr/>
        </p:nvSpPr>
        <p:spPr>
          <a:xfrm flipH="1">
            <a:off x="5983169" y="4178190"/>
            <a:ext cx="99393" cy="245163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1779373" y="1593359"/>
            <a:ext cx="1297459" cy="853262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050" dirty="0"/>
              <a:t>برگزاری کارگاه های عمومی و تربیت مربی و متخصصین متناسب با عملیات های موجود</a:t>
            </a:r>
            <a:r>
              <a:rPr lang="fa-IR" sz="1100" dirty="0">
                <a:cs typeface="B Lotus" panose="00000400000000000000" pitchFamily="2" charset="-78"/>
              </a:rPr>
              <a:t> </a:t>
            </a:r>
            <a:endParaRPr kumimoji="0" lang="fa-IR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11209" y="1581001"/>
            <a:ext cx="1668163" cy="1310479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100" dirty="0"/>
              <a:t>تولید محصولات کاربردی و متون مناسب برای تولید محصولات رسانهای و مجازی توسط نیروهای بومی هر منطقه براساس کتب مهارتی خانواده و طرح درس های موجود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6181229" y="5341691"/>
            <a:ext cx="4684475" cy="717634"/>
            <a:chOff x="2937084" y="3941836"/>
            <a:chExt cx="4546189" cy="694192"/>
          </a:xfrm>
        </p:grpSpPr>
        <p:grpSp>
          <p:nvGrpSpPr>
            <p:cNvPr id="125" name="Group 124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27" name="Rounded Rectangle 12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" name="Rounded Rectangle 127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6" name="Rounded Rectangle 12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دوم: بیان مهارت های  آداب یابی کلام </a:t>
              </a:r>
            </a:p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و مهارت های تعامل گفتن و شنیدن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0718019" y="5491660"/>
            <a:ext cx="394038" cy="339944"/>
            <a:chOff x="9112216" y="2700370"/>
            <a:chExt cx="731872" cy="736698"/>
          </a:xfrm>
        </p:grpSpPr>
        <p:sp>
          <p:nvSpPr>
            <p:cNvPr id="130" name="Oval 12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185345" y="6074860"/>
            <a:ext cx="4684475" cy="717634"/>
            <a:chOff x="2937084" y="3941836"/>
            <a:chExt cx="4546189" cy="694192"/>
          </a:xfrm>
        </p:grpSpPr>
        <p:grpSp>
          <p:nvGrpSpPr>
            <p:cNvPr id="135" name="Group 134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6" name="Rounded Rectangle 13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سوم: بیان مولفه های اثر و شاهد کلام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0722135" y="6224829"/>
            <a:ext cx="394038" cy="339944"/>
            <a:chOff x="9112216" y="2700370"/>
            <a:chExt cx="731872" cy="736698"/>
          </a:xfrm>
        </p:grpSpPr>
        <p:sp>
          <p:nvSpPr>
            <p:cNvPr id="140" name="Oval 13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61184" y="4612640"/>
            <a:ext cx="4684475" cy="717634"/>
            <a:chOff x="2937084" y="3941836"/>
            <a:chExt cx="4546189" cy="694192"/>
          </a:xfrm>
        </p:grpSpPr>
        <p:grpSp>
          <p:nvGrpSpPr>
            <p:cNvPr id="145" name="Group 144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65" name="Rounded Rectangle 164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6" name="Rounded Rectangle 165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64" name="Rounded Rectangle 163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چهارم: مهارت های همفکری و مشورت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897974" y="4762609"/>
            <a:ext cx="394038" cy="339944"/>
            <a:chOff x="9112216" y="2700370"/>
            <a:chExt cx="731872" cy="736698"/>
          </a:xfrm>
        </p:grpSpPr>
        <p:sp>
          <p:nvSpPr>
            <p:cNvPr id="168" name="Oval 167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65300" y="5345810"/>
            <a:ext cx="4684475" cy="717634"/>
            <a:chOff x="2937084" y="3941836"/>
            <a:chExt cx="4546189" cy="694192"/>
          </a:xfrm>
        </p:grpSpPr>
        <p:grpSp>
          <p:nvGrpSpPr>
            <p:cNvPr id="173" name="Group 172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75" name="Rounded Rectangle 174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6" name="Rounded Rectangle 175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4" name="Rounded Rectangle 173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پنجم: ادامه مهارت های مشورت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902090" y="5495779"/>
            <a:ext cx="394038" cy="339944"/>
            <a:chOff x="9112216" y="2700370"/>
            <a:chExt cx="731872" cy="736698"/>
          </a:xfrm>
        </p:grpSpPr>
        <p:sp>
          <p:nvSpPr>
            <p:cNvPr id="178" name="Oval 177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369416" y="6078979"/>
            <a:ext cx="4684475" cy="717634"/>
            <a:chOff x="2937084" y="3941836"/>
            <a:chExt cx="4546189" cy="694192"/>
          </a:xfrm>
        </p:grpSpPr>
        <p:grpSp>
          <p:nvGrpSpPr>
            <p:cNvPr id="183" name="Group 182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85" name="Rounded Rectangle 184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6" name="Rounded Rectangle 185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4" name="Rounded Rectangle 183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ششم: مهارت های همدلی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4906206" y="6228948"/>
            <a:ext cx="394038" cy="339944"/>
            <a:chOff x="9112216" y="2700370"/>
            <a:chExt cx="731872" cy="736698"/>
          </a:xfrm>
        </p:grpSpPr>
        <p:sp>
          <p:nvSpPr>
            <p:cNvPr id="188" name="Oval 187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174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90" grpId="0" animBg="1"/>
      <p:bldP spid="93" grpId="0" animBg="1"/>
      <p:bldP spid="94" grpId="0" animBg="1"/>
      <p:bldP spid="81" grpId="0" animBg="1"/>
      <p:bldP spid="82" grpId="0" animBg="1"/>
      <p:bldP spid="89" grpId="0" animBg="1"/>
      <p:bldP spid="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>
            <a:off x="6397907" y="635777"/>
            <a:ext cx="1977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67828" y="169691"/>
            <a:ext cx="3860157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solidFill>
                  <a:prstClr val="white"/>
                </a:solidFill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76982" y="746567"/>
            <a:ext cx="7494608" cy="57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 flipH="1">
            <a:off x="2447141" y="769716"/>
            <a:ext cx="18267" cy="12603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669901" y="895753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92" name="Straight Connector 91"/>
          <p:cNvCxnSpPr>
            <a:stCxn id="15" idx="2"/>
          </p:cNvCxnSpPr>
          <p:nvPr/>
        </p:nvCxnSpPr>
        <p:spPr>
          <a:xfrm flipH="1">
            <a:off x="2445707" y="1412121"/>
            <a:ext cx="1434" cy="26010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615473" y="3876094"/>
            <a:ext cx="5703316" cy="714883"/>
            <a:chOff x="-192640" y="5414794"/>
            <a:chExt cx="12082631" cy="470488"/>
          </a:xfrm>
        </p:grpSpPr>
        <p:grpSp>
          <p:nvGrpSpPr>
            <p:cNvPr id="40" name="Group 39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1" name="Rounded Rectangle 40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کارگاه های مهارت های ارتباطی زوجین با تولد فرزند</a:t>
              </a:r>
              <a:endParaRPr lang="en-US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1087984" y="4047149"/>
            <a:ext cx="394038" cy="339944"/>
            <a:chOff x="9112216" y="2700370"/>
            <a:chExt cx="731872" cy="736698"/>
          </a:xfrm>
        </p:grpSpPr>
        <p:sp>
          <p:nvSpPr>
            <p:cNvPr id="46" name="Oval 45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234545" y="2966400"/>
            <a:ext cx="6985877" cy="759252"/>
          </a:xfrm>
          <a:prstGeom prst="roundRect">
            <a:avLst>
              <a:gd name="adj" fmla="val 50000"/>
            </a:avLst>
          </a:prstGeom>
          <a:gradFill>
            <a:gsLst>
              <a:gs pos="75000">
                <a:schemeClr val="accent2">
                  <a:lumMod val="40000"/>
                  <a:lumOff val="60000"/>
                </a:schemeClr>
              </a:gs>
              <a:gs pos="100000">
                <a:srgbClr val="6C8547"/>
              </a:gs>
              <a:gs pos="29000">
                <a:srgbClr val="F4DF9A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06286" y="3033261"/>
            <a:ext cx="6624997" cy="601616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                                                                 </a:t>
            </a:r>
          </a:p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</a:t>
            </a:r>
            <a:endParaRPr lang="en-US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685483" y="3092733"/>
            <a:ext cx="6124039" cy="467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rtl="1">
              <a:lnSpc>
                <a:spcPct val="150000"/>
              </a:lnSpc>
              <a:defRPr/>
            </a:pPr>
            <a:r>
              <a:rPr lang="fa-IR" b="1" dirty="0">
                <a:solidFill>
                  <a:prstClr val="black"/>
                </a:solidFill>
                <a:cs typeface="B Titr" panose="00000700000000000000" pitchFamily="2" charset="-78"/>
              </a:rPr>
              <a:t>کارگاه های کاربردی ارتباط مؤثر 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3700276" y="3840649"/>
            <a:ext cx="1795669" cy="717634"/>
            <a:chOff x="2937084" y="3941836"/>
            <a:chExt cx="4546189" cy="694192"/>
          </a:xfrm>
        </p:grpSpPr>
        <p:grpSp>
          <p:nvGrpSpPr>
            <p:cNvPr id="155" name="Group 154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157" name="Rounded Rectangle 15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Rounded Rectangle 15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6" name="Rounded Rectangle 15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کارگاه‌ 3 جلسه‌ای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215256" y="3965905"/>
            <a:ext cx="394038" cy="339944"/>
            <a:chOff x="9112216" y="2700370"/>
            <a:chExt cx="731872" cy="736698"/>
          </a:xfrm>
        </p:grpSpPr>
        <p:sp>
          <p:nvSpPr>
            <p:cNvPr id="160" name="Oval 15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6177113" y="4608521"/>
            <a:ext cx="4684475" cy="717634"/>
            <a:chOff x="2937084" y="3941836"/>
            <a:chExt cx="4546189" cy="694192"/>
          </a:xfrm>
        </p:grpSpPr>
        <p:grpSp>
          <p:nvGrpSpPr>
            <p:cNvPr id="199" name="Group 198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201" name="Rounded Rectangle 200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0" name="Rounded Rectangle 199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اول: توضیح بحث ارتباط و بیان همکلامی</a:t>
              </a:r>
            </a:p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و  مولفه غرض و مخاطب کلام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0713903" y="4758490"/>
            <a:ext cx="394038" cy="339944"/>
            <a:chOff x="9112216" y="2700370"/>
            <a:chExt cx="731872" cy="736698"/>
          </a:xfrm>
        </p:grpSpPr>
        <p:sp>
          <p:nvSpPr>
            <p:cNvPr id="204" name="Oval 203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6" name="Oval 205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7" name="Oval 206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342016" y="3809334"/>
            <a:ext cx="3342945" cy="717634"/>
            <a:chOff x="2937084" y="3941836"/>
            <a:chExt cx="4546189" cy="694192"/>
          </a:xfrm>
        </p:grpSpPr>
        <p:grpSp>
          <p:nvGrpSpPr>
            <p:cNvPr id="210" name="Group 209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212" name="Rounded Rectangle 211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همکاری با کارگروه نسل توحیدی</a:t>
                </a:r>
              </a:p>
            </p:txBody>
          </p:sp>
          <p:sp>
            <p:nvSpPr>
              <p:cNvPr id="213" name="Rounded Rectangle 212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1" name="Rounded Rectangle 210"/>
            <p:cNvSpPr/>
            <p:nvPr/>
          </p:nvSpPr>
          <p:spPr>
            <a:xfrm>
              <a:off x="3004155" y="3961109"/>
              <a:ext cx="4479118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cxnSp>
        <p:nvCxnSpPr>
          <p:cNvPr id="146" name="Straight Connector 145"/>
          <p:cNvCxnSpPr>
            <a:stCxn id="89" idx="2"/>
          </p:cNvCxnSpPr>
          <p:nvPr/>
        </p:nvCxnSpPr>
        <p:spPr>
          <a:xfrm>
            <a:off x="2428103" y="2446621"/>
            <a:ext cx="6178" cy="51900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Diagonal Stripe 80"/>
          <p:cNvSpPr/>
          <p:nvPr/>
        </p:nvSpPr>
        <p:spPr>
          <a:xfrm>
            <a:off x="6075937" y="3966154"/>
            <a:ext cx="225286" cy="463825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Diagonal Stripe 81"/>
          <p:cNvSpPr/>
          <p:nvPr/>
        </p:nvSpPr>
        <p:spPr>
          <a:xfrm flipH="1">
            <a:off x="5983169" y="4178190"/>
            <a:ext cx="99393" cy="245163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1779373" y="1593359"/>
            <a:ext cx="1297459" cy="853262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050" dirty="0"/>
              <a:t>برگزاری کارگاه های عمومی و تربیت مربی و متخصصین متناسب با عملیات های موجود</a:t>
            </a:r>
            <a:r>
              <a:rPr lang="fa-IR" sz="1100" dirty="0">
                <a:cs typeface="B Lotus" panose="00000400000000000000" pitchFamily="2" charset="-78"/>
              </a:rPr>
              <a:t> </a:t>
            </a:r>
            <a:endParaRPr kumimoji="0" lang="fa-IR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11209" y="1581001"/>
            <a:ext cx="1668163" cy="1310479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100" dirty="0"/>
              <a:t>تولید محصولات کاربردی و متون مناسب برای تولید محصولات رسانهای و مجازی توسط نیروهای بومی هر منطقه براساس کتب مهارتی خانواده و طرح درس های موجود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6181231" y="5341691"/>
            <a:ext cx="4684475" cy="717634"/>
            <a:chOff x="2937084" y="3941836"/>
            <a:chExt cx="4546189" cy="694192"/>
          </a:xfrm>
        </p:grpSpPr>
        <p:grpSp>
          <p:nvGrpSpPr>
            <p:cNvPr id="125" name="Group 124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27" name="Rounded Rectangle 12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" name="Rounded Rectangle 127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6" name="Rounded Rectangle 12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دوم: بیان مهارت های آداب یابی کلام و مهارت های تعامل گفتن و شنیدن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0718021" y="5491660"/>
            <a:ext cx="394038" cy="339944"/>
            <a:chOff x="9112216" y="2700370"/>
            <a:chExt cx="731872" cy="736698"/>
          </a:xfrm>
        </p:grpSpPr>
        <p:sp>
          <p:nvSpPr>
            <p:cNvPr id="130" name="Oval 12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185345" y="6074860"/>
            <a:ext cx="4684475" cy="717634"/>
            <a:chOff x="2937084" y="3941836"/>
            <a:chExt cx="4546189" cy="694192"/>
          </a:xfrm>
        </p:grpSpPr>
        <p:grpSp>
          <p:nvGrpSpPr>
            <p:cNvPr id="135" name="Group 134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6" name="Rounded Rectangle 13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سوم: بیان مولفه های اثر و شاهد کلام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0722135" y="6224829"/>
            <a:ext cx="394038" cy="339944"/>
            <a:chOff x="9112216" y="2700370"/>
            <a:chExt cx="731872" cy="736698"/>
          </a:xfrm>
        </p:grpSpPr>
        <p:sp>
          <p:nvSpPr>
            <p:cNvPr id="140" name="Oval 13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425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90" grpId="0" animBg="1"/>
      <p:bldP spid="93" grpId="0" animBg="1"/>
      <p:bldP spid="94" grpId="0" animBg="1"/>
      <p:bldP spid="81" grpId="0" animBg="1"/>
      <p:bldP spid="82" grpId="0" animBg="1"/>
      <p:bldP spid="89" grpId="0" animBg="1"/>
      <p:bldP spid="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>
            <a:off x="6397907" y="635777"/>
            <a:ext cx="1977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67828" y="169691"/>
            <a:ext cx="3860157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solidFill>
                  <a:prstClr val="white"/>
                </a:solidFill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977978" y="746567"/>
            <a:ext cx="6993612" cy="1955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 flipH="1">
            <a:off x="2953770" y="769716"/>
            <a:ext cx="18267" cy="12603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176530" y="895753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92" name="Straight Connector 91"/>
          <p:cNvCxnSpPr>
            <a:stCxn id="15" idx="2"/>
          </p:cNvCxnSpPr>
          <p:nvPr/>
        </p:nvCxnSpPr>
        <p:spPr>
          <a:xfrm flipH="1">
            <a:off x="2952336" y="1412121"/>
            <a:ext cx="1434" cy="26010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615473" y="3171751"/>
            <a:ext cx="5703316" cy="714883"/>
            <a:chOff x="-192640" y="5414794"/>
            <a:chExt cx="12082631" cy="470488"/>
          </a:xfrm>
        </p:grpSpPr>
        <p:grpSp>
          <p:nvGrpSpPr>
            <p:cNvPr id="40" name="Group 39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1" name="Rounded Rectangle 40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کارگاه هفت کلام عاشقی: کارگاه های مهارت های</a:t>
              </a:r>
            </a:p>
            <a:p>
              <a:pPr algn="ctr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ارتقای ارتباط زوجین </a:t>
              </a:r>
              <a:endParaRPr lang="en-US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1087984" y="3342806"/>
            <a:ext cx="394038" cy="339944"/>
            <a:chOff x="9112216" y="2700370"/>
            <a:chExt cx="731872" cy="736698"/>
          </a:xfrm>
        </p:grpSpPr>
        <p:sp>
          <p:nvSpPr>
            <p:cNvPr id="46" name="Oval 45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234545" y="2546265"/>
            <a:ext cx="6985877" cy="530564"/>
          </a:xfrm>
          <a:prstGeom prst="roundRect">
            <a:avLst>
              <a:gd name="adj" fmla="val 50000"/>
            </a:avLst>
          </a:prstGeom>
          <a:gradFill>
            <a:gsLst>
              <a:gs pos="75000">
                <a:schemeClr val="accent2">
                  <a:lumMod val="40000"/>
                  <a:lumOff val="60000"/>
                </a:schemeClr>
              </a:gs>
              <a:gs pos="100000">
                <a:srgbClr val="6C8547"/>
              </a:gs>
              <a:gs pos="29000">
                <a:srgbClr val="F4DF9A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06286" y="2613126"/>
            <a:ext cx="6624997" cy="420408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                                                                 </a:t>
            </a:r>
          </a:p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</a:t>
            </a:r>
            <a:endParaRPr lang="en-US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685483" y="2672598"/>
            <a:ext cx="6124039" cy="32673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rtl="1">
              <a:lnSpc>
                <a:spcPct val="150000"/>
              </a:lnSpc>
              <a:defRPr/>
            </a:pPr>
            <a:r>
              <a:rPr lang="fa-IR" b="1" dirty="0">
                <a:solidFill>
                  <a:prstClr val="black"/>
                </a:solidFill>
                <a:cs typeface="B Titr" panose="00000700000000000000" pitchFamily="2" charset="-78"/>
              </a:rPr>
              <a:t>کارگاه های کاربردی ارتباط مؤثر 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3700276" y="3136306"/>
            <a:ext cx="1795669" cy="717634"/>
            <a:chOff x="2937084" y="3941836"/>
            <a:chExt cx="4546189" cy="694192"/>
          </a:xfrm>
        </p:grpSpPr>
        <p:grpSp>
          <p:nvGrpSpPr>
            <p:cNvPr id="155" name="Group 154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157" name="Rounded Rectangle 15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Rounded Rectangle 15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6" name="Rounded Rectangle 15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کارگاه‌ 7جلسه‌ای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215256" y="3261562"/>
            <a:ext cx="394038" cy="339944"/>
            <a:chOff x="9112216" y="2700370"/>
            <a:chExt cx="731872" cy="736698"/>
          </a:xfrm>
        </p:grpSpPr>
        <p:sp>
          <p:nvSpPr>
            <p:cNvPr id="160" name="Oval 15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5634681" y="3904178"/>
            <a:ext cx="5226907" cy="717634"/>
            <a:chOff x="2937084" y="3941836"/>
            <a:chExt cx="4546189" cy="694192"/>
          </a:xfrm>
        </p:grpSpPr>
        <p:grpSp>
          <p:nvGrpSpPr>
            <p:cNvPr id="199" name="Group 198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201" name="Rounded Rectangle 200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0" name="Rounded Rectangle 199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اول: معارفه و بیان اهمیت رابطه و اصلاح رویکرد های پیش فرض از یک رابطه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0713903" y="4054147"/>
            <a:ext cx="394038" cy="339944"/>
            <a:chOff x="9112216" y="2700370"/>
            <a:chExt cx="731872" cy="736698"/>
          </a:xfrm>
        </p:grpSpPr>
        <p:sp>
          <p:nvSpPr>
            <p:cNvPr id="204" name="Oval 203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6" name="Oval 205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7" name="Oval 206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342016" y="3104991"/>
            <a:ext cx="3342945" cy="717634"/>
            <a:chOff x="2937084" y="3941836"/>
            <a:chExt cx="4546189" cy="694192"/>
          </a:xfrm>
        </p:grpSpPr>
        <p:grpSp>
          <p:nvGrpSpPr>
            <p:cNvPr id="210" name="Group 209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212" name="Rounded Rectangle 211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fa-IR" b="1" dirty="0">
                    <a:solidFill>
                      <a:srgbClr val="FFC000"/>
                    </a:solidFill>
                    <a:cs typeface="B Titr" pitchFamily="2" charset="-78"/>
                  </a:rPr>
                  <a:t>همکاری با کارگروه روانشناسی مدرسه علوم انسانی</a:t>
                </a:r>
              </a:p>
            </p:txBody>
          </p:sp>
          <p:sp>
            <p:nvSpPr>
              <p:cNvPr id="213" name="Rounded Rectangle 212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1" name="Rounded Rectangle 210"/>
            <p:cNvSpPr/>
            <p:nvPr/>
          </p:nvSpPr>
          <p:spPr>
            <a:xfrm>
              <a:off x="3004155" y="3961109"/>
              <a:ext cx="4479118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cxnSp>
        <p:nvCxnSpPr>
          <p:cNvPr id="146" name="Straight Connector 145"/>
          <p:cNvCxnSpPr>
            <a:stCxn id="89" idx="2"/>
          </p:cNvCxnSpPr>
          <p:nvPr/>
        </p:nvCxnSpPr>
        <p:spPr>
          <a:xfrm>
            <a:off x="2934732" y="2446621"/>
            <a:ext cx="6178" cy="28422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Diagonal Stripe 80"/>
          <p:cNvSpPr/>
          <p:nvPr/>
        </p:nvSpPr>
        <p:spPr>
          <a:xfrm>
            <a:off x="6075937" y="3261811"/>
            <a:ext cx="225286" cy="463825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Diagonal Stripe 81"/>
          <p:cNvSpPr/>
          <p:nvPr/>
        </p:nvSpPr>
        <p:spPr>
          <a:xfrm flipH="1">
            <a:off x="5983169" y="3473847"/>
            <a:ext cx="99393" cy="245163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286002" y="1593359"/>
            <a:ext cx="1297459" cy="853262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050" dirty="0"/>
              <a:t>برگزاری کارگاه های عمومی و تربیت مربی و متخصصین متناسب با عملیات های موجود</a:t>
            </a:r>
            <a:r>
              <a:rPr lang="fa-IR" sz="1100" dirty="0">
                <a:cs typeface="B Lotus" panose="00000400000000000000" pitchFamily="2" charset="-78"/>
              </a:rPr>
              <a:t> </a:t>
            </a:r>
            <a:endParaRPr kumimoji="0" lang="fa-IR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0" y="1358576"/>
            <a:ext cx="2286002" cy="1075705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100" dirty="0"/>
              <a:t>تولید محصولات کاربردی و متون مناسب برای تولید محصولات رسانهای و مجازی توسط نیروهای بومی هر منطقه براساس کتب مهارتی خانواده و طرح درس های موجود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5609969" y="4637348"/>
            <a:ext cx="5255736" cy="717634"/>
            <a:chOff x="2937084" y="3941836"/>
            <a:chExt cx="4546189" cy="694192"/>
          </a:xfrm>
        </p:grpSpPr>
        <p:grpSp>
          <p:nvGrpSpPr>
            <p:cNvPr id="125" name="Group 124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27" name="Rounded Rectangle 12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" name="Rounded Rectangle 127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6" name="Rounded Rectangle 12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دوم: عوامل موثر در ساخت و یا اصلاح یک رابطه سالم و پویا ؛ نقش پذیری و معرفی کلام و بیان تاثیر کلام در یک رابطه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0718019" y="4787317"/>
            <a:ext cx="394038" cy="339944"/>
            <a:chOff x="9112216" y="2700370"/>
            <a:chExt cx="731872" cy="736698"/>
          </a:xfrm>
        </p:grpSpPr>
        <p:sp>
          <p:nvSpPr>
            <p:cNvPr id="130" name="Oval 12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5572897" y="5370517"/>
            <a:ext cx="5296923" cy="717634"/>
            <a:chOff x="2937084" y="3941836"/>
            <a:chExt cx="4546189" cy="694192"/>
          </a:xfrm>
        </p:grpSpPr>
        <p:grpSp>
          <p:nvGrpSpPr>
            <p:cNvPr id="135" name="Group 134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6" name="Rounded Rectangle 135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سوم: آغاز بررسی اجزای یک کلام صحیح؛ غرض کلام و مخاطب شناسی 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0722135" y="5520486"/>
            <a:ext cx="394038" cy="339944"/>
            <a:chOff x="9112216" y="2700370"/>
            <a:chExt cx="731872" cy="736698"/>
          </a:xfrm>
        </p:grpSpPr>
        <p:sp>
          <p:nvSpPr>
            <p:cNvPr id="140" name="Oval 139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61184" y="3908297"/>
            <a:ext cx="4684475" cy="717634"/>
            <a:chOff x="2937084" y="3941836"/>
            <a:chExt cx="4546189" cy="694192"/>
          </a:xfrm>
        </p:grpSpPr>
        <p:grpSp>
          <p:nvGrpSpPr>
            <p:cNvPr id="145" name="Group 144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65" name="Rounded Rectangle 164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6" name="Rounded Rectangle 165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64" name="Rounded Rectangle 163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چهارم: تعادل گفتن و شنیدن و بررسی روند تاثیرگذاری آن در یک رابطه ی همسری سالم 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897974" y="4058266"/>
            <a:ext cx="394038" cy="339944"/>
            <a:chOff x="9112216" y="2700370"/>
            <a:chExt cx="731872" cy="736698"/>
          </a:xfrm>
        </p:grpSpPr>
        <p:sp>
          <p:nvSpPr>
            <p:cNvPr id="168" name="Oval 167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65300" y="4641467"/>
            <a:ext cx="4684475" cy="717634"/>
            <a:chOff x="2937084" y="3941836"/>
            <a:chExt cx="4546189" cy="694192"/>
          </a:xfrm>
        </p:grpSpPr>
        <p:grpSp>
          <p:nvGrpSpPr>
            <p:cNvPr id="173" name="Group 172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75" name="Rounded Rectangle 174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6" name="Rounded Rectangle 175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4" name="Rounded Rectangle 173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پنجم: سخن؛ لحن؛ القا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902090" y="4791436"/>
            <a:ext cx="394038" cy="339944"/>
            <a:chOff x="9112216" y="2700370"/>
            <a:chExt cx="731872" cy="736698"/>
          </a:xfrm>
        </p:grpSpPr>
        <p:sp>
          <p:nvSpPr>
            <p:cNvPr id="178" name="Oval 177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369416" y="5374636"/>
            <a:ext cx="4684475" cy="717634"/>
            <a:chOff x="2937084" y="3941836"/>
            <a:chExt cx="4546189" cy="694192"/>
          </a:xfrm>
        </p:grpSpPr>
        <p:grpSp>
          <p:nvGrpSpPr>
            <p:cNvPr id="183" name="Group 182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85" name="Rounded Rectangle 184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6" name="Rounded Rectangle 185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4" name="Rounded Rectangle 183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ششم: آداب کلام 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4906206" y="5524605"/>
            <a:ext cx="394038" cy="339944"/>
            <a:chOff x="9112216" y="2700370"/>
            <a:chExt cx="731872" cy="736698"/>
          </a:xfrm>
        </p:grpSpPr>
        <p:sp>
          <p:nvSpPr>
            <p:cNvPr id="188" name="Oval 187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73536" y="6095452"/>
            <a:ext cx="4684475" cy="717634"/>
            <a:chOff x="2937084" y="3941836"/>
            <a:chExt cx="4546189" cy="694192"/>
          </a:xfrm>
        </p:grpSpPr>
        <p:grpSp>
          <p:nvGrpSpPr>
            <p:cNvPr id="106" name="Group 105"/>
            <p:cNvGrpSpPr/>
            <p:nvPr/>
          </p:nvGrpSpPr>
          <p:grpSpPr>
            <a:xfrm>
              <a:off x="2937084" y="3941836"/>
              <a:ext cx="4516999" cy="645366"/>
              <a:chOff x="731520" y="640062"/>
              <a:chExt cx="6230995" cy="875232"/>
            </a:xfrm>
          </p:grpSpPr>
          <p:sp>
            <p:nvSpPr>
              <p:cNvPr id="108" name="Rounded Rectangle 107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731520" y="640062"/>
                <a:ext cx="6230995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جلسه هفتم: توجه به اثر و شاهد کلام و تجمیع مطالب شش جلسه قبل 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910326" y="6245421"/>
            <a:ext cx="394038" cy="339944"/>
            <a:chOff x="9112216" y="2700370"/>
            <a:chExt cx="731872" cy="736698"/>
          </a:xfrm>
        </p:grpSpPr>
        <p:sp>
          <p:nvSpPr>
            <p:cNvPr id="111" name="Oval 110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704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90" grpId="0" animBg="1"/>
      <p:bldP spid="93" grpId="0" animBg="1"/>
      <p:bldP spid="94" grpId="0" animBg="1"/>
      <p:bldP spid="81" grpId="0" animBg="1"/>
      <p:bldP spid="82" grpId="0" animBg="1"/>
      <p:bldP spid="89" grpId="0" animBg="1"/>
      <p:bldP spid="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65043" y="2651756"/>
            <a:ext cx="11608905" cy="1761217"/>
            <a:chOff x="2937085" y="3941838"/>
            <a:chExt cx="4546188" cy="694186"/>
          </a:xfrm>
        </p:grpSpPr>
        <p:grpSp>
          <p:nvGrpSpPr>
            <p:cNvPr id="5" name="Group 4"/>
            <p:cNvGrpSpPr/>
            <p:nvPr/>
          </p:nvGrpSpPr>
          <p:grpSpPr>
            <a:xfrm>
              <a:off x="2937085" y="3941838"/>
              <a:ext cx="4516998" cy="645367"/>
              <a:chOff x="731520" y="640062"/>
              <a:chExt cx="6230994" cy="875232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Rounded Rectangle 5"/>
            <p:cNvSpPr/>
            <p:nvPr/>
          </p:nvSpPr>
          <p:spPr>
            <a:xfrm>
              <a:off x="3004156" y="3961105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B Lotus" panose="00000400000000000000" pitchFamily="2" charset="-78"/>
                </a:rPr>
                <a:t>تدوین مطالب فوق در قالب پرده نگار حاضر، به عنایت </a:t>
              </a:r>
              <a:r>
                <a:rPr lang="fa-IR" sz="2000" b="1" dirty="0">
                  <a:solidFill>
                    <a:srgbClr val="FFFF00"/>
                  </a:solidFill>
                  <a:latin typeface="Century Gothic" panose="020B0502020202020204"/>
                  <a:cs typeface="B Titr" panose="00000700000000000000" pitchFamily="2" charset="-78"/>
                </a:rPr>
                <a:t>حضرت صدیقه طاهره </a:t>
              </a:r>
              <a:r>
                <a:rPr lang="fa-IR" sz="1400" b="1" dirty="0">
                  <a:solidFill>
                    <a:srgbClr val="FFFF00"/>
                  </a:solidFill>
                  <a:latin typeface="Century Gothic" panose="020B0502020202020204"/>
                  <a:cs typeface="B Titr" panose="00000700000000000000" pitchFamily="2" charset="-78"/>
                </a:rPr>
                <a:t>سلام الله علیها  </a:t>
              </a:r>
              <a:r>
                <a:rPr lang="fa-IR" sz="2000" b="1" dirty="0">
                  <a:solidFill>
                    <a:prstClr val="white"/>
                  </a:solidFill>
                  <a:latin typeface="Century Gothic" panose="020B0502020202020204"/>
                  <a:cs typeface="B Lotus" panose="00000400000000000000" pitchFamily="2" charset="-78"/>
                </a:rPr>
                <a:t>و در ایام فاطمیه سال 1399، انجام شد.‌</a:t>
              </a:r>
            </a:p>
          </p:txBody>
        </p:sp>
      </p:grpSp>
      <p:sp>
        <p:nvSpPr>
          <p:cNvPr id="9" name="Oval 8"/>
          <p:cNvSpPr/>
          <p:nvPr/>
        </p:nvSpPr>
        <p:spPr>
          <a:xfrm>
            <a:off x="4041913" y="3188040"/>
            <a:ext cx="2941984" cy="66834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22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2528888"/>
            <a:ext cx="12192000" cy="2265181"/>
          </a:xfrm>
          <a:prstGeom prst="roundRect">
            <a:avLst>
              <a:gd name="adj" fmla="val 18103"/>
            </a:avLst>
          </a:prstGeom>
          <a:gradFill>
            <a:gsLst>
              <a:gs pos="19000">
                <a:srgbClr val="FBF5C5"/>
              </a:gs>
              <a:gs pos="67000">
                <a:srgbClr val="AFC695"/>
              </a:gs>
              <a:gs pos="43000">
                <a:srgbClr val="F4DF9A"/>
              </a:gs>
              <a:gs pos="100000">
                <a:srgbClr val="15424D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600" b="1" dirty="0">
                <a:solidFill>
                  <a:schemeClr val="bg1"/>
                </a:solidFill>
                <a:cs typeface="B Davat" panose="00000400000000000000" pitchFamily="2" charset="-78"/>
              </a:rPr>
              <a:t>الحمدلله رب العالمین و صلی الله علی سیدنا محمد و آله الطاهرین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958734" y="287382"/>
            <a:ext cx="6080762" cy="17634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/>
              <a:t>بسم الله الرحمن الرحیم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0742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64391" y="2120610"/>
            <a:ext cx="10465652" cy="1997967"/>
            <a:chOff x="653803" y="1622738"/>
            <a:chExt cx="10829028" cy="3188994"/>
          </a:xfrm>
          <a:noFill/>
          <a:effectLst>
            <a:outerShdw blurRad="177800" dist="393700" dir="5400000" sx="90000" sy="-19000" rotWithShape="0">
              <a:prstClr val="black">
                <a:alpha val="41000"/>
              </a:prstClr>
            </a:outerShdw>
          </a:effectLst>
        </p:grpSpPr>
        <p:grpSp>
          <p:nvGrpSpPr>
            <p:cNvPr id="8" name="Group 7"/>
            <p:cNvGrpSpPr/>
            <p:nvPr/>
          </p:nvGrpSpPr>
          <p:grpSpPr>
            <a:xfrm>
              <a:off x="1163089" y="1788194"/>
              <a:ext cx="9855507" cy="2888305"/>
              <a:chOff x="9410246" y="4370304"/>
              <a:chExt cx="2355149" cy="1230807"/>
            </a:xfrm>
            <a:grpFill/>
          </p:grpSpPr>
          <p:sp>
            <p:nvSpPr>
              <p:cNvPr id="14" name="Oval 13"/>
              <p:cNvSpPr/>
              <p:nvPr/>
            </p:nvSpPr>
            <p:spPr>
              <a:xfrm>
                <a:off x="9410246" y="4370304"/>
                <a:ext cx="2355149" cy="1230807"/>
              </a:xfrm>
              <a:prstGeom prst="ellipse">
                <a:avLst/>
              </a:prstGeom>
              <a:grpFill/>
              <a:ln>
                <a:solidFill>
                  <a:schemeClr val="accent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fa-IR" sz="2400" b="1" dirty="0">
                  <a:solidFill>
                    <a:prstClr val="white"/>
                  </a:solidFill>
                  <a:cs typeface="B Lotus" panose="00000400000000000000" pitchFamily="2" charset="-78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9427213" y="4392256"/>
                <a:ext cx="2324163" cy="1188291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lvl="0" algn="ctr"/>
                <a:endParaRPr lang="en-US" sz="2800" b="1" dirty="0">
                  <a:solidFill>
                    <a:srgbClr val="FFFF00"/>
                  </a:solidFill>
                  <a:cs typeface="B Titr" panose="00000700000000000000" pitchFamily="2" charset="-78"/>
                </a:endParaRPr>
              </a:p>
              <a:p>
                <a:pPr lvl="0" algn="ctr"/>
                <a:r>
                  <a:rPr lang="fa-IR" sz="2800" b="1" dirty="0">
                    <a:solidFill>
                      <a:srgbClr val="FFFF00"/>
                    </a:solidFill>
                    <a:cs typeface="B Titr" panose="00000700000000000000" pitchFamily="2" charset="-78"/>
                  </a:rPr>
                  <a:t>اللهم صل علی محمد و آل محمدو عجل فرجهم</a:t>
                </a:r>
              </a:p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  <a:cs typeface="B Titr" panose="00000700000000000000" pitchFamily="2" charset="-78"/>
                  </a:rPr>
                  <a:t> </a:t>
                </a:r>
                <a:r>
                  <a:rPr lang="fa-IR" sz="2800" b="1" dirty="0">
                    <a:solidFill>
                      <a:srgbClr val="FFFF00"/>
                    </a:solidFill>
                    <a:cs typeface="B Titr" panose="00000700000000000000" pitchFamily="2" charset="-78"/>
                  </a:rPr>
                  <a:t> </a:t>
                </a:r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1068946" y="1766553"/>
              <a:ext cx="10031442" cy="294858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400" b="1" dirty="0">
                <a:solidFill>
                  <a:prstClr val="white"/>
                </a:solidFill>
                <a:cs typeface="B Lotus" panose="00000400000000000000" pitchFamily="2" charset="-78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8794" y="1740794"/>
              <a:ext cx="10209485" cy="3000099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400" b="1" dirty="0">
                <a:solidFill>
                  <a:prstClr val="white"/>
                </a:solidFill>
                <a:cs typeface="B Lotus" panose="00000400000000000000" pitchFamily="2" charset="-78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871397" y="1712894"/>
              <a:ext cx="10412751" cy="3051614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400" b="1" dirty="0">
                <a:solidFill>
                  <a:prstClr val="white"/>
                </a:solidFill>
                <a:cs typeface="B Lotus" panose="00000400000000000000" pitchFamily="2" charset="-78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59853" y="1671293"/>
              <a:ext cx="10627704" cy="3129707"/>
            </a:xfrm>
            <a:prstGeom prst="ellips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400" b="1" dirty="0">
                <a:solidFill>
                  <a:prstClr val="white"/>
                </a:solidFill>
                <a:cs typeface="B Lotus" panose="00000400000000000000" pitchFamily="2" charset="-78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53803" y="1622738"/>
              <a:ext cx="10829028" cy="318899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400" b="1" dirty="0">
                <a:solidFill>
                  <a:prstClr val="white"/>
                </a:solidFill>
                <a:cs typeface="B Lotus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626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5A363AC-2539-42F4-BE85-F8E49FFE9F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" r="-167"/>
          <a:stretch/>
        </p:blipFill>
        <p:spPr>
          <a:xfrm>
            <a:off x="0" y="0"/>
            <a:ext cx="12269256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D7A6DB-231D-40A5-B2D2-3C43B26DDD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42" r="7558"/>
          <a:stretch/>
        </p:blipFill>
        <p:spPr>
          <a:xfrm>
            <a:off x="4299204" y="818744"/>
            <a:ext cx="3593592" cy="52205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37C6B5-CE53-4C9A-B47A-CC2233A8CC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38700"/>
            <a:ext cx="21050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6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8021" y="586052"/>
            <a:ext cx="11926484" cy="671410"/>
          </a:xfrm>
          <a:prstGeom prst="roundRect">
            <a:avLst>
              <a:gd name="adj" fmla="val 22373"/>
            </a:avLst>
          </a:prstGeom>
          <a:gradFill>
            <a:gsLst>
              <a:gs pos="88000">
                <a:srgbClr val="F0D38C"/>
              </a:gs>
              <a:gs pos="49000">
                <a:srgbClr val="FEFAC9"/>
              </a:gs>
              <a:gs pos="98000">
                <a:srgbClr val="7D9263"/>
              </a:gs>
              <a:gs pos="100000">
                <a:schemeClr val="accent2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chemeClr val="accent3"/>
            </a:solidFill>
            <a:prstDash val="solid"/>
          </a:ln>
          <a:effectLst/>
        </p:spPr>
        <p:txBody>
          <a:bodyPr rtlCol="1" anchor="ctr"/>
          <a:lstStyle/>
          <a:p>
            <a:pPr marL="457200" marR="0" lvl="1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anose="00000700000000000000" pitchFamily="2" charset="-78"/>
              </a:rPr>
              <a:t>برنامه کوتاه مدت و میان مدت مدرسه</a:t>
            </a:r>
            <a:r>
              <a:rPr kumimoji="0" lang="fa-IR" sz="2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anose="00000700000000000000" pitchFamily="2" charset="-78"/>
              </a:rPr>
              <a:t> </a:t>
            </a:r>
            <a:r>
              <a:rPr kumimoji="0" lang="fa-I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anose="00000700000000000000" pitchFamily="2" charset="-78"/>
              </a:rPr>
              <a:t>اهل بیت </a:t>
            </a:r>
            <a:r>
              <a:rPr kumimoji="0" lang="fa-I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anose="00000700000000000000" pitchFamily="2" charset="-78"/>
              </a:rPr>
              <a:t>علیهم السلام</a:t>
            </a:r>
            <a:endParaRPr kumimoji="0" lang="fa-IR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 rot="11118106">
            <a:off x="11530480" y="681133"/>
            <a:ext cx="474697" cy="469063"/>
            <a:chOff x="9112216" y="2700370"/>
            <a:chExt cx="731872" cy="736698"/>
          </a:xfrm>
        </p:grpSpPr>
        <p:sp>
          <p:nvSpPr>
            <p:cNvPr id="7" name="Oval 6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7092" y="679298"/>
            <a:ext cx="474697" cy="469063"/>
            <a:chOff x="9112216" y="2700370"/>
            <a:chExt cx="731872" cy="736698"/>
          </a:xfrm>
        </p:grpSpPr>
        <p:sp>
          <p:nvSpPr>
            <p:cNvPr id="12" name="Oval 11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357809" y="3790617"/>
            <a:ext cx="11542643" cy="1258462"/>
          </a:xfrm>
          <a:prstGeom prst="roundRect">
            <a:avLst>
              <a:gd name="adj" fmla="val 18103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cs typeface="B Titr" panose="00000700000000000000" pitchFamily="2" charset="-78"/>
              </a:rPr>
              <a:t>برنامه حاضر، ضرب 3 حالت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cs typeface="B Titr" panose="00000700000000000000" pitchFamily="2" charset="-78"/>
              </a:rPr>
              <a:t>نقشه کلی مدرسه علوم اجتماعی، </a:t>
            </a:r>
            <a:r>
              <a:rPr kumimoji="0" lang="fa-IR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cs typeface="B Titr" panose="00000700000000000000" pitchFamily="2" charset="-78"/>
              </a:rPr>
              <a:t>نقشه کارگروه آسیب شناسی اجتماعی، بخش فرهنگی</a:t>
            </a:r>
            <a:r>
              <a:rPr kumimoji="0" lang="fa-IR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cs typeface="B Titr" panose="00000700000000000000" pitchFamily="2" charset="-78"/>
              </a:rPr>
              <a:t> و </a:t>
            </a:r>
            <a:r>
              <a:rPr kumimoji="0" lang="fa-IR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/>
                <a:cs typeface="B Titr" panose="00000700000000000000" pitchFamily="2" charset="-78"/>
              </a:rPr>
              <a:t>نقشه خانواده، بخش روابط درون بیت و اجتماع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cs typeface="B Titr" panose="00000700000000000000" pitchFamily="2" charset="-78"/>
              </a:rPr>
              <a:t>می باشد</a:t>
            </a:r>
            <a:r>
              <a:rPr kumimoji="0" lang="fa-IR" b="1" i="0" u="none" strike="noStrike" kern="1200" cap="none" spc="0" normalizeH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cs typeface="B Titr" panose="00000700000000000000" pitchFamily="2" charset="-78"/>
              </a:rPr>
              <a:t> </a:t>
            </a:r>
            <a:r>
              <a:rPr kumimoji="0" lang="fa-IR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cs typeface="B Titr" panose="00000700000000000000" pitchFamily="2" charset="-78"/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60999" y="4272100"/>
            <a:ext cx="394038" cy="339944"/>
            <a:chOff x="9112216" y="2700370"/>
            <a:chExt cx="731872" cy="736698"/>
          </a:xfrm>
        </p:grpSpPr>
        <p:sp>
          <p:nvSpPr>
            <p:cNvPr id="18" name="Oval 17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508546" y="4265520"/>
            <a:ext cx="394038" cy="339944"/>
            <a:chOff x="9112216" y="2700370"/>
            <a:chExt cx="731872" cy="736698"/>
          </a:xfrm>
        </p:grpSpPr>
        <p:sp>
          <p:nvSpPr>
            <p:cNvPr id="23" name="Oval 22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5043" y="2002399"/>
            <a:ext cx="11608905" cy="1761217"/>
            <a:chOff x="2937085" y="3941838"/>
            <a:chExt cx="4546188" cy="694186"/>
          </a:xfrm>
        </p:grpSpPr>
        <p:grpSp>
          <p:nvGrpSpPr>
            <p:cNvPr id="34" name="Group 33"/>
            <p:cNvGrpSpPr/>
            <p:nvPr/>
          </p:nvGrpSpPr>
          <p:grpSpPr>
            <a:xfrm>
              <a:off x="2937085" y="3941838"/>
              <a:ext cx="4516998" cy="645367"/>
              <a:chOff x="731520" y="640062"/>
              <a:chExt cx="6230994" cy="875232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3004156" y="3961105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B Lotus" panose="00000400000000000000" pitchFamily="2" charset="-78"/>
                </a:rPr>
                <a:t>برنامه کوتاه مدت و میان مدت مدرسه اهل بیت </a:t>
              </a:r>
              <a:r>
                <a:rPr kumimoji="0" lang="fa-I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B Lotus" panose="00000400000000000000" pitchFamily="2" charset="-78"/>
                </a:rPr>
                <a:t>علیهم السلام </a:t>
              </a:r>
              <a:r>
                <a:rPr kumimoji="0" lang="fa-I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B Lotus" panose="00000400000000000000" pitchFamily="2" charset="-78"/>
                </a:rPr>
                <a:t>براساس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B Lotus" panose="00000400000000000000" pitchFamily="2" charset="-78"/>
                </a:rPr>
                <a:t>  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B Lotus" panose="00000400000000000000" pitchFamily="2" charset="-78"/>
                </a:rPr>
                <a:t> </a:t>
              </a:r>
              <a:r>
                <a:rPr kumimoji="0" lang="fa-I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entury Gothic" panose="020B0502020202020204"/>
                  <a:cs typeface="B Titr" panose="00000700000000000000" pitchFamily="2" charset="-78"/>
                </a:rPr>
                <a:t>نقشه جامع مدرسه اهل بیت و در ضلع</a:t>
              </a:r>
              <a:r>
                <a:rPr kumimoji="0" lang="fa-IR" sz="2000" b="1" i="0" u="none" strike="noStrike" kern="1200" cap="none" spc="0" normalizeH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entury Gothic" panose="020B0502020202020204"/>
                  <a:cs typeface="B Titr" panose="00000700000000000000" pitchFamily="2" charset="-78"/>
                </a:rPr>
                <a:t> آسیب‌شناسی علوم اجتماعی        </a:t>
              </a:r>
              <a:r>
                <a:rPr lang="fa-IR" sz="2000" b="1" dirty="0">
                  <a:solidFill>
                    <a:prstClr val="white"/>
                  </a:solidFill>
                  <a:latin typeface="Century Gothic" panose="020B0502020202020204"/>
                  <a:cs typeface="B Lotus" panose="00000400000000000000" pitchFamily="2" charset="-78"/>
                </a:rPr>
                <a:t>تدوین شده است.</a:t>
              </a:r>
            </a:p>
          </p:txBody>
        </p:sp>
      </p:grpSp>
      <p:sp>
        <p:nvSpPr>
          <p:cNvPr id="38" name="Oval 37"/>
          <p:cNvSpPr/>
          <p:nvPr/>
        </p:nvSpPr>
        <p:spPr>
          <a:xfrm>
            <a:off x="3978876" y="2777224"/>
            <a:ext cx="6289589" cy="76110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44557" y="5459895"/>
            <a:ext cx="11542643" cy="967409"/>
          </a:xfrm>
          <a:prstGeom prst="roundRect">
            <a:avLst>
              <a:gd name="adj" fmla="val 18103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entury Gothic" panose="020B0502020202020204"/>
                <a:cs typeface="B Titr" panose="00000700000000000000" pitchFamily="2" charset="-78"/>
              </a:rPr>
              <a:t>زمان بندی ارائه شده براساس امکانات موجود است.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/>
                <a:cs typeface="B Titr" panose="00000700000000000000" pitchFamily="2" charset="-78"/>
              </a:rPr>
              <a:t>لذا امید است به فضل خداوند متعال و عنایت اهل بیت عصمت و طهارت علیهم السلام این تلاش مزین به جلوه‌های حسن و یسر شود.    </a:t>
            </a:r>
            <a:endParaRPr kumimoji="0" lang="fa-IR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entury Gothic" panose="020B0502020202020204"/>
              <a:cs typeface="B Titr" panose="00000700000000000000" pitchFamily="2" charset="-78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47139" y="5789471"/>
            <a:ext cx="394038" cy="339944"/>
            <a:chOff x="9112216" y="2700370"/>
            <a:chExt cx="731872" cy="736698"/>
          </a:xfrm>
        </p:grpSpPr>
        <p:sp>
          <p:nvSpPr>
            <p:cNvPr id="32" name="Oval 31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 rot="10800000">
            <a:off x="11554930" y="5782891"/>
            <a:ext cx="394038" cy="339944"/>
            <a:chOff x="9112216" y="2700370"/>
            <a:chExt cx="731872" cy="736698"/>
          </a:xfrm>
        </p:grpSpPr>
        <p:sp>
          <p:nvSpPr>
            <p:cNvPr id="43" name="Oval 42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154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3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38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>
            <a:stCxn id="60" idx="0"/>
          </p:cNvCxnSpPr>
          <p:nvPr/>
        </p:nvCxnSpPr>
        <p:spPr>
          <a:xfrm>
            <a:off x="3134336" y="2132661"/>
            <a:ext cx="1437664" cy="93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0" name="Down Arrow 59"/>
          <p:cNvSpPr/>
          <p:nvPr/>
        </p:nvSpPr>
        <p:spPr>
          <a:xfrm>
            <a:off x="2587079" y="2132661"/>
            <a:ext cx="1094513" cy="1935756"/>
          </a:xfrm>
          <a:prstGeom prst="downArrow">
            <a:avLst>
              <a:gd name="adj1" fmla="val 4177"/>
              <a:gd name="adj2" fmla="val 29114"/>
            </a:avLst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17766" y="3750874"/>
            <a:ext cx="4349932" cy="1306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5317026" y="2278435"/>
            <a:ext cx="1094513" cy="690054"/>
          </a:xfrm>
          <a:prstGeom prst="downArrow">
            <a:avLst>
              <a:gd name="adj1" fmla="val 4177"/>
              <a:gd name="adj2" fmla="val 29114"/>
            </a:avLst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8083826" y="4678015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4028657" y="118561"/>
            <a:ext cx="3684506" cy="90903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rgbClr val="15424D"/>
                </a:solidFill>
                <a:cs typeface="B Titr" panose="00000700000000000000" pitchFamily="2" charset="-78"/>
              </a:rPr>
              <a:t>نقشه جامع علوم اجتماعی</a:t>
            </a:r>
            <a:r>
              <a:rPr lang="fa-IR" sz="1600" b="1" dirty="0">
                <a:solidFill>
                  <a:prstClr val="black"/>
                </a:solidFill>
                <a:cs typeface="B Titr" panose="00000700000000000000" pitchFamily="2" charset="-78"/>
              </a:rPr>
              <a:t>*</a:t>
            </a:r>
            <a:endParaRPr lang="en-US" sz="1600" b="1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06951" y="3002195"/>
            <a:ext cx="3127514" cy="761426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نقشه خانواده</a:t>
            </a:r>
            <a:endParaRPr lang="en-US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323652" y="999598"/>
            <a:ext cx="1094513" cy="458141"/>
          </a:xfrm>
          <a:prstGeom prst="downArrow">
            <a:avLst>
              <a:gd name="adj1" fmla="val 4177"/>
              <a:gd name="adj2" fmla="val 29114"/>
            </a:avLst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97355" y="1490166"/>
            <a:ext cx="4280454" cy="90903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rgbClr val="15424D"/>
                </a:solidFill>
                <a:cs typeface="B Titr" panose="00000700000000000000" pitchFamily="2" charset="-78"/>
              </a:rPr>
              <a:t>عملیات آسیب شناسی‌ اجتماعی</a:t>
            </a:r>
            <a:r>
              <a:rPr lang="fa-IR" sz="1400" b="1" dirty="0">
                <a:solidFill>
                  <a:prstClr val="black"/>
                </a:solidFill>
                <a:cs typeface="B Titr" panose="00000700000000000000" pitchFamily="2" charset="-78"/>
              </a:rPr>
              <a:t>*</a:t>
            </a:r>
            <a:endParaRPr lang="en-US" sz="1400" b="1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  <p:sp>
        <p:nvSpPr>
          <p:cNvPr id="11" name="Left Bracket 10"/>
          <p:cNvSpPr/>
          <p:nvPr/>
        </p:nvSpPr>
        <p:spPr>
          <a:xfrm rot="16200000" flipH="1">
            <a:off x="7735184" y="3556179"/>
            <a:ext cx="721731" cy="3093662"/>
          </a:xfrm>
          <a:prstGeom prst="leftBracket">
            <a:avLst>
              <a:gd name="adj" fmla="val 12215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05876" y="5144774"/>
            <a:ext cx="1668141" cy="573518"/>
          </a:xfrm>
          <a:prstGeom prst="roundRect">
            <a:avLst>
              <a:gd name="adj" fmla="val 40766"/>
            </a:avLst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اکل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447722" y="5155968"/>
            <a:ext cx="1610486" cy="573518"/>
          </a:xfrm>
          <a:prstGeom prst="roundRect">
            <a:avLst>
              <a:gd name="adj" fmla="val 40766"/>
            </a:avLst>
          </a:prstGeom>
          <a:gradFill flip="none" rotWithShape="1">
            <a:gsLst>
              <a:gs pos="95000">
                <a:schemeClr val="accent2">
                  <a:lumMod val="60000"/>
                  <a:lumOff val="40000"/>
                </a:schemeClr>
              </a:gs>
              <a:gs pos="32000">
                <a:schemeClr val="accent2">
                  <a:lumMod val="20000"/>
                  <a:lumOff val="80000"/>
                </a:schemeClr>
              </a:gs>
              <a:gs pos="18000">
                <a:schemeClr val="accent2">
                  <a:lumMod val="0"/>
                  <a:lumOff val="100000"/>
                </a:schemeClr>
              </a:gs>
              <a:gs pos="0">
                <a:schemeClr val="tx1"/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bg2"/>
                </a:solidFill>
                <a:cs typeface="B Titr" panose="00000700000000000000" pitchFamily="2" charset="-78"/>
              </a:rPr>
              <a:t>اذن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605671" y="5163464"/>
            <a:ext cx="1815548" cy="573518"/>
          </a:xfrm>
          <a:prstGeom prst="roundRect">
            <a:avLst>
              <a:gd name="adj" fmla="val 40766"/>
            </a:avLst>
          </a:prstGeom>
          <a:gradFill flip="none" rotWithShape="1">
            <a:gsLst>
              <a:gs pos="95000">
                <a:schemeClr val="accent2">
                  <a:lumMod val="60000"/>
                  <a:lumOff val="40000"/>
                </a:schemeClr>
              </a:gs>
              <a:gs pos="32000">
                <a:schemeClr val="accent2">
                  <a:lumMod val="20000"/>
                  <a:lumOff val="80000"/>
                </a:schemeClr>
              </a:gs>
              <a:gs pos="18000">
                <a:schemeClr val="accent2">
                  <a:lumMod val="0"/>
                  <a:lumOff val="100000"/>
                </a:schemeClr>
              </a:gs>
              <a:gs pos="0">
                <a:schemeClr val="tx1"/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bg2"/>
                </a:solidFill>
                <a:cs typeface="B Titr" panose="00000700000000000000" pitchFamily="2" charset="-78"/>
              </a:rPr>
              <a:t>سلام و روح افزایی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939966" y="3763937"/>
            <a:ext cx="0" cy="38527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194852" y="4006832"/>
            <a:ext cx="1550505" cy="93042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95000">
                <a:schemeClr val="accent2">
                  <a:lumMod val="60000"/>
                  <a:lumOff val="40000"/>
                </a:schemeClr>
              </a:gs>
              <a:gs pos="32000">
                <a:schemeClr val="accent2">
                  <a:lumMod val="20000"/>
                  <a:lumOff val="80000"/>
                </a:schemeClr>
              </a:gs>
              <a:gs pos="18000">
                <a:schemeClr val="accent2">
                  <a:lumMod val="0"/>
                  <a:lumOff val="100000"/>
                </a:schemeClr>
              </a:gs>
              <a:gs pos="0">
                <a:schemeClr val="tx1"/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bg2"/>
                </a:solidFill>
                <a:cs typeface="B Titr" panose="00000700000000000000" pitchFamily="2" charset="-78"/>
              </a:rPr>
              <a:t>بین بیوت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8067698" y="3768570"/>
            <a:ext cx="0" cy="38527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17766" y="3755507"/>
            <a:ext cx="0" cy="53034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381461" y="4031209"/>
            <a:ext cx="1444487" cy="850252"/>
          </a:xfrm>
          <a:prstGeom prst="roundRect">
            <a:avLst>
              <a:gd name="adj" fmla="val 50000"/>
            </a:avLst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درون‌بیت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888974" y="4106280"/>
            <a:ext cx="1683025" cy="85003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rgbClr val="15424D"/>
                </a:solidFill>
                <a:cs typeface="B Titr" panose="00000700000000000000" pitchFamily="2" charset="-78"/>
              </a:rPr>
              <a:t>اجتماع</a:t>
            </a:r>
            <a:r>
              <a:rPr lang="fa-IR" sz="1600" b="1" dirty="0">
                <a:solidFill>
                  <a:prstClr val="black"/>
                </a:solidFill>
                <a:cs typeface="B Titr" panose="00000700000000000000" pitchFamily="2" charset="-78"/>
              </a:rPr>
              <a:t>*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7941553" y="3889351"/>
            <a:ext cx="234869" cy="1896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5813110" y="3913209"/>
            <a:ext cx="234869" cy="1896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3598083" y="3924348"/>
            <a:ext cx="234869" cy="1896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16200000" flipH="1">
            <a:off x="9428292" y="5586936"/>
            <a:ext cx="940464" cy="1323511"/>
          </a:xfrm>
          <a:prstGeom prst="leftBracket">
            <a:avLst>
              <a:gd name="adj" fmla="val 12215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Left Bracket 33"/>
          <p:cNvSpPr/>
          <p:nvPr/>
        </p:nvSpPr>
        <p:spPr>
          <a:xfrm rot="16200000" flipH="1">
            <a:off x="9450022" y="4425518"/>
            <a:ext cx="721731" cy="3427613"/>
          </a:xfrm>
          <a:prstGeom prst="leftBracket">
            <a:avLst>
              <a:gd name="adj" fmla="val 12215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0987689" y="6181088"/>
            <a:ext cx="1018475" cy="573518"/>
          </a:xfrm>
          <a:prstGeom prst="roundRect">
            <a:avLst>
              <a:gd name="adj" fmla="val 40766"/>
            </a:avLst>
          </a:prstGeom>
          <a:gradFill flip="none" rotWithShape="1">
            <a:gsLst>
              <a:gs pos="95000">
                <a:schemeClr val="accent2">
                  <a:lumMod val="60000"/>
                  <a:lumOff val="40000"/>
                </a:schemeClr>
              </a:gs>
              <a:gs pos="32000">
                <a:schemeClr val="accent2">
                  <a:lumMod val="20000"/>
                  <a:lumOff val="80000"/>
                </a:schemeClr>
              </a:gs>
              <a:gs pos="18000">
                <a:schemeClr val="accent2">
                  <a:lumMod val="0"/>
                  <a:lumOff val="100000"/>
                </a:schemeClr>
              </a:gs>
              <a:gs pos="0">
                <a:schemeClr val="tx1"/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bg2"/>
                </a:solidFill>
                <a:cs typeface="B Titr" panose="00000700000000000000" pitchFamily="2" charset="-78"/>
              </a:rPr>
              <a:t>قوای درونی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9899374" y="6192282"/>
            <a:ext cx="1040647" cy="573518"/>
          </a:xfrm>
          <a:prstGeom prst="roundRect">
            <a:avLst>
              <a:gd name="adj" fmla="val 40766"/>
            </a:avLst>
          </a:prstGeom>
          <a:gradFill flip="none" rotWithShape="1">
            <a:gsLst>
              <a:gs pos="95000">
                <a:schemeClr val="accent2">
                  <a:lumMod val="60000"/>
                  <a:lumOff val="40000"/>
                </a:schemeClr>
              </a:gs>
              <a:gs pos="32000">
                <a:schemeClr val="accent2">
                  <a:lumMod val="20000"/>
                  <a:lumOff val="80000"/>
                </a:schemeClr>
              </a:gs>
              <a:gs pos="18000">
                <a:schemeClr val="accent2">
                  <a:lumMod val="0"/>
                  <a:lumOff val="100000"/>
                </a:schemeClr>
              </a:gs>
              <a:gs pos="0">
                <a:schemeClr val="tx1"/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bg2"/>
                </a:solidFill>
                <a:cs typeface="B Titr" panose="00000700000000000000" pitchFamily="2" charset="-78"/>
              </a:rPr>
              <a:t>قوای ظاهری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812696" y="6186526"/>
            <a:ext cx="1064165" cy="573518"/>
          </a:xfrm>
          <a:prstGeom prst="roundRect">
            <a:avLst>
              <a:gd name="adj" fmla="val 40766"/>
            </a:avLst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روابط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633253" y="6159708"/>
            <a:ext cx="1135744" cy="573518"/>
          </a:xfrm>
          <a:prstGeom prst="roundRect">
            <a:avLst>
              <a:gd name="adj" fmla="val 40766"/>
            </a:avLst>
          </a:prstGeom>
          <a:gradFill flip="none" rotWithShape="1">
            <a:gsLst>
              <a:gs pos="95000">
                <a:schemeClr val="accent2">
                  <a:lumMod val="60000"/>
                  <a:lumOff val="40000"/>
                </a:schemeClr>
              </a:gs>
              <a:gs pos="32000">
                <a:schemeClr val="accent2">
                  <a:lumMod val="20000"/>
                  <a:lumOff val="80000"/>
                </a:schemeClr>
              </a:gs>
              <a:gs pos="18000">
                <a:schemeClr val="accent2">
                  <a:lumMod val="0"/>
                  <a:lumOff val="100000"/>
                </a:schemeClr>
              </a:gs>
              <a:gs pos="0">
                <a:schemeClr val="tx1"/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bg2"/>
                </a:solidFill>
                <a:cs typeface="B Titr" panose="00000700000000000000" pitchFamily="2" charset="-78"/>
              </a:rPr>
              <a:t>محیط طبیعی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70375" y="4976699"/>
            <a:ext cx="4349932" cy="1306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415429" y="4989762"/>
            <a:ext cx="3632" cy="66891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20307" y="4994395"/>
            <a:ext cx="0" cy="38527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own Arrow 39"/>
          <p:cNvSpPr/>
          <p:nvPr/>
        </p:nvSpPr>
        <p:spPr>
          <a:xfrm>
            <a:off x="4794162" y="5115176"/>
            <a:ext cx="234869" cy="1896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3288573" y="5351066"/>
            <a:ext cx="234869" cy="1896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450692" y="5733271"/>
            <a:ext cx="234869" cy="1896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69844" y="4994587"/>
            <a:ext cx="13784" cy="116767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017324" y="4996389"/>
            <a:ext cx="23511" cy="86107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own Arrow 46"/>
          <p:cNvSpPr/>
          <p:nvPr/>
        </p:nvSpPr>
        <p:spPr>
          <a:xfrm>
            <a:off x="1890467" y="5476965"/>
            <a:ext cx="234869" cy="1896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0" y="5915203"/>
            <a:ext cx="1152939" cy="644624"/>
          </a:xfrm>
          <a:prstGeom prst="roundRect">
            <a:avLst>
              <a:gd name="adj" fmla="val 50000"/>
            </a:avLst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فرهنگ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4346713" y="5332109"/>
            <a:ext cx="1152939" cy="6446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95000">
                <a:schemeClr val="accent2">
                  <a:lumMod val="60000"/>
                  <a:lumOff val="40000"/>
                </a:schemeClr>
              </a:gs>
              <a:gs pos="32000">
                <a:schemeClr val="accent2">
                  <a:lumMod val="20000"/>
                  <a:lumOff val="80000"/>
                </a:schemeClr>
              </a:gs>
              <a:gs pos="18000">
                <a:schemeClr val="accent2">
                  <a:lumMod val="0"/>
                  <a:lumOff val="100000"/>
                </a:schemeClr>
              </a:gs>
              <a:gs pos="0">
                <a:schemeClr val="tx1"/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bg2"/>
                </a:solidFill>
                <a:cs typeface="B Titr" panose="00000700000000000000" pitchFamily="2" charset="-78"/>
              </a:rPr>
              <a:t>مدیریت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2875721" y="5544144"/>
            <a:ext cx="1152939" cy="6446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95000">
                <a:schemeClr val="accent2">
                  <a:lumMod val="60000"/>
                  <a:lumOff val="40000"/>
                </a:schemeClr>
              </a:gs>
              <a:gs pos="32000">
                <a:schemeClr val="accent2">
                  <a:lumMod val="20000"/>
                  <a:lumOff val="80000"/>
                </a:schemeClr>
              </a:gs>
              <a:gs pos="18000">
                <a:schemeClr val="accent2">
                  <a:lumMod val="0"/>
                  <a:lumOff val="100000"/>
                </a:schemeClr>
              </a:gs>
              <a:gs pos="0">
                <a:schemeClr val="tx1"/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bg2"/>
                </a:solidFill>
                <a:cs typeface="B Titr" panose="00000700000000000000" pitchFamily="2" charset="-78"/>
              </a:rPr>
              <a:t>سیاست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431234" y="5716422"/>
            <a:ext cx="1152939" cy="6446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95000">
                <a:schemeClr val="accent2">
                  <a:lumMod val="60000"/>
                  <a:lumOff val="40000"/>
                </a:schemeClr>
              </a:gs>
              <a:gs pos="32000">
                <a:schemeClr val="accent2">
                  <a:lumMod val="20000"/>
                  <a:lumOff val="80000"/>
                </a:schemeClr>
              </a:gs>
              <a:gs pos="18000">
                <a:schemeClr val="accent2">
                  <a:lumMod val="0"/>
                  <a:lumOff val="100000"/>
                </a:schemeClr>
              </a:gs>
              <a:gs pos="0">
                <a:schemeClr val="tx1"/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bg2"/>
                </a:solidFill>
                <a:cs typeface="B Titr" panose="00000700000000000000" pitchFamily="2" charset="-78"/>
              </a:rPr>
              <a:t>اقتصاد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9660836" y="224707"/>
            <a:ext cx="2423438" cy="2902806"/>
          </a:xfrm>
          <a:prstGeom prst="roundRect">
            <a:avLst>
              <a:gd name="adj" fmla="val 22373"/>
            </a:avLst>
          </a:prstGeom>
          <a:gradFill>
            <a:gsLst>
              <a:gs pos="88000">
                <a:srgbClr val="F0D38C"/>
              </a:gs>
              <a:gs pos="49000">
                <a:srgbClr val="FEFAC9"/>
              </a:gs>
              <a:gs pos="98000">
                <a:srgbClr val="7D9263"/>
              </a:gs>
              <a:gs pos="100000">
                <a:schemeClr val="accent2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chemeClr val="accent3"/>
            </a:solidFill>
            <a:prstDash val="solid"/>
          </a:ln>
          <a:effectLst/>
        </p:spPr>
        <p:txBody>
          <a:bodyPr rtlCol="1" anchor="ctr"/>
          <a:lstStyle/>
          <a:p>
            <a:pPr algn="just" rtl="1"/>
            <a:r>
              <a:rPr lang="fa-IR" sz="2000" b="1" dirty="0">
                <a:solidFill>
                  <a:schemeClr val="bg1"/>
                </a:solidFill>
                <a:cs typeface="B Lotus" panose="00000400000000000000" pitchFamily="2" charset="-78"/>
              </a:rPr>
              <a:t>*موارد ستاره دار، در برنامه کوتاه مدت و میان مدت مدرسه علوم اجتماعی قابل مشاهده است.</a:t>
            </a:r>
          </a:p>
          <a:p>
            <a:pPr algn="just" rtl="1"/>
            <a:r>
              <a:rPr lang="fa-IR" sz="2000" b="1" dirty="0">
                <a:solidFill>
                  <a:schemeClr val="bg1"/>
                </a:solidFill>
                <a:cs typeface="B Lotus" panose="00000400000000000000" pitchFamily="2" charset="-78"/>
              </a:rPr>
              <a:t>*عملیات‌های کادر‌های صورتی، در آینده برنامه ریزی خواهد شد. </a:t>
            </a:r>
          </a:p>
        </p:txBody>
      </p:sp>
    </p:spTree>
    <p:extLst>
      <p:ext uri="{BB962C8B-B14F-4D97-AF65-F5344CB8AC3E}">
        <p14:creationId xmlns:p14="http://schemas.microsoft.com/office/powerpoint/2010/main" val="62187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9" grpId="0" animBg="1"/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7" grpId="0" animBg="1"/>
      <p:bldP spid="53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993" y="289366"/>
            <a:ext cx="7046013" cy="634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4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>
            <a:off x="6397569" y="635777"/>
            <a:ext cx="2315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696164" y="169691"/>
            <a:ext cx="3402809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fa-IR" sz="1600" b="1" dirty="0">
                <a:cs typeface="B Titr" panose="00000700000000000000" pitchFamily="2" charset="-78"/>
              </a:rPr>
              <a:t>سطوح عملکردی</a:t>
            </a:r>
            <a:endParaRPr kumimoji="0" lang="fa-I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76982" y="746567"/>
            <a:ext cx="7494608" cy="57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 flipH="1">
            <a:off x="2447141" y="769716"/>
            <a:ext cx="18267" cy="12603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669901" y="895753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23" name="Straight Connector 22"/>
          <p:cNvCxnSpPr>
            <a:endCxn id="35" idx="0"/>
          </p:cNvCxnSpPr>
          <p:nvPr/>
        </p:nvCxnSpPr>
        <p:spPr>
          <a:xfrm flipH="1">
            <a:off x="7912303" y="1782501"/>
            <a:ext cx="4781" cy="2552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33104" y="1741997"/>
            <a:ext cx="5544273" cy="173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2"/>
          </p:cNvCxnSpPr>
          <p:nvPr/>
        </p:nvCxnSpPr>
        <p:spPr>
          <a:xfrm>
            <a:off x="9970667" y="1417906"/>
            <a:ext cx="923" cy="3588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4396" y="1759310"/>
            <a:ext cx="2920" cy="2431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627939" y="2020430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سندها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135063" y="2037789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کتب بنیادی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36" name="Straight Connector 35"/>
          <p:cNvCxnSpPr>
            <a:endCxn id="48" idx="0"/>
          </p:cNvCxnSpPr>
          <p:nvPr/>
        </p:nvCxnSpPr>
        <p:spPr>
          <a:xfrm flipH="1">
            <a:off x="8180451" y="2869271"/>
            <a:ext cx="2241" cy="2816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95149" y="2824228"/>
            <a:ext cx="3582365" cy="23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83575" y="2855052"/>
            <a:ext cx="16370" cy="21452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2"/>
          </p:cNvCxnSpPr>
          <p:nvPr/>
        </p:nvCxnSpPr>
        <p:spPr>
          <a:xfrm flipH="1">
            <a:off x="6395013" y="1429480"/>
            <a:ext cx="4871" cy="14178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7403211" y="3150885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مکتوب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1140106" y="4996413"/>
            <a:ext cx="3439610" cy="27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116957" y="5034987"/>
            <a:ext cx="5788" cy="2604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386462" y="3939913"/>
            <a:ext cx="8324" cy="21732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093808" y="3935397"/>
            <a:ext cx="8299048" cy="69448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98604" y="4024079"/>
            <a:ext cx="2920" cy="243117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190411" y="3687199"/>
            <a:ext cx="8324" cy="21732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8649419" y="4171386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راهبردی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56160" y="5305705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طراحی عملیات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29152" y="429485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مهارتی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1654469" y="6204675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اجرای عملیات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92" name="Straight Connector 91"/>
          <p:cNvCxnSpPr>
            <a:endCxn id="91" idx="0"/>
          </p:cNvCxnSpPr>
          <p:nvPr/>
        </p:nvCxnSpPr>
        <p:spPr>
          <a:xfrm flipH="1">
            <a:off x="2431709" y="1392767"/>
            <a:ext cx="46212" cy="481190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6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34" grpId="0" animBg="1"/>
      <p:bldP spid="35" grpId="0" animBg="1"/>
      <p:bldP spid="48" grpId="0" animBg="1"/>
      <p:bldP spid="76" grpId="0" animBg="1"/>
      <p:bldP spid="77" grpId="0" animBg="1"/>
      <p:bldP spid="79" grpId="0" animBg="1"/>
      <p:bldP spid="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 flipH="1">
            <a:off x="6399884" y="635777"/>
            <a:ext cx="7095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978876" y="169691"/>
            <a:ext cx="4856205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/>
            <a:r>
              <a:rPr lang="fa-IR" sz="2000" b="1" dirty="0">
                <a:solidFill>
                  <a:prstClr val="white"/>
                </a:solidFill>
                <a:latin typeface="Century Gothic" panose="020B0502020202020204"/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76982" y="746567"/>
            <a:ext cx="7494608" cy="57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 flipH="1">
            <a:off x="2447141" y="769716"/>
            <a:ext cx="18267" cy="12603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669901" y="895753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23" name="Straight Connector 22"/>
          <p:cNvCxnSpPr>
            <a:endCxn id="35" idx="0"/>
          </p:cNvCxnSpPr>
          <p:nvPr/>
        </p:nvCxnSpPr>
        <p:spPr>
          <a:xfrm flipH="1">
            <a:off x="8345347" y="1747777"/>
            <a:ext cx="2" cy="1331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33104" y="1741997"/>
            <a:ext cx="5544273" cy="173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2"/>
          </p:cNvCxnSpPr>
          <p:nvPr/>
        </p:nvCxnSpPr>
        <p:spPr>
          <a:xfrm>
            <a:off x="9970667" y="1417906"/>
            <a:ext cx="923" cy="3588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4396" y="1759310"/>
            <a:ext cx="2920" cy="2431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027404" y="2020429"/>
            <a:ext cx="2621041" cy="735127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/>
            <a:r>
              <a:rPr lang="fa-IR" sz="1600" b="1" dirty="0">
                <a:cs typeface="B Lotus" panose="00000400000000000000" pitchFamily="2" charset="-78"/>
              </a:rPr>
              <a:t>سند روابط در خانواده، سند ازدواج، سند بایسته‌های پوشش و لباس، سند بایسته‌های آموزش جنسی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101068" y="1880886"/>
            <a:ext cx="2488558" cy="740779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cs typeface="B Lotus" panose="00000400000000000000" pitchFamily="2" charset="-78"/>
              </a:rPr>
              <a:t>اصلاح تعاریف</a:t>
            </a:r>
          </a:p>
          <a:p>
            <a:pPr algn="ctr"/>
            <a:r>
              <a:rPr lang="fa-IR" sz="1600" b="1" dirty="0">
                <a:cs typeface="B Lotus" panose="00000400000000000000" pitchFamily="2" charset="-78"/>
              </a:rPr>
              <a:t>کتب تدبر در ساحت جامعه، </a:t>
            </a:r>
          </a:p>
          <a:p>
            <a:pPr algn="ctr"/>
            <a:r>
              <a:rPr lang="fa-IR" sz="1600" b="1" dirty="0">
                <a:cs typeface="B Lotus" panose="00000400000000000000" pitchFamily="2" charset="-78"/>
              </a:rPr>
              <a:t>بیت و ساختار وجودی جامعه</a:t>
            </a:r>
            <a:endParaRPr kumimoji="0" lang="fa-I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36" name="Straight Connector 35"/>
          <p:cNvCxnSpPr>
            <a:endCxn id="48" idx="0"/>
          </p:cNvCxnSpPr>
          <p:nvPr/>
        </p:nvCxnSpPr>
        <p:spPr>
          <a:xfrm flipH="1">
            <a:off x="8180451" y="2869271"/>
            <a:ext cx="2241" cy="2816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95149" y="2824228"/>
            <a:ext cx="3582365" cy="23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83575" y="2855052"/>
            <a:ext cx="16370" cy="21452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2"/>
          </p:cNvCxnSpPr>
          <p:nvPr/>
        </p:nvCxnSpPr>
        <p:spPr>
          <a:xfrm flipH="1">
            <a:off x="6395013" y="1429480"/>
            <a:ext cx="4871" cy="14178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7403211" y="3150885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مکتوب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1000897" y="4996414"/>
            <a:ext cx="3578819" cy="451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77" idx="0"/>
          </p:cNvCxnSpPr>
          <p:nvPr/>
        </p:nvCxnSpPr>
        <p:spPr>
          <a:xfrm>
            <a:off x="1000897" y="5053914"/>
            <a:ext cx="6509" cy="1776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386462" y="3939913"/>
            <a:ext cx="8324" cy="21732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086678" y="3935397"/>
            <a:ext cx="8306178" cy="27003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9" idx="0"/>
          </p:cNvCxnSpPr>
          <p:nvPr/>
        </p:nvCxnSpPr>
        <p:spPr>
          <a:xfrm flipH="1">
            <a:off x="1099595" y="3962400"/>
            <a:ext cx="335" cy="146137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190411" y="3687199"/>
            <a:ext cx="8324" cy="21732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8044406" y="4171386"/>
            <a:ext cx="2268638" cy="643682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/>
            <a:r>
              <a:rPr lang="fa-IR" sz="1400" dirty="0">
                <a:cs typeface="B Lotus" panose="00000400000000000000" pitchFamily="2" charset="-78"/>
              </a:rPr>
              <a:t>تدوین متون راهبردی در حوزه روابط خانواده و نقش ها و اصلاح آنها بر مبنای محتوای اسناد و متون بنیادی</a:t>
            </a:r>
            <a:endParaRPr lang="fa-IR" sz="1400" b="1" dirty="0">
              <a:cs typeface="B Lotus" panose="00000400000000000000" pitchFamily="2" charset="-78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04172" y="5231563"/>
            <a:ext cx="1806468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1200" dirty="0"/>
              <a:t>طراحی عملیات برای آموزش بانوان و مادران از طریق مدارس، مساجد و ....</a:t>
            </a:r>
            <a:endParaRPr lang="fa-IR" sz="1200" b="1" dirty="0">
              <a:cs typeface="B Lotus" panose="00000400000000000000" pitchFamily="2" charset="-78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9448" y="4108537"/>
            <a:ext cx="2060294" cy="851770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/>
            <a:r>
              <a:rPr lang="fa-IR" sz="1000" dirty="0"/>
              <a:t>مکتوبات مهارتی قابل استفاده از طرق انواع رسانه ها: تشکیل تیم های دارای مهارتهای رسانه ای مکتوب و غیر مکتوب جهت جمع آوری و تبدیل محتوای تولید شده راهبردی، تبلیغ و نشر مطالب 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1779373" y="5881170"/>
            <a:ext cx="1297459" cy="853262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050" dirty="0"/>
              <a:t>برگزاری کارگاه های عمومی و تربیت مربی و متخصصین متناسب با عملیات های موجود</a:t>
            </a:r>
            <a:r>
              <a:rPr lang="fa-IR" sz="1100" dirty="0">
                <a:cs typeface="B Lotus" panose="00000400000000000000" pitchFamily="2" charset="-78"/>
              </a:rPr>
              <a:t> </a:t>
            </a:r>
            <a:endParaRPr kumimoji="0" lang="fa-IR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92" name="Straight Connector 91"/>
          <p:cNvCxnSpPr>
            <a:stCxn id="15" idx="2"/>
            <a:endCxn id="91" idx="0"/>
          </p:cNvCxnSpPr>
          <p:nvPr/>
        </p:nvCxnSpPr>
        <p:spPr>
          <a:xfrm flipH="1">
            <a:off x="2428103" y="1412121"/>
            <a:ext cx="19038" cy="4469049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0045148" y="2835968"/>
            <a:ext cx="2146851" cy="516834"/>
          </a:xfrm>
          <a:prstGeom prst="roundRect">
            <a:avLst/>
          </a:prstGeom>
          <a:gradFill>
            <a:gsLst>
              <a:gs pos="0">
                <a:srgbClr val="FBF5C5"/>
              </a:gs>
              <a:gs pos="44000">
                <a:srgbClr val="F4DF9A"/>
              </a:gs>
              <a:gs pos="100000">
                <a:schemeClr val="accent5">
                  <a:lumMod val="50000"/>
                </a:schemeClr>
              </a:gs>
              <a:gs pos="79000">
                <a:srgbClr val="53B58D"/>
              </a:gs>
            </a:gsLst>
            <a:path path="shape">
              <a:fillToRect l="50000" t="50000" r="50000" b="50000"/>
            </a:path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cs typeface="B Titr" panose="00000700000000000000" pitchFamily="2" charset="-78"/>
              </a:rPr>
              <a:t>lms</a:t>
            </a:r>
            <a:r>
              <a:rPr lang="en-US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تولید</a:t>
            </a:r>
          </a:p>
          <a:p>
            <a:pPr algn="ctr"/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تدبر در ساحت ‌بیت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0098157" y="1484243"/>
            <a:ext cx="2093843" cy="615094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15424D"/>
                </a:solidFill>
                <a:cs typeface="B Titr" panose="00000700000000000000" pitchFamily="2" charset="-78"/>
              </a:rPr>
              <a:t>lms</a:t>
            </a:r>
            <a:r>
              <a:rPr lang="en-US" sz="2000" dirty="0">
                <a:solidFill>
                  <a:srgbClr val="15424D"/>
                </a:solidFill>
                <a:cs typeface="B Titr" panose="00000700000000000000" pitchFamily="2" charset="-78"/>
              </a:rPr>
              <a:t> </a:t>
            </a:r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تولید</a:t>
            </a:r>
          </a:p>
          <a:p>
            <a:pPr algn="ctr"/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ساختار وجودی انسان</a:t>
            </a:r>
            <a:r>
              <a:rPr lang="fa-IR" sz="1200" dirty="0">
                <a:solidFill>
                  <a:schemeClr val="bg1"/>
                </a:solidFill>
                <a:cs typeface="B Titr" panose="00000700000000000000" pitchFamily="2" charset="-78"/>
              </a:rPr>
              <a:t>*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0045148" y="2173359"/>
            <a:ext cx="2146851" cy="57828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15424D"/>
                </a:solidFill>
                <a:cs typeface="B Titr" panose="00000700000000000000" pitchFamily="2" charset="-78"/>
              </a:rPr>
              <a:t>lms</a:t>
            </a:r>
            <a:r>
              <a:rPr lang="en-US" sz="2000" dirty="0">
                <a:solidFill>
                  <a:srgbClr val="15424D"/>
                </a:solidFill>
                <a:cs typeface="B Titr" panose="00000700000000000000" pitchFamily="2" charset="-78"/>
              </a:rPr>
              <a:t> </a:t>
            </a:r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تولید</a:t>
            </a:r>
          </a:p>
          <a:p>
            <a:pPr algn="ctr"/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ساختار وجودی‌ جامعه</a:t>
            </a:r>
            <a:r>
              <a:rPr lang="fa-IR" sz="1200" dirty="0">
                <a:solidFill>
                  <a:schemeClr val="bg1"/>
                </a:solidFill>
                <a:cs typeface="B Titr" panose="00000700000000000000" pitchFamily="2" charset="-78"/>
              </a:rPr>
              <a:t>*</a:t>
            </a:r>
          </a:p>
        </p:txBody>
      </p:sp>
      <p:cxnSp>
        <p:nvCxnSpPr>
          <p:cNvPr id="40" name="Straight Connector 39"/>
          <p:cNvCxnSpPr>
            <a:stCxn id="35" idx="3"/>
            <a:endCxn id="33" idx="1"/>
          </p:cNvCxnSpPr>
          <p:nvPr/>
        </p:nvCxnSpPr>
        <p:spPr>
          <a:xfrm flipV="1">
            <a:off x="9589626" y="1791790"/>
            <a:ext cx="508531" cy="45948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5" idx="3"/>
            <a:endCxn id="39" idx="1"/>
          </p:cNvCxnSpPr>
          <p:nvPr/>
        </p:nvCxnSpPr>
        <p:spPr>
          <a:xfrm>
            <a:off x="9589626" y="2251276"/>
            <a:ext cx="455522" cy="2112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5" idx="3"/>
            <a:endCxn id="32" idx="1"/>
          </p:cNvCxnSpPr>
          <p:nvPr/>
        </p:nvCxnSpPr>
        <p:spPr>
          <a:xfrm>
            <a:off x="9589626" y="2251276"/>
            <a:ext cx="455522" cy="8431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9625914" y="4870177"/>
            <a:ext cx="2340796" cy="536712"/>
          </a:xfrm>
          <a:prstGeom prst="roundRect">
            <a:avLst/>
          </a:prstGeom>
          <a:gradFill>
            <a:gsLst>
              <a:gs pos="0">
                <a:srgbClr val="FBF5C5"/>
              </a:gs>
              <a:gs pos="44000">
                <a:srgbClr val="F4DF9A"/>
              </a:gs>
              <a:gs pos="100000">
                <a:schemeClr val="accent5">
                  <a:lumMod val="50000"/>
                </a:schemeClr>
              </a:gs>
              <a:gs pos="79000">
                <a:srgbClr val="53B58D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defTabSz="914400" rtl="1">
              <a:defRPr/>
            </a:pPr>
            <a:r>
              <a:rPr lang="fa-IR" sz="1200" b="1" dirty="0">
                <a:solidFill>
                  <a:prstClr val="black"/>
                </a:solidFill>
                <a:cs typeface="B Titr" panose="00000700000000000000" pitchFamily="2" charset="-78"/>
              </a:rPr>
              <a:t>برگزاری دوره آموزشی کارگاه های کوتاه مدت کتب راهبردی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0030187" y="5512906"/>
            <a:ext cx="1605220" cy="615094"/>
          </a:xfrm>
          <a:prstGeom prst="roundRect">
            <a:avLst/>
          </a:prstGeom>
          <a:gradFill>
            <a:gsLst>
              <a:gs pos="0">
                <a:srgbClr val="FBF5C5"/>
              </a:gs>
              <a:gs pos="44000">
                <a:srgbClr val="F4DF9A"/>
              </a:gs>
              <a:gs pos="100000">
                <a:schemeClr val="accent5">
                  <a:lumMod val="50000"/>
                </a:schemeClr>
              </a:gs>
              <a:gs pos="79000">
                <a:srgbClr val="53B58D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dirty="0">
                <a:solidFill>
                  <a:schemeClr val="bg1"/>
                </a:solidFill>
                <a:cs typeface="B Titr" panose="00000700000000000000" pitchFamily="2" charset="-78"/>
              </a:rPr>
              <a:t>خانه ای متصل به خانه رسول 1و 2</a:t>
            </a:r>
            <a:endParaRPr lang="en-US" sz="1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0008973" y="6202022"/>
            <a:ext cx="1626434" cy="578280"/>
          </a:xfrm>
          <a:prstGeom prst="roundRect">
            <a:avLst/>
          </a:prstGeom>
          <a:gradFill>
            <a:gsLst>
              <a:gs pos="0">
                <a:srgbClr val="FBF5C5"/>
              </a:gs>
              <a:gs pos="44000">
                <a:srgbClr val="F4DF9A"/>
              </a:gs>
              <a:gs pos="100000">
                <a:schemeClr val="accent5">
                  <a:lumMod val="50000"/>
                </a:schemeClr>
              </a:gs>
              <a:gs pos="79000">
                <a:srgbClr val="53B58D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dirty="0">
                <a:solidFill>
                  <a:schemeClr val="bg1"/>
                </a:solidFill>
                <a:cs typeface="B Titr" panose="00000700000000000000" pitchFamily="2" charset="-78"/>
              </a:rPr>
              <a:t>هنر خوب زیستن و موانع آن</a:t>
            </a:r>
          </a:p>
        </p:txBody>
      </p:sp>
      <p:cxnSp>
        <p:nvCxnSpPr>
          <p:cNvPr id="62" name="Straight Connector 61"/>
          <p:cNvCxnSpPr>
            <a:stCxn id="60" idx="3"/>
          </p:cNvCxnSpPr>
          <p:nvPr/>
        </p:nvCxnSpPr>
        <p:spPr>
          <a:xfrm flipV="1">
            <a:off x="11635407" y="5420139"/>
            <a:ext cx="318054" cy="400314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3"/>
          </p:cNvCxnSpPr>
          <p:nvPr/>
        </p:nvCxnSpPr>
        <p:spPr>
          <a:xfrm flipV="1">
            <a:off x="11635407" y="5433392"/>
            <a:ext cx="318054" cy="1057770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3703980" y="5777949"/>
            <a:ext cx="2808031" cy="437321"/>
          </a:xfrm>
          <a:prstGeom prst="roundRect">
            <a:avLst/>
          </a:prstGeom>
          <a:gradFill>
            <a:gsLst>
              <a:gs pos="0">
                <a:srgbClr val="FBF5C5"/>
              </a:gs>
              <a:gs pos="44000">
                <a:srgbClr val="F4DF9A"/>
              </a:gs>
              <a:gs pos="100000">
                <a:schemeClr val="accent5">
                  <a:lumMod val="50000"/>
                </a:schemeClr>
              </a:gs>
              <a:gs pos="79000">
                <a:srgbClr val="53B58D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defTabSz="914400" rtl="1">
              <a:lnSpc>
                <a:spcPct val="150000"/>
              </a:lnSpc>
              <a:defRPr/>
            </a:pPr>
            <a:r>
              <a:rPr lang="fa-IR" sz="1200" b="1" dirty="0">
                <a:solidFill>
                  <a:prstClr val="black"/>
                </a:solidFill>
                <a:cs typeface="B Titr" panose="00000700000000000000" pitchFamily="2" charset="-78"/>
              </a:rPr>
              <a:t>تألیف کتب دوره زندگی در خانه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3690731" y="5062332"/>
            <a:ext cx="2797724" cy="675860"/>
          </a:xfrm>
          <a:prstGeom prst="roundRect">
            <a:avLst/>
          </a:prstGeom>
          <a:gradFill>
            <a:gsLst>
              <a:gs pos="0">
                <a:srgbClr val="FBF5C5"/>
              </a:gs>
              <a:gs pos="44000">
                <a:srgbClr val="F4DF9A"/>
              </a:gs>
              <a:gs pos="100000">
                <a:schemeClr val="accent5">
                  <a:lumMod val="50000"/>
                </a:schemeClr>
              </a:gs>
              <a:gs pos="79000">
                <a:srgbClr val="53B58D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defTabSz="914400" rtl="1">
              <a:lnSpc>
                <a:spcPct val="150000"/>
              </a:lnSpc>
              <a:defRPr/>
            </a:pPr>
            <a:r>
              <a:rPr lang="fa-IR" sz="1200" b="1" dirty="0">
                <a:solidFill>
                  <a:prstClr val="black"/>
                </a:solidFill>
                <a:cs typeface="B Titr" panose="00000700000000000000" pitchFamily="2" charset="-78"/>
              </a:rPr>
              <a:t>دوره اقامه زندگی توحیدی، رفع نواقص تدبر و رشد نیروها و جذب نیروهای جدید</a:t>
            </a:r>
          </a:p>
        </p:txBody>
      </p:sp>
      <p:cxnSp>
        <p:nvCxnSpPr>
          <p:cNvPr id="74" name="Straight Connector 73"/>
          <p:cNvCxnSpPr>
            <a:stCxn id="91" idx="3"/>
          </p:cNvCxnSpPr>
          <p:nvPr/>
        </p:nvCxnSpPr>
        <p:spPr>
          <a:xfrm flipV="1">
            <a:off x="3076832" y="5429511"/>
            <a:ext cx="613889" cy="87829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3"/>
          </p:cNvCxnSpPr>
          <p:nvPr/>
        </p:nvCxnSpPr>
        <p:spPr>
          <a:xfrm flipV="1">
            <a:off x="3076832" y="6100221"/>
            <a:ext cx="627141" cy="20758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3703981" y="6268280"/>
            <a:ext cx="2808031" cy="417442"/>
          </a:xfrm>
          <a:prstGeom prst="roundRect">
            <a:avLst/>
          </a:prstGeom>
          <a:gradFill>
            <a:gsLst>
              <a:gs pos="0">
                <a:srgbClr val="FBF5C5"/>
              </a:gs>
              <a:gs pos="44000">
                <a:srgbClr val="F4DF9A"/>
              </a:gs>
              <a:gs pos="100000">
                <a:schemeClr val="accent5">
                  <a:lumMod val="50000"/>
                </a:schemeClr>
              </a:gs>
              <a:gs pos="79000">
                <a:srgbClr val="53B58D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defTabSz="914400" rtl="1">
              <a:lnSpc>
                <a:spcPct val="150000"/>
              </a:lnSpc>
              <a:defRPr/>
            </a:pPr>
            <a:r>
              <a:rPr lang="fa-IR" sz="1200" b="1" dirty="0">
                <a:solidFill>
                  <a:prstClr val="black"/>
                </a:solidFill>
                <a:cs typeface="B Titr" panose="00000700000000000000" pitchFamily="2" charset="-78"/>
              </a:rPr>
              <a:t>تألیف کتاب کاربردی و طرح درس  ارتباط مؤثر</a:t>
            </a:r>
          </a:p>
        </p:txBody>
      </p:sp>
      <p:cxnSp>
        <p:nvCxnSpPr>
          <p:cNvPr id="81" name="Straight Connector 80"/>
          <p:cNvCxnSpPr>
            <a:stCxn id="91" idx="3"/>
            <a:endCxn id="80" idx="1"/>
          </p:cNvCxnSpPr>
          <p:nvPr/>
        </p:nvCxnSpPr>
        <p:spPr>
          <a:xfrm>
            <a:off x="3076832" y="6307801"/>
            <a:ext cx="627149" cy="169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10822190" y="895214"/>
            <a:ext cx="1323314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cs typeface="B Titr" panose="00000700000000000000" pitchFamily="2" charset="-78"/>
              </a:rPr>
              <a:t>*پیش نیاز بیت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11209" y="5868813"/>
            <a:ext cx="1668163" cy="902690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000" dirty="0"/>
              <a:t>تولید محصولات کاربردی و متون مناسب برای تولید محصولات رسانه ای و مجازی توسط نیروهای بومی هر منطقه براساس کتب مهارتی خانواده و طرح درس های موجود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104957" y="4817168"/>
            <a:ext cx="2252867" cy="536712"/>
          </a:xfrm>
          <a:prstGeom prst="roundRect">
            <a:avLst/>
          </a:prstGeom>
          <a:gradFill>
            <a:gsLst>
              <a:gs pos="0">
                <a:srgbClr val="FBF5C5"/>
              </a:gs>
              <a:gs pos="44000">
                <a:srgbClr val="F4DF9A"/>
              </a:gs>
              <a:gs pos="100000">
                <a:schemeClr val="accent5">
                  <a:lumMod val="50000"/>
                </a:schemeClr>
              </a:gs>
              <a:gs pos="79000">
                <a:srgbClr val="53B58D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>
                <a:solidFill>
                  <a:prstClr val="black"/>
                </a:solidFill>
                <a:cs typeface="B Titr" panose="00000700000000000000" pitchFamily="2" charset="-78"/>
              </a:rPr>
              <a:t>مکتوب سازی و انتشار اخبار</a:t>
            </a:r>
          </a:p>
          <a:p>
            <a:pPr algn="ctr"/>
            <a:r>
              <a:rPr lang="fa-IR" sz="1200" b="1" dirty="0">
                <a:solidFill>
                  <a:prstClr val="black"/>
                </a:solidFill>
                <a:cs typeface="B Titr" panose="00000700000000000000" pitchFamily="2" charset="-78"/>
              </a:rPr>
              <a:t> و مستند سازی برنامه‌ها و عملیات ها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432984" y="5420139"/>
            <a:ext cx="1686305" cy="344557"/>
          </a:xfrm>
          <a:prstGeom prst="roundRect">
            <a:avLst/>
          </a:prstGeom>
          <a:gradFill>
            <a:gsLst>
              <a:gs pos="0">
                <a:srgbClr val="FBF5C5"/>
              </a:gs>
              <a:gs pos="44000">
                <a:srgbClr val="F4DF9A"/>
              </a:gs>
              <a:gs pos="100000">
                <a:schemeClr val="accent5">
                  <a:lumMod val="50000"/>
                </a:schemeClr>
              </a:gs>
              <a:gs pos="79000">
                <a:srgbClr val="53B58D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dirty="0">
                <a:solidFill>
                  <a:schemeClr val="bg1"/>
                </a:solidFill>
                <a:cs typeface="B Titr" panose="00000700000000000000" pitchFamily="2" charset="-78"/>
              </a:rPr>
              <a:t>نشریه کساء</a:t>
            </a:r>
            <a:endParaRPr lang="en-US" sz="14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423010" y="5804454"/>
            <a:ext cx="1669772" cy="463826"/>
          </a:xfrm>
          <a:prstGeom prst="roundRect">
            <a:avLst/>
          </a:prstGeom>
          <a:gradFill>
            <a:gsLst>
              <a:gs pos="0">
                <a:srgbClr val="FBF5C5"/>
              </a:gs>
              <a:gs pos="44000">
                <a:srgbClr val="F4DF9A"/>
              </a:gs>
              <a:gs pos="100000">
                <a:schemeClr val="accent5">
                  <a:lumMod val="50000"/>
                </a:schemeClr>
              </a:gs>
              <a:gs pos="79000">
                <a:srgbClr val="53B58D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dirty="0">
                <a:solidFill>
                  <a:schemeClr val="bg1"/>
                </a:solidFill>
                <a:cs typeface="B Titr" panose="00000700000000000000" pitchFamily="2" charset="-78"/>
              </a:rPr>
              <a:t>گزارش های یاوران، تهیه پرده نگار و متن مکتوب</a:t>
            </a:r>
          </a:p>
        </p:txBody>
      </p:sp>
      <p:cxnSp>
        <p:nvCxnSpPr>
          <p:cNvPr id="58" name="Straight Connector 57"/>
          <p:cNvCxnSpPr>
            <a:stCxn id="55" idx="3"/>
          </p:cNvCxnSpPr>
          <p:nvPr/>
        </p:nvCxnSpPr>
        <p:spPr>
          <a:xfrm flipV="1">
            <a:off x="9119289" y="5380384"/>
            <a:ext cx="185530" cy="212034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6" idx="3"/>
          </p:cNvCxnSpPr>
          <p:nvPr/>
        </p:nvCxnSpPr>
        <p:spPr>
          <a:xfrm flipV="1">
            <a:off x="9092782" y="5327377"/>
            <a:ext cx="238541" cy="708990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7091705" y="6321288"/>
            <a:ext cx="2160102" cy="536712"/>
          </a:xfrm>
          <a:prstGeom prst="roundRect">
            <a:avLst/>
          </a:prstGeom>
          <a:gradFill>
            <a:gsLst>
              <a:gs pos="0">
                <a:srgbClr val="FBF5C5"/>
              </a:gs>
              <a:gs pos="44000">
                <a:srgbClr val="F4DF9A"/>
              </a:gs>
              <a:gs pos="100000">
                <a:schemeClr val="accent5">
                  <a:lumMod val="50000"/>
                </a:schemeClr>
              </a:gs>
              <a:gs pos="79000">
                <a:srgbClr val="53B58D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>
                <a:solidFill>
                  <a:prstClr val="black"/>
                </a:solidFill>
                <a:cs typeface="B Titr" panose="00000700000000000000" pitchFamily="2" charset="-78"/>
              </a:rPr>
              <a:t>ثبت قواعد کلاس ها و مربیان</a:t>
            </a:r>
          </a:p>
          <a:p>
            <a:pPr algn="ctr"/>
            <a:r>
              <a:rPr lang="fa-IR" sz="1200" b="1" dirty="0">
                <a:solidFill>
                  <a:prstClr val="black"/>
                </a:solidFill>
                <a:cs typeface="B Titr" panose="00000700000000000000" pitchFamily="2" charset="-78"/>
              </a:rPr>
              <a:t>در طرح توجیهی مربیان</a:t>
            </a:r>
          </a:p>
        </p:txBody>
      </p:sp>
    </p:spTree>
    <p:extLst>
      <p:ext uri="{BB962C8B-B14F-4D97-AF65-F5344CB8AC3E}">
        <p14:creationId xmlns:p14="http://schemas.microsoft.com/office/powerpoint/2010/main" val="323956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34" grpId="0" animBg="1"/>
      <p:bldP spid="35" grpId="0" animBg="1"/>
      <p:bldP spid="48" grpId="0" animBg="1"/>
      <p:bldP spid="76" grpId="0" animBg="1"/>
      <p:bldP spid="77" grpId="0" animBg="1"/>
      <p:bldP spid="79" grpId="0" animBg="1"/>
      <p:bldP spid="91" grpId="0" animBg="1"/>
      <p:bldP spid="32" grpId="0" animBg="1"/>
      <p:bldP spid="33" grpId="0" animBg="1"/>
      <p:bldP spid="39" grpId="0" animBg="1"/>
      <p:bldP spid="57" grpId="0" animBg="1"/>
      <p:bldP spid="60" grpId="0" animBg="1"/>
      <p:bldP spid="61" grpId="0" animBg="1"/>
      <p:bldP spid="72" grpId="0" animBg="1"/>
      <p:bldP spid="73" grpId="0" animBg="1"/>
      <p:bldP spid="80" grpId="0" animBg="1"/>
      <p:bldP spid="59" grpId="0" animBg="1"/>
      <p:bldP spid="53" grpId="0" animBg="1"/>
      <p:bldP spid="54" grpId="0" animBg="1"/>
      <p:bldP spid="55" grpId="0" animBg="1"/>
      <p:bldP spid="56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>
            <a:off x="6392119" y="635777"/>
            <a:ext cx="7765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90977" y="169691"/>
            <a:ext cx="3802283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/>
            <a:r>
              <a:rPr lang="fa-IR" sz="1600" b="1" dirty="0">
                <a:solidFill>
                  <a:prstClr val="white"/>
                </a:solidFill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76982" y="746567"/>
            <a:ext cx="7494608" cy="57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 flipH="1">
            <a:off x="2447141" y="769716"/>
            <a:ext cx="18267" cy="12603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669901" y="895753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23" name="Straight Connector 22"/>
          <p:cNvCxnSpPr>
            <a:endCxn id="35" idx="0"/>
          </p:cNvCxnSpPr>
          <p:nvPr/>
        </p:nvCxnSpPr>
        <p:spPr>
          <a:xfrm flipH="1">
            <a:off x="8345347" y="1556797"/>
            <a:ext cx="2" cy="1331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33104" y="1551017"/>
            <a:ext cx="5544273" cy="173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2"/>
          </p:cNvCxnSpPr>
          <p:nvPr/>
        </p:nvCxnSpPr>
        <p:spPr>
          <a:xfrm>
            <a:off x="9970667" y="1417906"/>
            <a:ext cx="923" cy="1678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4396" y="1568330"/>
            <a:ext cx="2920" cy="2431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127905" y="1804046"/>
            <a:ext cx="2645754" cy="741404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/>
            <a:r>
              <a:rPr lang="fa-IR" sz="1600" b="1" dirty="0">
                <a:cs typeface="B Lotus" panose="00000400000000000000" pitchFamily="2" charset="-78"/>
              </a:rPr>
              <a:t>سند روابط در خانواده، سند ازدواج، سند بایسته‌های پوشش و لباس، سند بایسته‌های آموزش جنسی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101068" y="1689906"/>
            <a:ext cx="2488558" cy="775504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cs typeface="B Lotus" panose="00000400000000000000" pitchFamily="2" charset="-78"/>
              </a:rPr>
              <a:t>اصلاح تعاریف</a:t>
            </a:r>
          </a:p>
          <a:p>
            <a:pPr algn="ctr"/>
            <a:r>
              <a:rPr lang="fa-IR" sz="1600" b="1" dirty="0">
                <a:cs typeface="B Lotus" panose="00000400000000000000" pitchFamily="2" charset="-78"/>
              </a:rPr>
              <a:t>کتب تدبر در ساحت جامعه، </a:t>
            </a:r>
          </a:p>
          <a:p>
            <a:pPr algn="ctr"/>
            <a:r>
              <a:rPr lang="fa-IR" sz="1600" b="1" dirty="0">
                <a:cs typeface="B Lotus" panose="00000400000000000000" pitchFamily="2" charset="-78"/>
              </a:rPr>
              <a:t>بیت و ساختار وجودی جامعه</a:t>
            </a:r>
            <a:endParaRPr kumimoji="0" lang="fa-I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92597" y="3713554"/>
            <a:ext cx="11810465" cy="665352"/>
            <a:chOff x="2937084" y="3941836"/>
            <a:chExt cx="4546189" cy="694188"/>
          </a:xfrm>
        </p:grpSpPr>
        <p:grpSp>
          <p:nvGrpSpPr>
            <p:cNvPr id="40" name="Group 39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1" name="Rounded Rectangle 40"/>
            <p:cNvSpPr/>
            <p:nvPr/>
          </p:nvSpPr>
          <p:spPr>
            <a:xfrm>
              <a:off x="3004156" y="3961105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     آموزش تدبر در ساحت بیت، اصلاح و تفصیل تعاریف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134582" y="4395339"/>
            <a:ext cx="5755409" cy="714883"/>
            <a:chOff x="-192640" y="5414794"/>
            <a:chExt cx="12082631" cy="470488"/>
          </a:xfrm>
        </p:grpSpPr>
        <p:grpSp>
          <p:nvGrpSpPr>
            <p:cNvPr id="46" name="Group 45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Rounded Rectangle 46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 دوره اول:     جاری شدن رحمت در خانواده</a:t>
              </a:r>
            </a:p>
            <a:p>
              <a:pPr lvl="0"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              چگونه رحمت را در خانه خود جاری کنم؟</a:t>
              </a:r>
              <a:endParaRPr lang="en-US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753895" y="3879318"/>
            <a:ext cx="394038" cy="339944"/>
            <a:chOff x="9112216" y="2700370"/>
            <a:chExt cx="731872" cy="736698"/>
          </a:xfrm>
        </p:grpSpPr>
        <p:sp>
          <p:nvSpPr>
            <p:cNvPr id="52" name="Oval 51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728923" y="4545123"/>
            <a:ext cx="394038" cy="339944"/>
            <a:chOff x="9112216" y="2700370"/>
            <a:chExt cx="731872" cy="736698"/>
          </a:xfrm>
        </p:grpSpPr>
        <p:sp>
          <p:nvSpPr>
            <p:cNvPr id="57" name="Oval 56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319777" y="5150731"/>
            <a:ext cx="5579425" cy="717634"/>
            <a:chOff x="2937084" y="3941836"/>
            <a:chExt cx="4546189" cy="694192"/>
          </a:xfrm>
        </p:grpSpPr>
        <p:grpSp>
          <p:nvGrpSpPr>
            <p:cNvPr id="62" name="Group 61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65" name="Rounded Rectangle 64"/>
              <p:cNvSpPr/>
              <p:nvPr/>
            </p:nvSpPr>
            <p:spPr>
              <a:xfrm>
                <a:off x="759496" y="689885"/>
                <a:ext cx="6162353" cy="821332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3" name="Rounded Rectangle 62"/>
            <p:cNvSpPr/>
            <p:nvPr/>
          </p:nvSpPr>
          <p:spPr>
            <a:xfrm>
              <a:off x="3004156" y="3961109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دوره دوم:    زوجیت راهی برای رسیدن به کمال</a:t>
              </a:r>
              <a:endParaRPr lang="en-US" b="1" dirty="0">
                <a:solidFill>
                  <a:srgbClr val="FFC000"/>
                </a:solidFill>
                <a:cs typeface="B Titr" pitchFamily="2" charset="-78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1750035" y="5316500"/>
            <a:ext cx="394038" cy="339944"/>
            <a:chOff x="9112216" y="2700370"/>
            <a:chExt cx="731872" cy="736698"/>
          </a:xfrm>
        </p:grpSpPr>
        <p:sp>
          <p:nvSpPr>
            <p:cNvPr id="81" name="Oval 80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96" name="Rounded Rectangle 95"/>
          <p:cNvSpPr/>
          <p:nvPr/>
        </p:nvSpPr>
        <p:spPr>
          <a:xfrm>
            <a:off x="238539" y="2598520"/>
            <a:ext cx="11845431" cy="1041718"/>
          </a:xfrm>
          <a:prstGeom prst="roundRect">
            <a:avLst>
              <a:gd name="adj" fmla="val 50000"/>
            </a:avLst>
          </a:prstGeom>
          <a:gradFill>
            <a:gsLst>
              <a:gs pos="75000">
                <a:schemeClr val="accent2">
                  <a:lumMod val="40000"/>
                  <a:lumOff val="60000"/>
                </a:schemeClr>
              </a:gs>
              <a:gs pos="100000">
                <a:srgbClr val="6C8547"/>
              </a:gs>
              <a:gs pos="29000">
                <a:srgbClr val="F4DF9A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574070" y="2746936"/>
            <a:ext cx="11233514" cy="825437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                                                                 </a:t>
            </a:r>
          </a:p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                                        تبدیل کتاب تدبر در ساحت بیت به</a:t>
            </a:r>
          </a:p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                                             دوره آموزشی بلند مدت ( در 6 دوره)        </a:t>
            </a:r>
          </a:p>
          <a:p>
            <a:pPr algn="ctr" defTabSz="914400" rtl="1">
              <a:lnSpc>
                <a:spcPct val="150000"/>
              </a:lnSpc>
            </a:pPr>
            <a:r>
              <a:rPr lang="fa-IR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                                                 </a:t>
            </a:r>
            <a:endParaRPr lang="en-US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5226358" y="2806865"/>
            <a:ext cx="6446711" cy="64151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rtl="1">
              <a:lnSpc>
                <a:spcPct val="150000"/>
              </a:lnSpc>
              <a:defRPr/>
            </a:pPr>
            <a:r>
              <a:rPr lang="fa-IR" b="1" dirty="0">
                <a:solidFill>
                  <a:prstClr val="black"/>
                </a:solidFill>
                <a:cs typeface="B Titr" panose="00000700000000000000" pitchFamily="2" charset="-78"/>
              </a:rPr>
              <a:t>برگزاری دوره های تخصصی براساس کتب بنیادی</a:t>
            </a:r>
          </a:p>
        </p:txBody>
      </p:sp>
      <p:sp>
        <p:nvSpPr>
          <p:cNvPr id="99" name="Right Arrow 98"/>
          <p:cNvSpPr/>
          <p:nvPr/>
        </p:nvSpPr>
        <p:spPr>
          <a:xfrm rot="10800000">
            <a:off x="4679033" y="2847372"/>
            <a:ext cx="574116" cy="514247"/>
          </a:xfrm>
          <a:prstGeom prst="right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8327483" y="2449984"/>
            <a:ext cx="1509" cy="1398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115294" y="4402853"/>
            <a:ext cx="5821451" cy="736305"/>
            <a:chOff x="147785" y="5414794"/>
            <a:chExt cx="11742206" cy="470488"/>
          </a:xfrm>
        </p:grpSpPr>
        <p:grpSp>
          <p:nvGrpSpPr>
            <p:cNvPr id="127" name="Group 126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29" name="Rounded Rectangle 128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8" name="Rounded Rectangle 127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دوره چهارم:      رحمت الهی و نظام خویشاوندی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775677" y="4558628"/>
            <a:ext cx="394038" cy="339944"/>
            <a:chOff x="9112216" y="2700370"/>
            <a:chExt cx="731872" cy="736698"/>
          </a:xfrm>
        </p:grpSpPr>
        <p:sp>
          <p:nvSpPr>
            <p:cNvPr id="137" name="Oval 136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38896" y="5168097"/>
            <a:ext cx="5807060" cy="717629"/>
            <a:chOff x="2937084" y="3941836"/>
            <a:chExt cx="4546189" cy="694188"/>
          </a:xfrm>
        </p:grpSpPr>
        <p:grpSp>
          <p:nvGrpSpPr>
            <p:cNvPr id="142" name="Group 141"/>
            <p:cNvGrpSpPr/>
            <p:nvPr/>
          </p:nvGrpSpPr>
          <p:grpSpPr>
            <a:xfrm>
              <a:off x="2937084" y="3941836"/>
              <a:ext cx="4516998" cy="645366"/>
              <a:chOff x="731520" y="640062"/>
              <a:chExt cx="6230994" cy="875232"/>
            </a:xfrm>
          </p:grpSpPr>
          <p:sp>
            <p:nvSpPr>
              <p:cNvPr id="144" name="Rounded Rectangle 143"/>
              <p:cNvSpPr/>
              <p:nvPr/>
            </p:nvSpPr>
            <p:spPr>
              <a:xfrm>
                <a:off x="759496" y="689885"/>
                <a:ext cx="6162353" cy="821331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5" name="Rounded Rectangle 144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3" name="Rounded Rectangle 142"/>
            <p:cNvSpPr/>
            <p:nvPr/>
          </p:nvSpPr>
          <p:spPr>
            <a:xfrm>
              <a:off x="3004156" y="3961105"/>
              <a:ext cx="4479117" cy="6749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1"/>
              <a:r>
                <a:rPr lang="fa-IR" b="1" dirty="0">
                  <a:solidFill>
                    <a:srgbClr val="FFC000"/>
                  </a:solidFill>
                  <a:cs typeface="B Titr" pitchFamily="2" charset="-78"/>
                </a:rPr>
                <a:t>      دوره پنجم:            حریم دار حرم خانواده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5796789" y="5318427"/>
            <a:ext cx="394038" cy="339944"/>
            <a:chOff x="9112216" y="2700370"/>
            <a:chExt cx="731872" cy="736698"/>
          </a:xfrm>
        </p:grpSpPr>
        <p:sp>
          <p:nvSpPr>
            <p:cNvPr id="152" name="Oval 151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6136512" y="5920451"/>
            <a:ext cx="5755409" cy="823724"/>
            <a:chOff x="-192640" y="5414794"/>
            <a:chExt cx="12082631" cy="470488"/>
          </a:xfrm>
        </p:grpSpPr>
        <p:grpSp>
          <p:nvGrpSpPr>
            <p:cNvPr id="162" name="Group 161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64" name="Rounded Rectangle 163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5" name="Rounded Rectangle 164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63" name="Rounded Rectangle 162"/>
            <p:cNvSpPr/>
            <p:nvPr/>
          </p:nvSpPr>
          <p:spPr>
            <a:xfrm>
              <a:off x="-192640" y="5427854"/>
              <a:ext cx="12082631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دوره سوم:    رحم ظرفی برای تحقق رحمت</a:t>
              </a:r>
              <a:endParaRPr lang="en-US" b="1" dirty="0">
                <a:solidFill>
                  <a:srgbClr val="FFFF00"/>
                </a:solidFill>
                <a:cs typeface="B Titr" pitchFamily="2" charset="-78"/>
              </a:endParaRPr>
            </a:p>
            <a:p>
              <a:pPr algn="just" rtl="1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              ظرف رحمت الهی چیستی و چگونگی؟</a:t>
              </a:r>
              <a:endParaRPr lang="en-US" b="1" dirty="0">
                <a:solidFill>
                  <a:srgbClr val="FFFF00"/>
                </a:solidFill>
                <a:cs typeface="B Titr" pitchFamily="2" charset="-78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1730853" y="6132779"/>
            <a:ext cx="394038" cy="339944"/>
            <a:chOff x="9112216" y="2700370"/>
            <a:chExt cx="731872" cy="736698"/>
          </a:xfrm>
        </p:grpSpPr>
        <p:sp>
          <p:nvSpPr>
            <p:cNvPr id="167" name="Oval 166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17224" y="5914663"/>
            <a:ext cx="5821451" cy="858448"/>
            <a:chOff x="147785" y="5414794"/>
            <a:chExt cx="11742206" cy="470488"/>
          </a:xfrm>
        </p:grpSpPr>
        <p:grpSp>
          <p:nvGrpSpPr>
            <p:cNvPr id="172" name="Group 171"/>
            <p:cNvGrpSpPr/>
            <p:nvPr/>
          </p:nvGrpSpPr>
          <p:grpSpPr>
            <a:xfrm>
              <a:off x="147785" y="5414794"/>
              <a:ext cx="11666810" cy="437399"/>
              <a:chOff x="731520" y="640062"/>
              <a:chExt cx="6230994" cy="875232"/>
            </a:xfrm>
          </p:grpSpPr>
          <p:sp>
            <p:nvSpPr>
              <p:cNvPr id="174" name="Rounded Rectangle 173"/>
              <p:cNvSpPr/>
              <p:nvPr/>
            </p:nvSpPr>
            <p:spPr>
              <a:xfrm>
                <a:off x="769733" y="666171"/>
                <a:ext cx="6162353" cy="821333"/>
              </a:xfrm>
              <a:prstGeom prst="roundRect">
                <a:avLst>
                  <a:gd name="adj" fmla="val 40766"/>
                </a:avLst>
              </a:prstGeom>
              <a:solidFill>
                <a:srgbClr val="15414C"/>
              </a:solidFill>
              <a:ln>
                <a:solidFill>
                  <a:srgbClr val="F5E6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>
                <a:off x="731520" y="640062"/>
                <a:ext cx="6230994" cy="875232"/>
              </a:xfrm>
              <a:prstGeom prst="roundRect">
                <a:avLst>
                  <a:gd name="adj" fmla="val 18825"/>
                </a:avLst>
              </a:prstGeom>
              <a:noFill/>
              <a:ln>
                <a:solidFill>
                  <a:srgbClr val="CF7D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3" name="Rounded Rectangle 172"/>
            <p:cNvSpPr/>
            <p:nvPr/>
          </p:nvSpPr>
          <p:spPr>
            <a:xfrm>
              <a:off x="633609" y="5427854"/>
              <a:ext cx="11256382" cy="45742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r>
                <a:rPr lang="fa-IR" b="1" dirty="0">
                  <a:solidFill>
                    <a:srgbClr val="FFFF00"/>
                  </a:solidFill>
                  <a:cs typeface="B Titr" pitchFamily="2" charset="-78"/>
                </a:rPr>
                <a:t>     دوره ششم: چگونه خانه ام را به خانه رسول متصل کنم؟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5777607" y="6146282"/>
            <a:ext cx="394038" cy="339944"/>
            <a:chOff x="9112216" y="2700370"/>
            <a:chExt cx="731872" cy="736698"/>
          </a:xfrm>
        </p:grpSpPr>
        <p:sp>
          <p:nvSpPr>
            <p:cNvPr id="177" name="Oval 176"/>
            <p:cNvSpPr/>
            <p:nvPr/>
          </p:nvSpPr>
          <p:spPr>
            <a:xfrm>
              <a:off x="9130411" y="2700370"/>
              <a:ext cx="713677" cy="73669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9130412" y="2748331"/>
              <a:ext cx="570802" cy="68732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9112216" y="2857501"/>
              <a:ext cx="460409" cy="45388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>
              <a:off x="9135937" y="2943223"/>
              <a:ext cx="336677" cy="32529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182" name="Rounded Rectangle 181"/>
          <p:cNvSpPr/>
          <p:nvPr/>
        </p:nvSpPr>
        <p:spPr>
          <a:xfrm>
            <a:off x="92597" y="2581288"/>
            <a:ext cx="1780255" cy="526314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cs typeface="B Titr" panose="00000700000000000000" pitchFamily="2" charset="-78"/>
              </a:rPr>
              <a:t>دوره دو سال و نیم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4969564" y="3760095"/>
            <a:ext cx="1397015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kern="0" noProof="0" dirty="0">
                <a:solidFill>
                  <a:schemeClr val="bg1"/>
                </a:solidFill>
                <a:latin typeface="Calibri" panose="020F0502020204030204"/>
                <a:cs typeface="B Titr" panose="00000700000000000000" pitchFamily="2" charset="-78"/>
              </a:rPr>
              <a:t>تهیه محصولات</a:t>
            </a:r>
            <a:endParaRPr kumimoji="0" lang="fa-I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3453364" y="3746843"/>
            <a:ext cx="1614502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kern="0" noProof="0" dirty="0">
                <a:solidFill>
                  <a:schemeClr val="bg1"/>
                </a:solidFill>
                <a:latin typeface="Calibri" panose="020F0502020204030204"/>
                <a:cs typeface="B Titr" panose="00000700000000000000" pitchFamily="2" charset="-78"/>
              </a:rPr>
              <a:t>از نیمه مهر ماه تا دی ماه 99</a:t>
            </a:r>
            <a:endParaRPr kumimoji="0" lang="fa-I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941442" y="3753469"/>
            <a:ext cx="1397015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kern="0" noProof="0" dirty="0">
                <a:solidFill>
                  <a:schemeClr val="bg1"/>
                </a:solidFill>
                <a:latin typeface="Calibri" panose="020F0502020204030204"/>
                <a:cs typeface="B Titr" panose="00000700000000000000" pitchFamily="2" charset="-78"/>
              </a:rPr>
              <a:t>تدوین و بارگزاری</a:t>
            </a:r>
            <a:endParaRPr kumimoji="0" lang="fa-I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431870" y="3786599"/>
            <a:ext cx="1614502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kern="0" noProof="0" dirty="0">
                <a:solidFill>
                  <a:schemeClr val="bg1"/>
                </a:solidFill>
                <a:latin typeface="Calibri" panose="020F0502020204030204"/>
                <a:cs typeface="B Titr" panose="00000700000000000000" pitchFamily="2" charset="-78"/>
              </a:rPr>
              <a:t>از نیمه مهر ماه تا پایان بهمن ماه99</a:t>
            </a:r>
            <a:endParaRPr kumimoji="0" lang="fa-I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04" name="Diagonal Stripe 103"/>
          <p:cNvSpPr/>
          <p:nvPr/>
        </p:nvSpPr>
        <p:spPr>
          <a:xfrm>
            <a:off x="6506813" y="3803366"/>
            <a:ext cx="225286" cy="463825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Diagonal Stripe 104"/>
          <p:cNvSpPr/>
          <p:nvPr/>
        </p:nvSpPr>
        <p:spPr>
          <a:xfrm flipH="1">
            <a:off x="6414045" y="4015402"/>
            <a:ext cx="99393" cy="245163"/>
          </a:xfrm>
          <a:prstGeom prst="diagStripe">
            <a:avLst>
              <a:gd name="adj" fmla="val 89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7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34" grpId="0" animBg="1"/>
      <p:bldP spid="35" grpId="0" animBg="1"/>
      <p:bldP spid="96" grpId="0" animBg="1"/>
      <p:bldP spid="97" grpId="0" animBg="1"/>
      <p:bldP spid="98" grpId="0" animBg="1"/>
      <p:bldP spid="99" grpId="0" animBg="1"/>
      <p:bldP spid="182" grpId="0" animBg="1"/>
      <p:bldP spid="101" grpId="0" animBg="1"/>
      <p:bldP spid="102" grpId="0" animBg="1"/>
      <p:bldP spid="103" grpId="0" animBg="1"/>
      <p:bldP spid="181" grpId="0" animBg="1"/>
      <p:bldP spid="104" grpId="0" animBg="1"/>
      <p:bldP spid="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>
            <a:off x="6387548" y="635777"/>
            <a:ext cx="12336" cy="2773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39478" y="169691"/>
            <a:ext cx="3896139" cy="46608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5E6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solidFill>
                  <a:prstClr val="white"/>
                </a:solidFill>
                <a:cs typeface="B Titr" panose="00000700000000000000" pitchFamily="2" charset="-78"/>
              </a:rPr>
              <a:t>سطوح عملیات بخش اول درون بیت-بستر روابط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22644" y="913112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میانه 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768252" y="726510"/>
            <a:ext cx="7203338" cy="2005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6" idx="0"/>
          </p:cNvCxnSpPr>
          <p:nvPr/>
        </p:nvCxnSpPr>
        <p:spPr>
          <a:xfrm flipH="1">
            <a:off x="9970667" y="769224"/>
            <a:ext cx="5492" cy="13231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5" idx="0"/>
          </p:cNvCxnSpPr>
          <p:nvPr/>
        </p:nvCxnSpPr>
        <p:spPr>
          <a:xfrm>
            <a:off x="2799567" y="745299"/>
            <a:ext cx="9395" cy="15045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148214" y="895753"/>
            <a:ext cx="1321495" cy="516368"/>
          </a:xfrm>
          <a:prstGeom prst="roundRect">
            <a:avLst>
              <a:gd name="adj" fmla="val 181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خرد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93427" y="901538"/>
            <a:ext cx="1554480" cy="516368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کلان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36" name="Straight Connector 35"/>
          <p:cNvCxnSpPr>
            <a:endCxn id="48" idx="0"/>
          </p:cNvCxnSpPr>
          <p:nvPr/>
        </p:nvCxnSpPr>
        <p:spPr>
          <a:xfrm>
            <a:off x="8179497" y="1553229"/>
            <a:ext cx="954" cy="1634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968668" y="1544681"/>
            <a:ext cx="5208846" cy="148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68669" y="1584542"/>
            <a:ext cx="6263" cy="22609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2"/>
          </p:cNvCxnSpPr>
          <p:nvPr/>
        </p:nvCxnSpPr>
        <p:spPr>
          <a:xfrm>
            <a:off x="6399884" y="1429480"/>
            <a:ext cx="916" cy="1237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7403211" y="1716658"/>
            <a:ext cx="1554480" cy="337613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مکتوب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215025" y="3864279"/>
            <a:ext cx="1753643" cy="6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77" idx="0"/>
          </p:cNvCxnSpPr>
          <p:nvPr/>
        </p:nvCxnSpPr>
        <p:spPr>
          <a:xfrm flipH="1">
            <a:off x="1208762" y="3870542"/>
            <a:ext cx="6263" cy="195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386462" y="2167484"/>
            <a:ext cx="12486" cy="23450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402915" y="2129425"/>
            <a:ext cx="7989941" cy="33545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1403192" y="2123162"/>
            <a:ext cx="5986" cy="212945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48" idx="2"/>
          </p:cNvCxnSpPr>
          <p:nvPr/>
        </p:nvCxnSpPr>
        <p:spPr>
          <a:xfrm flipH="1" flipV="1">
            <a:off x="8180451" y="2054271"/>
            <a:ext cx="9960" cy="1707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8649419" y="2398957"/>
            <a:ext cx="1554480" cy="337982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noProof="0" dirty="0">
                <a:solidFill>
                  <a:prstClr val="white"/>
                </a:solidFill>
                <a:latin typeface="Century Gothic" panose="020B0502020202020204"/>
                <a:cs typeface="B Lotus" panose="00000400000000000000" pitchFamily="2" charset="-78"/>
              </a:rPr>
              <a:t>راهبردی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B Lotus" panose="00000400000000000000" pitchFamily="2" charset="-78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06472" y="4065630"/>
            <a:ext cx="2204580" cy="331006"/>
          </a:xfrm>
          <a:prstGeom prst="roundRect">
            <a:avLst>
              <a:gd name="adj" fmla="val 181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000" b="1" dirty="0">
                <a:cs typeface="B Lotus" panose="00000400000000000000" pitchFamily="2" charset="-78"/>
              </a:rPr>
              <a:t>طراحی عملیات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47" y="2336107"/>
            <a:ext cx="2642437" cy="1427963"/>
          </a:xfrm>
          <a:prstGeom prst="roundRect">
            <a:avLst>
              <a:gd name="adj" fmla="val 1810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/>
            <a:r>
              <a:rPr lang="fa-IR" sz="1400" b="1" dirty="0">
                <a:cs typeface="B Lotus" panose="00000400000000000000" pitchFamily="2" charset="-78"/>
              </a:rPr>
              <a:t>مکتوبات مهارتی قابل استفاده از طرق انواع رسانه ها: تشکیل تیم های دارای مهارتهای رسانه ای مکتوب و غیر مکتوب جهت جمع آوری و تبدیل محتوای تولید شده راهبردی، تبلیغ و نشر مطالب در پروژه محرومیت زدایی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3012510" y="2880985"/>
            <a:ext cx="9071460" cy="996071"/>
          </a:xfrm>
          <a:prstGeom prst="roundRect">
            <a:avLst>
              <a:gd name="adj" fmla="val 50000"/>
            </a:avLst>
          </a:prstGeom>
          <a:gradFill>
            <a:gsLst>
              <a:gs pos="75000">
                <a:schemeClr val="accent2">
                  <a:lumMod val="40000"/>
                  <a:lumOff val="60000"/>
                </a:schemeClr>
              </a:gs>
              <a:gs pos="100000">
                <a:srgbClr val="6C8547"/>
              </a:gs>
              <a:gs pos="29000">
                <a:srgbClr val="F4DF9A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3152642" y="2987603"/>
            <a:ext cx="8778400" cy="789267"/>
          </a:xfrm>
          <a:prstGeom prst="roundRect">
            <a:avLst/>
          </a:prstGeom>
          <a:gradFill>
            <a:gsLst>
              <a:gs pos="19000">
                <a:srgbClr val="FBF5C5"/>
              </a:gs>
              <a:gs pos="100000">
                <a:schemeClr val="accent4">
                  <a:lumMod val="50000"/>
                </a:schemeClr>
              </a:gs>
              <a:gs pos="44000">
                <a:srgbClr val="F4DF9A"/>
              </a:gs>
              <a:gs pos="92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1">
              <a:lnSpc>
                <a:spcPct val="150000"/>
              </a:lnSpc>
            </a:pPr>
            <a:r>
              <a:rPr lang="fa-IR" sz="1600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تنظیم و انتشار اخبار جهت اطلاع سایر کارگروه ها و مدارس و جلوگیری از موازی کاری در نشریه کساء </a:t>
            </a:r>
            <a:endParaRPr lang="en-US" sz="1600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cxnSp>
        <p:nvCxnSpPr>
          <p:cNvPr id="123" name="Straight Connector 122"/>
          <p:cNvCxnSpPr>
            <a:stCxn id="76" idx="2"/>
          </p:cNvCxnSpPr>
          <p:nvPr/>
        </p:nvCxnSpPr>
        <p:spPr>
          <a:xfrm flipH="1">
            <a:off x="9425836" y="2736939"/>
            <a:ext cx="823" cy="162836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ounded Rectangle 209"/>
          <p:cNvSpPr/>
          <p:nvPr/>
        </p:nvSpPr>
        <p:spPr>
          <a:xfrm>
            <a:off x="3115064" y="3103357"/>
            <a:ext cx="1610139" cy="522692"/>
          </a:xfrm>
          <a:prstGeom prst="roundRect">
            <a:avLst>
              <a:gd name="adj" fmla="val 22373"/>
            </a:avLst>
          </a:prstGeom>
          <a:gradFill>
            <a:gsLst>
              <a:gs pos="71000">
                <a:schemeClr val="accent2">
                  <a:lumMod val="60000"/>
                  <a:lumOff val="40000"/>
                </a:schemeClr>
              </a:gs>
              <a:gs pos="19000">
                <a:srgbClr val="FEFAC9"/>
              </a:gs>
              <a:gs pos="100000">
                <a:srgbClr val="7D9263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7145" cap="flat" cmpd="sng" algn="ctr">
            <a:solidFill>
              <a:srgbClr val="FFFF00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cs typeface="B Titr" panose="00000700000000000000" pitchFamily="2" charset="-78"/>
              </a:rPr>
              <a:t>به صورت مستمر</a:t>
            </a:r>
          </a:p>
        </p:txBody>
      </p:sp>
    </p:spTree>
    <p:extLst>
      <p:ext uri="{BB962C8B-B14F-4D97-AF65-F5344CB8AC3E}">
        <p14:creationId xmlns:p14="http://schemas.microsoft.com/office/powerpoint/2010/main" val="28660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48" grpId="0" animBg="1"/>
      <p:bldP spid="76" grpId="0" animBg="1"/>
      <p:bldP spid="77" grpId="0" animBg="1"/>
      <p:bldP spid="33" grpId="0" animBg="1"/>
      <p:bldP spid="108" grpId="0" animBg="1"/>
      <p:bldP spid="109" grpId="0" animBg="1"/>
      <p:bldP spid="2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244</TotalTime>
  <Words>1883</Words>
  <Application>Microsoft Office PowerPoint</Application>
  <PresentationFormat>Widescreen</PresentationFormat>
  <Paragraphs>276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Kochak Zade</dc:creator>
  <cp:lastModifiedBy>yasaman asefi</cp:lastModifiedBy>
  <cp:revision>18</cp:revision>
  <dcterms:created xsi:type="dcterms:W3CDTF">2021-01-07T17:40:41Z</dcterms:created>
  <dcterms:modified xsi:type="dcterms:W3CDTF">2021-06-23T05:05:55Z</dcterms:modified>
</cp:coreProperties>
</file>