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81" r:id="rId15"/>
    <p:sldId id="282" r:id="rId16"/>
    <p:sldId id="283" r:id="rId17"/>
    <p:sldId id="285" r:id="rId18"/>
    <p:sldId id="286" r:id="rId19"/>
    <p:sldId id="268" r:id="rId20"/>
    <p:sldId id="269" r:id="rId21"/>
    <p:sldId id="278" r:id="rId22"/>
    <p:sldId id="279" r:id="rId23"/>
    <p:sldId id="280" r:id="rId24"/>
    <p:sldId id="275" r:id="rId25"/>
    <p:sldId id="276" r:id="rId26"/>
    <p:sldId id="277" r:id="rId27"/>
    <p:sldId id="270" r:id="rId28"/>
    <p:sldId id="271" r:id="rId29"/>
    <p:sldId id="272" r:id="rId30"/>
    <p:sldId id="273" r:id="rId31"/>
    <p:sldId id="274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391" autoAdjust="0"/>
  </p:normalViewPr>
  <p:slideViewPr>
    <p:cSldViewPr snapToGrid="0">
      <p:cViewPr>
        <p:scale>
          <a:sx n="80" d="100"/>
          <a:sy n="80" d="100"/>
        </p:scale>
        <p:origin x="782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4712-850C-48F2-8CAE-1C9A5FB4193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0F226-13A4-47F2-A152-02E568BD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2BCB-4B87-46B2-9B71-977D96FEC0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0F226-13A4-47F2-A152-02E568BD5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2BCB-4B87-46B2-9B71-977D96FEC0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2BCB-4B87-46B2-9B71-977D96FEC0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2BCB-4B87-46B2-9B71-977D96FEC0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2BCB-4B87-46B2-9B71-977D96FEC0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98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0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6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A5D108-E764-4429-9081-3390551D061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F7FD-8B7A-4E0C-870C-B3AE5DF4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9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363AC-2539-42F4-BE85-F8E49FFE9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r="-167"/>
          <a:stretch/>
        </p:blipFill>
        <p:spPr>
          <a:xfrm>
            <a:off x="0" y="0"/>
            <a:ext cx="122692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7A6DB-231D-40A5-B2D2-3C43B26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/>
        </p:blipFill>
        <p:spPr>
          <a:xfrm>
            <a:off x="4299204" y="818744"/>
            <a:ext cx="3593592" cy="522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37C6B5-CE53-4C9A-B47A-CC2233A8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700"/>
            <a:ext cx="21050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70503" y="3747165"/>
            <a:ext cx="10200908" cy="714883"/>
            <a:chOff x="-192640" y="5414794"/>
            <a:chExt cx="12082631" cy="470488"/>
          </a:xfrm>
        </p:grpSpPr>
        <p:grpSp>
          <p:nvGrpSpPr>
            <p:cNvPr id="46" name="Group 45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 جلسه اول:                                     هستی و هستی آفرین  ( درس 1-3)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728923" y="3856436"/>
            <a:ext cx="394038" cy="339944"/>
            <a:chOff x="9112216" y="2700370"/>
            <a:chExt cx="731872" cy="736698"/>
          </a:xfrm>
        </p:grpSpPr>
        <p:sp>
          <p:nvSpPr>
            <p:cNvPr id="57" name="Oval 5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91628" y="4502557"/>
            <a:ext cx="9888993" cy="717634"/>
            <a:chOff x="2937084" y="3941836"/>
            <a:chExt cx="4546189" cy="694192"/>
          </a:xfrm>
        </p:grpSpPr>
        <p:grpSp>
          <p:nvGrpSpPr>
            <p:cNvPr id="62" name="Group 61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          جلسه دوم:                                            از حس تا عقل</a:t>
              </a:r>
            </a:p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                                                   ( حس و خیال و وهم و عقل: درس 4-8)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50035" y="4627813"/>
            <a:ext cx="394038" cy="339944"/>
            <a:chOff x="9112216" y="2700370"/>
            <a:chExt cx="731872" cy="736698"/>
          </a:xfrm>
        </p:grpSpPr>
        <p:sp>
          <p:nvSpPr>
            <p:cNvPr id="81" name="Oval 80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1290580" y="2598520"/>
            <a:ext cx="10793390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552995" y="2710774"/>
            <a:ext cx="10235820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تبدیل کتاب ساختار وجودی انسان به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دوره آموزشی بلند مدت ( در 4 جلسه)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2104802" y="6121695"/>
            <a:ext cx="9897952" cy="736305"/>
            <a:chOff x="147785" y="5414794"/>
            <a:chExt cx="11742206" cy="470488"/>
          </a:xfrm>
        </p:grpSpPr>
        <p:grpSp>
          <p:nvGrpSpPr>
            <p:cNvPr id="127" name="Group 126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29" name="Rounded Rectangle 128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جلسه چهارم:                                         توجه نفس، چرخه کمال</a:t>
              </a:r>
            </a:p>
            <a:p>
              <a:pPr algn="r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                                                          ( درس 13 و 14) 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1754003" y="6236957"/>
            <a:ext cx="394038" cy="339944"/>
            <a:chOff x="9112216" y="2700370"/>
            <a:chExt cx="731872" cy="736698"/>
          </a:xfrm>
        </p:grpSpPr>
        <p:sp>
          <p:nvSpPr>
            <p:cNvPr id="137" name="Oval 13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772433" y="5272277"/>
            <a:ext cx="10200908" cy="823724"/>
            <a:chOff x="-192640" y="5414794"/>
            <a:chExt cx="12082631" cy="470488"/>
          </a:xfrm>
        </p:grpSpPr>
        <p:grpSp>
          <p:nvGrpSpPr>
            <p:cNvPr id="162" name="Group 161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3" name="Rounded Rectangle 162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جلسه سوم:                                           از ایمان تا عمل</a:t>
              </a:r>
            </a:p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                                       ( ایمان و فعل و شاکله و عمل: درس 9-12)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1730853" y="5444092"/>
            <a:ext cx="394038" cy="339944"/>
            <a:chOff x="9112216" y="2700370"/>
            <a:chExt cx="731872" cy="736698"/>
          </a:xfrm>
        </p:grpSpPr>
        <p:sp>
          <p:nvSpPr>
            <p:cNvPr id="167" name="Oval 16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82" name="Rounded Rectangle 181"/>
          <p:cNvSpPr/>
          <p:nvPr/>
        </p:nvSpPr>
        <p:spPr>
          <a:xfrm>
            <a:off x="85058" y="3802794"/>
            <a:ext cx="1901059" cy="2760844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kern="0" noProof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از مهر تا بهمن 99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64" name="Diagonal Stripe 63"/>
          <p:cNvSpPr/>
          <p:nvPr/>
        </p:nvSpPr>
        <p:spPr>
          <a:xfrm>
            <a:off x="4306950" y="3922639"/>
            <a:ext cx="225286" cy="463825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Diagonal Stripe 66"/>
          <p:cNvSpPr/>
          <p:nvPr/>
        </p:nvSpPr>
        <p:spPr>
          <a:xfrm flipH="1">
            <a:off x="4214182" y="4134675"/>
            <a:ext cx="99393" cy="245163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Diagonal Stripe 67"/>
          <p:cNvSpPr/>
          <p:nvPr/>
        </p:nvSpPr>
        <p:spPr>
          <a:xfrm>
            <a:off x="4267194" y="5406882"/>
            <a:ext cx="225286" cy="463825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iagonal Stripe 68"/>
          <p:cNvSpPr/>
          <p:nvPr/>
        </p:nvSpPr>
        <p:spPr>
          <a:xfrm flipH="1">
            <a:off x="4174426" y="5618918"/>
            <a:ext cx="99393" cy="245163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Diagonal Stripe 69"/>
          <p:cNvSpPr/>
          <p:nvPr/>
        </p:nvSpPr>
        <p:spPr>
          <a:xfrm>
            <a:off x="4240690" y="6215265"/>
            <a:ext cx="225286" cy="463825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Diagonal Stripe 70"/>
          <p:cNvSpPr/>
          <p:nvPr/>
        </p:nvSpPr>
        <p:spPr>
          <a:xfrm flipH="1">
            <a:off x="4147922" y="6427301"/>
            <a:ext cx="99393" cy="245163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Diagonal Stripe 71"/>
          <p:cNvSpPr/>
          <p:nvPr/>
        </p:nvSpPr>
        <p:spPr>
          <a:xfrm>
            <a:off x="4280446" y="4611752"/>
            <a:ext cx="225286" cy="463825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iagonal Stripe 72"/>
          <p:cNvSpPr/>
          <p:nvPr/>
        </p:nvSpPr>
        <p:spPr>
          <a:xfrm flipH="1">
            <a:off x="4187678" y="4823788"/>
            <a:ext cx="99393" cy="245163"/>
          </a:xfrm>
          <a:prstGeom prst="diagStripe">
            <a:avLst>
              <a:gd name="adj" fmla="val 89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182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تبدیل کتاب هنر خوب زیستن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به  محصول مجازی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1400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3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38539" y="2598520"/>
            <a:ext cx="11845431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55301" y="2710774"/>
            <a:ext cx="11233514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تبدیل کتاب ساختار وجودی جامعه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68301" y="2847373"/>
            <a:ext cx="1304499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1401</a:t>
            </a:r>
          </a:p>
        </p:txBody>
      </p:sp>
    </p:spTree>
    <p:extLst>
      <p:ext uri="{BB962C8B-B14F-4D97-AF65-F5344CB8AC3E}">
        <p14:creationId xmlns:p14="http://schemas.microsoft.com/office/powerpoint/2010/main" val="2437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تبدیل کتاب تدبر در ساحت جامعه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1402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21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تبدیل کتاب موانع خوب زیستن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به  محصول مجازی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1402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تبدیل مجموعه کتب امت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1402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34582" y="4196559"/>
            <a:ext cx="5755409" cy="714883"/>
            <a:chOff x="-192640" y="5414794"/>
            <a:chExt cx="12082631" cy="470488"/>
          </a:xfrm>
        </p:grpSpPr>
        <p:grpSp>
          <p:nvGrpSpPr>
            <p:cNvPr id="27" name="Group 26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استقرار امت نازل کننده رحمت، فضل و احسان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28923" y="4346343"/>
            <a:ext cx="394038" cy="339944"/>
            <a:chOff x="9112216" y="2700370"/>
            <a:chExt cx="731872" cy="736698"/>
          </a:xfrm>
        </p:grpSpPr>
        <p:sp>
          <p:nvSpPr>
            <p:cNvPr id="32" name="Oval 3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19777" y="4951951"/>
            <a:ext cx="5579425" cy="717634"/>
            <a:chOff x="2937084" y="3941836"/>
            <a:chExt cx="4546189" cy="694192"/>
          </a:xfrm>
        </p:grpSpPr>
        <p:grpSp>
          <p:nvGrpSpPr>
            <p:cNvPr id="39" name="Group 38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سیر شکوفایی امت نازل کننده رحمت، فضل و احسان- جلد اول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50035" y="5117720"/>
            <a:ext cx="394038" cy="339944"/>
            <a:chOff x="9112216" y="2700370"/>
            <a:chExt cx="731872" cy="736698"/>
          </a:xfrm>
        </p:grpSpPr>
        <p:sp>
          <p:nvSpPr>
            <p:cNvPr id="44" name="Oval 4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5294" y="4204073"/>
            <a:ext cx="5821451" cy="736305"/>
            <a:chOff x="147785" y="5414794"/>
            <a:chExt cx="11742206" cy="470488"/>
          </a:xfrm>
        </p:grpSpPr>
        <p:grpSp>
          <p:nvGrpSpPr>
            <p:cNvPr id="49" name="Group 48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سیر شکوفایی امت نازل کننده رحمت، فضل و احسان- جلد سوم</a:t>
              </a:r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75677" y="4359848"/>
            <a:ext cx="394038" cy="339944"/>
            <a:chOff x="9112216" y="2700370"/>
            <a:chExt cx="731872" cy="736698"/>
          </a:xfrm>
        </p:grpSpPr>
        <p:sp>
          <p:nvSpPr>
            <p:cNvPr id="54" name="Oval 5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8896" y="4969317"/>
            <a:ext cx="5807060" cy="717629"/>
            <a:chOff x="2937084" y="3941836"/>
            <a:chExt cx="4546189" cy="694188"/>
          </a:xfrm>
        </p:grpSpPr>
        <p:grpSp>
          <p:nvGrpSpPr>
            <p:cNvPr id="59" name="Group 58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759496" y="689885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شکل گیری امت نازل کننده رحمت، فضل و احسان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96789" y="5119647"/>
            <a:ext cx="394038" cy="339944"/>
            <a:chOff x="9112216" y="2700370"/>
            <a:chExt cx="731872" cy="736698"/>
          </a:xfrm>
        </p:grpSpPr>
        <p:sp>
          <p:nvSpPr>
            <p:cNvPr id="64" name="Oval 6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136512" y="5721671"/>
            <a:ext cx="5755409" cy="823724"/>
            <a:chOff x="-192640" y="5414794"/>
            <a:chExt cx="12082631" cy="470488"/>
          </a:xfrm>
        </p:grpSpPr>
        <p:grpSp>
          <p:nvGrpSpPr>
            <p:cNvPr id="69" name="Group 68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سیر شکوفایی امت نازل کننده رحمت، فضل و احسان- جلد دوم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730853" y="5933999"/>
            <a:ext cx="394038" cy="339944"/>
            <a:chOff x="9112216" y="2700370"/>
            <a:chExt cx="731872" cy="736698"/>
          </a:xfrm>
        </p:grpSpPr>
        <p:sp>
          <p:nvSpPr>
            <p:cNvPr id="74" name="Oval 7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3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تبدیل کتاب تعقل اجتماعی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1403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2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تبدیل کتاب فرآیندشناسی حجت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1404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2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2119" y="635777"/>
            <a:ext cx="776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0977" y="169691"/>
            <a:ext cx="3802283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55679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55101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16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56833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182945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689906"/>
            <a:ext cx="2488558" cy="775504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5287" y="2598520"/>
            <a:ext cx="11858683" cy="1041718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733" y="2710774"/>
            <a:ext cx="11246082" cy="82543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تبدیل کتاب فرآیندشناسی حکمت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به  دوره آموزشی بلند مدت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798917" y="2806865"/>
            <a:ext cx="5874152" cy="641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های تخصصی براساس کتب بنیادی</a:t>
            </a:r>
          </a:p>
        </p:txBody>
      </p:sp>
      <p:sp>
        <p:nvSpPr>
          <p:cNvPr id="99" name="Right Arrow 98"/>
          <p:cNvSpPr/>
          <p:nvPr/>
        </p:nvSpPr>
        <p:spPr>
          <a:xfrm rot="10800000">
            <a:off x="5246857" y="2847373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8327482" y="2449984"/>
            <a:ext cx="1509" cy="139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7310" y="2855172"/>
            <a:ext cx="1264742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سال </a:t>
            </a:r>
            <a:r>
              <a:rPr lang="fa-IR" kern="0" dirty="0">
                <a:solidFill>
                  <a:schemeClr val="bg1"/>
                </a:solidFill>
                <a:latin typeface="Calibri" panose="020F0502020204030204"/>
                <a:cs typeface="B Titr" panose="00000700000000000000" pitchFamily="2" charset="-78"/>
              </a:rPr>
              <a:t>1405 </a:t>
            </a: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3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96" grpId="0" animBg="1"/>
      <p:bldP spid="97" grpId="0" animBg="1"/>
      <p:bldP spid="98" grpId="0" animBg="1"/>
      <p:bldP spid="9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6758610" y="5269836"/>
            <a:ext cx="2467168" cy="736305"/>
            <a:chOff x="147785" y="5414794"/>
            <a:chExt cx="11742206" cy="470488"/>
          </a:xfrm>
        </p:grpSpPr>
        <p:grpSp>
          <p:nvGrpSpPr>
            <p:cNvPr id="170" name="Group 16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جلسه پنجم: نو + جوانی؛ 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اولوالفضل هایی در جامعه</a:t>
                </a:r>
                <a:endParaRPr lang="en-US" sz="1400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1" name="Rounded Rectangle 170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 flipH="1">
            <a:off x="6399884" y="635777"/>
            <a:ext cx="7542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26226" y="169691"/>
            <a:ext cx="3962400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93929" y="1544680"/>
            <a:ext cx="5083585" cy="335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62614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15025" y="3864279"/>
            <a:ext cx="1860115" cy="18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7" idx="0"/>
          </p:cNvCxnSpPr>
          <p:nvPr/>
        </p:nvCxnSpPr>
        <p:spPr>
          <a:xfrm>
            <a:off x="1189973" y="3883068"/>
            <a:ext cx="18789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246340" y="2162969"/>
            <a:ext cx="8146516" cy="1029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33" idx="0"/>
          </p:cNvCxnSpPr>
          <p:nvPr/>
        </p:nvCxnSpPr>
        <p:spPr>
          <a:xfrm>
            <a:off x="1271392" y="2179529"/>
            <a:ext cx="3409" cy="15657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8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6472" y="4065630"/>
            <a:ext cx="2204580" cy="2683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48" y="2336107"/>
            <a:ext cx="2410706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93635" y="3744732"/>
            <a:ext cx="6549398" cy="717634"/>
            <a:chOff x="2937084" y="3941836"/>
            <a:chExt cx="4546189" cy="694192"/>
          </a:xfrm>
        </p:grpSpPr>
        <p:grpSp>
          <p:nvGrpSpPr>
            <p:cNvPr id="72" name="Group 71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آموزش سالم در خانواده و اجتماع با محوریت سوره جمعه</a:t>
              </a:r>
              <a:endParaRPr lang="en-US" sz="600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12446" y="3869988"/>
            <a:ext cx="394038" cy="339944"/>
            <a:chOff x="9112216" y="2700370"/>
            <a:chExt cx="731872" cy="736698"/>
          </a:xfrm>
        </p:grpSpPr>
        <p:sp>
          <p:nvSpPr>
            <p:cNvPr id="81" name="Oval 80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541564" y="5363870"/>
            <a:ext cx="2423599" cy="736305"/>
            <a:chOff x="147785" y="5414794"/>
            <a:chExt cx="11742206" cy="470488"/>
          </a:xfrm>
        </p:grpSpPr>
        <p:grpSp>
          <p:nvGrpSpPr>
            <p:cNvPr id="86" name="Group 85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جلسه دوم: نحوه ارتباط موثر</a:t>
                </a:r>
              </a:p>
              <a:p>
                <a:pPr algn="ctr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در خانواده </a:t>
                </a:r>
              </a:p>
              <a:p>
                <a:pPr algn="ctr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جهت سالم سازی تربیت</a:t>
                </a: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793894" y="5479132"/>
            <a:ext cx="316558" cy="339944"/>
            <a:chOff x="9112216" y="2700370"/>
            <a:chExt cx="731872" cy="736698"/>
          </a:xfrm>
        </p:grpSpPr>
        <p:sp>
          <p:nvSpPr>
            <p:cNvPr id="93" name="Oval 9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480791" y="4514452"/>
            <a:ext cx="2454960" cy="823724"/>
            <a:chOff x="-192640" y="5414794"/>
            <a:chExt cx="12082631" cy="470488"/>
          </a:xfrm>
        </p:grpSpPr>
        <p:grpSp>
          <p:nvGrpSpPr>
            <p:cNvPr id="98" name="Group 9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جلسه اول: خانواده سالم 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در محضر سوره مبارکه جمعه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770744" y="4686267"/>
            <a:ext cx="316558" cy="339944"/>
            <a:chOff x="9112216" y="2700370"/>
            <a:chExt cx="731872" cy="736698"/>
          </a:xfrm>
        </p:grpSpPr>
        <p:sp>
          <p:nvSpPr>
            <p:cNvPr id="103" name="Oval 10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3012510" y="2880986"/>
            <a:ext cx="9071460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152642" y="2934595"/>
            <a:ext cx="8778400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</a:t>
            </a: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تبدیل به متن علمی</a:t>
            </a:r>
          </a:p>
        </p:txBody>
      </p:sp>
      <p:sp>
        <p:nvSpPr>
          <p:cNvPr id="110" name="Oval 109"/>
          <p:cNvSpPr/>
          <p:nvPr/>
        </p:nvSpPr>
        <p:spPr>
          <a:xfrm>
            <a:off x="5772335" y="2869755"/>
            <a:ext cx="6118965" cy="6537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آموزشی کارگاه های کوتاه مدت موضوعی براساس سوره‌ها </a:t>
            </a:r>
          </a:p>
        </p:txBody>
      </p:sp>
      <p:cxnSp>
        <p:nvCxnSpPr>
          <p:cNvPr id="123" name="Straight Connector 122"/>
          <p:cNvCxnSpPr>
            <a:stCxn id="76" idx="2"/>
          </p:cNvCxnSpPr>
          <p:nvPr/>
        </p:nvCxnSpPr>
        <p:spPr>
          <a:xfrm flipH="1">
            <a:off x="9425836" y="2736939"/>
            <a:ext cx="823" cy="16283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5791200" y="3835923"/>
            <a:ext cx="1260953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شهریور 99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92214" y="4383287"/>
            <a:ext cx="2501991" cy="717634"/>
            <a:chOff x="2937084" y="3941836"/>
            <a:chExt cx="4546189" cy="694192"/>
          </a:xfrm>
        </p:grpSpPr>
        <p:grpSp>
          <p:nvGrpSpPr>
            <p:cNvPr id="130" name="Group 129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تبدیل به متن علمی</a:t>
              </a:r>
              <a:endParaRPr lang="en-US" sz="600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463619" y="4508543"/>
            <a:ext cx="394038" cy="339944"/>
            <a:chOff x="9112216" y="2700370"/>
            <a:chExt cx="731872" cy="736698"/>
          </a:xfrm>
        </p:grpSpPr>
        <p:sp>
          <p:nvSpPr>
            <p:cNvPr id="135" name="Oval 13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6017" y="5153007"/>
            <a:ext cx="2580907" cy="823724"/>
            <a:chOff x="-192640" y="5414794"/>
            <a:chExt cx="12082631" cy="470488"/>
          </a:xfrm>
        </p:grpSpPr>
        <p:grpSp>
          <p:nvGrpSpPr>
            <p:cNvPr id="150" name="Group 14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ترجمه مقالات</a:t>
              </a:r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319546" y="4487004"/>
            <a:ext cx="36685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357124" y="5294933"/>
            <a:ext cx="36685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9559120" y="6088553"/>
            <a:ext cx="2372456" cy="823724"/>
            <a:chOff x="-192639" y="5414794"/>
            <a:chExt cx="12082630" cy="470488"/>
          </a:xfrm>
        </p:grpSpPr>
        <p:grpSp>
          <p:nvGrpSpPr>
            <p:cNvPr id="122" name="Group 121"/>
            <p:cNvGrpSpPr/>
            <p:nvPr/>
          </p:nvGrpSpPr>
          <p:grpSpPr>
            <a:xfrm>
              <a:off x="147785" y="5414794"/>
              <a:ext cx="11666808" cy="437399"/>
              <a:chOff x="731520" y="640062"/>
              <a:chExt cx="6230993" cy="875232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731520" y="640062"/>
                <a:ext cx="6230993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4" name="Rounded Rectangle 123"/>
            <p:cNvSpPr/>
            <p:nvPr/>
          </p:nvSpPr>
          <p:spPr>
            <a:xfrm>
              <a:off x="-192639" y="5427854"/>
              <a:ext cx="12082630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جلسه سوم: کودک نوپای من، </a:t>
              </a:r>
            </a:p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بایدها و نبایدها در تربیت سالم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1766569" y="6260368"/>
            <a:ext cx="316558" cy="339944"/>
            <a:chOff x="9112216" y="2700370"/>
            <a:chExt cx="731872" cy="736698"/>
          </a:xfrm>
        </p:grpSpPr>
        <p:sp>
          <p:nvSpPr>
            <p:cNvPr id="164" name="Oval 16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9213532" y="5438107"/>
            <a:ext cx="316558" cy="339944"/>
            <a:chOff x="9112216" y="2700370"/>
            <a:chExt cx="731872" cy="736698"/>
          </a:xfrm>
        </p:grpSpPr>
        <p:sp>
          <p:nvSpPr>
            <p:cNvPr id="175" name="Oval 17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877877" y="4460175"/>
            <a:ext cx="2464260" cy="823724"/>
            <a:chOff x="-192640" y="5414794"/>
            <a:chExt cx="12082631" cy="470488"/>
          </a:xfrm>
        </p:grpSpPr>
        <p:grpSp>
          <p:nvGrpSpPr>
            <p:cNvPr id="180" name="Group 17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1" name="Rounded Rectangle 18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جلسه چهارم: چگونه کودک 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سالم داشته باشم؟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9177129" y="4631990"/>
            <a:ext cx="316558" cy="339944"/>
            <a:chOff x="9112216" y="2700370"/>
            <a:chExt cx="731872" cy="736698"/>
          </a:xfrm>
        </p:grpSpPr>
        <p:sp>
          <p:nvSpPr>
            <p:cNvPr id="185" name="Oval 18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811618" y="6034276"/>
            <a:ext cx="2539597" cy="823724"/>
            <a:chOff x="-192640" y="5414794"/>
            <a:chExt cx="12082631" cy="47048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94" name="Rounded Rectangle 193"/>
              <p:cNvSpPr/>
              <p:nvPr/>
            </p:nvSpPr>
            <p:spPr>
              <a:xfrm>
                <a:off x="983357" y="666171"/>
                <a:ext cx="5948729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3" name="Rounded Rectangle 192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جلسه ششم: بررسی آسیب­های       جامعه در نظام تربیت </a:t>
              </a:r>
            </a:p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بر اساس سور مسبحات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9186208" y="6206091"/>
            <a:ext cx="316558" cy="339944"/>
            <a:chOff x="9112216" y="2700370"/>
            <a:chExt cx="731872" cy="736698"/>
          </a:xfrm>
        </p:grpSpPr>
        <p:sp>
          <p:nvSpPr>
            <p:cNvPr id="197" name="Oval 19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475738" y="5377016"/>
            <a:ext cx="394038" cy="339944"/>
            <a:chOff x="9112216" y="2700370"/>
            <a:chExt cx="731872" cy="736698"/>
          </a:xfrm>
        </p:grpSpPr>
        <p:sp>
          <p:nvSpPr>
            <p:cNvPr id="203" name="Oval 20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11" name="Right Arrow 210"/>
          <p:cNvSpPr/>
          <p:nvPr/>
        </p:nvSpPr>
        <p:spPr>
          <a:xfrm rot="10800000">
            <a:off x="5196753" y="2966371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955235" y="5269836"/>
            <a:ext cx="3765882" cy="736305"/>
            <a:chOff x="147785" y="5414794"/>
            <a:chExt cx="11742206" cy="470488"/>
          </a:xfrm>
        </p:grpSpPr>
        <p:grpSp>
          <p:nvGrpSpPr>
            <p:cNvPr id="127" name="Group 126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40" name="Rounded Rectangle 13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جلسه هشتم: سلامت جسمی زنان 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          متناسب با نقش و ساختار وجودی آنها</a:t>
                </a:r>
                <a:endParaRPr lang="en-US" sz="1400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9" name="Rounded Rectangle 138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63097" y="5438107"/>
            <a:ext cx="316558" cy="339944"/>
            <a:chOff x="9112216" y="2700370"/>
            <a:chExt cx="731872" cy="736698"/>
          </a:xfrm>
        </p:grpSpPr>
        <p:sp>
          <p:nvSpPr>
            <p:cNvPr id="143" name="Oval 14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854147" y="4460175"/>
            <a:ext cx="3837556" cy="823724"/>
            <a:chOff x="-192640" y="5414794"/>
            <a:chExt cx="12082631" cy="470488"/>
          </a:xfrm>
        </p:grpSpPr>
        <p:grpSp>
          <p:nvGrpSpPr>
            <p:cNvPr id="148" name="Group 14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4" name="Rounded Rectangle 15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جلسه هفتم: لزوم سلامت مادران در تربیت،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نقش آن در عرصه خانواده و اجتماع-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سلامت روحی و رضایت مندی از زندگی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526694" y="4631990"/>
            <a:ext cx="316558" cy="339944"/>
            <a:chOff x="9112216" y="2700370"/>
            <a:chExt cx="731872" cy="736698"/>
          </a:xfrm>
        </p:grpSpPr>
        <p:sp>
          <p:nvSpPr>
            <p:cNvPr id="158" name="Oval 15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897934" y="6034276"/>
            <a:ext cx="3802847" cy="823724"/>
            <a:chOff x="-192640" y="5414794"/>
            <a:chExt cx="12082631" cy="470488"/>
          </a:xfrm>
        </p:grpSpPr>
        <p:grpSp>
          <p:nvGrpSpPr>
            <p:cNvPr id="201" name="Group 20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7" name="Rounded Rectangle 206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جلسه نهم: آموزش سالم؛ بایسته‌های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 مسائل جنسی در خانواده و اجتماع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535773" y="6206091"/>
            <a:ext cx="316558" cy="339944"/>
            <a:chOff x="9112216" y="2700370"/>
            <a:chExt cx="731872" cy="736698"/>
          </a:xfrm>
        </p:grpSpPr>
        <p:sp>
          <p:nvSpPr>
            <p:cNvPr id="212" name="Oval 21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27" name="Diagonal Stripe 226"/>
          <p:cNvSpPr/>
          <p:nvPr/>
        </p:nvSpPr>
        <p:spPr>
          <a:xfrm>
            <a:off x="9793355" y="4691265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Diagonal Stripe 227"/>
          <p:cNvSpPr/>
          <p:nvPr/>
        </p:nvSpPr>
        <p:spPr>
          <a:xfrm flipH="1">
            <a:off x="9700587" y="4903301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9" name="Diagonal Stripe 228"/>
          <p:cNvSpPr/>
          <p:nvPr/>
        </p:nvSpPr>
        <p:spPr>
          <a:xfrm>
            <a:off x="9713846" y="5367129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0" name="Diagonal Stripe 229"/>
          <p:cNvSpPr/>
          <p:nvPr/>
        </p:nvSpPr>
        <p:spPr>
          <a:xfrm flipH="1">
            <a:off x="9621078" y="5579165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1" name="Diagonal Stripe 230"/>
          <p:cNvSpPr/>
          <p:nvPr/>
        </p:nvSpPr>
        <p:spPr>
          <a:xfrm>
            <a:off x="9753598" y="6188760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2" name="Diagonal Stripe 231"/>
          <p:cNvSpPr/>
          <p:nvPr/>
        </p:nvSpPr>
        <p:spPr>
          <a:xfrm flipH="1">
            <a:off x="9660830" y="6400796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Diagonal Stripe 232"/>
          <p:cNvSpPr/>
          <p:nvPr/>
        </p:nvSpPr>
        <p:spPr>
          <a:xfrm>
            <a:off x="7195928" y="4651508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Diagonal Stripe 233"/>
          <p:cNvSpPr/>
          <p:nvPr/>
        </p:nvSpPr>
        <p:spPr>
          <a:xfrm flipH="1">
            <a:off x="7103160" y="4863544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Diagonal Stripe 234"/>
          <p:cNvSpPr/>
          <p:nvPr/>
        </p:nvSpPr>
        <p:spPr>
          <a:xfrm>
            <a:off x="7142920" y="5353873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Diagonal Stripe 235"/>
          <p:cNvSpPr/>
          <p:nvPr/>
        </p:nvSpPr>
        <p:spPr>
          <a:xfrm flipH="1">
            <a:off x="7050152" y="5565909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Diagonal Stripe 236"/>
          <p:cNvSpPr/>
          <p:nvPr/>
        </p:nvSpPr>
        <p:spPr>
          <a:xfrm>
            <a:off x="7076657" y="6294777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Diagonal Stripe 237"/>
          <p:cNvSpPr/>
          <p:nvPr/>
        </p:nvSpPr>
        <p:spPr>
          <a:xfrm flipH="1">
            <a:off x="6983889" y="6506813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Diagonal Stripe 238"/>
          <p:cNvSpPr/>
          <p:nvPr/>
        </p:nvSpPr>
        <p:spPr>
          <a:xfrm>
            <a:off x="3359423" y="4684461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Diagonal Stripe 239"/>
          <p:cNvSpPr/>
          <p:nvPr/>
        </p:nvSpPr>
        <p:spPr>
          <a:xfrm flipH="1">
            <a:off x="3258369" y="4866937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Diagonal Stripe 240"/>
          <p:cNvSpPr/>
          <p:nvPr/>
        </p:nvSpPr>
        <p:spPr>
          <a:xfrm>
            <a:off x="3352798" y="5353873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Diagonal Stripe 241"/>
          <p:cNvSpPr/>
          <p:nvPr/>
        </p:nvSpPr>
        <p:spPr>
          <a:xfrm flipH="1">
            <a:off x="3260030" y="5565909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Diagonal Stripe 242"/>
          <p:cNvSpPr/>
          <p:nvPr/>
        </p:nvSpPr>
        <p:spPr>
          <a:xfrm>
            <a:off x="3339542" y="6149004"/>
            <a:ext cx="225286" cy="463825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Diagonal Stripe 243"/>
          <p:cNvSpPr/>
          <p:nvPr/>
        </p:nvSpPr>
        <p:spPr>
          <a:xfrm flipH="1">
            <a:off x="3246774" y="6361040"/>
            <a:ext cx="99393" cy="245163"/>
          </a:xfrm>
          <a:prstGeom prst="diagStripe">
            <a:avLst>
              <a:gd name="adj" fmla="val 89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8" grpId="0" animBg="1"/>
      <p:bldP spid="76" grpId="0" animBg="1"/>
      <p:bldP spid="77" grpId="0" animBg="1"/>
      <p:bldP spid="33" grpId="0" animBg="1"/>
      <p:bldP spid="108" grpId="0" animBg="1"/>
      <p:bldP spid="109" grpId="0" animBg="1"/>
      <p:bldP spid="110" grpId="0" animBg="1"/>
      <p:bldP spid="125" grpId="0" animBg="1"/>
      <p:bldP spid="159" grpId="0" animBg="1"/>
      <p:bldP spid="160" grpId="0" animBg="1"/>
      <p:bldP spid="211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2528888"/>
            <a:ext cx="12192000" cy="2265181"/>
          </a:xfrm>
          <a:prstGeom prst="roundRect">
            <a:avLst>
              <a:gd name="adj" fmla="val 18103"/>
            </a:avLst>
          </a:prstGeom>
          <a:gradFill>
            <a:gsLst>
              <a:gs pos="19000">
                <a:srgbClr val="FBF5C5"/>
              </a:gs>
              <a:gs pos="67000">
                <a:srgbClr val="AFC695"/>
              </a:gs>
              <a:gs pos="43000">
                <a:srgbClr val="F4DF9A"/>
              </a:gs>
              <a:gs pos="100000">
                <a:srgbClr val="15424D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600" b="1" dirty="0">
                <a:solidFill>
                  <a:schemeClr val="bg1"/>
                </a:solidFill>
                <a:cs typeface="B Davat" panose="00000400000000000000" pitchFamily="2" charset="-78"/>
              </a:rPr>
              <a:t>الحمدلله رب العالمین و صلی الله علی سیدنا محمد و آله الطاهرین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58734" y="287382"/>
            <a:ext cx="6080762" cy="176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/>
              <a:t>بسم الله الرحمن الرحیم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954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2893512" y="5309593"/>
            <a:ext cx="4357690" cy="736305"/>
            <a:chOff x="147785" y="5414794"/>
            <a:chExt cx="11742206" cy="470488"/>
          </a:xfrm>
        </p:grpSpPr>
        <p:grpSp>
          <p:nvGrpSpPr>
            <p:cNvPr id="170" name="Group 16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جلسه پنجم: آسیب‌های انتخاب های من در زندگی؛‌ 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چرا، چگونه .../ با محوریت سوره مبارکه حشر </a:t>
                </a:r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1" name="Rounded Rectangle 170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7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8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47" y="2336107"/>
            <a:ext cx="2819422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021495" y="3758710"/>
            <a:ext cx="9014303" cy="717630"/>
            <a:chOff x="2937084" y="3941836"/>
            <a:chExt cx="4546189" cy="694188"/>
          </a:xfrm>
        </p:grpSpPr>
        <p:grpSp>
          <p:nvGrpSpPr>
            <p:cNvPr id="72" name="Group 71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3004156" y="3961106"/>
              <a:ext cx="4479117" cy="67491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هدایت در کوره پس کوره های زندگی، با نور قرآن برای در امان ماندن از انتخاب های تحمیلی</a:t>
              </a:r>
            </a:p>
            <a:p>
              <a:pPr lvl="0" algn="just" rtl="1"/>
              <a:endParaRPr lang="fa-IR" sz="600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12446" y="3883966"/>
            <a:ext cx="394038" cy="339944"/>
            <a:chOff x="9112216" y="2700370"/>
            <a:chExt cx="731872" cy="736698"/>
          </a:xfrm>
        </p:grpSpPr>
        <p:sp>
          <p:nvSpPr>
            <p:cNvPr id="81" name="Oval 80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484301" y="5363870"/>
            <a:ext cx="4480864" cy="736305"/>
            <a:chOff x="147785" y="5414794"/>
            <a:chExt cx="11742206" cy="470488"/>
          </a:xfrm>
        </p:grpSpPr>
        <p:grpSp>
          <p:nvGrpSpPr>
            <p:cNvPr id="86" name="Group 85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جلسه دوم: رشته دانشگاهی من، باید، نباید...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با محوریت سوره مبارکه جمعه</a:t>
                </a:r>
                <a:endParaRPr lang="en-US" sz="1400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716414" y="5479132"/>
            <a:ext cx="394038" cy="339944"/>
            <a:chOff x="9112216" y="2700370"/>
            <a:chExt cx="731872" cy="736698"/>
          </a:xfrm>
        </p:grpSpPr>
        <p:sp>
          <p:nvSpPr>
            <p:cNvPr id="93" name="Oval 9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369046" y="4514452"/>
            <a:ext cx="4566705" cy="823724"/>
            <a:chOff x="-192640" y="5414794"/>
            <a:chExt cx="12082631" cy="470488"/>
          </a:xfrm>
        </p:grpSpPr>
        <p:grpSp>
          <p:nvGrpSpPr>
            <p:cNvPr id="98" name="Group 9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جلسه اول: نورهدایت؛ پیدا کردن مسیر زندگی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با شناخت استعدادهای خود / با محوریت سوره حدید 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693264" y="4686267"/>
            <a:ext cx="394038" cy="339944"/>
            <a:chOff x="9112216" y="2700370"/>
            <a:chExt cx="731872" cy="736698"/>
          </a:xfrm>
        </p:grpSpPr>
        <p:sp>
          <p:nvSpPr>
            <p:cNvPr id="103" name="Oval 10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3012510" y="2880986"/>
            <a:ext cx="9071460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181929" y="2951496"/>
            <a:ext cx="8778400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</a:t>
            </a: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تبدیل به متن علمی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                                                                                                    و ترجمه مقالات</a:t>
            </a:r>
          </a:p>
        </p:txBody>
      </p:sp>
      <p:sp>
        <p:nvSpPr>
          <p:cNvPr id="110" name="Oval 109"/>
          <p:cNvSpPr/>
          <p:nvPr/>
        </p:nvSpPr>
        <p:spPr>
          <a:xfrm>
            <a:off x="5665412" y="2915415"/>
            <a:ext cx="6136006" cy="6706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برگزاری دوره آموزشی کارگاه های کوتاه مدت موضوعی براساس سوره‌ها </a:t>
            </a:r>
          </a:p>
        </p:txBody>
      </p:sp>
      <p:cxnSp>
        <p:nvCxnSpPr>
          <p:cNvPr id="123" name="Straight Connector 122"/>
          <p:cNvCxnSpPr>
            <a:stCxn id="76" idx="2"/>
          </p:cNvCxnSpPr>
          <p:nvPr/>
        </p:nvCxnSpPr>
        <p:spPr>
          <a:xfrm flipH="1">
            <a:off x="9425836" y="2736939"/>
            <a:ext cx="823" cy="16283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3138330" y="3836649"/>
            <a:ext cx="600779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685187" y="4631326"/>
            <a:ext cx="55067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691450" y="5451781"/>
            <a:ext cx="531886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6197" y="4502557"/>
            <a:ext cx="2501991" cy="717634"/>
            <a:chOff x="2937084" y="3941836"/>
            <a:chExt cx="4546189" cy="694192"/>
          </a:xfrm>
        </p:grpSpPr>
        <p:grpSp>
          <p:nvGrpSpPr>
            <p:cNvPr id="130" name="Group 129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تبدیل به متن علمی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357602" y="4627813"/>
            <a:ext cx="394038" cy="339944"/>
            <a:chOff x="9112216" y="2700370"/>
            <a:chExt cx="731872" cy="736698"/>
          </a:xfrm>
        </p:grpSpPr>
        <p:sp>
          <p:nvSpPr>
            <p:cNvPr id="135" name="Oval 13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0" y="5272277"/>
            <a:ext cx="2580907" cy="823724"/>
            <a:chOff x="-192640" y="5414794"/>
            <a:chExt cx="12082631" cy="470488"/>
          </a:xfrm>
        </p:grpSpPr>
        <p:grpSp>
          <p:nvGrpSpPr>
            <p:cNvPr id="150" name="Group 14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</a:t>
              </a:r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</a:t>
              </a:r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ترجمه مقالات</a:t>
              </a:r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213529" y="4606274"/>
            <a:ext cx="36685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51107" y="5414203"/>
            <a:ext cx="36685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7364871" y="6088553"/>
            <a:ext cx="4566705" cy="823724"/>
            <a:chOff x="-192640" y="5414794"/>
            <a:chExt cx="12082631" cy="470488"/>
          </a:xfrm>
        </p:grpSpPr>
        <p:grpSp>
          <p:nvGrpSpPr>
            <p:cNvPr id="122" name="Group 121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4" name="Rounded Rectangle 12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جلسه سوم: انتخاب همسر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با محوریت سوره مبارکه تغابن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1689089" y="6260368"/>
            <a:ext cx="394038" cy="339944"/>
            <a:chOff x="9112216" y="2700370"/>
            <a:chExt cx="731872" cy="736698"/>
          </a:xfrm>
        </p:grpSpPr>
        <p:sp>
          <p:nvSpPr>
            <p:cNvPr id="164" name="Oval 16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68" name="Rounded Rectangle 167"/>
          <p:cNvSpPr/>
          <p:nvPr/>
        </p:nvSpPr>
        <p:spPr>
          <a:xfrm>
            <a:off x="7681013" y="6205427"/>
            <a:ext cx="529798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7002451" y="5424855"/>
            <a:ext cx="394038" cy="339944"/>
            <a:chOff x="9112216" y="2700370"/>
            <a:chExt cx="731872" cy="736698"/>
          </a:xfrm>
        </p:grpSpPr>
        <p:sp>
          <p:nvSpPr>
            <p:cNvPr id="175" name="Oval 17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780617" y="4460175"/>
            <a:ext cx="4441172" cy="823724"/>
            <a:chOff x="-192640" y="5414794"/>
            <a:chExt cx="12082631" cy="470488"/>
          </a:xfrm>
        </p:grpSpPr>
        <p:grpSp>
          <p:nvGrpSpPr>
            <p:cNvPr id="180" name="Group 17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1" name="Rounded Rectangle 18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جلسه چهارم: ملاک‌ها و معیارهای زندگی موحدانه 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قول و فعل/ با محوریت سوره مبارکه صف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979301" y="4631990"/>
            <a:ext cx="394038" cy="339944"/>
            <a:chOff x="9112216" y="2700370"/>
            <a:chExt cx="731872" cy="736698"/>
          </a:xfrm>
        </p:grpSpPr>
        <p:sp>
          <p:nvSpPr>
            <p:cNvPr id="185" name="Oval 18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89" name="Rounded Rectangle 188"/>
          <p:cNvSpPr/>
          <p:nvPr/>
        </p:nvSpPr>
        <p:spPr>
          <a:xfrm>
            <a:off x="3046380" y="4577049"/>
            <a:ext cx="55067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3033854" y="5397504"/>
            <a:ext cx="531886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369721" y="5496286"/>
            <a:ext cx="394038" cy="339944"/>
            <a:chOff x="9112216" y="2700370"/>
            <a:chExt cx="731872" cy="736698"/>
          </a:xfrm>
        </p:grpSpPr>
        <p:sp>
          <p:nvSpPr>
            <p:cNvPr id="203" name="Oval 20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11" name="Right Arrow 210"/>
          <p:cNvSpPr/>
          <p:nvPr/>
        </p:nvSpPr>
        <p:spPr>
          <a:xfrm rot="10800000">
            <a:off x="5203016" y="2966371"/>
            <a:ext cx="523126" cy="514247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8" grpId="0" animBg="1"/>
      <p:bldP spid="76" grpId="0" animBg="1"/>
      <p:bldP spid="77" grpId="0" animBg="1"/>
      <p:bldP spid="33" grpId="0" animBg="1"/>
      <p:bldP spid="108" grpId="0" animBg="1"/>
      <p:bldP spid="109" grpId="0" animBg="1"/>
      <p:bldP spid="110" grpId="0" animBg="1"/>
      <p:bldP spid="125" grpId="0" animBg="1"/>
      <p:bldP spid="126" grpId="0" animBg="1"/>
      <p:bldP spid="127" grpId="0" animBg="1"/>
      <p:bldP spid="159" grpId="0" animBg="1"/>
      <p:bldP spid="160" grpId="0" animBg="1"/>
      <p:bldP spid="168" grpId="0" animBg="1"/>
      <p:bldP spid="189" grpId="0" animBg="1"/>
      <p:bldP spid="190" grpId="0" animBg="1"/>
      <p:bldP spid="2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7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8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47" y="2336107"/>
            <a:ext cx="2790135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12510" y="2880985"/>
            <a:ext cx="9071460" cy="996071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152642" y="2987603"/>
            <a:ext cx="8778400" cy="78926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</a:pPr>
            <a:r>
              <a:rPr lang="fa-IR" sz="1600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تنظیم و انتشار اخبار جهت اطلاع سایر کارگروه ها و مدارس و جلوگیری از موازی کاری در نشریه کساء </a:t>
            </a:r>
            <a:endParaRPr lang="en-US" sz="1600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cxnSp>
        <p:nvCxnSpPr>
          <p:cNvPr id="123" name="Straight Connector 122"/>
          <p:cNvCxnSpPr>
            <a:stCxn id="76" idx="2"/>
          </p:cNvCxnSpPr>
          <p:nvPr/>
        </p:nvCxnSpPr>
        <p:spPr>
          <a:xfrm flipH="1">
            <a:off x="9425836" y="2736939"/>
            <a:ext cx="823" cy="16283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/>
        </p:nvSpPr>
        <p:spPr>
          <a:xfrm>
            <a:off x="3152642" y="3117674"/>
            <a:ext cx="156210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</a:t>
            </a:r>
          </a:p>
        </p:txBody>
      </p:sp>
    </p:spTree>
    <p:extLst>
      <p:ext uri="{BB962C8B-B14F-4D97-AF65-F5344CB8AC3E}">
        <p14:creationId xmlns:p14="http://schemas.microsoft.com/office/powerpoint/2010/main" val="13102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8" grpId="0" animBg="1"/>
      <p:bldP spid="76" grpId="0" animBg="1"/>
      <p:bldP spid="77" grpId="0" animBg="1"/>
      <p:bldP spid="33" grpId="0" animBg="1"/>
      <p:bldP spid="108" grpId="0" animBg="1"/>
      <p:bldP spid="109" grpId="0" animBg="1"/>
      <p:bldP spid="2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7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8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47" y="2336107"/>
            <a:ext cx="2861644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12510" y="2875722"/>
            <a:ext cx="9071460" cy="139616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326296" y="3000858"/>
            <a:ext cx="8454887" cy="117357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مستند سازی و ثبت فرآیند تمام فعالیت ها و عملیات ها به نحوی که قائم به فرد خاص نبوده و از برنامه ریزی تا اجرا و ارائه به صورت مدون قابل پیگیری باشد. برای آنها که بعداً کار را به عهده می‌گیرند.</a:t>
            </a:r>
            <a:endParaRPr lang="en-US" sz="1600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cxnSp>
        <p:nvCxnSpPr>
          <p:cNvPr id="123" name="Straight Connector 122"/>
          <p:cNvCxnSpPr>
            <a:stCxn id="76" idx="2"/>
          </p:cNvCxnSpPr>
          <p:nvPr/>
        </p:nvCxnSpPr>
        <p:spPr>
          <a:xfrm flipH="1">
            <a:off x="9425836" y="2736939"/>
            <a:ext cx="823" cy="16283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484301" y="5155098"/>
            <a:ext cx="4480864" cy="468003"/>
            <a:chOff x="147785" y="5414794"/>
            <a:chExt cx="11742206" cy="47048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مکتوب سازی</a:t>
                </a:r>
                <a:endParaRPr lang="en-US" sz="1400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716414" y="5271703"/>
            <a:ext cx="394038" cy="216072"/>
            <a:chOff x="9112216" y="2700370"/>
            <a:chExt cx="731872" cy="736698"/>
          </a:xfrm>
        </p:grpSpPr>
        <p:sp>
          <p:nvSpPr>
            <p:cNvPr id="34" name="Oval 33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69046" y="4562820"/>
            <a:ext cx="4566705" cy="523567"/>
            <a:chOff x="-192640" y="5414794"/>
            <a:chExt cx="12082631" cy="470488"/>
          </a:xfrm>
        </p:grpSpPr>
        <p:grpSp>
          <p:nvGrpSpPr>
            <p:cNvPr id="43" name="Group 42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تهیه پرده نگار برنامه کوتاه مدت و میان مدت </a:t>
              </a:r>
              <a:endParaRPr lang="en-US" sz="14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693264" y="4677619"/>
            <a:ext cx="394038" cy="216072"/>
            <a:chOff x="9112216" y="2700370"/>
            <a:chExt cx="731872" cy="736698"/>
          </a:xfrm>
        </p:grpSpPr>
        <p:sp>
          <p:nvSpPr>
            <p:cNvPr id="49" name="Oval 4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64871" y="5699597"/>
            <a:ext cx="4566705" cy="523567"/>
            <a:chOff x="-192640" y="5414794"/>
            <a:chExt cx="12082631" cy="470488"/>
          </a:xfrm>
        </p:grpSpPr>
        <p:grpSp>
          <p:nvGrpSpPr>
            <p:cNvPr id="56" name="Group 55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گزارش های یاور مدارس علوم اجتماعی و اهل بیت </a:t>
              </a:r>
              <a:r>
                <a:rPr lang="fa-IR" sz="1000" b="1" dirty="0">
                  <a:solidFill>
                    <a:srgbClr val="FFFF00"/>
                  </a:solidFill>
                  <a:cs typeface="B Titr" pitchFamily="2" charset="-78"/>
                </a:rPr>
                <a:t>علیهم السلام</a:t>
              </a:r>
              <a:endParaRPr lang="en-US" sz="1000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689089" y="5854156"/>
            <a:ext cx="394038" cy="216072"/>
            <a:chOff x="9112216" y="2700370"/>
            <a:chExt cx="731872" cy="736698"/>
          </a:xfrm>
        </p:grpSpPr>
        <p:sp>
          <p:nvSpPr>
            <p:cNvPr id="61" name="Oval 60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3022883" y="3620786"/>
            <a:ext cx="1635298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</a:t>
            </a:r>
          </a:p>
        </p:txBody>
      </p:sp>
    </p:spTree>
    <p:extLst>
      <p:ext uri="{BB962C8B-B14F-4D97-AF65-F5344CB8AC3E}">
        <p14:creationId xmlns:p14="http://schemas.microsoft.com/office/powerpoint/2010/main" val="23553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8" grpId="0" animBg="1"/>
      <p:bldP spid="76" grpId="0" animBg="1"/>
      <p:bldP spid="77" grpId="0" animBg="1"/>
      <p:bldP spid="33" grpId="0" animBg="1"/>
      <p:bldP spid="108" grpId="0" animBg="1"/>
      <p:bldP spid="109" grpId="0" animBg="1"/>
      <p:bldP spid="1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7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8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47" y="2336107"/>
            <a:ext cx="2861644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12510" y="2875722"/>
            <a:ext cx="9071460" cy="139616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326296" y="3000858"/>
            <a:ext cx="8454887" cy="117357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ثبت قواعد کلاس ها و مربیان، ارزیابی مخاطب، مربی، پشتیبان و دوره از طریق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  <a:p>
            <a:pPr algn="ctr"/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طراحی آزمون و خروجی برای تعیین مراجعه به منابع اصلی و میزان یادگیری آن ها</a:t>
            </a:r>
            <a:r>
              <a:rPr lang="fa-IR" dirty="0"/>
              <a:t> </a:t>
            </a:r>
            <a:endParaRPr lang="en-US" dirty="0"/>
          </a:p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در طرح توجیهی مربیان اقامه زندگی توحیدی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cxnSp>
        <p:nvCxnSpPr>
          <p:cNvPr id="123" name="Straight Connector 122"/>
          <p:cNvCxnSpPr>
            <a:stCxn id="76" idx="2"/>
          </p:cNvCxnSpPr>
          <p:nvPr/>
        </p:nvCxnSpPr>
        <p:spPr>
          <a:xfrm flipH="1">
            <a:off x="9425836" y="2736939"/>
            <a:ext cx="823" cy="16283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604593" y="3716925"/>
            <a:ext cx="1656521" cy="391248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</a:t>
            </a:r>
          </a:p>
        </p:txBody>
      </p:sp>
    </p:spTree>
    <p:extLst>
      <p:ext uri="{BB962C8B-B14F-4D97-AF65-F5344CB8AC3E}">
        <p14:creationId xmlns:p14="http://schemas.microsoft.com/office/powerpoint/2010/main" val="35856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8" grpId="0" animBg="1"/>
      <p:bldP spid="76" grpId="0" animBg="1"/>
      <p:bldP spid="77" grpId="0" animBg="1"/>
      <p:bldP spid="33" grpId="0" animBg="1"/>
      <p:bldP spid="108" grpId="0" animBg="1"/>
      <p:bldP spid="109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24" idx="2"/>
            <a:endCxn id="25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0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1" name="Straight Connector 30"/>
          <p:cNvCxnSpPr>
            <a:endCxn id="35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3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5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447" y="2336107"/>
            <a:ext cx="2810365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46782" y="3852693"/>
            <a:ext cx="8945218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67498" y="3906302"/>
            <a:ext cx="8656236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قرار قرآنی مربیان و فعالان مدارس علوم اجتماعی و اهل بیت </a:t>
            </a:r>
            <a:r>
              <a:rPr lang="fa-IR" sz="1200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علیهم السلام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50489" y="5363871"/>
            <a:ext cx="3642800" cy="586356"/>
            <a:chOff x="147785" y="5414794"/>
            <a:chExt cx="11742206" cy="470488"/>
          </a:xfrm>
        </p:grpSpPr>
        <p:grpSp>
          <p:nvGrpSpPr>
            <p:cNvPr id="51" name="Group 5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رجوع مکرر و مستمر به قرآن با انواع رویکردها 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82802" y="5479132"/>
            <a:ext cx="355774" cy="325320"/>
            <a:chOff x="9112216" y="2700370"/>
            <a:chExt cx="731872" cy="736698"/>
          </a:xfrm>
        </p:grpSpPr>
        <p:sp>
          <p:nvSpPr>
            <p:cNvPr id="56" name="Oval 5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17967" y="4757530"/>
            <a:ext cx="3732656" cy="583094"/>
            <a:chOff x="-192641" y="5414794"/>
            <a:chExt cx="12082632" cy="470488"/>
          </a:xfrm>
        </p:grpSpPr>
        <p:grpSp>
          <p:nvGrpSpPr>
            <p:cNvPr id="61" name="Group 60"/>
            <p:cNvGrpSpPr/>
            <p:nvPr/>
          </p:nvGrpSpPr>
          <p:grpSpPr>
            <a:xfrm>
              <a:off x="219334" y="5414794"/>
              <a:ext cx="11595265" cy="437399"/>
              <a:chOff x="769733" y="640062"/>
              <a:chExt cx="6192783" cy="875232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769733" y="666171"/>
                <a:ext cx="6162354" cy="821334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82951" y="640062"/>
                <a:ext cx="6179565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-192641" y="5427854"/>
              <a:ext cx="1208263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لزوم جمع سازی با محوریت قرآن، حول امام 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43045" y="4890052"/>
            <a:ext cx="384313" cy="331305"/>
            <a:chOff x="9112216" y="2700370"/>
            <a:chExt cx="731872" cy="736698"/>
          </a:xfrm>
        </p:grpSpPr>
        <p:sp>
          <p:nvSpPr>
            <p:cNvPr id="66" name="Oval 6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3351727" y="3955466"/>
            <a:ext cx="1472064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 و روزانه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431220" y="6034276"/>
            <a:ext cx="3821245" cy="591811"/>
            <a:chOff x="-192640" y="5414794"/>
            <a:chExt cx="12082631" cy="470488"/>
          </a:xfrm>
        </p:grpSpPr>
        <p:grpSp>
          <p:nvGrpSpPr>
            <p:cNvPr id="73" name="Group 72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همدلی و هم راستایی جمع حول محور قرآن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09305" y="6154352"/>
            <a:ext cx="328449" cy="299458"/>
            <a:chOff x="9112216" y="2700370"/>
            <a:chExt cx="731872" cy="736698"/>
          </a:xfrm>
        </p:grpSpPr>
        <p:sp>
          <p:nvSpPr>
            <p:cNvPr id="78" name="Oval 7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113" name="Straight Connector 112"/>
          <p:cNvCxnSpPr>
            <a:stCxn id="43" idx="3"/>
            <a:endCxn id="45" idx="1"/>
          </p:cNvCxnSpPr>
          <p:nvPr/>
        </p:nvCxnSpPr>
        <p:spPr>
          <a:xfrm>
            <a:off x="2311052" y="4231133"/>
            <a:ext cx="935730" cy="1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6175518" y="4826727"/>
            <a:ext cx="5850834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334544" y="4880336"/>
            <a:ext cx="5523542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طرح هر روز با دو صفحه از قرآن</a:t>
            </a:r>
            <a:endParaRPr lang="fa-IR" sz="1200" b="1" dirty="0">
              <a:solidFill>
                <a:schemeClr val="bg1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247331" y="4956005"/>
            <a:ext cx="1472064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 و روزانه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68894" y="5588728"/>
            <a:ext cx="5850834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327920" y="5642337"/>
            <a:ext cx="5523542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           طرح 114 روز، 114 سوره</a:t>
            </a:r>
            <a:endParaRPr lang="fa-IR" sz="1200" b="1" dirty="0">
              <a:solidFill>
                <a:schemeClr val="bg1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240706" y="5718006"/>
            <a:ext cx="2121416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 و روزانه از نیمه رجب 99</a:t>
            </a:r>
          </a:p>
        </p:txBody>
      </p:sp>
    </p:spTree>
    <p:extLst>
      <p:ext uri="{BB962C8B-B14F-4D97-AF65-F5344CB8AC3E}">
        <p14:creationId xmlns:p14="http://schemas.microsoft.com/office/powerpoint/2010/main" val="14387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24" idx="2"/>
            <a:endCxn id="25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0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1" name="Straight Connector 30"/>
          <p:cNvCxnSpPr>
            <a:endCxn id="35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3" idx="0"/>
          </p:cNvCxnSpPr>
          <p:nvPr/>
        </p:nvCxnSpPr>
        <p:spPr>
          <a:xfrm flipH="1">
            <a:off x="1208762" y="3870542"/>
            <a:ext cx="6263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5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472" y="4065630"/>
            <a:ext cx="2204580" cy="33100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B Lotus" panose="00000400000000000000" pitchFamily="2" charset="-78"/>
              </a:rPr>
              <a:t>طراحی عملیات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447" y="2336107"/>
            <a:ext cx="2794577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46782" y="3852693"/>
            <a:ext cx="8470425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67498" y="3906302"/>
            <a:ext cx="8196782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جلسات میثاق مربیان و فعالان مدارس علوم اجتماعی و اهل بیت </a:t>
            </a:r>
            <a:r>
              <a:rPr lang="fa-IR" sz="1200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علیهم السلام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322365" y="5363871"/>
            <a:ext cx="3642800" cy="586356"/>
            <a:chOff x="147785" y="5414794"/>
            <a:chExt cx="11742206" cy="470488"/>
          </a:xfrm>
        </p:grpSpPr>
        <p:grpSp>
          <p:nvGrpSpPr>
            <p:cNvPr id="51" name="Group 5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 دیدار و گفتگوی مسئولین دو مدرسه  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      با اعضای فعال و تبادل نظرات  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754678" y="5479132"/>
            <a:ext cx="355774" cy="325320"/>
            <a:chOff x="9112216" y="2700370"/>
            <a:chExt cx="731872" cy="736698"/>
          </a:xfrm>
        </p:grpSpPr>
        <p:sp>
          <p:nvSpPr>
            <p:cNvPr id="56" name="Oval 5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89843" y="4757530"/>
            <a:ext cx="3732656" cy="583094"/>
            <a:chOff x="-192641" y="5414794"/>
            <a:chExt cx="12082632" cy="470488"/>
          </a:xfrm>
        </p:grpSpPr>
        <p:grpSp>
          <p:nvGrpSpPr>
            <p:cNvPr id="61" name="Group 60"/>
            <p:cNvGrpSpPr/>
            <p:nvPr/>
          </p:nvGrpSpPr>
          <p:grpSpPr>
            <a:xfrm>
              <a:off x="219334" y="5414794"/>
              <a:ext cx="11595265" cy="437399"/>
              <a:chOff x="769733" y="640062"/>
              <a:chExt cx="6192783" cy="875232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769733" y="666171"/>
                <a:ext cx="6162354" cy="821334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82951" y="640062"/>
                <a:ext cx="6179565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-192641" y="5427854"/>
              <a:ext cx="1208263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رفع اشکالات تدبری مربیان و فعالان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14921" y="4890052"/>
            <a:ext cx="384313" cy="331305"/>
            <a:chOff x="9112216" y="2700370"/>
            <a:chExt cx="731872" cy="736698"/>
          </a:xfrm>
        </p:grpSpPr>
        <p:sp>
          <p:nvSpPr>
            <p:cNvPr id="66" name="Oval 6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3351727" y="3955466"/>
            <a:ext cx="1193769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203096" y="6034276"/>
            <a:ext cx="3821245" cy="591811"/>
            <a:chOff x="-192640" y="5414794"/>
            <a:chExt cx="12082631" cy="470488"/>
          </a:xfrm>
        </p:grpSpPr>
        <p:grpSp>
          <p:nvGrpSpPr>
            <p:cNvPr id="73" name="Group 72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آموزش و ارتقای برنامه ریزی فعالان 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         به سبک یک مجاهد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781181" y="6154352"/>
            <a:ext cx="328449" cy="299458"/>
            <a:chOff x="9112216" y="2700370"/>
            <a:chExt cx="731872" cy="736698"/>
          </a:xfrm>
        </p:grpSpPr>
        <p:sp>
          <p:nvSpPr>
            <p:cNvPr id="78" name="Oval 7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00330" y="5343993"/>
            <a:ext cx="3642800" cy="586356"/>
            <a:chOff x="147785" y="5414794"/>
            <a:chExt cx="11742206" cy="470488"/>
          </a:xfrm>
        </p:grpSpPr>
        <p:grpSp>
          <p:nvGrpSpPr>
            <p:cNvPr id="84" name="Group 83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 شفاف سازی نقشه، مسیر و عملیات های مدارس           جهت مشارکت هرچه بیشتر و بهتر فعالان و مربیان  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5" name="Rounded Rectangle 84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32643" y="5459254"/>
            <a:ext cx="355774" cy="325320"/>
            <a:chOff x="9112216" y="2700370"/>
            <a:chExt cx="731872" cy="736698"/>
          </a:xfrm>
        </p:grpSpPr>
        <p:sp>
          <p:nvSpPr>
            <p:cNvPr id="89" name="Oval 8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167808" y="4737652"/>
            <a:ext cx="3732656" cy="583094"/>
            <a:chOff x="-192641" y="5414794"/>
            <a:chExt cx="12082632" cy="470488"/>
          </a:xfrm>
        </p:grpSpPr>
        <p:grpSp>
          <p:nvGrpSpPr>
            <p:cNvPr id="94" name="Group 93"/>
            <p:cNvGrpSpPr/>
            <p:nvPr/>
          </p:nvGrpSpPr>
          <p:grpSpPr>
            <a:xfrm>
              <a:off x="219334" y="5414794"/>
              <a:ext cx="11595265" cy="437399"/>
              <a:chOff x="769733" y="640062"/>
              <a:chExt cx="6192783" cy="875232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769733" y="666171"/>
                <a:ext cx="6162354" cy="821334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782951" y="640062"/>
                <a:ext cx="6179565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Rounded Rectangle 94"/>
            <p:cNvSpPr/>
            <p:nvPr/>
          </p:nvSpPr>
          <p:spPr>
            <a:xfrm>
              <a:off x="-192641" y="5427854"/>
              <a:ext cx="1208263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پاسخ به سوالات و مسائل مربیان و فعالان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  در زمینه مسئولیت و تدریس 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692886" y="4870174"/>
            <a:ext cx="384313" cy="331305"/>
            <a:chOff x="9112216" y="2700370"/>
            <a:chExt cx="731872" cy="736698"/>
          </a:xfrm>
        </p:grpSpPr>
        <p:sp>
          <p:nvSpPr>
            <p:cNvPr id="99" name="Oval 9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181061" y="6014398"/>
            <a:ext cx="3821245" cy="591811"/>
            <a:chOff x="-192640" y="5414794"/>
            <a:chExt cx="12082631" cy="470488"/>
          </a:xfrm>
        </p:grpSpPr>
        <p:grpSp>
          <p:nvGrpSpPr>
            <p:cNvPr id="104" name="Group 103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Rounded Rectangle 104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           احصاء و اطلاع و برنامه ریزی برای </a:t>
              </a:r>
            </a:p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رفع مشکلات فردی و اجتماعی مربیان و فعالان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759146" y="6134474"/>
            <a:ext cx="328449" cy="299458"/>
            <a:chOff x="9112216" y="2700370"/>
            <a:chExt cx="731872" cy="736698"/>
          </a:xfrm>
        </p:grpSpPr>
        <p:sp>
          <p:nvSpPr>
            <p:cNvPr id="109" name="Oval 10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113" name="Straight Connector 112"/>
          <p:cNvCxnSpPr>
            <a:stCxn id="43" idx="3"/>
            <a:endCxn id="45" idx="1"/>
          </p:cNvCxnSpPr>
          <p:nvPr/>
        </p:nvCxnSpPr>
        <p:spPr>
          <a:xfrm>
            <a:off x="2311052" y="4231133"/>
            <a:ext cx="935730" cy="1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24" idx="2"/>
            <a:endCxn id="25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439478" y="169691"/>
            <a:ext cx="389613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 آسیب شناسی اجتماعی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68252" y="726510"/>
            <a:ext cx="7203338" cy="200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0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>
            <a:off x="2799567" y="745299"/>
            <a:ext cx="9395" cy="1504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148214" y="895753"/>
            <a:ext cx="132149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1" name="Straight Connector 30"/>
          <p:cNvCxnSpPr>
            <a:endCxn id="35" idx="0"/>
          </p:cNvCxnSpPr>
          <p:nvPr/>
        </p:nvCxnSpPr>
        <p:spPr>
          <a:xfrm>
            <a:off x="8179497" y="1553229"/>
            <a:ext cx="954" cy="163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68668" y="1544681"/>
            <a:ext cx="5208846" cy="1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68669" y="1584542"/>
            <a:ext cx="6263" cy="2260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2"/>
          </p:cNvCxnSpPr>
          <p:nvPr/>
        </p:nvCxnSpPr>
        <p:spPr>
          <a:xfrm>
            <a:off x="6399884" y="1429480"/>
            <a:ext cx="916" cy="12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03211" y="1716658"/>
            <a:ext cx="1554480" cy="33761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5025" y="3864279"/>
            <a:ext cx="1753643" cy="6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3" idx="0"/>
          </p:cNvCxnSpPr>
          <p:nvPr/>
        </p:nvCxnSpPr>
        <p:spPr>
          <a:xfrm flipH="1">
            <a:off x="1208762" y="3870542"/>
            <a:ext cx="6264" cy="195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86462" y="2167484"/>
            <a:ext cx="12486" cy="23450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2915" y="2129425"/>
            <a:ext cx="7989941" cy="335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03192" y="2123162"/>
            <a:ext cx="5986" cy="21294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5" idx="2"/>
          </p:cNvCxnSpPr>
          <p:nvPr/>
        </p:nvCxnSpPr>
        <p:spPr>
          <a:xfrm flipH="1" flipV="1">
            <a:off x="8180451" y="2054271"/>
            <a:ext cx="9960" cy="1707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49419" y="2398957"/>
            <a:ext cx="1554480" cy="3379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6472" y="4065630"/>
            <a:ext cx="2204580" cy="94369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a-IR" sz="1600" b="1" dirty="0">
                <a:cs typeface="B Lotus" panose="00000400000000000000" pitchFamily="2" charset="-78"/>
              </a:rPr>
              <a:t>شناسایی ویژگی های اجتماعی –اقتصادی، فرهنگی هر منطقه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پروژه محرومیت </a:t>
            </a:r>
            <a:r>
              <a:rPr lang="fa-IR" b="1" dirty="0">
                <a:cs typeface="B Lotus" panose="00000400000000000000" pitchFamily="2" charset="-78"/>
              </a:rPr>
              <a:t>زدایی</a:t>
            </a:r>
            <a:endParaRPr lang="fa-IR" sz="1600" b="1" dirty="0">
              <a:cs typeface="B Lotus" panose="00000400000000000000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447" y="2336107"/>
            <a:ext cx="2642437" cy="1427963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400" b="1" dirty="0">
                <a:cs typeface="B Lotus" panose="00000400000000000000" pitchFamily="2" charset="-78"/>
              </a:rPr>
              <a:t>مکتوبات مهارتی قابل استفاده از طرق انواع رسانه ها: تشکیل تیمهای دارای مهارتهای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46782" y="3852693"/>
            <a:ext cx="8470425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67498" y="3906302"/>
            <a:ext cx="8196782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انواع انفاق برای رفع آسیب‌های جمع ربانی براساس سوره مبارکه حدید </a:t>
            </a:r>
          </a:p>
          <a:p>
            <a:pPr algn="ctr" rtl="1"/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مختص اعضای فعال و کادر دو مدرسه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322365" y="5363871"/>
            <a:ext cx="3642800" cy="586356"/>
            <a:chOff x="147785" y="5414794"/>
            <a:chExt cx="11742206" cy="470488"/>
          </a:xfrm>
        </p:grpSpPr>
        <p:grpSp>
          <p:nvGrpSpPr>
            <p:cNvPr id="51" name="Group 5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 طرح دادن وام و رفع مشکلات اقتصادی  </a:t>
                </a:r>
                <a:endParaRPr lang="en-US" sz="1400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754678" y="5479132"/>
            <a:ext cx="355774" cy="325320"/>
            <a:chOff x="9112216" y="2700370"/>
            <a:chExt cx="731872" cy="736698"/>
          </a:xfrm>
        </p:grpSpPr>
        <p:sp>
          <p:nvSpPr>
            <p:cNvPr id="56" name="Oval 5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89843" y="4757530"/>
            <a:ext cx="3732656" cy="583094"/>
            <a:chOff x="-192641" y="5414794"/>
            <a:chExt cx="12082632" cy="470488"/>
          </a:xfrm>
        </p:grpSpPr>
        <p:grpSp>
          <p:nvGrpSpPr>
            <p:cNvPr id="61" name="Group 60"/>
            <p:cNvGrpSpPr/>
            <p:nvPr/>
          </p:nvGrpSpPr>
          <p:grpSpPr>
            <a:xfrm>
              <a:off x="219334" y="5414794"/>
              <a:ext cx="11595265" cy="437399"/>
              <a:chOff x="769733" y="640062"/>
              <a:chExt cx="6192783" cy="875232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769733" y="666171"/>
                <a:ext cx="6162354" cy="821334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82951" y="640062"/>
                <a:ext cx="6179565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-192641" y="5427854"/>
              <a:ext cx="12082632" cy="457428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طرح ارسال کمک کار برای افراد مشغول </a:t>
              </a:r>
            </a:p>
            <a:p>
              <a:pPr algn="ctr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به فعالیت تخصصی قرآن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14921" y="4890052"/>
            <a:ext cx="384313" cy="331305"/>
            <a:chOff x="9112216" y="2700370"/>
            <a:chExt cx="731872" cy="736698"/>
          </a:xfrm>
        </p:grpSpPr>
        <p:sp>
          <p:nvSpPr>
            <p:cNvPr id="66" name="Oval 6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3351727" y="3955466"/>
            <a:ext cx="1193769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به صورت مستمر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203096" y="6034276"/>
            <a:ext cx="3821245" cy="591811"/>
            <a:chOff x="-192640" y="5414794"/>
            <a:chExt cx="12082631" cy="470488"/>
          </a:xfrm>
        </p:grpSpPr>
        <p:grpSp>
          <p:nvGrpSpPr>
            <p:cNvPr id="73" name="Group 72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اختصاص انفاق ثابت اقتصادی به صورت ماهانه برای رفع مشکلات افراد مشغول به فعالیت تخصصی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781181" y="6154352"/>
            <a:ext cx="328449" cy="299458"/>
            <a:chOff x="9112216" y="2700370"/>
            <a:chExt cx="731872" cy="736698"/>
          </a:xfrm>
        </p:grpSpPr>
        <p:sp>
          <p:nvSpPr>
            <p:cNvPr id="78" name="Oval 7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00330" y="5343993"/>
            <a:ext cx="3642800" cy="586356"/>
            <a:chOff x="147785" y="5414794"/>
            <a:chExt cx="11742206" cy="470488"/>
          </a:xfrm>
        </p:grpSpPr>
        <p:grpSp>
          <p:nvGrpSpPr>
            <p:cNvPr id="84" name="Group 83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  انفاق در راستای تنظیم انواع قول و ابرازات</a:t>
                </a:r>
              </a:p>
              <a:p>
                <a:pPr algn="just" rtl="1"/>
                <a:r>
                  <a:rPr lang="fa-IR" sz="1400" b="1" dirty="0">
                    <a:solidFill>
                      <a:srgbClr val="FFC000"/>
                    </a:solidFill>
                    <a:cs typeface="B Titr" pitchFamily="2" charset="-78"/>
                  </a:rPr>
                  <a:t>     متناسب با بستر و شرایط زندگی جمع ربانی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5" name="Rounded Rectangle 84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32643" y="5459254"/>
            <a:ext cx="355774" cy="325320"/>
            <a:chOff x="9112216" y="2700370"/>
            <a:chExt cx="731872" cy="736698"/>
          </a:xfrm>
        </p:grpSpPr>
        <p:sp>
          <p:nvSpPr>
            <p:cNvPr id="89" name="Oval 8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167808" y="4737652"/>
            <a:ext cx="3732656" cy="583094"/>
            <a:chOff x="-192641" y="5414794"/>
            <a:chExt cx="12082632" cy="470488"/>
          </a:xfrm>
        </p:grpSpPr>
        <p:grpSp>
          <p:nvGrpSpPr>
            <p:cNvPr id="94" name="Group 93"/>
            <p:cNvGrpSpPr/>
            <p:nvPr/>
          </p:nvGrpSpPr>
          <p:grpSpPr>
            <a:xfrm>
              <a:off x="219334" y="5414794"/>
              <a:ext cx="11595265" cy="437399"/>
              <a:chOff x="769733" y="640062"/>
              <a:chExt cx="6192783" cy="875232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769733" y="666171"/>
                <a:ext cx="6162354" cy="821334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782951" y="640062"/>
                <a:ext cx="6179565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Rounded Rectangle 94"/>
            <p:cNvSpPr/>
            <p:nvPr/>
          </p:nvSpPr>
          <p:spPr>
            <a:xfrm>
              <a:off x="-192641" y="5427854"/>
              <a:ext cx="1208263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انواع انفاق برای رفع آسیب‌های خانوادگی و مهارت افزایی در زندگی جمع ربانی 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692886" y="4870174"/>
            <a:ext cx="384313" cy="331305"/>
            <a:chOff x="9112216" y="2700370"/>
            <a:chExt cx="731872" cy="736698"/>
          </a:xfrm>
        </p:grpSpPr>
        <p:sp>
          <p:nvSpPr>
            <p:cNvPr id="99" name="Oval 9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181061" y="6014398"/>
            <a:ext cx="3821245" cy="591811"/>
            <a:chOff x="-192640" y="5414794"/>
            <a:chExt cx="12082631" cy="470488"/>
          </a:xfrm>
        </p:grpSpPr>
        <p:grpSp>
          <p:nvGrpSpPr>
            <p:cNvPr id="104" name="Group 103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Rounded Rectangle 104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 rtl="1"/>
              <a:r>
                <a:rPr lang="fa-IR" sz="1400" b="1" dirty="0">
                  <a:solidFill>
                    <a:srgbClr val="FFFF00"/>
                  </a:solidFill>
                  <a:cs typeface="B Titr" pitchFamily="2" charset="-78"/>
                </a:rPr>
                <a:t>          اقدام در راستای ازدواج نیروهای مجرد جمع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759146" y="6134474"/>
            <a:ext cx="328449" cy="299458"/>
            <a:chOff x="9112216" y="2700370"/>
            <a:chExt cx="731872" cy="736698"/>
          </a:xfrm>
        </p:grpSpPr>
        <p:sp>
          <p:nvSpPr>
            <p:cNvPr id="109" name="Oval 108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113" name="Straight Connector 112"/>
          <p:cNvCxnSpPr>
            <a:endCxn id="45" idx="1"/>
          </p:cNvCxnSpPr>
          <p:nvPr/>
        </p:nvCxnSpPr>
        <p:spPr>
          <a:xfrm flipV="1">
            <a:off x="2345635" y="4232319"/>
            <a:ext cx="901147" cy="21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5" idx="2"/>
            <a:endCxn id="6" idx="0"/>
          </p:cNvCxnSpPr>
          <p:nvPr/>
        </p:nvCxnSpPr>
        <p:spPr>
          <a:xfrm>
            <a:off x="6387548" y="635777"/>
            <a:ext cx="12336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545496" y="169691"/>
            <a:ext cx="3684104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1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0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4469" y="1672429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اجرای عملیات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2425148" y="1431232"/>
            <a:ext cx="6561" cy="24119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864685" y="2994993"/>
            <a:ext cx="3746415" cy="717634"/>
            <a:chOff x="2937084" y="3941836"/>
            <a:chExt cx="4546189" cy="694192"/>
          </a:xfrm>
        </p:grpSpPr>
        <p:grpSp>
          <p:nvGrpSpPr>
            <p:cNvPr id="18" name="Group 17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مقدمات تدبر                                                                         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80514" y="3120249"/>
            <a:ext cx="394038" cy="339944"/>
            <a:chOff x="9112216" y="2700370"/>
            <a:chExt cx="731872" cy="736698"/>
          </a:xfrm>
        </p:grpSpPr>
        <p:sp>
          <p:nvSpPr>
            <p:cNvPr id="23" name="Oval 2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41293" y="4614131"/>
            <a:ext cx="3791940" cy="736305"/>
            <a:chOff x="147785" y="5414794"/>
            <a:chExt cx="11742206" cy="47048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        تدبر کلمه‌ای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384482" y="4729393"/>
            <a:ext cx="394038" cy="339944"/>
            <a:chOff x="9112216" y="2700370"/>
            <a:chExt cx="731872" cy="736698"/>
          </a:xfrm>
        </p:grpSpPr>
        <p:sp>
          <p:nvSpPr>
            <p:cNvPr id="33" name="Oval 3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39236" y="3764713"/>
            <a:ext cx="3864583" cy="823724"/>
            <a:chOff x="-192640" y="5414794"/>
            <a:chExt cx="12082631" cy="470488"/>
          </a:xfrm>
        </p:grpSpPr>
        <p:grpSp>
          <p:nvGrpSpPr>
            <p:cNvPr id="38" name="Group 37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   روش های تفکر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361332" y="3936528"/>
            <a:ext cx="394038" cy="339944"/>
            <a:chOff x="9112216" y="2700370"/>
            <a:chExt cx="731872" cy="736698"/>
          </a:xfrm>
        </p:grpSpPr>
        <p:sp>
          <p:nvSpPr>
            <p:cNvPr id="43" name="Oval 4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551750" y="1679628"/>
            <a:ext cx="8532219" cy="1091873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697357" y="1802296"/>
            <a:ext cx="8216347" cy="865178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213749" y="1811607"/>
            <a:ext cx="7479611" cy="7182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دوره اقامه زندگی توحیدی، رفع نواقص تدبر و رشد نیروها </a:t>
            </a:r>
          </a:p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و جذب نیروهای جدید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855907" y="5386568"/>
            <a:ext cx="3791940" cy="736305"/>
            <a:chOff x="147785" y="5414794"/>
            <a:chExt cx="11742206" cy="470488"/>
          </a:xfrm>
        </p:grpSpPr>
        <p:grpSp>
          <p:nvGrpSpPr>
            <p:cNvPr id="51" name="Group 5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        تدبر سوره ای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399096" y="5501830"/>
            <a:ext cx="394038" cy="339944"/>
            <a:chOff x="9112216" y="2700370"/>
            <a:chExt cx="731872" cy="736698"/>
          </a:xfrm>
        </p:grpSpPr>
        <p:sp>
          <p:nvSpPr>
            <p:cNvPr id="56" name="Oval 5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689422" y="2963678"/>
            <a:ext cx="3567814" cy="717634"/>
            <a:chOff x="2937084" y="3941836"/>
            <a:chExt cx="4546189" cy="694192"/>
          </a:xfrm>
        </p:grpSpPr>
        <p:grpSp>
          <p:nvGrpSpPr>
            <p:cNvPr id="105" name="Group 104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    رشد 1 و طیب گزینی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66361" y="4582816"/>
            <a:ext cx="3611167" cy="736305"/>
            <a:chOff x="147785" y="5414794"/>
            <a:chExt cx="11742206" cy="470488"/>
          </a:xfrm>
        </p:grpSpPr>
        <p:grpSp>
          <p:nvGrpSpPr>
            <p:cNvPr id="110" name="Group 10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 رشد 3 و حسن گزینی</a:t>
                </a:r>
                <a:endParaRPr lang="en-US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1" name="Rounded Rectangle 110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64836" y="3733398"/>
            <a:ext cx="3680346" cy="823724"/>
            <a:chOff x="-192640" y="5414794"/>
            <a:chExt cx="12082631" cy="470488"/>
          </a:xfrm>
        </p:grpSpPr>
        <p:grpSp>
          <p:nvGrpSpPr>
            <p:cNvPr id="115" name="Group 11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رشد 2 و خیر گزینی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680975" y="5355253"/>
            <a:ext cx="3611167" cy="736305"/>
            <a:chOff x="147785" y="5414794"/>
            <a:chExt cx="11742206" cy="470488"/>
          </a:xfrm>
        </p:grpSpPr>
        <p:grpSp>
          <p:nvGrpSpPr>
            <p:cNvPr id="120" name="Group 11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FF00"/>
                    </a:solidFill>
                    <a:cs typeface="B Titr" pitchFamily="2" charset="-78"/>
                  </a:rPr>
                  <a:t>             رشد 4 و بلوغ با هم بودن  </a:t>
                </a:r>
                <a:endParaRPr lang="fa-IR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1" name="Rounded Rectangle 120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2461364" y="2358887"/>
            <a:ext cx="1235993" cy="2288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2436312" y="2205167"/>
            <a:ext cx="6654" cy="20165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115400" y="3120249"/>
            <a:ext cx="394038" cy="339944"/>
            <a:chOff x="9112216" y="2700370"/>
            <a:chExt cx="731872" cy="736698"/>
          </a:xfrm>
        </p:grpSpPr>
        <p:sp>
          <p:nvSpPr>
            <p:cNvPr id="70" name="Oval 6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19368" y="4729393"/>
            <a:ext cx="394038" cy="339944"/>
            <a:chOff x="9112216" y="2700370"/>
            <a:chExt cx="731872" cy="736698"/>
          </a:xfrm>
        </p:grpSpPr>
        <p:sp>
          <p:nvSpPr>
            <p:cNvPr id="80" name="Oval 7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96218" y="3936528"/>
            <a:ext cx="394038" cy="339944"/>
            <a:chOff x="9112216" y="2700370"/>
            <a:chExt cx="731872" cy="736698"/>
          </a:xfrm>
        </p:grpSpPr>
        <p:sp>
          <p:nvSpPr>
            <p:cNvPr id="90" name="Oval 8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133982" y="5501830"/>
            <a:ext cx="394038" cy="339944"/>
            <a:chOff x="9112216" y="2700370"/>
            <a:chExt cx="731872" cy="736698"/>
          </a:xfrm>
        </p:grpSpPr>
        <p:sp>
          <p:nvSpPr>
            <p:cNvPr id="100" name="Oval 9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902288" y="6148569"/>
            <a:ext cx="3791940" cy="736305"/>
            <a:chOff x="147785" y="5414794"/>
            <a:chExt cx="11742206" cy="470488"/>
          </a:xfrm>
        </p:grpSpPr>
        <p:grpSp>
          <p:nvGrpSpPr>
            <p:cNvPr id="135" name="Group 13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         تدبر قرآن به قرآن</a:t>
                </a: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6" name="Rounded Rectangle 135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1445477" y="6263831"/>
            <a:ext cx="394038" cy="339944"/>
            <a:chOff x="9112216" y="2700370"/>
            <a:chExt cx="731872" cy="736698"/>
          </a:xfrm>
        </p:grpSpPr>
        <p:sp>
          <p:nvSpPr>
            <p:cNvPr id="140" name="Oval 13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4065373" y="1966181"/>
            <a:ext cx="1342410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برنامه مستمر</a:t>
            </a:r>
          </a:p>
        </p:txBody>
      </p:sp>
    </p:spTree>
    <p:extLst>
      <p:ext uri="{BB962C8B-B14F-4D97-AF65-F5344CB8AC3E}">
        <p14:creationId xmlns:p14="http://schemas.microsoft.com/office/powerpoint/2010/main" val="6321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47" grpId="0" animBg="1"/>
      <p:bldP spid="48" grpId="0" animBg="1"/>
      <p:bldP spid="49" grpId="0" animBg="1"/>
      <p:bldP spid="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7907" y="635777"/>
            <a:ext cx="1977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67828" y="169691"/>
            <a:ext cx="3860157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77030" y="1672227"/>
            <a:ext cx="2937354" cy="989556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تولید محتوا برنامه هایی برای تلویزیون در حوزه کودک و نوجوان و بزرگسال، رادیو، مکتوبات و ...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 بر اساس سند نوشته شده. 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92" name="Straight Connector 91"/>
          <p:cNvCxnSpPr>
            <a:stCxn id="15" idx="2"/>
            <a:endCxn id="91" idx="0"/>
          </p:cNvCxnSpPr>
          <p:nvPr/>
        </p:nvCxnSpPr>
        <p:spPr>
          <a:xfrm flipH="1">
            <a:off x="2445707" y="1412121"/>
            <a:ext cx="1434" cy="2601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150279" y="3419057"/>
            <a:ext cx="5460821" cy="717634"/>
            <a:chOff x="2937084" y="3941836"/>
            <a:chExt cx="4546189" cy="694192"/>
          </a:xfrm>
        </p:grpSpPr>
        <p:grpSp>
          <p:nvGrpSpPr>
            <p:cNvPr id="52" name="Group 51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راهکارهای توانمندسازی فرزندان</a:t>
              </a:r>
            </a:p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      مختص 3-7 سال                                                                          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380514" y="3544313"/>
            <a:ext cx="394038" cy="339944"/>
            <a:chOff x="9112216" y="2700370"/>
            <a:chExt cx="731872" cy="736698"/>
          </a:xfrm>
        </p:grpSpPr>
        <p:sp>
          <p:nvSpPr>
            <p:cNvPr id="57" name="Oval 5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81595" y="5038195"/>
            <a:ext cx="5451638" cy="736305"/>
            <a:chOff x="147785" y="5414794"/>
            <a:chExt cx="11742206" cy="470488"/>
          </a:xfrm>
        </p:grpSpPr>
        <p:grpSp>
          <p:nvGrpSpPr>
            <p:cNvPr id="62" name="Group 61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راهکارهای توانمندسازی فرزندان</a:t>
                </a:r>
              </a:p>
              <a:p>
                <a:pPr lvl="0"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    مختص 14-21 سال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384482" y="5153457"/>
            <a:ext cx="394038" cy="339944"/>
            <a:chOff x="9112216" y="2700370"/>
            <a:chExt cx="731872" cy="736698"/>
          </a:xfrm>
        </p:grpSpPr>
        <p:sp>
          <p:nvSpPr>
            <p:cNvPr id="72" name="Oval 7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999968" y="4188777"/>
            <a:ext cx="5603852" cy="823724"/>
            <a:chOff x="-192640" y="5414794"/>
            <a:chExt cx="12082631" cy="470488"/>
          </a:xfrm>
        </p:grpSpPr>
        <p:grpSp>
          <p:nvGrpSpPr>
            <p:cNvPr id="81" name="Group 80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2" name="Rounded Rectangle 81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</a:t>
              </a:r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</a:t>
              </a:r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راهکارهای توانمندسازی فرزندان</a:t>
              </a:r>
            </a:p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مختص 7-14 سال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361332" y="4360592"/>
            <a:ext cx="394038" cy="339944"/>
            <a:chOff x="9112216" y="2700370"/>
            <a:chExt cx="731872" cy="736698"/>
          </a:xfrm>
        </p:grpSpPr>
        <p:sp>
          <p:nvSpPr>
            <p:cNvPr id="86" name="Oval 8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5071583" y="2436313"/>
            <a:ext cx="6985877" cy="759252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137308" y="2489922"/>
            <a:ext cx="6624997" cy="601616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522521" y="2536142"/>
            <a:ext cx="6124039" cy="46756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تألیف کتب دوره فرزند با عرضه من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219173" y="5810632"/>
            <a:ext cx="5428674" cy="736305"/>
            <a:chOff x="147785" y="5414794"/>
            <a:chExt cx="11742206" cy="470488"/>
          </a:xfrm>
        </p:grpSpPr>
        <p:grpSp>
          <p:nvGrpSpPr>
            <p:cNvPr id="96" name="Group 95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من در خانواده همسرم </a:t>
                </a:r>
              </a:p>
              <a:p>
                <a:pPr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        مختص متأهلین</a:t>
                </a: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1399096" y="5925894"/>
            <a:ext cx="394038" cy="339944"/>
            <a:chOff x="9112216" y="2700370"/>
            <a:chExt cx="731872" cy="736698"/>
          </a:xfrm>
        </p:grpSpPr>
        <p:sp>
          <p:nvSpPr>
            <p:cNvPr id="101" name="Oval 100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6460931" y="3522774"/>
            <a:ext cx="80625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479723" y="4311914"/>
            <a:ext cx="80625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523564" y="5119843"/>
            <a:ext cx="80625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561142" y="5877667"/>
            <a:ext cx="806255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3871832" y="3419057"/>
            <a:ext cx="1795669" cy="717634"/>
            <a:chOff x="2937084" y="3941836"/>
            <a:chExt cx="4546189" cy="694192"/>
          </a:xfrm>
        </p:grpSpPr>
        <p:grpSp>
          <p:nvGrpSpPr>
            <p:cNvPr id="155" name="Group 154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157" name="Rounded Rectangle 156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6" name="Rounded Rectangle 155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محتوای تبلیغی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386812" y="3544313"/>
            <a:ext cx="394038" cy="339944"/>
            <a:chOff x="9112216" y="2700370"/>
            <a:chExt cx="731872" cy="736698"/>
          </a:xfrm>
        </p:grpSpPr>
        <p:sp>
          <p:nvSpPr>
            <p:cNvPr id="160" name="Oval 15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872145" y="5038195"/>
            <a:ext cx="1817489" cy="736305"/>
            <a:chOff x="147785" y="5414794"/>
            <a:chExt cx="11742206" cy="470488"/>
          </a:xfrm>
        </p:grpSpPr>
        <p:grpSp>
          <p:nvGrpSpPr>
            <p:cNvPr id="165" name="Group 16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67" name="Rounded Rectangle 16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   محتوای تبلیغی</a:t>
                </a:r>
                <a:endParaRPr lang="en-US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6" name="Rounded Rectangle 165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390780" y="5153457"/>
            <a:ext cx="394038" cy="339944"/>
            <a:chOff x="9112216" y="2700370"/>
            <a:chExt cx="731872" cy="736698"/>
          </a:xfrm>
        </p:grpSpPr>
        <p:sp>
          <p:nvSpPr>
            <p:cNvPr id="170" name="Oval 16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807914" y="4188777"/>
            <a:ext cx="1852307" cy="823724"/>
            <a:chOff x="-192640" y="5414794"/>
            <a:chExt cx="12082631" cy="470488"/>
          </a:xfrm>
        </p:grpSpPr>
        <p:grpSp>
          <p:nvGrpSpPr>
            <p:cNvPr id="175" name="Group 17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6" name="Rounded Rectangle 175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محتوای تبلیغی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67630" y="4360592"/>
            <a:ext cx="394038" cy="339944"/>
            <a:chOff x="9112216" y="2700370"/>
            <a:chExt cx="731872" cy="736698"/>
          </a:xfrm>
        </p:grpSpPr>
        <p:sp>
          <p:nvSpPr>
            <p:cNvPr id="180" name="Oval 17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886759" y="5810632"/>
            <a:ext cx="1817489" cy="736305"/>
            <a:chOff x="147785" y="5414794"/>
            <a:chExt cx="11742206" cy="470488"/>
          </a:xfrm>
        </p:grpSpPr>
        <p:grpSp>
          <p:nvGrpSpPr>
            <p:cNvPr id="185" name="Group 18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87" name="Rounded Rectangle 18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FF00"/>
                    </a:solidFill>
                    <a:cs typeface="B Titr" pitchFamily="2" charset="-78"/>
                  </a:rPr>
                  <a:t>    محتوای تبلیغی</a:t>
                </a:r>
                <a:endParaRPr lang="fa-IR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6" name="Rounded Rectangle 185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405394" y="5925894"/>
            <a:ext cx="394038" cy="339944"/>
            <a:chOff x="9112216" y="2700370"/>
            <a:chExt cx="731872" cy="736698"/>
          </a:xfrm>
        </p:grpSpPr>
        <p:sp>
          <p:nvSpPr>
            <p:cNvPr id="190" name="Oval 189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975246" y="3387742"/>
            <a:ext cx="3069161" cy="717634"/>
            <a:chOff x="2937084" y="3941836"/>
            <a:chExt cx="4546189" cy="694192"/>
          </a:xfrm>
        </p:grpSpPr>
        <p:grpSp>
          <p:nvGrpSpPr>
            <p:cNvPr id="210" name="Group 209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1" name="Rounded Rectangle 210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کارگاه‌ یک ‌روزه</a:t>
              </a:r>
              <a:endParaRPr lang="en-US" b="1" dirty="0">
                <a:solidFill>
                  <a:srgbClr val="FFC000"/>
                </a:solidFill>
                <a:cs typeface="B Titr" pitchFamily="2" charset="-78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958245" y="5006880"/>
            <a:ext cx="3106455" cy="736305"/>
            <a:chOff x="147785" y="5414794"/>
            <a:chExt cx="11742206" cy="470488"/>
          </a:xfrm>
        </p:grpSpPr>
        <p:grpSp>
          <p:nvGrpSpPr>
            <p:cNvPr id="215" name="Group 21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just" rtl="1"/>
                <a:r>
                  <a:rPr lang="fa-IR" b="1" dirty="0">
                    <a:solidFill>
                      <a:srgbClr val="FFC000"/>
                    </a:solidFill>
                    <a:cs typeface="B Titr" pitchFamily="2" charset="-78"/>
                  </a:rPr>
                  <a:t> کارگاه‌ یک روزه</a:t>
                </a:r>
                <a:endParaRPr lang="en-US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6" name="Rounded Rectangle 215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866388" y="4157462"/>
            <a:ext cx="3165965" cy="823724"/>
            <a:chOff x="-192640" y="5414794"/>
            <a:chExt cx="12082631" cy="470488"/>
          </a:xfrm>
        </p:grpSpPr>
        <p:grpSp>
          <p:nvGrpSpPr>
            <p:cNvPr id="220" name="Group 21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1" name="Rounded Rectangle 22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کارگاه یک روزه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972859" y="5779317"/>
            <a:ext cx="3106455" cy="736305"/>
            <a:chOff x="147785" y="5414794"/>
            <a:chExt cx="11742206" cy="470488"/>
          </a:xfrm>
        </p:grpSpPr>
        <p:grpSp>
          <p:nvGrpSpPr>
            <p:cNvPr id="225" name="Group 224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227" name="Rounded Rectangle 22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1"/>
                <a:r>
                  <a:rPr lang="fa-IR" b="1" dirty="0">
                    <a:solidFill>
                      <a:srgbClr val="FFFF00"/>
                    </a:solidFill>
                    <a:cs typeface="B Titr" pitchFamily="2" charset="-78"/>
                  </a:rPr>
                  <a:t> کارگاه ‌یک روزه</a:t>
                </a:r>
                <a:endParaRPr lang="fa-IR" b="1" dirty="0">
                  <a:solidFill>
                    <a:srgbClr val="FFC000"/>
                  </a:solidFill>
                  <a:cs typeface="B Titr" pitchFamily="2" charset="-78"/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6" name="Rounded Rectangle 225"/>
            <p:cNvSpPr/>
            <p:nvPr/>
          </p:nvSpPr>
          <p:spPr>
            <a:xfrm>
              <a:off x="633609" y="5427854"/>
              <a:ext cx="11256382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fa-IR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cxnSp>
        <p:nvCxnSpPr>
          <p:cNvPr id="229" name="Straight Connector 228"/>
          <p:cNvCxnSpPr>
            <a:endCxn id="93" idx="1"/>
          </p:cNvCxnSpPr>
          <p:nvPr/>
        </p:nvCxnSpPr>
        <p:spPr>
          <a:xfrm flipV="1">
            <a:off x="2434855" y="2790730"/>
            <a:ext cx="2702453" cy="151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2436312" y="2629231"/>
            <a:ext cx="6654" cy="20165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>
          <a:xfrm>
            <a:off x="1283922" y="3510248"/>
            <a:ext cx="1041747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1296448" y="4305651"/>
            <a:ext cx="1041747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302711" y="5126106"/>
            <a:ext cx="1041747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302711" y="5890193"/>
            <a:ext cx="1041747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5221852" y="2522235"/>
            <a:ext cx="1445647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1401-1402</a:t>
            </a:r>
          </a:p>
        </p:txBody>
      </p:sp>
    </p:spTree>
    <p:extLst>
      <p:ext uri="{BB962C8B-B14F-4D97-AF65-F5344CB8AC3E}">
        <p14:creationId xmlns:p14="http://schemas.microsoft.com/office/powerpoint/2010/main" val="333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91" grpId="0" animBg="1"/>
      <p:bldP spid="90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94" grpId="0" animBg="1"/>
      <p:bldP spid="195" grpId="0" animBg="1"/>
      <p:bldP spid="196" grpId="0" animBg="1"/>
      <p:bldP spid="197" grpId="0" animBg="1"/>
      <p:bldP spid="1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7907" y="635777"/>
            <a:ext cx="1977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67828" y="169691"/>
            <a:ext cx="3860157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77030" y="1672227"/>
            <a:ext cx="2937354" cy="989556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تولید محتوا برنامه هایی برای تلویزیون در حوزه کودک و نوجوان و بزرگسال، رادیو، مکتوبات و ...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 بر اساس سند نوشته شده. 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92" name="Straight Connector 91"/>
          <p:cNvCxnSpPr>
            <a:stCxn id="15" idx="2"/>
            <a:endCxn id="91" idx="0"/>
          </p:cNvCxnSpPr>
          <p:nvPr/>
        </p:nvCxnSpPr>
        <p:spPr>
          <a:xfrm flipH="1">
            <a:off x="2445707" y="1412121"/>
            <a:ext cx="1434" cy="2601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179229" y="5184302"/>
            <a:ext cx="3453711" cy="714883"/>
            <a:chOff x="-192640" y="5414794"/>
            <a:chExt cx="12082631" cy="470488"/>
          </a:xfrm>
        </p:grpSpPr>
        <p:grpSp>
          <p:nvGrpSpPr>
            <p:cNvPr id="40" name="Group 3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              دختران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90453" y="5293573"/>
            <a:ext cx="394038" cy="339944"/>
            <a:chOff x="9112216" y="2700370"/>
            <a:chExt cx="731872" cy="736698"/>
          </a:xfrm>
        </p:grpSpPr>
        <p:sp>
          <p:nvSpPr>
            <p:cNvPr id="46" name="Oval 45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868559" y="5181869"/>
            <a:ext cx="3394661" cy="717634"/>
            <a:chOff x="2937084" y="3941836"/>
            <a:chExt cx="4546189" cy="694192"/>
          </a:xfrm>
        </p:grpSpPr>
        <p:grpSp>
          <p:nvGrpSpPr>
            <p:cNvPr id="52" name="Group 51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759496" y="689885"/>
                <a:ext cx="6162353" cy="821332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004156" y="3961109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C000"/>
                  </a:solidFill>
                  <a:cs typeface="B Titr" pitchFamily="2" charset="-78"/>
                </a:rPr>
                <a:t>          </a:t>
              </a:r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پسران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234545" y="3271199"/>
            <a:ext cx="11639403" cy="1817635"/>
          </a:xfrm>
          <a:prstGeom prst="roundRect">
            <a:avLst>
              <a:gd name="adj" fmla="val 50000"/>
            </a:avLst>
          </a:prstGeom>
          <a:gradFill>
            <a:gsLst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6C8547"/>
              </a:gs>
              <a:gs pos="29000">
                <a:srgbClr val="F4DF9A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76935" y="3397097"/>
            <a:ext cx="11038129" cy="1440257"/>
          </a:xfrm>
          <a:prstGeom prst="roundRect">
            <a:avLst/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                                                                 </a:t>
            </a:r>
          </a:p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                                                 </a:t>
            </a:r>
            <a:endParaRPr lang="en-US" b="1" dirty="0">
              <a:solidFill>
                <a:prstClr val="black"/>
              </a:solidFill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98734" y="3596317"/>
            <a:ext cx="10916330" cy="11193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lnSpc>
                <a:spcPct val="150000"/>
              </a:lnSpc>
              <a:defRPr/>
            </a:pPr>
            <a:r>
              <a:rPr lang="fa-IR" b="1" dirty="0">
                <a:solidFill>
                  <a:prstClr val="black"/>
                </a:solidFill>
                <a:cs typeface="B Titr" panose="00000700000000000000" pitchFamily="2" charset="-78"/>
              </a:rPr>
              <a:t>طرح توانمند سازی نوجوانان پسر و دختر- مهارت آموزی به صورت شاگرد در مشاغل شناسایی شده و مقید به احکام اقتصادی- مهارت آموزی دختران در امور خانواده و زندگی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428140" y="5239658"/>
            <a:ext cx="1072588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137819" y="5266071"/>
            <a:ext cx="1069209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2442966" y="2629231"/>
            <a:ext cx="8686" cy="33925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5042840" y="5337414"/>
            <a:ext cx="394038" cy="339944"/>
            <a:chOff x="9112216" y="2700370"/>
            <a:chExt cx="731872" cy="736698"/>
          </a:xfrm>
        </p:grpSpPr>
        <p:sp>
          <p:nvSpPr>
            <p:cNvPr id="98" name="Oval 9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526157" y="5926424"/>
            <a:ext cx="5173044" cy="714883"/>
            <a:chOff x="-192640" y="5414794"/>
            <a:chExt cx="12082631" cy="470488"/>
          </a:xfrm>
        </p:grpSpPr>
        <p:grpSp>
          <p:nvGrpSpPr>
            <p:cNvPr id="87" name="Group 86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شناسایی مشاغل و مراکز آموزشی- فنی 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456713" y="6035695"/>
            <a:ext cx="394038" cy="339944"/>
            <a:chOff x="9112216" y="2700370"/>
            <a:chExt cx="731872" cy="736698"/>
          </a:xfrm>
        </p:grpSpPr>
        <p:sp>
          <p:nvSpPr>
            <p:cNvPr id="102" name="Oval 10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5917393" y="5995032"/>
            <a:ext cx="1072588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45775" y="5939676"/>
            <a:ext cx="5088834" cy="714883"/>
            <a:chOff x="-192640" y="5414794"/>
            <a:chExt cx="12082631" cy="470488"/>
          </a:xfrm>
        </p:grpSpPr>
        <p:grpSp>
          <p:nvGrpSpPr>
            <p:cNvPr id="110" name="Group 109"/>
            <p:cNvGrpSpPr/>
            <p:nvPr/>
          </p:nvGrpSpPr>
          <p:grpSpPr>
            <a:xfrm>
              <a:off x="147785" y="5414794"/>
              <a:ext cx="11666810" cy="437399"/>
              <a:chOff x="731520" y="640062"/>
              <a:chExt cx="6230994" cy="875232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1" name="Rounded Rectangle 110"/>
            <p:cNvSpPr/>
            <p:nvPr/>
          </p:nvSpPr>
          <p:spPr>
            <a:xfrm>
              <a:off x="-192640" y="5427854"/>
              <a:ext cx="12082631" cy="4574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just" rtl="1"/>
              <a:r>
                <a:rPr lang="fa-IR" b="1" dirty="0">
                  <a:solidFill>
                    <a:srgbClr val="FFFF00"/>
                  </a:solidFill>
                  <a:cs typeface="B Titr" pitchFamily="2" charset="-78"/>
                </a:rPr>
                <a:t>     شناسایی مشاغل و مراکز آموزشی- فنی </a:t>
              </a:r>
              <a:endParaRPr lang="en-US" b="1" dirty="0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02835" y="6115208"/>
            <a:ext cx="394038" cy="339944"/>
            <a:chOff x="9112216" y="2700370"/>
            <a:chExt cx="731872" cy="736698"/>
          </a:xfrm>
        </p:grpSpPr>
        <p:sp>
          <p:nvSpPr>
            <p:cNvPr id="115" name="Oval 114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550261" y="6008284"/>
            <a:ext cx="1072588" cy="522692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41257" y="2129427"/>
            <a:ext cx="3341532" cy="989556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طرح های خروجی محور مخاطبین مطالعه کننده محتواها و برنامه های خرد</a:t>
            </a:r>
          </a:p>
          <a:p>
            <a:pPr algn="ctr"/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B Lotus" panose="00000400000000000000" pitchFamily="2" charset="-78"/>
              </a:rPr>
              <a:t>ویژه تربیت در خانواده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2434855" y="2925098"/>
            <a:ext cx="2203406" cy="36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91" grpId="0" animBg="1"/>
      <p:bldP spid="90" grpId="0" animBg="1"/>
      <p:bldP spid="93" grpId="0" animBg="1"/>
      <p:bldP spid="94" grpId="0" animBg="1"/>
      <p:bldP spid="105" grpId="0" animBg="1"/>
      <p:bldP spid="106" grpId="0" animBg="1"/>
      <p:bldP spid="108" grpId="0" animBg="1"/>
      <p:bldP spid="119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8021" y="586052"/>
            <a:ext cx="11926484" cy="671410"/>
          </a:xfrm>
          <a:prstGeom prst="roundRect">
            <a:avLst>
              <a:gd name="adj" fmla="val 22373"/>
            </a:avLst>
          </a:prstGeom>
          <a:gradFill>
            <a:gsLst>
              <a:gs pos="88000">
                <a:srgbClr val="F0D38C"/>
              </a:gs>
              <a:gs pos="49000">
                <a:srgbClr val="FEFAC9"/>
              </a:gs>
              <a:gs pos="98000">
                <a:srgbClr val="7D9263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marL="457200" marR="0" lvl="1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برنامه کوتاه مدت و میان مدت مدرسه علوم اجتماعی</a:t>
            </a:r>
            <a:endParaRPr kumimoji="0" lang="fa-I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 rot="11118106">
            <a:off x="11530480" y="681133"/>
            <a:ext cx="474697" cy="469063"/>
            <a:chOff x="9112216" y="2700370"/>
            <a:chExt cx="731872" cy="736698"/>
          </a:xfrm>
        </p:grpSpPr>
        <p:sp>
          <p:nvSpPr>
            <p:cNvPr id="7" name="Oval 6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7092" y="679298"/>
            <a:ext cx="474697" cy="469063"/>
            <a:chOff x="9112216" y="2700370"/>
            <a:chExt cx="731872" cy="736698"/>
          </a:xfrm>
        </p:grpSpPr>
        <p:sp>
          <p:nvSpPr>
            <p:cNvPr id="12" name="Oval 1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57809" y="3790617"/>
            <a:ext cx="11542643" cy="1258462"/>
          </a:xfrm>
          <a:prstGeom prst="roundRect">
            <a:avLst>
              <a:gd name="adj" fmla="val 18103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برنامه حاضر، ضرب 3 حالت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نقشه کلی مدرسه علوم اجتماعی، </a:t>
            </a: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نقشه کارگروه آسیب شناسی اجتماعی، بخش فرهنگی</a:t>
            </a: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 و </a:t>
            </a: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نقشه خانواده، بخش روابط درون بیت و اجتماع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می باشد</a:t>
            </a:r>
            <a:r>
              <a:rPr kumimoji="0" lang="fa-IR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 </a:t>
            </a: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999" y="4272100"/>
            <a:ext cx="394038" cy="339944"/>
            <a:chOff x="9112216" y="2700370"/>
            <a:chExt cx="731872" cy="736698"/>
          </a:xfrm>
        </p:grpSpPr>
        <p:sp>
          <p:nvSpPr>
            <p:cNvPr id="18" name="Oval 17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11508546" y="4265520"/>
            <a:ext cx="394038" cy="339944"/>
            <a:chOff x="9112216" y="2700370"/>
            <a:chExt cx="731872" cy="736698"/>
          </a:xfrm>
        </p:grpSpPr>
        <p:sp>
          <p:nvSpPr>
            <p:cNvPr id="23" name="Oval 2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5043" y="2002399"/>
            <a:ext cx="11608905" cy="1761217"/>
            <a:chOff x="2937085" y="3941838"/>
            <a:chExt cx="4546188" cy="694186"/>
          </a:xfrm>
        </p:grpSpPr>
        <p:grpSp>
          <p:nvGrpSpPr>
            <p:cNvPr id="34" name="Group 33"/>
            <p:cNvGrpSpPr/>
            <p:nvPr/>
          </p:nvGrpSpPr>
          <p:grpSpPr>
            <a:xfrm>
              <a:off x="2937085" y="3941838"/>
              <a:ext cx="4516998" cy="645367"/>
              <a:chOff x="731520" y="640062"/>
              <a:chExt cx="6230994" cy="87523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برنامه کوتاه مدت و میان مدت مدرسه علوم اجتماعی براساس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 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 </a:t>
              </a: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cs typeface="B Titr" panose="00000700000000000000" pitchFamily="2" charset="-78"/>
                </a:rPr>
                <a:t>نقشه جامع مدرسه علوم اجتماعی و در ضلع</a:t>
              </a:r>
              <a:r>
                <a:rPr kumimoji="0" lang="fa-IR" sz="20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cs typeface="B Titr" panose="00000700000000000000" pitchFamily="2" charset="-78"/>
                </a:rPr>
                <a:t> آسیب‌شناسی با رویکرد خانواده     </a:t>
              </a:r>
              <a:r>
                <a:rPr lang="fa-IR" sz="2000" b="1" dirty="0">
                  <a:solidFill>
                    <a:prstClr val="white"/>
                  </a:solidFill>
                  <a:latin typeface="Century Gothic" panose="020B0502020202020204"/>
                  <a:cs typeface="B Lotus" panose="00000400000000000000" pitchFamily="2" charset="-78"/>
                </a:rPr>
                <a:t>تدوین شده است.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3597965" y="2777224"/>
            <a:ext cx="6857999" cy="7611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4557" y="5459895"/>
            <a:ext cx="11542643" cy="967409"/>
          </a:xfrm>
          <a:prstGeom prst="roundRect">
            <a:avLst>
              <a:gd name="adj" fmla="val 18103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cs typeface="B Titr" panose="00000700000000000000" pitchFamily="2" charset="-78"/>
              </a:rPr>
              <a:t>زمان بندی ارائه شده براساس امکانات موجود است.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/>
                <a:cs typeface="B Titr" panose="00000700000000000000" pitchFamily="2" charset="-78"/>
              </a:rPr>
              <a:t>لذا امید است به فضل خداوند متعال و عنایت اهل بیت عصمت و طهارت علیهم السلام این تلاش مزین به جلوه‌های حسن و یسر شود.    </a:t>
            </a:r>
            <a:endParaRPr kumimoji="0" lang="fa-IR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entury Gothic" panose="020B0502020202020204"/>
              <a:cs typeface="B Titr" panose="000007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7139" y="5789471"/>
            <a:ext cx="394038" cy="339944"/>
            <a:chOff x="9112216" y="2700370"/>
            <a:chExt cx="731872" cy="736698"/>
          </a:xfrm>
        </p:grpSpPr>
        <p:sp>
          <p:nvSpPr>
            <p:cNvPr id="32" name="Oval 31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11554930" y="5782891"/>
            <a:ext cx="394038" cy="339944"/>
            <a:chOff x="9112216" y="2700370"/>
            <a:chExt cx="731872" cy="736698"/>
          </a:xfrm>
        </p:grpSpPr>
        <p:sp>
          <p:nvSpPr>
            <p:cNvPr id="43" name="Oval 42"/>
            <p:cNvSpPr/>
            <p:nvPr/>
          </p:nvSpPr>
          <p:spPr>
            <a:xfrm>
              <a:off x="9130411" y="2700370"/>
              <a:ext cx="713677" cy="736698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130412" y="2748331"/>
              <a:ext cx="570802" cy="687322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112216" y="2857501"/>
              <a:ext cx="460409" cy="453886"/>
            </a:xfrm>
            <a:prstGeom prst="ellipse">
              <a:avLst/>
            </a:prstGeom>
            <a:noFill/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135937" y="2943223"/>
              <a:ext cx="336677" cy="32529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154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3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5043" y="2651756"/>
            <a:ext cx="11608905" cy="1761217"/>
            <a:chOff x="2937085" y="3941838"/>
            <a:chExt cx="4546188" cy="694186"/>
          </a:xfrm>
        </p:grpSpPr>
        <p:grpSp>
          <p:nvGrpSpPr>
            <p:cNvPr id="5" name="Group 4"/>
            <p:cNvGrpSpPr/>
            <p:nvPr/>
          </p:nvGrpSpPr>
          <p:grpSpPr>
            <a:xfrm>
              <a:off x="2937085" y="3941838"/>
              <a:ext cx="4516998" cy="645367"/>
              <a:chOff x="731520" y="640062"/>
              <a:chExt cx="6230994" cy="87523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Lotus" panose="00000400000000000000" pitchFamily="2" charset="-78"/>
                </a:rPr>
                <a:t>تدوین مطالب فوق در قالب پرده نگار حاضر، به عنایت </a:t>
              </a:r>
              <a:r>
                <a:rPr lang="fa-IR" sz="2000" b="1" dirty="0">
                  <a:solidFill>
                    <a:srgbClr val="FFFF00"/>
                  </a:solidFill>
                  <a:latin typeface="Century Gothic" panose="020B0502020202020204"/>
                  <a:cs typeface="B Titr" panose="00000700000000000000" pitchFamily="2" charset="-78"/>
                </a:rPr>
                <a:t>حضرت صدیقه طاهره </a:t>
              </a:r>
              <a:r>
                <a:rPr lang="fa-IR" sz="1400" b="1" dirty="0">
                  <a:solidFill>
                    <a:srgbClr val="FFFF00"/>
                  </a:solidFill>
                  <a:latin typeface="Century Gothic" panose="020B0502020202020204"/>
                  <a:cs typeface="B Titr" panose="00000700000000000000" pitchFamily="2" charset="-78"/>
                </a:rPr>
                <a:t>سلام الله علیها  </a:t>
              </a:r>
              <a:r>
                <a:rPr lang="fa-IR" sz="2000" b="1" dirty="0">
                  <a:solidFill>
                    <a:prstClr val="white"/>
                  </a:solidFill>
                  <a:latin typeface="Century Gothic" panose="020B0502020202020204"/>
                  <a:cs typeface="B Lotus" panose="00000400000000000000" pitchFamily="2" charset="-78"/>
                </a:rPr>
                <a:t>و در ایام فاطمیه سال 1399 انجام شد.‌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4133849" y="3188040"/>
            <a:ext cx="2850047" cy="6683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2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4391" y="2120610"/>
            <a:ext cx="10465652" cy="1997967"/>
            <a:chOff x="653803" y="1622738"/>
            <a:chExt cx="10829028" cy="3188994"/>
          </a:xfrm>
          <a:noFill/>
          <a:effectLst>
            <a:outerShdw blurRad="177800" dist="393700" dir="5400000" sx="90000" sy="-19000" rotWithShape="0">
              <a:prstClr val="black">
                <a:alpha val="41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1163089" y="1788194"/>
              <a:ext cx="9855507" cy="2888305"/>
              <a:chOff x="9410246" y="4370304"/>
              <a:chExt cx="2355149" cy="1230807"/>
            </a:xfrm>
            <a:grpFill/>
          </p:grpSpPr>
          <p:sp>
            <p:nvSpPr>
              <p:cNvPr id="14" name="Oval 13"/>
              <p:cNvSpPr/>
              <p:nvPr/>
            </p:nvSpPr>
            <p:spPr>
              <a:xfrm>
                <a:off x="9410246" y="4370304"/>
                <a:ext cx="2355149" cy="123080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fa-IR" sz="2400" b="1" dirty="0">
                  <a:solidFill>
                    <a:prstClr val="white"/>
                  </a:solidFill>
                  <a:cs typeface="B Lotus" panose="00000400000000000000" pitchFamily="2" charset="-7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427213" y="4392256"/>
                <a:ext cx="2324163" cy="118829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lvl="0" algn="ctr"/>
                <a:endParaRPr lang="en-US" sz="2800" b="1" dirty="0">
                  <a:solidFill>
                    <a:srgbClr val="FFFF00"/>
                  </a:solidFill>
                  <a:cs typeface="B Titr" panose="00000700000000000000" pitchFamily="2" charset="-78"/>
                </a:endParaRPr>
              </a:p>
              <a:p>
                <a:pPr lvl="0" algn="ctr"/>
                <a:r>
                  <a:rPr lang="fa-IR" sz="2800" b="1" dirty="0">
                    <a:solidFill>
                      <a:srgbClr val="FFFF00"/>
                    </a:solidFill>
                    <a:cs typeface="B Titr" panose="00000700000000000000" pitchFamily="2" charset="-78"/>
                  </a:rPr>
                  <a:t>اللهم صل علی محمد و آل محمد و عجل فرجهم</a:t>
                </a:r>
              </a:p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cs typeface="B Titr" panose="00000700000000000000" pitchFamily="2" charset="-78"/>
                  </a:rPr>
                  <a:t> </a:t>
                </a:r>
                <a:r>
                  <a:rPr lang="fa-IR" sz="2800" b="1" dirty="0">
                    <a:solidFill>
                      <a:srgbClr val="FFFF00"/>
                    </a:solidFill>
                    <a:cs typeface="B Titr" panose="00000700000000000000" pitchFamily="2" charset="-78"/>
                  </a:rPr>
                  <a:t> 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068946" y="1766553"/>
              <a:ext cx="10031442" cy="294858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8794" y="1740794"/>
              <a:ext cx="10209485" cy="300009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71397" y="1712894"/>
              <a:ext cx="10412751" cy="305161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9853" y="1671293"/>
              <a:ext cx="10627704" cy="3129707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53803" y="1622738"/>
              <a:ext cx="10829028" cy="318899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5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363AC-2539-42F4-BE85-F8E49FFE9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r="-167"/>
          <a:stretch/>
        </p:blipFill>
        <p:spPr>
          <a:xfrm>
            <a:off x="0" y="0"/>
            <a:ext cx="122692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7A6DB-231D-40A5-B2D2-3C43B26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/>
        </p:blipFill>
        <p:spPr>
          <a:xfrm>
            <a:off x="4299204" y="818744"/>
            <a:ext cx="3593592" cy="522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37C6B5-CE53-4C9A-B47A-CC2233A8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700"/>
            <a:ext cx="21050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>
            <a:stCxn id="60" idx="0"/>
          </p:cNvCxnSpPr>
          <p:nvPr/>
        </p:nvCxnSpPr>
        <p:spPr>
          <a:xfrm>
            <a:off x="3134336" y="2132661"/>
            <a:ext cx="1437664" cy="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>
            <a:off x="2587079" y="2132661"/>
            <a:ext cx="1094513" cy="1935756"/>
          </a:xfrm>
          <a:prstGeom prst="downArrow">
            <a:avLst>
              <a:gd name="adj1" fmla="val 4177"/>
              <a:gd name="adj2" fmla="val 2911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717766" y="3750874"/>
            <a:ext cx="4349932" cy="13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5317026" y="2278435"/>
            <a:ext cx="1094513" cy="690054"/>
          </a:xfrm>
          <a:prstGeom prst="downArrow">
            <a:avLst>
              <a:gd name="adj1" fmla="val 4177"/>
              <a:gd name="adj2" fmla="val 2911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083826" y="467801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28657" y="118561"/>
            <a:ext cx="3684506" cy="909035"/>
          </a:xfrm>
          <a:prstGeom prst="ellipse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نقشه جامع علوم اجتماعی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6951" y="3002195"/>
            <a:ext cx="3127514" cy="76142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15424D"/>
                </a:solidFill>
                <a:cs typeface="B Titr" panose="00000700000000000000" pitchFamily="2" charset="-78"/>
              </a:rPr>
              <a:t>نقشه خانواده *</a:t>
            </a:r>
            <a:endParaRPr lang="en-US" sz="2000" dirty="0">
              <a:solidFill>
                <a:srgbClr val="15424D"/>
              </a:solidFill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23652" y="999598"/>
            <a:ext cx="1094513" cy="458141"/>
          </a:xfrm>
          <a:prstGeom prst="downArrow">
            <a:avLst>
              <a:gd name="adj1" fmla="val 4177"/>
              <a:gd name="adj2" fmla="val 2911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97355" y="1490166"/>
            <a:ext cx="4280454" cy="909035"/>
          </a:xfrm>
          <a:prstGeom prst="ellipse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عملیات آسیب شناسی‌ اجتماعی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" name="Left Bracket 10"/>
          <p:cNvSpPr/>
          <p:nvPr/>
        </p:nvSpPr>
        <p:spPr>
          <a:xfrm rot="16200000" flipH="1">
            <a:off x="7735184" y="3556179"/>
            <a:ext cx="721731" cy="3093662"/>
          </a:xfrm>
          <a:prstGeom prst="leftBracket">
            <a:avLst>
              <a:gd name="adj" fmla="val 1221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05876" y="5144774"/>
            <a:ext cx="1668141" cy="573518"/>
          </a:xfrm>
          <a:prstGeom prst="roundRect">
            <a:avLst>
              <a:gd name="adj" fmla="val 40766"/>
            </a:avLst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15424D"/>
                </a:solidFill>
                <a:cs typeface="B Titr" panose="00000700000000000000" pitchFamily="2" charset="-78"/>
              </a:rPr>
              <a:t>اکل</a:t>
            </a:r>
            <a:r>
              <a:rPr lang="fa-IR" sz="1400" dirty="0">
                <a:solidFill>
                  <a:srgbClr val="15424D"/>
                </a:solidFill>
                <a:cs typeface="B Titr" panose="00000700000000000000" pitchFamily="2" charset="-78"/>
              </a:rPr>
              <a:t>*</a:t>
            </a:r>
            <a:endParaRPr lang="fa-IR" sz="14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7722" y="5155968"/>
            <a:ext cx="1610486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اذن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05671" y="5163464"/>
            <a:ext cx="1815548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سلام و روح افزایی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939966" y="3763937"/>
            <a:ext cx="0" cy="3852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94852" y="4006832"/>
            <a:ext cx="1550505" cy="9304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بین بیوت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067698" y="3768570"/>
            <a:ext cx="0" cy="3852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17766" y="3755507"/>
            <a:ext cx="0" cy="53034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381461" y="4031209"/>
            <a:ext cx="1444487" cy="8502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15424D"/>
                </a:solidFill>
                <a:cs typeface="B Titr" panose="00000700000000000000" pitchFamily="2" charset="-78"/>
              </a:rPr>
              <a:t>درون‌بیت</a:t>
            </a:r>
            <a:r>
              <a:rPr lang="fa-IR" sz="1400" dirty="0">
                <a:solidFill>
                  <a:srgbClr val="15424D"/>
                </a:solidFill>
                <a:cs typeface="B Titr" panose="00000700000000000000" pitchFamily="2" charset="-78"/>
              </a:rPr>
              <a:t>*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88974" y="4106280"/>
            <a:ext cx="1683025" cy="850031"/>
          </a:xfrm>
          <a:prstGeom prst="roundRect">
            <a:avLst>
              <a:gd name="adj" fmla="val 50000"/>
            </a:avLst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اجتماع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941553" y="3889351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813110" y="3913209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598083" y="3924348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ket 32"/>
          <p:cNvSpPr/>
          <p:nvPr/>
        </p:nvSpPr>
        <p:spPr>
          <a:xfrm rot="16200000" flipH="1">
            <a:off x="9428292" y="5586936"/>
            <a:ext cx="940464" cy="1323511"/>
          </a:xfrm>
          <a:prstGeom prst="leftBracket">
            <a:avLst>
              <a:gd name="adj" fmla="val 1221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Left Bracket 33"/>
          <p:cNvSpPr/>
          <p:nvPr/>
        </p:nvSpPr>
        <p:spPr>
          <a:xfrm rot="16200000" flipH="1">
            <a:off x="9450022" y="4425518"/>
            <a:ext cx="721731" cy="3427613"/>
          </a:xfrm>
          <a:prstGeom prst="leftBracket">
            <a:avLst>
              <a:gd name="adj" fmla="val 1221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987689" y="6181088"/>
            <a:ext cx="1018475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قوای درونی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899374" y="6192282"/>
            <a:ext cx="1040647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قوای ظاهری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12696" y="6186526"/>
            <a:ext cx="1064165" cy="573518"/>
          </a:xfrm>
          <a:prstGeom prst="roundRect">
            <a:avLst>
              <a:gd name="adj" fmla="val 40766"/>
            </a:avLst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15424D"/>
                </a:solidFill>
                <a:cs typeface="B Titr" panose="00000700000000000000" pitchFamily="2" charset="-78"/>
              </a:rPr>
              <a:t>روابط</a:t>
            </a:r>
            <a:r>
              <a:rPr lang="fa-IR" sz="1200" dirty="0">
                <a:solidFill>
                  <a:srgbClr val="15424D"/>
                </a:solidFill>
                <a:cs typeface="B Titr" panose="00000700000000000000" pitchFamily="2" charset="-78"/>
              </a:rPr>
              <a:t>*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33253" y="6159708"/>
            <a:ext cx="1135744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محیط طبیعی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70375" y="4976699"/>
            <a:ext cx="4349932" cy="13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15429" y="4989762"/>
            <a:ext cx="3632" cy="6689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0307" y="4994395"/>
            <a:ext cx="0" cy="3852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4794162" y="5115176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3288573" y="5351066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50692" y="5733271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69844" y="4994587"/>
            <a:ext cx="13784" cy="11676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17324" y="4996389"/>
            <a:ext cx="23511" cy="8610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1890467" y="5476965"/>
            <a:ext cx="234869" cy="1896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0" y="5915203"/>
            <a:ext cx="1152939" cy="644624"/>
          </a:xfrm>
          <a:prstGeom prst="roundRect">
            <a:avLst>
              <a:gd name="adj" fmla="val 50000"/>
            </a:avLst>
          </a:prstGeom>
          <a:gradFill>
            <a:gsLst>
              <a:gs pos="19000">
                <a:srgbClr val="FBF5C5"/>
              </a:gs>
              <a:gs pos="100000">
                <a:schemeClr val="accent4">
                  <a:lumMod val="50000"/>
                </a:schemeClr>
              </a:gs>
              <a:gs pos="44000">
                <a:srgbClr val="F4DF9A"/>
              </a:gs>
              <a:gs pos="92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Century Gothic" panose="020B0502020202020204"/>
                <a:cs typeface="B Titr" panose="00000700000000000000" pitchFamily="2" charset="-78"/>
              </a:rPr>
              <a:t>فرهنگ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346713" y="5332109"/>
            <a:ext cx="1152939" cy="6446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مدیریت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875721" y="5544144"/>
            <a:ext cx="1152939" cy="6446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سیاست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431234" y="5716422"/>
            <a:ext cx="1152939" cy="6446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اقتصاد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660836" y="224707"/>
            <a:ext cx="2423438" cy="2902806"/>
          </a:xfrm>
          <a:prstGeom prst="roundRect">
            <a:avLst>
              <a:gd name="adj" fmla="val 22373"/>
            </a:avLst>
          </a:prstGeom>
          <a:gradFill>
            <a:gsLst>
              <a:gs pos="88000">
                <a:srgbClr val="F0D38C"/>
              </a:gs>
              <a:gs pos="49000">
                <a:srgbClr val="FEFAC9"/>
              </a:gs>
              <a:gs pos="98000">
                <a:srgbClr val="7D9263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chemeClr val="accent3"/>
            </a:solidFill>
            <a:prstDash val="solid"/>
          </a:ln>
          <a:effectLst/>
        </p:spPr>
        <p:txBody>
          <a:bodyPr rtlCol="1" anchor="ctr"/>
          <a:lstStyle/>
          <a:p>
            <a:pPr algn="just" rtl="1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*موارد ستاره دار، در برنامه کوتاه مدت و میان مدت مدرسه اهل بیت </a:t>
            </a:r>
            <a:r>
              <a:rPr lang="fa-IR" sz="1400" b="1" dirty="0">
                <a:solidFill>
                  <a:schemeClr val="bg1"/>
                </a:solidFill>
                <a:cs typeface="B Lotus" panose="00000400000000000000" pitchFamily="2" charset="-78"/>
              </a:rPr>
              <a:t>علیهم السلام </a:t>
            </a:r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قابل مشاهده است.</a:t>
            </a:r>
          </a:p>
          <a:p>
            <a:pPr algn="just" rtl="1"/>
            <a:r>
              <a:rPr lang="fa-IR" sz="2000" b="1" dirty="0">
                <a:solidFill>
                  <a:schemeClr val="bg1"/>
                </a:solidFill>
                <a:cs typeface="B Lotus" panose="00000400000000000000" pitchFamily="2" charset="-78"/>
              </a:rPr>
              <a:t>*عملیات‌های کادر‌های صورتی، در آینده برنامه ریزی خواهد شد. </a:t>
            </a:r>
          </a:p>
        </p:txBody>
      </p:sp>
    </p:spTree>
    <p:extLst>
      <p:ext uri="{BB962C8B-B14F-4D97-AF65-F5344CB8AC3E}">
        <p14:creationId xmlns:p14="http://schemas.microsoft.com/office/powerpoint/2010/main" val="22554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7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0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93" y="289366"/>
            <a:ext cx="7046013" cy="63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7569" y="635777"/>
            <a:ext cx="2315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96164" y="169691"/>
            <a:ext cx="3402809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a-IR" sz="1600" b="1" dirty="0">
                <a:cs typeface="B Titr" panose="00000700000000000000" pitchFamily="2" charset="-78"/>
              </a:rPr>
              <a:t>سطوح عملکردی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7912303" y="1782501"/>
            <a:ext cx="4781" cy="25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74199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3588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75931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627939" y="2020430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سندها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35063" y="2037789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کتب بنیادی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 flipH="1">
            <a:off x="8180451" y="2869271"/>
            <a:ext cx="2241" cy="2816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95149" y="2824228"/>
            <a:ext cx="3582365" cy="23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583575" y="2855052"/>
            <a:ext cx="16370" cy="2145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 flipH="1">
            <a:off x="6395013" y="1429480"/>
            <a:ext cx="4871" cy="1417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3150885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140106" y="4996413"/>
            <a:ext cx="3439610" cy="2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16957" y="5034987"/>
            <a:ext cx="5788" cy="260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3939913"/>
            <a:ext cx="8324" cy="21732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093808" y="3935397"/>
            <a:ext cx="8299048" cy="6944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8604" y="4024079"/>
            <a:ext cx="2920" cy="24311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190411" y="3687199"/>
            <a:ext cx="8324" cy="21732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649419" y="4171386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راهبردی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6160" y="5305705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طراحی عملیات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29152" y="429485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مهارتی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654469" y="6204675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اجرای عملیات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92" name="Straight Connector 91"/>
          <p:cNvCxnSpPr>
            <a:endCxn id="91" idx="0"/>
          </p:cNvCxnSpPr>
          <p:nvPr/>
        </p:nvCxnSpPr>
        <p:spPr>
          <a:xfrm flipH="1">
            <a:off x="2431709" y="1392767"/>
            <a:ext cx="46212" cy="48119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48" grpId="0" animBg="1"/>
      <p:bldP spid="76" grpId="0" animBg="1"/>
      <p:bldP spid="77" grpId="0" animBg="1"/>
      <p:bldP spid="79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7907" y="635777"/>
            <a:ext cx="1977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67828" y="169691"/>
            <a:ext cx="3860157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7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345347" y="1747777"/>
            <a:ext cx="2" cy="133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74199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417906"/>
            <a:ext cx="923" cy="3588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75931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202043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01068" y="1880886"/>
            <a:ext cx="2488558" cy="740779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36" name="Straight Connector 35"/>
          <p:cNvCxnSpPr>
            <a:endCxn id="48" idx="0"/>
          </p:cNvCxnSpPr>
          <p:nvPr/>
        </p:nvCxnSpPr>
        <p:spPr>
          <a:xfrm flipH="1">
            <a:off x="8180451" y="2869271"/>
            <a:ext cx="2241" cy="2816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95149" y="2824228"/>
            <a:ext cx="3582365" cy="23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583575" y="2855052"/>
            <a:ext cx="16370" cy="2145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 flipH="1">
            <a:off x="6395013" y="1429480"/>
            <a:ext cx="4871" cy="1417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03211" y="3150885"/>
            <a:ext cx="1554480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مکتوب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140106" y="4996413"/>
            <a:ext cx="3439610" cy="2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16957" y="5034987"/>
            <a:ext cx="5788" cy="260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386462" y="3939913"/>
            <a:ext cx="8324" cy="21732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086678" y="3935397"/>
            <a:ext cx="8306178" cy="2700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9" idx="0"/>
          </p:cNvCxnSpPr>
          <p:nvPr/>
        </p:nvCxnSpPr>
        <p:spPr>
          <a:xfrm flipH="1">
            <a:off x="1099595" y="3962400"/>
            <a:ext cx="335" cy="14613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190411" y="3687199"/>
            <a:ext cx="8324" cy="21732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8044406" y="4171386"/>
            <a:ext cx="2268638" cy="643682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000" b="1" dirty="0">
                <a:cs typeface="B Lotus" panose="00000400000000000000" pitchFamily="2" charset="-78"/>
              </a:rPr>
              <a:t>تدوین مکتوبات راهبردی: </a:t>
            </a:r>
          </a:p>
          <a:p>
            <a:pPr algn="ctr" defTabSz="914400" rtl="1"/>
            <a:r>
              <a:rPr lang="fa-IR" sz="1000" b="1" dirty="0">
                <a:cs typeface="B Lotus" panose="00000400000000000000" pitchFamily="2" charset="-78"/>
              </a:rPr>
              <a:t>تشکیل تیم‌های تخصصی برای تبدیل متون آداب عملیات به متن راهبردی  در بسترهای اجتماعی گوناگون در پروژه محرومیت زدایی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4172" y="5305705"/>
            <a:ext cx="1806468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a-IR" sz="1200" b="1" dirty="0">
                <a:cs typeface="B Lotus" panose="00000400000000000000" pitchFamily="2" charset="-78"/>
              </a:rPr>
              <a:t>شناسایی ویژگی های اجتماعی –اقتصادی، فرهنگی هر منطقه</a:t>
            </a:r>
          </a:p>
          <a:p>
            <a:pPr algn="ctr"/>
            <a:r>
              <a:rPr lang="fa-IR" sz="1200" b="1" dirty="0">
                <a:cs typeface="B Lotus" panose="00000400000000000000" pitchFamily="2" charset="-78"/>
              </a:rPr>
              <a:t>پروژه محرومیت زدایی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9448" y="4108537"/>
            <a:ext cx="2060294" cy="851770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000" b="1" dirty="0"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383174" y="6013692"/>
            <a:ext cx="2048719" cy="653326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050" dirty="0">
                <a:cs typeface="B Lotus" panose="00000400000000000000" pitchFamily="2" charset="-78"/>
              </a:rPr>
              <a:t>تولید محتوا برنامه هایی برای تلویزیون در حوزه کودک و نوجوان و بزرگسال، رادیو، مکتوبات و ...</a:t>
            </a:r>
          </a:p>
          <a:p>
            <a:pPr algn="ctr"/>
            <a:r>
              <a:rPr lang="fa-IR" sz="1100" dirty="0">
                <a:cs typeface="B Lotus" panose="00000400000000000000" pitchFamily="2" charset="-78"/>
              </a:rPr>
              <a:t> بر اساس سند نوشته شده. </a:t>
            </a:r>
            <a:endParaRPr kumimoji="0" lang="fa-I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92" name="Straight Connector 91"/>
          <p:cNvCxnSpPr>
            <a:stCxn id="15" idx="2"/>
            <a:endCxn id="91" idx="0"/>
          </p:cNvCxnSpPr>
          <p:nvPr/>
        </p:nvCxnSpPr>
        <p:spPr>
          <a:xfrm flipH="1">
            <a:off x="2407534" y="1412121"/>
            <a:ext cx="39607" cy="460157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48" grpId="0" animBg="1"/>
      <p:bldP spid="76" grpId="0" animBg="1"/>
      <p:bldP spid="77" grpId="0" animBg="1"/>
      <p:bldP spid="79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>
            <a:off x="6397907" y="635777"/>
            <a:ext cx="1977" cy="2773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67828" y="169691"/>
            <a:ext cx="3860157" cy="46608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Titr" panose="00000700000000000000" pitchFamily="2" charset="-78"/>
              </a:rPr>
              <a:t>سطوح عملیات کارگروه آسیب شناسی اجتماعی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2644" y="913112"/>
            <a:ext cx="1554480" cy="357419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میانه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6982" y="746567"/>
            <a:ext cx="7494608" cy="5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6" idx="0"/>
          </p:cNvCxnSpPr>
          <p:nvPr/>
        </p:nvCxnSpPr>
        <p:spPr>
          <a:xfrm flipH="1">
            <a:off x="9970667" y="769224"/>
            <a:ext cx="5492" cy="132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 flipH="1">
            <a:off x="2447141" y="769716"/>
            <a:ext cx="18268" cy="126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669901" y="895753"/>
            <a:ext cx="1554480" cy="357419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خرد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93427" y="901538"/>
            <a:ext cx="1554480" cy="357419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noProof="0" dirty="0">
                <a:solidFill>
                  <a:prstClr val="white"/>
                </a:solidFill>
                <a:latin typeface="Century Gothic" panose="020B0502020202020204"/>
                <a:cs typeface="B Lotus" panose="00000400000000000000" pitchFamily="2" charset="-78"/>
              </a:rPr>
              <a:t>کلان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35" idx="0"/>
          </p:cNvCxnSpPr>
          <p:nvPr/>
        </p:nvCxnSpPr>
        <p:spPr>
          <a:xfrm flipH="1">
            <a:off x="8010939" y="1709530"/>
            <a:ext cx="6626" cy="1192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3104" y="1741997"/>
            <a:ext cx="5544273" cy="173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</p:cNvCxnSpPr>
          <p:nvPr/>
        </p:nvCxnSpPr>
        <p:spPr>
          <a:xfrm>
            <a:off x="9970667" y="1258957"/>
            <a:ext cx="923" cy="517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4396" y="1759310"/>
            <a:ext cx="2920" cy="2431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240912" y="2020430"/>
            <a:ext cx="2407534" cy="516368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fa-IR" sz="1600" b="1" dirty="0">
                <a:cs typeface="B Lotus" panose="00000400000000000000" pitchFamily="2" charset="-78"/>
              </a:rPr>
              <a:t>سند رسانه، سند رسانه کودک و نوجوان از طریق تیم تخصصی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32104" y="1828800"/>
            <a:ext cx="2557670" cy="662609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cs typeface="B Lotus" panose="00000400000000000000" pitchFamily="2" charset="-78"/>
              </a:rPr>
              <a:t>اصلاح تعاریف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کتب تدبر در ساحت جامعه، </a:t>
            </a:r>
          </a:p>
          <a:p>
            <a:pPr algn="ctr"/>
            <a:r>
              <a:rPr lang="fa-IR" sz="1600" b="1" dirty="0">
                <a:cs typeface="B Lotus" panose="00000400000000000000" pitchFamily="2" charset="-78"/>
              </a:rPr>
              <a:t>بیت و ساختار وجودی جامعه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B Lotus" panose="000004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230678" y="2358896"/>
            <a:ext cx="1961321" cy="450569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15424D"/>
                </a:solidFill>
                <a:cs typeface="B Titr" panose="00000700000000000000" pitchFamily="2" charset="-78"/>
              </a:rPr>
              <a:t>lms</a:t>
            </a:r>
            <a:r>
              <a:rPr lang="en-US" dirty="0">
                <a:solidFill>
                  <a:srgbClr val="15424D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15424D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dirty="0">
                <a:solidFill>
                  <a:srgbClr val="15424D"/>
                </a:solidFill>
                <a:cs typeface="B Titr" panose="00000700000000000000" pitchFamily="2" charset="-78"/>
              </a:rPr>
              <a:t>تدبر در ساحت‌بیت</a:t>
            </a:r>
            <a:r>
              <a:rPr lang="fa-IR" sz="1050" dirty="0">
                <a:solidFill>
                  <a:srgbClr val="15424D"/>
                </a:solidFill>
                <a:cs typeface="B Titr" panose="00000700000000000000" pitchFamily="2" charset="-78"/>
              </a:rPr>
              <a:t>*</a:t>
            </a:r>
            <a:endParaRPr lang="fa-IR" dirty="0">
              <a:solidFill>
                <a:srgbClr val="15424D"/>
              </a:solidFill>
              <a:cs typeface="B Titr" panose="000007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190922" y="1285463"/>
            <a:ext cx="2001078" cy="490331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ساختار وجودی انسان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204174" y="1828807"/>
            <a:ext cx="1987825" cy="463824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ساختار وجودی جامعه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40" name="Straight Connector 39"/>
          <p:cNvCxnSpPr>
            <a:stCxn id="35" idx="3"/>
            <a:endCxn id="33" idx="1"/>
          </p:cNvCxnSpPr>
          <p:nvPr/>
        </p:nvCxnSpPr>
        <p:spPr>
          <a:xfrm flipV="1">
            <a:off x="9289774" y="1530629"/>
            <a:ext cx="901148" cy="6294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39" idx="1"/>
          </p:cNvCxnSpPr>
          <p:nvPr/>
        </p:nvCxnSpPr>
        <p:spPr>
          <a:xfrm flipV="1">
            <a:off x="9289774" y="2060719"/>
            <a:ext cx="914400" cy="993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3"/>
            <a:endCxn id="32" idx="1"/>
          </p:cNvCxnSpPr>
          <p:nvPr/>
        </p:nvCxnSpPr>
        <p:spPr>
          <a:xfrm>
            <a:off x="9289774" y="2160105"/>
            <a:ext cx="940904" cy="4240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0230679" y="2855849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تدبر در ساحت جامعه</a:t>
            </a:r>
          </a:p>
        </p:txBody>
      </p:sp>
      <p:cxnSp>
        <p:nvCxnSpPr>
          <p:cNvPr id="50" name="Straight Connector 49"/>
          <p:cNvCxnSpPr>
            <a:stCxn id="35" idx="3"/>
            <a:endCxn id="49" idx="1"/>
          </p:cNvCxnSpPr>
          <p:nvPr/>
        </p:nvCxnSpPr>
        <p:spPr>
          <a:xfrm>
            <a:off x="9289774" y="2160105"/>
            <a:ext cx="940905" cy="9309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10230679" y="3366058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هنر خوب زیستن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230679" y="3889519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موانع خوب زیستن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230679" y="4386476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مجموعه امت</a:t>
            </a:r>
          </a:p>
        </p:txBody>
      </p:sp>
      <p:cxnSp>
        <p:nvCxnSpPr>
          <p:cNvPr id="97" name="Straight Connector 96"/>
          <p:cNvCxnSpPr>
            <a:stCxn id="35" idx="3"/>
            <a:endCxn id="90" idx="1"/>
          </p:cNvCxnSpPr>
          <p:nvPr/>
        </p:nvCxnSpPr>
        <p:spPr>
          <a:xfrm>
            <a:off x="9289774" y="2160105"/>
            <a:ext cx="940905" cy="14411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3"/>
            <a:endCxn id="94" idx="1"/>
          </p:cNvCxnSpPr>
          <p:nvPr/>
        </p:nvCxnSpPr>
        <p:spPr>
          <a:xfrm>
            <a:off x="9289774" y="2160105"/>
            <a:ext cx="940905" cy="19646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3"/>
            <a:endCxn id="96" idx="1"/>
          </p:cNvCxnSpPr>
          <p:nvPr/>
        </p:nvCxnSpPr>
        <p:spPr>
          <a:xfrm>
            <a:off x="9289774" y="2160105"/>
            <a:ext cx="940905" cy="24615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0224052" y="4883432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تعقل اجتماعی</a:t>
            </a:r>
          </a:p>
        </p:txBody>
      </p:sp>
      <p:cxnSp>
        <p:nvCxnSpPr>
          <p:cNvPr id="124" name="Straight Connector 123"/>
          <p:cNvCxnSpPr>
            <a:stCxn id="35" idx="3"/>
            <a:endCxn id="122" idx="1"/>
          </p:cNvCxnSpPr>
          <p:nvPr/>
        </p:nvCxnSpPr>
        <p:spPr>
          <a:xfrm>
            <a:off x="9289774" y="2160105"/>
            <a:ext cx="934278" cy="29585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10230679" y="5393640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فرآیند شناسی حجت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237305" y="5930355"/>
            <a:ext cx="1961321" cy="470449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cs typeface="B Titr" panose="00000700000000000000" pitchFamily="2" charset="-78"/>
              </a:rPr>
              <a:t>lms</a:t>
            </a:r>
            <a:r>
              <a:rPr lang="en-US" sz="16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تولید</a:t>
            </a:r>
          </a:p>
          <a:p>
            <a:pPr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فرآیند شناسی حکمت</a:t>
            </a:r>
          </a:p>
        </p:txBody>
      </p:sp>
      <p:cxnSp>
        <p:nvCxnSpPr>
          <p:cNvPr id="141" name="Straight Connector 140"/>
          <p:cNvCxnSpPr>
            <a:cxnSpLocks/>
          </p:cNvCxnSpPr>
          <p:nvPr/>
        </p:nvCxnSpPr>
        <p:spPr>
          <a:xfrm>
            <a:off x="9289774" y="2177087"/>
            <a:ext cx="940905" cy="34687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35" idx="3"/>
            <a:endCxn id="140" idx="1"/>
          </p:cNvCxnSpPr>
          <p:nvPr/>
        </p:nvCxnSpPr>
        <p:spPr>
          <a:xfrm>
            <a:off x="9289774" y="2160105"/>
            <a:ext cx="947531" cy="40054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9316278" y="2352412"/>
            <a:ext cx="940905" cy="443800"/>
          </a:xfrm>
          <a:prstGeom prst="roundRect">
            <a:avLst>
              <a:gd name="adj" fmla="val 22373"/>
            </a:avLst>
          </a:prstGeom>
          <a:gradFill>
            <a:gsLst>
              <a:gs pos="71000">
                <a:schemeClr val="accent2">
                  <a:lumMod val="60000"/>
                  <a:lumOff val="40000"/>
                </a:schemeClr>
              </a:gs>
              <a:gs pos="19000">
                <a:srgbClr val="FEFAC9"/>
              </a:gs>
              <a:gs pos="100000">
                <a:srgbClr val="7D926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17145" cap="flat" cmpd="sng" algn="ctr">
            <a:solidFill>
              <a:srgbClr val="FFFF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*پیش نیاز تدبر در ساحت</a:t>
            </a:r>
            <a:r>
              <a:rPr kumimoji="0" lang="fa-IR" sz="1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 جامعه</a:t>
            </a:r>
            <a:endParaRPr kumimoji="0" lang="fa-I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8EDDF31-E5EC-4841-B1F9-46C1452B6E7F}"/>
              </a:ext>
            </a:extLst>
          </p:cNvPr>
          <p:cNvCxnSpPr>
            <a:endCxn id="112" idx="0"/>
          </p:cNvCxnSpPr>
          <p:nvPr/>
        </p:nvCxnSpPr>
        <p:spPr>
          <a:xfrm flipH="1">
            <a:off x="7929050" y="2835965"/>
            <a:ext cx="9002" cy="301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A1E517F-FCF0-4D79-AA4E-4555ED0CB8FD}"/>
              </a:ext>
            </a:extLst>
          </p:cNvPr>
          <p:cNvCxnSpPr/>
          <p:nvPr/>
        </p:nvCxnSpPr>
        <p:spPr>
          <a:xfrm>
            <a:off x="4595149" y="2824228"/>
            <a:ext cx="3316399" cy="24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9865F9A-B506-4F8E-B2BB-1BB6EC6E6352}"/>
              </a:ext>
            </a:extLst>
          </p:cNvPr>
          <p:cNvCxnSpPr/>
          <p:nvPr/>
        </p:nvCxnSpPr>
        <p:spPr>
          <a:xfrm flipH="1">
            <a:off x="4583575" y="2855052"/>
            <a:ext cx="16370" cy="2145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47">
            <a:extLst>
              <a:ext uri="{FF2B5EF4-FFF2-40B4-BE49-F238E27FC236}">
                <a16:creationId xmlns:a16="http://schemas.microsoft.com/office/drawing/2014/main" id="{B0A0C016-EBD6-49D7-846D-1F459BA110EB}"/>
              </a:ext>
            </a:extLst>
          </p:cNvPr>
          <p:cNvSpPr/>
          <p:nvPr/>
        </p:nvSpPr>
        <p:spPr>
          <a:xfrm>
            <a:off x="7283942" y="3137632"/>
            <a:ext cx="1290215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مکتوب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6688D74-4AED-4A10-B72D-B14ACF4C3CAC}"/>
              </a:ext>
            </a:extLst>
          </p:cNvPr>
          <p:cNvCxnSpPr/>
          <p:nvPr/>
        </p:nvCxnSpPr>
        <p:spPr>
          <a:xfrm flipV="1">
            <a:off x="1140106" y="4996413"/>
            <a:ext cx="3439610" cy="2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5E184A8-9B13-42DC-91AF-663A74B3DC3C}"/>
              </a:ext>
            </a:extLst>
          </p:cNvPr>
          <p:cNvCxnSpPr/>
          <p:nvPr/>
        </p:nvCxnSpPr>
        <p:spPr>
          <a:xfrm>
            <a:off x="1116957" y="5034987"/>
            <a:ext cx="5788" cy="260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76">
            <a:extLst>
              <a:ext uri="{FF2B5EF4-FFF2-40B4-BE49-F238E27FC236}">
                <a16:creationId xmlns:a16="http://schemas.microsoft.com/office/drawing/2014/main" id="{BD8D7016-D47B-4E65-862C-E65781A20A0A}"/>
              </a:ext>
            </a:extLst>
          </p:cNvPr>
          <p:cNvSpPr/>
          <p:nvPr/>
        </p:nvSpPr>
        <p:spPr>
          <a:xfrm>
            <a:off x="104172" y="5305705"/>
            <a:ext cx="1806468" cy="51636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شناسایی ویژگی های اجتماعی –اقتصادی، فرهنگی هر منطقه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پروژه محرومیت زدایی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7CA898-0FB7-42C4-B31A-81A1CE9F0FE0}"/>
              </a:ext>
            </a:extLst>
          </p:cNvPr>
          <p:cNvCxnSpPr/>
          <p:nvPr/>
        </p:nvCxnSpPr>
        <p:spPr>
          <a:xfrm flipH="1">
            <a:off x="6395014" y="1270531"/>
            <a:ext cx="4870" cy="1576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FBA823F-57C5-4D55-B89F-347E48D546E8}"/>
              </a:ext>
            </a:extLst>
          </p:cNvPr>
          <p:cNvCxnSpPr/>
          <p:nvPr/>
        </p:nvCxnSpPr>
        <p:spPr>
          <a:xfrm flipH="1">
            <a:off x="9382539" y="3939913"/>
            <a:ext cx="3923" cy="59233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B94A45A-811A-48F6-8C9C-4AB80334CE43}"/>
              </a:ext>
            </a:extLst>
          </p:cNvPr>
          <p:cNvCxnSpPr/>
          <p:nvPr/>
        </p:nvCxnSpPr>
        <p:spPr>
          <a:xfrm flipV="1">
            <a:off x="1232452" y="3935398"/>
            <a:ext cx="8160404" cy="137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8FBBA5B-CCF7-46BB-9A6A-A391C5A1EBEB}"/>
              </a:ext>
            </a:extLst>
          </p:cNvPr>
          <p:cNvCxnSpPr>
            <a:cxnSpLocks/>
            <a:endCxn id="134" idx="0"/>
          </p:cNvCxnSpPr>
          <p:nvPr/>
        </p:nvCxnSpPr>
        <p:spPr>
          <a:xfrm>
            <a:off x="1232452" y="3949148"/>
            <a:ext cx="69215" cy="15938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C35D17C-3B26-48EE-957B-BCE27783EEA8}"/>
              </a:ext>
            </a:extLst>
          </p:cNvPr>
          <p:cNvCxnSpPr>
            <a:cxnSpLocks/>
          </p:cNvCxnSpPr>
          <p:nvPr/>
        </p:nvCxnSpPr>
        <p:spPr>
          <a:xfrm>
            <a:off x="8190411" y="3687199"/>
            <a:ext cx="0" cy="24819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78">
            <a:extLst>
              <a:ext uri="{FF2B5EF4-FFF2-40B4-BE49-F238E27FC236}">
                <a16:creationId xmlns:a16="http://schemas.microsoft.com/office/drawing/2014/main" id="{2042642B-E0D9-4FDF-9DA1-F93752C63D1C}"/>
              </a:ext>
            </a:extLst>
          </p:cNvPr>
          <p:cNvSpPr/>
          <p:nvPr/>
        </p:nvSpPr>
        <p:spPr>
          <a:xfrm>
            <a:off x="248958" y="4108537"/>
            <a:ext cx="2105418" cy="851770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مکتوبات مهارتی قابل استفاده از طرق انواع رسانه ها: تشکیل تیم های دارای مهارت های رسانه ای مکتوب و غیر مکتوب جهت جمع آوری و تبدیل محتوای تولید شده راهبردی، تبلیغ و نشر مطالب در پروژه محرومیت زدایی</a:t>
            </a:r>
          </a:p>
        </p:txBody>
      </p:sp>
      <p:sp>
        <p:nvSpPr>
          <p:cNvPr id="135" name="Rounded Rectangle 75">
            <a:extLst>
              <a:ext uri="{FF2B5EF4-FFF2-40B4-BE49-F238E27FC236}">
                <a16:creationId xmlns:a16="http://schemas.microsoft.com/office/drawing/2014/main" id="{25E15DCC-95AA-4720-9533-C5541A8CBC05}"/>
              </a:ext>
            </a:extLst>
          </p:cNvPr>
          <p:cNvSpPr/>
          <p:nvPr/>
        </p:nvSpPr>
        <p:spPr>
          <a:xfrm>
            <a:off x="5009323" y="4529196"/>
            <a:ext cx="4724187" cy="493379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تدوین مکتوبات راهبردی: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تشکیل تیم‌های تخصصی برای تبدیل متون آداب عملیات به متن راهبردی  در بسترهای اجتماعی گوناگون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در پروژه محرومیت زدایی</a:t>
            </a:r>
          </a:p>
        </p:txBody>
      </p:sp>
      <p:sp>
        <p:nvSpPr>
          <p:cNvPr id="136" name="Rounded Rectangle 56">
            <a:extLst>
              <a:ext uri="{FF2B5EF4-FFF2-40B4-BE49-F238E27FC236}">
                <a16:creationId xmlns:a16="http://schemas.microsoft.com/office/drawing/2014/main" id="{9E5CBF2E-6748-4333-A790-BBFFB94B2B5E}"/>
              </a:ext>
            </a:extLst>
          </p:cNvPr>
          <p:cNvSpPr/>
          <p:nvPr/>
        </p:nvSpPr>
        <p:spPr>
          <a:xfrm>
            <a:off x="7460978" y="5171930"/>
            <a:ext cx="2292622" cy="430693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برگزاری دوره آموزشی کارگاه های کوتاه مدت موضوعی براساس سوره‌ها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25165C6-5882-4013-8E56-E137156E1BA2}"/>
              </a:ext>
            </a:extLst>
          </p:cNvPr>
          <p:cNvCxnSpPr>
            <a:cxnSpLocks/>
            <a:stCxn id="138" idx="3"/>
            <a:endCxn id="136" idx="3"/>
          </p:cNvCxnSpPr>
          <p:nvPr/>
        </p:nvCxnSpPr>
        <p:spPr>
          <a:xfrm flipV="1">
            <a:off x="9631850" y="5387277"/>
            <a:ext cx="121750" cy="584764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59">
            <a:extLst>
              <a:ext uri="{FF2B5EF4-FFF2-40B4-BE49-F238E27FC236}">
                <a16:creationId xmlns:a16="http://schemas.microsoft.com/office/drawing/2014/main" id="{ABDE91BC-1E23-4B75-8D8F-24DD4DAC1BB9}"/>
              </a:ext>
            </a:extLst>
          </p:cNvPr>
          <p:cNvSpPr/>
          <p:nvPr/>
        </p:nvSpPr>
        <p:spPr>
          <a:xfrm>
            <a:off x="7405486" y="5793136"/>
            <a:ext cx="2226364" cy="357810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دوره آموزش سالم در خانواده و اجتماع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C0AE164-CCC6-42BC-8C93-A708E15442B7}"/>
              </a:ext>
            </a:extLst>
          </p:cNvPr>
          <p:cNvCxnSpPr>
            <a:cxnSpLocks/>
            <a:stCxn id="144" idx="3"/>
            <a:endCxn id="136" idx="3"/>
          </p:cNvCxnSpPr>
          <p:nvPr/>
        </p:nvCxnSpPr>
        <p:spPr>
          <a:xfrm flipV="1">
            <a:off x="9631850" y="5387277"/>
            <a:ext cx="121750" cy="1095013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60">
            <a:extLst>
              <a:ext uri="{FF2B5EF4-FFF2-40B4-BE49-F238E27FC236}">
                <a16:creationId xmlns:a16="http://schemas.microsoft.com/office/drawing/2014/main" id="{661837D0-51AA-4252-9873-F41B9B7E4AE1}"/>
              </a:ext>
            </a:extLst>
          </p:cNvPr>
          <p:cNvSpPr/>
          <p:nvPr/>
        </p:nvSpPr>
        <p:spPr>
          <a:xfrm>
            <a:off x="7405486" y="6283509"/>
            <a:ext cx="2226364" cy="397561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هدایت در کوره پس کوره های زندگی، با نور قرآن برای در امان ماندن از انتخاب های تحمیلی</a:t>
            </a:r>
          </a:p>
        </p:txBody>
      </p:sp>
      <p:sp>
        <p:nvSpPr>
          <p:cNvPr id="151" name="Rounded Rectangle 57">
            <a:extLst>
              <a:ext uri="{FF2B5EF4-FFF2-40B4-BE49-F238E27FC236}">
                <a16:creationId xmlns:a16="http://schemas.microsoft.com/office/drawing/2014/main" id="{7915977C-7D7D-4CB2-9C8D-AEB3B685E02E}"/>
              </a:ext>
            </a:extLst>
          </p:cNvPr>
          <p:cNvSpPr/>
          <p:nvPr/>
        </p:nvSpPr>
        <p:spPr>
          <a:xfrm>
            <a:off x="5363850" y="5698432"/>
            <a:ext cx="1686305" cy="265044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نشریه کساء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2" name="Rounded Rectangle 58">
            <a:extLst>
              <a:ext uri="{FF2B5EF4-FFF2-40B4-BE49-F238E27FC236}">
                <a16:creationId xmlns:a16="http://schemas.microsoft.com/office/drawing/2014/main" id="{588293A3-16F7-4480-BB3B-EF7F94A4F333}"/>
              </a:ext>
            </a:extLst>
          </p:cNvPr>
          <p:cNvSpPr/>
          <p:nvPr/>
        </p:nvSpPr>
        <p:spPr>
          <a:xfrm>
            <a:off x="5314118" y="6016488"/>
            <a:ext cx="1736035" cy="331304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گزارش های یاوران، تهیه پرده نگار و متن مکتوب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5AAFE8-028D-4C92-A0AB-5F14EC5B3F4C}"/>
              </a:ext>
            </a:extLst>
          </p:cNvPr>
          <p:cNvCxnSpPr>
            <a:stCxn id="151" idx="3"/>
          </p:cNvCxnSpPr>
          <p:nvPr/>
        </p:nvCxnSpPr>
        <p:spPr>
          <a:xfrm flipV="1">
            <a:off x="7050155" y="5579164"/>
            <a:ext cx="185530" cy="25179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2D3CC88-8D64-4F73-BB6C-D2223F20FD63}"/>
              </a:ext>
            </a:extLst>
          </p:cNvPr>
          <p:cNvCxnSpPr>
            <a:stCxn id="152" idx="3"/>
          </p:cNvCxnSpPr>
          <p:nvPr/>
        </p:nvCxnSpPr>
        <p:spPr>
          <a:xfrm flipV="1">
            <a:off x="7050153" y="5459898"/>
            <a:ext cx="238542" cy="722242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81">
            <a:extLst>
              <a:ext uri="{FF2B5EF4-FFF2-40B4-BE49-F238E27FC236}">
                <a16:creationId xmlns:a16="http://schemas.microsoft.com/office/drawing/2014/main" id="{78B1DE55-E75E-4A8E-9BB2-A5906F9EF98A}"/>
              </a:ext>
            </a:extLst>
          </p:cNvPr>
          <p:cNvSpPr/>
          <p:nvPr/>
        </p:nvSpPr>
        <p:spPr>
          <a:xfrm>
            <a:off x="5062327" y="6414053"/>
            <a:ext cx="2252867" cy="404191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ثبت قواعد کلاس ها و مربیان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در طرح توجیهی مربیان</a:t>
            </a:r>
          </a:p>
        </p:txBody>
      </p:sp>
      <p:sp>
        <p:nvSpPr>
          <p:cNvPr id="156" name="Rounded Rectangle 55">
            <a:extLst>
              <a:ext uri="{FF2B5EF4-FFF2-40B4-BE49-F238E27FC236}">
                <a16:creationId xmlns:a16="http://schemas.microsoft.com/office/drawing/2014/main" id="{BC0BC16F-A316-4C41-BEC5-DCEC542D9EE0}"/>
              </a:ext>
            </a:extLst>
          </p:cNvPr>
          <p:cNvSpPr/>
          <p:nvPr/>
        </p:nvSpPr>
        <p:spPr>
          <a:xfrm>
            <a:off x="5062327" y="5082213"/>
            <a:ext cx="2252867" cy="536712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مکتوب سازی و انتشار اخبار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 و مستند سازی برنامه‌ها و عملیات ها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F759B48-5711-4BB0-9AC3-04B7B3E5FDCD}"/>
              </a:ext>
            </a:extLst>
          </p:cNvPr>
          <p:cNvCxnSpPr/>
          <p:nvPr/>
        </p:nvCxnSpPr>
        <p:spPr>
          <a:xfrm flipH="1">
            <a:off x="198783" y="2464905"/>
            <a:ext cx="159027" cy="2796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83">
            <a:extLst>
              <a:ext uri="{FF2B5EF4-FFF2-40B4-BE49-F238E27FC236}">
                <a16:creationId xmlns:a16="http://schemas.microsoft.com/office/drawing/2014/main" id="{DDE78B0F-F4E5-410E-B8B7-59FB0BD09728}"/>
              </a:ext>
            </a:extLst>
          </p:cNvPr>
          <p:cNvSpPr/>
          <p:nvPr/>
        </p:nvSpPr>
        <p:spPr>
          <a:xfrm>
            <a:off x="512324" y="3326296"/>
            <a:ext cx="1849333" cy="503582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طرح انفاق رفع آسیب‌های اقتصادی، وقتی، مهارتی و خانوادگی جمع ربانی </a:t>
            </a:r>
          </a:p>
        </p:txBody>
      </p:sp>
      <p:sp>
        <p:nvSpPr>
          <p:cNvPr id="160" name="Rounded Rectangle 87">
            <a:extLst>
              <a:ext uri="{FF2B5EF4-FFF2-40B4-BE49-F238E27FC236}">
                <a16:creationId xmlns:a16="http://schemas.microsoft.com/office/drawing/2014/main" id="{0218A8A3-0AB6-4B22-A72A-EF16A179B6D2}"/>
              </a:ext>
            </a:extLst>
          </p:cNvPr>
          <p:cNvSpPr/>
          <p:nvPr/>
        </p:nvSpPr>
        <p:spPr>
          <a:xfrm>
            <a:off x="437322" y="2756453"/>
            <a:ext cx="1736035" cy="503582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طرح میثاق مربیان</a:t>
            </a:r>
          </a:p>
        </p:txBody>
      </p:sp>
      <p:sp>
        <p:nvSpPr>
          <p:cNvPr id="161" name="Rounded Rectangle 88">
            <a:extLst>
              <a:ext uri="{FF2B5EF4-FFF2-40B4-BE49-F238E27FC236}">
                <a16:creationId xmlns:a16="http://schemas.microsoft.com/office/drawing/2014/main" id="{D5D0C609-4113-40F3-9DBC-B96D0DF48588}"/>
              </a:ext>
            </a:extLst>
          </p:cNvPr>
          <p:cNvSpPr/>
          <p:nvPr/>
        </p:nvSpPr>
        <p:spPr>
          <a:xfrm>
            <a:off x="357810" y="2213114"/>
            <a:ext cx="1736035" cy="503582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قرار قرآنی مربیان و فعالان 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8D85239C-FB0F-48CA-8524-E74DA1FDE3C2}"/>
              </a:ext>
            </a:extLst>
          </p:cNvPr>
          <p:cNvCxnSpPr>
            <a:cxnSpLocks/>
            <a:stCxn id="160" idx="1"/>
            <a:endCxn id="115" idx="1"/>
          </p:cNvCxnSpPr>
          <p:nvPr/>
        </p:nvCxnSpPr>
        <p:spPr>
          <a:xfrm flipH="1">
            <a:off x="104172" y="3008244"/>
            <a:ext cx="333150" cy="2555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20890CC-ECDC-4EB3-9598-AD7AB9D23664}"/>
              </a:ext>
            </a:extLst>
          </p:cNvPr>
          <p:cNvCxnSpPr>
            <a:cxnSpLocks/>
            <a:endCxn id="115" idx="1"/>
          </p:cNvCxnSpPr>
          <p:nvPr/>
        </p:nvCxnSpPr>
        <p:spPr>
          <a:xfrm flipH="1">
            <a:off x="104172" y="3578087"/>
            <a:ext cx="408152" cy="198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50349E6-8AE2-489E-968B-FB6C35112890}"/>
              </a:ext>
            </a:extLst>
          </p:cNvPr>
          <p:cNvCxnSpPr>
            <a:cxnSpLocks/>
            <a:endCxn id="165" idx="3"/>
          </p:cNvCxnSpPr>
          <p:nvPr/>
        </p:nvCxnSpPr>
        <p:spPr>
          <a:xfrm>
            <a:off x="2455641" y="1258376"/>
            <a:ext cx="5708" cy="507617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90">
            <a:extLst>
              <a:ext uri="{FF2B5EF4-FFF2-40B4-BE49-F238E27FC236}">
                <a16:creationId xmlns:a16="http://schemas.microsoft.com/office/drawing/2014/main" id="{2F808A4A-C7CB-4F80-8DF8-ACFBA199E368}"/>
              </a:ext>
            </a:extLst>
          </p:cNvPr>
          <p:cNvSpPr/>
          <p:nvPr/>
        </p:nvSpPr>
        <p:spPr>
          <a:xfrm>
            <a:off x="412630" y="5930355"/>
            <a:ext cx="2048719" cy="8083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تولید محتوا برنامه هایی برای تلویزیون در حوزه کودک و نوجوان و بزرگسال، رادیو، مکتوبات و 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Lotus" panose="00000400000000000000" pitchFamily="2" charset="-78"/>
              </a:rPr>
              <a:t> بر اساس سند نوشته شده. </a:t>
            </a:r>
            <a:endParaRPr kumimoji="0" lang="fa-I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166" name="Rounded Rectangle 71">
            <a:extLst>
              <a:ext uri="{FF2B5EF4-FFF2-40B4-BE49-F238E27FC236}">
                <a16:creationId xmlns:a16="http://schemas.microsoft.com/office/drawing/2014/main" id="{2BF2B109-9AD7-4151-B09F-DE918E5BCB64}"/>
              </a:ext>
            </a:extLst>
          </p:cNvPr>
          <p:cNvSpPr/>
          <p:nvPr/>
        </p:nvSpPr>
        <p:spPr>
          <a:xfrm>
            <a:off x="2763076" y="5870713"/>
            <a:ext cx="2167704" cy="437321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تألیف کتب دوره فرزند با عرضه من </a:t>
            </a:r>
          </a:p>
        </p:txBody>
      </p:sp>
      <p:sp>
        <p:nvSpPr>
          <p:cNvPr id="167" name="Rounded Rectangle 72">
            <a:extLst>
              <a:ext uri="{FF2B5EF4-FFF2-40B4-BE49-F238E27FC236}">
                <a16:creationId xmlns:a16="http://schemas.microsoft.com/office/drawing/2014/main" id="{232192E4-1BC4-41DD-A93B-B011FF2677EF}"/>
              </a:ext>
            </a:extLst>
          </p:cNvPr>
          <p:cNvSpPr/>
          <p:nvPr/>
        </p:nvSpPr>
        <p:spPr>
          <a:xfrm>
            <a:off x="2749826" y="5155096"/>
            <a:ext cx="2179983" cy="675860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دوره اقامه زندگی توحیدی، رفع نواقص تدبر و رشد نیروها و جذب نیروهای جدید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163C745-76E3-462E-B209-33BCD79291E6}"/>
              </a:ext>
            </a:extLst>
          </p:cNvPr>
          <p:cNvCxnSpPr>
            <a:cxnSpLocks/>
            <a:endCxn id="167" idx="1"/>
          </p:cNvCxnSpPr>
          <p:nvPr/>
        </p:nvCxnSpPr>
        <p:spPr>
          <a:xfrm flipV="1">
            <a:off x="2478156" y="5493026"/>
            <a:ext cx="271670" cy="4969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45137DC-0917-4F47-BCDD-87BE7774DF85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2504660" y="6003234"/>
            <a:ext cx="258416" cy="861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79">
            <a:extLst>
              <a:ext uri="{FF2B5EF4-FFF2-40B4-BE49-F238E27FC236}">
                <a16:creationId xmlns:a16="http://schemas.microsoft.com/office/drawing/2014/main" id="{F101620E-444D-41B6-96C9-17C7E5BFD4FA}"/>
              </a:ext>
            </a:extLst>
          </p:cNvPr>
          <p:cNvSpPr/>
          <p:nvPr/>
        </p:nvSpPr>
        <p:spPr>
          <a:xfrm>
            <a:off x="2763077" y="6361044"/>
            <a:ext cx="2167704" cy="417442"/>
          </a:xfrm>
          <a:prstGeom prst="roundRect">
            <a:avLst/>
          </a:prstGeom>
          <a:gradFill>
            <a:gsLst>
              <a:gs pos="0">
                <a:srgbClr val="FBF5C5"/>
              </a:gs>
              <a:gs pos="44000">
                <a:srgbClr val="F4DF9A"/>
              </a:gs>
              <a:gs pos="100000">
                <a:schemeClr val="accent5">
                  <a:lumMod val="50000"/>
                </a:schemeClr>
              </a:gs>
              <a:gs pos="79000">
                <a:srgbClr val="53B58D"/>
              </a:gs>
            </a:gsLst>
            <a:path path="shape">
              <a:fillToRect l="50000" t="50000" r="50000" b="5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Titr" panose="00000700000000000000" pitchFamily="2" charset="-78"/>
              </a:rPr>
              <a:t>طرح توانمند سازی نوجوانان پسر و دختر 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D2E95D8-550C-4FE4-95FC-4828B700E46B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2480630" y="5985784"/>
            <a:ext cx="282447" cy="5839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4" grpId="0" animBg="1"/>
      <p:bldP spid="35" grpId="0" animBg="1"/>
      <p:bldP spid="32" grpId="0" animBg="1"/>
      <p:bldP spid="33" grpId="0" animBg="1"/>
      <p:bldP spid="39" grpId="0" animBg="1"/>
      <p:bldP spid="49" grpId="0" animBg="1"/>
      <p:bldP spid="90" grpId="0" animBg="1"/>
      <p:bldP spid="94" grpId="0" animBg="1"/>
      <p:bldP spid="96" grpId="0" animBg="1"/>
      <p:bldP spid="122" grpId="0" animBg="1"/>
      <p:bldP spid="139" grpId="0" animBg="1"/>
      <p:bldP spid="140" grpId="0" animBg="1"/>
      <p:bldP spid="87" grpId="0" animBg="1"/>
      <p:bldP spid="112" grpId="0" animBg="1"/>
      <p:bldP spid="115" grpId="0" animBg="1"/>
      <p:bldP spid="134" grpId="0" animBg="1"/>
      <p:bldP spid="135" grpId="0" animBg="1"/>
      <p:bldP spid="136" grpId="0" animBg="1"/>
      <p:bldP spid="138" grpId="0" animBg="1"/>
      <p:bldP spid="144" grpId="0" animBg="1"/>
      <p:bldP spid="151" grpId="0" animBg="1"/>
      <p:bldP spid="152" grpId="0" animBg="1"/>
      <p:bldP spid="155" grpId="0" animBg="1"/>
      <p:bldP spid="156" grpId="0" animBg="1"/>
      <p:bldP spid="159" grpId="0" animBg="1"/>
      <p:bldP spid="160" grpId="0" animBg="1"/>
      <p:bldP spid="161" grpId="0" animBg="1"/>
      <p:bldP spid="165" grpId="0" animBg="1"/>
      <p:bldP spid="166" grpId="0" animBg="1"/>
      <p:bldP spid="167" grpId="0" animBg="1"/>
      <p:bldP spid="1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2771</Words>
  <Application>Microsoft Office PowerPoint</Application>
  <PresentationFormat>Widescreen</PresentationFormat>
  <Paragraphs>468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Kochak Zade</dc:creator>
  <cp:lastModifiedBy>yasaman asefi</cp:lastModifiedBy>
  <cp:revision>46</cp:revision>
  <dcterms:created xsi:type="dcterms:W3CDTF">2021-01-07T17:38:21Z</dcterms:created>
  <dcterms:modified xsi:type="dcterms:W3CDTF">2021-06-23T13:51:20Z</dcterms:modified>
</cp:coreProperties>
</file>