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59" r:id="rId4"/>
    <p:sldId id="258" r:id="rId5"/>
    <p:sldId id="260" r:id="rId6"/>
    <p:sldId id="269" r:id="rId7"/>
    <p:sldId id="270" r:id="rId8"/>
    <p:sldId id="271" r:id="rId9"/>
    <p:sldId id="272" r:id="rId10"/>
    <p:sldId id="273" r:id="rId11"/>
    <p:sldId id="274" r:id="rId12"/>
  </p:sldIdLst>
  <p:sldSz cx="9144000" cy="6858000" type="screen4x3"/>
  <p:notesSz cx="6858000" cy="9144000"/>
  <p:embeddedFontLst>
    <p:embeddedFont>
      <p:font typeface="B Davat" pitchFamily="2" charset="-78"/>
      <p:regular r:id="rId14"/>
    </p:embeddedFont>
    <p:embeddedFont>
      <p:font typeface="B Koodak" pitchFamily="2" charset="-78"/>
      <p:bold r:id="rId15"/>
    </p:embeddedFont>
    <p:embeddedFont>
      <p:font typeface="B Baran" pitchFamily="2" charset="-78"/>
      <p:regular r:id="rId16"/>
      <p:italic r:id="rId17"/>
    </p:embeddedFont>
    <p:embeddedFont>
      <p:font typeface="B Arabic Style" pitchFamily="2" charset="-78"/>
      <p:regular r:id="rId18"/>
    </p:embeddedFont>
    <p:embeddedFont>
      <p:font typeface="Wingdings 2" pitchFamily="18" charset="2"/>
      <p:regular r:id="rId19"/>
    </p:embeddedFont>
    <p:embeddedFont>
      <p:font typeface="Calibri"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6DFBC0-8639-40F0-A755-FAB8D38EED43}">
          <p14:sldIdLst>
            <p14:sldId id="256"/>
            <p14:sldId id="257"/>
          </p14:sldIdLst>
        </p14:section>
        <p14:section name="Untitled Section" id="{E5021CCF-BE35-482E-8E9B-7A1A3CB3E704}">
          <p14:sldIdLst>
            <p14:sldId id="259"/>
            <p14:sldId id="258"/>
            <p14:sldId id="260"/>
            <p14:sldId id="269"/>
            <p14:sldId id="270"/>
            <p14:sldId id="271"/>
            <p14:sldId id="272"/>
            <p14:sldId id="273"/>
            <p14:sldId id="2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CC"/>
    <a:srgbClr val="0066CC"/>
    <a:srgbClr val="FF0000"/>
    <a:srgbClr val="993300"/>
    <a:srgbClr val="008000"/>
    <a:srgbClr val="D60093"/>
    <a:srgbClr val="990099"/>
    <a:srgbClr val="FF99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02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CFAEE-DEAA-47D0-A754-380BFE9C12C0}" type="datetimeFigureOut">
              <a:rPr lang="en-US" smtClean="0"/>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B9E5-5F39-49F3-8C9D-5BA19FD69F01}" type="slidenum">
              <a:rPr lang="en-US" smtClean="0"/>
              <a:t>‹#›</a:t>
            </a:fld>
            <a:endParaRPr lang="en-US"/>
          </a:p>
        </p:txBody>
      </p:sp>
    </p:spTree>
    <p:extLst>
      <p:ext uri="{BB962C8B-B14F-4D97-AF65-F5344CB8AC3E}">
        <p14:creationId xmlns:p14="http://schemas.microsoft.com/office/powerpoint/2010/main" val="11916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B9E5-5F39-49F3-8C9D-5BA19FD69F01}" type="slidenum">
              <a:rPr lang="en-US" smtClean="0"/>
              <a:t>1</a:t>
            </a:fld>
            <a:endParaRPr lang="en-US"/>
          </a:p>
        </p:txBody>
      </p:sp>
    </p:spTree>
    <p:extLst>
      <p:ext uri="{BB962C8B-B14F-4D97-AF65-F5344CB8AC3E}">
        <p14:creationId xmlns:p14="http://schemas.microsoft.com/office/powerpoint/2010/main" val="387555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B9E5-5F39-49F3-8C9D-5BA19FD69F01}" type="slidenum">
              <a:rPr lang="en-US" smtClean="0"/>
              <a:t>5</a:t>
            </a:fld>
            <a:endParaRPr lang="en-US"/>
          </a:p>
        </p:txBody>
      </p:sp>
    </p:spTree>
    <p:extLst>
      <p:ext uri="{BB962C8B-B14F-4D97-AF65-F5344CB8AC3E}">
        <p14:creationId xmlns:p14="http://schemas.microsoft.com/office/powerpoint/2010/main" val="38464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alvahy.com/%D8%A8%D9%82%D8%B1%D9%87/128"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alvahy.com/%D8%A7%D8%B3%D8%B1%D8%A7%D8%A1/81" TargetMode="External"/><Relationship Id="rId2" Type="http://schemas.openxmlformats.org/officeDocument/2006/relationships/hyperlink" Target="http://alvahy.com/%D8%B3%D8%A8%D8%A3/49" TargetMode="Externa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0186" y="1752601"/>
            <a:ext cx="3788014" cy="1447800"/>
          </a:xfrm>
        </p:spPr>
        <p:txBody>
          <a:bodyPr>
            <a:normAutofit/>
          </a:bodyPr>
          <a:lstStyle/>
          <a:p>
            <a:r>
              <a:rPr lang="fa-IR" sz="1600" dirty="0" smtClean="0">
                <a:solidFill>
                  <a:srgbClr val="C00000"/>
                </a:solidFill>
                <a:cs typeface="B Arabic Style" pitchFamily="2" charset="-78"/>
              </a:rPr>
              <a:t>ب</a:t>
            </a:r>
            <a:r>
              <a:rPr lang="fa-IR" sz="3200" dirty="0" smtClean="0">
                <a:solidFill>
                  <a:srgbClr val="C00000"/>
                </a:solidFill>
                <a:cs typeface="B Arabic Style" pitchFamily="2" charset="-78"/>
              </a:rPr>
              <a:t>سم الله الرحمن الرحیم</a:t>
            </a:r>
            <a:r>
              <a:rPr lang="fa-IR" sz="1600" dirty="0" smtClean="0">
                <a:solidFill>
                  <a:srgbClr val="C00000"/>
                </a:solidFill>
                <a:cs typeface="B Arabic Style" pitchFamily="2" charset="-78"/>
              </a:rPr>
              <a:t> </a:t>
            </a:r>
            <a:endParaRPr lang="en-US" sz="1600" dirty="0">
              <a:solidFill>
                <a:srgbClr val="C00000"/>
              </a:solidFill>
              <a:cs typeface="B Arabic Style" pitchFamily="2" charset="-78"/>
            </a:endParaRPr>
          </a:p>
        </p:txBody>
      </p:sp>
      <p:sp>
        <p:nvSpPr>
          <p:cNvPr id="3" name="Subtitle 2"/>
          <p:cNvSpPr>
            <a:spLocks noGrp="1"/>
          </p:cNvSpPr>
          <p:nvPr>
            <p:ph type="subTitle" idx="1"/>
          </p:nvPr>
        </p:nvSpPr>
        <p:spPr>
          <a:xfrm>
            <a:off x="4670186" y="3429001"/>
            <a:ext cx="4321414" cy="1828799"/>
          </a:xfrm>
        </p:spPr>
        <p:txBody>
          <a:bodyPr>
            <a:normAutofit/>
          </a:bodyPr>
          <a:lstStyle/>
          <a:p>
            <a:pPr algn="r"/>
            <a:endParaRPr lang="fa-IR" sz="2400" dirty="0" smtClean="0">
              <a:solidFill>
                <a:schemeClr val="accent3">
                  <a:lumMod val="50000"/>
                </a:schemeClr>
              </a:solidFill>
              <a:cs typeface="B Davat" pitchFamily="2" charset="-78"/>
            </a:endParaRPr>
          </a:p>
          <a:p>
            <a:pPr algn="r"/>
            <a:r>
              <a:rPr lang="fa-IR" sz="2800" dirty="0" smtClean="0">
                <a:solidFill>
                  <a:schemeClr val="accent3">
                    <a:lumMod val="50000"/>
                  </a:schemeClr>
                </a:solidFill>
                <a:cs typeface="B Davat" pitchFamily="2" charset="-78"/>
              </a:rPr>
              <a:t>چکیده ای پیرامون شأن نزول سوره نصر </a:t>
            </a:r>
          </a:p>
          <a:p>
            <a:pPr rtl="1"/>
            <a:r>
              <a:rPr lang="fa-IR" sz="2400" dirty="0" smtClean="0">
                <a:solidFill>
                  <a:schemeClr val="accent3">
                    <a:lumMod val="50000"/>
                  </a:schemeClr>
                </a:solidFill>
                <a:cs typeface="B Davat" pitchFamily="2" charset="-78"/>
              </a:rPr>
              <a:t>با محوریّت  درس ششم کتاب مقدمات  تدبر در قرآن </a:t>
            </a:r>
          </a:p>
          <a:p>
            <a:pPr rtl="1"/>
            <a:endParaRPr lang="en-US" sz="2400" dirty="0">
              <a:solidFill>
                <a:schemeClr val="accent3">
                  <a:lumMod val="50000"/>
                </a:schemeClr>
              </a:solidFill>
              <a:cs typeface="B Davat"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35062"/>
            <a:ext cx="4060586" cy="4003738"/>
          </a:xfrm>
          <a:prstGeom prst="rect">
            <a:avLst/>
          </a:prstGeom>
        </p:spPr>
      </p:pic>
    </p:spTree>
    <p:extLst>
      <p:ext uri="{BB962C8B-B14F-4D97-AF65-F5344CB8AC3E}">
        <p14:creationId xmlns:p14="http://schemas.microsoft.com/office/powerpoint/2010/main" val="405906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a:solidFill>
            <a:schemeClr val="accent6">
              <a:lumMod val="40000"/>
              <a:lumOff val="60000"/>
            </a:schemeClr>
          </a:solidFill>
        </p:spPr>
        <p:txBody>
          <a:bodyPr>
            <a:normAutofit/>
          </a:bodyPr>
          <a:lstStyle/>
          <a:p>
            <a:pPr rtl="1"/>
            <a:r>
              <a:rPr lang="ar-SA" sz="1600" b="1" dirty="0" smtClean="0">
                <a:solidFill>
                  <a:srgbClr val="800000"/>
                </a:solidFill>
                <a:cs typeface="B Davat" pitchFamily="2" charset="-78"/>
              </a:rPr>
              <a:t>ف</a:t>
            </a:r>
            <a:r>
              <a:rPr lang="ar-SA" sz="1600" b="1" dirty="0">
                <a:solidFill>
                  <a:srgbClr val="800000"/>
                </a:solidFill>
                <a:cs typeface="B Davat" pitchFamily="2" charset="-78"/>
              </a:rPr>
              <a:t>َسَبِّحْ بِحَمْدِ رَبِّكَ وَ اسْتَغْفِرْهُ إِنَّهُ كانَ تَوَّاباً ]3</a:t>
            </a:r>
            <a:r>
              <a:rPr lang="en-US" sz="1600" b="1" dirty="0">
                <a:solidFill>
                  <a:srgbClr val="800000"/>
                </a:solidFill>
                <a:cs typeface="B Davat" pitchFamily="2" charset="-78"/>
              </a:rPr>
              <a:t>]</a:t>
            </a:r>
            <a:r>
              <a:rPr lang="en-US" sz="1600" b="1" dirty="0">
                <a:cs typeface="B Davat" pitchFamily="2" charset="-78"/>
              </a:rPr>
              <a:t/>
            </a:r>
            <a:br>
              <a:rPr lang="en-US" sz="1600" b="1" dirty="0">
                <a:cs typeface="B Davat" pitchFamily="2" charset="-78"/>
              </a:rPr>
            </a:br>
            <a:r>
              <a:rPr lang="ar-SA" sz="1600" b="1" dirty="0">
                <a:solidFill>
                  <a:srgbClr val="C00000"/>
                </a:solidFill>
                <a:cs typeface="B Davat" pitchFamily="2" charset="-78"/>
              </a:rPr>
              <a:t>پروردگارت را تسبيح و حمد كن و از او آمرزش بخواه كه او بسيار توبه‌پذير است</a:t>
            </a:r>
            <a:r>
              <a:rPr lang="en-US" sz="1600" b="1" dirty="0">
                <a:cs typeface="B Davat" pitchFamily="2" charset="-78"/>
              </a:rPr>
              <a:t/>
            </a:r>
            <a:br>
              <a:rPr lang="en-US" sz="1600" b="1" dirty="0">
                <a:cs typeface="B Davat" pitchFamily="2" charset="-78"/>
              </a:rPr>
            </a:br>
            <a:r>
              <a:rPr lang="ar-SA" sz="1800" b="1" dirty="0">
                <a:cs typeface="+mn-cs"/>
              </a:rPr>
              <a:t>پیامبر (صلی الله علیه و آله</a:t>
            </a:r>
            <a:r>
              <a:rPr lang="ar-SA" sz="1800" b="1" dirty="0" smtClean="0"/>
              <a:t>)</a:t>
            </a:r>
            <a:r>
              <a:rPr lang="en-US" sz="1800" b="1" dirty="0" smtClean="0"/>
              <a:t> </a:t>
            </a:r>
            <a:r>
              <a:rPr lang="en-US" sz="1800" b="1" dirty="0">
                <a:cs typeface="+mn-cs"/>
              </a:rPr>
              <a:t> </a:t>
            </a:r>
            <a:r>
              <a:rPr lang="en-US" sz="1800" dirty="0">
                <a:cs typeface="+mn-cs"/>
              </a:rPr>
              <a:t/>
            </a:r>
            <a:br>
              <a:rPr lang="en-US" sz="1800" dirty="0">
                <a:cs typeface="+mn-cs"/>
              </a:rPr>
            </a:br>
            <a:r>
              <a:rPr lang="ar-SA" sz="1800" b="1" dirty="0">
                <a:cs typeface="+mn-cs"/>
              </a:rPr>
              <a:t>عبدالله‌بن‌مسعود گوید: چون این سوره نازل شد، پیامبر اکرم (صلی الله علیه و آله) بسیار می‌فرمود: «پاک و منزّهی خداوندا و تو را می­ستایم، خداوندا مرا بیامرز، إِنَّکَ أَنْتَ التَّوَّابُ الرَّحِیمُ؛ که تو توبه‌پذیر و مهربانی</a:t>
            </a:r>
            <a:r>
              <a:rPr lang="en-US" sz="1800" b="1" dirty="0">
                <a:cs typeface="+mn-cs"/>
              </a:rPr>
              <a:t>!. </a:t>
            </a:r>
            <a:r>
              <a:rPr lang="ar-SA" sz="1800" b="1" dirty="0" smtClean="0">
                <a:cs typeface="+mn-cs"/>
                <a:hlinkClick r:id="rId2" tooltip="احادیث و روایات آیه 128 سوره بقره"/>
              </a:rPr>
              <a:t>بقره/</a:t>
            </a:r>
            <a:r>
              <a:rPr lang="fa-IR" sz="1800" b="1" dirty="0" smtClean="0">
                <a:cs typeface="+mn-cs"/>
                <a:hlinkClick r:id="rId2" tooltip="احادیث و روایات آیه 128 سوره بقره"/>
              </a:rPr>
              <a:t>۱۲۸</a:t>
            </a:r>
            <a:r>
              <a:rPr lang="en-US" sz="1800" dirty="0">
                <a:cs typeface="+mn-cs"/>
              </a:rPr>
              <a:t/>
            </a:r>
            <a:br>
              <a:rPr lang="en-US" sz="1800" dirty="0">
                <a:cs typeface="+mn-cs"/>
              </a:rPr>
            </a:br>
            <a:r>
              <a:rPr lang="ar-SA" sz="1200" b="1" dirty="0"/>
              <a:t>تفسیر اهل بیت علیهم السلام ج</a:t>
            </a:r>
            <a:r>
              <a:rPr lang="fa-IR" sz="1200" b="1" dirty="0"/>
              <a:t>۱۸</a:t>
            </a:r>
            <a:r>
              <a:rPr lang="ar-SA" sz="1200" b="1" dirty="0"/>
              <a:t>، ص</a:t>
            </a:r>
            <a:r>
              <a:rPr lang="fa-IR" sz="1200" b="1" dirty="0"/>
              <a:t>۴۴۰</a:t>
            </a:r>
            <a:r>
              <a:rPr lang="en-US" sz="1200" dirty="0"/>
              <a:t/>
            </a:r>
            <a:br>
              <a:rPr lang="en-US" sz="1200" dirty="0"/>
            </a:br>
            <a:r>
              <a:rPr lang="en-US" sz="1200" b="1" dirty="0"/>
              <a:t> </a:t>
            </a:r>
            <a:r>
              <a:rPr lang="ar-SA" sz="1200" b="1" dirty="0"/>
              <a:t>بحارالأنوار، ج</a:t>
            </a:r>
            <a:r>
              <a:rPr lang="fa-IR" sz="1200" b="1" dirty="0"/>
              <a:t>۲۱</a:t>
            </a:r>
            <a:r>
              <a:rPr lang="ar-SA" sz="1200" b="1" dirty="0"/>
              <a:t>، ص</a:t>
            </a:r>
            <a:r>
              <a:rPr lang="fa-IR" sz="1200" b="1" dirty="0"/>
              <a:t>۱۰۰/ </a:t>
            </a:r>
            <a:r>
              <a:rPr lang="ar-SA" sz="1200" b="1" dirty="0"/>
              <a:t>البرهان/ نورالثقلین؛ </a:t>
            </a:r>
            <a:endParaRPr lang="en-US" sz="1600" b="1" dirty="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5" y="3398377"/>
            <a:ext cx="4286250" cy="2600325"/>
          </a:xfrm>
          <a:prstGeom prst="rect">
            <a:avLst/>
          </a:prstGeom>
        </p:spPr>
      </p:pic>
    </p:spTree>
    <p:extLst>
      <p:ext uri="{BB962C8B-B14F-4D97-AF65-F5344CB8AC3E}">
        <p14:creationId xmlns:p14="http://schemas.microsoft.com/office/powerpoint/2010/main" val="38613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a:solidFill>
            <a:schemeClr val="bg2">
              <a:lumMod val="75000"/>
            </a:schemeClr>
          </a:solidFill>
          <a:ln>
            <a:solidFill>
              <a:schemeClr val="bg2">
                <a:lumMod val="75000"/>
              </a:schemeClr>
            </a:solidFill>
          </a:ln>
          <a:effectLst>
            <a:outerShdw blurRad="50800" dist="38100" dir="18900000" algn="bl" rotWithShape="0">
              <a:prstClr val="black">
                <a:alpha val="40000"/>
              </a:prstClr>
            </a:outerShdw>
          </a:effectLst>
        </p:spPr>
        <p:txBody>
          <a:bodyPr>
            <a:normAutofit fontScale="90000"/>
          </a:bodyPr>
          <a:lstStyle/>
          <a:p>
            <a:pPr rtl="1"/>
            <a:r>
              <a:rPr lang="fa-IR" sz="1600" b="1" dirty="0" smtClean="0">
                <a:cs typeface="B Davat" pitchFamily="2" charset="-78"/>
              </a:rPr>
              <a:t>بسم الله الناصر     </a:t>
            </a:r>
            <a:r>
              <a:rPr lang="fa-IR" sz="1400" dirty="0" smtClean="0"/>
              <a:t/>
            </a:r>
            <a:br>
              <a:rPr lang="fa-IR" sz="1400" dirty="0" smtClean="0"/>
            </a:br>
            <a:r>
              <a:rPr lang="fa-IR" sz="1400" b="1" dirty="0" smtClean="0">
                <a:cs typeface="B Koodak" pitchFamily="2" charset="-78"/>
              </a:rPr>
              <a:t>گزاره های سوره مبارکه نصر</a:t>
            </a:r>
            <a:r>
              <a:rPr lang="fa-IR" sz="1400" dirty="0" smtClean="0"/>
              <a:t/>
            </a:r>
            <a:br>
              <a:rPr lang="fa-IR" sz="1400" dirty="0" smtClean="0"/>
            </a:br>
            <a:r>
              <a:rPr lang="fa-IR" sz="1600" dirty="0" smtClean="0">
                <a:solidFill>
                  <a:schemeClr val="accent2"/>
                </a:solidFill>
                <a:sym typeface="Wingdings 2"/>
              </a:rPr>
              <a:t></a:t>
            </a:r>
            <a:r>
              <a:rPr lang="fa-IR" sz="1600" dirty="0" smtClean="0">
                <a:solidFill>
                  <a:schemeClr val="accent2"/>
                </a:solidFill>
              </a:rPr>
              <a:t> تمام فتوحات و پیروزیها با نصرت الهی حاصل می شود</a:t>
            </a:r>
            <a:br>
              <a:rPr lang="fa-IR" sz="1600" dirty="0" smtClean="0">
                <a:solidFill>
                  <a:schemeClr val="accent2"/>
                </a:solidFill>
              </a:rPr>
            </a:br>
            <a:r>
              <a:rPr lang="fa-IR" sz="1600" dirty="0" smtClean="0">
                <a:solidFill>
                  <a:schemeClr val="accent4">
                    <a:lumMod val="50000"/>
                  </a:schemeClr>
                </a:solidFill>
                <a:sym typeface="Wingdings 2"/>
              </a:rPr>
              <a:t></a:t>
            </a:r>
            <a:r>
              <a:rPr lang="fa-IR" sz="1600" dirty="0" smtClean="0">
                <a:solidFill>
                  <a:schemeClr val="accent4">
                    <a:lumMod val="50000"/>
                  </a:schemeClr>
                </a:solidFill>
              </a:rPr>
              <a:t> بدون نصرت الهی گشایش و پیروزی ناممکن است.</a:t>
            </a:r>
            <a:br>
              <a:rPr lang="fa-IR" sz="1600" dirty="0" smtClean="0">
                <a:solidFill>
                  <a:schemeClr val="accent4">
                    <a:lumMod val="50000"/>
                  </a:schemeClr>
                </a:solidFill>
              </a:rPr>
            </a:br>
            <a:r>
              <a:rPr lang="fa-IR" sz="1600" dirty="0" smtClean="0">
                <a:solidFill>
                  <a:schemeClr val="accent5">
                    <a:lumMod val="50000"/>
                  </a:schemeClr>
                </a:solidFill>
                <a:sym typeface="Wingdings 2"/>
              </a:rPr>
              <a:t></a:t>
            </a:r>
            <a:r>
              <a:rPr lang="fa-IR" sz="1600" dirty="0" smtClean="0">
                <a:solidFill>
                  <a:schemeClr val="accent5">
                    <a:lumMod val="50000"/>
                  </a:schemeClr>
                </a:solidFill>
              </a:rPr>
              <a:t> وقتی نصرت الهی فرا رسد، طاغوتها نابود شده و مردم در کمال امنیت و آرامش به دین الهی روی می آورند.</a:t>
            </a:r>
            <a:br>
              <a:rPr lang="fa-IR" sz="1600" dirty="0" smtClean="0">
                <a:solidFill>
                  <a:schemeClr val="accent5">
                    <a:lumMod val="50000"/>
                  </a:schemeClr>
                </a:solidFill>
              </a:rPr>
            </a:br>
            <a:r>
              <a:rPr lang="fa-IR" sz="1600" dirty="0" smtClean="0">
                <a:solidFill>
                  <a:srgbClr val="009900"/>
                </a:solidFill>
                <a:sym typeface="Wingdings 2"/>
              </a:rPr>
              <a:t></a:t>
            </a:r>
            <a:r>
              <a:rPr lang="fa-IR" sz="1600" dirty="0" smtClean="0">
                <a:solidFill>
                  <a:srgbClr val="009900"/>
                </a:solidFill>
              </a:rPr>
              <a:t>  قبل از اینکه از خداوند طلب آمرزش کنیم او را حمد وستایش کنیم.</a:t>
            </a:r>
            <a:br>
              <a:rPr lang="fa-IR" sz="1600" dirty="0" smtClean="0">
                <a:solidFill>
                  <a:srgbClr val="009900"/>
                </a:solidFill>
              </a:rPr>
            </a:br>
            <a:r>
              <a:rPr lang="fa-IR" sz="1600" dirty="0" smtClean="0">
                <a:solidFill>
                  <a:srgbClr val="FF0066"/>
                </a:solidFill>
                <a:sym typeface="Wingdings 2"/>
              </a:rPr>
              <a:t></a:t>
            </a:r>
            <a:r>
              <a:rPr lang="fa-IR" sz="1600" dirty="0" smtClean="0">
                <a:solidFill>
                  <a:srgbClr val="FF0066"/>
                </a:solidFill>
              </a:rPr>
              <a:t> مسلمانان بعد از پیروزی به خاطر این نعمت عظیم شکرگزار خداوند باشندو او را حمد و تسبیح کنند.</a:t>
            </a:r>
            <a:br>
              <a:rPr lang="fa-IR" sz="1600" dirty="0" smtClean="0">
                <a:solidFill>
                  <a:srgbClr val="FF0066"/>
                </a:solidFill>
              </a:rPr>
            </a:br>
            <a:r>
              <a:rPr lang="fa-IR" sz="1600" dirty="0" smtClean="0">
                <a:solidFill>
                  <a:srgbClr val="0099CC"/>
                </a:solidFill>
                <a:sym typeface="Wingdings 2"/>
              </a:rPr>
              <a:t></a:t>
            </a:r>
            <a:r>
              <a:rPr lang="fa-IR" sz="1600" dirty="0" smtClean="0">
                <a:solidFill>
                  <a:srgbClr val="0099CC"/>
                </a:solidFill>
              </a:rPr>
              <a:t> وعده خداوند قطعی است و صالحان را تنها رها نمی کند.</a:t>
            </a:r>
            <a:br>
              <a:rPr lang="fa-IR" sz="1600" dirty="0" smtClean="0">
                <a:solidFill>
                  <a:srgbClr val="0099CC"/>
                </a:solidFill>
              </a:rPr>
            </a:br>
            <a:r>
              <a:rPr lang="fa-IR" sz="1600" dirty="0" smtClean="0">
                <a:solidFill>
                  <a:srgbClr val="D60093"/>
                </a:solidFill>
                <a:sym typeface="Wingdings 2"/>
              </a:rPr>
              <a:t></a:t>
            </a:r>
            <a:r>
              <a:rPr lang="fa-IR" sz="1600" dirty="0" smtClean="0">
                <a:solidFill>
                  <a:srgbClr val="D60093"/>
                </a:solidFill>
              </a:rPr>
              <a:t> دین الهی که مردم فوج فوج به آن روی می آورند اسلام است.</a:t>
            </a:r>
            <a:br>
              <a:rPr lang="fa-IR" sz="1600" dirty="0" smtClean="0">
                <a:solidFill>
                  <a:srgbClr val="D60093"/>
                </a:solidFill>
              </a:rPr>
            </a:br>
            <a:r>
              <a:rPr lang="fa-IR" sz="1600" dirty="0" smtClean="0">
                <a:solidFill>
                  <a:srgbClr val="008000"/>
                </a:solidFill>
                <a:sym typeface="Wingdings 2"/>
              </a:rPr>
              <a:t></a:t>
            </a:r>
            <a:r>
              <a:rPr lang="fa-IR" sz="1600" dirty="0" smtClean="0">
                <a:solidFill>
                  <a:srgbClr val="008000"/>
                </a:solidFill>
              </a:rPr>
              <a:t> مهمترین وظیفه مسلمانان در جامعه جاهلی شرک آلود تسبیح خداوند است</a:t>
            </a:r>
            <a:br>
              <a:rPr lang="fa-IR" sz="1600" dirty="0" smtClean="0">
                <a:solidFill>
                  <a:srgbClr val="008000"/>
                </a:solidFill>
              </a:rPr>
            </a:br>
            <a:r>
              <a:rPr lang="fa-IR" sz="1600" dirty="0" smtClean="0">
                <a:solidFill>
                  <a:srgbClr val="993300"/>
                </a:solidFill>
                <a:sym typeface="Wingdings 2"/>
              </a:rPr>
              <a:t></a:t>
            </a:r>
            <a:r>
              <a:rPr lang="fa-IR" sz="1600" dirty="0" smtClean="0">
                <a:solidFill>
                  <a:srgbClr val="993300"/>
                </a:solidFill>
              </a:rPr>
              <a:t> تسبیح با تحمید همراه است.</a:t>
            </a:r>
            <a:br>
              <a:rPr lang="fa-IR" sz="1600" dirty="0" smtClean="0">
                <a:solidFill>
                  <a:srgbClr val="993300"/>
                </a:solidFill>
              </a:rPr>
            </a:br>
            <a:r>
              <a:rPr lang="fa-IR" sz="1600" dirty="0" smtClean="0">
                <a:solidFill>
                  <a:srgbClr val="FF0000"/>
                </a:solidFill>
                <a:sym typeface="Wingdings 2"/>
              </a:rPr>
              <a:t></a:t>
            </a:r>
            <a:r>
              <a:rPr lang="fa-IR" sz="1600" dirty="0" smtClean="0">
                <a:solidFill>
                  <a:srgbClr val="FF0000"/>
                </a:solidFill>
              </a:rPr>
              <a:t> (یَدخُلونَ) فعل مضارع است؛پس تا قیامت هر فردی که وارد قلمرو اسلام شده و مسلمان شود مشمول این آیه سوره مبارکه نصر می شود.</a:t>
            </a:r>
            <a:br>
              <a:rPr lang="fa-IR" sz="1600" dirty="0" smtClean="0">
                <a:solidFill>
                  <a:srgbClr val="FF0000"/>
                </a:solidFill>
              </a:rPr>
            </a:br>
            <a:r>
              <a:rPr lang="fa-IR" sz="1600" dirty="0" smtClean="0">
                <a:solidFill>
                  <a:srgbClr val="0066CC"/>
                </a:solidFill>
                <a:sym typeface="Wingdings 2"/>
              </a:rPr>
              <a:t></a:t>
            </a:r>
            <a:r>
              <a:rPr lang="fa-IR" sz="1600" dirty="0" smtClean="0">
                <a:solidFill>
                  <a:srgbClr val="0066CC"/>
                </a:solidFill>
              </a:rPr>
              <a:t> خداوند قطعا توبه توبه کنندگان را می پذیرد.</a:t>
            </a:r>
            <a:br>
              <a:rPr lang="fa-IR" sz="1600" dirty="0" smtClean="0">
                <a:solidFill>
                  <a:srgbClr val="0066CC"/>
                </a:solidFill>
              </a:rPr>
            </a:br>
            <a:r>
              <a:rPr lang="fa-IR" sz="1600" dirty="0" smtClean="0">
                <a:solidFill>
                  <a:srgbClr val="0066CC"/>
                </a:solidFill>
              </a:rPr>
              <a:t/>
            </a:r>
            <a:br>
              <a:rPr lang="fa-IR" sz="1600" dirty="0" smtClean="0">
                <a:solidFill>
                  <a:srgbClr val="0066CC"/>
                </a:solidFill>
              </a:rPr>
            </a:br>
            <a:endParaRPr lang="en-US" sz="1400" dirty="0"/>
          </a:p>
        </p:txBody>
      </p:sp>
      <p:sp>
        <p:nvSpPr>
          <p:cNvPr id="4" name="Rectangle 3"/>
          <p:cNvSpPr/>
          <p:nvPr/>
        </p:nvSpPr>
        <p:spPr>
          <a:xfrm>
            <a:off x="2057400" y="3962400"/>
            <a:ext cx="4572000" cy="8382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cs typeface="B Davat" pitchFamily="2" charset="-78"/>
                <a:sym typeface="Wingdings 2"/>
              </a:rPr>
              <a:t> </a:t>
            </a:r>
            <a:r>
              <a:rPr lang="fa-IR" sz="2000" dirty="0">
                <a:cs typeface="B Davat" pitchFamily="2" charset="-78"/>
              </a:rPr>
              <a:t>با کمک گزاره های </a:t>
            </a:r>
            <a:r>
              <a:rPr lang="fa-IR" sz="2000" dirty="0" smtClean="0">
                <a:cs typeface="B Davat" pitchFamily="2" charset="-78"/>
              </a:rPr>
              <a:t>خواهر </a:t>
            </a:r>
            <a:r>
              <a:rPr lang="fa-IR" sz="2000" dirty="0">
                <a:cs typeface="B Davat" pitchFamily="2" charset="-78"/>
              </a:rPr>
              <a:t>خوبم خانم میرحسینی </a:t>
            </a:r>
            <a:r>
              <a:rPr lang="fa-IR" sz="2000" dirty="0">
                <a:cs typeface="B Davat" pitchFamily="2" charset="-78"/>
                <a:sym typeface="Wingdings 2"/>
              </a:rPr>
              <a:t></a:t>
            </a:r>
            <a:endParaRPr lang="en-US" sz="2000" dirty="0">
              <a:cs typeface="B Davat"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824323"/>
            <a:ext cx="1666875" cy="1666875"/>
          </a:xfrm>
          <a:prstGeom prst="rect">
            <a:avLst/>
          </a:prstGeom>
        </p:spPr>
      </p:pic>
    </p:spTree>
    <p:extLst>
      <p:ext uri="{BB962C8B-B14F-4D97-AF65-F5344CB8AC3E}">
        <p14:creationId xmlns:p14="http://schemas.microsoft.com/office/powerpoint/2010/main" val="41474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077200" cy="1295400"/>
          </a:xfrm>
        </p:spPr>
        <p:txBody>
          <a:bodyPr>
            <a:normAutofit/>
          </a:bodyPr>
          <a:lstStyle/>
          <a:p>
            <a:pPr rtl="1"/>
            <a:r>
              <a:rPr lang="fa-IR" sz="2000" dirty="0" smtClean="0">
                <a:solidFill>
                  <a:srgbClr val="7030A0"/>
                </a:solidFill>
                <a:cs typeface="B Baran" pitchFamily="2" charset="-78"/>
              </a:rPr>
              <a:t>گرد آورنده : زهرا غلّه زاری </a:t>
            </a:r>
            <a:r>
              <a:rPr lang="fa-IR" sz="2400" dirty="0" smtClean="0">
                <a:solidFill>
                  <a:srgbClr val="7030A0"/>
                </a:solidFill>
                <a:cs typeface="B Baran" pitchFamily="2" charset="-78"/>
              </a:rPr>
              <a:t/>
            </a:r>
            <a:br>
              <a:rPr lang="fa-IR" sz="2400" dirty="0" smtClean="0">
                <a:solidFill>
                  <a:srgbClr val="7030A0"/>
                </a:solidFill>
                <a:cs typeface="B Baran" pitchFamily="2" charset="-78"/>
              </a:rPr>
            </a:br>
            <a:r>
              <a:rPr lang="fa-IR" sz="2400" dirty="0" smtClean="0">
                <a:solidFill>
                  <a:srgbClr val="7030A0"/>
                </a:solidFill>
                <a:cs typeface="B Baran" pitchFamily="2" charset="-78"/>
              </a:rPr>
              <a:t>دانش آموخته کلاس مقدّمات تدبر در قرآن </a:t>
            </a:r>
            <a:br>
              <a:rPr lang="fa-IR" sz="2400" dirty="0" smtClean="0">
                <a:solidFill>
                  <a:srgbClr val="7030A0"/>
                </a:solidFill>
                <a:cs typeface="B Baran" pitchFamily="2" charset="-78"/>
              </a:rPr>
            </a:br>
            <a:endParaRPr lang="en-US" sz="2400" dirty="0">
              <a:solidFill>
                <a:srgbClr val="7030A0"/>
              </a:solidFill>
              <a:cs typeface="B Baran"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2400"/>
            <a:ext cx="6049963" cy="4724400"/>
          </a:xfrm>
        </p:spPr>
      </p:pic>
    </p:spTree>
    <p:extLst>
      <p:ext uri="{BB962C8B-B14F-4D97-AF65-F5344CB8AC3E}">
        <p14:creationId xmlns:p14="http://schemas.microsoft.com/office/powerpoint/2010/main" val="172146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idx="1"/>
          </p:nvPr>
        </p:nvPicPr>
        <p:blipFill>
          <a:blip r:embed="rId2">
            <a:extLst>
              <a:ext uri="{28A0092B-C50C-407E-A947-70E740481C1C}">
                <a14:useLocalDpi xmlns:a14="http://schemas.microsoft.com/office/drawing/2010/main" val="0"/>
              </a:ext>
            </a:extLst>
          </a:blip>
          <a:srcRect t="1269" b="1269"/>
          <a:stretch>
            <a:fillRect/>
          </a:stretch>
        </p:blipFill>
        <p:spPr>
          <a:xfrm>
            <a:off x="1219200" y="612775"/>
            <a:ext cx="6324600" cy="2130425"/>
          </a:xfrm>
        </p:spPr>
      </p:pic>
      <p:sp>
        <p:nvSpPr>
          <p:cNvPr id="15" name="Text Placeholder 14"/>
          <p:cNvSpPr>
            <a:spLocks noGrp="1"/>
          </p:cNvSpPr>
          <p:nvPr>
            <p:ph type="body" sz="half" idx="2"/>
          </p:nvPr>
        </p:nvSpPr>
        <p:spPr>
          <a:xfrm>
            <a:off x="1371600" y="2590800"/>
            <a:ext cx="6400800" cy="3124200"/>
          </a:xfrm>
        </p:spPr>
        <p:txBody>
          <a:bodyPr>
            <a:normAutofit/>
          </a:bodyPr>
          <a:lstStyle/>
          <a:p>
            <a:pPr algn="ctr" rtl="1"/>
            <a:r>
              <a:rPr lang="fa-IR" sz="2800" dirty="0" smtClean="0">
                <a:cs typeface="B Davat" pitchFamily="2" charset="-78"/>
              </a:rPr>
              <a:t>بسم الله الرحمن الرحیم</a:t>
            </a:r>
          </a:p>
          <a:p>
            <a:pPr algn="ctr" rtl="1"/>
            <a:r>
              <a:rPr lang="fa-IR" sz="2800" dirty="0" smtClean="0">
                <a:cs typeface="B Davat" pitchFamily="2" charset="-78"/>
              </a:rPr>
              <a:t>إذا جاء نصرالله والفتح  </a:t>
            </a:r>
            <a:r>
              <a:rPr lang="fa-IR" sz="2000" dirty="0" smtClean="0">
                <a:cs typeface="B Davat" pitchFamily="2" charset="-78"/>
              </a:rPr>
              <a:t>(1)</a:t>
            </a:r>
            <a:endParaRPr lang="fa-IR" sz="2800" dirty="0" smtClean="0">
              <a:cs typeface="B Davat" pitchFamily="2" charset="-78"/>
            </a:endParaRPr>
          </a:p>
          <a:p>
            <a:pPr algn="ctr" rtl="1"/>
            <a:r>
              <a:rPr lang="fa-IR" sz="2800" dirty="0" smtClean="0">
                <a:cs typeface="B Davat" pitchFamily="2" charset="-78"/>
              </a:rPr>
              <a:t>و رأیت الناس یدخلون فی دین الله افواجاً </a:t>
            </a:r>
            <a:r>
              <a:rPr lang="fa-IR" sz="2000" dirty="0" smtClean="0">
                <a:cs typeface="B Davat" pitchFamily="2" charset="-78"/>
              </a:rPr>
              <a:t>(2)</a:t>
            </a:r>
            <a:endParaRPr lang="fa-IR" sz="2800" dirty="0" smtClean="0">
              <a:cs typeface="B Davat" pitchFamily="2" charset="-78"/>
            </a:endParaRPr>
          </a:p>
          <a:p>
            <a:pPr algn="ctr" rtl="1"/>
            <a:r>
              <a:rPr lang="fa-IR" sz="2800" dirty="0" smtClean="0">
                <a:cs typeface="B Davat" pitchFamily="2" charset="-78"/>
              </a:rPr>
              <a:t>فسبّح بحمد ربّک واستغفره إنّه کان توّاباً</a:t>
            </a:r>
            <a:r>
              <a:rPr lang="fa-IR" sz="2000" dirty="0" smtClean="0">
                <a:cs typeface="B Davat" pitchFamily="2" charset="-78"/>
              </a:rPr>
              <a:t>(3)</a:t>
            </a:r>
            <a:endParaRPr lang="en-US" sz="2800" dirty="0">
              <a:cs typeface="B Davat" pitchFamily="2" charset="-78"/>
            </a:endParaRPr>
          </a:p>
        </p:txBody>
      </p:sp>
    </p:spTree>
    <p:extLst>
      <p:ext uri="{BB962C8B-B14F-4D97-AF65-F5344CB8AC3E}">
        <p14:creationId xmlns:p14="http://schemas.microsoft.com/office/powerpoint/2010/main" val="146767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ircle(in)">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circle(in)">
                                      <p:cBhvr>
                                        <p:cTn id="17" dur="20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circle(in)">
                                      <p:cBhvr>
                                        <p:cTn id="22" dur="20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circle(in)">
                                      <p:cBhvr>
                                        <p:cTn id="27"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accent3">
              <a:lumMod val="60000"/>
              <a:lumOff val="40000"/>
            </a:schemeClr>
          </a:solidFill>
        </p:spPr>
        <p:txBody>
          <a:bodyPr>
            <a:normAutofit/>
          </a:bodyPr>
          <a:lstStyle/>
          <a:p>
            <a:r>
              <a:rPr lang="en-US" sz="1800" b="1" dirty="0">
                <a:latin typeface="Arial" pitchFamily="34" charset="0"/>
                <a:cs typeface="Arial" pitchFamily="34" charset="0"/>
              </a:rPr>
              <a:t>-</a:t>
            </a:r>
            <a:r>
              <a:rPr lang="ar-SA" sz="1800" b="1" dirty="0">
                <a:latin typeface="Arial" pitchFamily="34" charset="0"/>
                <a:cs typeface="Arial" pitchFamily="34" charset="0"/>
              </a:rPr>
              <a:t>)</a:t>
            </a:r>
            <a:r>
              <a:rPr lang="en-US" sz="1800" b="1" dirty="0">
                <a:latin typeface="Arial" pitchFamily="34" charset="0"/>
                <a:cs typeface="Arial" pitchFamily="34" charset="0"/>
              </a:rPr>
              <a:t> </a:t>
            </a:r>
            <a:r>
              <a:rPr lang="ar-SA" sz="1800" b="1" dirty="0" smtClean="0">
                <a:latin typeface="Arial" pitchFamily="34" charset="0"/>
                <a:cs typeface="Arial" pitchFamily="34" charset="0"/>
              </a:rPr>
              <a:t> </a:t>
            </a:r>
            <a:r>
              <a:rPr lang="fa-IR" sz="1800" b="1" dirty="0" smtClean="0">
                <a:latin typeface="Arial" pitchFamily="34" charset="0"/>
                <a:cs typeface="Arial" pitchFamily="34" charset="0"/>
              </a:rPr>
              <a:t>ا</a:t>
            </a:r>
            <a:r>
              <a:rPr lang="ar-SA" sz="1800" b="1" dirty="0" smtClean="0">
                <a:latin typeface="Arial" pitchFamily="34" charset="0"/>
                <a:cs typeface="B Baran" pitchFamily="2" charset="-78"/>
              </a:rPr>
              <a:t>لصّادق </a:t>
            </a:r>
            <a:r>
              <a:rPr lang="ar-SA" sz="1800" b="1" dirty="0">
                <a:latin typeface="Arial" pitchFamily="34" charset="0"/>
                <a:cs typeface="B Baran" pitchFamily="2" charset="-78"/>
              </a:rPr>
              <a:t>(علیه </a:t>
            </a:r>
            <a:r>
              <a:rPr lang="ar-SA" sz="1800" b="1" dirty="0" smtClean="0">
                <a:latin typeface="Arial" pitchFamily="34" charset="0"/>
                <a:cs typeface="B Baran" pitchFamily="2" charset="-78"/>
              </a:rPr>
              <a:t>السلام</a:t>
            </a:r>
            <a:r>
              <a:rPr lang="en-US" sz="1800" b="1" dirty="0">
                <a:latin typeface="Arial" pitchFamily="34" charset="0"/>
                <a:cs typeface="B Baran" pitchFamily="2" charset="-78"/>
              </a:rPr>
              <a:t/>
            </a:r>
            <a:br>
              <a:rPr lang="en-US" sz="1800" b="1" dirty="0">
                <a:latin typeface="Arial" pitchFamily="34" charset="0"/>
                <a:cs typeface="B Baran" pitchFamily="2" charset="-78"/>
              </a:rPr>
            </a:br>
            <a:r>
              <a:rPr lang="ar-SA" sz="1800" b="1" dirty="0">
                <a:latin typeface="Arial" pitchFamily="34" charset="0"/>
                <a:cs typeface="B Baran" pitchFamily="2" charset="-78"/>
              </a:rPr>
              <a:t>  عَنِ الْحُسَیْنِ‌بْنِ‌خَالِدٍ قَالَ قَالَ الرِّضَا (علیه السلام) سَمِعْتُ أَبِی یُحَدِّثُ عَنْ أَبِیهِ (علیه السلام) أَنَ أَوَّلَ </a:t>
            </a:r>
            <a:r>
              <a:rPr lang="ar-SA" sz="1800" b="1" dirty="0" smtClean="0">
                <a:latin typeface="Arial" pitchFamily="34" charset="0"/>
                <a:cs typeface="B Baran" pitchFamily="2" charset="-78"/>
              </a:rPr>
              <a:t>سُورَهْ</a:t>
            </a:r>
            <a:r>
              <a:rPr lang="fa-IR" sz="1800" b="1" dirty="0" smtClean="0">
                <a:latin typeface="Arial" pitchFamily="34" charset="0"/>
                <a:cs typeface="B Baran" pitchFamily="2" charset="-78"/>
              </a:rPr>
              <a:t> </a:t>
            </a:r>
            <a:r>
              <a:rPr lang="ar-SA" sz="1800" b="1" dirty="0" smtClean="0">
                <a:latin typeface="Arial" pitchFamily="34" charset="0"/>
                <a:cs typeface="B Baran" pitchFamily="2" charset="-78"/>
              </a:rPr>
              <a:t>نَزَلَتْ </a:t>
            </a:r>
            <a:r>
              <a:rPr lang="ar-SA" sz="1800" b="1" dirty="0">
                <a:latin typeface="Arial" pitchFamily="34" charset="0"/>
                <a:cs typeface="B Baran" pitchFamily="2" charset="-78"/>
              </a:rPr>
              <a:t>بِسْمِ اللهِ الرَّحْمنِ الرَّحِیمِ اقْرَأْ بِاسْمِ رَبِّکَ.... وَ آخِرَ </a:t>
            </a:r>
            <a:r>
              <a:rPr lang="ar-SA" sz="1800" b="1" dirty="0" smtClean="0">
                <a:latin typeface="Arial" pitchFamily="34" charset="0"/>
                <a:cs typeface="B Baran" pitchFamily="2" charset="-78"/>
              </a:rPr>
              <a:t>سُورَهْ </a:t>
            </a:r>
            <a:r>
              <a:rPr lang="ar-SA" sz="1800" b="1" dirty="0">
                <a:latin typeface="Arial" pitchFamily="34" charset="0"/>
                <a:cs typeface="B Baran" pitchFamily="2" charset="-78"/>
              </a:rPr>
              <a:t>نَزَلَتْ إِذا جاءَ نَصْرُ اللهِ وَ الْفَتْح</a:t>
            </a:r>
            <a:r>
              <a:rPr lang="en-US" sz="1800" b="1" dirty="0">
                <a:latin typeface="Arial" pitchFamily="34" charset="0"/>
                <a:cs typeface="B Baran" pitchFamily="2" charset="-78"/>
              </a:rPr>
              <a:t/>
            </a:r>
            <a:br>
              <a:rPr lang="en-US" sz="1800" b="1" dirty="0">
                <a:latin typeface="Arial" pitchFamily="34" charset="0"/>
                <a:cs typeface="B Baran" pitchFamily="2" charset="-78"/>
              </a:rPr>
            </a:br>
            <a:endParaRPr lang="en-US" sz="1800" b="1" dirty="0">
              <a:latin typeface="Arial" pitchFamily="34" charset="0"/>
              <a:cs typeface="B Baran" pitchFamily="2" charset="-78"/>
            </a:endParaRPr>
          </a:p>
        </p:txBody>
      </p:sp>
      <p:sp>
        <p:nvSpPr>
          <p:cNvPr id="3" name="Content Placeholder 2"/>
          <p:cNvSpPr>
            <a:spLocks noGrp="1"/>
          </p:cNvSpPr>
          <p:nvPr>
            <p:ph idx="1"/>
          </p:nvPr>
        </p:nvSpPr>
        <p:spPr>
          <a:xfrm>
            <a:off x="457200" y="2362199"/>
            <a:ext cx="8229600" cy="2286001"/>
          </a:xfrm>
          <a:solidFill>
            <a:schemeClr val="accent6">
              <a:lumMod val="40000"/>
              <a:lumOff val="60000"/>
            </a:schemeClr>
          </a:solidFill>
        </p:spPr>
        <p:txBody>
          <a:bodyPr>
            <a:normAutofit/>
          </a:bodyPr>
          <a:lstStyle/>
          <a:p>
            <a:pPr algn="r" rtl="1"/>
            <a:r>
              <a:rPr lang="ar-SA" sz="2200" b="1" dirty="0"/>
              <a:t>امام صادق (علیه السلام  -امام رضا (علیه السلام) فرمود: شنیدم پدرم از پدرش نقل نمود: اوّلین سوره‌ای که نازل گشت بِسْمِ اللهِ الرَّحْمنِ الرَّحیم اقْرَأْ بِاسْمِ رَبِّکَ بود</a:t>
            </a:r>
            <a:r>
              <a:rPr lang="ar-SA" sz="2200" b="1" dirty="0" smtClean="0"/>
              <a:t>،</a:t>
            </a:r>
            <a:endParaRPr lang="fa-IR" sz="2200" b="1" dirty="0" smtClean="0"/>
          </a:p>
          <a:p>
            <a:pPr algn="r" rtl="1"/>
            <a:r>
              <a:rPr lang="ar-SA" sz="2200" b="1" dirty="0" smtClean="0"/>
              <a:t> </a:t>
            </a:r>
            <a:r>
              <a:rPr lang="ar-SA" sz="2200" b="1" dirty="0"/>
              <a:t>و </a:t>
            </a:r>
            <a:r>
              <a:rPr lang="ar-SA" sz="2200" b="1" dirty="0" smtClean="0"/>
              <a:t>آخرین </a:t>
            </a:r>
            <a:r>
              <a:rPr lang="ar-SA" sz="2200" b="1" dirty="0"/>
              <a:t>سوره‌ای که نازل گشت إِذا جاءَ نَصْرُ اللهِ وَ </a:t>
            </a:r>
            <a:r>
              <a:rPr lang="ar-SA" sz="2200" b="1" dirty="0" smtClean="0"/>
              <a:t>الْفَتْح</a:t>
            </a:r>
            <a:endParaRPr lang="fa-IR" sz="2200" b="1" dirty="0" smtClean="0"/>
          </a:p>
          <a:p>
            <a:pPr algn="r" rtl="1"/>
            <a:r>
              <a:rPr lang="ar-SA" sz="1400" dirty="0" smtClean="0"/>
              <a:t>تفسیر اهل بیت علیهم السلام ج</a:t>
            </a:r>
            <a:r>
              <a:rPr lang="fa-IR" sz="1400" dirty="0" smtClean="0"/>
              <a:t>۱۸</a:t>
            </a:r>
            <a:r>
              <a:rPr lang="ar-SA" sz="1400" dirty="0" smtClean="0"/>
              <a:t>، ص</a:t>
            </a:r>
            <a:r>
              <a:rPr lang="fa-IR" sz="1400" dirty="0" smtClean="0"/>
              <a:t>۴۳۴</a:t>
            </a:r>
            <a:endParaRPr lang="en-US" sz="1400" dirty="0" smtClean="0"/>
          </a:p>
          <a:p>
            <a:pPr algn="r" rtl="1"/>
            <a:r>
              <a:rPr lang="en-US" sz="1400" dirty="0" smtClean="0"/>
              <a:t> </a:t>
            </a:r>
            <a:r>
              <a:rPr lang="ar-SA" sz="1400" dirty="0" smtClean="0"/>
              <a:t>نورالثقلین</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876800"/>
            <a:ext cx="2962275" cy="1543050"/>
          </a:xfrm>
          <a:prstGeom prst="rect">
            <a:avLst/>
          </a:prstGeom>
        </p:spPr>
      </p:pic>
    </p:spTree>
    <p:extLst>
      <p:ext uri="{BB962C8B-B14F-4D97-AF65-F5344CB8AC3E}">
        <p14:creationId xmlns:p14="http://schemas.microsoft.com/office/powerpoint/2010/main" val="110359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Autofit/>
          </a:bodyPr>
          <a:lstStyle/>
          <a:p>
            <a:pPr rtl="1"/>
            <a:r>
              <a:rPr lang="ar-SA" sz="1800" b="1" dirty="0">
                <a:cs typeface="B Baran" pitchFamily="2" charset="-78"/>
              </a:rPr>
              <a:t>علیّ‌بن‌ابراهیم (رحمة الله علیه)</a:t>
            </a:r>
            <a:r>
              <a:rPr lang="en-US" sz="1800" b="1" dirty="0">
                <a:cs typeface="B Baran" pitchFamily="2" charset="-78"/>
              </a:rPr>
              <a:t>)- </a:t>
            </a:r>
            <a:br>
              <a:rPr lang="en-US" sz="1800" b="1" dirty="0">
                <a:cs typeface="B Baran" pitchFamily="2" charset="-78"/>
              </a:rPr>
            </a:br>
            <a:r>
              <a:rPr lang="ar-SA" sz="1800" b="1" dirty="0">
                <a:cs typeface="B Baran" pitchFamily="2" charset="-78"/>
              </a:rPr>
              <a:t>إِذا جاءَ نَصْرُ اللهِ وَ الْفَتْحُ قَالَ نَزَلَتْ بِمِنًی فِی حَجَّهًِْ الْوَدَاعِ إِذا جاءَ نَصْرُ اللهِ وَ الْفَتْحُ فَلَمَّا نَزَلَتْ قَالَ رَسُولُ اللهِ (صلی الله علیه و آله) </a:t>
            </a:r>
            <a:r>
              <a:rPr lang="ar-SA" sz="1800" b="1" dirty="0" smtClean="0">
                <a:cs typeface="B Baran" pitchFamily="2" charset="-78"/>
              </a:rPr>
              <a:t>نُعِیَتْ </a:t>
            </a:r>
            <a:r>
              <a:rPr lang="ar-SA" sz="1800" b="1" dirty="0">
                <a:cs typeface="B Baran" pitchFamily="2" charset="-78"/>
              </a:rPr>
              <a:t>إِلَیَّ نَفْسِی فَجَاءَ إِلَی مَسْجِدِ الْخَیْفِ فَجَمَعَ النَّاسَ ثُمَّ قَالَ نَضَّرَ اللَّهُ امْرَأً سَمِعَ مَقَالَتِی فَوَعَاهَا وَ بَلَّغَهَا مَنْ لَمْ یَسْمَعْها </a:t>
            </a:r>
            <a:r>
              <a:rPr lang="ar-SA" sz="1800" b="1" dirty="0" smtClean="0">
                <a:cs typeface="B Baran" pitchFamily="2" charset="-78"/>
              </a:rPr>
              <a:t>.</a:t>
            </a:r>
            <a:r>
              <a:rPr lang="en-US" sz="1800" b="1" dirty="0" smtClean="0">
                <a:cs typeface="B Baran" pitchFamily="2" charset="-78"/>
              </a:rPr>
              <a:t/>
            </a:r>
            <a:br>
              <a:rPr lang="en-US" sz="1800" b="1" dirty="0" smtClean="0">
                <a:cs typeface="B Baran" pitchFamily="2" charset="-78"/>
              </a:rPr>
            </a:br>
            <a:endParaRPr lang="en-US" sz="1800" b="1" dirty="0">
              <a:cs typeface="B Baran" pitchFamily="2" charset="-78"/>
            </a:endParaRPr>
          </a:p>
        </p:txBody>
      </p:sp>
      <p:sp>
        <p:nvSpPr>
          <p:cNvPr id="3" name="Content Placeholder 2"/>
          <p:cNvSpPr>
            <a:spLocks noGrp="1"/>
          </p:cNvSpPr>
          <p:nvPr>
            <p:ph idx="1"/>
          </p:nvPr>
        </p:nvSpPr>
        <p:spPr>
          <a:xfrm>
            <a:off x="457200" y="1600201"/>
            <a:ext cx="8229600" cy="2590800"/>
          </a:xfrm>
          <a:solidFill>
            <a:schemeClr val="accent3">
              <a:lumMod val="60000"/>
              <a:lumOff val="40000"/>
            </a:schemeClr>
          </a:solidFill>
        </p:spPr>
        <p:txBody>
          <a:bodyPr>
            <a:normAutofit/>
          </a:bodyPr>
          <a:lstStyle/>
          <a:p>
            <a:pPr algn="r" rtl="1"/>
            <a:r>
              <a:rPr lang="en-US" sz="2000" b="1" dirty="0"/>
              <a:t> </a:t>
            </a:r>
            <a:r>
              <a:rPr lang="ar-SA" sz="2000" b="1" dirty="0">
                <a:latin typeface="Arial" pitchFamily="34" charset="0"/>
                <a:cs typeface="Arial" pitchFamily="34" charset="0"/>
              </a:rPr>
              <a:t>علی‌بن‌ابراهیم (رحمة الله علیه)</a:t>
            </a:r>
            <a:r>
              <a:rPr lang="en-US" sz="2000" b="1" dirty="0">
                <a:latin typeface="Arial" pitchFamily="34" charset="0"/>
                <a:cs typeface="Arial" pitchFamily="34" charset="0"/>
              </a:rPr>
              <a:t>)-  </a:t>
            </a:r>
            <a:endParaRPr lang="en-US" sz="2000" dirty="0">
              <a:latin typeface="Arial" pitchFamily="34" charset="0"/>
              <a:cs typeface="Arial" pitchFamily="34" charset="0"/>
            </a:endParaRPr>
          </a:p>
          <a:p>
            <a:pPr algn="r" rtl="1"/>
            <a:r>
              <a:rPr lang="ar-SA" sz="2000" b="1" dirty="0">
                <a:latin typeface="Arial" pitchFamily="34" charset="0"/>
                <a:cs typeface="Arial" pitchFamily="34" charset="0"/>
              </a:rPr>
              <a:t>   إِذَا جَاء نَصْرُ اللهِ وَ الْفَتْحُ در </a:t>
            </a:r>
            <a:r>
              <a:rPr lang="ar-SA" sz="2000" b="1" dirty="0" smtClean="0">
                <a:latin typeface="Arial" pitchFamily="34" charset="0"/>
                <a:cs typeface="Arial" pitchFamily="34" charset="0"/>
              </a:rPr>
              <a:t>حجّهْ </a:t>
            </a:r>
            <a:r>
              <a:rPr lang="ar-SA" sz="2000" b="1" dirty="0">
                <a:latin typeface="Arial" pitchFamily="34" charset="0"/>
                <a:cs typeface="Arial" pitchFamily="34" charset="0"/>
              </a:rPr>
              <a:t>الوداع در مِنی نازل شد و آنگاه رسول خدا (صلی الله علیه و آله) فرمود: «خبر مرگم رسید». سپس به مسجد خِیف رفت و مردم را گرد آورد و فرمود: «خداوند یاری کند کسی را که سخن مرا بشنود و به خاطر بسپارد و به کسانی که نشنیده­اند برساند</a:t>
            </a:r>
            <a:r>
              <a:rPr lang="en-US" sz="2000" b="1" dirty="0">
                <a:latin typeface="Arial" pitchFamily="34" charset="0"/>
                <a:cs typeface="Arial" pitchFamily="34" charset="0"/>
              </a:rPr>
              <a:t>».</a:t>
            </a:r>
            <a:endParaRPr lang="en-US" sz="2000" dirty="0">
              <a:latin typeface="Arial" pitchFamily="34" charset="0"/>
              <a:cs typeface="Arial" pitchFamily="34" charset="0"/>
            </a:endParaRPr>
          </a:p>
          <a:p>
            <a:pPr algn="r" rtl="1"/>
            <a:r>
              <a:rPr lang="ar-SA" sz="1400" b="1" dirty="0">
                <a:latin typeface="Arial" pitchFamily="34" charset="0"/>
                <a:cs typeface="Arial" pitchFamily="34" charset="0"/>
              </a:rPr>
              <a:t>تفسیر اهل بیت علیهم السلام ج</a:t>
            </a:r>
            <a:r>
              <a:rPr lang="fa-IR" sz="1400" b="1" dirty="0">
                <a:latin typeface="Arial" pitchFamily="34" charset="0"/>
                <a:cs typeface="Arial" pitchFamily="34" charset="0"/>
              </a:rPr>
              <a:t>۱۸</a:t>
            </a:r>
            <a:r>
              <a:rPr lang="ar-SA" sz="1400" b="1" dirty="0">
                <a:latin typeface="Arial" pitchFamily="34" charset="0"/>
                <a:cs typeface="Arial" pitchFamily="34" charset="0"/>
              </a:rPr>
              <a:t>، ص</a:t>
            </a:r>
            <a:r>
              <a:rPr lang="fa-IR" sz="1400" b="1" dirty="0">
                <a:latin typeface="Arial" pitchFamily="34" charset="0"/>
                <a:cs typeface="Arial" pitchFamily="34" charset="0"/>
              </a:rPr>
              <a:t>۴۳۴</a:t>
            </a:r>
            <a:endParaRPr lang="en-US" sz="1400" dirty="0">
              <a:latin typeface="Arial" pitchFamily="34" charset="0"/>
              <a:cs typeface="Arial" pitchFamily="34" charset="0"/>
            </a:endParaRPr>
          </a:p>
          <a:p>
            <a:pPr algn="r" rtl="1"/>
            <a:r>
              <a:rPr lang="en-US" sz="1400" b="1" dirty="0">
                <a:latin typeface="Arial" pitchFamily="34" charset="0"/>
                <a:cs typeface="Arial" pitchFamily="34" charset="0"/>
              </a:rPr>
              <a:t> </a:t>
            </a:r>
            <a:r>
              <a:rPr lang="ar-SA" sz="1400" b="1" dirty="0">
                <a:latin typeface="Arial" pitchFamily="34" charset="0"/>
                <a:cs typeface="Arial" pitchFamily="34" charset="0"/>
              </a:rPr>
              <a:t>بحارالأنوار، ج</a:t>
            </a:r>
            <a:r>
              <a:rPr lang="fa-IR" sz="1400" b="1" dirty="0">
                <a:latin typeface="Arial" pitchFamily="34" charset="0"/>
                <a:cs typeface="Arial" pitchFamily="34" charset="0"/>
              </a:rPr>
              <a:t>۲۷</a:t>
            </a:r>
            <a:r>
              <a:rPr lang="ar-SA" sz="1400" b="1" dirty="0">
                <a:latin typeface="Arial" pitchFamily="34" charset="0"/>
                <a:cs typeface="Arial" pitchFamily="34" charset="0"/>
              </a:rPr>
              <a:t>، ص</a:t>
            </a:r>
            <a:r>
              <a:rPr lang="fa-IR" sz="1400" b="1" dirty="0">
                <a:latin typeface="Arial" pitchFamily="34" charset="0"/>
                <a:cs typeface="Arial" pitchFamily="34" charset="0"/>
              </a:rPr>
              <a:t>۶۸</a:t>
            </a:r>
            <a:endParaRPr lang="en-US" sz="1400" dirty="0">
              <a:latin typeface="Arial" pitchFamily="34" charset="0"/>
              <a:cs typeface="Arial" pitchFamily="34" charset="0"/>
            </a:endParaRPr>
          </a:p>
          <a:p>
            <a:pPr algn="r" rtl="1"/>
            <a:endParaRPr lang="en-US" sz="1400"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419600"/>
            <a:ext cx="2905125" cy="1571625"/>
          </a:xfrm>
          <a:prstGeom prst="rect">
            <a:avLst/>
          </a:prstGeom>
        </p:spPr>
      </p:pic>
    </p:spTree>
    <p:extLst>
      <p:ext uri="{BB962C8B-B14F-4D97-AF65-F5344CB8AC3E}">
        <p14:creationId xmlns:p14="http://schemas.microsoft.com/office/powerpoint/2010/main" val="24109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798"/>
            <a:ext cx="8229600" cy="4393503"/>
          </a:xfrm>
          <a:solidFill>
            <a:srgbClr val="CCFF99"/>
          </a:solidFill>
        </p:spPr>
        <p:txBody>
          <a:bodyPr>
            <a:normAutofit fontScale="90000"/>
          </a:bodyPr>
          <a:lstStyle/>
          <a:p>
            <a:pPr algn="r" rtl="1"/>
            <a:r>
              <a:rPr lang="ar-SA" sz="1400" b="1" dirty="0">
                <a:latin typeface="Arial" pitchFamily="34" charset="0"/>
                <a:cs typeface="Arial" pitchFamily="34" charset="0"/>
              </a:rPr>
              <a:t>پیامبر (صلی الله علیه و آله)</a:t>
            </a:r>
            <a:r>
              <a:rPr lang="en-US" sz="1400" b="1" dirty="0">
                <a:latin typeface="Arial" pitchFamily="34" charset="0"/>
                <a:cs typeface="Arial" pitchFamily="34" charset="0"/>
              </a:rPr>
              <a:t>)-</a:t>
            </a:r>
            <a:r>
              <a:rPr lang="ar-SA" sz="1400" b="1" dirty="0">
                <a:latin typeface="Arial" pitchFamily="34" charset="0"/>
                <a:cs typeface="Arial" pitchFamily="34" charset="0"/>
              </a:rPr>
              <a:t>	</a:t>
            </a:r>
            <a:r>
              <a:rPr lang="en-US" sz="1400" b="1" dirty="0">
                <a:latin typeface="Arial" pitchFamily="34" charset="0"/>
                <a:cs typeface="Arial" pitchFamily="34" charset="0"/>
              </a:rPr>
              <a:t> </a:t>
            </a:r>
            <a:r>
              <a:rPr lang="en-US" sz="1400" dirty="0">
                <a:latin typeface="Arial" pitchFamily="34" charset="0"/>
                <a:cs typeface="Arial" pitchFamily="34" charset="0"/>
              </a:rPr>
              <a:t/>
            </a:r>
            <a:br>
              <a:rPr lang="en-US" sz="1400" dirty="0">
                <a:latin typeface="Arial" pitchFamily="34" charset="0"/>
                <a:cs typeface="Arial" pitchFamily="34" charset="0"/>
              </a:rPr>
            </a:br>
            <a:r>
              <a:rPr lang="ar-SA" sz="1400" b="1" dirty="0">
                <a:latin typeface="Arial" pitchFamily="34" charset="0"/>
                <a:cs typeface="Arial" pitchFamily="34" charset="0"/>
              </a:rPr>
              <a:t>محمّدبن‌عمربن‌علی (علیه السلام) از پدرش از جدّش (علیه السلام) نقل کرده است: چون آیه‌ی إِذا جاءَ نَصْرُ اللهِ وَ الْفَتْحُ بر پیامبر (صلی الله علیه و آله) نازل شد به من فرمود: </a:t>
            </a:r>
            <a:r>
              <a:rPr lang="ar-SA" sz="1600" b="1" i="1" dirty="0">
                <a:latin typeface="Arial" pitchFamily="34" charset="0"/>
                <a:cs typeface="Arial" pitchFamily="34" charset="0"/>
              </a:rPr>
              <a:t>«ای علی (علیه السلام) به تحقیق </a:t>
            </a:r>
            <a:r>
              <a:rPr lang="fa-IR" sz="1600" b="1" i="1" dirty="0" smtClean="0">
                <a:latin typeface="Arial" pitchFamily="34" charset="0"/>
                <a:cs typeface="Arial" pitchFamily="34" charset="0"/>
              </a:rPr>
              <a:t> </a:t>
            </a:r>
            <a:r>
              <a:rPr lang="ar-SA" sz="1800" b="1" i="1" dirty="0" smtClean="0">
                <a:solidFill>
                  <a:schemeClr val="accent6">
                    <a:lumMod val="50000"/>
                  </a:schemeClr>
                </a:solidFill>
                <a:latin typeface="Arial" pitchFamily="34" charset="0"/>
                <a:cs typeface="Arial" pitchFamily="34" charset="0"/>
              </a:rPr>
              <a:t>نصر </a:t>
            </a:r>
            <a:r>
              <a:rPr lang="ar-SA" sz="1800" b="1" i="1" dirty="0">
                <a:solidFill>
                  <a:schemeClr val="accent6">
                    <a:lumMod val="50000"/>
                  </a:schemeClr>
                </a:solidFill>
                <a:latin typeface="Arial" pitchFamily="34" charset="0"/>
                <a:cs typeface="Arial" pitchFamily="34" charset="0"/>
              </a:rPr>
              <a:t>خداوند و فتح </a:t>
            </a:r>
            <a:r>
              <a:rPr lang="fa-IR" sz="1800" b="1" i="1" dirty="0" smtClean="0">
                <a:solidFill>
                  <a:schemeClr val="accent6">
                    <a:lumMod val="50000"/>
                  </a:schemeClr>
                </a:solidFill>
                <a:latin typeface="Arial" pitchFamily="34" charset="0"/>
                <a:cs typeface="Arial" pitchFamily="34" charset="0"/>
              </a:rPr>
              <a:t> </a:t>
            </a:r>
            <a:r>
              <a:rPr lang="ar-SA" sz="1600" b="1" i="1" dirty="0" smtClean="0">
                <a:latin typeface="Arial" pitchFamily="34" charset="0"/>
                <a:cs typeface="Arial" pitchFamily="34" charset="0"/>
              </a:rPr>
              <a:t>فرا </a:t>
            </a:r>
            <a:r>
              <a:rPr lang="ar-SA" sz="1600" b="1" i="1" dirty="0">
                <a:latin typeface="Arial" pitchFamily="34" charset="0"/>
                <a:cs typeface="Arial" pitchFamily="34" charset="0"/>
              </a:rPr>
              <a:t>رسیده، پس ببینی مردم گروه‌گروه وارد دین خدا می‌شوند. پروردگارت را تسبیح و حمد کن و از او آمرزش بخواه که او بسیار توبه‌پذیر است ای علی (علیه السلام)، خداوند جهاد را در فتنه‌ای که پس از من رخ می‌دهد بر مؤمنین واجب نموده چنان که جهاد با مشرکین را در رکاب من بر آنان واجب ساخته بود».</a:t>
            </a:r>
            <a:r>
              <a:rPr lang="en-US" sz="1600" b="1" i="1" dirty="0">
                <a:latin typeface="Arial" pitchFamily="34" charset="0"/>
                <a:cs typeface="Arial" pitchFamily="34" charset="0"/>
              </a:rPr>
              <a:t/>
            </a:r>
            <a:br>
              <a:rPr lang="en-US" sz="1600" b="1" i="1" dirty="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ar-SA" sz="1400" b="1" dirty="0">
                <a:latin typeface="Arial" pitchFamily="34" charset="0"/>
                <a:cs typeface="Arial" pitchFamily="34" charset="0"/>
              </a:rPr>
              <a:t>عرض کردم: «ای رسول خدا (صلی الله علیه و آله)، آن فتنه‌ای که خداوند جهاد درباره‌ی آن را بر ما واجب نموده کدام است»؟ </a:t>
            </a:r>
            <a:r>
              <a:rPr lang="fa-IR" sz="1400" b="1" dirty="0" smtClean="0">
                <a:latin typeface="Arial" pitchFamily="34" charset="0"/>
                <a:cs typeface="Arial" pitchFamily="34" charset="0"/>
              </a:rPr>
              <a:t/>
            </a:r>
            <a:br>
              <a:rPr lang="fa-IR" sz="1400" b="1" dirty="0" smtClean="0">
                <a:latin typeface="Arial" pitchFamily="34" charset="0"/>
                <a:cs typeface="Arial" pitchFamily="34" charset="0"/>
              </a:rPr>
            </a:br>
            <a:r>
              <a:rPr lang="ar-SA" sz="1400" b="1" dirty="0" smtClean="0">
                <a:latin typeface="Arial" pitchFamily="34" charset="0"/>
                <a:cs typeface="Arial" pitchFamily="34" charset="0"/>
              </a:rPr>
              <a:t>فرمود</a:t>
            </a:r>
            <a:r>
              <a:rPr lang="ar-SA" sz="1400" b="1" dirty="0">
                <a:latin typeface="Arial" pitchFamily="34" charset="0"/>
                <a:cs typeface="Arial" pitchFamily="34" charset="0"/>
              </a:rPr>
              <a:t>: </a:t>
            </a:r>
            <a:r>
              <a:rPr lang="ar-SA" sz="1400" b="1" i="1" dirty="0">
                <a:latin typeface="Arial" pitchFamily="34" charset="0"/>
                <a:cs typeface="Arial" pitchFamily="34" charset="0"/>
              </a:rPr>
              <a:t>«</a:t>
            </a:r>
            <a:r>
              <a:rPr lang="ar-SA" sz="1600" b="1" i="1" dirty="0">
                <a:latin typeface="Arial" pitchFamily="34" charset="0"/>
                <a:cs typeface="Arial" pitchFamily="34" charset="0"/>
              </a:rPr>
              <a:t>فتنه‌ی گروهی که شهادت به لا إِلهَ إِلَّا اللهُ و اینکه من رسول خدا (صلی الله علیه و آله) هستم می‌دهند با این حال مخالف سنّت من و طعنه‌زننده در دین من هستند</a:t>
            </a:r>
            <a:r>
              <a:rPr lang="ar-SA" sz="1600" b="1" i="1" dirty="0" smtClean="0">
                <a:latin typeface="Arial" pitchFamily="34" charset="0"/>
                <a:cs typeface="Arial" pitchFamily="34" charset="0"/>
              </a:rPr>
              <a:t>»</a:t>
            </a:r>
            <a:r>
              <a:rPr lang="ar-SA" sz="1600" b="1" dirty="0" smtClean="0">
                <a:latin typeface="Arial" pitchFamily="34" charset="0"/>
                <a:cs typeface="Arial" pitchFamily="34" charset="0"/>
              </a:rPr>
              <a:t>.</a:t>
            </a:r>
            <a:r>
              <a:rPr lang="fa-IR" sz="1600" b="1" dirty="0" smtClean="0">
                <a:latin typeface="Arial" pitchFamily="34" charset="0"/>
                <a:cs typeface="Arial" pitchFamily="34" charset="0"/>
              </a:rPr>
              <a:t/>
            </a:r>
            <a:br>
              <a:rPr lang="fa-IR" sz="1600" b="1"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ar-SA" sz="1400" b="1" dirty="0">
                <a:latin typeface="Arial" pitchFamily="34" charset="0"/>
                <a:cs typeface="Arial" pitchFamily="34" charset="0"/>
              </a:rPr>
              <a:t> عرض کردم: «ای رسول خدا (صلی الله علیه و آله) پس به چه جهت با آنان بجنگیم و حال آنکه شهادت به لا إِلهَ إِلَّا اللهُ و رسالت الهی شما می‌دهند»؟</a:t>
            </a:r>
            <a:r>
              <a:rPr lang="en-US" sz="1400" dirty="0">
                <a:latin typeface="Arial" pitchFamily="34" charset="0"/>
                <a:cs typeface="Arial" pitchFamily="34" charset="0"/>
              </a:rPr>
              <a:t/>
            </a:r>
            <a:br>
              <a:rPr lang="en-US" sz="1400" dirty="0">
                <a:latin typeface="Arial" pitchFamily="34" charset="0"/>
                <a:cs typeface="Arial" pitchFamily="34" charset="0"/>
              </a:rPr>
            </a:br>
            <a:r>
              <a:rPr lang="ar-SA" sz="1400" b="1" dirty="0">
                <a:latin typeface="Arial" pitchFamily="34" charset="0"/>
                <a:cs typeface="Arial" pitchFamily="34" charset="0"/>
              </a:rPr>
              <a:t> فرمود: </a:t>
            </a:r>
            <a:r>
              <a:rPr lang="ar-SA" sz="1600" b="1" i="1" dirty="0">
                <a:latin typeface="Arial" pitchFamily="34" charset="0"/>
                <a:cs typeface="Arial" pitchFamily="34" charset="0"/>
              </a:rPr>
              <a:t>«به‌جهت پدیدآوردن مسائل بی‌سابقه و بدعتگزاری در دین، و جداشدنشان از فرمان من، و حلال‌شمردن آنان ریختن خون عترت مرا».</a:t>
            </a:r>
            <a:r>
              <a:rPr lang="ar-SA" sz="1600" b="1" dirty="0">
                <a:latin typeface="Arial" pitchFamily="34" charset="0"/>
                <a:cs typeface="Arial" pitchFamily="34" charset="0"/>
              </a:rPr>
              <a:t> </a:t>
            </a:r>
            <a:r>
              <a:rPr lang="fa-IR" sz="1600" b="1" dirty="0" smtClean="0">
                <a:latin typeface="Arial" pitchFamily="34" charset="0"/>
                <a:cs typeface="Arial" pitchFamily="34" charset="0"/>
              </a:rPr>
              <a:t/>
            </a:r>
            <a:br>
              <a:rPr lang="fa-IR" sz="1600" b="1" dirty="0" smtClean="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ar-SA" sz="1400" b="1" dirty="0">
                <a:latin typeface="Arial" pitchFamily="34" charset="0"/>
                <a:cs typeface="Arial" pitchFamily="34" charset="0"/>
              </a:rPr>
              <a:t>عرض کردم: «ای رسول خدا (صلی الله علیه و آله)، شما مرا به شهادت مژده فرموده بودی، از خدا بخواه که برای من دراین‌باره شتاب ورزد</a:t>
            </a:r>
            <a:r>
              <a:rPr lang="ar-SA" sz="1400" b="1" dirty="0" smtClean="0">
                <a:latin typeface="Arial" pitchFamily="34" charset="0"/>
                <a:cs typeface="Arial" pitchFamily="34" charset="0"/>
              </a:rPr>
              <a:t>».</a:t>
            </a:r>
            <a:r>
              <a:rPr lang="fa-IR" sz="1400" b="1" dirty="0" smtClean="0">
                <a:latin typeface="Arial" pitchFamily="34" charset="0"/>
                <a:cs typeface="Arial" pitchFamily="34" charset="0"/>
              </a:rPr>
              <a:t/>
            </a:r>
            <a:br>
              <a:rPr lang="fa-IR" sz="1400" b="1" dirty="0" smtClean="0">
                <a:latin typeface="Arial" pitchFamily="34" charset="0"/>
                <a:cs typeface="Arial" pitchFamily="34" charset="0"/>
              </a:rPr>
            </a:br>
            <a:r>
              <a:rPr lang="ar-SA" sz="1400" b="1" dirty="0">
                <a:latin typeface="Arial" pitchFamily="34" charset="0"/>
                <a:cs typeface="Arial" pitchFamily="34" charset="0"/>
              </a:rPr>
              <a:t>فرمود: </a:t>
            </a:r>
            <a:r>
              <a:rPr lang="ar-SA" sz="1600" b="1" i="1" dirty="0">
                <a:latin typeface="Arial" pitchFamily="34" charset="0"/>
                <a:cs typeface="Arial" pitchFamily="34" charset="0"/>
              </a:rPr>
              <a:t>«آری به تو مژده شهادت داده بودم، پس چگونه خواهی بود آن زمان‌که این از این رنگین شود؟ و با دست اشاره به سر و ریش من نمود ».</a:t>
            </a:r>
            <a:r>
              <a:rPr lang="ar-SA" sz="1600" b="1" dirty="0">
                <a:latin typeface="Arial" pitchFamily="34" charset="0"/>
                <a:cs typeface="Arial" pitchFamily="34" charset="0"/>
              </a:rPr>
              <a:t> </a:t>
            </a:r>
            <a:r>
              <a:rPr lang="en-US" sz="1600" dirty="0">
                <a:latin typeface="Arial" pitchFamily="34" charset="0"/>
                <a:cs typeface="Arial" pitchFamily="34" charset="0"/>
              </a:rPr>
              <a:t/>
            </a:r>
            <a:br>
              <a:rPr lang="en-US" sz="1600" dirty="0">
                <a:latin typeface="Arial" pitchFamily="34" charset="0"/>
                <a:cs typeface="Arial" pitchFamily="34" charset="0"/>
              </a:rPr>
            </a:br>
            <a:r>
              <a:rPr lang="en-US" sz="1600" dirty="0">
                <a:latin typeface="Arial" pitchFamily="34" charset="0"/>
                <a:cs typeface="Arial" pitchFamily="34" charset="0"/>
              </a:rPr>
              <a:t/>
            </a:r>
            <a:br>
              <a:rPr lang="en-US" sz="1600" dirty="0">
                <a:latin typeface="Arial" pitchFamily="34" charset="0"/>
                <a:cs typeface="Arial" pitchFamily="34" charset="0"/>
              </a:rPr>
            </a:br>
            <a:r>
              <a:rPr lang="ar-SA" sz="1400" b="1" dirty="0"/>
              <a:t> </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9940"/>
            <a:ext cx="2143125" cy="1848739"/>
          </a:xfrm>
          <a:prstGeom prst="rect">
            <a:avLst/>
          </a:prstGeom>
          <a:ln>
            <a:noFill/>
          </a:ln>
          <a:effectLst>
            <a:softEdge rad="112500"/>
          </a:effectLst>
        </p:spPr>
      </p:pic>
    </p:spTree>
    <p:extLst>
      <p:ext uri="{BB962C8B-B14F-4D97-AF65-F5344CB8AC3E}">
        <p14:creationId xmlns:p14="http://schemas.microsoft.com/office/powerpoint/2010/main" val="295358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3562"/>
          </a:xfrm>
          <a:solidFill>
            <a:srgbClr val="CCFF99"/>
          </a:solidFill>
        </p:spPr>
        <p:txBody>
          <a:bodyPr>
            <a:normAutofit fontScale="90000"/>
          </a:bodyPr>
          <a:lstStyle/>
          <a:p>
            <a:pPr algn="r" rtl="1"/>
            <a:r>
              <a:rPr lang="ar-SA" sz="1400" b="1" dirty="0" smtClean="0">
                <a:cs typeface="+mn-cs"/>
              </a:rPr>
              <a:t>عرض </a:t>
            </a:r>
            <a:r>
              <a:rPr lang="ar-SA" sz="1400" b="1" dirty="0">
                <a:cs typeface="+mn-cs"/>
              </a:rPr>
              <a:t>کردم: «ای رسول خدا، حال که چنین مژده‌ای به من داده‌ای، دیگر جای صبر نیست بلکه جای مژدگانی و سپاس است». </a:t>
            </a:r>
            <a:r>
              <a:rPr lang="fa-IR" sz="1400" b="1" dirty="0" smtClean="0">
                <a:cs typeface="+mn-cs"/>
              </a:rPr>
              <a:t/>
            </a:r>
            <a:br>
              <a:rPr lang="fa-IR" sz="1400" b="1" dirty="0" smtClean="0">
                <a:cs typeface="+mn-cs"/>
              </a:rPr>
            </a:br>
            <a:r>
              <a:rPr lang="ar-SA" sz="1400" b="1" dirty="0" smtClean="0">
                <a:cs typeface="+mn-cs"/>
              </a:rPr>
              <a:t>فرمود</a:t>
            </a:r>
            <a:r>
              <a:rPr lang="ar-SA" sz="1400" b="1" dirty="0">
                <a:cs typeface="+mn-cs"/>
              </a:rPr>
              <a:t>: </a:t>
            </a:r>
            <a:r>
              <a:rPr lang="ar-SA" sz="1600" b="1" i="1" dirty="0">
                <a:cs typeface="+mn-cs"/>
              </a:rPr>
              <a:t>«آری، پس خود را برای خصومت و درگیری آماده ساز، که تو با امّت من مخاصمه خواهی نمود».</a:t>
            </a:r>
            <a:r>
              <a:rPr lang="ar-SA" sz="1600" b="1" dirty="0">
                <a:cs typeface="+mn-cs"/>
              </a:rPr>
              <a:t> </a:t>
            </a:r>
            <a:r>
              <a:rPr lang="en-US" sz="1600" dirty="0">
                <a:cs typeface="+mn-cs"/>
              </a:rPr>
              <a:t/>
            </a:r>
            <a:br>
              <a:rPr lang="en-US" sz="1600" dirty="0">
                <a:cs typeface="+mn-cs"/>
              </a:rPr>
            </a:br>
            <a:r>
              <a:rPr lang="fa-IR" sz="1400" b="1" dirty="0" smtClean="0">
                <a:cs typeface="+mn-cs"/>
              </a:rPr>
              <a:t/>
            </a:r>
            <a:br>
              <a:rPr lang="fa-IR" sz="1400" b="1" dirty="0" smtClean="0">
                <a:cs typeface="+mn-cs"/>
              </a:rPr>
            </a:br>
            <a:r>
              <a:rPr lang="ar-SA" sz="1400" b="1" dirty="0" smtClean="0">
                <a:cs typeface="+mn-cs"/>
              </a:rPr>
              <a:t>عرض </a:t>
            </a:r>
            <a:r>
              <a:rPr lang="ar-SA" sz="1400" b="1" dirty="0">
                <a:cs typeface="+mn-cs"/>
              </a:rPr>
              <a:t>کردم: «ای رسول خدا (صلی الله علیه و آله) راه پیروزی [بر آنان] را به من بنما، </a:t>
            </a:r>
            <a:r>
              <a:rPr lang="en-US" sz="1400" dirty="0">
                <a:cs typeface="+mn-cs"/>
              </a:rPr>
              <a:t/>
            </a:r>
            <a:br>
              <a:rPr lang="en-US" sz="1400" dirty="0">
                <a:cs typeface="+mn-cs"/>
              </a:rPr>
            </a:br>
            <a:r>
              <a:rPr lang="ar-SA" sz="1400" b="1" dirty="0">
                <a:cs typeface="+mn-cs"/>
              </a:rPr>
              <a:t>فرمود</a:t>
            </a:r>
            <a:r>
              <a:rPr lang="ar-SA" sz="1400" b="1" i="1" dirty="0">
                <a:cs typeface="+mn-cs"/>
              </a:rPr>
              <a:t>: </a:t>
            </a:r>
            <a:r>
              <a:rPr lang="ar-SA" sz="1600" b="1" i="1" dirty="0">
                <a:cs typeface="+mn-cs"/>
              </a:rPr>
              <a:t>چون گروهی را دیدی که از هدایت به‌سوی گمراهی رو کرده‌اند پس با آنان به مخاصمه برخیز [که پیروزی از آن توست]، زیرا که هدایت از جانب خدا، و گمراهی از سوی شیطان است. ای علی (علیه السلام)، همانا هدایت، پیروی فرمان خداست نه پیروی از هوای نفس و دلخواه خود، و گویا با گروهی روبرو هستی که قرآن را تأویل وتوجیه نموده و به شبهات [و مسائل قابل توجیه و چند پهلو] چنگ زده و شراب را به نام آب انگور و کم فروشی را با [ ادای] زکات و رشوه را به نام هدیه و پیشکش حلال می‌شمرند</a:t>
            </a:r>
            <a:r>
              <a:rPr lang="ar-SA" sz="1600" b="1" i="1" dirty="0" smtClean="0">
                <a:cs typeface="+mn-cs"/>
              </a:rPr>
              <a:t>»</a:t>
            </a:r>
            <a:r>
              <a:rPr lang="fa-IR" sz="1600" b="1" i="1" dirty="0" smtClean="0">
                <a:cs typeface="+mn-cs"/>
              </a:rPr>
              <a:t/>
            </a:r>
            <a:br>
              <a:rPr lang="fa-IR" sz="1600" b="1" i="1" dirty="0" smtClean="0">
                <a:cs typeface="+mn-cs"/>
              </a:rPr>
            </a:br>
            <a:r>
              <a:rPr lang="en-US" sz="1600" b="1" dirty="0">
                <a:cs typeface="+mn-cs"/>
              </a:rPr>
              <a:t/>
            </a:r>
            <a:br>
              <a:rPr lang="en-US" sz="1600" b="1" dirty="0">
                <a:cs typeface="+mn-cs"/>
              </a:rPr>
            </a:br>
            <a:r>
              <a:rPr lang="ar-SA" sz="1400" b="1" dirty="0">
                <a:cs typeface="+mn-cs"/>
              </a:rPr>
              <a:t>و عرض کردم: «ای رسول خدا (صلی الله علیه و آله) بنابراین وقتی چنین کنند چگونه‌اند؟ آیا مرتدّ و برگشتگان از دین‌اند یا اهل فتنه و آزمایش»؟</a:t>
            </a:r>
            <a:r>
              <a:rPr lang="en-US" sz="1400" dirty="0">
                <a:cs typeface="+mn-cs"/>
              </a:rPr>
              <a:t/>
            </a:r>
            <a:br>
              <a:rPr lang="en-US" sz="1400" dirty="0">
                <a:cs typeface="+mn-cs"/>
              </a:rPr>
            </a:br>
            <a:r>
              <a:rPr lang="ar-SA" sz="1400" b="1" dirty="0" smtClean="0">
                <a:cs typeface="+mn-cs"/>
              </a:rPr>
              <a:t>فرمود</a:t>
            </a:r>
            <a:r>
              <a:rPr lang="ar-SA" sz="1400" b="1" dirty="0">
                <a:cs typeface="+mn-cs"/>
              </a:rPr>
              <a:t>: </a:t>
            </a:r>
            <a:r>
              <a:rPr lang="ar-SA" sz="1400" b="1" i="1" dirty="0">
                <a:cs typeface="+mn-cs"/>
              </a:rPr>
              <a:t>«آنان اهل فتنه‌اند، متحیّر و سرگردان در آن گردش کنند تا عدل گریبانگیرشان شود».</a:t>
            </a:r>
            <a:r>
              <a:rPr lang="ar-SA" sz="1400" b="1" dirty="0">
                <a:cs typeface="+mn-cs"/>
              </a:rPr>
              <a:t> </a:t>
            </a:r>
            <a:r>
              <a:rPr lang="en-US" sz="1400" dirty="0">
                <a:cs typeface="+mn-cs"/>
              </a:rPr>
              <a:t/>
            </a:r>
            <a:br>
              <a:rPr lang="en-US" sz="1400" dirty="0">
                <a:cs typeface="+mn-cs"/>
              </a:rPr>
            </a:br>
            <a:r>
              <a:rPr lang="fa-IR" sz="1400" dirty="0" smtClean="0">
                <a:cs typeface="+mn-cs"/>
              </a:rPr>
              <a:t/>
            </a:r>
            <a:br>
              <a:rPr lang="fa-IR" sz="1400" dirty="0" smtClean="0">
                <a:cs typeface="+mn-cs"/>
              </a:rPr>
            </a:br>
            <a:r>
              <a:rPr lang="ar-SA" sz="1400" b="1" dirty="0" smtClean="0">
                <a:cs typeface="+mn-cs"/>
              </a:rPr>
              <a:t>عرض </a:t>
            </a:r>
            <a:r>
              <a:rPr lang="ar-SA" sz="1400" b="1" dirty="0">
                <a:cs typeface="+mn-cs"/>
              </a:rPr>
              <a:t>کردم: </a:t>
            </a:r>
            <a:r>
              <a:rPr lang="ar-SA" sz="1600" b="1" dirty="0">
                <a:cs typeface="+mn-cs"/>
              </a:rPr>
              <a:t>«</a:t>
            </a:r>
            <a:r>
              <a:rPr lang="ar-SA" sz="1400" b="1" dirty="0">
                <a:cs typeface="+mn-cs"/>
              </a:rPr>
              <a:t>ای رسول خدا (صلی الله علیه و آله)، عدل از جانب ما یا از سوی غیر ما»؟ </a:t>
            </a:r>
            <a:r>
              <a:rPr lang="fa-IR" sz="1400" b="1" dirty="0" smtClean="0">
                <a:cs typeface="+mn-cs"/>
              </a:rPr>
              <a:t/>
            </a:r>
            <a:br>
              <a:rPr lang="fa-IR" sz="1400" b="1" dirty="0" smtClean="0">
                <a:cs typeface="+mn-cs"/>
              </a:rPr>
            </a:br>
            <a:r>
              <a:rPr lang="ar-SA" sz="1400" b="1" dirty="0" smtClean="0">
                <a:cs typeface="+mn-cs"/>
              </a:rPr>
              <a:t>فرمود</a:t>
            </a:r>
            <a:r>
              <a:rPr lang="ar-SA" sz="1400" b="1" i="1" dirty="0">
                <a:cs typeface="+mn-cs"/>
              </a:rPr>
              <a:t>: «</a:t>
            </a:r>
            <a:r>
              <a:rPr lang="ar-SA" sz="1600" b="1" i="1" dirty="0">
                <a:cs typeface="+mn-cs"/>
              </a:rPr>
              <a:t>بلکه از جانب ما، خداوند [دین را] به دست ما گشوده، و به دست ما پایان بخشد، و به‌واسطه‌ی ما خداوند میان دل‌ها پس از شرک آوری مهر و دوستی انداخت، و به‌واسطه‌ی ما نیز میان دل‌ها پس از فتنه مهر و دوستی اندازد». </a:t>
            </a:r>
            <a:r>
              <a:rPr lang="fa-IR" sz="1600" b="1" i="1" dirty="0" smtClean="0">
                <a:cs typeface="+mn-cs"/>
              </a:rPr>
              <a:t/>
            </a:r>
            <a:br>
              <a:rPr lang="fa-IR" sz="1600" b="1" i="1" dirty="0" smtClean="0">
                <a:cs typeface="+mn-cs"/>
              </a:rPr>
            </a:br>
            <a:r>
              <a:rPr lang="fa-IR" sz="1400" b="1" i="1" dirty="0">
                <a:cs typeface="+mn-cs"/>
              </a:rPr>
              <a:t/>
            </a:r>
            <a:br>
              <a:rPr lang="fa-IR" sz="1400" b="1" i="1" dirty="0">
                <a:cs typeface="+mn-cs"/>
              </a:rPr>
            </a:br>
            <a:r>
              <a:rPr lang="ar-SA" sz="1400" b="1" i="1" dirty="0" smtClean="0">
                <a:cs typeface="+mn-cs"/>
              </a:rPr>
              <a:t>عرض </a:t>
            </a:r>
            <a:r>
              <a:rPr lang="ar-SA" sz="1400" b="1" i="1" dirty="0">
                <a:cs typeface="+mn-cs"/>
              </a:rPr>
              <a:t>کردم: «سپاس خدا را بدان چه که از فضل خویش به ما ارزانی داشته </a:t>
            </a:r>
            <a:r>
              <a:rPr lang="ar-SA" sz="1400" b="1" i="1" dirty="0" smtClean="0">
                <a:cs typeface="+mn-cs"/>
              </a:rPr>
              <a:t>است</a:t>
            </a:r>
            <a:r>
              <a:rPr lang="fa-IR" sz="1400" b="1" dirty="0" smtClean="0">
                <a:cs typeface="+mn-cs"/>
              </a:rPr>
              <a:t>»</a:t>
            </a:r>
            <a:br>
              <a:rPr lang="fa-IR" sz="1400" b="1" dirty="0" smtClean="0">
                <a:cs typeface="+mn-cs"/>
              </a:rPr>
            </a:br>
            <a:r>
              <a:rPr lang="en-US" sz="1400" dirty="0">
                <a:cs typeface="+mn-cs"/>
              </a:rPr>
              <a:t/>
            </a:r>
            <a:br>
              <a:rPr lang="en-US" sz="1400" dirty="0">
                <a:cs typeface="+mn-cs"/>
              </a:rPr>
            </a:br>
            <a:r>
              <a:rPr lang="ar-SA" sz="1200" b="1" dirty="0"/>
              <a:t>تفسیر اهل بیت علیهم السلام ج</a:t>
            </a:r>
            <a:r>
              <a:rPr lang="fa-IR" sz="1200" b="1" dirty="0"/>
              <a:t>۱۸</a:t>
            </a:r>
            <a:r>
              <a:rPr lang="ar-SA" sz="1200" b="1" dirty="0"/>
              <a:t>، ص</a:t>
            </a:r>
            <a:r>
              <a:rPr lang="fa-IR" sz="1200" b="1" dirty="0"/>
              <a:t>۴۳۴</a:t>
            </a:r>
            <a:r>
              <a:rPr lang="en-US" sz="1200" dirty="0"/>
              <a:t/>
            </a:r>
            <a:br>
              <a:rPr lang="en-US" sz="1200" dirty="0"/>
            </a:br>
            <a:r>
              <a:rPr lang="en-US" sz="1200" b="1" dirty="0"/>
              <a:t> </a:t>
            </a:r>
            <a:r>
              <a:rPr lang="ar-SA" sz="1200" b="1" dirty="0"/>
              <a:t>الأمالی للطوسی، ص</a:t>
            </a:r>
            <a:r>
              <a:rPr lang="fa-IR" sz="1200" b="1" dirty="0"/>
              <a:t>۶۵/ </a:t>
            </a:r>
            <a:r>
              <a:rPr lang="ar-SA" sz="1200" b="1" dirty="0"/>
              <a:t>البرهان/ نورالثقلین/ مستدرک الوسایل، ج</a:t>
            </a:r>
            <a:r>
              <a:rPr lang="fa-IR" sz="1200" b="1" dirty="0"/>
              <a:t>۱۱</a:t>
            </a:r>
            <a:r>
              <a:rPr lang="ar-SA" sz="1200" b="1" dirty="0"/>
              <a:t>، ص</a:t>
            </a:r>
            <a:r>
              <a:rPr lang="fa-IR" sz="1200" b="1" dirty="0"/>
              <a:t>۶۸</a:t>
            </a:r>
            <a:r>
              <a:rPr lang="ar-SA" sz="1200" b="1" dirty="0"/>
              <a:t> و بحارالأنوار، ج</a:t>
            </a:r>
            <a:r>
              <a:rPr lang="fa-IR" sz="1200" b="1" dirty="0"/>
              <a:t>۳۲</a:t>
            </a:r>
            <a:r>
              <a:rPr lang="ar-SA" sz="1200" b="1" dirty="0"/>
              <a:t>، ص</a:t>
            </a:r>
            <a:r>
              <a:rPr lang="fa-IR" sz="1200" b="1" dirty="0"/>
              <a:t>۲۹۷/ </a:t>
            </a:r>
            <a:r>
              <a:rPr lang="ar-SA" sz="1200" b="1" dirty="0"/>
              <a:t>الأمالی للمفید، ص</a:t>
            </a:r>
            <a:r>
              <a:rPr lang="fa-IR" sz="1200" b="1" dirty="0"/>
              <a:t>۲۸۸</a:t>
            </a:r>
            <a:r>
              <a:rPr lang="ar-SA" sz="1200" b="1"/>
              <a:t>؛ </a:t>
            </a:r>
            <a:r>
              <a:rPr lang="en-US" sz="1200" dirty="0"/>
              <a:t/>
            </a:r>
            <a:br>
              <a:rPr lang="en-US" sz="1200" dirty="0"/>
            </a:br>
            <a:endParaRPr lang="en-US" sz="1400" dirty="0">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876800"/>
            <a:ext cx="4191000" cy="1143000"/>
          </a:xfrm>
          <a:prstGeom prst="rect">
            <a:avLst/>
          </a:prstGeom>
        </p:spPr>
      </p:pic>
    </p:spTree>
    <p:extLst>
      <p:ext uri="{BB962C8B-B14F-4D97-AF65-F5344CB8AC3E}">
        <p14:creationId xmlns:p14="http://schemas.microsoft.com/office/powerpoint/2010/main" val="34057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3733800"/>
          </a:xfrm>
          <a:solidFill>
            <a:schemeClr val="accent6">
              <a:lumMod val="40000"/>
              <a:lumOff val="60000"/>
            </a:schemeClr>
          </a:solidFill>
        </p:spPr>
        <p:txBody>
          <a:bodyPr>
            <a:noAutofit/>
          </a:bodyPr>
          <a:lstStyle/>
          <a:p>
            <a:pPr rtl="1"/>
            <a:r>
              <a:rPr lang="fa-IR" sz="1800" b="1" dirty="0" smtClean="0">
                <a:solidFill>
                  <a:schemeClr val="accent2">
                    <a:lumMod val="50000"/>
                  </a:schemeClr>
                </a:solidFill>
                <a:cs typeface="B Baran" pitchFamily="2" charset="-78"/>
              </a:rPr>
              <a:t>0</a:t>
            </a:r>
            <a:br>
              <a:rPr lang="fa-IR" sz="1800" b="1" dirty="0" smtClean="0">
                <a:solidFill>
                  <a:schemeClr val="accent2">
                    <a:lumMod val="50000"/>
                  </a:schemeClr>
                </a:solidFill>
                <a:cs typeface="B Baran" pitchFamily="2" charset="-78"/>
              </a:rPr>
            </a:br>
            <a:r>
              <a:rPr lang="fa-IR" sz="1800" b="1" dirty="0">
                <a:solidFill>
                  <a:schemeClr val="accent2">
                    <a:lumMod val="50000"/>
                  </a:schemeClr>
                </a:solidFill>
                <a:cs typeface="B Baran" pitchFamily="2" charset="-78"/>
              </a:rPr>
              <a:t/>
            </a:r>
            <a:br>
              <a:rPr lang="fa-IR" sz="1800" b="1" dirty="0">
                <a:solidFill>
                  <a:schemeClr val="accent2">
                    <a:lumMod val="50000"/>
                  </a:schemeClr>
                </a:solidFill>
                <a:cs typeface="B Baran" pitchFamily="2" charset="-78"/>
              </a:rPr>
            </a:br>
            <a:r>
              <a:rPr lang="fa-IR" sz="1800" b="1" dirty="0" smtClean="0">
                <a:solidFill>
                  <a:schemeClr val="accent2">
                    <a:lumMod val="50000"/>
                  </a:schemeClr>
                </a:solidFill>
                <a:cs typeface="B Davat" pitchFamily="2" charset="-78"/>
              </a:rPr>
              <a:t>[إ</a:t>
            </a:r>
            <a:r>
              <a:rPr lang="ar-SA" sz="2000" b="1" dirty="0" smtClean="0">
                <a:solidFill>
                  <a:schemeClr val="accent2">
                    <a:lumMod val="50000"/>
                  </a:schemeClr>
                </a:solidFill>
                <a:cs typeface="B Davat" pitchFamily="2" charset="-78"/>
              </a:rPr>
              <a:t>ذا </a:t>
            </a:r>
            <a:r>
              <a:rPr lang="ar-SA" sz="2000" b="1" dirty="0">
                <a:solidFill>
                  <a:schemeClr val="accent2">
                    <a:lumMod val="50000"/>
                  </a:schemeClr>
                </a:solidFill>
                <a:cs typeface="B Davat" pitchFamily="2" charset="-78"/>
              </a:rPr>
              <a:t>جاءَ نَصْرُ اللهِ وَ الْفَتْحُ ] </a:t>
            </a:r>
            <a:r>
              <a:rPr lang="fa-IR" sz="2000" b="1" dirty="0" smtClean="0">
                <a:solidFill>
                  <a:schemeClr val="accent2">
                    <a:lumMod val="50000"/>
                  </a:schemeClr>
                </a:solidFill>
                <a:cs typeface="B Davat" pitchFamily="2" charset="-78"/>
              </a:rPr>
              <a:t>1</a:t>
            </a:r>
            <a:r>
              <a:rPr lang="en-US" sz="2000" b="1" dirty="0">
                <a:solidFill>
                  <a:schemeClr val="accent2">
                    <a:lumMod val="50000"/>
                  </a:schemeClr>
                </a:solidFill>
                <a:cs typeface="B Davat" pitchFamily="2" charset="-78"/>
              </a:rPr>
              <a:t/>
            </a:r>
            <a:br>
              <a:rPr lang="en-US" sz="2000" b="1" dirty="0">
                <a:solidFill>
                  <a:schemeClr val="accent2">
                    <a:lumMod val="50000"/>
                  </a:schemeClr>
                </a:solidFill>
                <a:cs typeface="B Davat" pitchFamily="2" charset="-78"/>
              </a:rPr>
            </a:br>
            <a:r>
              <a:rPr lang="fa-IR" sz="2000" b="1" dirty="0" smtClean="0">
                <a:solidFill>
                  <a:srgbClr val="800000"/>
                </a:solidFill>
                <a:cs typeface="B Davat" pitchFamily="2" charset="-78"/>
              </a:rPr>
              <a:t>0</a:t>
            </a:r>
            <a:r>
              <a:rPr lang="ar-SA" sz="2000" b="1" dirty="0" smtClean="0">
                <a:solidFill>
                  <a:srgbClr val="800000"/>
                </a:solidFill>
                <a:cs typeface="B Davat" pitchFamily="2" charset="-78"/>
              </a:rPr>
              <a:t>هنگامي‌كه </a:t>
            </a:r>
            <a:r>
              <a:rPr lang="ar-SA" sz="2000" b="1" dirty="0">
                <a:solidFill>
                  <a:srgbClr val="800000"/>
                </a:solidFill>
                <a:cs typeface="B Davat" pitchFamily="2" charset="-78"/>
              </a:rPr>
              <a:t>ياري خدا و پيروزي </a:t>
            </a:r>
            <a:r>
              <a:rPr lang="ar-SA" sz="2000" b="1" dirty="0" smtClean="0">
                <a:solidFill>
                  <a:srgbClr val="800000"/>
                </a:solidFill>
                <a:cs typeface="B Davat" pitchFamily="2" charset="-78"/>
              </a:rPr>
              <a:t>فرارسد</a:t>
            </a:r>
            <a:r>
              <a:rPr lang="fa-IR" sz="2000" b="1" dirty="0" smtClean="0">
                <a:solidFill>
                  <a:srgbClr val="800000"/>
                </a:solidFill>
                <a:cs typeface="B Baran" pitchFamily="2" charset="-78"/>
              </a:rPr>
              <a:t/>
            </a:r>
            <a:br>
              <a:rPr lang="fa-IR" sz="2000" b="1" dirty="0" smtClean="0">
                <a:solidFill>
                  <a:srgbClr val="800000"/>
                </a:solidFill>
                <a:cs typeface="B Baran" pitchFamily="2" charset="-78"/>
              </a:rPr>
            </a:br>
            <a:r>
              <a:rPr lang="en-US" sz="1800" b="1" dirty="0">
                <a:solidFill>
                  <a:srgbClr val="800000"/>
                </a:solidFill>
                <a:cs typeface="B Baran" pitchFamily="2" charset="-78"/>
              </a:rPr>
              <a:t/>
            </a:r>
            <a:br>
              <a:rPr lang="en-US" sz="1800" b="1" dirty="0">
                <a:solidFill>
                  <a:srgbClr val="800000"/>
                </a:solidFill>
                <a:cs typeface="B Baran" pitchFamily="2" charset="-78"/>
              </a:rPr>
            </a:br>
            <a:r>
              <a:rPr lang="ar-SA" sz="1800" b="1" dirty="0" smtClean="0">
                <a:latin typeface="Arial" pitchFamily="34" charset="0"/>
                <a:cs typeface="Arial" pitchFamily="34" charset="0"/>
              </a:rPr>
              <a:t>پیامبر </a:t>
            </a:r>
            <a:r>
              <a:rPr lang="ar-SA" sz="1800" b="1" dirty="0">
                <a:latin typeface="Arial" pitchFamily="34" charset="0"/>
                <a:cs typeface="Arial" pitchFamily="34" charset="0"/>
              </a:rPr>
              <a:t>(صلی الله علیه و آله</a:t>
            </a:r>
            <a:r>
              <a:rPr lang="ar-SA" sz="1800" dirty="0" smtClean="0">
                <a:latin typeface="Arial" pitchFamily="34" charset="0"/>
                <a:cs typeface="Arial" pitchFamily="34" charset="0"/>
              </a:rPr>
              <a:t>)</a:t>
            </a:r>
            <a:r>
              <a:rPr lang="en-US" sz="1800" dirty="0" smtClean="0">
                <a:latin typeface="Arial" pitchFamily="34" charset="0"/>
                <a:cs typeface="Arial" pitchFamily="34" charset="0"/>
              </a:rPr>
              <a:t> </a:t>
            </a:r>
            <a:r>
              <a:rPr lang="en-US" sz="1800" dirty="0">
                <a:latin typeface="Arial" pitchFamily="34" charset="0"/>
                <a:cs typeface="Arial" pitchFamily="34" charset="0"/>
              </a:rPr>
              <a:t> </a:t>
            </a:r>
            <a:br>
              <a:rPr lang="en-US" sz="1800" dirty="0">
                <a:latin typeface="Arial" pitchFamily="34" charset="0"/>
                <a:cs typeface="Arial" pitchFamily="34" charset="0"/>
              </a:rPr>
            </a:br>
            <a:r>
              <a:rPr lang="ar-SA" sz="1800" b="1" dirty="0">
                <a:latin typeface="Arial" pitchFamily="34" charset="0"/>
                <a:cs typeface="Arial" pitchFamily="34" charset="0"/>
              </a:rPr>
              <a:t>ابن‌مسعود گوید: پیامبر (صلی الله علیه و آله) در روز فتح مکّه؛ وارد [مسجدالحرام] شد درحالی‌که در اطراف خانه‌ی خدا، سیصدوشصت بت قرار داشت. با چوبی که در دست داشت، شروع کرد به زدن و شکستن آن‌ها و می‌گفت: «حق آمد و باطل [کاری از آن ساخته نیست] نمی‌تواند آغازگر چیزی باشد و نه تجدیدکننده‌ی آن. </a:t>
            </a:r>
            <a:r>
              <a:rPr lang="fa-IR" sz="1800" b="1" dirty="0" smtClean="0">
                <a:latin typeface="Arial" pitchFamily="34" charset="0"/>
                <a:cs typeface="Arial" pitchFamily="34" charset="0"/>
              </a:rPr>
              <a:t/>
            </a:r>
            <a:br>
              <a:rPr lang="fa-IR" sz="1800" b="1" dirty="0" smtClean="0">
                <a:latin typeface="Arial" pitchFamily="34" charset="0"/>
                <a:cs typeface="Arial" pitchFamily="34" charset="0"/>
              </a:rPr>
            </a:br>
            <a:r>
              <a:rPr lang="fa-IR" sz="1800" b="1" dirty="0">
                <a:latin typeface="Arial" pitchFamily="34" charset="0"/>
                <a:cs typeface="Arial" pitchFamily="34" charset="0"/>
              </a:rPr>
              <a:t/>
            </a:r>
            <a:br>
              <a:rPr lang="fa-IR" sz="1800" b="1" dirty="0">
                <a:latin typeface="Arial" pitchFamily="34" charset="0"/>
                <a:cs typeface="Arial" pitchFamily="34" charset="0"/>
              </a:rPr>
            </a:br>
            <a:r>
              <a:rPr lang="ar-SA" sz="1800" b="1" dirty="0" smtClean="0">
                <a:latin typeface="Arial" pitchFamily="34" charset="0"/>
                <a:cs typeface="Arial" pitchFamily="34" charset="0"/>
              </a:rPr>
              <a:t>حق </a:t>
            </a:r>
            <a:r>
              <a:rPr lang="ar-SA" sz="1800" b="1" dirty="0">
                <a:latin typeface="Arial" pitchFamily="34" charset="0"/>
                <a:cs typeface="Arial" pitchFamily="34" charset="0"/>
              </a:rPr>
              <a:t>آمد! و باطل [کاری از آن ساخته نیست و] نمی‌تواند آغازگر چیزی باشد و نه تجدیدکننده‌ی آن</a:t>
            </a:r>
            <a:r>
              <a:rPr lang="en-US" sz="1800" b="1" dirty="0">
                <a:latin typeface="Arial" pitchFamily="34" charset="0"/>
                <a:cs typeface="Arial" pitchFamily="34" charset="0"/>
              </a:rPr>
              <a:t>. </a:t>
            </a:r>
            <a:r>
              <a:rPr lang="ar-SA" sz="1800" b="1" dirty="0" smtClean="0">
                <a:latin typeface="Arial" pitchFamily="34" charset="0"/>
                <a:cs typeface="Arial" pitchFamily="34" charset="0"/>
                <a:hlinkClick r:id="rId2" tooltip="احادیث و روایات آیه 49 سوره سبأ"/>
              </a:rPr>
              <a:t>سبأ/</a:t>
            </a:r>
            <a:r>
              <a:rPr lang="fa-IR" sz="1800" b="1" dirty="0" smtClean="0">
                <a:latin typeface="Arial" pitchFamily="34" charset="0"/>
                <a:cs typeface="Arial" pitchFamily="34" charset="0"/>
                <a:hlinkClick r:id="rId2" tooltip="احادیث و روایات آیه 49 سوره سبأ"/>
              </a:rPr>
              <a:t>۴۹</a:t>
            </a:r>
            <a:r>
              <a:rPr lang="en-US" sz="1800" b="1" dirty="0" smtClean="0">
                <a:latin typeface="Arial" pitchFamily="34" charset="0"/>
                <a:cs typeface="Arial" pitchFamily="34" charset="0"/>
              </a:rPr>
              <a:t> </a:t>
            </a:r>
            <a:r>
              <a:rPr lang="fa-IR" sz="1800" b="1" dirty="0" smtClean="0">
                <a:latin typeface="Arial" pitchFamily="34" charset="0"/>
                <a:cs typeface="Arial" pitchFamily="34" charset="0"/>
              </a:rPr>
              <a:t/>
            </a:r>
            <a:br>
              <a:rPr lang="fa-IR" sz="1800" b="1" dirty="0" smtClean="0">
                <a:latin typeface="Arial" pitchFamily="34" charset="0"/>
                <a:cs typeface="Arial" pitchFamily="34" charset="0"/>
              </a:rPr>
            </a:br>
            <a:r>
              <a:rPr lang="ar-SA" sz="1800" b="1" dirty="0" smtClean="0">
                <a:latin typeface="Arial" pitchFamily="34" charset="0"/>
                <a:cs typeface="Arial" pitchFamily="34" charset="0"/>
              </a:rPr>
              <a:t>و </a:t>
            </a:r>
            <a:r>
              <a:rPr lang="ar-SA" sz="1800" b="1" dirty="0">
                <a:latin typeface="Arial" pitchFamily="34" charset="0"/>
                <a:cs typeface="Arial" pitchFamily="34" charset="0"/>
              </a:rPr>
              <a:t>حق آمد، و باطل نابود شد یقیناً باطل نابود شدنی است</a:t>
            </a:r>
            <a:r>
              <a:rPr lang="en-US" sz="1800" b="1" dirty="0"/>
              <a:t>! </a:t>
            </a:r>
            <a:r>
              <a:rPr lang="ar-SA" sz="1800" b="1" dirty="0" smtClean="0">
                <a:hlinkClick r:id="rId3" tooltip="احادیث و روایات آیه 81 سوره اسراء"/>
              </a:rPr>
              <a:t>اسراء/</a:t>
            </a:r>
            <a:r>
              <a:rPr lang="fa-IR" sz="1800" b="1" dirty="0" smtClean="0">
                <a:hlinkClick r:id="rId3" tooltip="احادیث و روایات آیه 81 سوره اسراء"/>
              </a:rPr>
              <a:t>۸۱</a:t>
            </a:r>
            <a:r>
              <a:rPr lang="fa-IR" sz="1800" b="1" dirty="0" smtClean="0"/>
              <a:t/>
            </a:r>
            <a:br>
              <a:rPr lang="fa-IR" sz="1800" b="1" dirty="0" smtClean="0"/>
            </a:br>
            <a:r>
              <a:rPr lang="ar-SA" sz="1200" b="1" dirty="0"/>
              <a:t>تفسیر اهل بیت علیهم السلام ج</a:t>
            </a:r>
            <a:r>
              <a:rPr lang="fa-IR" sz="1200" b="1" dirty="0"/>
              <a:t>۱۸</a:t>
            </a:r>
            <a:r>
              <a:rPr lang="ar-SA" sz="1200" b="1" dirty="0"/>
              <a:t>، ص</a:t>
            </a:r>
            <a:r>
              <a:rPr lang="fa-IR" sz="1200" b="1" dirty="0"/>
              <a:t>۴۳۸</a:t>
            </a:r>
            <a:r>
              <a:rPr lang="en-US" sz="1200" dirty="0"/>
              <a:t/>
            </a:r>
            <a:br>
              <a:rPr lang="en-US" sz="1200" dirty="0"/>
            </a:br>
            <a:r>
              <a:rPr lang="en-US" sz="1200" b="1" dirty="0"/>
              <a:t> </a:t>
            </a:r>
            <a:r>
              <a:rPr lang="ar-SA" sz="1200" b="1" dirty="0"/>
              <a:t>بحارالأنوار، ج</a:t>
            </a:r>
            <a:r>
              <a:rPr lang="fa-IR" sz="1200" b="1" dirty="0"/>
              <a:t>۲۱</a:t>
            </a:r>
            <a:r>
              <a:rPr lang="ar-SA" sz="1200" b="1" dirty="0"/>
              <a:t>، ص</a:t>
            </a:r>
            <a:r>
              <a:rPr lang="fa-IR" sz="1200" b="1" dirty="0"/>
              <a:t>۱۰۶/ </a:t>
            </a:r>
            <a:r>
              <a:rPr lang="ar-SA" sz="1200" b="1" dirty="0"/>
              <a:t>نورالثقلین</a:t>
            </a:r>
            <a:r>
              <a:rPr lang="en-US" sz="1800" dirty="0"/>
              <a:t/>
            </a:r>
            <a:br>
              <a:rPr lang="en-US" sz="1800" dirty="0"/>
            </a:br>
            <a:r>
              <a:rPr lang="ar-SA" sz="1800" dirty="0"/>
              <a:t> </a:t>
            </a:r>
            <a:r>
              <a:rPr lang="en-US" sz="1800" dirty="0"/>
              <a:t/>
            </a:r>
            <a:br>
              <a:rPr lang="en-US" sz="1800" dirty="0"/>
            </a:br>
            <a:r>
              <a:rPr lang="en-US" sz="1800" dirty="0"/>
              <a:t/>
            </a:r>
            <a:br>
              <a:rPr lang="en-US" sz="1800" dirty="0"/>
            </a:br>
            <a:endParaRPr lang="en-US" sz="1800" b="1" dirty="0">
              <a:cs typeface="B Baran"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4038600"/>
            <a:ext cx="4419600" cy="2651760"/>
          </a:xfrm>
          <a:prstGeom prst="rect">
            <a:avLst/>
          </a:prstGeom>
        </p:spPr>
      </p:pic>
    </p:spTree>
    <p:extLst>
      <p:ext uri="{BB962C8B-B14F-4D97-AF65-F5344CB8AC3E}">
        <p14:creationId xmlns:p14="http://schemas.microsoft.com/office/powerpoint/2010/main" val="22627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a:solidFill>
            <a:schemeClr val="accent6">
              <a:lumMod val="40000"/>
              <a:lumOff val="60000"/>
            </a:schemeClr>
          </a:solidFill>
        </p:spPr>
        <p:txBody>
          <a:bodyPr>
            <a:normAutofit/>
          </a:bodyPr>
          <a:lstStyle/>
          <a:p>
            <a:r>
              <a:rPr lang="en-US" sz="2000" dirty="0" smtClean="0">
                <a:cs typeface="B Davat" pitchFamily="2" charset="-78"/>
              </a:rPr>
              <a:t> </a:t>
            </a:r>
            <a:r>
              <a:rPr lang="ar-SA" sz="2000" b="1" dirty="0" smtClean="0">
                <a:solidFill>
                  <a:srgbClr val="800000"/>
                </a:solidFill>
                <a:cs typeface="B Davat" pitchFamily="2" charset="-78"/>
              </a:rPr>
              <a:t>وَ </a:t>
            </a:r>
            <a:r>
              <a:rPr lang="ar-SA" sz="2000" b="1" dirty="0">
                <a:solidFill>
                  <a:srgbClr val="800000"/>
                </a:solidFill>
                <a:cs typeface="B Davat" pitchFamily="2" charset="-78"/>
              </a:rPr>
              <a:t>رَأَيْتَ النَّاسَ يَدْخُلُونَ في دينِ اللهِ أَفْواجاً ]2</a:t>
            </a:r>
            <a:r>
              <a:rPr lang="en-US" sz="2000" b="1" dirty="0">
                <a:solidFill>
                  <a:srgbClr val="800000"/>
                </a:solidFill>
                <a:cs typeface="B Davat" pitchFamily="2" charset="-78"/>
              </a:rPr>
              <a:t>]</a:t>
            </a:r>
            <a:r>
              <a:rPr lang="en-US" sz="2000" dirty="0">
                <a:cs typeface="B Davat" pitchFamily="2" charset="-78"/>
              </a:rPr>
              <a:t/>
            </a:r>
            <a:br>
              <a:rPr lang="en-US" sz="2000" dirty="0">
                <a:cs typeface="B Davat" pitchFamily="2" charset="-78"/>
              </a:rPr>
            </a:br>
            <a:r>
              <a:rPr lang="ar-SA" sz="2000" b="1" dirty="0">
                <a:solidFill>
                  <a:srgbClr val="C00000"/>
                </a:solidFill>
                <a:cs typeface="B Davat" pitchFamily="2" charset="-78"/>
              </a:rPr>
              <a:t>و ببيني مردم گروه‌گروه وارد دين خدا مي‌شوند</a:t>
            </a:r>
            <a:r>
              <a:rPr lang="en-US" sz="2000" b="1" dirty="0">
                <a:solidFill>
                  <a:srgbClr val="800000"/>
                </a:solidFill>
                <a:cs typeface="B Davat" pitchFamily="2" charset="-78"/>
              </a:rPr>
              <a:t>.</a:t>
            </a:r>
            <a:r>
              <a:rPr lang="en-US" sz="2000" dirty="0">
                <a:solidFill>
                  <a:srgbClr val="800000"/>
                </a:solidFill>
                <a:cs typeface="B Davat" pitchFamily="2" charset="-78"/>
              </a:rPr>
              <a:t/>
            </a:r>
            <a:br>
              <a:rPr lang="en-US" sz="2000" dirty="0">
                <a:solidFill>
                  <a:srgbClr val="800000"/>
                </a:solidFill>
                <a:cs typeface="B Davat" pitchFamily="2" charset="-78"/>
              </a:rPr>
            </a:br>
            <a:r>
              <a:rPr lang="ar-SA" sz="1600" b="1" dirty="0">
                <a:latin typeface="Arial" pitchFamily="34" charset="0"/>
                <a:cs typeface="Arial" pitchFamily="34" charset="0"/>
              </a:rPr>
              <a:t>ابن‌عبّاس (رحمة الله </a:t>
            </a:r>
            <a:r>
              <a:rPr lang="ar-SA" sz="1600" b="1" dirty="0" smtClean="0">
                <a:latin typeface="Arial" pitchFamily="34" charset="0"/>
                <a:cs typeface="Arial" pitchFamily="34" charset="0"/>
              </a:rPr>
              <a:t>علیه</a:t>
            </a:r>
            <a:r>
              <a:rPr lang="fa-IR" sz="1600" b="1" dirty="0" smtClean="0">
                <a:latin typeface="Arial" pitchFamily="34" charset="0"/>
                <a:cs typeface="Arial" pitchFamily="34" charset="0"/>
              </a:rPr>
              <a:t>)</a:t>
            </a:r>
            <a:r>
              <a:rPr lang="en-US" sz="1800" b="1" i="1" dirty="0">
                <a:latin typeface="Arial" pitchFamily="34" charset="0"/>
                <a:cs typeface="Arial" pitchFamily="34" charset="0"/>
              </a:rPr>
              <a:t> </a:t>
            </a:r>
            <a:r>
              <a:rPr lang="en-US" sz="1800" dirty="0">
                <a:latin typeface="Arial" pitchFamily="34" charset="0"/>
                <a:cs typeface="Arial" pitchFamily="34" charset="0"/>
              </a:rPr>
              <a:t/>
            </a:r>
            <a:br>
              <a:rPr lang="en-US" sz="1800" dirty="0">
                <a:latin typeface="Arial" pitchFamily="34" charset="0"/>
                <a:cs typeface="Arial" pitchFamily="34" charset="0"/>
              </a:rPr>
            </a:br>
            <a:r>
              <a:rPr lang="ar-SA" sz="1800" b="1" i="1" dirty="0">
                <a:latin typeface="Arial" pitchFamily="34" charset="0"/>
                <a:cs typeface="Arial" pitchFamily="34" charset="0"/>
              </a:rPr>
              <a:t>وَ رَأَیْتَ</a:t>
            </a:r>
            <a:r>
              <a:rPr lang="ar-SA" sz="1800" b="1" dirty="0">
                <a:latin typeface="Arial" pitchFamily="34" charset="0"/>
                <a:cs typeface="Arial" pitchFamily="34" charset="0"/>
              </a:rPr>
              <a:t> النَّاسَ [منظور از مردم] زنده‌ها هستند و [درباره‌ی] یَدْخُلُونَ فی دینِ اللهِ أَفْواجاً گروه‌گروه [وارد دین خدا می‌شوند] و پیش از آن (فتح) یکی‌یکی وارد می‌شدند. پس گفته شده: «هنگامی‌که دیدی زنده‌ها، گروه‌گروه وارد دین می‌شوند، تو مرده‌ای هستی که به خودش خبر مرگش را می‌دهد</a:t>
            </a:r>
            <a:r>
              <a:rPr lang="ar-SA" sz="1800" b="1" dirty="0" smtClean="0">
                <a:latin typeface="Arial" pitchFamily="34" charset="0"/>
                <a:cs typeface="Arial" pitchFamily="34" charset="0"/>
              </a:rPr>
              <a:t>.»</a:t>
            </a:r>
            <a:r>
              <a:rPr lang="fa-IR" sz="1800" b="1" dirty="0" smtClean="0">
                <a:latin typeface="Arial" pitchFamily="34" charset="0"/>
                <a:cs typeface="Arial" pitchFamily="34" charset="0"/>
              </a:rPr>
              <a:t/>
            </a:r>
            <a:br>
              <a:rPr lang="fa-IR" sz="1800" b="1" dirty="0" smtClean="0">
                <a:latin typeface="Arial" pitchFamily="34" charset="0"/>
                <a:cs typeface="Arial" pitchFamily="34" charset="0"/>
              </a:rPr>
            </a:br>
            <a:r>
              <a:rPr lang="en-US" sz="1800" dirty="0">
                <a:latin typeface="Arial" pitchFamily="34" charset="0"/>
                <a:cs typeface="Arial" pitchFamily="34" charset="0"/>
              </a:rPr>
              <a:t/>
            </a:r>
            <a:br>
              <a:rPr lang="en-US" sz="1800" dirty="0">
                <a:latin typeface="Arial" pitchFamily="34" charset="0"/>
                <a:cs typeface="Arial" pitchFamily="34" charset="0"/>
              </a:rPr>
            </a:br>
            <a:r>
              <a:rPr lang="ar-SA" sz="1200" b="1" dirty="0"/>
              <a:t>تفسیر اهل بیت علیهم السلام ج</a:t>
            </a:r>
            <a:r>
              <a:rPr lang="fa-IR" sz="1200" b="1" dirty="0"/>
              <a:t>۱۸</a:t>
            </a:r>
            <a:r>
              <a:rPr lang="ar-SA" sz="1200" b="1" dirty="0"/>
              <a:t>، ص</a:t>
            </a:r>
            <a:r>
              <a:rPr lang="fa-IR" sz="1200" b="1" dirty="0"/>
              <a:t>۴۴۰</a:t>
            </a:r>
            <a:r>
              <a:rPr lang="en-US" sz="1200" dirty="0"/>
              <a:t/>
            </a:r>
            <a:br>
              <a:rPr lang="en-US" sz="1200" dirty="0"/>
            </a:br>
            <a:r>
              <a:rPr lang="en-US" sz="1200" b="1" dirty="0"/>
              <a:t> </a:t>
            </a:r>
            <a:r>
              <a:rPr lang="ar-SA" sz="1200" b="1" dirty="0"/>
              <a:t>فرات الکوفی، ص</a:t>
            </a:r>
            <a:r>
              <a:rPr lang="fa-IR" sz="1200" b="1" dirty="0"/>
              <a:t>۶۱۳</a:t>
            </a:r>
            <a:r>
              <a:rPr lang="en-US" sz="1200" dirty="0"/>
              <a:t/>
            </a:r>
            <a:br>
              <a:rPr lang="en-US" sz="1200" dirty="0"/>
            </a:br>
            <a:r>
              <a:rPr lang="en-US" sz="1800" dirty="0"/>
              <a:t/>
            </a:r>
            <a:br>
              <a:rPr lang="en-US" sz="1800" dirty="0"/>
            </a:br>
            <a:endParaRPr lang="en-US" sz="1800" dirty="0">
              <a:solidFill>
                <a:srgbClr val="800000"/>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364" y="3810000"/>
            <a:ext cx="5693636" cy="2665333"/>
          </a:xfrm>
          <a:prstGeom prst="rect">
            <a:avLst/>
          </a:prstGeom>
        </p:spPr>
      </p:pic>
    </p:spTree>
    <p:extLst>
      <p:ext uri="{BB962C8B-B14F-4D97-AF65-F5344CB8AC3E}">
        <p14:creationId xmlns:p14="http://schemas.microsoft.com/office/powerpoint/2010/main" val="33644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291</TotalTime>
  <Words>194</Words>
  <Application>Microsoft Office PowerPoint</Application>
  <PresentationFormat>On-screen Show (4:3)</PresentationFormat>
  <Paragraphs>28</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 Davat</vt:lpstr>
      <vt:lpstr>B Koodak</vt:lpstr>
      <vt:lpstr>B Baran</vt:lpstr>
      <vt:lpstr>B Arabic Style</vt:lpstr>
      <vt:lpstr>Wingdings 2</vt:lpstr>
      <vt:lpstr>Times New Roman</vt:lpstr>
      <vt:lpstr>Calibri</vt:lpstr>
      <vt:lpstr>Office Theme</vt:lpstr>
      <vt:lpstr>بسم الله الرحمن الرحیم </vt:lpstr>
      <vt:lpstr>گرد آورنده : زهرا غلّه زاری  دانش آموخته کلاس مقدّمات تدبر در قرآن  </vt:lpstr>
      <vt:lpstr>PowerPoint Presentation</vt:lpstr>
      <vt:lpstr>-)  الصّادق (علیه السلام   عَنِ الْحُسَیْنِ‌بْنِ‌خَالِدٍ قَالَ قَالَ الرِّضَا (علیه السلام) سَمِعْتُ أَبِی یُحَدِّثُ عَنْ أَبِیهِ (علیه السلام) أَنَ أَوَّلَ سُورَهْ نَزَلَتْ بِسْمِ اللهِ الرَّحْمنِ الرَّحِیمِ اقْرَأْ بِاسْمِ رَبِّکَ.... وَ آخِرَ سُورَهْ نَزَلَتْ إِذا جاءَ نَصْرُ اللهِ وَ الْفَتْح </vt:lpstr>
      <vt:lpstr>علیّ‌بن‌ابراهیم (رحمة الله علیه))-  إِذا جاءَ نَصْرُ اللهِ وَ الْفَتْحُ قَالَ نَزَلَتْ بِمِنًی فِی حَجَّهًِْ الْوَدَاعِ إِذا جاءَ نَصْرُ اللهِ وَ الْفَتْحُ فَلَمَّا نَزَلَتْ قَالَ رَسُولُ اللهِ (صلی الله علیه و آله) نُعِیَتْ إِلَیَّ نَفْسِی فَجَاءَ إِلَی مَسْجِدِ الْخَیْفِ فَجَمَعَ النَّاسَ ثُمَّ قَالَ نَضَّرَ اللَّهُ امْرَأً سَمِعَ مَقَالَتِی فَوَعَاهَا وَ بَلَّغَهَا مَنْ لَمْ یَسْمَعْها . </vt:lpstr>
      <vt:lpstr>پیامبر (صلی الله علیه و آله))-   محمّدبن‌عمربن‌علی (علیه السلام) از پدرش از جدّش (علیه السلام) نقل کرده است: چون آیه‌ی إِذا جاءَ نَصْرُ اللهِ وَ الْفَتْحُ بر پیامبر (صلی الله علیه و آله) نازل شد به من فرمود: «ای علی (علیه السلام) به تحقیق  نصر خداوند و فتح  فرا رسیده، پس ببینی مردم گروه‌گروه وارد دین خدا می‌شوند. پروردگارت را تسبیح و حمد کن و از او آمرزش بخواه که او بسیار توبه‌پذیر است ای علی (علیه السلام)، خداوند جهاد را در فتنه‌ای که پس از من رخ می‌دهد بر مؤمنین واجب نموده چنان که جهاد با مشرکین را در رکاب من بر آنان واجب ساخته بود».  عرض کردم: «ای رسول خدا (صلی الله علیه و آله)، آن فتنه‌ای که خداوند جهاد درباره‌ی آن را بر ما واجب نموده کدام است»؟  فرمود: «فتنه‌ی گروهی که شهادت به لا إِلهَ إِلَّا اللهُ و اینکه من رسول خدا (صلی الله علیه و آله) هستم می‌دهند با این حال مخالف سنّت من و طعنه‌زننده در دین من هستند».   عرض کردم: «ای رسول خدا (صلی الله علیه و آله) پس به چه جهت با آنان بجنگیم و حال آنکه شهادت به لا إِلهَ إِلَّا اللهُ و رسالت الهی شما می‌دهند»؟  فرمود: «به‌جهت پدیدآوردن مسائل بی‌سابقه و بدعتگزاری در دین، و جداشدنشان از فرمان من، و حلال‌شمردن آنان ریختن خون عترت مرا».   عرض کردم: «ای رسول خدا (صلی الله علیه و آله)، شما مرا به شهادت مژده فرموده بودی، از خدا بخواه که برای من دراین‌باره شتاب ورزد». فرمود: «آری به تو مژده شهادت داده بودم، پس چگونه خواهی بود آن زمان‌که این از این رنگین شود؟ و با دست اشاره به سر و ریش من نمود ».    </vt:lpstr>
      <vt:lpstr>عرض کردم: «ای رسول خدا، حال که چنین مژده‌ای به من داده‌ای، دیگر جای صبر نیست بلکه جای مژدگانی و سپاس است».  فرمود: «آری، پس خود را برای خصومت و درگیری آماده ساز، که تو با امّت من مخاصمه خواهی نمود».   عرض کردم: «ای رسول خدا (صلی الله علیه و آله) راه پیروزی [بر آنان] را به من بنما،  فرمود: چون گروهی را دیدی که از هدایت به‌سوی گمراهی رو کرده‌اند پس با آنان به مخاصمه برخیز [که پیروزی از آن توست]، زیرا که هدایت از جانب خدا، و گمراهی از سوی شیطان است. ای علی (علیه السلام)، همانا هدایت، پیروی فرمان خداست نه پیروی از هوای نفس و دلخواه خود، و گویا با گروهی روبرو هستی که قرآن را تأویل وتوجیه نموده و به شبهات [و مسائل قابل توجیه و چند پهلو] چنگ زده و شراب را به نام آب انگور و کم فروشی را با [ ادای] زکات و رشوه را به نام هدیه و پیشکش حلال می‌شمرند»  و عرض کردم: «ای رسول خدا (صلی الله علیه و آله) بنابراین وقتی چنین کنند چگونه‌اند؟ آیا مرتدّ و برگشتگان از دین‌اند یا اهل فتنه و آزمایش»؟ فرمود: «آنان اهل فتنه‌اند، متحیّر و سرگردان در آن گردش کنند تا عدل گریبانگیرشان شود».   عرض کردم: «ای رسول خدا (صلی الله علیه و آله)، عدل از جانب ما یا از سوی غیر ما»؟  فرمود: «بلکه از جانب ما، خداوند [دین را] به دست ما گشوده، و به دست ما پایان بخشد، و به‌واسطه‌ی ما خداوند میان دل‌ها پس از شرک آوری مهر و دوستی انداخت، و به‌واسطه‌ی ما نیز میان دل‌ها پس از فتنه مهر و دوستی اندازد».   عرض کردم: «سپاس خدا را بدان چه که از فضل خویش به ما ارزانی داشته است»  تفسیر اهل بیت علیهم السلام ج۱۸، ص۴۳۴  الأمالی للطوسی، ص۶۵/ البرهان/ نورالثقلین/ مستدرک الوسایل، ج۱۱، ص۶۸ و بحارالأنوار، ج۳۲، ص۲۹۷/ الأمالی للمفید، ص۲۸۸؛  </vt:lpstr>
      <vt:lpstr>0  [إذا جاءَ نَصْرُ اللهِ وَ الْفَتْحُ ] 1 0هنگامي‌كه ياري خدا و پيروزي فرارسد  پیامبر (صلی الله علیه و آله)   ابن‌مسعود گوید: پیامبر (صلی الله علیه و آله) در روز فتح مکّه؛ وارد [مسجدالحرام] شد درحالی‌که در اطراف خانه‌ی خدا، سیصدوشصت بت قرار داشت. با چوبی که در دست داشت، شروع کرد به زدن و شکستن آن‌ها و می‌گفت: «حق آمد و باطل [کاری از آن ساخته نیست] نمی‌تواند آغازگر چیزی باشد و نه تجدیدکننده‌ی آن.   حق آمد! و باطل [کاری از آن ساخته نیست و] نمی‌تواند آغازگر چیزی باشد و نه تجدیدکننده‌ی آن. سبأ/۴۹  و حق آمد، و باطل نابود شد یقیناً باطل نابود شدنی است! اسراء/۸۱ تفسیر اهل بیت علیهم السلام ج۱۸، ص۴۳۸  بحارالأنوار، ج۲۱، ص۱۰۶/ نورالثقلین    </vt:lpstr>
      <vt:lpstr> وَ رَأَيْتَ النَّاسَ يَدْخُلُونَ في دينِ اللهِ أَفْواجاً ]2] و ببيني مردم گروه‌گروه وارد دين خدا مي‌شوند. ابن‌عبّاس (رحمة الله علیه)  وَ رَأَیْتَ النَّاسَ [منظور از مردم] زنده‌ها هستند و [درباره‌ی] یَدْخُلُونَ فی دینِ اللهِ أَفْواجاً گروه‌گروه [وارد دین خدا می‌شوند] و پیش از آن (فتح) یکی‌یکی وارد می‌شدند. پس گفته شده: «هنگامی‌که دیدی زنده‌ها، گروه‌گروه وارد دین می‌شوند، تو مرده‌ای هستی که به خودش خبر مرگش را می‌دهد.»  تفسیر اهل بیت علیهم السلام ج۱۸، ص۴۴۰  فرات الکوفی، ص۶۱۳  </vt:lpstr>
      <vt:lpstr>فَسَبِّحْ بِحَمْدِ رَبِّكَ وَ اسْتَغْفِرْهُ إِنَّهُ كانَ تَوَّاباً ]3] پروردگارت را تسبيح و حمد كن و از او آمرزش بخواه كه او بسيار توبه‌پذير است پیامبر (صلی الله علیه و آله)   عبدالله‌بن‌مسعود گوید: چون این سوره نازل شد، پیامبر اکرم (صلی الله علیه و آله) بسیار می‌فرمود: «پاک و منزّهی خداوندا و تو را می­ستایم، خداوندا مرا بیامرز، إِنَّکَ أَنْتَ التَّوَّابُ الرَّحِیمُ؛ که تو توبه‌پذیر و مهربانی!. بقره/۱۲۸ تفسیر اهل بیت علیهم السلام ج۱۸، ص۴۴۰  بحارالأنوار، ج۲۱، ص۱۰۰/ البرهان/ نورالثقلین؛ </vt:lpstr>
      <vt:lpstr>بسم الله الناصر      گزاره های سوره مبارکه نصر  تمام فتوحات و پیروزیها با نصرت الهی حاصل می شود  بدون نصرت الهی گشایش و پیروزی ناممکن است.  وقتی نصرت الهی فرا رسد، طاغوتها نابود شده و مردم در کمال امنیت و آرامش به دین الهی روی می آورند.   قبل از اینکه از خداوند طلب آمرزش کنیم او را حمد وستایش کنیم.  مسلمانان بعد از پیروزی به خاطر این نعمت عظیم شکرگزار خداوند باشندو او را حمد و تسبیح کنند.  وعده خداوند قطعی است و صالحان را تنها رها نمی کند.  دین الهی که مردم فوج فوج به آن روی می آورند اسلام است.  مهمترین وظیفه مسلمانان در جامعه جاهلی شرک آلود تسبیح خداوند است  تسبیح با تحمید همراه است.  (یَدخُلونَ) فعل مضارع است؛پس تا قیامت هر فردی که وارد قلمرو اسلام شده و مسلمان شود مشمول این آیه سوره مبارکه نصر می شود.  خداوند قطعا توبه توبه کنندگان را می پذیرد.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Ostadsarayi</dc:creator>
  <cp:lastModifiedBy>Ostadsarayi</cp:lastModifiedBy>
  <cp:revision>51</cp:revision>
  <dcterms:created xsi:type="dcterms:W3CDTF">2006-08-16T00:00:00Z</dcterms:created>
  <dcterms:modified xsi:type="dcterms:W3CDTF">2023-01-29T17:16:31Z</dcterms:modified>
</cp:coreProperties>
</file>